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4" r:id="rId1"/>
    <p:sldMasterId id="2147483661" r:id="rId2"/>
    <p:sldMasterId id="2147483676" r:id="rId3"/>
  </p:sldMasterIdLst>
  <p:notesMasterIdLst>
    <p:notesMasterId r:id="rId36"/>
  </p:notesMasterIdLst>
  <p:handoutMasterIdLst>
    <p:handoutMasterId r:id="rId37"/>
  </p:handoutMasterIdLst>
  <p:sldIdLst>
    <p:sldId id="284" r:id="rId4"/>
    <p:sldId id="287" r:id="rId5"/>
    <p:sldId id="311" r:id="rId6"/>
    <p:sldId id="258" r:id="rId7"/>
    <p:sldId id="315" r:id="rId8"/>
    <p:sldId id="306" r:id="rId9"/>
    <p:sldId id="318" r:id="rId10"/>
    <p:sldId id="319" r:id="rId11"/>
    <p:sldId id="317" r:id="rId12"/>
    <p:sldId id="320" r:id="rId13"/>
    <p:sldId id="321" r:id="rId14"/>
    <p:sldId id="316" r:id="rId15"/>
    <p:sldId id="303" r:id="rId16"/>
    <p:sldId id="298" r:id="rId17"/>
    <p:sldId id="300" r:id="rId18"/>
    <p:sldId id="301" r:id="rId19"/>
    <p:sldId id="304" r:id="rId20"/>
    <p:sldId id="305" r:id="rId21"/>
    <p:sldId id="313" r:id="rId22"/>
    <p:sldId id="323" r:id="rId23"/>
    <p:sldId id="297" r:id="rId24"/>
    <p:sldId id="314" r:id="rId25"/>
    <p:sldId id="302" r:id="rId26"/>
    <p:sldId id="324" r:id="rId27"/>
    <p:sldId id="333" r:id="rId28"/>
    <p:sldId id="326" r:id="rId29"/>
    <p:sldId id="329" r:id="rId30"/>
    <p:sldId id="334" r:id="rId31"/>
    <p:sldId id="335" r:id="rId32"/>
    <p:sldId id="322" r:id="rId33"/>
    <p:sldId id="310" r:id="rId34"/>
    <p:sldId id="283" r:id="rId35"/>
  </p:sldIdLst>
  <p:sldSz cx="9906000" cy="6858000" type="A4"/>
  <p:notesSz cx="6797675" cy="9926638"/>
  <p:embeddedFontLs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Javanese Text" panose="02000000000000000000" pitchFamily="2" charset="0"/>
      <p:regular r:id="rId42"/>
    </p:embeddedFont>
    <p:embeddedFont>
      <p:font typeface="맑은 고딕" panose="020B0503020000020004" pitchFamily="50" charset="-127"/>
      <p:regular r:id="rId43"/>
      <p:bold r:id="rId4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376A"/>
    <a:srgbClr val="2B6CA0"/>
    <a:srgbClr val="0C7AB9"/>
    <a:srgbClr val="D9D9D9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79" autoAdjust="0"/>
    <p:restoredTop sz="96400" autoAdjust="0"/>
  </p:normalViewPr>
  <p:slideViewPr>
    <p:cSldViewPr snapToGrid="0">
      <p:cViewPr varScale="1">
        <p:scale>
          <a:sx n="86" d="100"/>
          <a:sy n="86" d="100"/>
        </p:scale>
        <p:origin x="142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996" y="96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2.fntdata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font" Target="fonts/font5.fntdata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font" Target="fonts/font7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font" Target="fonts/font6.fntdata"/><Relationship Id="rId48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font" Target="fonts/font1.fntdata"/><Relationship Id="rId46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0FD73-94E4-4C76-8D66-1800937556DD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51BE44-87AF-4813-91A5-E8B4BA30C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23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08F16-B87F-459D-B1AC-79C004A73B12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7F19-2465-4D43-8EE8-4DFB0C1A4E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171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4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2350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303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508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128186" y="128188"/>
            <a:ext cx="9639657" cy="6593288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974" y="3096340"/>
            <a:ext cx="5513878" cy="3512874"/>
          </a:xfrm>
          <a:prstGeom prst="rect">
            <a:avLst/>
          </a:prstGeom>
        </p:spPr>
      </p:pic>
      <p:grpSp>
        <p:nvGrpSpPr>
          <p:cNvPr id="12" name="그룹 11"/>
          <p:cNvGrpSpPr/>
          <p:nvPr userDrawn="1"/>
        </p:nvGrpSpPr>
        <p:grpSpPr>
          <a:xfrm>
            <a:off x="8983493" y="6278003"/>
            <a:ext cx="836763" cy="435512"/>
            <a:chOff x="4322145" y="6010401"/>
            <a:chExt cx="1294768" cy="67388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E35315-939B-421A-BEAD-3CA066760792}"/>
                </a:ext>
              </a:extLst>
            </p:cNvPr>
            <p:cNvSpPr txBox="1"/>
            <p:nvPr/>
          </p:nvSpPr>
          <p:spPr>
            <a:xfrm>
              <a:off x="4322145" y="6350923"/>
              <a:ext cx="1294768" cy="333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latin typeface="+mn-ea"/>
                </a:rPr>
                <a:t>ONE O ONE</a:t>
              </a:r>
              <a:endParaRPr lang="ko-KR" altLang="en-US" sz="800" b="1" dirty="0">
                <a:latin typeface="+mn-ea"/>
              </a:endParaRPr>
            </a:p>
          </p:txBody>
        </p:sp>
        <p:pic>
          <p:nvPicPr>
            <p:cNvPr id="14" name="그래픽 6">
              <a:extLst>
                <a:ext uri="{FF2B5EF4-FFF2-40B4-BE49-F238E27FC236}">
                  <a16:creationId xmlns:a16="http://schemas.microsoft.com/office/drawing/2014/main" id="{D6C7A082-E20A-4B48-80CA-2B4ED408D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773479" y="6010401"/>
              <a:ext cx="285326" cy="3405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401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3" userDrawn="1">
          <p15:clr>
            <a:srgbClr val="F26B43"/>
          </p15:clr>
        </p15:guide>
        <p15:guide id="2" pos="8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2885666" y="6563628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9477525-5474-433B-B5C2-38436381E6FB}" type="slidenum">
              <a:rPr lang="ko-KR" altLang="en-US" sz="1100" b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ko-KR" altLang="en-US" sz="14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1503135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8FC707ED-8BEB-488E-8F57-C6904DAFCF7E}"/>
              </a:ext>
            </a:extLst>
          </p:cNvPr>
          <p:cNvGrpSpPr/>
          <p:nvPr userDrawn="1"/>
        </p:nvGrpSpPr>
        <p:grpSpPr>
          <a:xfrm>
            <a:off x="212884" y="-13648"/>
            <a:ext cx="367014" cy="745833"/>
            <a:chOff x="212884" y="-13648"/>
            <a:chExt cx="367014" cy="745833"/>
          </a:xfrm>
        </p:grpSpPr>
        <p:sp>
          <p:nvSpPr>
            <p:cNvPr id="12" name="사각형: 둥근 모서리 10">
              <a:extLst>
                <a:ext uri="{FF2B5EF4-FFF2-40B4-BE49-F238E27FC236}">
                  <a16:creationId xmlns:a16="http://schemas.microsoft.com/office/drawing/2014/main" id="{4B6A87C3-D6E3-4E61-9E84-2CC339B755EB}"/>
                </a:ext>
              </a:extLst>
            </p:cNvPr>
            <p:cNvSpPr/>
            <p:nvPr/>
          </p:nvSpPr>
          <p:spPr>
            <a:xfrm>
              <a:off x="212884" y="320040"/>
              <a:ext cx="76200" cy="76200"/>
            </a:xfrm>
            <a:prstGeom prst="roundRect">
              <a:avLst/>
            </a:prstGeom>
            <a:solidFill>
              <a:srgbClr val="0072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22F4E3BC-BA2A-405A-99F9-44AD700068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653" y="-13648"/>
              <a:ext cx="305553" cy="359882"/>
            </a:xfrm>
            <a:prstGeom prst="line">
              <a:avLst/>
            </a:prstGeom>
            <a:ln w="19050">
              <a:solidFill>
                <a:srgbClr val="0072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E2294739-B898-4C1B-B464-0E72EEAF8FD1}"/>
                </a:ext>
              </a:extLst>
            </p:cNvPr>
            <p:cNvCxnSpPr>
              <a:cxnSpLocks/>
            </p:cNvCxnSpPr>
            <p:nvPr/>
          </p:nvCxnSpPr>
          <p:spPr>
            <a:xfrm>
              <a:off x="260510" y="355759"/>
              <a:ext cx="256221" cy="310991"/>
            </a:xfrm>
            <a:prstGeom prst="line">
              <a:avLst/>
            </a:prstGeom>
            <a:ln w="19050">
              <a:gradFill>
                <a:gsLst>
                  <a:gs pos="21000">
                    <a:srgbClr val="0072BB"/>
                  </a:gs>
                  <a:gs pos="100000">
                    <a:srgbClr val="3FC8F4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사각형: 둥근 모서리 13">
              <a:extLst>
                <a:ext uri="{FF2B5EF4-FFF2-40B4-BE49-F238E27FC236}">
                  <a16:creationId xmlns:a16="http://schemas.microsoft.com/office/drawing/2014/main" id="{D0EB280A-4BF1-4D16-A7CF-340AB0E109F4}"/>
                </a:ext>
              </a:extLst>
            </p:cNvPr>
            <p:cNvSpPr/>
            <p:nvPr/>
          </p:nvSpPr>
          <p:spPr>
            <a:xfrm>
              <a:off x="503698" y="655985"/>
              <a:ext cx="76200" cy="76200"/>
            </a:xfrm>
            <a:prstGeom prst="roundRect">
              <a:avLst/>
            </a:prstGeom>
            <a:solidFill>
              <a:srgbClr val="3FC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 userDrawn="1"/>
        </p:nvGrpSpPr>
        <p:grpSpPr>
          <a:xfrm>
            <a:off x="8983493" y="6278003"/>
            <a:ext cx="836763" cy="435512"/>
            <a:chOff x="4322145" y="6010401"/>
            <a:chExt cx="1294768" cy="67388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E35315-939B-421A-BEAD-3CA066760792}"/>
                </a:ext>
              </a:extLst>
            </p:cNvPr>
            <p:cNvSpPr txBox="1"/>
            <p:nvPr/>
          </p:nvSpPr>
          <p:spPr>
            <a:xfrm>
              <a:off x="4322145" y="6350923"/>
              <a:ext cx="1294768" cy="333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latin typeface="+mn-ea"/>
                </a:rPr>
                <a:t>ONE O ONE</a:t>
              </a:r>
              <a:endParaRPr lang="ko-KR" altLang="en-US" sz="800" b="1" dirty="0">
                <a:latin typeface="+mn-ea"/>
              </a:endParaRPr>
            </a:p>
          </p:txBody>
        </p:sp>
        <p:pic>
          <p:nvPicPr>
            <p:cNvPr id="19" name="그래픽 6">
              <a:extLst>
                <a:ext uri="{FF2B5EF4-FFF2-40B4-BE49-F238E27FC236}">
                  <a16:creationId xmlns:a16="http://schemas.microsoft.com/office/drawing/2014/main" id="{D6C7A082-E20A-4B48-80CA-2B4ED408D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73479" y="6010401"/>
              <a:ext cx="285326" cy="3405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8106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88" y="115888"/>
            <a:ext cx="9649225" cy="6625734"/>
          </a:xfrm>
          <a:prstGeom prst="rect">
            <a:avLst/>
          </a:prstGeom>
        </p:spPr>
      </p:pic>
      <p:sp>
        <p:nvSpPr>
          <p:cNvPr id="9" name="자유형: 도형 4">
            <a:extLst>
              <a:ext uri="{FF2B5EF4-FFF2-40B4-BE49-F238E27FC236}">
                <a16:creationId xmlns:a16="http://schemas.microsoft.com/office/drawing/2014/main" id="{58927A63-408D-4AAE-89F7-0FBFB30076F0}"/>
              </a:ext>
            </a:extLst>
          </p:cNvPr>
          <p:cNvSpPr/>
          <p:nvPr userDrawn="1"/>
        </p:nvSpPr>
        <p:spPr>
          <a:xfrm>
            <a:off x="581553" y="1062824"/>
            <a:ext cx="6414347" cy="5222240"/>
          </a:xfrm>
          <a:custGeom>
            <a:avLst/>
            <a:gdLst>
              <a:gd name="connsiteX0" fmla="*/ 6414347 w 6414347"/>
              <a:gd name="connsiteY0" fmla="*/ 623146 h 5222240"/>
              <a:gd name="connsiteX1" fmla="*/ 6414347 w 6414347"/>
              <a:gd name="connsiteY1" fmla="*/ 0 h 5222240"/>
              <a:gd name="connsiteX2" fmla="*/ 0 w 6414347"/>
              <a:gd name="connsiteY2" fmla="*/ 0 h 5222240"/>
              <a:gd name="connsiteX3" fmla="*/ 0 w 6414347"/>
              <a:gd name="connsiteY3" fmla="*/ 5222240 h 5222240"/>
              <a:gd name="connsiteX4" fmla="*/ 6387253 w 6414347"/>
              <a:gd name="connsiteY4" fmla="*/ 5222240 h 5222240"/>
              <a:gd name="connsiteX5" fmla="*/ 6387253 w 6414347"/>
              <a:gd name="connsiteY5" fmla="*/ 3366346 h 5222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14347" h="5222240">
                <a:moveTo>
                  <a:pt x="6414347" y="623146"/>
                </a:moveTo>
                <a:lnTo>
                  <a:pt x="6414347" y="0"/>
                </a:lnTo>
                <a:lnTo>
                  <a:pt x="0" y="0"/>
                </a:lnTo>
                <a:lnTo>
                  <a:pt x="0" y="5222240"/>
                </a:lnTo>
                <a:lnTo>
                  <a:pt x="6387253" y="5222240"/>
                </a:lnTo>
                <a:lnTo>
                  <a:pt x="6387253" y="3366346"/>
                </a:lnTo>
              </a:path>
            </a:pathLst>
          </a:custGeom>
          <a:noFill/>
          <a:ln w="15240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204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47" userDrawn="1">
          <p15:clr>
            <a:srgbClr val="F26B43"/>
          </p15:clr>
        </p15:guide>
        <p15:guide id="2" pos="615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68647FD-7EF7-427D-8C79-D1FBB228DBD4}"/>
              </a:ext>
            </a:extLst>
          </p:cNvPr>
          <p:cNvSpPr txBox="1"/>
          <p:nvPr/>
        </p:nvSpPr>
        <p:spPr>
          <a:xfrm>
            <a:off x="1071096" y="1814347"/>
            <a:ext cx="7763807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457211" hangingPunct="0"/>
            <a:r>
              <a:rPr lang="en-US" altLang="ko-KR" sz="4800" b="1" dirty="0">
                <a:solidFill>
                  <a:srgbClr val="0837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함초롬돋움" panose="020B0604000101010101" pitchFamily="50" charset="-127"/>
                <a:sym typeface="Helvetica"/>
              </a:rPr>
              <a:t>ONE O ONE Framework</a:t>
            </a:r>
          </a:p>
          <a:p>
            <a:pPr algn="ctr" defTabSz="457211" hangingPunct="0"/>
            <a:r>
              <a:rPr lang="en-US" altLang="ko-KR" sz="4800" b="1" dirty="0">
                <a:solidFill>
                  <a:srgbClr val="0837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함초롬돋움" panose="020B0604000101010101" pitchFamily="50" charset="-127"/>
                <a:sym typeface="Helvetica"/>
              </a:rPr>
              <a:t>(</a:t>
            </a:r>
            <a:r>
              <a:rPr lang="ko-KR" altLang="en-US" sz="4800" b="1" dirty="0">
                <a:solidFill>
                  <a:srgbClr val="0837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함초롬돋움" panose="020B0604000101010101" pitchFamily="50" charset="-127"/>
                <a:sym typeface="Helvetica"/>
              </a:rPr>
              <a:t>개선안</a:t>
            </a:r>
            <a:r>
              <a:rPr lang="en-US" altLang="ko-KR" sz="4800" b="1" dirty="0">
                <a:solidFill>
                  <a:srgbClr val="0837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함초롬돋움" panose="020B0604000101010101" pitchFamily="50" charset="-127"/>
                <a:sym typeface="Helvetica"/>
              </a:rPr>
              <a:t>) </a:t>
            </a:r>
            <a:endParaRPr lang="en-US" sz="4800" b="1" dirty="0">
              <a:solidFill>
                <a:srgbClr val="0837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함초롬돋움" panose="020B0604000101010101" pitchFamily="50" charset="-127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906530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693444" y="336873"/>
            <a:ext cx="8519745" cy="622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81276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lnSpc>
                <a:spcPts val="4800"/>
              </a:lnSpc>
            </a:pPr>
            <a:r>
              <a:rPr lang="en-US" altLang="ko-KR" sz="2800" b="1" spc="-45" dirty="0">
                <a:latin typeface="+mn-ea"/>
                <a:ea typeface="+mn-ea"/>
              </a:rPr>
              <a:t>2.5 </a:t>
            </a:r>
            <a:r>
              <a:rPr lang="ko-KR" altLang="en-US" sz="2800" b="1" spc="-45" dirty="0">
                <a:latin typeface="+mn-ea"/>
                <a:ea typeface="+mn-ea"/>
              </a:rPr>
              <a:t>예외 종료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405AC0B-3E9A-41C4-A48E-4C8F3E0F3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295" y="1811045"/>
            <a:ext cx="5866416" cy="337938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6EF30DB-E400-4768-8D51-C9845F5B6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635" y="1974635"/>
            <a:ext cx="1952625" cy="1152525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7DF2147-135B-49A8-BB2F-EC458DE43CD8}"/>
              </a:ext>
            </a:extLst>
          </p:cNvPr>
          <p:cNvCxnSpPr>
            <a:cxnSpLocks/>
          </p:cNvCxnSpPr>
          <p:nvPr/>
        </p:nvCxnSpPr>
        <p:spPr>
          <a:xfrm>
            <a:off x="2365889" y="2086020"/>
            <a:ext cx="98080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8C10FF6-1599-4FD1-A3C0-C8FBB5CAE68B}"/>
              </a:ext>
            </a:extLst>
          </p:cNvPr>
          <p:cNvSpPr txBox="1"/>
          <p:nvPr/>
        </p:nvSpPr>
        <p:spPr>
          <a:xfrm>
            <a:off x="4819835" y="4818093"/>
            <a:ext cx="358784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>
                <a:solidFill>
                  <a:srgbClr val="C00000"/>
                </a:solidFill>
              </a:rPr>
              <a:t>에러 종류 시 처리부분이 복잡함</a:t>
            </a:r>
            <a:endParaRPr lang="en-US" altLang="ko-KR" sz="1300" b="1" dirty="0">
              <a:solidFill>
                <a:srgbClr val="C00000"/>
              </a:solidFill>
            </a:endParaRPr>
          </a:p>
          <a:p>
            <a:r>
              <a:rPr lang="en-US" altLang="ko-KR" sz="1300" b="1" dirty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1300" b="1" dirty="0">
                <a:solidFill>
                  <a:srgbClr val="C00000"/>
                </a:solidFill>
                <a:sym typeface="Wingdings" panose="05000000000000000000" pitchFamily="2" charset="2"/>
              </a:rPr>
              <a:t>경우에 따라서는 다른 </a:t>
            </a:r>
            <a:r>
              <a:rPr lang="en-US" altLang="ko-KR" sz="1300" b="1" dirty="0">
                <a:solidFill>
                  <a:srgbClr val="C00000"/>
                </a:solidFill>
                <a:sym typeface="Wingdings" panose="05000000000000000000" pitchFamily="2" charset="2"/>
              </a:rPr>
              <a:t>PC</a:t>
            </a:r>
            <a:r>
              <a:rPr lang="ko-KR" altLang="en-US" sz="1300" b="1" dirty="0">
                <a:solidFill>
                  <a:srgbClr val="C00000"/>
                </a:solidFill>
                <a:sym typeface="Wingdings" panose="05000000000000000000" pitchFamily="2" charset="2"/>
              </a:rPr>
              <a:t>가 없는 경우도 고려</a:t>
            </a:r>
            <a:endParaRPr lang="ko-KR" altLang="en-US" sz="13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42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693444" y="336873"/>
            <a:ext cx="8519745" cy="622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81276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lnSpc>
                <a:spcPts val="4800"/>
              </a:lnSpc>
            </a:pPr>
            <a:r>
              <a:rPr lang="en-US" altLang="ko-KR" sz="2800" b="1" spc="-45" dirty="0">
                <a:latin typeface="+mn-ea"/>
                <a:ea typeface="+mn-ea"/>
              </a:rPr>
              <a:t>2.6 </a:t>
            </a:r>
            <a:r>
              <a:rPr lang="ko-KR" altLang="en-US" sz="2800" b="1" spc="-45" dirty="0">
                <a:latin typeface="+mn-ea"/>
                <a:ea typeface="+mn-ea"/>
              </a:rPr>
              <a:t>종료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62F705-51AE-41B7-971E-AC5110C91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440" y="1260495"/>
            <a:ext cx="3470476" cy="482278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E894D8C-F6F3-4ED0-86B4-E01272510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547" y="1340942"/>
            <a:ext cx="1981200" cy="1228725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6578B53-02A7-4746-B109-64CD7860FA97}"/>
              </a:ext>
            </a:extLst>
          </p:cNvPr>
          <p:cNvCxnSpPr>
            <a:cxnSpLocks/>
          </p:cNvCxnSpPr>
          <p:nvPr/>
        </p:nvCxnSpPr>
        <p:spPr>
          <a:xfrm>
            <a:off x="3910593" y="1606625"/>
            <a:ext cx="98080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93188F0-B11D-4076-9C02-BBF36F70C272}"/>
              </a:ext>
            </a:extLst>
          </p:cNvPr>
          <p:cNvSpPr txBox="1"/>
          <p:nvPr/>
        </p:nvSpPr>
        <p:spPr>
          <a:xfrm>
            <a:off x="3319502" y="3795891"/>
            <a:ext cx="196720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>
                <a:solidFill>
                  <a:srgbClr val="C00000"/>
                </a:solidFill>
              </a:rPr>
              <a:t>비즈니스 예외처리를 </a:t>
            </a:r>
            <a:endParaRPr lang="en-US" altLang="ko-KR" sz="1300" b="1" dirty="0">
              <a:solidFill>
                <a:srgbClr val="C00000"/>
              </a:solidFill>
            </a:endParaRPr>
          </a:p>
          <a:p>
            <a:r>
              <a:rPr lang="ko-KR" altLang="en-US" sz="1300" b="1" dirty="0">
                <a:solidFill>
                  <a:srgbClr val="C00000"/>
                </a:solidFill>
              </a:rPr>
              <a:t>정상 종료 부분에서 수행</a:t>
            </a:r>
            <a:endParaRPr lang="en-US" altLang="ko-KR" sz="13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22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68647FD-7EF7-427D-8C79-D1FBB228DBD4}"/>
              </a:ext>
            </a:extLst>
          </p:cNvPr>
          <p:cNvSpPr txBox="1"/>
          <p:nvPr/>
        </p:nvSpPr>
        <p:spPr>
          <a:xfrm>
            <a:off x="-704436" y="3146871"/>
            <a:ext cx="7763807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457211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srgbClr val="0837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  <a:sym typeface="Helvetica"/>
              </a:rPr>
              <a:t>3. </a:t>
            </a:r>
            <a:r>
              <a:rPr lang="en-US" altLang="ko-KR" sz="3000" b="1" dirty="0">
                <a:solidFill>
                  <a:srgbClr val="0837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  <a:sym typeface="Helvetica"/>
              </a:rPr>
              <a:t>TO-BE</a:t>
            </a:r>
          </a:p>
        </p:txBody>
      </p:sp>
    </p:spTree>
    <p:extLst>
      <p:ext uri="{BB962C8B-B14F-4D97-AF65-F5344CB8AC3E}">
        <p14:creationId xmlns:p14="http://schemas.microsoft.com/office/powerpoint/2010/main" val="4066000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693444" y="336873"/>
            <a:ext cx="8519745" cy="622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81276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lnSpc>
                <a:spcPts val="4800"/>
              </a:lnSpc>
            </a:pPr>
            <a:r>
              <a:rPr lang="en-US" altLang="ko-KR" sz="2800" b="1" spc="-45" dirty="0">
                <a:latin typeface="+mn-ea"/>
                <a:ea typeface="+mn-ea"/>
              </a:rPr>
              <a:t>3.1 Main </a:t>
            </a:r>
            <a:endParaRPr lang="ko-KR" altLang="en-US" sz="2800" b="1" spc="-45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0B0690-150A-4E5F-A5D2-CEA3F2BF7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19" y="1550267"/>
            <a:ext cx="1743075" cy="6858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9E758DC-5F05-4D2F-AA76-32B88970760D}"/>
              </a:ext>
            </a:extLst>
          </p:cNvPr>
          <p:cNvCxnSpPr>
            <a:cxnSpLocks/>
          </p:cNvCxnSpPr>
          <p:nvPr/>
        </p:nvCxnSpPr>
        <p:spPr>
          <a:xfrm>
            <a:off x="1704513" y="1766656"/>
            <a:ext cx="159061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E37EE881-A305-4C2E-9106-7EB2E3C03577}"/>
              </a:ext>
            </a:extLst>
          </p:cNvPr>
          <p:cNvSpPr/>
          <p:nvPr/>
        </p:nvSpPr>
        <p:spPr>
          <a:xfrm>
            <a:off x="905520" y="1680103"/>
            <a:ext cx="787018" cy="16644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472049-A830-430D-AE6B-0287753E4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131" y="1358284"/>
            <a:ext cx="3702396" cy="484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10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B79CDBA-B855-4532-A835-F042270DD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399" y="1206392"/>
            <a:ext cx="6045695" cy="5250209"/>
          </a:xfrm>
          <a:prstGeom prst="rect">
            <a:avLst/>
          </a:prstGeom>
        </p:spPr>
      </p:pic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693127" y="336873"/>
            <a:ext cx="8519745" cy="622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81276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lnSpc>
                <a:spcPts val="4800"/>
              </a:lnSpc>
            </a:pPr>
            <a:r>
              <a:rPr lang="en-US" altLang="ko-KR" sz="2800" b="1" spc="-45" dirty="0">
                <a:latin typeface="+mn-ea"/>
                <a:ea typeface="+mn-ea"/>
              </a:rPr>
              <a:t>3.2 MainMachine </a:t>
            </a:r>
            <a:endParaRPr lang="ko-KR" altLang="en-US" sz="2800" b="1" spc="-45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0B0690-150A-4E5F-A5D2-CEA3F2BF7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72" y="1550265"/>
            <a:ext cx="1743075" cy="6858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9E758DC-5F05-4D2F-AA76-32B88970760D}"/>
              </a:ext>
            </a:extLst>
          </p:cNvPr>
          <p:cNvCxnSpPr>
            <a:cxnSpLocks/>
          </p:cNvCxnSpPr>
          <p:nvPr/>
        </p:nvCxnSpPr>
        <p:spPr>
          <a:xfrm>
            <a:off x="2130637" y="2041862"/>
            <a:ext cx="41725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9AA212D-AB76-4598-A448-2B61BA488AE1}"/>
              </a:ext>
            </a:extLst>
          </p:cNvPr>
          <p:cNvSpPr txBox="1"/>
          <p:nvPr/>
        </p:nvSpPr>
        <p:spPr>
          <a:xfrm>
            <a:off x="580667" y="5539132"/>
            <a:ext cx="3650358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300" b="1" dirty="0"/>
              <a:t>• </a:t>
            </a:r>
            <a:r>
              <a:rPr lang="ko-KR" altLang="en-US" sz="1300" b="1" dirty="0"/>
              <a:t>정상흐름 </a:t>
            </a:r>
            <a:r>
              <a:rPr lang="en-US" altLang="ko-KR" sz="1300" b="1" dirty="0"/>
              <a:t>: </a:t>
            </a:r>
            <a:r>
              <a:rPr lang="ko-KR" altLang="en-US" sz="1300" b="1" dirty="0"/>
              <a:t>초기화 → 수행 → 종료</a:t>
            </a:r>
            <a:endParaRPr lang="en-US" altLang="ko-KR" sz="1300" b="1" dirty="0"/>
          </a:p>
          <a:p>
            <a:r>
              <a:rPr lang="en-US" altLang="ko-KR" sz="1300" b="1" dirty="0"/>
              <a:t>• </a:t>
            </a:r>
            <a:r>
              <a:rPr lang="ko-KR" altLang="en-US" sz="1300" b="1" dirty="0"/>
              <a:t>예외발생 </a:t>
            </a:r>
            <a:r>
              <a:rPr lang="en-US" altLang="ko-KR" sz="1300" b="1" dirty="0"/>
              <a:t>: </a:t>
            </a:r>
            <a:r>
              <a:rPr lang="ko-KR" altLang="en-US" sz="1300" b="1" dirty="0"/>
              <a:t>초기화 → 수행 → 예외처리 → 종료</a:t>
            </a:r>
            <a:r>
              <a:rPr lang="en-US" altLang="ko-KR" sz="1300" b="1" dirty="0"/>
              <a:t> </a:t>
            </a:r>
            <a:endParaRPr lang="ko-KR" altLang="en-US" sz="13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9A583C-C1F8-4B1C-A165-A83D0FE9BE33}"/>
              </a:ext>
            </a:extLst>
          </p:cNvPr>
          <p:cNvSpPr txBox="1"/>
          <p:nvPr/>
        </p:nvSpPr>
        <p:spPr>
          <a:xfrm>
            <a:off x="693444" y="3088196"/>
            <a:ext cx="2613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rgbClr val="C00000"/>
                </a:solidFill>
              </a:rPr>
              <a:t>Selector</a:t>
            </a:r>
            <a:r>
              <a:rPr lang="ko-KR" altLang="en-US" sz="900" b="1" dirty="0">
                <a:solidFill>
                  <a:srgbClr val="C00000"/>
                </a:solidFill>
              </a:rPr>
              <a:t>를 찾지 못한 시스템 에러인 경우만 </a:t>
            </a:r>
            <a:endParaRPr lang="en-US" altLang="ko-KR" sz="900" b="1" dirty="0">
              <a:solidFill>
                <a:srgbClr val="C00000"/>
              </a:solidFill>
            </a:endParaRPr>
          </a:p>
          <a:p>
            <a:r>
              <a:rPr lang="ko-KR" altLang="en-US" sz="900" b="1" dirty="0">
                <a:solidFill>
                  <a:srgbClr val="C00000"/>
                </a:solidFill>
              </a:rPr>
              <a:t>정해진 횟수만큼 재시도를 실행함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330CD66-63A9-45CF-A4B7-B51A84317E8F}"/>
              </a:ext>
            </a:extLst>
          </p:cNvPr>
          <p:cNvCxnSpPr>
            <a:cxnSpLocks/>
          </p:cNvCxnSpPr>
          <p:nvPr/>
        </p:nvCxnSpPr>
        <p:spPr>
          <a:xfrm flipH="1">
            <a:off x="2920754" y="3204839"/>
            <a:ext cx="807867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0D57EA7-F73D-4866-8CF2-EAFE6DDC5CEB}"/>
              </a:ext>
            </a:extLst>
          </p:cNvPr>
          <p:cNvSpPr/>
          <p:nvPr/>
        </p:nvSpPr>
        <p:spPr>
          <a:xfrm>
            <a:off x="851403" y="1954211"/>
            <a:ext cx="1279233" cy="20304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789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693444" y="336873"/>
            <a:ext cx="8519745" cy="622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81276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lnSpc>
                <a:spcPts val="4800"/>
              </a:lnSpc>
            </a:pPr>
            <a:r>
              <a:rPr lang="en-US" altLang="ko-KR" sz="2800" b="1" spc="-45" dirty="0">
                <a:latin typeface="+mn-ea"/>
                <a:ea typeface="+mn-ea"/>
              </a:rPr>
              <a:t>3.3 </a:t>
            </a:r>
            <a:r>
              <a:rPr lang="ko-KR" altLang="en-US" sz="2800" b="1" spc="-45" dirty="0">
                <a:latin typeface="+mn-ea"/>
                <a:ea typeface="+mn-ea"/>
              </a:rPr>
              <a:t>수행</a:t>
            </a:r>
            <a:r>
              <a:rPr lang="en-US" altLang="ko-KR" sz="2800" b="1" spc="-45" dirty="0">
                <a:latin typeface="+mn-ea"/>
                <a:ea typeface="+mn-ea"/>
              </a:rPr>
              <a:t> </a:t>
            </a:r>
            <a:endParaRPr lang="ko-KR" altLang="en-US" sz="2800" b="1" spc="-45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99D215-286F-4C16-A212-9B7D94514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464" y="1086903"/>
            <a:ext cx="3406897" cy="507073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1E24B68-2039-4A87-B315-D94C4FFD0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548" y="1399157"/>
            <a:ext cx="2038350" cy="1409700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C337610-D351-47F3-9DC7-AE6BBD457891}"/>
              </a:ext>
            </a:extLst>
          </p:cNvPr>
          <p:cNvCxnSpPr>
            <a:cxnSpLocks/>
          </p:cNvCxnSpPr>
          <p:nvPr/>
        </p:nvCxnSpPr>
        <p:spPr>
          <a:xfrm>
            <a:off x="3654044" y="2104007"/>
            <a:ext cx="162817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55D9BFC-671E-4D81-B3D2-646933B0E309}"/>
              </a:ext>
            </a:extLst>
          </p:cNvPr>
          <p:cNvCxnSpPr>
            <a:cxnSpLocks/>
          </p:cNvCxnSpPr>
          <p:nvPr/>
        </p:nvCxnSpPr>
        <p:spPr>
          <a:xfrm flipH="1">
            <a:off x="4962622" y="4735376"/>
            <a:ext cx="8345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1D5CC75-99F5-4417-B4E1-23C34FB31506}"/>
              </a:ext>
            </a:extLst>
          </p:cNvPr>
          <p:cNvSpPr txBox="1"/>
          <p:nvPr/>
        </p:nvSpPr>
        <p:spPr>
          <a:xfrm>
            <a:off x="1632647" y="4518067"/>
            <a:ext cx="324960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/>
              <a:t>정상 흐름 중 시스템 에러가 발생하면 해당</a:t>
            </a:r>
            <a:endParaRPr lang="en-US" altLang="ko-KR" sz="1300" b="1" dirty="0"/>
          </a:p>
          <a:p>
            <a:r>
              <a:rPr lang="ko-KR" altLang="en-US" sz="1300" b="1" dirty="0"/>
              <a:t>변수에 </a:t>
            </a:r>
            <a:r>
              <a:rPr lang="en-US" altLang="ko-KR" sz="1300" b="1" dirty="0"/>
              <a:t>Exception</a:t>
            </a:r>
            <a:r>
              <a:rPr lang="ko-KR" altLang="en-US" sz="1300" b="1" dirty="0"/>
              <a:t>을 넣어 보냄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C682520-7BD9-4594-9BA0-19E3BBE0F260}"/>
              </a:ext>
            </a:extLst>
          </p:cNvPr>
          <p:cNvCxnSpPr>
            <a:cxnSpLocks/>
          </p:cNvCxnSpPr>
          <p:nvPr/>
        </p:nvCxnSpPr>
        <p:spPr>
          <a:xfrm flipH="1">
            <a:off x="4962622" y="5578032"/>
            <a:ext cx="8345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C9E747A-9D7B-42A3-A38A-7015F5DD3559}"/>
              </a:ext>
            </a:extLst>
          </p:cNvPr>
          <p:cNvCxnSpPr>
            <a:cxnSpLocks/>
          </p:cNvCxnSpPr>
          <p:nvPr/>
        </p:nvCxnSpPr>
        <p:spPr>
          <a:xfrm flipH="1">
            <a:off x="4962622" y="3604512"/>
            <a:ext cx="8345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349B937-3249-4828-B4D0-C79DD2D26BF7}"/>
              </a:ext>
            </a:extLst>
          </p:cNvPr>
          <p:cNvSpPr txBox="1"/>
          <p:nvPr/>
        </p:nvSpPr>
        <p:spPr>
          <a:xfrm>
            <a:off x="1632647" y="3458318"/>
            <a:ext cx="33393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/>
              <a:t>실제 수행하는 프로세스의 흐름이 정상적인</a:t>
            </a:r>
            <a:endParaRPr lang="en-US" altLang="ko-KR" sz="1300" b="1" dirty="0"/>
          </a:p>
          <a:p>
            <a:r>
              <a:rPr lang="ko-KR" altLang="en-US" sz="1300" b="1" dirty="0"/>
              <a:t>흐름이 짜여진 부분 </a:t>
            </a:r>
            <a:r>
              <a:rPr lang="en-US" altLang="ko-KR" sz="1300" b="1" dirty="0"/>
              <a:t>(</a:t>
            </a:r>
            <a:r>
              <a:rPr lang="ko-KR" altLang="en-US" sz="1300" b="1" dirty="0"/>
              <a:t>사용자 수정 필요</a:t>
            </a:r>
            <a:r>
              <a:rPr lang="en-US" altLang="ko-KR" sz="1300" b="1" dirty="0"/>
              <a:t>)</a:t>
            </a:r>
            <a:endParaRPr lang="ko-KR" altLang="en-US" sz="13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AD4054-5E19-4E82-8E4D-45CD4ADB7FA0}"/>
              </a:ext>
            </a:extLst>
          </p:cNvPr>
          <p:cNvSpPr txBox="1"/>
          <p:nvPr/>
        </p:nvSpPr>
        <p:spPr>
          <a:xfrm>
            <a:off x="1632647" y="5331594"/>
            <a:ext cx="34163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/>
              <a:t>정상 흐름 중 비즈니스 에러가 발생하면 해당</a:t>
            </a:r>
            <a:endParaRPr lang="en-US" altLang="ko-KR" sz="1300" b="1" dirty="0"/>
          </a:p>
          <a:p>
            <a:r>
              <a:rPr lang="ko-KR" altLang="en-US" sz="1300" b="1" dirty="0"/>
              <a:t>변수에 </a:t>
            </a:r>
            <a:r>
              <a:rPr lang="en-US" altLang="ko-KR" sz="1300" b="1" dirty="0"/>
              <a:t>Exception</a:t>
            </a:r>
            <a:r>
              <a:rPr lang="ko-KR" altLang="en-US" sz="1300" b="1" dirty="0"/>
              <a:t>을 넣어 보냄</a:t>
            </a:r>
          </a:p>
        </p:txBody>
      </p:sp>
    </p:spTree>
    <p:extLst>
      <p:ext uri="{BB962C8B-B14F-4D97-AF65-F5344CB8AC3E}">
        <p14:creationId xmlns:p14="http://schemas.microsoft.com/office/powerpoint/2010/main" val="380997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693444" y="336873"/>
            <a:ext cx="8519745" cy="622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81276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lnSpc>
                <a:spcPts val="4800"/>
              </a:lnSpc>
            </a:pPr>
            <a:r>
              <a:rPr lang="en-US" altLang="ko-KR" sz="2800" b="1" spc="-45" dirty="0">
                <a:latin typeface="+mn-ea"/>
                <a:ea typeface="+mn-ea"/>
              </a:rPr>
              <a:t>3.4 </a:t>
            </a:r>
            <a:r>
              <a:rPr lang="ko-KR" altLang="en-US" sz="2800" b="1" spc="-45" dirty="0">
                <a:latin typeface="+mn-ea"/>
                <a:ea typeface="+mn-ea"/>
              </a:rPr>
              <a:t>예외 처리</a:t>
            </a:r>
            <a:r>
              <a:rPr lang="en-US" altLang="ko-KR" sz="2800" b="1" spc="-45" dirty="0">
                <a:latin typeface="+mn-ea"/>
                <a:ea typeface="+mn-ea"/>
              </a:rPr>
              <a:t>(1) </a:t>
            </a:r>
            <a:endParaRPr lang="ko-KR" altLang="en-US" sz="2800" b="1" spc="-45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2E0FD5-DF71-498E-B99B-B9B58FB4C6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91" r="4573" b="7672"/>
          <a:stretch/>
        </p:blipFill>
        <p:spPr>
          <a:xfrm>
            <a:off x="599565" y="1242873"/>
            <a:ext cx="2463230" cy="140267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5A3D93A-9D88-4F1B-87B1-8B7C00BED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650" y="1180727"/>
            <a:ext cx="6414687" cy="4767309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E99C8B4-9C7A-4756-A67D-86E942DA4F0A}"/>
              </a:ext>
            </a:extLst>
          </p:cNvPr>
          <p:cNvCxnSpPr>
            <a:cxnSpLocks/>
          </p:cNvCxnSpPr>
          <p:nvPr/>
        </p:nvCxnSpPr>
        <p:spPr>
          <a:xfrm>
            <a:off x="3062795" y="1642368"/>
            <a:ext cx="191757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47B8F13-22FD-4B07-8227-EF3FBB4FA0C0}"/>
              </a:ext>
            </a:extLst>
          </p:cNvPr>
          <p:cNvCxnSpPr>
            <a:cxnSpLocks/>
          </p:cNvCxnSpPr>
          <p:nvPr/>
        </p:nvCxnSpPr>
        <p:spPr>
          <a:xfrm flipH="1">
            <a:off x="4234653" y="3306071"/>
            <a:ext cx="8345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5BBE758-48A6-4129-BDCA-3E3F59746333}"/>
              </a:ext>
            </a:extLst>
          </p:cNvPr>
          <p:cNvCxnSpPr>
            <a:cxnSpLocks/>
          </p:cNvCxnSpPr>
          <p:nvPr/>
        </p:nvCxnSpPr>
        <p:spPr>
          <a:xfrm flipH="1">
            <a:off x="3215764" y="5489939"/>
            <a:ext cx="8345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01E6C18-7977-48D8-825A-04DE9FF9517E}"/>
              </a:ext>
            </a:extLst>
          </p:cNvPr>
          <p:cNvCxnSpPr>
            <a:cxnSpLocks/>
          </p:cNvCxnSpPr>
          <p:nvPr/>
        </p:nvCxnSpPr>
        <p:spPr>
          <a:xfrm flipH="1">
            <a:off x="3551073" y="4120771"/>
            <a:ext cx="8345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8C0ED27-7498-41AB-A148-B1BC0C46CEE0}"/>
              </a:ext>
            </a:extLst>
          </p:cNvPr>
          <p:cNvSpPr txBox="1"/>
          <p:nvPr/>
        </p:nvSpPr>
        <p:spPr>
          <a:xfrm>
            <a:off x="329663" y="3874549"/>
            <a:ext cx="324960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/>
              <a:t>발생한 예외의 스크린 샷과 로그를 별도의 </a:t>
            </a:r>
            <a:endParaRPr lang="en-US" altLang="ko-KR" sz="1300" b="1" dirty="0"/>
          </a:p>
          <a:p>
            <a:r>
              <a:rPr lang="en-US" altLang="ko-KR" sz="1300" b="1" dirty="0"/>
              <a:t>Excel</a:t>
            </a:r>
            <a:r>
              <a:rPr lang="ko-KR" altLang="en-US" sz="1300" b="1" dirty="0"/>
              <a:t> 파일에 수집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0339AE-6D0F-47F8-818C-6BA23CA91E64}"/>
              </a:ext>
            </a:extLst>
          </p:cNvPr>
          <p:cNvSpPr txBox="1"/>
          <p:nvPr/>
        </p:nvSpPr>
        <p:spPr>
          <a:xfrm>
            <a:off x="329663" y="5143690"/>
            <a:ext cx="287063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시스템 예외 타입이</a:t>
            </a:r>
            <a:endParaRPr lang="en-US" altLang="ko-KR" sz="1300" b="1" dirty="0"/>
          </a:p>
          <a:p>
            <a:r>
              <a:rPr lang="en-US" altLang="ko-KR" sz="1300" b="1" dirty="0" err="1"/>
              <a:t>SelectorNotFoundException</a:t>
            </a:r>
            <a:r>
              <a:rPr lang="ko-KR" altLang="en-US" sz="1300" b="1" dirty="0"/>
              <a:t>일 경우</a:t>
            </a:r>
            <a:endParaRPr lang="en-US" altLang="ko-KR" sz="1300" b="1" dirty="0"/>
          </a:p>
          <a:p>
            <a:r>
              <a:rPr lang="ko-KR" altLang="en-US" sz="1300" b="1" dirty="0"/>
              <a:t>재시도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FBFF2B-1492-4A0B-A961-52AB46C3E8F6}"/>
              </a:ext>
            </a:extLst>
          </p:cNvPr>
          <p:cNvSpPr txBox="1"/>
          <p:nvPr/>
        </p:nvSpPr>
        <p:spPr>
          <a:xfrm>
            <a:off x="5069154" y="3121405"/>
            <a:ext cx="317266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/>
              <a:t>시스템 예외인지 비즈니스 예외인지 구분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6080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51A03FC-270F-4153-94DD-873112F45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390" y="1498485"/>
            <a:ext cx="5794947" cy="3875462"/>
          </a:xfrm>
          <a:prstGeom prst="rect">
            <a:avLst/>
          </a:prstGeom>
        </p:spPr>
      </p:pic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693444" y="336873"/>
            <a:ext cx="8519745" cy="622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81276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lnSpc>
                <a:spcPts val="4800"/>
              </a:lnSpc>
            </a:pPr>
            <a:r>
              <a:rPr lang="en-US" altLang="ko-KR" sz="2800" b="1" spc="-45" dirty="0">
                <a:latin typeface="+mn-ea"/>
                <a:ea typeface="+mn-ea"/>
              </a:rPr>
              <a:t>3.4 </a:t>
            </a:r>
            <a:r>
              <a:rPr lang="ko-KR" altLang="en-US" sz="2800" b="1" spc="-45" dirty="0">
                <a:latin typeface="+mn-ea"/>
                <a:ea typeface="+mn-ea"/>
              </a:rPr>
              <a:t>예외 처리</a:t>
            </a:r>
            <a:r>
              <a:rPr lang="en-US" altLang="ko-KR" sz="2800" b="1" spc="-45" dirty="0">
                <a:latin typeface="+mn-ea"/>
                <a:ea typeface="+mn-ea"/>
              </a:rPr>
              <a:t>(2) </a:t>
            </a:r>
            <a:endParaRPr lang="ko-KR" altLang="en-US" sz="2800" b="1" spc="-45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2E0FD5-DF71-498E-B99B-B9B58FB4C6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91" r="4573" b="7672"/>
          <a:stretch/>
        </p:blipFill>
        <p:spPr>
          <a:xfrm>
            <a:off x="599565" y="1695638"/>
            <a:ext cx="2463230" cy="1402673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E99C8B4-9C7A-4756-A67D-86E942DA4F0A}"/>
              </a:ext>
            </a:extLst>
          </p:cNvPr>
          <p:cNvCxnSpPr>
            <a:cxnSpLocks/>
          </p:cNvCxnSpPr>
          <p:nvPr/>
        </p:nvCxnSpPr>
        <p:spPr>
          <a:xfrm>
            <a:off x="3062795" y="2095133"/>
            <a:ext cx="87889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47B8F13-22FD-4B07-8227-EF3FBB4FA0C0}"/>
              </a:ext>
            </a:extLst>
          </p:cNvPr>
          <p:cNvCxnSpPr>
            <a:cxnSpLocks/>
          </p:cNvCxnSpPr>
          <p:nvPr/>
        </p:nvCxnSpPr>
        <p:spPr>
          <a:xfrm flipH="1">
            <a:off x="5175686" y="2498206"/>
            <a:ext cx="8345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01E6C18-7977-48D8-825A-04DE9FF9517E}"/>
              </a:ext>
            </a:extLst>
          </p:cNvPr>
          <p:cNvCxnSpPr>
            <a:cxnSpLocks/>
          </p:cNvCxnSpPr>
          <p:nvPr/>
        </p:nvCxnSpPr>
        <p:spPr>
          <a:xfrm flipH="1">
            <a:off x="3579271" y="3881765"/>
            <a:ext cx="8345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8C0ED27-7498-41AB-A148-B1BC0C46CEE0}"/>
              </a:ext>
            </a:extLst>
          </p:cNvPr>
          <p:cNvSpPr txBox="1"/>
          <p:nvPr/>
        </p:nvSpPr>
        <p:spPr>
          <a:xfrm>
            <a:off x="764147" y="3658732"/>
            <a:ext cx="291618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/>
              <a:t>수집이 끝난 후 실제로 예외를 처리할 </a:t>
            </a:r>
            <a:endParaRPr lang="en-US" altLang="ko-KR" sz="1300" b="1" dirty="0"/>
          </a:p>
          <a:p>
            <a:r>
              <a:rPr lang="ko-KR" altLang="en-US" sz="1300" b="1" dirty="0"/>
              <a:t>내용을 작성 </a:t>
            </a:r>
            <a:r>
              <a:rPr lang="en-US" altLang="ko-KR" sz="1300" b="1" dirty="0"/>
              <a:t>(</a:t>
            </a:r>
            <a:r>
              <a:rPr lang="ko-KR" altLang="en-US" sz="1300" b="1" dirty="0"/>
              <a:t> 사용자 수정 필요 </a:t>
            </a:r>
            <a:r>
              <a:rPr lang="en-US" altLang="ko-KR" sz="1300" b="1" dirty="0"/>
              <a:t>)</a:t>
            </a:r>
            <a:endParaRPr lang="ko-KR" altLang="en-US" sz="13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FBFF2B-1492-4A0B-A961-52AB46C3E8F6}"/>
              </a:ext>
            </a:extLst>
          </p:cNvPr>
          <p:cNvSpPr txBox="1"/>
          <p:nvPr/>
        </p:nvSpPr>
        <p:spPr>
          <a:xfrm>
            <a:off x="5956922" y="2352584"/>
            <a:ext cx="317266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/>
              <a:t>시스템 예외인지 비즈니스 예외인지 구분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388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7D63BF9-1999-48B6-8A5E-B74C34766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851" y="1387693"/>
            <a:ext cx="3533775" cy="4686300"/>
          </a:xfrm>
          <a:prstGeom prst="rect">
            <a:avLst/>
          </a:prstGeom>
        </p:spPr>
      </p:pic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693444" y="336873"/>
            <a:ext cx="8519745" cy="622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81276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lnSpc>
                <a:spcPts val="4800"/>
              </a:lnSpc>
            </a:pPr>
            <a:r>
              <a:rPr lang="en-US" altLang="ko-KR" sz="2800" b="1" spc="-45" dirty="0">
                <a:latin typeface="+mn-ea"/>
                <a:ea typeface="+mn-ea"/>
              </a:rPr>
              <a:t>3.5 </a:t>
            </a:r>
            <a:r>
              <a:rPr lang="ko-KR" altLang="en-US" sz="2800" b="1" spc="-45" dirty="0">
                <a:latin typeface="+mn-ea"/>
                <a:ea typeface="+mn-ea"/>
              </a:rPr>
              <a:t>종료</a:t>
            </a:r>
            <a:r>
              <a:rPr lang="en-US" altLang="ko-KR" sz="2800" b="1" spc="-45" dirty="0">
                <a:latin typeface="+mn-ea"/>
                <a:ea typeface="+mn-ea"/>
              </a:rPr>
              <a:t> </a:t>
            </a:r>
            <a:endParaRPr lang="ko-KR" altLang="en-US" sz="2800" b="1" spc="-45" dirty="0">
              <a:latin typeface="+mn-ea"/>
              <a:ea typeface="+mn-ea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E99C8B4-9C7A-4756-A67D-86E942DA4F0A}"/>
              </a:ext>
            </a:extLst>
          </p:cNvPr>
          <p:cNvCxnSpPr>
            <a:cxnSpLocks/>
          </p:cNvCxnSpPr>
          <p:nvPr/>
        </p:nvCxnSpPr>
        <p:spPr>
          <a:xfrm>
            <a:off x="3812752" y="1997241"/>
            <a:ext cx="87889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01E6C18-7977-48D8-825A-04DE9FF9517E}"/>
              </a:ext>
            </a:extLst>
          </p:cNvPr>
          <p:cNvCxnSpPr>
            <a:cxnSpLocks/>
          </p:cNvCxnSpPr>
          <p:nvPr/>
        </p:nvCxnSpPr>
        <p:spPr>
          <a:xfrm flipH="1">
            <a:off x="4550851" y="4131273"/>
            <a:ext cx="8345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8C0ED27-7498-41AB-A148-B1BC0C46CEE0}"/>
              </a:ext>
            </a:extLst>
          </p:cNvPr>
          <p:cNvSpPr txBox="1"/>
          <p:nvPr/>
        </p:nvSpPr>
        <p:spPr>
          <a:xfrm>
            <a:off x="2731363" y="3985079"/>
            <a:ext cx="176202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/>
              <a:t>모든 프로세스를 종료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400B27-79BC-473F-BAAC-977ED05B5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463" y="1480502"/>
            <a:ext cx="18669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50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68647FD-7EF7-427D-8C79-D1FBB228DBD4}"/>
              </a:ext>
            </a:extLst>
          </p:cNvPr>
          <p:cNvSpPr txBox="1"/>
          <p:nvPr/>
        </p:nvSpPr>
        <p:spPr>
          <a:xfrm>
            <a:off x="-704436" y="3146871"/>
            <a:ext cx="7763807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457211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dirty="0">
                <a:solidFill>
                  <a:srgbClr val="0837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  <a:sym typeface="Helvetica"/>
              </a:rPr>
              <a:t>4</a:t>
            </a: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srgbClr val="0837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  <a:sym typeface="Helvetica"/>
              </a:rPr>
              <a:t>. </a:t>
            </a:r>
            <a:r>
              <a:rPr lang="ko-KR" altLang="en-US" sz="3000" b="1" dirty="0">
                <a:solidFill>
                  <a:srgbClr val="0837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  <a:sym typeface="Helvetica"/>
              </a:rPr>
              <a:t>인수 및</a:t>
            </a:r>
            <a:r>
              <a:rPr lang="en-US" altLang="ko-KR" sz="3000" b="1" dirty="0">
                <a:solidFill>
                  <a:srgbClr val="0837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  <a:sym typeface="Helvetica"/>
              </a:rPr>
              <a:t> </a:t>
            </a:r>
            <a:r>
              <a:rPr lang="ko-KR" altLang="en-US" sz="3000" b="1" dirty="0">
                <a:solidFill>
                  <a:srgbClr val="0837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  <a:sym typeface="Helvetica"/>
              </a:rPr>
              <a:t>변수 </a:t>
            </a:r>
            <a:r>
              <a:rPr kumimoji="0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837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  <a:sym typeface="Helvetica"/>
              </a:rPr>
              <a:t>설명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0837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+mn-ea"/>
              <a:cs typeface="함초롬돋움" panose="020B0604000101010101" pitchFamily="50" charset="-127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665689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04851B97-A356-4C57-8519-7BAEA1AED8E5}"/>
              </a:ext>
            </a:extLst>
          </p:cNvPr>
          <p:cNvGrpSpPr/>
          <p:nvPr/>
        </p:nvGrpSpPr>
        <p:grpSpPr>
          <a:xfrm>
            <a:off x="935288" y="1259457"/>
            <a:ext cx="1984628" cy="1762244"/>
            <a:chOff x="5424319" y="1709747"/>
            <a:chExt cx="2594134" cy="2303454"/>
          </a:xfrm>
        </p:grpSpPr>
        <p:sp>
          <p:nvSpPr>
            <p:cNvPr id="7" name="TextBox 16">
              <a:extLst>
                <a:ext uri="{FF2B5EF4-FFF2-40B4-BE49-F238E27FC236}">
                  <a16:creationId xmlns:a16="http://schemas.microsoft.com/office/drawing/2014/main" id="{4253BE30-08F3-4CB9-922A-3B74E652F858}"/>
                </a:ext>
              </a:extLst>
            </p:cNvPr>
            <p:cNvSpPr txBox="1"/>
            <p:nvPr/>
          </p:nvSpPr>
          <p:spPr>
            <a:xfrm>
              <a:off x="5799451" y="2196224"/>
              <a:ext cx="1056034" cy="643679"/>
            </a:xfrm>
            <a:prstGeom prst="rect">
              <a:avLst/>
            </a:prstGeom>
          </p:spPr>
          <p:txBody>
            <a:bodyPr wrap="none" lIns="0" tIns="0" rIns="0" bIns="0" rtlCol="0" anchor="t">
              <a:spAutoFit/>
            </a:bodyPr>
            <a:lstStyle>
              <a:defPPr>
                <a:defRPr lang="en-US"/>
              </a:defPPr>
              <a:lvl1pPr marL="93663" indent="-93663">
                <a:defRPr sz="1200" spc="-50">
                  <a:ln w="6350">
                    <a:solidFill>
                      <a:schemeClr val="bg1">
                        <a:alpha val="0"/>
                      </a:schemeClr>
                    </a:solidFill>
                    <a:miter lim="800000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  <a:cs typeface="Droid Sans Fallback" panose="020B0502000000000001" pitchFamily="50" charset="-127"/>
                </a:defRPr>
              </a:lvl1pPr>
            </a:lstStyle>
            <a:p>
              <a:pPr marL="93663" marR="0" lvl="0" indent="-93663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  <a:buSzTx/>
                <a:buFontTx/>
                <a:buNone/>
                <a:tabLst/>
                <a:defRPr/>
              </a:pPr>
              <a:r>
                <a:rPr kumimoji="0" lang="ko-KR" altLang="en-US" sz="3200" b="1" i="0" u="none" strike="noStrike" kern="1200" cap="none" spc="-50" normalizeH="0" baseline="0" noProof="0" dirty="0">
                  <a:ln>
                    <a:solidFill>
                      <a:srgbClr val="4472C4">
                        <a:alpha val="0"/>
                      </a:srgbClr>
                    </a:solidFill>
                  </a:ln>
                  <a:solidFill>
                    <a:srgbClr val="086AB4"/>
                  </a:solidFill>
                  <a:effectLst/>
                  <a:uLnTx/>
                  <a:uFillTx/>
                  <a:latin typeface="+mn-ea"/>
                  <a:ea typeface="+mn-ea"/>
                </a:rPr>
                <a:t>목차</a:t>
              </a:r>
              <a:endParaRPr kumimoji="0" lang="ko-KR" altLang="en-US" sz="2400" b="1" i="0" u="none" strike="noStrike" kern="1200" cap="none" spc="-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86AB4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D6FA66B7-7841-4A85-9BF9-66FA56711EE9}"/>
                </a:ext>
              </a:extLst>
            </p:cNvPr>
            <p:cNvSpPr/>
            <p:nvPr/>
          </p:nvSpPr>
          <p:spPr>
            <a:xfrm flipH="1">
              <a:off x="5666013" y="1990584"/>
              <a:ext cx="2110746" cy="2022617"/>
            </a:xfrm>
            <a:prstGeom prst="rt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자유형: 도형 94">
              <a:extLst>
                <a:ext uri="{FF2B5EF4-FFF2-40B4-BE49-F238E27FC236}">
                  <a16:creationId xmlns:a16="http://schemas.microsoft.com/office/drawing/2014/main" id="{86BA75EB-4065-4EFF-A5F9-F6AB3C890E00}"/>
                </a:ext>
              </a:extLst>
            </p:cNvPr>
            <p:cNvSpPr/>
            <p:nvPr/>
          </p:nvSpPr>
          <p:spPr>
            <a:xfrm>
              <a:off x="5424319" y="1709747"/>
              <a:ext cx="2594134" cy="2303453"/>
            </a:xfrm>
            <a:custGeom>
              <a:avLst/>
              <a:gdLst>
                <a:gd name="connsiteX0" fmla="*/ 0 w 4978400"/>
                <a:gd name="connsiteY0" fmla="*/ 2755900 h 2755900"/>
                <a:gd name="connsiteX1" fmla="*/ 2222500 w 4978400"/>
                <a:gd name="connsiteY1" fmla="*/ 2755900 h 2755900"/>
                <a:gd name="connsiteX2" fmla="*/ 4978400 w 4978400"/>
                <a:gd name="connsiteY2" fmla="*/ 0 h 2755900"/>
                <a:gd name="connsiteX0" fmla="*/ 0 w 4730750"/>
                <a:gd name="connsiteY0" fmla="*/ 2508250 h 2508250"/>
                <a:gd name="connsiteX1" fmla="*/ 2222500 w 4730750"/>
                <a:gd name="connsiteY1" fmla="*/ 2508250 h 2508250"/>
                <a:gd name="connsiteX2" fmla="*/ 4730750 w 4730750"/>
                <a:gd name="connsiteY2" fmla="*/ 0 h 2508250"/>
                <a:gd name="connsiteX0" fmla="*/ 0 w 2798931"/>
                <a:gd name="connsiteY0" fmla="*/ 2508250 h 2508250"/>
                <a:gd name="connsiteX1" fmla="*/ 290681 w 2798931"/>
                <a:gd name="connsiteY1" fmla="*/ 2508250 h 2508250"/>
                <a:gd name="connsiteX2" fmla="*/ 2798931 w 2798931"/>
                <a:gd name="connsiteY2" fmla="*/ 0 h 2508250"/>
                <a:gd name="connsiteX0" fmla="*/ 0 w 2594134"/>
                <a:gd name="connsiteY0" fmla="*/ 2303453 h 2303453"/>
                <a:gd name="connsiteX1" fmla="*/ 290681 w 2594134"/>
                <a:gd name="connsiteY1" fmla="*/ 2303453 h 2303453"/>
                <a:gd name="connsiteX2" fmla="*/ 2594134 w 2594134"/>
                <a:gd name="connsiteY2" fmla="*/ 0 h 2303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94134" h="2303453">
                  <a:moveTo>
                    <a:pt x="0" y="2303453"/>
                  </a:moveTo>
                  <a:lnTo>
                    <a:pt x="290681" y="2303453"/>
                  </a:lnTo>
                  <a:lnTo>
                    <a:pt x="2594134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16B284E-1903-4AB6-82CF-83546DBE77CF}"/>
              </a:ext>
            </a:extLst>
          </p:cNvPr>
          <p:cNvSpPr txBox="1"/>
          <p:nvPr/>
        </p:nvSpPr>
        <p:spPr>
          <a:xfrm>
            <a:off x="1766313" y="2417885"/>
            <a:ext cx="336502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altLang="ko-KR" sz="2000" b="1" dirty="0">
                <a:ln w="1270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33333"/>
                </a:solidFill>
                <a:latin typeface="+mn-ea"/>
              </a:rPr>
              <a:t>ONE O ONE </a:t>
            </a:r>
            <a:r>
              <a:rPr lang="ko-KR" altLang="en-US" sz="2000" b="1" dirty="0">
                <a:ln w="1270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33333"/>
                </a:solidFill>
                <a:latin typeface="+mn-ea"/>
              </a:rPr>
              <a:t>프레임워크</a:t>
            </a:r>
            <a:endParaRPr lang="en-US" altLang="ko-KR" sz="2000" b="1" dirty="0">
              <a:ln w="1270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33333"/>
              </a:solidFill>
              <a:latin typeface="+mn-ea"/>
            </a:endParaRP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altLang="ko-KR" sz="2000" b="1" dirty="0">
                <a:ln w="1270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33333"/>
                </a:solidFill>
                <a:latin typeface="+mn-ea"/>
              </a:rPr>
              <a:t>AS - IS</a:t>
            </a:r>
            <a:r>
              <a:rPr lang="ko-KR" altLang="en-US" sz="2000" b="1" dirty="0">
                <a:ln w="1270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33333"/>
                </a:solidFill>
                <a:latin typeface="+mn-ea"/>
              </a:rPr>
              <a:t> </a:t>
            </a:r>
            <a:endParaRPr lang="en-US" altLang="ko-KR" sz="2000" b="1" dirty="0">
              <a:ln w="1270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33333"/>
              </a:solidFill>
              <a:latin typeface="+mn-ea"/>
            </a:endParaRP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altLang="ko-KR" sz="2000" b="1" dirty="0">
                <a:ln w="1270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33333"/>
                </a:solidFill>
                <a:latin typeface="+mn-ea"/>
              </a:rPr>
              <a:t>TO - BE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ko-KR" altLang="en-US" sz="2000" b="1" dirty="0">
                <a:ln w="1270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33333"/>
                </a:solidFill>
                <a:latin typeface="+mn-ea"/>
              </a:rPr>
              <a:t>인수 및 변수 설명</a:t>
            </a:r>
            <a:endParaRPr lang="en-US" altLang="ko-KR" sz="2000" b="1" dirty="0">
              <a:ln w="1270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33333"/>
              </a:solidFill>
              <a:latin typeface="+mn-ea"/>
            </a:endParaRP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ko-KR" altLang="en-US" sz="2000" b="1" dirty="0">
                <a:ln w="1270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33333"/>
                </a:solidFill>
                <a:latin typeface="+mn-ea"/>
              </a:rPr>
              <a:t>라이브러리</a:t>
            </a:r>
            <a:endParaRPr lang="en-US" altLang="ko-KR" sz="2000" b="1" dirty="0">
              <a:ln w="1270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33333"/>
              </a:solidFill>
              <a:latin typeface="+mn-ea"/>
            </a:endParaRP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altLang="ko-KR" sz="2000" b="1" dirty="0">
                <a:ln w="1270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33333"/>
                </a:solidFill>
                <a:latin typeface="+mn-ea"/>
              </a:rPr>
              <a:t>Queue</a:t>
            </a:r>
            <a:r>
              <a:rPr lang="ko-KR" altLang="en-US" sz="2000" b="1" dirty="0">
                <a:ln w="1270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33333"/>
                </a:solidFill>
                <a:latin typeface="+mn-ea"/>
              </a:rPr>
              <a:t>사용법</a:t>
            </a:r>
            <a:endParaRPr lang="en-US" altLang="ko-KR" sz="2000" b="1" dirty="0">
              <a:ln w="1270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33333"/>
              </a:solidFill>
              <a:latin typeface="+mn-ea"/>
            </a:endParaRP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altLang="ko-KR" sz="2000" b="1" dirty="0">
                <a:ln w="1270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33333"/>
                </a:solidFill>
                <a:latin typeface="+mn-ea"/>
              </a:rPr>
              <a:t>Next</a:t>
            </a:r>
            <a:r>
              <a:rPr lang="ko-KR" altLang="en-US" sz="2000" b="1" dirty="0">
                <a:ln w="1270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33333"/>
                </a:solidFill>
                <a:latin typeface="+mn-ea"/>
              </a:rPr>
              <a:t> </a:t>
            </a:r>
            <a:r>
              <a:rPr lang="en-US" altLang="ko-KR" sz="2000" b="1" dirty="0">
                <a:ln w="1270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33333"/>
                </a:solidFill>
                <a:latin typeface="+mn-ea"/>
              </a:rPr>
              <a:t>Step</a:t>
            </a:r>
          </a:p>
        </p:txBody>
      </p:sp>
    </p:spTree>
    <p:extLst>
      <p:ext uri="{BB962C8B-B14F-4D97-AF65-F5344CB8AC3E}">
        <p14:creationId xmlns:p14="http://schemas.microsoft.com/office/powerpoint/2010/main" val="4009190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693444" y="336873"/>
            <a:ext cx="8519745" cy="622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81276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spc="-45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kumimoji="1" lang="en-US" altLang="ko-KR" sz="2800" b="1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.1 </a:t>
            </a:r>
            <a:r>
              <a:rPr kumimoji="1" lang="ko-KR" altLang="en-US" sz="2800" b="1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실행 전 </a:t>
            </a:r>
            <a:r>
              <a:rPr kumimoji="1" lang="en-US" altLang="ko-KR" sz="2800" b="1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Config </a:t>
            </a:r>
            <a:r>
              <a:rPr kumimoji="1" lang="ko-KR" altLang="en-US" sz="2800" b="1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설정</a:t>
            </a:r>
            <a:r>
              <a:rPr kumimoji="1" lang="en-US" altLang="ko-KR" sz="2800" b="1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kumimoji="1" lang="ko-KR" altLang="en-US" sz="2800" b="1" i="0" u="none" strike="noStrike" kern="1200" cap="none" spc="-4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8F2DCE86-9883-4592-97BE-062A91CA3D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157"/>
          <a:stretch/>
        </p:blipFill>
        <p:spPr>
          <a:xfrm>
            <a:off x="693444" y="1615616"/>
            <a:ext cx="6356347" cy="3999632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92BF244-602A-4DD9-861A-425C08E1F4BF}"/>
              </a:ext>
            </a:extLst>
          </p:cNvPr>
          <p:cNvCxnSpPr>
            <a:cxnSpLocks/>
          </p:cNvCxnSpPr>
          <p:nvPr/>
        </p:nvCxnSpPr>
        <p:spPr>
          <a:xfrm>
            <a:off x="4804783" y="3275861"/>
            <a:ext cx="172226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0DCB825-F5C7-4506-8351-8E56C303E126}"/>
              </a:ext>
            </a:extLst>
          </p:cNvPr>
          <p:cNvSpPr txBox="1"/>
          <p:nvPr/>
        </p:nvSpPr>
        <p:spPr>
          <a:xfrm>
            <a:off x="6570397" y="3015267"/>
            <a:ext cx="3159529" cy="89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프로세스 전 미리</a:t>
            </a:r>
            <a:r>
              <a:rPr lang="en-US" altLang="ko-KR" sz="1300" b="1" dirty="0">
                <a:latin typeface="Calibri" panose="020F0502020204030204"/>
                <a:ea typeface="맑은 고딕" panose="020B0503020000020004" pitchFamily="50" charset="-127"/>
              </a:rPr>
              <a:t> 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알고 있어야 하는</a:t>
            </a:r>
            <a:endParaRPr kumimoji="0" lang="en-US" altLang="ko-KR" sz="13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값들을 미리 작성해</a:t>
            </a:r>
            <a:r>
              <a:rPr lang="en-US" altLang="ko-KR" sz="1300" b="1" dirty="0">
                <a:latin typeface="Calibri" panose="020F0502020204030204"/>
                <a:ea typeface="맑은 고딕" panose="020B0503020000020004" pitchFamily="50" charset="-127"/>
              </a:rPr>
              <a:t> 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놓은</a:t>
            </a: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Excel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파일</a:t>
            </a:r>
            <a:endParaRPr kumimoji="0" lang="en-US" altLang="ko-KR" sz="13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b="1" dirty="0">
                <a:latin typeface="Calibri" panose="020F0502020204030204"/>
                <a:ea typeface="맑은 고딕" panose="020B0503020000020004" pitchFamily="50" charset="-127"/>
              </a:rPr>
              <a:t>∴</a:t>
            </a:r>
            <a:r>
              <a:rPr lang="ko-KR" altLang="en-US" sz="1300" b="1" dirty="0">
                <a:latin typeface="Calibri" panose="020F0502020204030204"/>
                <a:ea typeface="맑은 고딕" panose="020B0503020000020004" pitchFamily="50" charset="-127"/>
              </a:rPr>
              <a:t> 초기화 단계에서 </a:t>
            </a:r>
            <a:r>
              <a:rPr lang="en-US" altLang="ko-KR" sz="1300" b="1" dirty="0">
                <a:latin typeface="Calibri" panose="020F0502020204030204"/>
                <a:ea typeface="맑은 고딕" panose="020B0503020000020004" pitchFamily="50" charset="-127"/>
              </a:rPr>
              <a:t>Dictionary</a:t>
            </a:r>
            <a:r>
              <a:rPr lang="ko-KR" altLang="en-US" sz="1300" b="1" dirty="0">
                <a:latin typeface="Calibri" panose="020F0502020204030204"/>
                <a:ea typeface="맑은 고딕" panose="020B0503020000020004" pitchFamily="50" charset="-127"/>
              </a:rPr>
              <a:t>로 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저장됨</a:t>
            </a:r>
            <a:endParaRPr kumimoji="0" lang="en-US" altLang="ko-KR" sz="13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37EBF9E1-9EAF-4958-B3DC-25E6BCAB85AD}"/>
              </a:ext>
            </a:extLst>
          </p:cNvPr>
          <p:cNvCxnSpPr/>
          <p:nvPr/>
        </p:nvCxnSpPr>
        <p:spPr>
          <a:xfrm>
            <a:off x="1429305" y="5406501"/>
            <a:ext cx="0" cy="47051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D62A545-9F7F-4590-809E-F642203509F6}"/>
              </a:ext>
            </a:extLst>
          </p:cNvPr>
          <p:cNvCxnSpPr/>
          <p:nvPr/>
        </p:nvCxnSpPr>
        <p:spPr>
          <a:xfrm>
            <a:off x="3392749" y="5406501"/>
            <a:ext cx="0" cy="47051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01A8F8-D996-47CF-83FD-A88F4D7C6E4D}"/>
              </a:ext>
            </a:extLst>
          </p:cNvPr>
          <p:cNvSpPr/>
          <p:nvPr/>
        </p:nvSpPr>
        <p:spPr>
          <a:xfrm>
            <a:off x="754601" y="2811079"/>
            <a:ext cx="1438182" cy="257758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76FCEB-BD4E-4E0D-94F1-5ABB9888EF54}"/>
              </a:ext>
            </a:extLst>
          </p:cNvPr>
          <p:cNvSpPr/>
          <p:nvPr/>
        </p:nvSpPr>
        <p:spPr>
          <a:xfrm>
            <a:off x="2700286" y="2802285"/>
            <a:ext cx="1438182" cy="257758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3F0F61-E4A3-4F66-8161-0537E0C8961D}"/>
              </a:ext>
            </a:extLst>
          </p:cNvPr>
          <p:cNvSpPr txBox="1"/>
          <p:nvPr/>
        </p:nvSpPr>
        <p:spPr>
          <a:xfrm>
            <a:off x="1212611" y="5861027"/>
            <a:ext cx="43338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/>
              <a:t>Key</a:t>
            </a:r>
            <a:endParaRPr lang="ko-KR" altLang="en-US" sz="13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1CC0F8-092D-4D72-910E-746DCAEB61FE}"/>
              </a:ext>
            </a:extLst>
          </p:cNvPr>
          <p:cNvSpPr txBox="1"/>
          <p:nvPr/>
        </p:nvSpPr>
        <p:spPr>
          <a:xfrm>
            <a:off x="3133319" y="5861027"/>
            <a:ext cx="56983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/>
              <a:t>Value</a:t>
            </a:r>
            <a:endParaRPr lang="ko-KR" alt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25612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693444" y="336873"/>
            <a:ext cx="8519745" cy="622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81276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lnSpc>
                <a:spcPts val="4800"/>
              </a:lnSpc>
            </a:pPr>
            <a:r>
              <a:rPr lang="en-US" altLang="ko-KR" sz="2800" b="1" spc="-45" dirty="0">
                <a:latin typeface="+mn-ea"/>
                <a:ea typeface="+mn-ea"/>
              </a:rPr>
              <a:t>4.2 </a:t>
            </a:r>
            <a:r>
              <a:rPr lang="ko-KR" altLang="en-US" sz="2800" b="1" spc="-45" dirty="0">
                <a:latin typeface="+mn-ea"/>
                <a:ea typeface="+mn-ea"/>
              </a:rPr>
              <a:t>변수 및 인수 설명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9DABF7-CB48-4598-9A38-750BFCAF2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52" y="3299711"/>
            <a:ext cx="8815526" cy="159591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64EA38B-E12D-4CA0-A3FC-FF1D85B4F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40" y="1987598"/>
            <a:ext cx="8751550" cy="645996"/>
          </a:xfrm>
          <a:prstGeom prst="rect">
            <a:avLst/>
          </a:prstGeom>
        </p:spPr>
      </p:pic>
      <p:sp>
        <p:nvSpPr>
          <p:cNvPr id="15" name="TextBox 1">
            <a:extLst>
              <a:ext uri="{FF2B5EF4-FFF2-40B4-BE49-F238E27FC236}">
                <a16:creationId xmlns:a16="http://schemas.microsoft.com/office/drawing/2014/main" id="{E4920B34-523F-444D-AA6F-EF5418AD8220}"/>
              </a:ext>
            </a:extLst>
          </p:cNvPr>
          <p:cNvSpPr txBox="1">
            <a:spLocks noChangeArrowheads="1"/>
          </p:cNvSpPr>
          <p:nvPr/>
        </p:nvSpPr>
        <p:spPr>
          <a:xfrm>
            <a:off x="833281" y="1436237"/>
            <a:ext cx="8443885" cy="52443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81276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94D24"/>
              </a:buClr>
              <a:buSzPct val="90000"/>
              <a:defRPr/>
            </a:pPr>
            <a:r>
              <a:rPr lang="ko-KR" altLang="en-US" sz="2200" b="1" spc="-2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인수 목록</a:t>
            </a:r>
            <a:endParaRPr lang="ko-KR" altLang="en-US" sz="2200" b="1" spc="-20" dirty="0"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latin typeface="+mn-ea"/>
              <a:ea typeface="+mn-ea"/>
            </a:endParaRPr>
          </a:p>
        </p:txBody>
      </p:sp>
      <p:sp>
        <p:nvSpPr>
          <p:cNvPr id="18" name="모서리가 둥근 직사각형 10">
            <a:extLst>
              <a:ext uri="{FF2B5EF4-FFF2-40B4-BE49-F238E27FC236}">
                <a16:creationId xmlns:a16="http://schemas.microsoft.com/office/drawing/2014/main" id="{765907AE-0B3E-433F-9549-27316F9CA39F}"/>
              </a:ext>
            </a:extLst>
          </p:cNvPr>
          <p:cNvSpPr/>
          <p:nvPr/>
        </p:nvSpPr>
        <p:spPr>
          <a:xfrm>
            <a:off x="488851" y="1641436"/>
            <a:ext cx="105141" cy="105141"/>
          </a:xfrm>
          <a:prstGeom prst="round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4000">
                <a:schemeClr val="accent1">
                  <a:lumMod val="50000"/>
                </a:schemeClr>
              </a:gs>
              <a:gs pos="83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aseline="-25000" dirty="0"/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0C4C1C68-2D74-4F9C-B6AF-620B22F34398}"/>
              </a:ext>
            </a:extLst>
          </p:cNvPr>
          <p:cNvSpPr txBox="1">
            <a:spLocks noChangeArrowheads="1"/>
          </p:cNvSpPr>
          <p:nvPr/>
        </p:nvSpPr>
        <p:spPr>
          <a:xfrm>
            <a:off x="833281" y="2775276"/>
            <a:ext cx="8443885" cy="52443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81276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94D24"/>
              </a:buClr>
              <a:buSzPct val="90000"/>
              <a:defRPr/>
            </a:pPr>
            <a:r>
              <a:rPr lang="ko-KR" altLang="en-US" sz="2200" b="1" spc="-2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변수 목록</a:t>
            </a:r>
            <a:endParaRPr lang="ko-KR" altLang="en-US" sz="2200" b="1" spc="-20" dirty="0"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latin typeface="+mn-ea"/>
              <a:ea typeface="+mn-ea"/>
            </a:endParaRPr>
          </a:p>
        </p:txBody>
      </p:sp>
      <p:sp>
        <p:nvSpPr>
          <p:cNvPr id="20" name="모서리가 둥근 직사각형 10">
            <a:extLst>
              <a:ext uri="{FF2B5EF4-FFF2-40B4-BE49-F238E27FC236}">
                <a16:creationId xmlns:a16="http://schemas.microsoft.com/office/drawing/2014/main" id="{898329FB-48B2-4FB5-9832-14BBD5BD0420}"/>
              </a:ext>
            </a:extLst>
          </p:cNvPr>
          <p:cNvSpPr/>
          <p:nvPr/>
        </p:nvSpPr>
        <p:spPr>
          <a:xfrm>
            <a:off x="488851" y="2980475"/>
            <a:ext cx="105141" cy="105141"/>
          </a:xfrm>
          <a:prstGeom prst="round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4000">
                <a:schemeClr val="accent1">
                  <a:lumMod val="50000"/>
                </a:schemeClr>
              </a:gs>
              <a:gs pos="83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aseline="-25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5877BF-5AAA-487A-B893-E32B7797EE58}"/>
              </a:ext>
            </a:extLst>
          </p:cNvPr>
          <p:cNvSpPr txBox="1"/>
          <p:nvPr/>
        </p:nvSpPr>
        <p:spPr>
          <a:xfrm>
            <a:off x="2068498" y="2174963"/>
            <a:ext cx="424988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프로세스 실행 시 외부에서 들어와야 하는 정보들을 받아오는 인수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BA1080B-18DA-431B-A3AA-0A6389623CF1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1651247" y="2305768"/>
            <a:ext cx="417251" cy="24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71924A7-A6D4-446D-B2A6-6B345743D0EF}"/>
              </a:ext>
            </a:extLst>
          </p:cNvPr>
          <p:cNvSpPr txBox="1"/>
          <p:nvPr/>
        </p:nvSpPr>
        <p:spPr>
          <a:xfrm>
            <a:off x="2068498" y="3550939"/>
            <a:ext cx="319029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Config</a:t>
            </a:r>
            <a:r>
              <a:rPr lang="ko-KR" altLang="en-US" sz="1100" b="1" dirty="0"/>
              <a:t>파일에서 읽어오는 정보들                                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0163178-142D-494C-98D5-BD050F442566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1651247" y="3681744"/>
            <a:ext cx="417251" cy="24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080DD89-57E9-4CEC-8E24-8E9CFBA0BE64}"/>
              </a:ext>
            </a:extLst>
          </p:cNvPr>
          <p:cNvSpPr txBox="1"/>
          <p:nvPr/>
        </p:nvSpPr>
        <p:spPr>
          <a:xfrm>
            <a:off x="2068498" y="3768159"/>
            <a:ext cx="305243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시스템 예외 발생 시 </a:t>
            </a:r>
            <a:r>
              <a:rPr lang="en-US" altLang="ko-KR" sz="1100" b="1" dirty="0"/>
              <a:t>Exception</a:t>
            </a:r>
            <a:r>
              <a:rPr lang="ko-KR" altLang="en-US" sz="1100" b="1" dirty="0"/>
              <a:t>을 저장하는 변수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1801C1E-659D-4FDE-8AA2-957D14DE78D0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1651247" y="3898964"/>
            <a:ext cx="417251" cy="24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9721080-EDBD-455A-9BFF-ABD9A31D6B6B}"/>
              </a:ext>
            </a:extLst>
          </p:cNvPr>
          <p:cNvSpPr txBox="1"/>
          <p:nvPr/>
        </p:nvSpPr>
        <p:spPr>
          <a:xfrm>
            <a:off x="2068498" y="3979459"/>
            <a:ext cx="308930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재시도 시 몇 번째 시도 중인지를 저장하는 변수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5E09DAD-4D66-463A-9F9A-1E0DB3B4F6C4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1651247" y="4110264"/>
            <a:ext cx="417251" cy="24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90C6024-64C2-42C6-9121-9140B6026DA7}"/>
              </a:ext>
            </a:extLst>
          </p:cNvPr>
          <p:cNvSpPr txBox="1"/>
          <p:nvPr/>
        </p:nvSpPr>
        <p:spPr>
          <a:xfrm>
            <a:off x="2068498" y="4205552"/>
            <a:ext cx="319831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재시도 확인 여부를 체크하기 위해 존재하는 변수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EF6F862-BBFF-45A9-AED9-0F2BC5FB4B9E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651247" y="4336357"/>
            <a:ext cx="417251" cy="24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AF52CB0-974D-4D79-A793-9FFF1516C207}"/>
              </a:ext>
            </a:extLst>
          </p:cNvPr>
          <p:cNvSpPr txBox="1"/>
          <p:nvPr/>
        </p:nvSpPr>
        <p:spPr>
          <a:xfrm>
            <a:off x="2068498" y="4436702"/>
            <a:ext cx="3193503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비즈니스 예외 발생 시 </a:t>
            </a:r>
            <a:r>
              <a:rPr lang="en-US" altLang="ko-KR" sz="1100" b="1" dirty="0"/>
              <a:t>Exception</a:t>
            </a:r>
            <a:r>
              <a:rPr lang="ko-KR" altLang="en-US" sz="1100" b="1" dirty="0"/>
              <a:t>을 저장하는 변수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DB9B4D4-3092-4C5B-ACBC-3D22FC713802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1651247" y="4567507"/>
            <a:ext cx="417251" cy="24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92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68647FD-7EF7-427D-8C79-D1FBB228DBD4}"/>
              </a:ext>
            </a:extLst>
          </p:cNvPr>
          <p:cNvSpPr txBox="1"/>
          <p:nvPr/>
        </p:nvSpPr>
        <p:spPr>
          <a:xfrm>
            <a:off x="-704436" y="3146871"/>
            <a:ext cx="7763807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457211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srgbClr val="0837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  <a:sym typeface="Helvetica"/>
              </a:rPr>
              <a:t>5. </a:t>
            </a:r>
            <a:r>
              <a:rPr kumimoji="0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837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  <a:sym typeface="Helvetica"/>
              </a:rPr>
              <a:t>라이브러리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0837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+mn-ea"/>
              <a:cs typeface="함초롬돋움" panose="020B0604000101010101" pitchFamily="50" charset="-127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86182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693444" y="336873"/>
            <a:ext cx="8519745" cy="622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81276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lnSpc>
                <a:spcPts val="4800"/>
              </a:lnSpc>
            </a:pPr>
            <a:r>
              <a:rPr lang="en-US" altLang="ko-KR" sz="2800" b="1" spc="-45" dirty="0">
                <a:latin typeface="+mn-ea"/>
                <a:ea typeface="+mn-ea"/>
              </a:rPr>
              <a:t>5.1 </a:t>
            </a:r>
            <a:r>
              <a:rPr lang="ko-KR" altLang="en-US" sz="2800" b="1" spc="-45" dirty="0">
                <a:latin typeface="+mn-ea"/>
                <a:ea typeface="+mn-ea"/>
              </a:rPr>
              <a:t>라이브러리 설명</a:t>
            </a:r>
            <a:r>
              <a:rPr lang="en-US" altLang="ko-KR" sz="2800" b="1" spc="-45" dirty="0">
                <a:latin typeface="+mn-ea"/>
                <a:ea typeface="+mn-ea"/>
              </a:rPr>
              <a:t> </a:t>
            </a:r>
            <a:endParaRPr lang="ko-KR" altLang="en-US" sz="2800" b="1" spc="-45" dirty="0">
              <a:latin typeface="+mn-ea"/>
              <a:ea typeface="+mn-ea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D10E12A2-39C4-4670-A5CD-8315B0168CD2}"/>
              </a:ext>
            </a:extLst>
          </p:cNvPr>
          <p:cNvSpPr txBox="1">
            <a:spLocks noChangeArrowheads="1"/>
          </p:cNvSpPr>
          <p:nvPr/>
        </p:nvSpPr>
        <p:spPr>
          <a:xfrm>
            <a:off x="1321366" y="1664812"/>
            <a:ext cx="7524978" cy="75917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81276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r>
              <a:rPr lang="ko-KR" altLang="en-US" sz="2200" b="1" spc="-2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프로세스 작성 시 필수적으로 필요하진 않지만</a:t>
            </a:r>
            <a:r>
              <a:rPr lang="en-US" altLang="ko-KR" sz="2200" b="1" spc="-2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, </a:t>
            </a:r>
            <a:r>
              <a:rPr lang="ko-KR" altLang="en-US" sz="2200" b="1" spc="-2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자주 사용하는 부분을 함수처럼 사용하기 위해 만들어 놓은 파일</a:t>
            </a:r>
            <a:r>
              <a:rPr lang="en-US" altLang="ko-KR" b="1" spc="-2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      </a:t>
            </a:r>
          </a:p>
        </p:txBody>
      </p:sp>
      <p:sp>
        <p:nvSpPr>
          <p:cNvPr id="11" name="모서리가 둥근 직사각형 15">
            <a:extLst>
              <a:ext uri="{FF2B5EF4-FFF2-40B4-BE49-F238E27FC236}">
                <a16:creationId xmlns:a16="http://schemas.microsoft.com/office/drawing/2014/main" id="{5B8DE315-A09C-4410-A3B2-30CAB732582E}"/>
              </a:ext>
            </a:extLst>
          </p:cNvPr>
          <p:cNvSpPr/>
          <p:nvPr/>
        </p:nvSpPr>
        <p:spPr>
          <a:xfrm>
            <a:off x="976936" y="1830566"/>
            <a:ext cx="105141" cy="105141"/>
          </a:xfrm>
          <a:prstGeom prst="round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4000">
                <a:schemeClr val="accent1">
                  <a:lumMod val="50000"/>
                </a:schemeClr>
              </a:gs>
              <a:gs pos="83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aseline="-25000" dirty="0"/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7799631B-A905-4CF8-85B3-6857805F8BBC}"/>
              </a:ext>
            </a:extLst>
          </p:cNvPr>
          <p:cNvSpPr txBox="1">
            <a:spLocks noChangeArrowheads="1"/>
          </p:cNvSpPr>
          <p:nvPr/>
        </p:nvSpPr>
        <p:spPr>
          <a:xfrm>
            <a:off x="1321366" y="3177773"/>
            <a:ext cx="7524978" cy="75917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81276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r>
              <a:rPr lang="ko-KR" altLang="en-US" sz="2200" b="1" spc="-2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하나의 파일을 인수를 이용하여 함수처럼 사용하기 때문에 재사용과 유지보수가 용이함</a:t>
            </a:r>
            <a:r>
              <a:rPr lang="en-US" altLang="ko-KR" b="1" spc="-2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	      </a:t>
            </a:r>
          </a:p>
        </p:txBody>
      </p:sp>
      <p:sp>
        <p:nvSpPr>
          <p:cNvPr id="14" name="모서리가 둥근 직사각형 15">
            <a:extLst>
              <a:ext uri="{FF2B5EF4-FFF2-40B4-BE49-F238E27FC236}">
                <a16:creationId xmlns:a16="http://schemas.microsoft.com/office/drawing/2014/main" id="{1C5C492E-88A4-40DB-8018-99CE2AF3BE77}"/>
              </a:ext>
            </a:extLst>
          </p:cNvPr>
          <p:cNvSpPr/>
          <p:nvPr/>
        </p:nvSpPr>
        <p:spPr>
          <a:xfrm>
            <a:off x="976936" y="3343527"/>
            <a:ext cx="105141" cy="105141"/>
          </a:xfrm>
          <a:prstGeom prst="round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4000">
                <a:schemeClr val="accent1">
                  <a:lumMod val="50000"/>
                </a:schemeClr>
              </a:gs>
              <a:gs pos="83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aseline="-25000" dirty="0"/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F93257D8-947C-4223-814D-A73413FD53BD}"/>
              </a:ext>
            </a:extLst>
          </p:cNvPr>
          <p:cNvSpPr txBox="1">
            <a:spLocks noChangeArrowheads="1"/>
          </p:cNvSpPr>
          <p:nvPr/>
        </p:nvSpPr>
        <p:spPr>
          <a:xfrm>
            <a:off x="1321366" y="4690734"/>
            <a:ext cx="7524978" cy="75917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81276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r>
              <a:rPr lang="ko-KR" altLang="en-US" sz="2200" b="1" spc="-2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각각 독립적으로 들어가야 하는 변수는 인수로 전달되며</a:t>
            </a:r>
            <a:r>
              <a:rPr lang="en-US" altLang="ko-KR" sz="2200" b="1" spc="-2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, </a:t>
            </a:r>
          </a:p>
          <a:p>
            <a:r>
              <a:rPr lang="ko-KR" altLang="en-US" sz="2200" b="1" spc="-2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인수로 전달 시 변수타입을 맞춰주어야 함</a:t>
            </a:r>
            <a:r>
              <a:rPr lang="en-US" altLang="ko-KR" b="1" spc="-2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	      </a:t>
            </a: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F3178A0C-B8C4-46EF-9538-52C1AA6F80AD}"/>
              </a:ext>
            </a:extLst>
          </p:cNvPr>
          <p:cNvSpPr/>
          <p:nvPr/>
        </p:nvSpPr>
        <p:spPr>
          <a:xfrm>
            <a:off x="976936" y="4856488"/>
            <a:ext cx="105141" cy="105141"/>
          </a:xfrm>
          <a:prstGeom prst="round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4000">
                <a:schemeClr val="accent1">
                  <a:lumMod val="50000"/>
                </a:schemeClr>
              </a:gs>
              <a:gs pos="83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09819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693444" y="336873"/>
            <a:ext cx="8519745" cy="622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81276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lnSpc>
                <a:spcPts val="4800"/>
              </a:lnSpc>
            </a:pPr>
            <a:r>
              <a:rPr lang="en-US" altLang="ko-KR" sz="2800" b="1" spc="-45" dirty="0">
                <a:latin typeface="+mn-ea"/>
                <a:ea typeface="+mn-ea"/>
              </a:rPr>
              <a:t>5.2 </a:t>
            </a:r>
            <a:r>
              <a:rPr lang="ko-KR" altLang="en-US" sz="2800" b="1" spc="-45" dirty="0">
                <a:latin typeface="+mn-ea"/>
                <a:ea typeface="+mn-ea"/>
              </a:rPr>
              <a:t>라이브러리 </a:t>
            </a:r>
            <a:r>
              <a:rPr lang="en-US" altLang="ko-KR" sz="2800" b="1" spc="-45" dirty="0">
                <a:latin typeface="+mn-ea"/>
                <a:ea typeface="+mn-ea"/>
              </a:rPr>
              <a:t>List(1)  </a:t>
            </a:r>
            <a:endParaRPr lang="ko-KR" altLang="en-US" sz="2800" b="1" spc="-45" dirty="0">
              <a:latin typeface="+mn-ea"/>
              <a:ea typeface="+mn-ea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ABF24F0-43B8-40EE-8D36-962CA860B3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604858"/>
              </p:ext>
            </p:extLst>
          </p:nvPr>
        </p:nvGraphicFramePr>
        <p:xfrm>
          <a:off x="693443" y="1253324"/>
          <a:ext cx="8645864" cy="492554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56521">
                  <a:extLst>
                    <a:ext uri="{9D8B030D-6E8A-4147-A177-3AD203B41FA5}">
                      <a16:colId xmlns:a16="http://schemas.microsoft.com/office/drawing/2014/main" val="4185429315"/>
                    </a:ext>
                  </a:extLst>
                </a:gridCol>
                <a:gridCol w="1056521">
                  <a:extLst>
                    <a:ext uri="{9D8B030D-6E8A-4147-A177-3AD203B41FA5}">
                      <a16:colId xmlns:a16="http://schemas.microsoft.com/office/drawing/2014/main" val="87574700"/>
                    </a:ext>
                  </a:extLst>
                </a:gridCol>
                <a:gridCol w="3266411">
                  <a:extLst>
                    <a:ext uri="{9D8B030D-6E8A-4147-A177-3AD203B41FA5}">
                      <a16:colId xmlns:a16="http://schemas.microsoft.com/office/drawing/2014/main" val="103232690"/>
                    </a:ext>
                  </a:extLst>
                </a:gridCol>
                <a:gridCol w="3266411">
                  <a:extLst>
                    <a:ext uri="{9D8B030D-6E8A-4147-A177-3AD203B41FA5}">
                      <a16:colId xmlns:a16="http://schemas.microsoft.com/office/drawing/2014/main" val="3785924676"/>
                    </a:ext>
                  </a:extLst>
                </a:gridCol>
              </a:tblGrid>
              <a:tr h="2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Folder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SubFolder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Xaml</a:t>
                      </a: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File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3728407055"/>
                  </a:ext>
                </a:extLst>
              </a:tr>
              <a:tr h="233400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DataTable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Add_Column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원하는 위치에 컬럼 추가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3867673802"/>
                  </a:ext>
                </a:extLst>
              </a:tr>
              <a:tr h="233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ColumnName_to_Arrary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컬럼들을 배열값으로 가져오기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18267050"/>
                  </a:ext>
                </a:extLst>
              </a:tr>
              <a:tr h="233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Delete_emptyRow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빈 </a:t>
                      </a:r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Row</a:t>
                      </a:r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값 삭제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3704429121"/>
                  </a:ext>
                </a:extLst>
              </a:tr>
              <a:tr h="3621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DT_CheckDuplicates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컬럼이 동일한 두 테이블 비교하여 다른부분만 가져오기 </a:t>
                      </a:r>
                      <a:r>
                        <a:rPr lang="en-US" altLang="ko-KR" sz="1000" u="none" strike="noStrike">
                          <a:solidFill>
                            <a:schemeClr val="tx1"/>
                          </a:solidFill>
                          <a:effectLst/>
                        </a:rPr>
                        <a:t>(SourceDT </a:t>
                      </a:r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기준</a:t>
                      </a:r>
                      <a:r>
                        <a:rPr lang="en-US" altLang="ko-KR" sz="1000" u="none" strike="noStrike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942269040"/>
                  </a:ext>
                </a:extLst>
              </a:tr>
              <a:tr h="3621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Lookup_Datatable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소스 테이블에서 매핑 필요한 컬럼을 기준으로 참조 테이블 데이터 </a:t>
                      </a:r>
                      <a:r>
                        <a:rPr lang="en-US" altLang="ko-KR" sz="1000" u="none" strike="noStrike">
                          <a:solidFill>
                            <a:schemeClr val="tx1"/>
                          </a:solidFill>
                          <a:effectLst/>
                        </a:rPr>
                        <a:t>Assign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523839747"/>
                  </a:ext>
                </a:extLst>
              </a:tr>
              <a:tr h="233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MultiColumns_from_Datatable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배열값으로 </a:t>
                      </a:r>
                      <a:r>
                        <a:rPr lang="en-US" altLang="ko-KR" sz="1000" u="none" strike="noStrike">
                          <a:solidFill>
                            <a:schemeClr val="tx1"/>
                          </a:solidFill>
                          <a:effectLst/>
                        </a:rPr>
                        <a:t>Assign</a:t>
                      </a:r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된 컬럼만 가져오기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1687514504"/>
                  </a:ext>
                </a:extLst>
              </a:tr>
              <a:tr h="233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String_to_DataTable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u="none" strike="noStrike">
                          <a:solidFill>
                            <a:schemeClr val="tx1"/>
                          </a:solidFill>
                          <a:effectLst/>
                        </a:rPr>
                        <a:t>String</a:t>
                      </a:r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을 테이블로 전환하기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1051269710"/>
                  </a:ext>
                </a:extLst>
              </a:tr>
              <a:tr h="233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xmlFile_to_Table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u="none" strike="noStrike">
                          <a:solidFill>
                            <a:schemeClr val="tx1"/>
                          </a:solidFill>
                          <a:effectLst/>
                        </a:rPr>
                        <a:t>xml</a:t>
                      </a:r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파일을 테이블로 만들기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2944807885"/>
                  </a:ext>
                </a:extLst>
              </a:tr>
              <a:tr h="233400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Excel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CSV_to_Excel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CSV</a:t>
                      </a:r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파일</a:t>
                      </a:r>
                      <a:r>
                        <a:rPr lang="en-US" altLang="ko-KR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_</a:t>
                      </a:r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품목별분리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u="none" strike="noStrike">
                          <a:solidFill>
                            <a:schemeClr val="tx1"/>
                          </a:solidFill>
                          <a:effectLst/>
                        </a:rPr>
                        <a:t>CSV</a:t>
                      </a:r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파일의 품목을 기준으로 테이블 분리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3491162389"/>
                  </a:ext>
                </a:extLst>
              </a:tr>
              <a:tr h="233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품목별테이블</a:t>
                      </a:r>
                      <a:r>
                        <a:rPr lang="en-US" altLang="ko-KR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_</a:t>
                      </a:r>
                      <a:r>
                        <a:rPr lang="ko-KR" altLang="en-US" sz="1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엑셀파일에쓰기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분리된 테이블 다시 엑셀파일에 쓰기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942469562"/>
                  </a:ext>
                </a:extLst>
              </a:tr>
              <a:tr h="233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Excel_ColumnName_mapping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숫자</a:t>
                      </a:r>
                      <a:r>
                        <a:rPr lang="en-US" altLang="ko-KR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-&gt;</a:t>
                      </a: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Char </a:t>
                      </a:r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값으로 </a:t>
                      </a: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Convert. ex) 2-&gt;B, 5-&gt;E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2421139017"/>
                  </a:ext>
                </a:extLst>
              </a:tr>
              <a:tr h="233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Excel_</a:t>
                      </a:r>
                      <a:r>
                        <a:rPr lang="ko-KR" altLang="en-US" sz="1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다른이름으로</a:t>
                      </a:r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저장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엑셀 </a:t>
                      </a:r>
                      <a:r>
                        <a:rPr lang="ko-KR" altLang="en-US" sz="1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다른이름으로</a:t>
                      </a:r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저장하기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568333655"/>
                  </a:ext>
                </a:extLst>
              </a:tr>
              <a:tr h="233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Excel_</a:t>
                      </a:r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서식복사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엑셀 서식복사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3185161822"/>
                  </a:ext>
                </a:extLst>
              </a:tr>
              <a:tr h="233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Excel_</a:t>
                      </a:r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수식복사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엑셀 수식복사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662977955"/>
                  </a:ext>
                </a:extLst>
              </a:tr>
              <a:tr h="233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Excel_</a:t>
                      </a:r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열 삭제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키워드가 있는 열 삭제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287983822"/>
                  </a:ext>
                </a:extLst>
              </a:tr>
              <a:tr h="233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Excel_</a:t>
                      </a:r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행 삭제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키워드가 있는 행 삭제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1304258795"/>
                  </a:ext>
                </a:extLst>
              </a:tr>
              <a:tr h="233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u="none" strike="noStrike">
                          <a:solidFill>
                            <a:schemeClr val="tx1"/>
                          </a:solidFill>
                          <a:effectLst/>
                        </a:rPr>
                        <a:t>Excel_</a:t>
                      </a:r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열번호 가져오기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키워드가 있는 </a:t>
                      </a:r>
                      <a:r>
                        <a:rPr lang="ko-KR" altLang="en-US" sz="1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열번호</a:t>
                      </a:r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가져오기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3354421209"/>
                  </a:ext>
                </a:extLst>
              </a:tr>
              <a:tr h="233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u="none" strike="noStrike">
                          <a:solidFill>
                            <a:schemeClr val="tx1"/>
                          </a:solidFill>
                          <a:effectLst/>
                        </a:rPr>
                        <a:t>Excel_</a:t>
                      </a:r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행번호 가져오기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키워드가 있는 </a:t>
                      </a:r>
                      <a:r>
                        <a:rPr lang="ko-KR" altLang="en-US" sz="1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행번호</a:t>
                      </a:r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가져오기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3236752316"/>
                  </a:ext>
                </a:extLst>
              </a:tr>
              <a:tr h="233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Window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ActivateWindow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해당 </a:t>
                      </a:r>
                      <a:r>
                        <a:rPr lang="en-US" altLang="ko-KR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Application</a:t>
                      </a:r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을 </a:t>
                      </a:r>
                      <a:r>
                        <a:rPr lang="ko-KR" altLang="en-US" sz="1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맨앞으로</a:t>
                      </a:r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가져오기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2956746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639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693444" y="336873"/>
            <a:ext cx="8519745" cy="622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81276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b="1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5.2 </a:t>
            </a:r>
            <a:r>
              <a:rPr kumimoji="1" lang="ko-KR" altLang="en-US" sz="2800" b="1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라이브러리 </a:t>
            </a:r>
            <a:r>
              <a:rPr kumimoji="1" lang="en-US" altLang="ko-KR" sz="2800" b="1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List(2)  </a:t>
            </a:r>
            <a:endParaRPr kumimoji="1" lang="ko-KR" altLang="en-US" sz="2800" b="1" i="0" u="none" strike="noStrike" kern="1200" cap="none" spc="-4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ABF24F0-43B8-40EE-8D36-962CA860B34C}"/>
              </a:ext>
            </a:extLst>
          </p:cNvPr>
          <p:cNvGraphicFramePr>
            <a:graphicFrameLocks noGrp="1"/>
          </p:cNvGraphicFramePr>
          <p:nvPr/>
        </p:nvGraphicFramePr>
        <p:xfrm>
          <a:off x="693443" y="1253325"/>
          <a:ext cx="8628110" cy="488954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54351">
                  <a:extLst>
                    <a:ext uri="{9D8B030D-6E8A-4147-A177-3AD203B41FA5}">
                      <a16:colId xmlns:a16="http://schemas.microsoft.com/office/drawing/2014/main" val="4185429315"/>
                    </a:ext>
                  </a:extLst>
                </a:gridCol>
                <a:gridCol w="1054351">
                  <a:extLst>
                    <a:ext uri="{9D8B030D-6E8A-4147-A177-3AD203B41FA5}">
                      <a16:colId xmlns:a16="http://schemas.microsoft.com/office/drawing/2014/main" val="87574700"/>
                    </a:ext>
                  </a:extLst>
                </a:gridCol>
                <a:gridCol w="3259704">
                  <a:extLst>
                    <a:ext uri="{9D8B030D-6E8A-4147-A177-3AD203B41FA5}">
                      <a16:colId xmlns:a16="http://schemas.microsoft.com/office/drawing/2014/main" val="103232690"/>
                    </a:ext>
                  </a:extLst>
                </a:gridCol>
                <a:gridCol w="3259704">
                  <a:extLst>
                    <a:ext uri="{9D8B030D-6E8A-4147-A177-3AD203B41FA5}">
                      <a16:colId xmlns:a16="http://schemas.microsoft.com/office/drawing/2014/main" val="3785924676"/>
                    </a:ext>
                  </a:extLst>
                </a:gridCol>
              </a:tblGrid>
              <a:tr h="2125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Folder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SubFolder</a:t>
                      </a:r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Xaml</a:t>
                      </a: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File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3728407055"/>
                  </a:ext>
                </a:extLst>
              </a:tr>
              <a:tr h="21258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필터링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getValue_between_twoChar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두 문자 사이 값 가져오기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4224797519"/>
                  </a:ext>
                </a:extLst>
              </a:tr>
              <a:tr h="212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Only_Char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string</a:t>
                      </a:r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에서 문자만 가져오기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422416878"/>
                  </a:ext>
                </a:extLst>
              </a:tr>
              <a:tr h="212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Only_Number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string</a:t>
                      </a:r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에서 숫자만 가져오기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942411703"/>
                  </a:ext>
                </a:extLst>
              </a:tr>
              <a:tr h="212589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형변환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Arrary_To_String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배열을 </a:t>
                      </a:r>
                      <a:r>
                        <a:rPr lang="en-US" altLang="ko-KR" sz="1000" u="none" strike="noStrike">
                          <a:solidFill>
                            <a:schemeClr val="tx1"/>
                          </a:solidFill>
                          <a:effectLst/>
                        </a:rPr>
                        <a:t>String</a:t>
                      </a:r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으로 보여주기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982646631"/>
                  </a:ext>
                </a:extLst>
              </a:tr>
              <a:tr h="212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Datatable_ColumnData_To_Array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특정 컬럼 값을 배열로 가져오기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3117775479"/>
                  </a:ext>
                </a:extLst>
              </a:tr>
              <a:tr h="212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DataTable_To_Dictionary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테이블을 </a:t>
                      </a:r>
                      <a:r>
                        <a:rPr lang="en-US" altLang="ko-KR" sz="1000" u="none" strike="noStrike">
                          <a:solidFill>
                            <a:schemeClr val="tx1"/>
                          </a:solidFill>
                          <a:effectLst/>
                        </a:rPr>
                        <a:t>Dictionary</a:t>
                      </a:r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로 형전환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1797231512"/>
                  </a:ext>
                </a:extLst>
              </a:tr>
              <a:tr h="212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Dictionary_To_Datatable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u="none" strike="noStrike">
                          <a:solidFill>
                            <a:schemeClr val="tx1"/>
                          </a:solidFill>
                          <a:effectLst/>
                        </a:rPr>
                        <a:t>Dictionary</a:t>
                      </a:r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를 테이블로 형전환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1366174025"/>
                  </a:ext>
                </a:extLst>
              </a:tr>
              <a:tr h="212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SecureString_To_String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보안</a:t>
                      </a:r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String</a:t>
                      </a:r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을 </a:t>
                      </a:r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String</a:t>
                      </a:r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으로</a:t>
                      </a:r>
                      <a:r>
                        <a:rPr lang="en-US" altLang="ko-KR" sz="1000" u="none" strike="noStrike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2527887017"/>
                  </a:ext>
                </a:extLst>
              </a:tr>
              <a:tr h="212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String_To_Array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구분값을 통해 </a:t>
                      </a:r>
                      <a:r>
                        <a:rPr lang="en-US" altLang="ko-KR" sz="1000" u="none" strike="noStrike">
                          <a:solidFill>
                            <a:schemeClr val="tx1"/>
                          </a:solidFill>
                          <a:effectLst/>
                        </a:rPr>
                        <a:t>String</a:t>
                      </a:r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을 배열값으로 분리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1510362399"/>
                  </a:ext>
                </a:extLst>
              </a:tr>
              <a:tr h="6377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String_To_DateTime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u="none" strike="noStrike">
                          <a:solidFill>
                            <a:schemeClr val="tx1"/>
                          </a:solidFill>
                          <a:effectLst/>
                        </a:rPr>
                        <a:t>String</a:t>
                      </a:r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인 날짜값을 날짜 </a:t>
                      </a:r>
                      <a:r>
                        <a:rPr lang="en-US" altLang="ko-KR" sz="1000" u="none" strike="noStrike">
                          <a:solidFill>
                            <a:schemeClr val="tx1"/>
                          </a:solidFill>
                          <a:effectLst/>
                        </a:rPr>
                        <a:t>Type</a:t>
                      </a:r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으로 변환</a:t>
                      </a:r>
                      <a:r>
                        <a:rPr lang="en-US" altLang="ko-KR" sz="1000" u="none" strike="noStrike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br>
                        <a:rPr lang="en-US" altLang="ko-KR" sz="1000" u="none" strike="noStrike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만약 </a:t>
                      </a:r>
                      <a:r>
                        <a:rPr lang="en-US" altLang="ko-KR" sz="1000" u="none" strike="noStrike">
                          <a:solidFill>
                            <a:schemeClr val="tx1"/>
                          </a:solidFill>
                          <a:effectLst/>
                        </a:rPr>
                        <a:t>String </a:t>
                      </a:r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날짜값과 </a:t>
                      </a:r>
                      <a:r>
                        <a:rPr lang="en-US" altLang="ko-KR" sz="1000" u="none" strike="noStrike">
                          <a:solidFill>
                            <a:schemeClr val="tx1"/>
                          </a:solidFill>
                          <a:effectLst/>
                        </a:rPr>
                        <a:t>DateFormat</a:t>
                      </a:r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값 불일치</a:t>
                      </a:r>
                      <a:r>
                        <a:rPr lang="en-US" altLang="ko-KR" sz="1000" u="none" strike="noStrike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혹은 </a:t>
                      </a:r>
                      <a:r>
                        <a:rPr lang="en-US" altLang="ko-KR" sz="1000" u="none" strike="noStrike">
                          <a:solidFill>
                            <a:schemeClr val="tx1"/>
                          </a:solidFill>
                          <a:effectLst/>
                        </a:rPr>
                        <a:t>String</a:t>
                      </a:r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값이 날짜형식 아닐 경우 금일 일자로 반환한다</a:t>
                      </a:r>
                      <a:r>
                        <a:rPr lang="en-US" altLang="ko-KR" sz="1000" u="none" strike="noStrike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2983742588"/>
                  </a:ext>
                </a:extLst>
              </a:tr>
              <a:tr h="212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String_To_SecureString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String</a:t>
                      </a:r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을 보안</a:t>
                      </a:r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String</a:t>
                      </a:r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으로</a:t>
                      </a:r>
                      <a:r>
                        <a:rPr lang="en-US" altLang="ko-KR" sz="1000" u="none" strike="noStrike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3615282900"/>
                  </a:ext>
                </a:extLst>
              </a:tr>
              <a:tr h="212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StringType_To_MoneyType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일반 숫자타입을 통화타입으로 바꾸기 </a:t>
                      </a:r>
                      <a:r>
                        <a:rPr lang="en-US" altLang="ko-KR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ex)12345-&gt;12,345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1992142344"/>
                  </a:ext>
                </a:extLst>
              </a:tr>
              <a:tr h="21258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유틸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요일</a:t>
                      </a:r>
                      <a:r>
                        <a:rPr lang="en-US" altLang="ko-KR" sz="1000" u="none" strike="noStrike">
                          <a:solidFill>
                            <a:schemeClr val="tx1"/>
                          </a:solidFill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가져오기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일자 통해 한글 요일 가져오기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4000714638"/>
                  </a:ext>
                </a:extLst>
              </a:tr>
              <a:tr h="21258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워드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워드</a:t>
                      </a:r>
                      <a:r>
                        <a:rPr lang="en-US" altLang="ko-KR" sz="1000" u="none" strike="noStrike">
                          <a:solidFill>
                            <a:schemeClr val="tx1"/>
                          </a:solidFill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찾아바꾸기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워드 프로그램 내 문자열을 찾아 원하는 문자열로 바꾸기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3294219210"/>
                  </a:ext>
                </a:extLst>
              </a:tr>
              <a:tr h="212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워드</a:t>
                      </a:r>
                      <a:r>
                        <a:rPr lang="en-US" altLang="ko-KR" sz="1000" u="none" strike="noStrike">
                          <a:solidFill>
                            <a:schemeClr val="tx1"/>
                          </a:solidFill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다른이름으로</a:t>
                      </a:r>
                      <a:r>
                        <a:rPr lang="en-US" altLang="ko-KR" sz="1000" u="none" strike="noStrike">
                          <a:solidFill>
                            <a:schemeClr val="tx1"/>
                          </a:solidFill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저장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워드 프로그램 실행 후 </a:t>
                      </a:r>
                      <a:r>
                        <a:rPr lang="ko-KR" altLang="en-US" sz="1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다른이름으로</a:t>
                      </a:r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저장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329606679"/>
                  </a:ext>
                </a:extLst>
              </a:tr>
              <a:tr h="21258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파일탐색기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파일</a:t>
                      </a:r>
                      <a:r>
                        <a:rPr lang="en-US" altLang="ko-KR" sz="1000" u="none" strike="noStrike">
                          <a:solidFill>
                            <a:schemeClr val="tx1"/>
                          </a:solidFill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삭제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해당 파일 </a:t>
                      </a:r>
                      <a:r>
                        <a:rPr lang="ko-KR" altLang="en-US" sz="1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존재시</a:t>
                      </a:r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삭제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3971400200"/>
                  </a:ext>
                </a:extLst>
              </a:tr>
              <a:tr h="212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폴더</a:t>
                      </a:r>
                      <a:r>
                        <a:rPr lang="en-US" altLang="ko-KR" sz="1000" u="none" strike="noStrike">
                          <a:solidFill>
                            <a:schemeClr val="tx1"/>
                          </a:solidFill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삭제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해당 폴더 </a:t>
                      </a:r>
                      <a:r>
                        <a:rPr lang="ko-KR" altLang="en-US" sz="1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존재시</a:t>
                      </a:r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삭제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1048493640"/>
                  </a:ext>
                </a:extLst>
              </a:tr>
              <a:tr h="212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폴더</a:t>
                      </a:r>
                      <a:r>
                        <a:rPr lang="en-US" altLang="ko-KR" sz="1000" u="none" strike="noStrike">
                          <a:solidFill>
                            <a:schemeClr val="tx1"/>
                          </a:solidFill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압축해제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압축된 폴더를 해제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2169043265"/>
                  </a:ext>
                </a:extLst>
              </a:tr>
              <a:tr h="212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폴더내파일</a:t>
                      </a:r>
                      <a:r>
                        <a:rPr lang="en-US" altLang="ko-KR" sz="1000" u="none" strike="noStrike">
                          <a:solidFill>
                            <a:schemeClr val="tx1"/>
                          </a:solidFill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압축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해당 폴더내에 존재하는 모든 파일을 압축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4" marR="3564" marT="3564" marB="0" anchor="ctr"/>
                </a:tc>
                <a:extLst>
                  <a:ext uri="{0D108BD9-81ED-4DB2-BD59-A6C34878D82A}">
                    <a16:rowId xmlns:a16="http://schemas.microsoft.com/office/drawing/2014/main" val="4098290835"/>
                  </a:ext>
                </a:extLst>
              </a:tr>
              <a:tr h="2125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Queue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큐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삽입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큐에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데이터테이블형식으로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삽입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67929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2773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68647FD-7EF7-427D-8C79-D1FBB228DBD4}"/>
              </a:ext>
            </a:extLst>
          </p:cNvPr>
          <p:cNvSpPr txBox="1"/>
          <p:nvPr/>
        </p:nvSpPr>
        <p:spPr>
          <a:xfrm>
            <a:off x="-970766" y="3146871"/>
            <a:ext cx="7763807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457211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dirty="0">
                <a:solidFill>
                  <a:srgbClr val="0837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  <a:sym typeface="Helvetica"/>
              </a:rPr>
              <a:t>6. Queue </a:t>
            </a:r>
            <a:r>
              <a:rPr lang="ko-KR" altLang="en-US" sz="3000" b="1" dirty="0">
                <a:solidFill>
                  <a:srgbClr val="0837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  <a:sym typeface="Helvetica"/>
              </a:rPr>
              <a:t>사용법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0837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함초롬돋움" panose="020B0604000101010101" pitchFamily="50" charset="-127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7386314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693444" y="336873"/>
            <a:ext cx="8519745" cy="622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81276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b="1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6.1 Queue </a:t>
            </a:r>
            <a:r>
              <a:rPr kumimoji="1" lang="ko-KR" altLang="en-US" sz="2800" b="1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항목 삽입 </a:t>
            </a:r>
            <a:r>
              <a:rPr kumimoji="1" lang="en-US" altLang="ko-KR" sz="2800" b="1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kumimoji="1" lang="ko-KR" altLang="en-US" sz="2800" b="1" i="0" u="none" strike="noStrike" kern="1200" cap="none" spc="-4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E74C0D-5CD1-4CF4-9351-7C0D709D5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018" y="1445543"/>
            <a:ext cx="5964754" cy="430123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AC789DE-14E3-4173-9434-20C30E94D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44" y="1321256"/>
            <a:ext cx="1741034" cy="1983457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24C284E-CB21-4D4F-8362-64D253BEC543}"/>
              </a:ext>
            </a:extLst>
          </p:cNvPr>
          <p:cNvCxnSpPr>
            <a:cxnSpLocks/>
          </p:cNvCxnSpPr>
          <p:nvPr/>
        </p:nvCxnSpPr>
        <p:spPr>
          <a:xfrm>
            <a:off x="2434479" y="2299314"/>
            <a:ext cx="109883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4620FC18-EE73-42D7-AE00-1A855EAE8F98}"/>
              </a:ext>
            </a:extLst>
          </p:cNvPr>
          <p:cNvSpPr/>
          <p:nvPr/>
        </p:nvSpPr>
        <p:spPr>
          <a:xfrm>
            <a:off x="1155245" y="2211663"/>
            <a:ext cx="1279233" cy="20304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0DCB8F-AF56-4021-A946-194A327FF4A0}"/>
              </a:ext>
            </a:extLst>
          </p:cNvPr>
          <p:cNvSpPr txBox="1"/>
          <p:nvPr/>
        </p:nvSpPr>
        <p:spPr>
          <a:xfrm>
            <a:off x="467312" y="4321962"/>
            <a:ext cx="31133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데이터 테이블을 인수로 받아</a:t>
            </a:r>
            <a:endParaRPr lang="en-US" altLang="ko-KR" b="1" dirty="0"/>
          </a:p>
          <a:p>
            <a:r>
              <a:rPr lang="ko-KR" altLang="en-US" b="1" dirty="0"/>
              <a:t>큐에 삽입하는 </a:t>
            </a:r>
            <a:r>
              <a:rPr lang="ko-KR" altLang="en-US" b="1" dirty="0">
                <a:solidFill>
                  <a:srgbClr val="C00000"/>
                </a:solidFill>
              </a:rPr>
              <a:t>라이브러리</a:t>
            </a:r>
            <a:endParaRPr lang="en-US" altLang="ko-KR" b="1" dirty="0">
              <a:solidFill>
                <a:srgbClr val="C00000"/>
              </a:solidFill>
            </a:endParaRPr>
          </a:p>
          <a:p>
            <a:r>
              <a:rPr lang="en-US" altLang="ko-KR" b="1" dirty="0">
                <a:solidFill>
                  <a:srgbClr val="C00000"/>
                </a:solidFill>
              </a:rPr>
              <a:t>(</a:t>
            </a:r>
            <a:r>
              <a:rPr lang="ko-KR" altLang="en-US" b="1" dirty="0">
                <a:solidFill>
                  <a:srgbClr val="C00000"/>
                </a:solidFill>
              </a:rPr>
              <a:t>사용자수정 필요</a:t>
            </a:r>
            <a:r>
              <a:rPr lang="en-US" altLang="ko-KR" b="1" dirty="0">
                <a:solidFill>
                  <a:srgbClr val="C00000"/>
                </a:solidFill>
              </a:rPr>
              <a:t>)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409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693444" y="336873"/>
            <a:ext cx="8519745" cy="622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81276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b="1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6.2 Queue </a:t>
            </a:r>
            <a:r>
              <a:rPr kumimoji="1" lang="ko-KR" altLang="en-US" sz="2800" b="1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항목 가져오기 </a:t>
            </a:r>
            <a:r>
              <a:rPr kumimoji="1" lang="en-US" altLang="ko-KR" sz="2800" b="1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kumimoji="1" lang="ko-KR" altLang="en-US" sz="2800" b="1" i="0" u="none" strike="noStrike" kern="1200" cap="none" spc="-4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DA1BE6-B5AB-4AC2-BDF7-762D1F647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322" y="1290524"/>
            <a:ext cx="3560687" cy="425930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D6C9C1E-BA8C-44CF-AD21-964D569DC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819" y="1292157"/>
            <a:ext cx="1949452" cy="1720569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E87B24A-5447-4FD6-9721-93D255AD9683}"/>
              </a:ext>
            </a:extLst>
          </p:cNvPr>
          <p:cNvCxnSpPr>
            <a:cxnSpLocks/>
          </p:cNvCxnSpPr>
          <p:nvPr/>
        </p:nvCxnSpPr>
        <p:spPr>
          <a:xfrm>
            <a:off x="3251225" y="2095127"/>
            <a:ext cx="109883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55E958-02E1-48E5-8AB2-682770916B66}"/>
              </a:ext>
            </a:extLst>
          </p:cNvPr>
          <p:cNvSpPr/>
          <p:nvPr/>
        </p:nvSpPr>
        <p:spPr>
          <a:xfrm>
            <a:off x="1971991" y="2007476"/>
            <a:ext cx="1279233" cy="20304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761358-D623-4754-9654-855A2514BB94}"/>
              </a:ext>
            </a:extLst>
          </p:cNvPr>
          <p:cNvSpPr txBox="1"/>
          <p:nvPr/>
        </p:nvSpPr>
        <p:spPr>
          <a:xfrm>
            <a:off x="1080370" y="4919510"/>
            <a:ext cx="3205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오케스트레이터의</a:t>
            </a:r>
            <a:r>
              <a:rPr lang="ko-KR" altLang="en-US" b="1" dirty="0"/>
              <a:t> 큐에서 각 </a:t>
            </a:r>
            <a:endParaRPr lang="en-US" altLang="ko-KR" b="1" dirty="0"/>
          </a:p>
          <a:p>
            <a:r>
              <a:rPr lang="ko-KR" altLang="en-US" b="1" dirty="0"/>
              <a:t>항목을 가져와서 </a:t>
            </a:r>
            <a:r>
              <a:rPr lang="en-US" altLang="ko-KR" b="1" dirty="0"/>
              <a:t>List</a:t>
            </a:r>
            <a:r>
              <a:rPr lang="ko-KR" altLang="en-US" b="1" dirty="0"/>
              <a:t>로 전달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6F8A8C9-DC5C-41CA-8451-35E2107790D2}"/>
              </a:ext>
            </a:extLst>
          </p:cNvPr>
          <p:cNvCxnSpPr>
            <a:cxnSpLocks/>
          </p:cNvCxnSpPr>
          <p:nvPr/>
        </p:nvCxnSpPr>
        <p:spPr>
          <a:xfrm flipH="1">
            <a:off x="3932804" y="5388744"/>
            <a:ext cx="50602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96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693444" y="336873"/>
            <a:ext cx="8519745" cy="622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81276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b="1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6.3 Queue </a:t>
            </a:r>
            <a:r>
              <a:rPr kumimoji="1" lang="ko-KR" altLang="en-US" sz="2800" b="1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항목 제거 </a:t>
            </a:r>
            <a:r>
              <a:rPr kumimoji="1" lang="en-US" altLang="ko-KR" sz="2800" b="1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kumimoji="1" lang="ko-KR" altLang="en-US" sz="2800" b="1" i="0" u="none" strike="noStrike" kern="1200" cap="none" spc="-4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0B37D9-E1ED-4199-9EE0-21E189227F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40" r="10725"/>
          <a:stretch/>
        </p:blipFill>
        <p:spPr>
          <a:xfrm>
            <a:off x="1251666" y="1154098"/>
            <a:ext cx="2143075" cy="16157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EE68D1F-6AFA-43BB-8B22-F88FC8614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542" y="1233997"/>
            <a:ext cx="3790763" cy="5026518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3D37A67-6E6E-4AE8-8072-59B8FBE470C8}"/>
              </a:ext>
            </a:extLst>
          </p:cNvPr>
          <p:cNvCxnSpPr>
            <a:cxnSpLocks/>
          </p:cNvCxnSpPr>
          <p:nvPr/>
        </p:nvCxnSpPr>
        <p:spPr>
          <a:xfrm>
            <a:off x="3100309" y="2437469"/>
            <a:ext cx="109883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594BDD-D945-40BD-BDFC-CC5F3B61C571}"/>
              </a:ext>
            </a:extLst>
          </p:cNvPr>
          <p:cNvSpPr/>
          <p:nvPr/>
        </p:nvSpPr>
        <p:spPr>
          <a:xfrm>
            <a:off x="1821076" y="2335950"/>
            <a:ext cx="1279233" cy="20304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CCDC8D-C2A6-48EB-B547-A5046C2D0EF5}"/>
              </a:ext>
            </a:extLst>
          </p:cNvPr>
          <p:cNvSpPr txBox="1"/>
          <p:nvPr/>
        </p:nvSpPr>
        <p:spPr>
          <a:xfrm>
            <a:off x="2115633" y="4248404"/>
            <a:ext cx="2420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오케스트레이터</a:t>
            </a:r>
            <a:r>
              <a:rPr lang="ko-KR" altLang="en-US" b="1" dirty="0"/>
              <a:t> 큐의</a:t>
            </a:r>
            <a:endParaRPr lang="en-US" altLang="ko-KR" b="1" dirty="0"/>
          </a:p>
          <a:p>
            <a:r>
              <a:rPr lang="ko-KR" altLang="en-US" b="1" dirty="0"/>
              <a:t>남은 항목을 모두 제거</a:t>
            </a:r>
            <a:endParaRPr lang="en-US" altLang="ko-KR" b="1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8A64974-539E-47BA-9C65-6234A5D90D80}"/>
              </a:ext>
            </a:extLst>
          </p:cNvPr>
          <p:cNvCxnSpPr>
            <a:cxnSpLocks/>
          </p:cNvCxnSpPr>
          <p:nvPr/>
        </p:nvCxnSpPr>
        <p:spPr>
          <a:xfrm flipH="1">
            <a:off x="4379542" y="4483223"/>
            <a:ext cx="7428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10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68647FD-7EF7-427D-8C79-D1FBB228DBD4}"/>
              </a:ext>
            </a:extLst>
          </p:cNvPr>
          <p:cNvSpPr txBox="1"/>
          <p:nvPr/>
        </p:nvSpPr>
        <p:spPr>
          <a:xfrm>
            <a:off x="-970766" y="2916039"/>
            <a:ext cx="7763807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457211" hangingPunct="0"/>
            <a:r>
              <a:rPr lang="en-US" altLang="ko-KR" sz="3000" b="1" dirty="0">
                <a:solidFill>
                  <a:srgbClr val="0837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함초롬돋움" panose="020B0604000101010101" pitchFamily="50" charset="-127"/>
                <a:sym typeface="Helvetica"/>
              </a:rPr>
              <a:t>1. ONE O ONE </a:t>
            </a:r>
            <a:br>
              <a:rPr lang="en-US" altLang="ko-KR" sz="3000" b="1" dirty="0">
                <a:solidFill>
                  <a:srgbClr val="0837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함초롬돋움" panose="020B0604000101010101" pitchFamily="50" charset="-127"/>
                <a:sym typeface="Helvetica"/>
              </a:rPr>
            </a:br>
            <a:r>
              <a:rPr lang="en-US" altLang="ko-KR" sz="3000" b="1" dirty="0">
                <a:solidFill>
                  <a:srgbClr val="0837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함초롬돋움" panose="020B0604000101010101" pitchFamily="50" charset="-127"/>
                <a:sym typeface="Helvetica"/>
              </a:rPr>
              <a:t>Framework</a:t>
            </a:r>
            <a:r>
              <a:rPr lang="ko-KR" altLang="en-US" sz="3000" b="1" dirty="0">
                <a:solidFill>
                  <a:srgbClr val="0837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함초롬돋움" panose="020B0604000101010101" pitchFamily="50" charset="-127"/>
                <a:sym typeface="Helvetica"/>
              </a:rPr>
              <a:t>의</a:t>
            </a:r>
            <a:r>
              <a:rPr lang="en-US" altLang="ko-KR" sz="3000" b="1" dirty="0">
                <a:solidFill>
                  <a:srgbClr val="0837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함초롬돋움" panose="020B0604000101010101" pitchFamily="50" charset="-127"/>
                <a:sym typeface="Helvetica"/>
              </a:rPr>
              <a:t> </a:t>
            </a:r>
            <a:r>
              <a:rPr lang="ko-KR" altLang="en-US" sz="3000" b="1" dirty="0">
                <a:solidFill>
                  <a:srgbClr val="0837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함초롬돋움" panose="020B0604000101010101" pitchFamily="50" charset="-127"/>
                <a:sym typeface="Helvetica"/>
              </a:rPr>
              <a:t>개념</a:t>
            </a:r>
            <a:endParaRPr lang="en-US" sz="3000" b="1" dirty="0">
              <a:solidFill>
                <a:srgbClr val="0837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함초롬돋움" panose="020B0604000101010101" pitchFamily="50" charset="-127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9010922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68647FD-7EF7-427D-8C79-D1FBB228DBD4}"/>
              </a:ext>
            </a:extLst>
          </p:cNvPr>
          <p:cNvSpPr txBox="1"/>
          <p:nvPr/>
        </p:nvSpPr>
        <p:spPr>
          <a:xfrm>
            <a:off x="-704436" y="3146871"/>
            <a:ext cx="7763807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457211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dirty="0">
                <a:solidFill>
                  <a:srgbClr val="0837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  <a:sym typeface="Helvetica"/>
              </a:rPr>
              <a:t>7</a:t>
            </a: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srgbClr val="0837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  <a:sym typeface="Helvetica"/>
              </a:rPr>
              <a:t>. </a:t>
            </a:r>
            <a:r>
              <a:rPr lang="en-US" altLang="ko-KR" sz="3000" b="1" dirty="0">
                <a:solidFill>
                  <a:srgbClr val="0837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  <a:sym typeface="Helvetica"/>
              </a:rPr>
              <a:t>Next Step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0837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+mn-ea"/>
              <a:cs typeface="함초롬돋움" panose="020B0604000101010101" pitchFamily="50" charset="-127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7147214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1"/>
          <p:cNvSpPr txBox="1">
            <a:spLocks noChangeArrowheads="1"/>
          </p:cNvSpPr>
          <p:nvPr/>
        </p:nvSpPr>
        <p:spPr>
          <a:xfrm>
            <a:off x="1143810" y="3742189"/>
            <a:ext cx="7524978" cy="169052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81276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94D24"/>
              </a:buClr>
              <a:buSzPct val="90000"/>
              <a:defRPr/>
            </a:pPr>
            <a:r>
              <a:rPr lang="ko-KR" altLang="en-US" b="1" spc="-2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라이브러리</a:t>
            </a:r>
            <a:endParaRPr lang="en-US" altLang="ko-KR" b="1" spc="-20" dirty="0"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latin typeface="+mn-ea"/>
              <a:ea typeface="+mn-ea"/>
            </a:endParaRPr>
          </a:p>
          <a:p>
            <a:pPr marL="0" lvl="1" indent="0">
              <a:lnSpc>
                <a:spcPct val="150000"/>
              </a:lnSpc>
              <a:buClr>
                <a:srgbClr val="E94D24"/>
              </a:buClr>
              <a:buSzPct val="90000"/>
              <a:defRPr/>
            </a:pPr>
            <a:r>
              <a:rPr lang="en-US" altLang="ko-KR" b="1" spc="-2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- </a:t>
            </a:r>
            <a:r>
              <a:rPr lang="ko-KR" altLang="en-US" b="1" spc="-2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기존에 만들어진 라이브러리 구체화 및 세분화</a:t>
            </a:r>
            <a:endParaRPr lang="en-US" altLang="ko-KR" b="1" spc="-20" dirty="0"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latin typeface="+mn-ea"/>
              <a:ea typeface="+mn-ea"/>
            </a:endParaRPr>
          </a:p>
          <a:p>
            <a:pPr marL="0" lvl="1" indent="0">
              <a:lnSpc>
                <a:spcPct val="150000"/>
              </a:lnSpc>
              <a:buClr>
                <a:srgbClr val="E94D24"/>
              </a:buClr>
              <a:buSzPct val="90000"/>
              <a:defRPr/>
            </a:pPr>
            <a:r>
              <a:rPr lang="en-US" altLang="ko-KR" b="1" spc="-2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-</a:t>
            </a:r>
            <a:r>
              <a:rPr lang="ko-KR" altLang="en-US" b="1" spc="-2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 공통으로 적용할 업무 발생 시 추가</a:t>
            </a:r>
            <a:endParaRPr lang="en-US" altLang="ko-KR" b="1" spc="-20" dirty="0"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latin typeface="+mn-ea"/>
              <a:ea typeface="+mn-ea"/>
            </a:endParaRPr>
          </a:p>
          <a:p>
            <a:pPr marL="0" lvl="1" indent="0">
              <a:lnSpc>
                <a:spcPct val="150000"/>
              </a:lnSpc>
              <a:buClr>
                <a:srgbClr val="E94D24"/>
              </a:buClr>
              <a:buSzPct val="90000"/>
              <a:defRPr/>
            </a:pPr>
            <a:r>
              <a:rPr lang="en-US" altLang="ko-KR" b="1" spc="-2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- </a:t>
            </a:r>
            <a:r>
              <a:rPr lang="ko-KR" altLang="en-US" b="1" spc="-2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라이브러리 파일을 </a:t>
            </a:r>
            <a:r>
              <a:rPr lang="ko-KR" altLang="en-US" b="1" spc="-20" dirty="0" err="1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패키지화하여</a:t>
            </a:r>
            <a:r>
              <a:rPr lang="ko-KR" altLang="en-US" b="1" spc="-2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 버전 관리에 용이하도록 함  </a:t>
            </a:r>
            <a:endParaRPr lang="en-US" altLang="ko-KR" b="1" spc="-20" dirty="0"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latin typeface="+mn-ea"/>
              <a:ea typeface="+mn-ea"/>
            </a:endParaRPr>
          </a:p>
        </p:txBody>
      </p:sp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693444" y="336873"/>
            <a:ext cx="8519745" cy="622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81276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lnSpc>
                <a:spcPts val="4800"/>
              </a:lnSpc>
            </a:pPr>
            <a:r>
              <a:rPr lang="en-US" altLang="ko-KR" sz="2800" b="1" spc="-45" dirty="0">
                <a:latin typeface="+mn-ea"/>
                <a:ea typeface="+mn-ea"/>
              </a:rPr>
              <a:t>7. Next Step</a:t>
            </a:r>
            <a:endParaRPr lang="ko-KR" altLang="en-US" sz="2800" b="1" spc="-45" dirty="0">
              <a:latin typeface="+mn-ea"/>
              <a:ea typeface="+mn-ea"/>
            </a:endParaRPr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>
          <a:xfrm>
            <a:off x="1143810" y="1657665"/>
            <a:ext cx="8443885" cy="169052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81276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94D24"/>
              </a:buClr>
              <a:buSzPct val="90000"/>
              <a:defRPr/>
            </a:pPr>
            <a:r>
              <a:rPr lang="ko-KR" altLang="en-US" b="1" spc="-2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프레임워크</a:t>
            </a:r>
            <a:endParaRPr lang="en-US" altLang="ko-KR" b="1" spc="-20" dirty="0"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latin typeface="+mn-ea"/>
              <a:ea typeface="+mn-ea"/>
            </a:endParaRPr>
          </a:p>
          <a:p>
            <a:pPr marL="0" lvl="1" indent="0">
              <a:lnSpc>
                <a:spcPct val="150000"/>
              </a:lnSpc>
              <a:buClr>
                <a:srgbClr val="E94D24"/>
              </a:buClr>
              <a:buSzPct val="90000"/>
              <a:defRPr/>
            </a:pPr>
            <a:r>
              <a:rPr lang="en-US" altLang="ko-KR" b="1" spc="-2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- </a:t>
            </a:r>
            <a:r>
              <a:rPr lang="ko-KR" altLang="en-US" b="1" spc="-2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순환적인 프로세스에도 사용할 수 있도록 개선</a:t>
            </a:r>
            <a:endParaRPr lang="en-US" altLang="ko-KR" b="1" spc="-20" dirty="0"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latin typeface="+mn-ea"/>
              <a:ea typeface="+mn-ea"/>
            </a:endParaRPr>
          </a:p>
          <a:p>
            <a:pPr marL="0" lvl="1" indent="0">
              <a:lnSpc>
                <a:spcPct val="150000"/>
              </a:lnSpc>
              <a:buClr>
                <a:srgbClr val="E94D24"/>
              </a:buClr>
              <a:buSzPct val="90000"/>
              <a:defRPr/>
            </a:pPr>
            <a:r>
              <a:rPr lang="en-US" altLang="ko-KR" b="1" spc="-2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- </a:t>
            </a:r>
            <a:r>
              <a:rPr lang="ko-KR" altLang="en-US" b="1" spc="-2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모든 프로세스 제작에 필요한 필수 함수들을 모두 포함하도록 개선</a:t>
            </a:r>
            <a:endParaRPr lang="en-US" altLang="ko-KR" b="1" spc="-20" dirty="0"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latin typeface="+mn-ea"/>
              <a:ea typeface="+mn-ea"/>
            </a:endParaRPr>
          </a:p>
          <a:p>
            <a:pPr marL="0" lvl="1" indent="0">
              <a:lnSpc>
                <a:spcPct val="150000"/>
              </a:lnSpc>
              <a:buClr>
                <a:srgbClr val="E94D24"/>
              </a:buClr>
              <a:buSzPct val="90000"/>
              <a:defRPr/>
            </a:pPr>
            <a:r>
              <a:rPr lang="en-US" altLang="ko-KR" b="1" spc="-2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</a:rPr>
              <a:t>	      </a:t>
            </a:r>
            <a:endParaRPr lang="ko-KR" altLang="en-US" b="1" spc="-20" dirty="0"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latin typeface="+mn-ea"/>
              <a:ea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99380" y="1862864"/>
            <a:ext cx="105141" cy="105141"/>
          </a:xfrm>
          <a:prstGeom prst="round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4000">
                <a:schemeClr val="accent1">
                  <a:lumMod val="50000"/>
                </a:schemeClr>
              </a:gs>
              <a:gs pos="83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aseline="-250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799380" y="3899065"/>
            <a:ext cx="105141" cy="105141"/>
          </a:xfrm>
          <a:prstGeom prst="round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4000">
                <a:schemeClr val="accent1">
                  <a:lumMod val="50000"/>
                </a:schemeClr>
              </a:gs>
              <a:gs pos="83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20402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 txBox="1">
            <a:spLocks/>
          </p:cNvSpPr>
          <p:nvPr/>
        </p:nvSpPr>
        <p:spPr>
          <a:xfrm>
            <a:off x="3486322" y="1985546"/>
            <a:ext cx="3174022" cy="68055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ko-KR" altLang="en-US" b="1" spc="-7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  <a:cs typeface="+mn-cs"/>
              </a:rPr>
              <a:t>감사합니다</a:t>
            </a:r>
            <a:r>
              <a:rPr lang="en-US" altLang="ko-KR" b="1" spc="-7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+mn-ea"/>
                <a:ea typeface="+mn-ea"/>
                <a:cs typeface="+mn-cs"/>
              </a:rPr>
              <a:t>.</a:t>
            </a:r>
            <a:endParaRPr lang="en-US" b="1" spc="-70" dirty="0"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6885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1"/>
          <p:cNvSpPr txBox="1">
            <a:spLocks noChangeArrowheads="1"/>
          </p:cNvSpPr>
          <p:nvPr/>
        </p:nvSpPr>
        <p:spPr>
          <a:xfrm>
            <a:off x="1259221" y="3535194"/>
            <a:ext cx="7953968" cy="15400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81276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94D24"/>
              </a:buClr>
              <a:buSzPct val="90000"/>
              <a:defRPr/>
            </a:pPr>
            <a:r>
              <a:rPr lang="en-US" altLang="ko-KR" sz="2200" b="1" spc="-20" dirty="0">
                <a:latin typeface="+mn-ea"/>
                <a:ea typeface="+mn-ea"/>
              </a:rPr>
              <a:t>ONE O ONE</a:t>
            </a:r>
            <a:r>
              <a:rPr lang="ko-KR" altLang="en-US" sz="2200" b="1" spc="-20" dirty="0">
                <a:latin typeface="+mn-ea"/>
                <a:ea typeface="+mn-ea"/>
              </a:rPr>
              <a:t> 에서 자체적으로 개발한 형식으로 프로세스를 </a:t>
            </a:r>
            <a:endParaRPr lang="en-US" altLang="ko-KR" sz="2200" b="1" spc="-20" dirty="0">
              <a:latin typeface="+mn-ea"/>
              <a:ea typeface="+mn-ea"/>
            </a:endParaRPr>
          </a:p>
          <a:p>
            <a:pPr marL="0" lvl="1" indent="0">
              <a:lnSpc>
                <a:spcPct val="150000"/>
              </a:lnSpc>
              <a:buClr>
                <a:srgbClr val="E94D24"/>
              </a:buClr>
              <a:buSzPct val="90000"/>
              <a:defRPr/>
            </a:pPr>
            <a:r>
              <a:rPr lang="ko-KR" altLang="en-US" sz="2200" b="1" spc="-20" dirty="0">
                <a:latin typeface="+mn-ea"/>
                <a:ea typeface="+mn-ea"/>
              </a:rPr>
              <a:t>위한 흐름도를 미리 설계하여 모든 프로세스에 적용</a:t>
            </a:r>
            <a:r>
              <a:rPr lang="en-US" altLang="ko-KR" sz="2200" b="1" spc="-20" dirty="0">
                <a:latin typeface="+mn-ea"/>
                <a:ea typeface="+mn-ea"/>
              </a:rPr>
              <a:t>, </a:t>
            </a:r>
            <a:r>
              <a:rPr lang="ko-KR" altLang="en-US" sz="2200" b="1" spc="-20" dirty="0">
                <a:latin typeface="+mn-ea"/>
                <a:ea typeface="+mn-ea"/>
              </a:rPr>
              <a:t>유지보수를 쉽고 간편하게 하여 안정화 단계에서 효율성을 증가시킴</a:t>
            </a:r>
          </a:p>
        </p:txBody>
      </p:sp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693444" y="336873"/>
            <a:ext cx="8519745" cy="622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81276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lnSpc>
                <a:spcPts val="4800"/>
              </a:lnSpc>
            </a:pPr>
            <a:r>
              <a:rPr lang="en-US" altLang="ko-KR" sz="2800" b="1" spc="-45" dirty="0">
                <a:latin typeface="+mn-ea"/>
                <a:ea typeface="+mn-ea"/>
              </a:rPr>
              <a:t>1. ONE O ONE </a:t>
            </a:r>
            <a:r>
              <a:rPr lang="ko-KR" altLang="en-US" sz="2800" b="1" spc="-45" dirty="0">
                <a:latin typeface="+mn-ea"/>
                <a:ea typeface="+mn-ea"/>
              </a:rPr>
              <a:t>프레임워크</a:t>
            </a:r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>
          <a:xfrm>
            <a:off x="1259221" y="1567810"/>
            <a:ext cx="7763505" cy="15400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81276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marL="0" lvl="1" indent="0">
              <a:lnSpc>
                <a:spcPct val="150000"/>
              </a:lnSpc>
              <a:buClr>
                <a:srgbClr val="E94D24"/>
              </a:buClr>
              <a:buSzPct val="90000"/>
              <a:defRPr/>
            </a:pPr>
            <a:r>
              <a:rPr lang="en-US" altLang="ko-KR" sz="2200" b="1" spc="-20" dirty="0">
                <a:latin typeface="+mn-ea"/>
                <a:ea typeface="+mn-ea"/>
              </a:rPr>
              <a:t>RPA</a:t>
            </a:r>
            <a:r>
              <a:rPr lang="ko-KR" altLang="en-US" sz="2200" b="1" spc="-20" dirty="0">
                <a:latin typeface="+mn-ea"/>
                <a:ea typeface="+mn-ea"/>
              </a:rPr>
              <a:t>솔루션 개발을 수월하게 하기 위해 프로세스의 구체적 </a:t>
            </a:r>
            <a:endParaRPr lang="en-US" altLang="ko-KR" sz="2200" b="1" spc="-20" dirty="0">
              <a:latin typeface="+mn-ea"/>
              <a:ea typeface="+mn-ea"/>
            </a:endParaRPr>
          </a:p>
          <a:p>
            <a:pPr marL="0" lvl="1" indent="0">
              <a:lnSpc>
                <a:spcPct val="150000"/>
              </a:lnSpc>
              <a:buClr>
                <a:srgbClr val="E94D24"/>
              </a:buClr>
              <a:buSzPct val="90000"/>
              <a:defRPr/>
            </a:pPr>
            <a:r>
              <a:rPr lang="ko-KR" altLang="en-US" sz="2200" b="1" spc="-20" dirty="0">
                <a:latin typeface="+mn-ea"/>
                <a:ea typeface="+mn-ea"/>
              </a:rPr>
              <a:t>기능들에 </a:t>
            </a:r>
            <a:r>
              <a:rPr lang="en-US" altLang="ko-KR" sz="2200" b="1" spc="-20" dirty="0">
                <a:latin typeface="+mn-ea"/>
                <a:ea typeface="+mn-ea"/>
              </a:rPr>
              <a:t> </a:t>
            </a:r>
            <a:r>
              <a:rPr lang="ko-KR" altLang="en-US" sz="2200" b="1" spc="-20" dirty="0">
                <a:latin typeface="+mn-ea"/>
                <a:ea typeface="+mn-ea"/>
              </a:rPr>
              <a:t>해당하는 부분의 설계와 구현을 공통적으로 사용  가능한 형태로 제공하는 형식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923670" y="1773009"/>
            <a:ext cx="105141" cy="105141"/>
          </a:xfrm>
          <a:prstGeom prst="round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4000">
                <a:schemeClr val="accent1">
                  <a:lumMod val="50000"/>
                </a:schemeClr>
              </a:gs>
              <a:gs pos="83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aseline="-250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923670" y="3662399"/>
            <a:ext cx="105141" cy="105141"/>
          </a:xfrm>
          <a:prstGeom prst="round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4000">
                <a:schemeClr val="accent1">
                  <a:lumMod val="50000"/>
                </a:schemeClr>
              </a:gs>
              <a:gs pos="83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80824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68647FD-7EF7-427D-8C79-D1FBB228DBD4}"/>
              </a:ext>
            </a:extLst>
          </p:cNvPr>
          <p:cNvSpPr txBox="1"/>
          <p:nvPr/>
        </p:nvSpPr>
        <p:spPr>
          <a:xfrm>
            <a:off x="-704436" y="3146871"/>
            <a:ext cx="7763807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457211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srgbClr val="0837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  <a:sym typeface="Helvetica"/>
              </a:rPr>
              <a:t>2. AS-IS (</a:t>
            </a:r>
            <a:r>
              <a:rPr kumimoji="0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837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  <a:sym typeface="Helvetica"/>
              </a:rPr>
              <a:t>문제점</a:t>
            </a: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srgbClr val="0837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  <a:sym typeface="Helvetica"/>
              </a:rPr>
              <a:t>)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0837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+mn-ea"/>
              <a:cs typeface="함초롬돋움" panose="020B0604000101010101" pitchFamily="50" charset="-127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528443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693444" y="336873"/>
            <a:ext cx="8519745" cy="622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81276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lnSpc>
                <a:spcPts val="4800"/>
              </a:lnSpc>
            </a:pPr>
            <a:r>
              <a:rPr lang="en-US" altLang="ko-KR" sz="2800" b="1" spc="-45" dirty="0">
                <a:latin typeface="+mn-ea"/>
                <a:ea typeface="+mn-ea"/>
              </a:rPr>
              <a:t>2.1 </a:t>
            </a:r>
            <a:r>
              <a:rPr lang="ko-KR" altLang="en-US" sz="2800" b="1" spc="-45" dirty="0">
                <a:latin typeface="+mn-ea"/>
                <a:ea typeface="+mn-ea"/>
              </a:rPr>
              <a:t>폴더</a:t>
            </a:r>
            <a:endParaRPr lang="en-US" altLang="ko-KR" sz="2800" b="1" spc="-45" dirty="0">
              <a:latin typeface="+mn-ea"/>
              <a:ea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BA09B55-ACFC-4A6B-BD94-AC18215FC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721" y="1424496"/>
            <a:ext cx="3676650" cy="46482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ED89640-B83C-4B1C-817F-2F5D05FE9ACF}"/>
              </a:ext>
            </a:extLst>
          </p:cNvPr>
          <p:cNvSpPr txBox="1"/>
          <p:nvPr/>
        </p:nvSpPr>
        <p:spPr>
          <a:xfrm>
            <a:off x="4013445" y="4222521"/>
            <a:ext cx="127829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0" dirty="0">
                <a:solidFill>
                  <a:srgbClr val="C00000"/>
                </a:solidFill>
                <a:latin typeface="Javanese Text" panose="02000000000000000000" pitchFamily="2" charset="0"/>
              </a:rPr>
              <a:t>]</a:t>
            </a:r>
            <a:endParaRPr lang="ko-KR" altLang="en-US" sz="7500" dirty="0">
              <a:solidFill>
                <a:srgbClr val="C00000"/>
              </a:solidFill>
              <a:latin typeface="Javanese Text" panose="020000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DBB717-23B9-4CEE-A981-E7ECB4B9A917}"/>
              </a:ext>
            </a:extLst>
          </p:cNvPr>
          <p:cNvSpPr txBox="1"/>
          <p:nvPr/>
        </p:nvSpPr>
        <p:spPr>
          <a:xfrm>
            <a:off x="4013446" y="2171700"/>
            <a:ext cx="127829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0" dirty="0">
                <a:solidFill>
                  <a:srgbClr val="C00000"/>
                </a:solidFill>
                <a:latin typeface="Javanese Text" panose="02000000000000000000" pitchFamily="2" charset="0"/>
              </a:rPr>
              <a:t>]</a:t>
            </a:r>
            <a:endParaRPr lang="ko-KR" altLang="en-US" sz="7500" dirty="0">
              <a:solidFill>
                <a:srgbClr val="C00000"/>
              </a:solidFill>
              <a:latin typeface="Javanese Text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B340EC-6AAE-4A2E-A166-465A785EFAC6}"/>
              </a:ext>
            </a:extLst>
          </p:cNvPr>
          <p:cNvSpPr txBox="1"/>
          <p:nvPr/>
        </p:nvSpPr>
        <p:spPr>
          <a:xfrm>
            <a:off x="4536489" y="3510702"/>
            <a:ext cx="2565767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300" b="1" dirty="0">
                <a:solidFill>
                  <a:srgbClr val="C00000"/>
                </a:solidFill>
              </a:rPr>
              <a:t>Call</a:t>
            </a:r>
            <a:r>
              <a:rPr lang="ko-KR" altLang="en-US" sz="1300" b="1" dirty="0">
                <a:solidFill>
                  <a:srgbClr val="C00000"/>
                </a:solidFill>
              </a:rPr>
              <a:t>의 폴더와</a:t>
            </a:r>
            <a:endParaRPr lang="en-US" altLang="ko-KR" sz="1300" b="1" dirty="0">
              <a:solidFill>
                <a:srgbClr val="C00000"/>
              </a:solidFill>
            </a:endParaRPr>
          </a:p>
          <a:p>
            <a:r>
              <a:rPr lang="en-US" altLang="ko-KR" sz="1300" b="1" dirty="0">
                <a:solidFill>
                  <a:srgbClr val="C00000"/>
                </a:solidFill>
              </a:rPr>
              <a:t>Framework</a:t>
            </a:r>
            <a:r>
              <a:rPr lang="ko-KR" altLang="en-US" sz="1300" b="1" dirty="0">
                <a:solidFill>
                  <a:srgbClr val="C00000"/>
                </a:solidFill>
              </a:rPr>
              <a:t>의 폴더 내용이 중복됨</a:t>
            </a:r>
            <a:endParaRPr lang="en-US" altLang="ko-KR" sz="13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76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693444" y="336873"/>
            <a:ext cx="8519745" cy="622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81276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lnSpc>
                <a:spcPts val="4800"/>
              </a:lnSpc>
            </a:pPr>
            <a:r>
              <a:rPr lang="en-US" altLang="ko-KR" sz="2800" b="1" spc="-45" dirty="0">
                <a:latin typeface="+mn-ea"/>
                <a:ea typeface="+mn-ea"/>
              </a:rPr>
              <a:t>2.2 MainMachine</a:t>
            </a:r>
            <a:endParaRPr lang="ko-KR" altLang="en-US" sz="2800" b="1" spc="-45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E80CCF-5F45-474F-BF0F-3F659C104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324" y="1003070"/>
            <a:ext cx="5341351" cy="55180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34915C-9A6A-4AB2-8713-191F1DC9C729}"/>
              </a:ext>
            </a:extLst>
          </p:cNvPr>
          <p:cNvSpPr txBox="1"/>
          <p:nvPr/>
        </p:nvSpPr>
        <p:spPr>
          <a:xfrm>
            <a:off x="6187736" y="3105834"/>
            <a:ext cx="23006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>
                <a:solidFill>
                  <a:srgbClr val="C00000"/>
                </a:solidFill>
              </a:rPr>
              <a:t>시스템 예외만 예외로 처리됨</a:t>
            </a:r>
            <a:endParaRPr lang="en-US" altLang="ko-KR" sz="1300" b="1" dirty="0">
              <a:solidFill>
                <a:srgbClr val="C00000"/>
              </a:solidFill>
            </a:endParaRPr>
          </a:p>
          <a:p>
            <a:r>
              <a:rPr lang="ko-KR" altLang="en-US" sz="1300" b="1" dirty="0">
                <a:solidFill>
                  <a:srgbClr val="C00000"/>
                </a:solidFill>
              </a:rPr>
              <a:t>비즈니스 예외는 정상 종료됨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C750BE-E238-4364-A91B-033533E66468}"/>
              </a:ext>
            </a:extLst>
          </p:cNvPr>
          <p:cNvSpPr txBox="1"/>
          <p:nvPr/>
        </p:nvSpPr>
        <p:spPr>
          <a:xfrm>
            <a:off x="4369293" y="5102066"/>
            <a:ext cx="28777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>
                <a:solidFill>
                  <a:srgbClr val="C00000"/>
                </a:solidFill>
              </a:rPr>
              <a:t>종료 지점이 두 군데로 나뉘어져 있음</a:t>
            </a:r>
          </a:p>
        </p:txBody>
      </p:sp>
    </p:spTree>
    <p:extLst>
      <p:ext uri="{BB962C8B-B14F-4D97-AF65-F5344CB8AC3E}">
        <p14:creationId xmlns:p14="http://schemas.microsoft.com/office/powerpoint/2010/main" val="60462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693444" y="336873"/>
            <a:ext cx="8519745" cy="622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81276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lnSpc>
                <a:spcPts val="4800"/>
              </a:lnSpc>
            </a:pPr>
            <a:r>
              <a:rPr lang="en-US" altLang="ko-KR" sz="2800" b="1" spc="-45" dirty="0">
                <a:latin typeface="+mn-ea"/>
                <a:ea typeface="+mn-ea"/>
              </a:rPr>
              <a:t>2.3 </a:t>
            </a:r>
            <a:r>
              <a:rPr lang="ko-KR" altLang="en-US" sz="2800" b="1" spc="-45" dirty="0">
                <a:latin typeface="+mn-ea"/>
                <a:ea typeface="+mn-ea"/>
              </a:rPr>
              <a:t>초기화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7B8798-0E15-4E78-AAA0-9AFBE7B44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565" y="1162975"/>
            <a:ext cx="4336473" cy="51975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AA36AB1-807A-43D3-BDDB-8CDF32FC2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347" y="1579993"/>
            <a:ext cx="1971675" cy="124777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BEA5E27-5A5B-4584-9CF7-AA32977B9BD2}"/>
              </a:ext>
            </a:extLst>
          </p:cNvPr>
          <p:cNvCxnSpPr>
            <a:cxnSpLocks/>
          </p:cNvCxnSpPr>
          <p:nvPr/>
        </p:nvCxnSpPr>
        <p:spPr>
          <a:xfrm>
            <a:off x="3160124" y="1757545"/>
            <a:ext cx="1606441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90FE19F-E432-40A8-AC8A-84860771FC1D}"/>
              </a:ext>
            </a:extLst>
          </p:cNvPr>
          <p:cNvSpPr txBox="1"/>
          <p:nvPr/>
        </p:nvSpPr>
        <p:spPr>
          <a:xfrm>
            <a:off x="2743195" y="5056362"/>
            <a:ext cx="299415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>
                <a:solidFill>
                  <a:srgbClr val="C00000"/>
                </a:solidFill>
              </a:rPr>
              <a:t>Call</a:t>
            </a:r>
            <a:r>
              <a:rPr lang="ko-KR" altLang="en-US" sz="1300" b="1" dirty="0">
                <a:solidFill>
                  <a:srgbClr val="C00000"/>
                </a:solidFill>
              </a:rPr>
              <a:t> 과 </a:t>
            </a:r>
            <a:r>
              <a:rPr lang="en-US" altLang="ko-KR" sz="1300" b="1" dirty="0">
                <a:solidFill>
                  <a:srgbClr val="C00000"/>
                </a:solidFill>
              </a:rPr>
              <a:t>Framework</a:t>
            </a:r>
            <a:r>
              <a:rPr lang="ko-KR" altLang="en-US" sz="1300" b="1" dirty="0">
                <a:solidFill>
                  <a:srgbClr val="C00000"/>
                </a:solidFill>
              </a:rPr>
              <a:t>에 있는 중복된 </a:t>
            </a:r>
            <a:endParaRPr lang="en-US" altLang="ko-KR" sz="1300" b="1" dirty="0">
              <a:solidFill>
                <a:srgbClr val="C00000"/>
              </a:solidFill>
            </a:endParaRPr>
          </a:p>
          <a:p>
            <a:r>
              <a:rPr lang="ko-KR" altLang="en-US" sz="1300" b="1" dirty="0">
                <a:solidFill>
                  <a:srgbClr val="C00000"/>
                </a:solidFill>
              </a:rPr>
              <a:t>내용 때문에 </a:t>
            </a:r>
            <a:r>
              <a:rPr lang="en-US" altLang="ko-KR" sz="1300" b="1" dirty="0">
                <a:solidFill>
                  <a:srgbClr val="C00000"/>
                </a:solidFill>
              </a:rPr>
              <a:t>Invoke workflow </a:t>
            </a:r>
            <a:r>
              <a:rPr lang="ko-KR" altLang="en-US" sz="1300" b="1" dirty="0">
                <a:solidFill>
                  <a:srgbClr val="C00000"/>
                </a:solidFill>
              </a:rPr>
              <a:t>가 중복됨</a:t>
            </a:r>
          </a:p>
        </p:txBody>
      </p:sp>
    </p:spTree>
    <p:extLst>
      <p:ext uri="{BB962C8B-B14F-4D97-AF65-F5344CB8AC3E}">
        <p14:creationId xmlns:p14="http://schemas.microsoft.com/office/powerpoint/2010/main" val="165196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FBE348D-C190-4078-AB82-45AC1D080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356" y="1745664"/>
            <a:ext cx="5848350" cy="3705225"/>
          </a:xfrm>
          <a:prstGeom prst="rect">
            <a:avLst/>
          </a:prstGeom>
        </p:spPr>
      </p:pic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693444" y="336873"/>
            <a:ext cx="8519745" cy="622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81276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lnSpc>
                <a:spcPts val="4800"/>
              </a:lnSpc>
            </a:pPr>
            <a:r>
              <a:rPr lang="en-US" altLang="ko-KR" sz="2800" b="1" spc="-45" dirty="0">
                <a:latin typeface="+mn-ea"/>
                <a:ea typeface="+mn-ea"/>
              </a:rPr>
              <a:t>2.4 </a:t>
            </a:r>
            <a:r>
              <a:rPr lang="ko-KR" altLang="en-US" sz="2800" b="1" spc="-45" dirty="0">
                <a:latin typeface="+mn-ea"/>
                <a:ea typeface="+mn-ea"/>
              </a:rPr>
              <a:t>예외 확인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34915C-9A6A-4AB2-8713-191F1DC9C729}"/>
              </a:ext>
            </a:extLst>
          </p:cNvPr>
          <p:cNvSpPr txBox="1"/>
          <p:nvPr/>
        </p:nvSpPr>
        <p:spPr>
          <a:xfrm>
            <a:off x="5308846" y="3413464"/>
            <a:ext cx="400103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>
                <a:solidFill>
                  <a:srgbClr val="C00000"/>
                </a:solidFill>
              </a:rPr>
              <a:t>예외 변수에서 </a:t>
            </a:r>
            <a:r>
              <a:rPr lang="en-US" altLang="ko-KR" sz="1300" b="1" dirty="0">
                <a:solidFill>
                  <a:srgbClr val="C00000"/>
                </a:solidFill>
              </a:rPr>
              <a:t>Data</a:t>
            </a:r>
            <a:r>
              <a:rPr lang="ko-KR" altLang="en-US" sz="1300" b="1" dirty="0">
                <a:solidFill>
                  <a:srgbClr val="C00000"/>
                </a:solidFill>
              </a:rPr>
              <a:t>에 </a:t>
            </a:r>
            <a:r>
              <a:rPr lang="en-US" altLang="ko-KR" sz="1300" b="1" dirty="0">
                <a:solidFill>
                  <a:srgbClr val="C00000"/>
                </a:solidFill>
              </a:rPr>
              <a:t>“</a:t>
            </a:r>
            <a:r>
              <a:rPr lang="ko-KR" altLang="en-US" sz="1300" b="1" dirty="0">
                <a:solidFill>
                  <a:srgbClr val="C00000"/>
                </a:solidFill>
              </a:rPr>
              <a:t>긴급종료</a:t>
            </a:r>
            <a:r>
              <a:rPr lang="en-US" altLang="ko-KR" sz="1300" b="1" dirty="0">
                <a:solidFill>
                  <a:srgbClr val="C00000"/>
                </a:solidFill>
              </a:rPr>
              <a:t>”</a:t>
            </a:r>
            <a:r>
              <a:rPr lang="ko-KR" altLang="en-US" sz="1300" b="1" dirty="0">
                <a:solidFill>
                  <a:srgbClr val="C00000"/>
                </a:solidFill>
              </a:rPr>
              <a:t>를 확인하여 재시도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4B5832-9B34-4E07-A525-BEA8C21E4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33" y="1734193"/>
            <a:ext cx="2638425" cy="150495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10642CB-4F4E-466F-B9D8-F8962B956E2B}"/>
              </a:ext>
            </a:extLst>
          </p:cNvPr>
          <p:cNvCxnSpPr>
            <a:cxnSpLocks/>
          </p:cNvCxnSpPr>
          <p:nvPr/>
        </p:nvCxnSpPr>
        <p:spPr>
          <a:xfrm>
            <a:off x="3346559" y="2334594"/>
            <a:ext cx="1606441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49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15002</TotalTime>
  <Words>979</Words>
  <Application>Microsoft Office PowerPoint</Application>
  <PresentationFormat>A4 용지(210x297mm)</PresentationFormat>
  <Paragraphs>243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Arial</vt:lpstr>
      <vt:lpstr>Javanese Text</vt:lpstr>
      <vt:lpstr>Calibri</vt:lpstr>
      <vt:lpstr>맑은 고딕</vt:lpstr>
      <vt:lpstr>디자인 사용자 지정</vt:lpstr>
      <vt:lpstr>Office 테마</vt:lpstr>
      <vt:lpstr>1_디자인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JSLEE</dc:creator>
  <cp:lastModifiedBy>김 현림</cp:lastModifiedBy>
  <cp:revision>178</cp:revision>
  <cp:lastPrinted>2020-07-31T05:27:57Z</cp:lastPrinted>
  <dcterms:created xsi:type="dcterms:W3CDTF">2020-02-06T02:01:38Z</dcterms:created>
  <dcterms:modified xsi:type="dcterms:W3CDTF">2020-12-28T00:03:26Z</dcterms:modified>
</cp:coreProperties>
</file>