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1879263" cy="8910638"/>
  <p:notesSz cx="7104063" cy="10234613"/>
  <p:embeddedFontLst>
    <p:embeddedFont>
      <p:font typeface="Century Schoolbook" panose="020B0600000101010101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Comic Sans MS" panose="030F0702030302020204" pitchFamily="66" charset="0"/>
      <p:regular r:id="rId49"/>
      <p:bold r:id="rId50"/>
      <p:italic r:id="rId51"/>
      <p:boldItalic r:id="rId52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gTEu/PU50KGA7eTaprp2xBLlF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4C1E4-23F2-40AE-BF2F-A4F1D9A74181}">
  <a:tblStyle styleId="{2B04C1E4-23F2-40AE-BF2F-A4F1D9A7418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9DBA47-9A26-4815-8245-F2304F279FB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/>
      <a:tcStyle>
        <a:tcBdr/>
        <a:fill>
          <a:solidFill>
            <a:srgbClr val="FFF9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9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93E2C4-2CA5-41AA-9327-C9C3BC0B7CD2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0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828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972%EB%85%8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o.wikipedia.org/wiki/%EA%B7%B8%EB%A6%AC%EB%8B%88%EC%B9%98_%ED%8F%89%EA%B7%A0%EC%8B%9C" TargetMode="External"/><Relationship Id="rId4" Type="http://schemas.openxmlformats.org/officeDocument/2006/relationships/hyperlink" Target="http://ko.wikipedia.org/wiki/1%EC%9B%94_1%EC%9D%B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 자바 스크립트 객체</a:t>
            </a:r>
            <a:br>
              <a:rPr lang="en-US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 내장 객체</a:t>
            </a: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 smtClean="0"/>
              <a:t>Array </a:t>
            </a:r>
            <a:r>
              <a:rPr lang="en-US" dirty="0"/>
              <a:t>객체  </a:t>
            </a:r>
            <a:r>
              <a:rPr lang="en-US" dirty="0" smtClean="0"/>
              <a:t>-   new Array();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Date 객체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Number 객체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String 객체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Math 객체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...</a:t>
            </a:r>
            <a:endParaRPr dirty="0"/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 </a:t>
            </a:r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배열을 나타내는 객체</a:t>
            </a:r>
            <a:endParaRPr/>
          </a:p>
          <a:p>
            <a:pPr marL="594068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i="1">
                <a:solidFill>
                  <a:srgbClr val="000099"/>
                </a:solidFill>
              </a:rPr>
              <a:t>var</a:t>
            </a:r>
            <a:r>
              <a:rPr lang="en-US"/>
              <a:t> myArray = </a:t>
            </a:r>
            <a:r>
              <a:rPr lang="en-US" i="1">
                <a:solidFill>
                  <a:srgbClr val="000099"/>
                </a:solidFill>
              </a:rPr>
              <a:t>new</a:t>
            </a:r>
            <a:r>
              <a:rPr lang="en-US"/>
              <a:t> Array();</a:t>
            </a:r>
            <a:endParaRPr/>
          </a:p>
          <a:p>
            <a:pPr marL="594068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myArray[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] = </a:t>
            </a:r>
            <a:r>
              <a:rPr lang="en-US">
                <a:solidFill>
                  <a:srgbClr val="CC9900"/>
                </a:solidFill>
              </a:rPr>
              <a:t>"apple"</a:t>
            </a:r>
            <a:r>
              <a:rPr lang="en-US"/>
              <a:t>;</a:t>
            </a:r>
            <a:endParaRPr/>
          </a:p>
          <a:p>
            <a:pPr marL="594068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myArray[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] = </a:t>
            </a:r>
            <a:r>
              <a:rPr lang="en-US">
                <a:solidFill>
                  <a:srgbClr val="CC9900"/>
                </a:solidFill>
              </a:rPr>
              <a:t>"banana"</a:t>
            </a:r>
            <a:r>
              <a:rPr lang="en-US"/>
              <a:t>;</a:t>
            </a:r>
            <a:endParaRPr/>
          </a:p>
          <a:p>
            <a:pPr marL="594068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myArray[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] = </a:t>
            </a:r>
            <a:r>
              <a:rPr lang="en-US">
                <a:solidFill>
                  <a:srgbClr val="CC9900"/>
                </a:solidFill>
              </a:rPr>
              <a:t>"orange"</a:t>
            </a:r>
            <a:r>
              <a:rPr lang="en-US"/>
              <a:t>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배열의 크기가 자동으로 조절된다. 다른 언어에서는 배열의 크기가 고정되어 있다. 하지만 자바스크립트에서 배열의 크기는 현재 배열의 크기보다 큰 인덱스를 사용하면 자동으로 증가한다.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자바스크립트에서는 하나의 배열에 여러 가지 자료형을 혼합해서 저장할 수 있다. 즉 데이터의 종류를 다르게 하면서 배열에 저장할 수 있는 것이다. 하나의 배열에 정수와 문자열을 동시에 저장하는 것이 가능하다.</a:t>
            </a:r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>
            <a:off x="956274" y="534344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279543" y="1551111"/>
            <a:ext cx="11305557" cy="67654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printArray(a)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"[ 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a.length; i++)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document.write(a[i]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] &lt;br&gt;"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myArray1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myArray1[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myArray1[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myArray1[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myArray2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myArray3 = [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printArray(myArray1);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printArray(myArray2);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printArray(myArray3);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12" name="Google Shape;112;p12" descr="EMB000011c0a8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0401" y="1724778"/>
            <a:ext cx="3822322" cy="202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객체의 메소드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1"/>
          </p:nvPr>
        </p:nvSpPr>
        <p:spPr>
          <a:xfrm>
            <a:off x="890271" y="1732625"/>
            <a:ext cx="10670077" cy="626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length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메소드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graphicFrame>
        <p:nvGraphicFramePr>
          <p:cNvPr id="120" name="Google Shape;120;p13"/>
          <p:cNvGraphicFramePr/>
          <p:nvPr/>
        </p:nvGraphicFramePr>
        <p:xfrm>
          <a:off x="353104" y="3552078"/>
          <a:ext cx="11219875" cy="4612875"/>
        </p:xfrm>
        <a:graphic>
          <a:graphicData uri="http://schemas.openxmlformats.org/drawingml/2006/table">
            <a:tbl>
              <a:tblPr firstRow="1" bandRow="1">
                <a:noFill/>
                <a:tableStyleId>{2B04C1E4-23F2-40AE-BF2F-A4F1D9A74181}</a:tableStyleId>
              </a:tblPr>
              <a:tblGrid>
                <a:gridCol w="291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indexOf(item, start)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배열에서 요소를 찾아 위치를 리턴한다.</a:t>
                      </a:r>
                      <a:endParaRPr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lastIndexOf(item, start)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역순으로 요소를 찾아 위치를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push(a,b,c,…)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끝에 요소를 추가한다.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pop()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마지막 요소를 제거하고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shift()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처음의 원소를 제거하고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unshift(a,b,c,…)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처음에 요소를 추가한다.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1" name="Google Shape;121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객체의 메소드</a:t>
            </a:r>
            <a:endParaRPr/>
          </a:p>
        </p:txBody>
      </p:sp>
      <p:graphicFrame>
        <p:nvGraphicFramePr>
          <p:cNvPr id="127" name="Google Shape;127;p14"/>
          <p:cNvGraphicFramePr/>
          <p:nvPr/>
        </p:nvGraphicFramePr>
        <p:xfrm>
          <a:off x="296228" y="1732625"/>
          <a:ext cx="11264125" cy="5682375"/>
        </p:xfrm>
        <a:graphic>
          <a:graphicData uri="http://schemas.openxmlformats.org/drawingml/2006/table">
            <a:tbl>
              <a:tblPr firstRow="1" bandRow="1">
                <a:noFill/>
                <a:tableStyleId>{E69DBA47-9A26-4815-8245-F2304F279FBA}</a:tableStyleId>
              </a:tblPr>
              <a:tblGrid>
                <a:gridCol w="36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reverse()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배열을 거꾸로 뒤집는다.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sort(sortfunction)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배열을 정렬한다. 인수로 값을 비교하는 함수를 지정할 수 있으며 생략시 사전순으로 정렬된다.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slice(start, end)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~ end  범위의 요소를 따로 떼어내어 새로운 배열을 만든다.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splice(index, n, a, b, c, 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일부를 수정한다. 일정 범위를 삭제하고 새로운 요소를 삽입힌다.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a.concat(b,c…)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여러 개의 배열을 합친다.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join(deli)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요소를 하나의 문자열로 합친다. 구분자를 지정할 수 있으며 생략시 콤마로 구분한다.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319590" y="1435609"/>
            <a:ext cx="11265509" cy="327881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joined = x.concat(y);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document.writeln(x);   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document.writeln(joined);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1,2,3,4,5,6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135" name="Google Shape;135;p15" descr="EMB000011c0a8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1741" y="1396640"/>
            <a:ext cx="4622874" cy="195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19590" y="4919591"/>
            <a:ext cx="11265509" cy="15785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[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"grape"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document.writeln(fruits.indexOf(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    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137" name="Google Shape;137;p15" descr="EMB000011c0a8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3285" y="4552084"/>
            <a:ext cx="3807093" cy="16093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319590" y="1435608"/>
            <a:ext cx="11265509" cy="31363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numbers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numbers.push(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document.writeln(numbers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1,2,3,4,5,6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item = numbers.pop();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document.writeln(numbers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1,2,3,4,5,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319590" y="4937759"/>
            <a:ext cx="11265509" cy="282157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numbers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 = numbers.shift();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document.writeln(item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 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document.writeln(numbers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2,3,4,5,6,7,8,9,10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281672" y="1711147"/>
            <a:ext cx="11265509" cy="19921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myArray.sort()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document.writeln(myArray);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19590" y="4746358"/>
            <a:ext cx="11265509" cy="20661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myArray.sort(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(a, b) {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- b });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document.writeln(myArray);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154" name="Google Shape;154;p17" descr="EMB000011c0a8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8704" y="6275533"/>
            <a:ext cx="5795983" cy="177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 descr="EMB000011c0a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4243" y="2782885"/>
            <a:ext cx="5993954" cy="184080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 문제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사람 이름을 계속 입력 받아 배열에 저장하고 그 저장된 이름을 출력하는 프로그램을 작성하시오.(단, 입력은 prompt 명령을 이용하고, 입력의 마지막은 공백문자를 입력하거나 "취소" 버튼을 눌렀을 때로 한다. "취소" 버튼은 null 이 입력될 때이다.)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              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서로 중복되지 않은 정수 5개를 입력 받아 출력하는 프로그램을 작성하시오.  Js_array객체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객체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 객체는 날짜와 시간 작업을 하는데 사용되는 가장 기본적인 객체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Date() // 현재 날짜와 시간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Date(milliseconds) //1970/01/01 이후의 밀리초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Date(dateString)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Date(year, month, date[, hours[, minutes[, seconds[,ms]]]])</a:t>
            </a:r>
            <a:endParaRPr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UTC</a:t>
            </a:r>
            <a:endParaRPr/>
          </a:p>
          <a:p>
            <a:pPr marL="445549" lvl="0" indent="-445549" algn="l" rtl="0">
              <a:spcBef>
                <a:spcPts val="360"/>
              </a:spcBef>
              <a:spcAft>
                <a:spcPts val="0"/>
              </a:spcAft>
              <a:buSzPts val="1800"/>
              <a:buChar char="∙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1972년</a:t>
            </a:r>
            <a:r>
              <a:rPr lang="en-US" sz="1800"/>
              <a:t> 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1월 1일</a:t>
            </a:r>
            <a:r>
              <a:rPr lang="en-US" sz="1800"/>
              <a:t>부터 시행된 국제 표준시이다..</a:t>
            </a:r>
            <a:endParaRPr sz="1800"/>
          </a:p>
          <a:p>
            <a:pPr marL="445549" lvl="0" indent="-445549" algn="l" rtl="0">
              <a:spcBef>
                <a:spcPts val="360"/>
              </a:spcBef>
              <a:spcAft>
                <a:spcPts val="0"/>
              </a:spcAft>
              <a:buSzPts val="1800"/>
              <a:buChar char="∙"/>
            </a:pPr>
            <a:r>
              <a:rPr lang="en-US" sz="1800"/>
              <a:t>UTC는 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그리니치 평균시</a:t>
            </a:r>
            <a:r>
              <a:rPr lang="en-US" sz="1800"/>
              <a:t>(GMT)로 불리기도 하는데, UTC와 GMT는 초의 소숫점 단위에서만 차이가 나기 때문에 일상에서는 혼용되어 사용된다. 기술적인 표기에서는 UTC가 사용된다.</a:t>
            </a:r>
            <a:endParaRPr/>
          </a:p>
          <a:p>
            <a:pPr marL="445549" lvl="0" indent="-331249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332939" y="1551111"/>
            <a:ext cx="11265509" cy="23164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d1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d2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"January 20, 2013  11:13:00"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alert(d1);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alert(d2);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177" name="Google Shape;177;p20" descr="EMB000011c0a8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39" y="4603083"/>
            <a:ext cx="5422230" cy="279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 descr="EMB000011c0a82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9334" y="4603083"/>
            <a:ext cx="5399388" cy="283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객체의 메소드</a:t>
            </a:r>
            <a:endParaRPr/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479496" y="1815127"/>
          <a:ext cx="10945575" cy="5304250"/>
        </p:xfrm>
        <a:graphic>
          <a:graphicData uri="http://schemas.openxmlformats.org/drawingml/2006/table">
            <a:tbl>
              <a:tblPr firstRow="1" bandRow="1">
                <a:noFill/>
                <a:tableStyleId>{2B04C1E4-23F2-40AE-BF2F-A4F1D9A74181}</a:tableStyleId>
              </a:tblPr>
              <a:tblGrid>
                <a:gridCol w="326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함수명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반환값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함수명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getDay()</a:t>
                      </a:r>
                      <a:endParaRPr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0(일요일) ~ 6(토요일)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setDay(day)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getDate()</a:t>
                      </a:r>
                      <a:endParaRPr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~ 31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setDate(date)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getMonth()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11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setMonth(month-1)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getFullYear()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4개의 숫자로 된 연도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setYear(year)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getHours()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23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setHours(hours)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getMinutes()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59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setMinutes(minutes)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getSeconds()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59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setSeconds(seconds)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getMilliseconds()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999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setMilliseconds(millisec)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getTime()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경과시간(milliseconds 단위)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setTime(millisec)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getTime의 값 milisec에서  1000으로 나누면 실제 초를 얻을 수 있다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413034" y="1435609"/>
            <a:ext cx="11172065" cy="637598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today =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document.write(today.toDateString()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document.write(today.toISOString()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document.write(today.toJSON()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document.write(today.toLocaleDateString()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document.write(today.toLocaleTimeString()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document.write(today.toLocaleString()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document.write(today.toTimeString()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document.write(today.toUTCString()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toISOString()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ISO-8601 and the format is: YYYY-MM-DDTHH:mm:ss.sssZ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시간대는 항상 UTC이며 출력에서 접미사 Z로 표시됩니다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toJSON()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SO-8601 standard: YYYY-MM-DDTHH:mm:ss.sssZ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2" descr="EMB000011c0a8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840" y="3320080"/>
            <a:ext cx="2964515" cy="2607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Date객체 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77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– 요일 – getDay()-&gt; 0~6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– 배열, getDay()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날짜수 계산  - getTime()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 🡪 time에서 일 구하기  -&gt;  /1000/60/60/24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- 500일 후 계산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getTime에의해 현재의 milisec를 구한다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500일 의 milisec를 구한다   //milisec의 값을 구할때는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                              //곱하기-&gt; (1000*60*60*24*500)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현재의 milisec와 500일 의 milisec를 더한다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더한 값으로 새로운 time를 설정  후  년 월 일 을 구한다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13552" y="1551112"/>
            <a:ext cx="11252161" cy="22406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dirty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구입날짜:</a:t>
            </a:r>
            <a:endParaRPr dirty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"pdate"</a:t>
            </a:r>
            <a:r>
              <a:rPr lang="en-US" sz="2339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339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"checkDate()"</a:t>
            </a:r>
            <a:r>
              <a:rPr lang="en-US" sz="2339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검사</a:t>
            </a:r>
            <a:r>
              <a:rPr lang="en-US" sz="2339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dirty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var days = times / (1000*60*60*24);</a:t>
            </a:r>
            <a:endParaRPr dirty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var days = times/1000/60/60/24;</a:t>
            </a:r>
            <a:endParaRPr sz="2339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              test_date6day.html</a:t>
            </a:r>
            <a:endParaRPr sz="2339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 descr="EMB000011c0a8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919" y="4496695"/>
            <a:ext cx="5003547" cy="193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 descr="EMB000011c0a83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552" y="4389119"/>
            <a:ext cx="5752459" cy="33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296983" y="1732623"/>
            <a:ext cx="11262614" cy="671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1. </a:t>
            </a:r>
            <a:r>
              <a:rPr lang="en-US" sz="2400" dirty="0"/>
              <a:t>id가 pdate인 엘리먼트의 값을 가져와 변수에 대입한다 </a:t>
            </a:r>
            <a:endParaRPr sz="2800"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2. 1번의 값으로 Date객체를 생성한다 - -pday</a:t>
            </a:r>
            <a:endParaRPr sz="2800"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3. 오늘의 값으로 Date객체를 생성한다 -today</a:t>
            </a:r>
            <a:endParaRPr sz="2800"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4. getTime()을 이용하여 3번에서 2번을 뺀 값을 계산 – milisec값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5. 4번의 값으로 하루의 값(milisec)을 계산하여 나눈다   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      time/(1000*60*60*24)      // time에서 일을 구할때는 나누기 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6.  5번의 값이 7보다 큰지 안큰지 비교 </a:t>
            </a:r>
            <a:endParaRPr sz="2800"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       7보다 크면 교환기간이 지났습니다 </a:t>
            </a:r>
            <a:endParaRPr sz="2800"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         아니면  교환 가능합니다 </a:t>
            </a:r>
            <a:r>
              <a:rPr lang="en-US" sz="2000" dirty="0"/>
              <a:t>	</a:t>
            </a:r>
            <a:endParaRPr sz="2800" dirty="0"/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객체 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890271" y="1732623"/>
            <a:ext cx="10670077" cy="672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length : 문자열의 길이.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메소드    str = “I Love  Korea   ”; </a:t>
            </a:r>
            <a:endParaRPr/>
          </a:p>
        </p:txBody>
      </p:sp>
      <p:graphicFrame>
        <p:nvGraphicFramePr>
          <p:cNvPr id="225" name="Google Shape;225;p26"/>
          <p:cNvGraphicFramePr/>
          <p:nvPr/>
        </p:nvGraphicFramePr>
        <p:xfrm>
          <a:off x="353104" y="3552077"/>
          <a:ext cx="11219875" cy="5090985"/>
        </p:xfrm>
        <a:graphic>
          <a:graphicData uri="http://schemas.openxmlformats.org/drawingml/2006/table">
            <a:tbl>
              <a:tblPr firstRow="1" bandRow="1">
                <a:noFill/>
                <a:tableStyleId>{2B04C1E4-23F2-40AE-BF2F-A4F1D9A74181}</a:tableStyleId>
              </a:tblPr>
              <a:tblGrid>
                <a:gridCol w="291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charAt(index)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index 위치의 문자를 구한다. index가 문자열의 범위를 벗어나면 빈 문자열이 리턴된다.</a:t>
                      </a:r>
                      <a:endParaRPr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charCodeAt(index)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index 위치의 문자에 대한 유니코드를 구한다.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indexOf(searchvalue, start)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부분 문자열의 위치를 검색한다. start는 검색 시작 위치이며 생략시 0이 적용되어 처음부터 검색한다. 없을 경우 -1을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lastIndexOf(searchvalue, start)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부분 문자열의 위치를 역방향에서 검색한다. start는 검색 시작 위치이며 생략 시 문자열의 제일 끝이 적용된다. 없을 경우 -1을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concat(s1, s2, 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여러 개의 문자열을 연결한다. + 연산자와 동일하다.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trim()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앞 뒤의 공백을 제거한다.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메소드</a:t>
            </a:r>
            <a:endParaRPr/>
          </a:p>
        </p:txBody>
      </p:sp>
      <p:graphicFrame>
        <p:nvGraphicFramePr>
          <p:cNvPr id="232" name="Google Shape;232;p27"/>
          <p:cNvGraphicFramePr/>
          <p:nvPr/>
        </p:nvGraphicFramePr>
        <p:xfrm>
          <a:off x="296228" y="1732625"/>
          <a:ext cx="11264125" cy="6534375"/>
        </p:xfrm>
        <a:graphic>
          <a:graphicData uri="http://schemas.openxmlformats.org/drawingml/2006/table">
            <a:tbl>
              <a:tblPr firstRow="1" bandRow="1">
                <a:noFill/>
                <a:tableStyleId>{2B04C1E4-23F2-40AE-BF2F-A4F1D9A74181}</a:tableStyleId>
              </a:tblPr>
              <a:tblGrid>
                <a:gridCol w="305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toLowerCase()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소문자로 변환한다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toUpperCase()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대문자로 변환한다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replace(search,value)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문자열을 대체한다. 정규식도 사용 가능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search(searchvalue)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부분 문자열 또는 정규식을 검색하여 그 위치를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match(regexp)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정규식으로 검색하여 일치하는 결과를 배열로 리턴한다. 발견되지 않으면 null을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substring(from, to)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두 위치 사이의 부분 문자열을 추출한다. to를 생략하면 뒤쪽 모든 문자열을 추출한다.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slice(start, end)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위치에서 end 위치까지 부분 문자열을 추출한다. 음수로 끝에서부터 위치를 지정할 수 있다.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substr(start, length)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start에서 시작하여 length 길이만큼 부분 문자열을 추출한다. 길이를 생략하면 뒤쪽 모든 문자열을 추출한다.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split(separator, limit)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구분자로 구분된 문자열을 분리하여 배열로 리턴한다. limit는 최대 몇 개까지 리턴할 것인가를 지정한다.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글자 위치 찾기</a:t>
            </a:r>
            <a:endParaRPr/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308866" y="22129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{1E93E2C4-2CA5-41AA-9327-C9C3BC0B7CD2}</a:tableStyleId>
              </a:tblPr>
              <a:tblGrid>
                <a:gridCol w="80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8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우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리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대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한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국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좋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은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0" name="Google Shape;240;p28"/>
          <p:cNvSpPr/>
          <p:nvPr/>
        </p:nvSpPr>
        <p:spPr>
          <a:xfrm rot="5400000">
            <a:off x="2489129" y="3376154"/>
            <a:ext cx="480289" cy="1567259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 rot="5400000">
            <a:off x="10544515" y="3384579"/>
            <a:ext cx="480289" cy="155041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>
            <a:off x="289908" y="2047551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p28"/>
          <p:cNvCxnSpPr/>
          <p:nvPr/>
        </p:nvCxnSpPr>
        <p:spPr>
          <a:xfrm>
            <a:off x="9904128" y="2018059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244" name="Google Shape;244;p28"/>
          <p:cNvSpPr txBox="1"/>
          <p:nvPr/>
        </p:nvSpPr>
        <p:spPr>
          <a:xfrm>
            <a:off x="202549" y="1450163"/>
            <a:ext cx="18932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앞에서 찾기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9834242" y="1450163"/>
            <a:ext cx="18932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뒤에서 찾기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2357906" y="4399923"/>
            <a:ext cx="838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10361557" y="4399923"/>
            <a:ext cx="838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30852" y="4942998"/>
            <a:ext cx="11292209" cy="20844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"우리나라 대한민국 좋은나라"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s.charAt(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s.charCodeAt(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s.indexOf(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"나라"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s.lastIndexOf(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"나라"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유니코드란</a:t>
            </a: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US" sz="2000"/>
              <a:t>유니코드란 전 세계적으로 사용하는 모든 문자 집합을 하나로 모은 것이다. 유니코드 1.0.0은 1991년 8월 제정되었으며, 그 후 약 5년이 지나서야 유니코드 2.0.0에 한글 11,172자가 모두 포함되었다. 현재 버전은 2010년 10월 11일 제정된 6.0이다.</a:t>
            </a:r>
            <a:endParaRPr/>
          </a:p>
          <a:p>
            <a:pPr marL="445549" lvl="0" indent="-445549" algn="l" rtl="0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US" sz="2000"/>
              <a:t>유니코드 값을 나타내기 위해서는 코드 포인트(code point)를 사용하는데, 보통 U+를 붙여 표시한다. 예를 들어, 'A'의 유니코드 값은 U+0041로 표현한다(\u0041로 표기하기도 함). 유니코드는 공식적으로 31비트 문자 집합이지만 현재까지는 21비트 이내로 모두 표현이 가능하다. 유니코드는 논리적으로 평면(plane)이라는 개념을 이용하여 구획을 나누며, 평면 개수는 0번 평면인 기본 다국어 평면(BMP; Basic Multilingual Plane)에서 16번 평면까지 모두 17개이다. 대부분의 문자는 U+0000~U+FFFF 범위에 있는 기본 다국어 평면에 속하며, 일부 한자는 보조 다국어 평면(SMP, Supplementary Multilingual Plane)인 U+10000~U+1FFFF 범위에 속한다. 이 중 한글은 U+1100~U+11FF 사이에 한글 자모 영역, U+AC00~U+D7AF 사이의 한글 소리 마디 영역에 포함된다.</a:t>
            </a:r>
            <a:endParaRPr/>
          </a:p>
          <a:p>
            <a:pPr marL="445549" lvl="0" indent="-445549" algn="l" rtl="0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US" sz="2000" b="1"/>
              <a:t>유니코드의 인코딩 방식</a:t>
            </a:r>
            <a:endParaRPr/>
          </a:p>
          <a:p>
            <a:pPr marL="445549" lvl="0" indent="-445549" algn="l" rtl="0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US" sz="2000"/>
              <a:t>유니코드의 인코딩 방식으로는 코드 포인트를 코드화한 UCS-2와 UCS-4, 변환 인코딩 형식(UTF, UCS Transformation Format)인 UTF-7, UTF-8, UTF-16, UTF-32 인코딩 등이 있다. 이 중 ASCII와 호환이 가능하면서 유니코드를 표현할 수 있는 UTF-8 인코딩이 가장 많이 사용된다. UTF-8은 코드 포인트 범위에 따라 다음 표에서 보는 바와 같이 인코딩 방식이 다르다. 다음 표는 코드 포인트 범위에 따른 UTF-8 인코딩 방식을 보여준다.</a:t>
            </a:r>
            <a:endParaRPr/>
          </a:p>
          <a:p>
            <a:pPr marL="445549" lvl="0" indent="-318549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56" name="Google Shape;256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객체의 종류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객체의 2가지 종류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i="1"/>
              <a:t>내장 객체(bulit-in object):</a:t>
            </a:r>
            <a:r>
              <a:rPr lang="en-US"/>
              <a:t> 생성자가 미리 작성되어 있다.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i="1"/>
              <a:t>사용자 정의 객체(custom object): </a:t>
            </a:r>
            <a:r>
              <a:rPr lang="en-US"/>
              <a:t>사용자가 생성자를 정의한다.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내장 객체들은 생성자를 정의하지 않고도 사용이 가능하다. Date, String, Array와 같은 객체들이 내장 객체이다.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new Array(“apple”, “Orange”);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New Array();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글자 추출</a:t>
            </a:r>
            <a:endParaRPr/>
          </a:p>
        </p:txBody>
      </p:sp>
      <p:graphicFrame>
        <p:nvGraphicFramePr>
          <p:cNvPr id="262" name="Google Shape;262;p30"/>
          <p:cNvGraphicFramePr/>
          <p:nvPr/>
        </p:nvGraphicFramePr>
        <p:xfrm>
          <a:off x="308866" y="32366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{1E93E2C4-2CA5-41AA-9327-C9C3BC0B7CD2}</a:tableStyleId>
              </a:tblPr>
              <a:tblGrid>
                <a:gridCol w="80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8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우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리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대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한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국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좋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은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3" name="Google Shape;263;p30"/>
          <p:cNvSpPr/>
          <p:nvPr/>
        </p:nvSpPr>
        <p:spPr>
          <a:xfrm rot="-5400000">
            <a:off x="3675457" y="1653982"/>
            <a:ext cx="521720" cy="2363529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 rot="5400000">
            <a:off x="10523452" y="4324093"/>
            <a:ext cx="480289" cy="1718931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30852" y="5293353"/>
            <a:ext cx="11292209" cy="23280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"우리나라 대한민국 좋은나라"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s.substring(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s.substr(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-&gt; 3번째 위치에서 6개 </a:t>
            </a:r>
            <a:endParaRPr sz="233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s.slice(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s.slice(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3516993" y="2095008"/>
            <a:ext cx="838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268312" y="1911542"/>
            <a:ext cx="11237966" cy="26891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'독도는 일본땅'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document.write(s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"이라는 말도 안되는 소리를 바꿔줍니다.&lt;br&gt;"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"검색 위치 : 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s.search(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"일본"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"진실된 말 : 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s.replace(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"일본"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"한국"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268312" y="1911542"/>
            <a:ext cx="11237966" cy="26891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'aBcDeF'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result1 = s.toLowerCase();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result2 = s.toUpperCase();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document.write(result1); </a:t>
            </a:r>
            <a:r>
              <a:rPr lang="en-US" sz="2339" b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abcdef</a:t>
            </a:r>
            <a:endParaRPr sz="2339" b="1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document.write(result2); </a:t>
            </a:r>
            <a:r>
              <a:rPr lang="en-US" sz="2339" b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ABCDEF</a:t>
            </a:r>
            <a:endParaRPr sz="2339" b="1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281" name="Google Shape;281;p32" descr="EMB000011c0a8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3028" y="4894543"/>
            <a:ext cx="5217063" cy="29662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472584" y="1715098"/>
            <a:ext cx="11112515" cy="267070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s1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문자열 1 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s2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문자열 2 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s3 = s1.concat(s2);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document.writeln(s3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en-US" sz="2339" b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"문자열 1  문자열 2"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289" name="Google Shape;289;p33" descr="EMB000011c0a8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6045" y="4889576"/>
            <a:ext cx="5338433" cy="303530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493132" y="1876136"/>
            <a:ext cx="10865031" cy="27371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"One,Two,Three,Four,Five"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array = s.split(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array.length; i++)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document.writeln(i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array[i]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297" name="Google Shape;297;p34" descr="EMB000011c0a86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270" y="4062547"/>
            <a:ext cx="3950110" cy="2772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04" name="Google Shape;304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test_stringMethod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684" y="2506297"/>
            <a:ext cx="3810001" cy="407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961" y="2506297"/>
            <a:ext cx="39719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객체 문제</a:t>
            </a:r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주민등록번호를 입력 받아 생년월일과 성별을 출력하는 프로그램을 작성하시오.(입력은 prompt로 입력받는다.)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예) 주민등록번호를 110326-4432618로 입력 받은 경우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생일 : 2011년 3월 26일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성별 : 여자  나이: </a:t>
            </a:r>
            <a:endParaRPr/>
          </a:p>
          <a:p>
            <a:pPr marL="445549" lvl="1" indent="-445549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주민등록번호를 입력 받아 주민등록번호의 유효성을 검사하는 프로그램을 작성하시오.(ABCDEF-GHIJKLM)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A*2 + B*3 + ... + H*9 + I*2 + ... + L*5 의 총합을 구한다.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1번의 합을 11로 나눈 나머지를 구한다.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11에서 2번의 결과를 뺀다.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3번의 결과가 0~9이면 값 그대로, 10이면 0, 11이면 1로 변환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4번의 결과와 M자리의 값이 같으면 맞는 번호이다.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객체 속성</a:t>
            </a:r>
            <a:endParaRPr/>
          </a:p>
        </p:txBody>
      </p:sp>
      <p:graphicFrame>
        <p:nvGraphicFramePr>
          <p:cNvPr id="320" name="Google Shape;320;p37"/>
          <p:cNvGraphicFramePr/>
          <p:nvPr/>
        </p:nvGraphicFramePr>
        <p:xfrm>
          <a:off x="858670" y="18745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{1E93E2C4-2CA5-41AA-9327-C9C3BC0B7CD2}</a:tableStyleId>
              </a:tblPr>
              <a:tblGrid>
                <a:gridCol w="316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오일러의 상수(약 2.718)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LN2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자연 로그(밑수:2)(약 0.693)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LN10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자연 로그(밑수:10)(약 2.302)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 상수(약 3.14)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SQRT1_2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½의 제곱근(약 0.707)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SQRT2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2의 제곱근(약 1.414)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객체 메소드</a:t>
            </a:r>
            <a:endParaRPr/>
          </a:p>
        </p:txBody>
      </p:sp>
      <p:graphicFrame>
        <p:nvGraphicFramePr>
          <p:cNvPr id="327" name="Google Shape;327;p38"/>
          <p:cNvGraphicFramePr/>
          <p:nvPr/>
        </p:nvGraphicFramePr>
        <p:xfrm>
          <a:off x="673649" y="16557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{1E93E2C4-2CA5-41AA-9327-C9C3BC0B7CD2}</a:tableStyleId>
              </a:tblPr>
              <a:tblGrid>
                <a:gridCol w="34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abs(x)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절대값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acos(x), asin(x), atan(x)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아크 삼각함수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ceil(x), floor(x)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실수를 정수로 올림, 내림 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cos(x), sin(x), tan(x)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삼각함수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지수함수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log(x)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로그함수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max(x,y,z,…,n)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최대값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min(x,y,z,…,n)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최소값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pow(x,y)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지수함수 X</a:t>
                      </a:r>
                      <a:r>
                        <a:rPr lang="en-US" sz="2300" u="none" strike="noStrike" cap="none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300" u="none" strike="noStrike" cap="none" baseline="30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random()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0과 1사이의 난수값 반환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round(x)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반올림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sqrt(x)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제곱근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원하는 범위의 랜덤값 만들기</a:t>
            </a:r>
            <a:endParaRPr/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Math.floor(Math.random() * (최대값 – 최소값+1) +최소값);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Math.round(Math.random() * (최대값 – 최소값) + 최소값);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예) 1부터 10까지의 랜덤수 만들기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0.0~1.0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Math.random() *10 -&gt;  0~ 9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Math.random() *10+1 - &gt; 1~ 10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Math.random() *20 + 11 -&gt; 11 ~30</a:t>
            </a:r>
            <a:endParaRPr/>
          </a:p>
        </p:txBody>
      </p:sp>
      <p:sp>
        <p:nvSpPr>
          <p:cNvPr id="335" name="Google Shape;335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296227" y="3655194"/>
            <a:ext cx="11278858" cy="11729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ranNum = Math.floor(Math.random() * (10 – 1 + 1) + 1);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document.write(ranNum);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 생성 방법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객체를 생성하는 2가지 방법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객체를 객체 리터럴로부터 직접 생성한다.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생성자 함수를 이용하여 객체를 정의하고 new 연산자를 통하여 객체의 인스턴스를 생성한다.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arr=[ 2, 4, 6, 10,34  ]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arr = new Array(1,3, 4,5,6);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42" name="Google Shape;342;p4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Number Guess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1부터 100 사이의 숫자를 입력하시오.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"test()"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숫자 추측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&lt;p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"message"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&gt;&lt;/p&gt;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63" y="5615436"/>
            <a:ext cx="11206162" cy="224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객체 상수로부터 객체 생성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426" y="1883228"/>
            <a:ext cx="11147550" cy="393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2888" y="6146922"/>
            <a:ext cx="5455224" cy="151533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생성자를 이용한 객체 생성</a:t>
            </a:r>
            <a:endParaRPr/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431" y="1551112"/>
            <a:ext cx="10372382" cy="68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생성자를 이용한 객체 생성</a:t>
            </a:r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390" y="1695497"/>
            <a:ext cx="11332464" cy="388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942924" y="334105"/>
            <a:ext cx="9855839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 생성 예제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397677" y="1718932"/>
            <a:ext cx="10946333" cy="65976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85000" lnSpcReduction="20000"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Car(model, speed, color)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.model=model;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.speed=speed;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.color = color;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.brake = function ()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.speed -=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.accel = function ()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.speed +=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myCar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"520d"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myCar.model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속도:"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myCar.speed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myCar.accel();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myCar.model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속도:"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myCar.speed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myCar.brake();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myCar.model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속도:"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myCar.speed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82" name="Google Shape;82;p8" descr="EMB000011c0a7d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6702" y="3529912"/>
            <a:ext cx="5619849" cy="17019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객체에 속성과 메소드 추가</a:t>
            </a: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기존에 존재하고 있던 객체에도 속성을 추가할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생성자 함수는 변경할 필요가 없다.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593250" y="3260916"/>
            <a:ext cx="10670077" cy="18579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myCar.turbo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myCar.showModel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() {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alert(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"모델은 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.model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"입니다."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2737</Words>
  <Application>Microsoft Office PowerPoint</Application>
  <PresentationFormat>사용자 지정</PresentationFormat>
  <Paragraphs>529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Arial</vt:lpstr>
      <vt:lpstr>Century Schoolbook</vt:lpstr>
      <vt:lpstr>맑은 고딕</vt:lpstr>
      <vt:lpstr>Gulim</vt:lpstr>
      <vt:lpstr>Noto Sans Symbols</vt:lpstr>
      <vt:lpstr>Comic Sans MS</vt:lpstr>
      <vt:lpstr>맑은 고딕</vt:lpstr>
      <vt:lpstr>1_Crayons</vt:lpstr>
      <vt:lpstr>09 자바 스크립트 객체 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자바 스크립트 내장 객체</vt:lpstr>
      <vt:lpstr>Array 객체 </vt:lpstr>
      <vt:lpstr>예제</vt:lpstr>
      <vt:lpstr>Array 객체의 메소드</vt:lpstr>
      <vt:lpstr>Array 객체의 메소드</vt:lpstr>
      <vt:lpstr>예제</vt:lpstr>
      <vt:lpstr>예제</vt:lpstr>
      <vt:lpstr>예제</vt:lpstr>
      <vt:lpstr>Array 객체 문제</vt:lpstr>
      <vt:lpstr>Date 객체</vt:lpstr>
      <vt:lpstr>예제</vt:lpstr>
      <vt:lpstr>Date 객체의 메소드</vt:lpstr>
      <vt:lpstr>예제</vt:lpstr>
      <vt:lpstr>Date객체 </vt:lpstr>
      <vt:lpstr>예제</vt:lpstr>
      <vt:lpstr>예제</vt:lpstr>
      <vt:lpstr>String 객체 </vt:lpstr>
      <vt:lpstr>String 메소드</vt:lpstr>
      <vt:lpstr>글자 위치 찾기</vt:lpstr>
      <vt:lpstr>유니코드란</vt:lpstr>
      <vt:lpstr>글자 추출</vt:lpstr>
      <vt:lpstr>예제</vt:lpstr>
      <vt:lpstr>예제</vt:lpstr>
      <vt:lpstr>예제</vt:lpstr>
      <vt:lpstr>예제</vt:lpstr>
      <vt:lpstr>예제</vt:lpstr>
      <vt:lpstr>String 객체 문제</vt:lpstr>
      <vt:lpstr>Math 객체 속성</vt:lpstr>
      <vt:lpstr>Math 객체 메소드</vt:lpstr>
      <vt:lpstr>원하는 범위의 랜덤값 만들기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 자바 스크립트 객체 </dc:title>
  <dc:creator>chocojhkim@live.com</dc:creator>
  <cp:lastModifiedBy>user1</cp:lastModifiedBy>
  <cp:revision>4</cp:revision>
  <dcterms:created xsi:type="dcterms:W3CDTF">2007-06-29T06:43:39Z</dcterms:created>
  <dcterms:modified xsi:type="dcterms:W3CDTF">2024-05-14T03:49:46Z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