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934200" cy="9220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000000"/>
          </p15:clr>
        </p15:guide>
        <p15:guide id="2" pos="2879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3">
          <p15:clr>
            <a:srgbClr val="000000"/>
          </p15:clr>
        </p15:guide>
        <p15:guide id="2" pos="2183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B3LqpsVNFcmpsmm3bPvGz/lJF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93B76D-1E72-4411-A112-628B72B60CF6}">
  <a:tblStyle styleId="{7593B76D-1E72-4411-A112-628B72B60CF6}" styleName="Table_0">
    <a:wholeTbl>
      <a:tcTxStyle b="off" i="off">
        <a:font>
          <a:latin typeface="Comic Sans MS"/>
          <a:ea typeface="Comic Sans MS"/>
          <a:cs typeface="Comic Sans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tcBdr/>
        <a:fill>
          <a:solidFill>
            <a:srgbClr val="FFF9D2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F9D2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816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3"/>
        <p:guide pos="218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:notes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0" descr="jquery-logo-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47501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0"/>
          <p:cNvSpPr/>
          <p:nvPr/>
        </p:nvSpPr>
        <p:spPr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0"/>
          <p:cNvSpPr txBox="1">
            <a:spLocks noGrp="1"/>
          </p:cNvSpPr>
          <p:nvPr>
            <p:ph type="ctrTitle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body" idx="1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1800"/>
              <a:buFont typeface="Noto Sans Symbols"/>
              <a:buChar char="▪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7E0404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rgbClr val="68040B"/>
              </a:buClr>
              <a:buSzPts val="1400"/>
              <a:buFont typeface="Noto Sans Symbols"/>
              <a:buChar char="✔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body" idx="1"/>
          </p:nvPr>
        </p:nvSpPr>
        <p:spPr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ts val="20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0060E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680816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68040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ts val="1400"/>
              <a:buFont typeface="Noto Sans Symbols"/>
              <a:buChar char="✔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ldNum" idx="12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9"/>
          <p:cNvSpPr/>
          <p:nvPr/>
        </p:nvSpPr>
        <p:spPr>
          <a:xfrm>
            <a:off x="-12700" y="342900"/>
            <a:ext cx="6032500" cy="679450"/>
          </a:xfrm>
          <a:custGeom>
            <a:avLst/>
            <a:gdLst/>
            <a:ahLst/>
            <a:cxnLst/>
            <a:rect l="l" t="t" r="r" b="b"/>
            <a:pathLst>
              <a:path w="3800" h="428" extrusionOk="0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9"/>
          <p:cNvGrpSpPr/>
          <p:nvPr/>
        </p:nvGrpSpPr>
        <p:grpSpPr>
          <a:xfrm>
            <a:off x="236668" y="720761"/>
            <a:ext cx="8665342" cy="79709"/>
            <a:chOff x="192" y="446"/>
            <a:chExt cx="5513" cy="78"/>
          </a:xfrm>
        </p:grpSpPr>
        <p:sp>
          <p:nvSpPr>
            <p:cNvPr id="14" name="Google Shape;14;p19"/>
            <p:cNvSpPr/>
            <p:nvPr/>
          </p:nvSpPr>
          <p:spPr>
            <a:xfrm>
              <a:off x="192" y="446"/>
              <a:ext cx="1488" cy="78"/>
            </a:xfrm>
            <a:prstGeom prst="rect">
              <a:avLst/>
            </a:prstGeom>
            <a:solidFill>
              <a:srgbClr val="000066"/>
            </a:solidFill>
            <a:ln w="9525" cap="flat" cmpd="sng">
              <a:solidFill>
                <a:srgbClr val="00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15;p19"/>
            <p:cNvCxnSpPr/>
            <p:nvPr/>
          </p:nvCxnSpPr>
          <p:spPr>
            <a:xfrm>
              <a:off x="192" y="519"/>
              <a:ext cx="5513" cy="0"/>
            </a:xfrm>
            <a:prstGeom prst="straightConnector1">
              <a:avLst/>
            </a:prstGeom>
            <a:solidFill>
              <a:srgbClr val="000066"/>
            </a:solidFill>
            <a:ln w="1905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5550946" y="5034579"/>
            <a:ext cx="29415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jQuery 메소드</a:t>
            </a:r>
            <a:endParaRPr sz="2800" b="1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247426" y="892885"/>
            <a:ext cx="8650512" cy="512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div로 감싸는 p태그와 그렇지 않은 p태그를 이용하여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문자열을 작성한다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P태그를 클릭하면 부모가  div인지 판단하여  맞다면 p태그를 복사하여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글자색 빨강색으로 설정하여 부모에 붙여넣는다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찾기메소드(parent-is)</a:t>
            </a:r>
            <a:endParaRPr/>
          </a:p>
        </p:txBody>
      </p:sp>
      <p:pic>
        <p:nvPicPr>
          <p:cNvPr id="106" name="Google Shape;10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276" y="2361360"/>
            <a:ext cx="4001845" cy="196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5789" y="2334409"/>
            <a:ext cx="3985372" cy="2130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4493" y="4636547"/>
            <a:ext cx="4392068" cy="1877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메소드</a:t>
            </a:r>
            <a:endParaRPr/>
          </a:p>
        </p:txBody>
      </p:sp>
      <p:graphicFrame>
        <p:nvGraphicFramePr>
          <p:cNvPr id="114" name="Google Shape;114;p11"/>
          <p:cNvGraphicFramePr/>
          <p:nvPr/>
        </p:nvGraphicFramePr>
        <p:xfrm>
          <a:off x="384585" y="104349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55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0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css(name)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매치되는 첫번째 요소의 스타일의 속성을 반환한다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예) $(this).css(‘color’)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css(name, value)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매치되는 모든 요소들의 단일 스타일 속성을 설정한다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예) $(this).css(‘color’ , ‘red’)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3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css(propertis)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매치되는 모든 요소들의 스타일 속성에 키:값 을 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설정한다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예) $(this.).css({‘color’:’blue’, ‘font-size’:’20px’ })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스타일시트(css)관련 메소드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메소드</a:t>
            </a:r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스타일시트 (css)관련 메소드</a:t>
            </a:r>
            <a:endParaRPr/>
          </a:p>
        </p:txBody>
      </p:sp>
      <p:graphicFrame>
        <p:nvGraphicFramePr>
          <p:cNvPr id="122" name="Google Shape;122;p12"/>
          <p:cNvGraphicFramePr/>
          <p:nvPr/>
        </p:nvGraphicFramePr>
        <p:xfrm>
          <a:off x="287766" y="103811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55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addClass(class)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매치된 요소들의 집합에 지정된 css 클래스를 추가한다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hasClass(class)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지정된 클래스가 매치된 요소들의  집합 중  최소 한군데 이상 적용 되어 있으면 true 를 리턴 한다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4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removeClass(class)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매치된 요소들의 집합에서 지정된 css클래스를 삭제한다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toggleClass(class)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매치된 요소들에 지정된 클래스가 적용되지 않았다면 적용하고 ,  이미 적용되어 있다면  제거한다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3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메소드</a:t>
            </a: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속성(attribute) 관련 메소드 </a:t>
            </a:r>
            <a:endParaRPr/>
          </a:p>
        </p:txBody>
      </p:sp>
      <p:graphicFrame>
        <p:nvGraphicFramePr>
          <p:cNvPr id="129" name="Google Shape;129;p13"/>
          <p:cNvGraphicFramePr/>
          <p:nvPr/>
        </p:nvGraphicFramePr>
        <p:xfrm>
          <a:off x="384585" y="104349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55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attr(name)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매치된  첫번째 요소의 name에 지정된 속성의 값을  가져온다. 지정된 속성 명이 존재하지 않는다면 undefined가 반환된다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attr(properties)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매치되는 모든 요소들의 속성을 키:값 의 형태로 지정한다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attr(key, value)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매치되는 모든 요소들의 속성을 단일 값으로 지정한다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attr(key, fn)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매치되는 모든 요소들의 단일속성에 대한 fn에서 수행된 값을 지정한다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strike="noStrike" cap="none"/>
                        <a:t>removeAttr(name)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매치된요소의 속성을 제거한다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58184" y="1269402"/>
            <a:ext cx="8639754" cy="490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attr()메소드를 이용하여 이미지의 이름으로  title속성을 설정 한다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이미지의 src속성값 가져오기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src속성값에서 이름부분 추출하기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추출된 이름으로 title속성 부여하기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072" y="3743326"/>
            <a:ext cx="6429375" cy="1524000"/>
          </a:xfrm>
          <a:prstGeom prst="rect">
            <a:avLst/>
          </a:prstGeom>
          <a:noFill/>
          <a:ln w="19050" cap="flat" cmpd="sng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3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속성 메소드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236668" y="1280160"/>
            <a:ext cx="8661270" cy="494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 HTML태그의 속성중에서 속성이름 없이 사용되는 속성을 설정하거나,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설정 여부 를  알 수 있는 메소드, element가 가지는 실제적인 상태(활성화, 체크 선택여부)등을 제어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(예: checked, selected, disabled, readonly, multiple )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rgbClr val="460000"/>
              </a:buClr>
              <a:buSzPts val="1800"/>
              <a:buFont typeface="Noto Sans Symbols"/>
              <a:buChar char="◆"/>
            </a:pPr>
            <a:r>
              <a:rPr lang="en-US" sz="1800"/>
              <a:t>가져올때 true 또는 false 를 리턴하고</a:t>
            </a:r>
            <a:endParaRPr sz="180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rgbClr val="460000"/>
              </a:buClr>
              <a:buSzPts val="1800"/>
              <a:buFont typeface="Noto Sans Symbols"/>
              <a:buChar char="◆"/>
            </a:pPr>
            <a:r>
              <a:rPr lang="en-US" sz="1800"/>
              <a:t> 설정시  true 또는 false 로 설정한다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-114300" algn="l" rtl="0">
              <a:spcBef>
                <a:spcPts val="36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상태 설정(set)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$(selector).prop("속성명", 값);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==&gt; 값이 true이면 해당 속성을 설정하는 것이고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     값이 false이면 해당 속성을 해제하는 것이다.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-114300" algn="l" rtl="0">
              <a:spcBef>
                <a:spcPts val="36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 상태 얻기(get)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$(selector).prop("속성명");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==&gt; 해당 속성이 설정되어 있으면 true,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   설정되어 있지 않으면 false를 반환한다.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8197327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prop() –속성상태 설정 및 상태 얻기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247426" y="968188"/>
            <a:ext cx="8628997" cy="510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&lt;body&gt;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&lt;form&gt;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체크박스(라디오버튼) :    &lt;input type="checkbox" id="checkTest“  checked&gt;&lt;br&gt;&lt;br&gt;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리스트박스(select객체) :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&lt;select id="selTest"&gt;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&lt;option value="1"&gt;하나&lt;/option&gt; &lt;option value="2"&gt;둘&lt;/option&gt;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&lt;option value="3“ selected &gt;셋&lt;/option&gt;  &lt;option value="4"&gt;넷&lt;/option&gt;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&lt;/select&gt;&lt;br&gt;&lt;br&gt;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text객체	(readonly) : &lt;input type="text" value="가나다" id="txtTest"&gt;&lt;br&gt;&lt;br&gt;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button객체(disabled) : 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&lt;input type="button" value="실행" id="runBtn"&gt;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&lt;/form&gt;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&lt;/body&gt;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7992932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prop() 속성상태 설정 및 상태 얻기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8369450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prop() 속성상태 설정 및 상태 얻기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854" y="1599415"/>
            <a:ext cx="43624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0025" y="4744123"/>
            <a:ext cx="4787152" cy="1011218"/>
          </a:xfrm>
          <a:prstGeom prst="rect">
            <a:avLst/>
          </a:prstGeom>
          <a:noFill/>
          <a:ln w="19050" cap="flat" cmpd="sng">
            <a:solidFill>
              <a:srgbClr val="0066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.attr() element가 가지는 속성값이나 정보를 조회 (style, src)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prop() element가 가지는 실제적인 상태(활성화, 체크 선택여부)등을 제어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83694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prop() 속성상태 설정 및 상태 얻기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                      </a:t>
            </a: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필터링 메소드</a:t>
            </a:r>
            <a:endParaRPr/>
          </a:p>
        </p:txBody>
      </p:sp>
      <p:graphicFrame>
        <p:nvGraphicFramePr>
          <p:cNvPr id="43" name="Google Shape;43;p2"/>
          <p:cNvGraphicFramePr/>
          <p:nvPr>
            <p:extLst>
              <p:ext uri="{D42A27DB-BD31-4B8C-83A1-F6EECF244321}">
                <p14:modId xmlns:p14="http://schemas.microsoft.com/office/powerpoint/2010/main" val="2269747549"/>
              </p:ext>
            </p:extLst>
          </p:nvPr>
        </p:nvGraphicFramePr>
        <p:xfrm>
          <a:off x="330798" y="1549102"/>
          <a:ext cx="8212150" cy="482641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6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html</a:t>
                      </a:r>
                      <a:r>
                        <a:rPr lang="en-US" sz="1800" u="none" strike="noStrike" cap="none" dirty="0" smtClean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 smtClean="0"/>
                        <a:t>(innerHTML)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요소의 html내용을 가져온다 . innerHTML 기능과 동일하다 .일치된 요소가 여러 개 라면 그 중 첫번째 요소의 html내용만 가져온다 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html(code)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요소의 본문을 html내용으로 변경한다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요소가 여러 개 라면 모든 요소에 적용된다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text()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모드 요소를 내용을 가져온다 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내용 중에 Html코드가 있다면 html코드는 제외한다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text(str)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모든 요소의 내용을  str로 변경한다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strike="noStrike" cap="none" dirty="0"/>
                        <a:t>val</a:t>
                      </a:r>
                      <a:r>
                        <a:rPr lang="en-US" sz="1800" u="none" strike="noStrike" cap="none" dirty="0" smtClean="0"/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400" u="none" strike="noStrike" cap="none" dirty="0" smtClean="0"/>
                        <a:t>(Input.value)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해당 입력 요소의 value 속성값을 가져온다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val(data)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strike="noStrike" cap="none" dirty="0"/>
                        <a:t>해당 입력 요소의 value 속성값을 data로 변경한다 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Google Shape;44;p2"/>
          <p:cNvSpPr/>
          <p:nvPr/>
        </p:nvSpPr>
        <p:spPr>
          <a:xfrm>
            <a:off x="376518" y="952954"/>
            <a:ext cx="6228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내용 확인 및 변경  메소드 들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258175" y="1226375"/>
            <a:ext cx="8571600" cy="55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&lt;body&gt;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&lt;form&gt;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&lt;label for="user"&gt;이름&lt;/label&gt;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type="text" id="user" value="korea"&gt;&lt;br&gt;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&lt;label&gt;성별&lt;/label&gt; 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type="radio" id="gend" name="gend" value="남자" checked &gt;남자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type="radio" id="gend" name="gend" value="여자"&gt;여자&lt;br&gt;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&lt;label for="intro"&gt;소개&lt;/label&gt; 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&lt;textarea id="intro" cols="40" rows="4"&gt;&lt;/textarea&gt; &lt;br&gt;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&lt;label for="work"&gt;직업&lt;/label&gt;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&lt;select id="work"&gt;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 &lt;option value="programmer"&gt;프로그래머&lt;/option&gt;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 &lt;option value="progammer"&gt;프로게이머&lt;/option&gt;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 &lt;option value="whitehand"&gt;백수&lt;/option&gt;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&lt;/select&gt;&lt;br&gt;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type="button" id="btnView" value="조사하기"&gt;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&lt;input type="button" id="btnChange" value="이름변경"&gt;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&lt;/form&gt;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&lt;/body&gt;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예제(val)</a:t>
            </a:r>
            <a:endParaRPr/>
          </a:p>
        </p:txBody>
      </p:sp>
      <p:pic>
        <p:nvPicPr>
          <p:cNvPr id="51" name="Google Shape;5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975" y="927925"/>
            <a:ext cx="3445850" cy="14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150608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                      </a:t>
            </a:r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7745506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조작관련(Manipulation) 메소드들</a:t>
            </a:r>
            <a:endParaRPr/>
          </a:p>
        </p:txBody>
      </p:sp>
      <p:graphicFrame>
        <p:nvGraphicFramePr>
          <p:cNvPr id="58" name="Google Shape;58;p4"/>
          <p:cNvGraphicFramePr/>
          <p:nvPr/>
        </p:nvGraphicFramePr>
        <p:xfrm>
          <a:off x="330798" y="1549102"/>
          <a:ext cx="8212150" cy="449586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6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append(content)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일치된 요소 내부의 마지막 위치에 content를 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추가한다 </a:t>
                      </a:r>
                      <a:endParaRPr sz="18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appendTo(selector)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선택된 요소를 selector에 일치된 모든 요소들의 내부 마지막 위치에 추가한다.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만일, 일치된 요소가 본문에 존재하면 그 요소를 제거한 후 복사한다. (즉, 이동)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prepend(content)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append(content)와 동일,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다만, 내부의 처음위치에 추가한다.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prependTo(selector)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appendTo(selector)와 동일,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다만, 내부의 처음위치에 추가한다.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" name="Google Shape;59;p4"/>
          <p:cNvSpPr/>
          <p:nvPr/>
        </p:nvSpPr>
        <p:spPr>
          <a:xfrm>
            <a:off x="376518" y="952954"/>
            <a:ext cx="6228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</a:t>
            </a:r>
            <a:r>
              <a:rPr lang="en-US" sz="2000" b="1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요소 내부에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추가하는 메소드 들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                    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7605657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조작관련(Manipulation) 메소드들</a:t>
            </a:r>
            <a:endParaRPr/>
          </a:p>
        </p:txBody>
      </p:sp>
      <p:graphicFrame>
        <p:nvGraphicFramePr>
          <p:cNvPr id="66" name="Google Shape;66;p5"/>
          <p:cNvGraphicFramePr/>
          <p:nvPr/>
        </p:nvGraphicFramePr>
        <p:xfrm>
          <a:off x="416859" y="1936380"/>
          <a:ext cx="8212150" cy="351971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6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after(content)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일치된 요소 뒤에 content를 삽입한다.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요소 내부가 아닌 외부에 삽입된다.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insertAfter(selector)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선택된 요소를 selector에 의해 일치된 모든 요소들 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뒤쪽에 삽입한다. 요소 내부가 아닌 외부에 삽입된다.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before(content)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일치된 요소 앞에 content를 삽입한다.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요소 내부가 아닌 외부에 삽입된다.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insertBefore(selector)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insertAfter(selector)와 유사하나, 요소 앞쪽에 삽입한다. 요소 내부가 아닌 외부에 삽입된다.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" name="Google Shape;67;p5"/>
          <p:cNvSpPr/>
          <p:nvPr/>
        </p:nvSpPr>
        <p:spPr>
          <a:xfrm>
            <a:off x="333488" y="1028257"/>
            <a:ext cx="6228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요소  외부 에  추가하는 메소드 들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247426" y="1269402"/>
            <a:ext cx="8650512" cy="501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&lt;script&gt;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$(function(){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//p를 클릭하면 그림을 추가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$(‘p’).click(function() {     } 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});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&lt;/script&gt;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&lt;body&gt;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&lt;p title="Tulips"&gt;튜울립&lt;/p&gt;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&lt;p title="Chrysanthemum"&gt;국화&lt;/p&gt;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&lt;p title="Koala"&gt;코알라&lt;/p&gt;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&lt;p title="Hydrangeas"&gt;수국     &lt;/p&gt; 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&lt;/body&gt;</a:t>
            </a:r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5372100" y="1704973"/>
            <a:ext cx="2276476" cy="3543301"/>
            <a:chOff x="5391150" y="1381126"/>
            <a:chExt cx="2276476" cy="4471988"/>
          </a:xfrm>
        </p:grpSpPr>
        <p:sp>
          <p:nvSpPr>
            <p:cNvPr id="74" name="Google Shape;74;p6"/>
            <p:cNvSpPr/>
            <p:nvPr/>
          </p:nvSpPr>
          <p:spPr>
            <a:xfrm>
              <a:off x="5391150" y="1381126"/>
              <a:ext cx="2276476" cy="44719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Google Shape;75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24500" y="1462089"/>
              <a:ext cx="2009775" cy="431006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</p:grpSp>
      <p:sp>
        <p:nvSpPr>
          <p:cNvPr id="76" name="Google Shape;76;p6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236668" y="914400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-114300" algn="l" rtl="0">
              <a:spcBef>
                <a:spcPts val="40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 </a:t>
            </a:r>
            <a:r>
              <a:rPr lang="en-US" b="1">
                <a:latin typeface="Comic Sans MS"/>
                <a:ea typeface="Comic Sans MS"/>
                <a:cs typeface="Comic Sans MS"/>
                <a:sym typeface="Comic Sans MS"/>
              </a:rPr>
              <a:t>복사  메소드 </a:t>
            </a:r>
            <a:endParaRPr sz="18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</a:t>
            </a: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조작관련 (삭제 복사) 메소드 </a:t>
            </a:r>
            <a:endParaRPr/>
          </a:p>
        </p:txBody>
      </p:sp>
      <p:graphicFrame>
        <p:nvGraphicFramePr>
          <p:cNvPr id="83" name="Google Shape;83;p7"/>
          <p:cNvGraphicFramePr/>
          <p:nvPr/>
        </p:nvGraphicFramePr>
        <p:xfrm>
          <a:off x="438376" y="1570617"/>
          <a:ext cx="8212125" cy="232184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196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empty()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선택된 모든요소의 자식요소를 지운다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remove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remove(selector)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선택된 모든 요소와 그의 자식요소를 지운다 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$(‘p’).remove(‘test’)  &lt;p&gt;&lt;/p&gt;  &lt;p class=‘test’&gt;&lt;/p&gt;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detach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remove()와 같지만 이벤트 핸들러 정보는 삭제되지 않는다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4" name="Google Shape;84;p7"/>
          <p:cNvSpPr/>
          <p:nvPr/>
        </p:nvSpPr>
        <p:spPr>
          <a:xfrm>
            <a:off x="358522" y="1129553"/>
            <a:ext cx="30731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 메소드 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" name="Google Shape;85;p7"/>
          <p:cNvGraphicFramePr/>
          <p:nvPr/>
        </p:nvGraphicFramePr>
        <p:xfrm>
          <a:off x="447341" y="4544974"/>
          <a:ext cx="8254000" cy="1582685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192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메소드</a:t>
                      </a:r>
                      <a:endParaRPr sz="2400" b="1" u="none" strike="noStrike" cap="none">
                        <a:solidFill>
                          <a:schemeClr val="lt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설     명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clone()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요소를 복사하고 선택한다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clone(true)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일치된 요소의 이벤트 처리기를 포함하여 복사하고 선택한다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                      </a:t>
            </a: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필터링 메소드</a:t>
            </a:r>
            <a:endParaRPr/>
          </a:p>
        </p:txBody>
      </p:sp>
      <p:graphicFrame>
        <p:nvGraphicFramePr>
          <p:cNvPr id="92" name="Google Shape;92;p8"/>
          <p:cNvGraphicFramePr/>
          <p:nvPr/>
        </p:nvGraphicFramePr>
        <p:xfrm>
          <a:off x="438375" y="1473797"/>
          <a:ext cx="8212150" cy="311771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6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eq(index)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선택요소중 index번째의 요소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first()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 중 가장 첫 번째 요소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last()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 중 가장 마지막 번째 요소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filter(selector)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 중 Selector와 일치하는 요소를 필터링한다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strike="noStrike" cap="none"/>
                        <a:t>is(</a:t>
                      </a:r>
                      <a:r>
                        <a:rPr lang="en-US" sz="1800" b="0" i="1" u="none" strike="noStrike" cap="non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selectorElement</a:t>
                      </a:r>
                      <a:r>
                        <a:rPr lang="en-US" sz="1800" u="none" strike="noStrike" cap="none"/>
                        <a:t>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선택요소가 </a:t>
                      </a:r>
                      <a:r>
                        <a:rPr lang="en-US" sz="1800" b="0" i="1" u="none" strike="noStrike" cap="non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selectorElement</a:t>
                      </a:r>
                      <a:r>
                        <a:rPr lang="en-US" sz="1800" u="none" strike="noStrike" cap="none"/>
                        <a:t> 와 일치하는지 판단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true/ false를 리턴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메소드</a:t>
            </a:r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찾기탐색 메소드</a:t>
            </a:r>
            <a:endParaRPr/>
          </a:p>
        </p:txBody>
      </p:sp>
      <p:graphicFrame>
        <p:nvGraphicFramePr>
          <p:cNvPr id="99" name="Google Shape;99;p9"/>
          <p:cNvGraphicFramePr/>
          <p:nvPr/>
        </p:nvGraphicFramePr>
        <p:xfrm>
          <a:off x="395342" y="849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{7593B76D-1E72-4411-A112-628B72B60CF6}</a:tableStyleId>
              </a:tblPr>
              <a:tblGrid>
                <a:gridCol w="27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메소드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add()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선택확장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next() nextAll()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nextUntil(selector)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선택요소의 다음 형제요소들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prev() preveAll()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prevUntil(selector)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선택요소의 이전 형제요소들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parent()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parents(selector)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parentsUntil(selector)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선택요소의 부모요소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strike="noStrike" cap="none"/>
                        <a:t>siblings()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strike="noStrike" cap="none"/>
                        <a:t>siblings(selector)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선택요소의 앞뒤 모든 요소들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find()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선택요소의 후손요소들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1294</Words>
  <Application>Microsoft Office PowerPoint</Application>
  <PresentationFormat>화면 슬라이드 쇼(4:3)</PresentationFormat>
  <Paragraphs>274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Noto Sans Symbols</vt:lpstr>
      <vt:lpstr>Gulim</vt:lpstr>
      <vt:lpstr>Malgun Gothic</vt:lpstr>
      <vt:lpstr>Arial</vt:lpstr>
      <vt:lpstr>Comic Sans MS</vt:lpstr>
      <vt:lpstr>1_Crayons</vt:lpstr>
      <vt:lpstr>PowerPoint 프레젠테이션</vt:lpstr>
      <vt:lpstr>필터링 메소드</vt:lpstr>
      <vt:lpstr>예제(val)</vt:lpstr>
      <vt:lpstr>조작관련(Manipulation) 메소드들</vt:lpstr>
      <vt:lpstr>조작관련(Manipulation) 메소드들</vt:lpstr>
      <vt:lpstr>예제</vt:lpstr>
      <vt:lpstr>조작관련 (삭제 복사) 메소드 </vt:lpstr>
      <vt:lpstr>필터링 메소드</vt:lpstr>
      <vt:lpstr>찾기탐색 메소드</vt:lpstr>
      <vt:lpstr>찾기메소드(parent-is)</vt:lpstr>
      <vt:lpstr>스타일시트(css)관련 메소드 </vt:lpstr>
      <vt:lpstr>스타일시트 (css)관련 메소드</vt:lpstr>
      <vt:lpstr>속성(attribute) 관련 메소드 </vt:lpstr>
      <vt:lpstr>속성 메소드 </vt:lpstr>
      <vt:lpstr>prop() –속성상태 설정 및 상태 얻기</vt:lpstr>
      <vt:lpstr>prop() 속성상태 설정 및 상태 얻기</vt:lpstr>
      <vt:lpstr>prop() 속성상태 설정 및 상태 얻기</vt:lpstr>
      <vt:lpstr>prop() 속성상태 설정 및 상태 얻기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천인국</dc:creator>
  <cp:lastModifiedBy>user1</cp:lastModifiedBy>
  <cp:revision>3</cp:revision>
  <dcterms:created xsi:type="dcterms:W3CDTF">2007-06-29T06:43:39Z</dcterms:created>
  <dcterms:modified xsi:type="dcterms:W3CDTF">2024-05-28T01:04:28Z</dcterms:modified>
</cp:coreProperties>
</file>