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1879263" cy="8910638"/>
  <p:notesSz cx="7104063" cy="10234613"/>
  <p:embeddedFontLst>
    <p:embeddedFont>
      <p:font typeface="Century Schoolbook" panose="020B0600000101010101" charset="0"/>
      <p:regular r:id="rId40"/>
      <p:bold r:id="rId41"/>
      <p:italic r:id="rId42"/>
      <p:boldItalic r:id="rId43"/>
    </p:embeddedFont>
    <p:embeddedFont>
      <p:font typeface="Malgun Gothic" panose="020B0503020000020004" pitchFamily="50" charset="-127"/>
      <p:regular r:id="rId44"/>
      <p:bold r:id="rId45"/>
    </p:embeddedFont>
    <p:embeddedFont>
      <p:font typeface="Comic Sans MS" panose="030F0702030302020204" pitchFamily="66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07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jwekkeh5YJ0X6YAA4J2bGyia+v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DD4A07-6C6F-48D3-A7F6-2C5140F371E0}">
  <a:tblStyle styleId="{EEDD4A07-6C6F-48D3-A7F6-2C5140F371E0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맑은 고딕"/>
          <a:ea typeface="맑은 고딕"/>
          <a:cs typeface="맑은 고딕"/>
        </a:font>
        <a:schemeClr val="dk1"/>
      </a:tcTxStyle>
      <a:tcStyle>
        <a:tcBdr/>
      </a:tcStyle>
    </a:seCell>
    <a:swCell>
      <a:tcTxStyle b="on" i="off">
        <a:font>
          <a:latin typeface="맑은 고딕"/>
          <a:ea typeface="맑은 고딕"/>
          <a:cs typeface="맑은 고딕"/>
        </a:font>
        <a:schemeClr val="dk1"/>
      </a:tcTxStyle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6" y="798"/>
      </p:cViewPr>
      <p:guideLst>
        <p:guide orient="horz" pos="2807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L="457200" marR="0" lvl="0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4" name="Google Shape;274;p3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3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1"/>
          <p:cNvSpPr txBox="1"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1"/>
          <p:cNvSpPr txBox="1"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24"/>
              </a:spcBef>
              <a:spcAft>
                <a:spcPts val="0"/>
              </a:spcAft>
              <a:buSzPts val="3119"/>
              <a:buNone/>
              <a:defRPr/>
            </a:lvl1pPr>
            <a:lvl2pPr lvl="1" algn="ctr">
              <a:spcBef>
                <a:spcPts val="520"/>
              </a:spcBef>
              <a:spcAft>
                <a:spcPts val="0"/>
              </a:spcAft>
              <a:buSzPts val="2599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416"/>
              </a:spcBef>
              <a:spcAft>
                <a:spcPts val="0"/>
              </a:spcAft>
              <a:buSzPts val="2080"/>
              <a:buNone/>
              <a:defRPr/>
            </a:lvl4pPr>
            <a:lvl5pPr lvl="4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5pPr>
            <a:lvl6pPr lvl="5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6pPr>
            <a:lvl7pPr lvl="6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7pPr>
            <a:lvl8pPr lvl="7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8pPr>
            <a:lvl9pPr lvl="8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1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2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26656" algn="l">
              <a:spcBef>
                <a:spcPts val="624"/>
              </a:spcBef>
              <a:spcAft>
                <a:spcPts val="0"/>
              </a:spcAft>
              <a:buSzPts val="311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93636" algn="l">
              <a:spcBef>
                <a:spcPts val="520"/>
              </a:spcBef>
              <a:spcAft>
                <a:spcPts val="0"/>
              </a:spcAft>
              <a:buSzPts val="259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3pPr>
            <a:lvl4pPr marL="1828800" lvl="3" indent="-360680" algn="l">
              <a:spcBef>
                <a:spcPts val="416"/>
              </a:spcBef>
              <a:spcAft>
                <a:spcPts val="0"/>
              </a:spcAft>
              <a:buSzPts val="2080"/>
              <a:buChar char="∙"/>
              <a:defRPr/>
            </a:lvl4pPr>
            <a:lvl5pPr marL="2286000" lvl="4" indent="-344170" algn="l">
              <a:spcBef>
                <a:spcPts val="364"/>
              </a:spcBef>
              <a:spcAft>
                <a:spcPts val="0"/>
              </a:spcAft>
              <a:buSzPts val="1820"/>
              <a:buChar char="∙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>
            <a:endParaRPr/>
          </a:p>
        </p:txBody>
      </p:sp>
      <p:sp>
        <p:nvSpPr>
          <p:cNvPr id="20" name="Google Shape;20;p4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3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4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1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Google Shape;11;p40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6656" algn="l" rtl="0">
              <a:spcBef>
                <a:spcPts val="624"/>
              </a:spcBef>
              <a:spcAft>
                <a:spcPts val="0"/>
              </a:spcAft>
              <a:buClr>
                <a:schemeClr val="folHlink"/>
              </a:buClr>
              <a:buSzPts val="3119"/>
              <a:buFont typeface="Noto Sans Symbols"/>
              <a:buChar char="∙"/>
              <a:defRPr sz="31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636" algn="l" rtl="0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2599"/>
              <a:buFont typeface="Noto Sans Symbols"/>
              <a:buChar char="∙"/>
              <a:defRPr sz="25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∙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0680" algn="l" rtl="0">
              <a:spcBef>
                <a:spcPts val="416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∙"/>
              <a:defRPr sz="2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40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BOM과 DOM</a:t>
            </a:r>
            <a:br>
              <a:rPr lang="en-US"/>
            </a:br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setInterval()</a:t>
            </a:r>
            <a:endParaRPr/>
          </a:p>
        </p:txBody>
      </p:sp>
      <p:pic>
        <p:nvPicPr>
          <p:cNvPr id="105" name="Google Shape;10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865" y="2289672"/>
            <a:ext cx="10073512" cy="385579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12" name="Google Shape;112;p12"/>
          <p:cNvSpPr txBox="1"/>
          <p:nvPr/>
        </p:nvSpPr>
        <p:spPr>
          <a:xfrm>
            <a:off x="576397" y="1596405"/>
            <a:ext cx="10670077" cy="335211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onload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9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"changeColor();"</a:t>
            </a: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&lt;div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9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"target"</a:t>
            </a: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&lt;p&gt;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a Text.</a:t>
            </a: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&lt;/p&gt;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&lt;/div&gt;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&lt;button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9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"stopTextColor();"</a:t>
            </a: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중지</a:t>
            </a: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&lt;/button&gt;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  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test_setInterval2</a:t>
            </a:r>
            <a:endParaRPr sz="24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endParaRPr sz="2339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2" descr="EMB00001c3c06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8088" y="5101085"/>
            <a:ext cx="5223347" cy="1659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2" descr="EMB00001c3c06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23128" y="5101085"/>
            <a:ext cx="5223347" cy="165993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문제</a:t>
            </a:r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test_setInterVal, 1초마다 브라우저 배경색이 랜덤으로 바뀌는 프로그램을 작성하시오.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참고 : HTML에서 색 지정 방법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색 이름을 영문으로 지정(black, pink, orange, yellow, blue, red…)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 #RRGGBB : 16진수로 표현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10진수를 16진수로 표현하는 방법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var a = 230; 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a.toString(16);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만약에 파랑을 만들고 싶으면 </a:t>
            </a:r>
            <a:endParaRPr/>
          </a:p>
          <a:p>
            <a:pPr marL="594067" lvl="1" indent="0" algn="l" rtl="0"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lang="en-US"/>
              <a:t>   var red = 0, green = 0, blue = 255;</a:t>
            </a:r>
            <a:endParaRPr/>
          </a:p>
          <a:p>
            <a:pPr marL="594067" lvl="1" indent="0" algn="l" rtl="0"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lang="en-US"/>
              <a:t>   "#" + red.toString(16) + green.toString(16) + blue.toString(16);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0" lvl="0" indent="0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location 객체 </a:t>
            </a:r>
            <a:endParaRPr/>
          </a:p>
        </p:txBody>
      </p:sp>
      <p:graphicFrame>
        <p:nvGraphicFramePr>
          <p:cNvPr id="128" name="Google Shape;128;p15"/>
          <p:cNvGraphicFramePr/>
          <p:nvPr/>
        </p:nvGraphicFramePr>
        <p:xfrm>
          <a:off x="296228" y="173262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{EEDD4A07-6C6F-48D3-A7F6-2C5140F371E0}</a:tableStyleId>
              </a:tblPr>
              <a:tblGrid>
                <a:gridCol w="206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속성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hash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URL 중에서 앵커 부분을 반환한다.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host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URL 중에서 hostname과 port를 반환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hostname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URL 중에서 hostname을 반환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href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전체 URL을 반환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pathname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URL 중에서 경로(path)를 반환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port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URL 중에서 port를 반환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protocol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URL 중에서 protocol 부분을 반환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5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search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URL 중에서 쿼리(query) 부분을 반환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9" name="Google Shape;129;p15"/>
          <p:cNvGraphicFramePr/>
          <p:nvPr/>
        </p:nvGraphicFramePr>
        <p:xfrm>
          <a:off x="292015" y="636699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{EEDD4A07-6C6F-48D3-A7F6-2C5140F371E0}</a:tableStyleId>
              </a:tblPr>
              <a:tblGrid>
                <a:gridCol w="206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메서드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assign()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새로운 문서를 로드한다.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reload()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현재 문서를 다시 로드한다.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replace()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현재 문서를 새로운 문서로 대체한다.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0" name="Google Shape;130;p1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Location객체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247493" algn="l" rtl="0">
              <a:spcBef>
                <a:spcPts val="0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138" name="Google Shape;13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836" y="2323645"/>
            <a:ext cx="5377135" cy="4651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30537" y="2323645"/>
            <a:ext cx="5408023" cy="5109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45" name="Google Shape;145;p17"/>
          <p:cNvSpPr txBox="1"/>
          <p:nvPr/>
        </p:nvSpPr>
        <p:spPr>
          <a:xfrm>
            <a:off x="601676" y="1688391"/>
            <a:ext cx="10670077" cy="239407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replace() {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location.replace(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"http://www.google.com"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&lt;a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9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"#"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9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"replace()"</a:t>
            </a: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이동하기</a:t>
            </a: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&lt;/a&gt;</a:t>
            </a:r>
            <a:endParaRPr/>
          </a:p>
        </p:txBody>
      </p:sp>
      <p:pic>
        <p:nvPicPr>
          <p:cNvPr id="146" name="Google Shape;146;p17" descr="EMB00001c3c064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676" y="4216052"/>
            <a:ext cx="4558517" cy="1338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7" descr="EMB00001c3c06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39950" y="4216053"/>
            <a:ext cx="5631803" cy="268321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문서 객체 모델(DOM)</a:t>
            </a:r>
            <a:endParaRPr sz="571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2400"/>
              <a:buChar char="∙"/>
            </a:pPr>
            <a:r>
              <a:rPr lang="en-US" sz="2400"/>
              <a:t>DOM은 W3C (World Wide Web Consortium)의 표준입니다.</a:t>
            </a:r>
            <a:endParaRPr/>
          </a:p>
          <a:p>
            <a:pPr marL="445549" lvl="0" indent="-445549" algn="l" rtl="0">
              <a:spcBef>
                <a:spcPts val="480"/>
              </a:spcBef>
              <a:spcAft>
                <a:spcPts val="0"/>
              </a:spcAft>
              <a:buSzPts val="2400"/>
              <a:buChar char="∙"/>
            </a:pPr>
            <a:r>
              <a:rPr lang="en-US" sz="2400"/>
              <a:t>DOM은 문서를 액세스하기위한 표준을 정의한다 :</a:t>
            </a:r>
            <a:endParaRPr/>
          </a:p>
          <a:p>
            <a:pPr marL="445549" lvl="0" indent="-445549" algn="l" rtl="0">
              <a:spcBef>
                <a:spcPts val="480"/>
              </a:spcBef>
              <a:spcAft>
                <a:spcPts val="0"/>
              </a:spcAft>
              <a:buSzPts val="2400"/>
              <a:buChar char="∙"/>
            </a:pPr>
            <a:r>
              <a:rPr lang="en-US" sz="2400" i="1"/>
              <a:t>"W3C 문서 객체 모델 (DOM)은 프로그램 및 스크립트를 동적으로 액세스하여 문서의 콘텐트, 구조 및 스타일을 갱신 할 수 있도록 플랫폼 및 언어 중립 인터페이스이다.“</a:t>
            </a:r>
            <a:endParaRPr/>
          </a:p>
          <a:p>
            <a:pPr marL="445549" lvl="0" indent="-445549" algn="l" rtl="0">
              <a:spcBef>
                <a:spcPts val="480"/>
              </a:spcBef>
              <a:spcAft>
                <a:spcPts val="0"/>
              </a:spcAft>
              <a:buSzPts val="2400"/>
              <a:buChar char="∙"/>
            </a:pPr>
            <a:r>
              <a:rPr lang="en-US" sz="2400"/>
              <a:t>The HTML DOM is a standard for how to get, change, add, or delete HTML elements.</a:t>
            </a:r>
            <a:endParaRPr sz="2400"/>
          </a:p>
          <a:p>
            <a:pPr marL="445549" lvl="0" indent="-445549" algn="l" rtl="0">
              <a:spcBef>
                <a:spcPts val="480"/>
              </a:spcBef>
              <a:spcAft>
                <a:spcPts val="0"/>
              </a:spcAft>
              <a:buSzPts val="2400"/>
              <a:buChar char="∙"/>
            </a:pPr>
            <a:r>
              <a:rPr lang="en-US" sz="2400"/>
              <a:t>DOM은 HTML 문서의 계층적인 구조를 트리(tree)로 표현</a:t>
            </a:r>
            <a:endParaRPr/>
          </a:p>
          <a:p>
            <a:pPr marL="0" lvl="0" indent="0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155" name="Google Shape;15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146" y="5064201"/>
            <a:ext cx="10406563" cy="353944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HTML 요소 찾기</a:t>
            </a:r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동적인 웹페이지를 작성하려면 원하는 요소를 찾아야 한다. 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요소 속성 중 id로 찾기</a:t>
            </a:r>
            <a:endParaRPr/>
          </a:p>
          <a:p>
            <a:pPr marL="965359" lvl="1" indent="-206255" algn="l" rtl="0">
              <a:spcBef>
                <a:spcPts val="520"/>
              </a:spcBef>
              <a:spcAft>
                <a:spcPts val="0"/>
              </a:spcAft>
              <a:buSzPts val="2599"/>
              <a:buNone/>
            </a:pPr>
            <a:endParaRPr/>
          </a:p>
          <a:p>
            <a:pPr marL="965359" lvl="1" indent="-206255" algn="l" rtl="0">
              <a:spcBef>
                <a:spcPts val="520"/>
              </a:spcBef>
              <a:spcAft>
                <a:spcPts val="0"/>
              </a:spcAft>
              <a:buSzPts val="2599"/>
              <a:buNone/>
            </a:pPr>
            <a:endParaRPr/>
          </a:p>
          <a:p>
            <a:pPr marL="965359" lvl="1" indent="-206255" algn="l" rtl="0">
              <a:spcBef>
                <a:spcPts val="520"/>
              </a:spcBef>
              <a:spcAft>
                <a:spcPts val="0"/>
              </a:spcAft>
              <a:buSzPts val="2599"/>
              <a:buNone/>
            </a:pP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요소 속성 중 name으로 찾기</a:t>
            </a:r>
            <a:endParaRPr/>
          </a:p>
          <a:p>
            <a:pPr marL="965359" lvl="1" indent="-206255" algn="l" rtl="0">
              <a:spcBef>
                <a:spcPts val="520"/>
              </a:spcBef>
              <a:spcAft>
                <a:spcPts val="0"/>
              </a:spcAft>
              <a:buSzPts val="2599"/>
              <a:buNone/>
            </a:pPr>
            <a:endParaRPr/>
          </a:p>
          <a:p>
            <a:pPr marL="965359" lvl="1" indent="-206255" algn="l" rtl="0">
              <a:spcBef>
                <a:spcPts val="520"/>
              </a:spcBef>
              <a:spcAft>
                <a:spcPts val="0"/>
              </a:spcAft>
              <a:buSzPts val="2599"/>
              <a:buNone/>
            </a:pPr>
            <a:endParaRPr/>
          </a:p>
          <a:p>
            <a:pPr marL="965359" lvl="1" indent="-206255" algn="l" rtl="0">
              <a:spcBef>
                <a:spcPts val="520"/>
              </a:spcBef>
              <a:spcAft>
                <a:spcPts val="0"/>
              </a:spcAft>
              <a:buSzPts val="2599"/>
              <a:buNone/>
            </a:pP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태그 이름으로 찾기 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163" name="Google Shape;163;p19"/>
          <p:cNvSpPr txBox="1"/>
          <p:nvPr/>
        </p:nvSpPr>
        <p:spPr>
          <a:xfrm>
            <a:off x="956275" y="2811433"/>
            <a:ext cx="9963202" cy="123310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document.getElementById("");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</p:txBody>
      </p:sp>
      <p:sp>
        <p:nvSpPr>
          <p:cNvPr id="164" name="Google Shape;164;p19"/>
          <p:cNvSpPr txBox="1"/>
          <p:nvPr/>
        </p:nvSpPr>
        <p:spPr>
          <a:xfrm>
            <a:off x="946687" y="4753657"/>
            <a:ext cx="9963202" cy="123310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document.getElementsByName(“comImg")[0].src;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</p:txBody>
      </p:sp>
      <p:sp>
        <p:nvSpPr>
          <p:cNvPr id="165" name="Google Shape;165;p19"/>
          <p:cNvSpPr txBox="1"/>
          <p:nvPr/>
        </p:nvSpPr>
        <p:spPr>
          <a:xfrm>
            <a:off x="956275" y="6696229"/>
            <a:ext cx="9963202" cy="123310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document.getElementsByTagName(“input")[0];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id로 HTML 요소 찾기</a:t>
            </a:r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601676" y="1636075"/>
            <a:ext cx="10670077" cy="56820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process() {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obj = document.getElementById(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"target"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alert(obj.value);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endParaRPr sz="2339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&lt;form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9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"myform"</a:t>
            </a: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&lt;input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9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"text"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9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"target"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9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"text1"</a:t>
            </a: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&lt;input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9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"submit"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9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"제출"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9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"process()"</a:t>
            </a: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&lt;/form&gt;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id="173" name="Google Shape;173;p20" descr="EMB00001c3c05f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59425" y="3835019"/>
            <a:ext cx="1499546" cy="1664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 descr="EMB00001c3c05f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78360" y="1836302"/>
            <a:ext cx="4336696" cy="136675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DOM 트리 순회</a:t>
            </a:r>
            <a:endParaRPr/>
          </a:p>
        </p:txBody>
      </p:sp>
      <p:graphicFrame>
        <p:nvGraphicFramePr>
          <p:cNvPr id="181" name="Google Shape;181;p21"/>
          <p:cNvGraphicFramePr/>
          <p:nvPr/>
        </p:nvGraphicFramePr>
        <p:xfrm>
          <a:off x="296930" y="184532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{EEDD4A07-6C6F-48D3-A7F6-2C5140F371E0}</a:tableStyleId>
              </a:tblPr>
              <a:tblGrid>
                <a:gridCol w="239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속성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childNodes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 요소의 모든 자식 요소에 접근할 수 있다. 배열이 반환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5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firstChild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"childNodes" 배열의 첫번째 자식 노드가 반환된다. "childNodes[0]"와 같다.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5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lastChild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"childNodes" 배열의 마지막 자식 노드가 반환된다. "childNodes[childNodes.length – 1]"와 같다.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parentNode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현재 노드의 부모 노드를 반환한다.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nextSibling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현재 노드의 다음 형제 노드를 반환한다.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2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previousSibling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현재 노드의 이전 형제 노드를 반환한다.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2" name="Google Shape;182;p2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브라우저 객체 모델(BOM)</a:t>
            </a:r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브라우저 객체 모델(BOM: Browser Object Model):  웹 브라우저가 가지고 있는 모든 객체를 의미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최상위 객체는 window이고 그 아래로 navigator, location, history, screen, document, frames 객체가 있다. 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39" name="Google Shape;3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7500" y="3844050"/>
            <a:ext cx="6030675" cy="500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DOM - firstChild</a:t>
            </a:r>
            <a:endParaRPr sz="571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472585" y="1551112"/>
            <a:ext cx="10670077" cy="66953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&lt;ul&gt;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&lt;li&gt;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item 1</a:t>
            </a: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&lt;/li&gt;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&lt;li&gt;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item 2</a:t>
            </a: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&lt;/li&gt;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&lt;li&gt;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item 3</a:t>
            </a: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&lt;/li&gt;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&lt;li&gt;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item 4</a:t>
            </a: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&lt;/li&gt;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&lt;li&gt;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item 5</a:t>
            </a: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&lt;/li&gt;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&lt;/ul&gt;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list = document.getElementsByTagName(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'ul'</a:t>
            </a: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)[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allItems = list.getElementsByTagName(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'li'</a:t>
            </a: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endParaRPr sz="2339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length = allItems.length; i &lt; length; i++) {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alert(allItems[i].firstChild.data);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id="189" name="Google Shape;189;p22" descr="EMB00001c3c05f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9052" y="2386177"/>
            <a:ext cx="4177756" cy="2141028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875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새로운 요소 생성</a:t>
            </a:r>
            <a:endParaRPr/>
          </a:p>
        </p:txBody>
      </p:sp>
      <p:graphicFrame>
        <p:nvGraphicFramePr>
          <p:cNvPr id="196" name="Google Shape;196;p23"/>
          <p:cNvGraphicFramePr/>
          <p:nvPr/>
        </p:nvGraphicFramePr>
        <p:xfrm>
          <a:off x="413793" y="311728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{EEDD4A07-6C6F-48D3-A7F6-2C5140F371E0}</a:tableStyleId>
              </a:tblPr>
              <a:tblGrid>
                <a:gridCol w="378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8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메소드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/>
                        <a:t>createElement(tagName) 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/>
                        <a:t>태그요소 생성 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/>
                        <a:t>createTextNode(text)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/>
                        <a:t>텍스트 </a:t>
                      </a: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노드</a:t>
                      </a:r>
                      <a:r>
                        <a:rPr lang="en-US" sz="2300" u="none" strike="noStrike" cap="none"/>
                        <a:t> 생성 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/>
                        <a:t>appendChild(node)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/>
                        <a:t>새로운 </a:t>
                      </a: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노드를</a:t>
                      </a:r>
                      <a:r>
                        <a:rPr lang="en-US" sz="2300" u="none" strike="noStrike" cap="none"/>
                        <a:t> 추가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/>
                        <a:t>removeChild(node)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노드를</a:t>
                      </a:r>
                      <a:r>
                        <a:rPr lang="en-US" sz="2300" u="none" strike="noStrike" cap="none"/>
                        <a:t> 삭제한다 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/>
                        <a:t>remove() 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노드삭제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7" name="Google Shape;197;p2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198" name="Google Shape;198;p23"/>
          <p:cNvSpPr txBox="1"/>
          <p:nvPr/>
        </p:nvSpPr>
        <p:spPr>
          <a:xfrm>
            <a:off x="808894" y="1632857"/>
            <a:ext cx="10085527" cy="98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●"/>
            </a:pP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텍스트 노드를 갖는 요소와 갖지 않는 요소로 구분</a:t>
            </a:r>
            <a:endParaRPr sz="2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●"/>
            </a:pP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요소노드와 텍스트 노드를 생성한 후에 텍스트 노드를 요소 노드에 붙임</a:t>
            </a:r>
            <a:endParaRPr sz="571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새로운 HTML 요소 생성</a:t>
            </a:r>
            <a:endParaRPr/>
          </a:p>
        </p:txBody>
      </p:sp>
      <p:sp>
        <p:nvSpPr>
          <p:cNvPr id="204" name="Google Shape;204;p24"/>
          <p:cNvSpPr txBox="1"/>
          <p:nvPr/>
        </p:nvSpPr>
        <p:spPr>
          <a:xfrm>
            <a:off x="629346" y="1551112"/>
            <a:ext cx="10670077" cy="430104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기존의 요소 div태그에 텍스트노드를 생성해서 추가 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endParaRPr sz="2339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addtext(t) {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endParaRPr sz="2339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node = document.createTextNode(t);  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document.getElementById(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"target"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).appendChild(node);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&lt;div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9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"target"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9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"addtext(＇무궁화 꽃이 피었습니다.')"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339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style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9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"font: 20px bold;"</a:t>
            </a: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여기를 클릭하세요.</a:t>
            </a: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새로운 HTML 요소 생성</a:t>
            </a:r>
            <a:endParaRPr/>
          </a:p>
        </p:txBody>
      </p:sp>
      <p:sp>
        <p:nvSpPr>
          <p:cNvPr id="211" name="Google Shape;211;p2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새로운 이미지 태그 만들어 추가하기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-createElement() 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- firstChild.data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-appendChild()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213" name="Google Shape;21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9471" y="2673213"/>
            <a:ext cx="6286169" cy="513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새로운 HTML요소생성</a:t>
            </a:r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2800"/>
              <a:buChar char="∙"/>
            </a:pPr>
            <a:r>
              <a:rPr lang="en-US" sz="2800"/>
              <a:t>실행결과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445549" lvl="0" indent="-445549" algn="l" rtl="0">
              <a:spcBef>
                <a:spcPts val="560"/>
              </a:spcBef>
              <a:spcAft>
                <a:spcPts val="0"/>
              </a:spcAft>
              <a:buSzPts val="2800"/>
              <a:buChar char="∙"/>
            </a:pPr>
            <a:r>
              <a:rPr lang="en-US" sz="2800"/>
              <a:t>li요소들을 가져온다 </a:t>
            </a:r>
            <a:endParaRPr sz="2800"/>
          </a:p>
          <a:p>
            <a:pPr marL="445549" lvl="0" indent="-445549" algn="l" rtl="0">
              <a:spcBef>
                <a:spcPts val="560"/>
              </a:spcBef>
              <a:spcAft>
                <a:spcPts val="0"/>
              </a:spcAft>
              <a:buSzPts val="2800"/>
              <a:buChar char="∙"/>
            </a:pPr>
            <a:r>
              <a:rPr lang="en-US" sz="2800"/>
              <a:t>li 요소만큼 반복문 – </a:t>
            </a:r>
            <a:endParaRPr/>
          </a:p>
          <a:p>
            <a:pPr marL="445549" lvl="0" indent="-445549" algn="l" rtl="0">
              <a:spcBef>
                <a:spcPts val="560"/>
              </a:spcBef>
              <a:spcAft>
                <a:spcPts val="0"/>
              </a:spcAft>
              <a:buSzPts val="2800"/>
              <a:buChar char="∙"/>
            </a:pPr>
            <a:r>
              <a:rPr lang="en-US" sz="2800"/>
              <a:t>    li의 data 값을 가져온다</a:t>
            </a:r>
            <a:endParaRPr sz="2800"/>
          </a:p>
          <a:p>
            <a:pPr marL="445549" lvl="0" indent="-445549" algn="l" rtl="0">
              <a:spcBef>
                <a:spcPts val="560"/>
              </a:spcBef>
              <a:spcAft>
                <a:spcPts val="0"/>
              </a:spcAft>
              <a:buSzPts val="2800"/>
              <a:buChar char="∙"/>
            </a:pPr>
            <a:r>
              <a:rPr lang="en-US" sz="2800"/>
              <a:t>    img엘리먼트  생성  해서 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                변수에 대입</a:t>
            </a:r>
            <a:endParaRPr sz="2800"/>
          </a:p>
          <a:p>
            <a:pPr marL="445549" lvl="0" indent="-445549" algn="l" rtl="0">
              <a:spcBef>
                <a:spcPts val="560"/>
              </a:spcBef>
              <a:spcAft>
                <a:spcPts val="0"/>
              </a:spcAft>
              <a:buSzPts val="2800"/>
              <a:buChar char="∙"/>
            </a:pPr>
            <a:r>
              <a:rPr lang="en-US" sz="2800"/>
              <a:t>     img의 src, width, heigh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               속성을 설정 </a:t>
            </a:r>
            <a:endParaRPr sz="2800"/>
          </a:p>
          <a:p>
            <a:pPr marL="445549" lvl="0" indent="-445549" algn="l" rtl="0">
              <a:spcBef>
                <a:spcPts val="560"/>
              </a:spcBef>
              <a:spcAft>
                <a:spcPts val="0"/>
              </a:spcAft>
              <a:buSzPts val="2800"/>
              <a:buChar char="∙"/>
            </a:pPr>
            <a:r>
              <a:rPr lang="en-US" sz="2800"/>
              <a:t>    li요소에 자식요소로 img를  추가 </a:t>
            </a:r>
            <a:endParaRPr sz="2800"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221" name="Google Shape;22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2057" y="1722892"/>
            <a:ext cx="4754879" cy="5958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각 리스트 요소를 클릭하면 해당  이미지 표시 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228" name="Google Shape;228;p2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pic>
        <p:nvPicPr>
          <p:cNvPr id="229" name="Google Shape;22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2834" y="2521131"/>
            <a:ext cx="6322422" cy="5614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HTML 요소 삭제</a:t>
            </a:r>
            <a:endParaRPr/>
          </a:p>
        </p:txBody>
      </p:sp>
      <p:sp>
        <p:nvSpPr>
          <p:cNvPr id="235" name="Google Shape;235;p28"/>
          <p:cNvSpPr txBox="1"/>
          <p:nvPr/>
        </p:nvSpPr>
        <p:spPr>
          <a:xfrm>
            <a:off x="692257" y="1551112"/>
            <a:ext cx="10670077" cy="695094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3200"/>
              <a:buFont typeface="Arial"/>
              <a:buChar char="•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removeChild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(“node”);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3200"/>
              <a:buFont typeface="Noto Sans Symbols"/>
              <a:buNone/>
            </a:pPr>
            <a:endParaRPr sz="3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&lt;head&gt;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removeNode() {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000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parent = document.getElementById(</a:t>
            </a:r>
            <a:r>
              <a:rPr lang="en-US" sz="2000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"target"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000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child = document.getElementById(</a:t>
            </a:r>
            <a:r>
              <a:rPr lang="en-US" sz="2000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"p1"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parent.removeChild(child);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&lt;/head&gt;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&lt;div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"target"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&lt;p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"p1"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첫번째 단락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&lt;/p&gt;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&lt;p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"p2"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두번째 단락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&lt;/p&gt;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&lt;button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"removeNode()"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누르세요!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&lt;/button&gt;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9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추가/삭제</a:t>
            </a:r>
            <a:endParaRPr/>
          </a:p>
        </p:txBody>
      </p:sp>
      <p:sp>
        <p:nvSpPr>
          <p:cNvPr id="242" name="Google Shape;242;p29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추가삭제</a:t>
            </a:r>
            <a:endParaRPr/>
          </a:p>
        </p:txBody>
      </p:sp>
      <p:sp>
        <p:nvSpPr>
          <p:cNvPr id="243" name="Google Shape;243;p2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pic>
        <p:nvPicPr>
          <p:cNvPr id="244" name="Google Shape;24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0399" y="2310312"/>
            <a:ext cx="5146629" cy="5984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12970" y="2244999"/>
            <a:ext cx="5355772" cy="5984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0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실행결과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252" name="Google Shape;252;p3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pic>
        <p:nvPicPr>
          <p:cNvPr id="253" name="Google Shape;25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7826" y="1891620"/>
            <a:ext cx="5317671" cy="5955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5713" y="1905364"/>
            <a:ext cx="5146629" cy="5984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 요소의 내용 변경</a:t>
            </a:r>
            <a:endParaRPr/>
          </a:p>
        </p:txBody>
      </p:sp>
      <p:sp>
        <p:nvSpPr>
          <p:cNvPr id="260" name="Google Shape;260;p31"/>
          <p:cNvSpPr txBox="1"/>
          <p:nvPr/>
        </p:nvSpPr>
        <p:spPr>
          <a:xfrm>
            <a:off x="472586" y="1650476"/>
            <a:ext cx="10854601" cy="652709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&lt;title&gt;&lt;/title&gt;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get() {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= document.getElementById(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"ex"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).innerHTML;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alert(val);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set(v) {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document.getElementById(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"ex"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).innerHTML = v;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endParaRPr sz="2339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&lt;div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9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"ex"</a:t>
            </a: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&gt;무궁화 꽃이 피었습니다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&lt;a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9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"#"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9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"get()"</a:t>
            </a: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 요소 내용 가져오기</a:t>
            </a: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&lt;/a&gt;&lt;br&gt;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&lt;a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9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"#"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9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"set(＇장미꽃이 피었습니다')"</a:t>
            </a: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 요소 </a:t>
            </a:r>
            <a:endParaRPr sz="2339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내용 변경하기</a:t>
            </a: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&lt;/a&gt;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9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Window객체</a:t>
            </a:r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-US"/>
              <a:t>                                                                    </a:t>
            </a:r>
            <a:endParaRPr/>
          </a:p>
          <a:p>
            <a:pPr marL="445549" lvl="0" indent="-445549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47" name="Google Shape;47;p4"/>
          <p:cNvGraphicFramePr/>
          <p:nvPr/>
        </p:nvGraphicFramePr>
        <p:xfrm>
          <a:off x="574765" y="199861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{EEDD4A07-6C6F-48D3-A7F6-2C5140F371E0}</a:tableStyleId>
              </a:tblPr>
              <a:tblGrid>
                <a:gridCol w="226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7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메소드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/>
                        <a:t>open()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/>
                        <a:t>새로운 창을 연다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/>
                        <a:t>close()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/>
                        <a:t>열려진 창을 닫는다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/>
                        <a:t>alert()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/>
                        <a:t>내용을 나타내는 경고 창이 뜬다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/>
                        <a:t>conf</a:t>
                      </a:r>
                      <a:r>
                        <a:rPr lang="en-US" sz="2300"/>
                        <a:t>i</a:t>
                      </a:r>
                      <a:r>
                        <a:rPr lang="en-US" sz="2300" u="none" strike="noStrike" cap="none"/>
                        <a:t>rm()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/>
                        <a:t>사용자의 대답을 확인하는 창이 뜬다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/>
                        <a:t>prompt()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/>
                        <a:t>메시지와 초기값을 나타내고 새로운 값을 입력할 수 있는 창이 뜬다.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5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/>
                        <a:t>setTimeout(fn, millisecond)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/>
                        <a:t>주어진 시간이 경과하면 지정된 함수가 호출되어 실행된다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5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Malgun Gothic"/>
                        <a:buNone/>
                      </a:pPr>
                      <a:r>
                        <a:rPr lang="en-US" sz="2300" u="none" strike="noStrike" cap="none"/>
                        <a:t>setInterval(fn, millisecond)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Malgun Gothic"/>
                        <a:buNone/>
                      </a:pPr>
                      <a:r>
                        <a:rPr lang="en-US" sz="2300" u="none" strike="noStrike" cap="none"/>
                        <a:t>주어진 시간이 경과할 때마다 지정된 함수가 호출되어 실행된다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요소의 속성 변경하기</a:t>
            </a:r>
            <a:endParaRPr/>
          </a:p>
        </p:txBody>
      </p:sp>
      <p:sp>
        <p:nvSpPr>
          <p:cNvPr id="267" name="Google Shape;267;p32"/>
          <p:cNvSpPr txBox="1"/>
          <p:nvPr/>
        </p:nvSpPr>
        <p:spPr>
          <a:xfrm>
            <a:off x="601676" y="1533211"/>
            <a:ext cx="10670077" cy="37499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&lt;img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9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"image"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9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"pome.png"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width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9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"120"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height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9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"100"</a:t>
            </a: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changeImage() {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document.getElementById(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"image"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).src = 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"poodle.png"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&lt;input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9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"button"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9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"changeImage()"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9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"눌러보세요"</a:t>
            </a: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id="268" name="Google Shape;268;p32" descr="EMB00001c3c06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7525" y="5280692"/>
            <a:ext cx="3489999" cy="2253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2" descr="EMB00001c3c06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37928" y="5280692"/>
            <a:ext cx="3489999" cy="2253311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2"/>
          <p:cNvSpPr/>
          <p:nvPr/>
        </p:nvSpPr>
        <p:spPr>
          <a:xfrm>
            <a:off x="4491656" y="6682982"/>
            <a:ext cx="1571737" cy="1299467"/>
          </a:xfrm>
          <a:custGeom>
            <a:avLst/>
            <a:gdLst/>
            <a:ahLst/>
            <a:cxnLst/>
            <a:rect l="l" t="t" r="r" b="b"/>
            <a:pathLst>
              <a:path w="1209675" h="1000125" extrusionOk="0">
                <a:moveTo>
                  <a:pt x="0" y="1000125"/>
                </a:moveTo>
                <a:cubicBezTo>
                  <a:pt x="3175" y="981075"/>
                  <a:pt x="5335" y="961828"/>
                  <a:pt x="9525" y="942975"/>
                </a:cubicBezTo>
                <a:cubicBezTo>
                  <a:pt x="11703" y="933174"/>
                  <a:pt x="15446" y="923771"/>
                  <a:pt x="19050" y="914400"/>
                </a:cubicBezTo>
                <a:cubicBezTo>
                  <a:pt x="31326" y="882484"/>
                  <a:pt x="44450" y="850900"/>
                  <a:pt x="57150" y="819150"/>
                </a:cubicBezTo>
                <a:cubicBezTo>
                  <a:pt x="63500" y="803275"/>
                  <a:pt x="71287" y="787902"/>
                  <a:pt x="76200" y="771525"/>
                </a:cubicBezTo>
                <a:cubicBezTo>
                  <a:pt x="140135" y="558408"/>
                  <a:pt x="70136" y="751960"/>
                  <a:pt x="133350" y="638175"/>
                </a:cubicBezTo>
                <a:cubicBezTo>
                  <a:pt x="141653" y="623229"/>
                  <a:pt x="143154" y="604932"/>
                  <a:pt x="152400" y="590550"/>
                </a:cubicBezTo>
                <a:cubicBezTo>
                  <a:pt x="171976" y="560099"/>
                  <a:pt x="202886" y="537204"/>
                  <a:pt x="219075" y="504825"/>
                </a:cubicBezTo>
                <a:cubicBezTo>
                  <a:pt x="225708" y="491559"/>
                  <a:pt x="268476" y="401153"/>
                  <a:pt x="285750" y="381000"/>
                </a:cubicBezTo>
                <a:cubicBezTo>
                  <a:pt x="387759" y="261989"/>
                  <a:pt x="335360" y="325318"/>
                  <a:pt x="419100" y="266700"/>
                </a:cubicBezTo>
                <a:cubicBezTo>
                  <a:pt x="435755" y="255042"/>
                  <a:pt x="449809" y="239877"/>
                  <a:pt x="466725" y="228600"/>
                </a:cubicBezTo>
                <a:cubicBezTo>
                  <a:pt x="478539" y="220724"/>
                  <a:pt x="493011" y="217426"/>
                  <a:pt x="504825" y="209550"/>
                </a:cubicBezTo>
                <a:cubicBezTo>
                  <a:pt x="521741" y="198273"/>
                  <a:pt x="535534" y="182727"/>
                  <a:pt x="552450" y="171450"/>
                </a:cubicBezTo>
                <a:cubicBezTo>
                  <a:pt x="564264" y="163574"/>
                  <a:pt x="578374" y="159705"/>
                  <a:pt x="590550" y="152400"/>
                </a:cubicBezTo>
                <a:cubicBezTo>
                  <a:pt x="610183" y="140620"/>
                  <a:pt x="626442" y="122803"/>
                  <a:pt x="647700" y="114300"/>
                </a:cubicBezTo>
                <a:cubicBezTo>
                  <a:pt x="663575" y="107950"/>
                  <a:pt x="678983" y="100278"/>
                  <a:pt x="695325" y="95250"/>
                </a:cubicBezTo>
                <a:cubicBezTo>
                  <a:pt x="720349" y="87550"/>
                  <a:pt x="747216" y="85924"/>
                  <a:pt x="771525" y="76200"/>
                </a:cubicBezTo>
                <a:cubicBezTo>
                  <a:pt x="782239" y="71914"/>
                  <a:pt x="830078" y="51697"/>
                  <a:pt x="847725" y="47625"/>
                </a:cubicBezTo>
                <a:cubicBezTo>
                  <a:pt x="879275" y="40344"/>
                  <a:pt x="911367" y="35599"/>
                  <a:pt x="942975" y="28575"/>
                </a:cubicBezTo>
                <a:cubicBezTo>
                  <a:pt x="1007430" y="14252"/>
                  <a:pt x="1002576" y="15058"/>
                  <a:pt x="1047750" y="0"/>
                </a:cubicBezTo>
                <a:cubicBezTo>
                  <a:pt x="1067084" y="4833"/>
                  <a:pt x="1095294" y="10851"/>
                  <a:pt x="1114425" y="19050"/>
                </a:cubicBezTo>
                <a:cubicBezTo>
                  <a:pt x="1127476" y="24643"/>
                  <a:pt x="1139342" y="32827"/>
                  <a:pt x="1152525" y="38100"/>
                </a:cubicBezTo>
                <a:cubicBezTo>
                  <a:pt x="1171169" y="45558"/>
                  <a:pt x="1209675" y="57150"/>
                  <a:pt x="1209675" y="5715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요소의 스타일 변경하기</a:t>
            </a:r>
            <a:endParaRPr/>
          </a:p>
        </p:txBody>
      </p:sp>
      <p:sp>
        <p:nvSpPr>
          <p:cNvPr id="278" name="Google Shape;278;p33"/>
          <p:cNvSpPr txBox="1"/>
          <p:nvPr/>
        </p:nvSpPr>
        <p:spPr>
          <a:xfrm>
            <a:off x="289907" y="1545850"/>
            <a:ext cx="11210972" cy="448305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&lt;p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9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"p1"</a:t>
            </a: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a paragraph.</a:t>
            </a: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&lt;/p&gt;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changeStyle() {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document.getElementById(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"p1"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).style.color = 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"red"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document.getElementById(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"p1"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).style.fontFamily = 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"Century Schoolbook"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document.getElementById(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"p1"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).style.fontStyle = 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"italic"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&lt;input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9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"button"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9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"changeStyle()"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9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"눌러보세요"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id="279" name="Google Shape;279;p33" descr="EMB00001c3c061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9219" y="6134316"/>
            <a:ext cx="3394672" cy="1724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3" descr="EMB00001c3c061b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79660" y="6159068"/>
            <a:ext cx="3454756" cy="168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3"/>
          <p:cNvSpPr/>
          <p:nvPr/>
        </p:nvSpPr>
        <p:spPr>
          <a:xfrm>
            <a:off x="3031299" y="6670604"/>
            <a:ext cx="2499929" cy="829185"/>
          </a:xfrm>
          <a:custGeom>
            <a:avLst/>
            <a:gdLst/>
            <a:ahLst/>
            <a:cxnLst/>
            <a:rect l="l" t="t" r="r" b="b"/>
            <a:pathLst>
              <a:path w="1924050" h="638175" extrusionOk="0">
                <a:moveTo>
                  <a:pt x="0" y="638175"/>
                </a:moveTo>
                <a:cubicBezTo>
                  <a:pt x="12700" y="619125"/>
                  <a:pt x="23023" y="598255"/>
                  <a:pt x="38100" y="581025"/>
                </a:cubicBezTo>
                <a:cubicBezTo>
                  <a:pt x="45638" y="572410"/>
                  <a:pt x="57881" y="569304"/>
                  <a:pt x="66675" y="561975"/>
                </a:cubicBezTo>
                <a:cubicBezTo>
                  <a:pt x="77023" y="553351"/>
                  <a:pt x="84902" y="542024"/>
                  <a:pt x="95250" y="533400"/>
                </a:cubicBezTo>
                <a:cubicBezTo>
                  <a:pt x="123060" y="510225"/>
                  <a:pt x="159255" y="495685"/>
                  <a:pt x="180975" y="466725"/>
                </a:cubicBezTo>
                <a:cubicBezTo>
                  <a:pt x="190500" y="454025"/>
                  <a:pt x="197019" y="438371"/>
                  <a:pt x="209550" y="428625"/>
                </a:cubicBezTo>
                <a:cubicBezTo>
                  <a:pt x="226362" y="415549"/>
                  <a:pt x="247124" y="408440"/>
                  <a:pt x="266700" y="400050"/>
                </a:cubicBezTo>
                <a:cubicBezTo>
                  <a:pt x="319599" y="377379"/>
                  <a:pt x="358916" y="369331"/>
                  <a:pt x="409575" y="342900"/>
                </a:cubicBezTo>
                <a:cubicBezTo>
                  <a:pt x="461250" y="315939"/>
                  <a:pt x="507401" y="277640"/>
                  <a:pt x="561975" y="257175"/>
                </a:cubicBezTo>
                <a:cubicBezTo>
                  <a:pt x="587375" y="247650"/>
                  <a:pt x="613386" y="239617"/>
                  <a:pt x="638175" y="228600"/>
                </a:cubicBezTo>
                <a:cubicBezTo>
                  <a:pt x="715508" y="194230"/>
                  <a:pt x="784135" y="147436"/>
                  <a:pt x="866775" y="123825"/>
                </a:cubicBezTo>
                <a:cubicBezTo>
                  <a:pt x="889000" y="117475"/>
                  <a:pt x="911409" y="111735"/>
                  <a:pt x="933450" y="104775"/>
                </a:cubicBezTo>
                <a:cubicBezTo>
                  <a:pt x="971747" y="92681"/>
                  <a:pt x="1009650" y="79375"/>
                  <a:pt x="1047750" y="66675"/>
                </a:cubicBezTo>
                <a:cubicBezTo>
                  <a:pt x="1066800" y="60325"/>
                  <a:pt x="1084975" y="50116"/>
                  <a:pt x="1104900" y="47625"/>
                </a:cubicBezTo>
                <a:cubicBezTo>
                  <a:pt x="1130300" y="44450"/>
                  <a:pt x="1155786" y="41897"/>
                  <a:pt x="1181100" y="38100"/>
                </a:cubicBezTo>
                <a:cubicBezTo>
                  <a:pt x="1219298" y="32370"/>
                  <a:pt x="1256966" y="22893"/>
                  <a:pt x="1295400" y="19050"/>
                </a:cubicBezTo>
                <a:lnTo>
                  <a:pt x="1485900" y="0"/>
                </a:lnTo>
                <a:cubicBezTo>
                  <a:pt x="1562100" y="3175"/>
                  <a:pt x="1638442" y="3891"/>
                  <a:pt x="1714500" y="9525"/>
                </a:cubicBezTo>
                <a:cubicBezTo>
                  <a:pt x="1724513" y="10267"/>
                  <a:pt x="1733421" y="16292"/>
                  <a:pt x="1743075" y="19050"/>
                </a:cubicBezTo>
                <a:cubicBezTo>
                  <a:pt x="1757317" y="23119"/>
                  <a:pt x="1794525" y="30487"/>
                  <a:pt x="1809750" y="38100"/>
                </a:cubicBezTo>
                <a:cubicBezTo>
                  <a:pt x="1819989" y="43220"/>
                  <a:pt x="1827803" y="52641"/>
                  <a:pt x="1838325" y="57150"/>
                </a:cubicBezTo>
                <a:cubicBezTo>
                  <a:pt x="1850357" y="62307"/>
                  <a:pt x="1863838" y="63079"/>
                  <a:pt x="1876425" y="66675"/>
                </a:cubicBezTo>
                <a:cubicBezTo>
                  <a:pt x="1903888" y="74522"/>
                  <a:pt x="1901568" y="74484"/>
                  <a:pt x="1924050" y="85725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이미지 문제 1</a:t>
            </a:r>
            <a:endParaRPr/>
          </a:p>
        </p:txBody>
      </p:sp>
      <p:sp>
        <p:nvSpPr>
          <p:cNvPr id="288" name="Google Shape;288;p3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다음 화면과 같이 이미지를 클릭하면 이미지가 스위치가 켜지고 다시 클릭하면 스위치가 꺼지는 프로그램을 작성하시오.</a:t>
            </a:r>
            <a:endParaRPr/>
          </a:p>
        </p:txBody>
      </p:sp>
      <p:pic>
        <p:nvPicPr>
          <p:cNvPr id="289" name="Google Shape;28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2669" y="3355446"/>
            <a:ext cx="4170673" cy="4727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2484" y="3355446"/>
            <a:ext cx="4183049" cy="472758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322" y="4036493"/>
            <a:ext cx="5486301" cy="3244587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이미지 문제 2</a:t>
            </a:r>
            <a:endParaRPr/>
          </a:p>
        </p:txBody>
      </p:sp>
      <p:sp>
        <p:nvSpPr>
          <p:cNvPr id="298" name="Google Shape;298;p3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이미지를 이용하여 가위 바위 보 게임을 다음과 같이 완성하시오.</a:t>
            </a:r>
            <a:endParaRPr/>
          </a:p>
          <a:p>
            <a:pPr marL="0" lvl="0" indent="0" algn="l" rtl="0">
              <a:spcBef>
                <a:spcPts val="620"/>
              </a:spcBef>
              <a:spcAft>
                <a:spcPts val="0"/>
              </a:spcAft>
              <a:buSzPts val="3100"/>
              <a:buNone/>
            </a:pPr>
            <a:r>
              <a:rPr lang="en-US"/>
              <a:t>(게임 시작 버튼을 누르면 프롬프트 창이 열리고 가위바위보 중 하나를 입력하면 그 결과를 출력하는 프로그램)</a:t>
            </a:r>
            <a:endParaRPr/>
          </a:p>
        </p:txBody>
      </p:sp>
      <p:pic>
        <p:nvPicPr>
          <p:cNvPr id="299" name="Google Shape;29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01658" y="7592576"/>
            <a:ext cx="4388667" cy="1150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27385" y="4036493"/>
            <a:ext cx="5493114" cy="3244587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 문제1</a:t>
            </a:r>
            <a:endParaRPr/>
          </a:p>
        </p:txBody>
      </p:sp>
      <p:sp>
        <p:nvSpPr>
          <p:cNvPr id="307" name="Google Shape;307;p36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다음과 같은 프로그램을 작성하시오. 36_textarea구구단</a:t>
            </a:r>
            <a:endParaRPr/>
          </a:p>
        </p:txBody>
      </p:sp>
      <p:pic>
        <p:nvPicPr>
          <p:cNvPr id="308" name="Google Shape;30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6119" y="2545517"/>
            <a:ext cx="8464338" cy="5795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 문제2</a:t>
            </a:r>
            <a:endParaRPr/>
          </a:p>
        </p:txBody>
      </p:sp>
      <p:sp>
        <p:nvSpPr>
          <p:cNvPr id="315" name="Google Shape;315;p3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다음과 같은 입력 양식을 만들고 결과를 출력하는 프로그램을 작성하시오.(취미가 없을 경우는 "취미가 없군요"를 출력)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38_checked_radio</a:t>
            </a:r>
            <a:endParaRPr/>
          </a:p>
        </p:txBody>
      </p:sp>
      <p:pic>
        <p:nvPicPr>
          <p:cNvPr id="316" name="Google Shape;31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2950" y="3848600"/>
            <a:ext cx="8178751" cy="43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 문제 3</a:t>
            </a:r>
            <a:endParaRPr/>
          </a:p>
        </p:txBody>
      </p:sp>
      <p:sp>
        <p:nvSpPr>
          <p:cNvPr id="323" name="Google Shape;323;p3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다음과 같이 데이터를 교환하는 프로그램을 만드시오.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Select객체_문제</a:t>
            </a:r>
            <a:endParaRPr/>
          </a:p>
        </p:txBody>
      </p:sp>
      <p:pic>
        <p:nvPicPr>
          <p:cNvPr id="324" name="Google Shape;32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3562" y="2904565"/>
            <a:ext cx="8469450" cy="5280022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innerHTML 문제</a:t>
            </a:r>
            <a:endParaRPr/>
          </a:p>
        </p:txBody>
      </p:sp>
      <p:sp>
        <p:nvSpPr>
          <p:cNvPr id="331" name="Google Shape;331;p39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&lt;select&gt;와 innerHTML을 이용하여 다음과 같이 만드시오.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40_1_select구구단</a:t>
            </a:r>
            <a:endParaRPr/>
          </a:p>
        </p:txBody>
      </p:sp>
      <p:pic>
        <p:nvPicPr>
          <p:cNvPr id="332" name="Google Shape;33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9665" y="3022899"/>
            <a:ext cx="8602292" cy="5085018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Window객체</a:t>
            </a: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-US"/>
              <a:t>                                                                      </a:t>
            </a:r>
            <a:endParaRPr/>
          </a:p>
          <a:p>
            <a:pPr marL="445549" lvl="0" indent="-445549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aphicFrame>
        <p:nvGraphicFramePr>
          <p:cNvPr id="55" name="Google Shape;55;p5"/>
          <p:cNvGraphicFramePr/>
          <p:nvPr/>
        </p:nvGraphicFramePr>
        <p:xfrm>
          <a:off x="574765" y="199861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{EEDD4A07-6C6F-48D3-A7F6-2C5140F371E0}</a:tableStyleId>
              </a:tblPr>
              <a:tblGrid>
                <a:gridCol w="292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메소드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/>
                        <a:t>clearInterval(id</a:t>
                      </a: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변수</a:t>
                      </a:r>
                      <a:r>
                        <a:rPr lang="en-US" sz="2300" u="none" strike="noStrike" cap="none"/>
                        <a:t>)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/>
                        <a:t>setInterval() </a:t>
                      </a: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메소드를</a:t>
                      </a:r>
                      <a:r>
                        <a:rPr lang="en-US" sz="2300" u="none" strike="noStrike" cap="none"/>
                        <a:t> 종료시킨다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/>
                        <a:t>moveTo(x, y) 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/>
                        <a:t>절대적인 위치 x</a:t>
                      </a: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와</a:t>
                      </a:r>
                      <a:r>
                        <a:rPr lang="en-US" sz="2300" u="none" strike="noStrike" cap="none"/>
                        <a:t> y로 이동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/>
                        <a:t>moveBy(dx, dy) 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상대적인</a:t>
                      </a:r>
                      <a:r>
                        <a:rPr lang="en-US" sz="2300" u="none" strike="noStrike" cap="none"/>
                        <a:t> 위치로 x와 y값 만큼 이동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/>
                        <a:t>resizeTo(x, y) 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/>
                        <a:t>x와 y값으로 창의 크기를 재조정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/>
                        <a:t>resizeBy(dx, dy)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Malgun Gothic"/>
                        <a:buNone/>
                      </a:pPr>
                      <a:r>
                        <a:rPr lang="en-US" sz="2300" u="none" strike="noStrike" cap="none"/>
                        <a:t>현재 크기에서 x와 y값 만큼 크기를 재조정.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5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/>
                        <a:t>scrollTo(x, y) 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/>
                        <a:t>스크롤을 x</a:t>
                      </a: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와</a:t>
                      </a:r>
                      <a:r>
                        <a:rPr lang="en-US" sz="2300" u="none" strike="noStrike" cap="none"/>
                        <a:t> y로 이동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5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/>
                        <a:t>scrollBy(dx, dy) 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/>
                        <a:t>스크롤을 x와 y값 만큼 이동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Window객체</a:t>
            </a:r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-US"/>
              <a:t>        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None/>
            </a:pPr>
            <a:r>
              <a:rPr lang="en-US"/>
              <a:t>                                                       </a:t>
            </a:r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63" name="Google Shape;63;p6"/>
          <p:cNvGraphicFramePr/>
          <p:nvPr/>
        </p:nvGraphicFramePr>
        <p:xfrm>
          <a:off x="574765" y="199861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{EEDD4A07-6C6F-48D3-A7F6-2C5140F371E0}</a:tableStyleId>
              </a:tblPr>
              <a:tblGrid>
                <a:gridCol w="22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4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속성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/>
                        <a:t>opener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/>
                        <a:t>open()을 통해 새로운 창을 열었을 때 그 창을 자식창이라 </a:t>
                      </a:r>
                      <a:endParaRPr sz="23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/>
                        <a:t>한다면 </a:t>
                      </a: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자식창에서</a:t>
                      </a:r>
                      <a:r>
                        <a:rPr lang="en-US" sz="2300" u="none" strike="noStrike" cap="none"/>
                        <a:t> </a:t>
                      </a: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부모창을</a:t>
                      </a:r>
                      <a:r>
                        <a:rPr lang="en-US" sz="2300" u="none" strike="noStrike" cap="none"/>
                        <a:t> 가리킬 때 opener라 한다</a:t>
                      </a:r>
                      <a:endParaRPr sz="2300" u="none" strike="noStrike" cap="none"/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새로운 윈도우 오픈 예제</a:t>
            </a:r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2474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9"/>
              <a:buNone/>
            </a:pP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URL : 오픈할 페이지의 URL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name : 타겟(target)을 지정하거나 윈도우의 이름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specs : 여러가지 속성</a:t>
            </a:r>
            <a:endParaRPr/>
          </a:p>
        </p:txBody>
      </p:sp>
      <p:sp>
        <p:nvSpPr>
          <p:cNvPr id="70" name="Google Shape;70;p7"/>
          <p:cNvSpPr txBox="1"/>
          <p:nvPr/>
        </p:nvSpPr>
        <p:spPr>
          <a:xfrm>
            <a:off x="298818" y="1676758"/>
            <a:ext cx="11261530" cy="66149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3119"/>
              <a:buFont typeface="Noto Sans Symbols"/>
              <a:buNone/>
            </a:pPr>
            <a:r>
              <a:rPr lang="en-US" sz="311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window.open(URL, name, specs);</a:t>
            </a:r>
            <a:endParaRPr sz="311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" name="Google Shape;71;p7"/>
          <p:cNvGrpSpPr/>
          <p:nvPr/>
        </p:nvGrpSpPr>
        <p:grpSpPr>
          <a:xfrm>
            <a:off x="1313567" y="4770992"/>
            <a:ext cx="8723812" cy="2289584"/>
            <a:chOff x="1117624" y="4157038"/>
            <a:chExt cx="8723812" cy="2289584"/>
          </a:xfrm>
        </p:grpSpPr>
        <p:pic>
          <p:nvPicPr>
            <p:cNvPr id="72" name="Google Shape;72;p7" descr="EMB00001c3c06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17624" y="4948464"/>
              <a:ext cx="4852804" cy="12499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7" descr="EMB00001c3c0632"/>
            <p:cNvPicPr preferRelativeResize="0"/>
            <p:nvPr/>
          </p:nvPicPr>
          <p:blipFill rotWithShape="1">
            <a:blip r:embed="rId4">
              <a:alphaModFix/>
            </a:blip>
            <a:srcRect b="27954"/>
            <a:stretch/>
          </p:blipFill>
          <p:spPr>
            <a:xfrm>
              <a:off x="6963763" y="4157038"/>
              <a:ext cx="2877673" cy="22895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Google Shape;74;p7"/>
            <p:cNvSpPr/>
            <p:nvPr/>
          </p:nvSpPr>
          <p:spPr>
            <a:xfrm rot="10800000" flipH="1">
              <a:off x="2567439" y="5553499"/>
              <a:ext cx="4360524" cy="254735"/>
            </a:xfrm>
            <a:custGeom>
              <a:avLst/>
              <a:gdLst/>
              <a:ahLst/>
              <a:cxnLst/>
              <a:rect l="l" t="t" r="r" b="b"/>
              <a:pathLst>
                <a:path w="2857500" h="745801" extrusionOk="0">
                  <a:moveTo>
                    <a:pt x="0" y="69526"/>
                  </a:moveTo>
                  <a:lnTo>
                    <a:pt x="257175" y="50476"/>
                  </a:lnTo>
                  <a:cubicBezTo>
                    <a:pt x="314286" y="46669"/>
                    <a:pt x="371539" y="45128"/>
                    <a:pt x="428625" y="40951"/>
                  </a:cubicBezTo>
                  <a:cubicBezTo>
                    <a:pt x="501730" y="35602"/>
                    <a:pt x="574467" y="25040"/>
                    <a:pt x="647700" y="21901"/>
                  </a:cubicBezTo>
                  <a:cubicBezTo>
                    <a:pt x="796822" y="15510"/>
                    <a:pt x="946150" y="15551"/>
                    <a:pt x="1095375" y="12376"/>
                  </a:cubicBezTo>
                  <a:cubicBezTo>
                    <a:pt x="1123950" y="9201"/>
                    <a:pt x="1152349" y="2851"/>
                    <a:pt x="1181100" y="2851"/>
                  </a:cubicBezTo>
                  <a:cubicBezTo>
                    <a:pt x="1588468" y="2851"/>
                    <a:pt x="1489261" y="-10876"/>
                    <a:pt x="1685925" y="21901"/>
                  </a:cubicBezTo>
                  <a:cubicBezTo>
                    <a:pt x="1834988" y="81526"/>
                    <a:pt x="1648603" y="9460"/>
                    <a:pt x="1771650" y="50476"/>
                  </a:cubicBezTo>
                  <a:cubicBezTo>
                    <a:pt x="1787870" y="55883"/>
                    <a:pt x="1802933" y="64498"/>
                    <a:pt x="1819275" y="69526"/>
                  </a:cubicBezTo>
                  <a:cubicBezTo>
                    <a:pt x="1844299" y="77226"/>
                    <a:pt x="1895475" y="88576"/>
                    <a:pt x="1895475" y="88576"/>
                  </a:cubicBezTo>
                  <a:cubicBezTo>
                    <a:pt x="1933939" y="112616"/>
                    <a:pt x="1968481" y="137554"/>
                    <a:pt x="2009775" y="155251"/>
                  </a:cubicBezTo>
                  <a:cubicBezTo>
                    <a:pt x="2041206" y="168721"/>
                    <a:pt x="2077199" y="173475"/>
                    <a:pt x="2105025" y="193351"/>
                  </a:cubicBezTo>
                  <a:cubicBezTo>
                    <a:pt x="2225646" y="279509"/>
                    <a:pt x="2118718" y="208367"/>
                    <a:pt x="2228850" y="269551"/>
                  </a:cubicBezTo>
                  <a:cubicBezTo>
                    <a:pt x="2267408" y="290972"/>
                    <a:pt x="2305131" y="313862"/>
                    <a:pt x="2343150" y="336226"/>
                  </a:cubicBezTo>
                  <a:cubicBezTo>
                    <a:pt x="2359107" y="345613"/>
                    <a:pt x="2372814" y="360311"/>
                    <a:pt x="2390775" y="364801"/>
                  </a:cubicBezTo>
                  <a:lnTo>
                    <a:pt x="2428875" y="374326"/>
                  </a:lnTo>
                  <a:cubicBezTo>
                    <a:pt x="2438400" y="383851"/>
                    <a:pt x="2446489" y="395071"/>
                    <a:pt x="2457450" y="402901"/>
                  </a:cubicBezTo>
                  <a:cubicBezTo>
                    <a:pt x="2469004" y="411154"/>
                    <a:pt x="2484864" y="412601"/>
                    <a:pt x="2495550" y="421951"/>
                  </a:cubicBezTo>
                  <a:cubicBezTo>
                    <a:pt x="2510850" y="435338"/>
                    <a:pt x="2519275" y="455201"/>
                    <a:pt x="2533650" y="469576"/>
                  </a:cubicBezTo>
                  <a:cubicBezTo>
                    <a:pt x="2541745" y="477671"/>
                    <a:pt x="2553533" y="481176"/>
                    <a:pt x="2562225" y="488626"/>
                  </a:cubicBezTo>
                  <a:cubicBezTo>
                    <a:pt x="2575862" y="500315"/>
                    <a:pt x="2586901" y="514794"/>
                    <a:pt x="2600325" y="526726"/>
                  </a:cubicBezTo>
                  <a:cubicBezTo>
                    <a:pt x="2723917" y="636586"/>
                    <a:pt x="2560783" y="477659"/>
                    <a:pt x="2705100" y="621976"/>
                  </a:cubicBezTo>
                  <a:lnTo>
                    <a:pt x="2733675" y="650551"/>
                  </a:lnTo>
                  <a:cubicBezTo>
                    <a:pt x="2743200" y="660076"/>
                    <a:pt x="2751474" y="671044"/>
                    <a:pt x="2762250" y="679126"/>
                  </a:cubicBezTo>
                  <a:cubicBezTo>
                    <a:pt x="2774950" y="688651"/>
                    <a:pt x="2787345" y="698597"/>
                    <a:pt x="2800350" y="707701"/>
                  </a:cubicBezTo>
                  <a:cubicBezTo>
                    <a:pt x="2819107" y="720831"/>
                    <a:pt x="2857500" y="745801"/>
                    <a:pt x="2857500" y="74580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18800" tIns="59400" rIns="118800" bIns="594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3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새로운 윈도우 오픈 예제</a:t>
            </a:r>
            <a:endParaRPr/>
          </a:p>
        </p:txBody>
      </p:sp>
      <p:sp>
        <p:nvSpPr>
          <p:cNvPr id="81" name="Google Shape;81;p8"/>
          <p:cNvSpPr txBox="1"/>
          <p:nvPr/>
        </p:nvSpPr>
        <p:spPr>
          <a:xfrm>
            <a:off x="315185" y="1514928"/>
            <a:ext cx="11261530" cy="507009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openPopup() {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open(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"http://www.google.co.kr"</a:t>
            </a: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"_blank"</a:t>
            </a: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"width=200,height=200</a:t>
            </a: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9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"button"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9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"구글창 열기"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9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"openPopup();"</a:t>
            </a: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setTimeout</a:t>
            </a:r>
            <a:r>
              <a:rPr lang="en-US" b="1" i="1"/>
              <a:t>()</a:t>
            </a:r>
            <a:endParaRPr/>
          </a:p>
        </p:txBody>
      </p:sp>
      <p:pic>
        <p:nvPicPr>
          <p:cNvPr id="88" name="Google Shape;8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127" y="2328249"/>
            <a:ext cx="11200177" cy="226864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95" name="Google Shape;95;p10"/>
          <p:cNvSpPr txBox="1"/>
          <p:nvPr/>
        </p:nvSpPr>
        <p:spPr>
          <a:xfrm>
            <a:off x="576397" y="1551112"/>
            <a:ext cx="10670077" cy="569621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showAlert() {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setTimeout(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() { alert(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"setTimeout()을 사용하여 표시됩니다."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},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3000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&lt;p&gt;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버튼을 누르면 3초 후에 경고 박스가 화면에 표시됩니다.</a:t>
            </a: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&lt;/p&gt;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&lt;button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9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"showAlert()"</a:t>
            </a: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눌러보세요</a:t>
            </a: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&lt;/button&gt;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id="96" name="Google Shape;96;p10" descr="EMB00001c3c063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0484" y="6670179"/>
            <a:ext cx="3945845" cy="2000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0" descr="EMB00001c3c063c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94623" y="6642110"/>
            <a:ext cx="2942349" cy="159196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0"/>
          <p:cNvSpPr/>
          <p:nvPr/>
        </p:nvSpPr>
        <p:spPr>
          <a:xfrm>
            <a:off x="3018922" y="6940809"/>
            <a:ext cx="3650886" cy="1153023"/>
          </a:xfrm>
          <a:custGeom>
            <a:avLst/>
            <a:gdLst/>
            <a:ahLst/>
            <a:cxnLst/>
            <a:rect l="l" t="t" r="r" b="b"/>
            <a:pathLst>
              <a:path w="2809875" h="887415" extrusionOk="0">
                <a:moveTo>
                  <a:pt x="0" y="887415"/>
                </a:moveTo>
                <a:cubicBezTo>
                  <a:pt x="19050" y="874715"/>
                  <a:pt x="38634" y="862781"/>
                  <a:pt x="57150" y="849315"/>
                </a:cubicBezTo>
                <a:cubicBezTo>
                  <a:pt x="73592" y="837358"/>
                  <a:pt x="87859" y="822492"/>
                  <a:pt x="104775" y="811215"/>
                </a:cubicBezTo>
                <a:cubicBezTo>
                  <a:pt x="116589" y="803339"/>
                  <a:pt x="131392" y="800516"/>
                  <a:pt x="142875" y="792165"/>
                </a:cubicBezTo>
                <a:cubicBezTo>
                  <a:pt x="210325" y="743111"/>
                  <a:pt x="207206" y="722299"/>
                  <a:pt x="285750" y="687390"/>
                </a:cubicBezTo>
                <a:cubicBezTo>
                  <a:pt x="316041" y="673927"/>
                  <a:pt x="350986" y="672884"/>
                  <a:pt x="381000" y="658815"/>
                </a:cubicBezTo>
                <a:cubicBezTo>
                  <a:pt x="453043" y="625045"/>
                  <a:pt x="517105" y="575117"/>
                  <a:pt x="590550" y="544515"/>
                </a:cubicBezTo>
                <a:cubicBezTo>
                  <a:pt x="666750" y="512765"/>
                  <a:pt x="740836" y="475370"/>
                  <a:pt x="819150" y="449265"/>
                </a:cubicBezTo>
                <a:cubicBezTo>
                  <a:pt x="857250" y="436565"/>
                  <a:pt x="895846" y="425266"/>
                  <a:pt x="933450" y="411165"/>
                </a:cubicBezTo>
                <a:cubicBezTo>
                  <a:pt x="972097" y="396672"/>
                  <a:pt x="1009313" y="378581"/>
                  <a:pt x="1047750" y="363540"/>
                </a:cubicBezTo>
                <a:cubicBezTo>
                  <a:pt x="1082357" y="349998"/>
                  <a:pt x="1118109" y="339461"/>
                  <a:pt x="1152525" y="325440"/>
                </a:cubicBezTo>
                <a:cubicBezTo>
                  <a:pt x="1203876" y="304519"/>
                  <a:pt x="1250796" y="270794"/>
                  <a:pt x="1304925" y="258765"/>
                </a:cubicBezTo>
                <a:cubicBezTo>
                  <a:pt x="1343037" y="250296"/>
                  <a:pt x="1417919" y="235442"/>
                  <a:pt x="1457325" y="220665"/>
                </a:cubicBezTo>
                <a:cubicBezTo>
                  <a:pt x="1486604" y="209685"/>
                  <a:pt x="1514016" y="194178"/>
                  <a:pt x="1543050" y="182565"/>
                </a:cubicBezTo>
                <a:cubicBezTo>
                  <a:pt x="1759652" y="95924"/>
                  <a:pt x="1422591" y="238421"/>
                  <a:pt x="1666875" y="144465"/>
                </a:cubicBezTo>
                <a:cubicBezTo>
                  <a:pt x="1758601" y="109186"/>
                  <a:pt x="1690948" y="116455"/>
                  <a:pt x="1800225" y="87315"/>
                </a:cubicBezTo>
                <a:cubicBezTo>
                  <a:pt x="1821918" y="81530"/>
                  <a:pt x="1844710" y="81204"/>
                  <a:pt x="1866900" y="77790"/>
                </a:cubicBezTo>
                <a:cubicBezTo>
                  <a:pt x="1885988" y="74853"/>
                  <a:pt x="1905000" y="71440"/>
                  <a:pt x="1924050" y="68265"/>
                </a:cubicBezTo>
                <a:cubicBezTo>
                  <a:pt x="1943100" y="58740"/>
                  <a:pt x="1960537" y="44856"/>
                  <a:pt x="1981200" y="39690"/>
                </a:cubicBezTo>
                <a:cubicBezTo>
                  <a:pt x="2012156" y="31951"/>
                  <a:pt x="2044629" y="32522"/>
                  <a:pt x="2076450" y="30165"/>
                </a:cubicBezTo>
                <a:cubicBezTo>
                  <a:pt x="2130371" y="26171"/>
                  <a:pt x="2184400" y="23815"/>
                  <a:pt x="2238375" y="20640"/>
                </a:cubicBezTo>
                <a:cubicBezTo>
                  <a:pt x="2353588" y="-8163"/>
                  <a:pt x="2303431" y="1590"/>
                  <a:pt x="2533650" y="1590"/>
                </a:cubicBezTo>
                <a:cubicBezTo>
                  <a:pt x="2559248" y="1590"/>
                  <a:pt x="2584450" y="7940"/>
                  <a:pt x="2609850" y="11115"/>
                </a:cubicBezTo>
                <a:cubicBezTo>
                  <a:pt x="2619375" y="14290"/>
                  <a:pt x="2629445" y="16150"/>
                  <a:pt x="2638425" y="20640"/>
                </a:cubicBezTo>
                <a:cubicBezTo>
                  <a:pt x="2648664" y="25760"/>
                  <a:pt x="2656281" y="35670"/>
                  <a:pt x="2667000" y="39690"/>
                </a:cubicBezTo>
                <a:cubicBezTo>
                  <a:pt x="2682159" y="45374"/>
                  <a:pt x="2698821" y="45703"/>
                  <a:pt x="2714625" y="49215"/>
                </a:cubicBezTo>
                <a:cubicBezTo>
                  <a:pt x="2727404" y="52055"/>
                  <a:pt x="2740025" y="55565"/>
                  <a:pt x="2752725" y="58740"/>
                </a:cubicBezTo>
                <a:cubicBezTo>
                  <a:pt x="2789225" y="83074"/>
                  <a:pt x="2769852" y="77790"/>
                  <a:pt x="2809875" y="7779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1807</Words>
  <Application>Microsoft Office PowerPoint</Application>
  <PresentationFormat>사용자 지정</PresentationFormat>
  <Paragraphs>395</Paragraphs>
  <Slides>37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Arial</vt:lpstr>
      <vt:lpstr>Noto Sans Symbols</vt:lpstr>
      <vt:lpstr>Century Schoolbook</vt:lpstr>
      <vt:lpstr>Malgun Gothic</vt:lpstr>
      <vt:lpstr>Gulim</vt:lpstr>
      <vt:lpstr>Comic Sans MS</vt:lpstr>
      <vt:lpstr>1_Crayons</vt:lpstr>
      <vt:lpstr>10 BOM과 DOM </vt:lpstr>
      <vt:lpstr>브라우저 객체 모델(BOM)</vt:lpstr>
      <vt:lpstr>Window객체</vt:lpstr>
      <vt:lpstr>Window객체</vt:lpstr>
      <vt:lpstr>Window객체</vt:lpstr>
      <vt:lpstr>새로운 윈도우 오픈 예제</vt:lpstr>
      <vt:lpstr>새로운 윈도우 오픈 예제</vt:lpstr>
      <vt:lpstr>setTimeout()</vt:lpstr>
      <vt:lpstr>예제</vt:lpstr>
      <vt:lpstr>setInterval()</vt:lpstr>
      <vt:lpstr>예제</vt:lpstr>
      <vt:lpstr>문제</vt:lpstr>
      <vt:lpstr>location 객체 </vt:lpstr>
      <vt:lpstr>Location객체</vt:lpstr>
      <vt:lpstr>예제</vt:lpstr>
      <vt:lpstr>문서 객체 모델(DOM)</vt:lpstr>
      <vt:lpstr>HTML 요소 찾기</vt:lpstr>
      <vt:lpstr>id로 HTML 요소 찾기</vt:lpstr>
      <vt:lpstr>DOM 트리 순회</vt:lpstr>
      <vt:lpstr>DOM - firstChild</vt:lpstr>
      <vt:lpstr>새로운 요소 생성</vt:lpstr>
      <vt:lpstr>새로운 HTML 요소 생성</vt:lpstr>
      <vt:lpstr>새로운 HTML 요소 생성</vt:lpstr>
      <vt:lpstr>새로운 HTML요소생성</vt:lpstr>
      <vt:lpstr>예제</vt:lpstr>
      <vt:lpstr>HTML 요소 삭제</vt:lpstr>
      <vt:lpstr>추가/삭제</vt:lpstr>
      <vt:lpstr>PowerPoint 프레젠테이션</vt:lpstr>
      <vt:lpstr>HTML 요소의 내용 변경</vt:lpstr>
      <vt:lpstr>요소의 속성 변경하기</vt:lpstr>
      <vt:lpstr>요소의 스타일 변경하기</vt:lpstr>
      <vt:lpstr>이미지 문제 1</vt:lpstr>
      <vt:lpstr>이미지 문제 2</vt:lpstr>
      <vt:lpstr>form 문제1</vt:lpstr>
      <vt:lpstr>form 문제2</vt:lpstr>
      <vt:lpstr>form 문제 3</vt:lpstr>
      <vt:lpstr>innerHTML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BOM과 DOM </dc:title>
  <dc:creator>chocojhkim@live.com</dc:creator>
  <cp:lastModifiedBy>user1</cp:lastModifiedBy>
  <cp:revision>1</cp:revision>
  <dcterms:created xsi:type="dcterms:W3CDTF">2007-06-29T06:43:39Z</dcterms:created>
  <dcterms:modified xsi:type="dcterms:W3CDTF">2024-05-16T02:26:11Z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