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934200" cy="9220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000000"/>
          </p15:clr>
        </p15:guide>
        <p15:guide id="2" pos="287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3">
          <p15:clr>
            <a:srgbClr val="000000"/>
          </p15:clr>
        </p15:guide>
        <p15:guide id="2" pos="2183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biDajQ32ZvJawRJRV1egVQX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76CB2-2E25-4BCB-9FBF-E8E873A48BF5}">
  <a:tblStyle styleId="{6EC76CB2-2E25-4BCB-9FBF-E8E873A48BF5}" styleName="Table_0">
    <a:wholeTbl>
      <a:tcTxStyle b="off" i="off">
        <a:font>
          <a:latin typeface="Comic Sans MS"/>
          <a:ea typeface="Comic Sans MS"/>
          <a:cs typeface="Comic Sans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mic Sans MS"/>
          <a:ea typeface="Comic Sans MS"/>
          <a:cs typeface="Comic Sans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816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3"/>
        <p:guide pos="21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 txBox="1">
            <a:spLocks noGrp="1"/>
          </p:cNvSpPr>
          <p:nvPr>
            <p:ph type="sldNum" idx="12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00" tIns="46150" rIns="92300" bIns="46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>
            <a:spLocks noGrp="1"/>
          </p:cNvSpPr>
          <p:nvPr>
            <p:ph type="body" idx="1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spcFirstLastPara="1" wrap="square" lIns="92300" tIns="46150" rIns="92300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3" descr="jquery-logo-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3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 txBox="1">
            <a:spLocks noGrp="1"/>
          </p:cNvSpPr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body" idx="1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ldNum" idx="12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2"/>
          <p:cNvSpPr/>
          <p:nvPr/>
        </p:nvSpPr>
        <p:spPr>
          <a:xfrm>
            <a:off x="-12700" y="342900"/>
            <a:ext cx="6032500" cy="679450"/>
          </a:xfrm>
          <a:custGeom>
            <a:avLst/>
            <a:gdLst/>
            <a:ahLst/>
            <a:cxnLst/>
            <a:rect l="l" t="t" r="r" b="b"/>
            <a:pathLst>
              <a:path w="3800" h="428" extrusionOk="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2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22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w="9525" cap="flat" cmpd="sng">
              <a:solidFill>
                <a:srgbClr val="00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22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w="1905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jQuery 필터</a:t>
            </a:r>
            <a:endParaRPr sz="2800" b="1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236669" y="1269402"/>
            <a:ext cx="8661270" cy="5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jQuery가 포함된 span태그 의 테두리 파랑 :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jQuery가 포함되지 않은 span 태그 의 테두리 빨강  :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span을 갖는 div요소 태그 의 테두리   그린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아무것도 없는 빈 div 태그 의 테두리    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div 후손 span 태그 의 글자색  빨강, 크기,굵게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 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자식을 갖는 div 태그 의 테두리           div:parent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  자식 을 갖는 span 태그의 테두리         span :parent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/>
          </a:p>
        </p:txBody>
      </p:sp>
      <p:pic>
        <p:nvPicPr>
          <p:cNvPr id="98" name="Google Shape;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0034" y="3130475"/>
            <a:ext cx="3324000" cy="267865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내용필터 2-2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 dirty="0"/>
              <a:t>요소를 자식으로 갖는 부모의 그룹안에서  해당 자식을 찾는다 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 dirty="0"/>
              <a:t>$(“td:first-child”)  :  td를자식으로 하는 tr 그룹에서 </a:t>
            </a:r>
            <a:r>
              <a:rPr lang="ko-KR" altLang="en-US" smtClean="0"/>
              <a:t>각 </a:t>
            </a:r>
            <a:r>
              <a:rPr lang="en-US" smtClean="0"/>
              <a:t>첫번째 </a:t>
            </a:r>
            <a:r>
              <a:rPr lang="en-US"/>
              <a:t>자식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 dirty="0"/>
              <a:t>first :  전체 중에서 첫번째 요소 , 선택되는 요소는 반드시 하나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자식필터</a:t>
            </a:r>
            <a:endParaRPr/>
          </a:p>
        </p:txBody>
      </p:sp>
      <p:graphicFrame>
        <p:nvGraphicFramePr>
          <p:cNvPr id="106" name="Google Shape;106;p11"/>
          <p:cNvGraphicFramePr/>
          <p:nvPr/>
        </p:nvGraphicFramePr>
        <p:xfrm>
          <a:off x="449132" y="2194111"/>
          <a:ext cx="8212125" cy="2949950"/>
        </p:xfrm>
        <a:graphic>
          <a:graphicData uri="http://schemas.openxmlformats.org/drawingml/2006/table">
            <a:tbl>
              <a:tblPr firstRow="1" bandRow="1">
                <a:noFill/>
                <a:tableStyleId>{6EC76CB2-2E25-4BCB-9FBF-E8E873A48BF5}</a:tableStyleId>
              </a:tblPr>
              <a:tblGrid>
                <a:gridCol w="20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필터</a:t>
                      </a:r>
                      <a:endParaRPr sz="2400" u="none" strike="noStrike" cap="none"/>
                    </a:p>
                  </a:txBody>
                  <a:tcPr marL="91450" marR="91450" marT="45725" marB="45725"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 anchor="ctr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:nth-child( index /even/odd/ equation)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자식 중 index로 지정된 위치의 요소들과  일치하거나 , 짝수. 홀수 번째의 요소들과 일치하거나, 방정식 값 위치의 요소들과 일치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:first-child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부모에 속한 자식 중 첫번째 자식요소와 일치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:last-child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부모에 속한 자식 중 마지막 자식요소와 일치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:only-child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자신이 부모요소의 유일한 자식요소인 것과 일치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:first,   first-child,  last ,  last-child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762" y="1660253"/>
            <a:ext cx="3144644" cy="329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3837" y="1660253"/>
            <a:ext cx="3578496" cy="329437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자식필터 3-1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body" idx="1"/>
          </p:nvPr>
        </p:nvSpPr>
        <p:spPr>
          <a:xfrm>
            <a:off x="685800" y="1333499"/>
            <a:ext cx="8212138" cy="488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514" y="1700335"/>
            <a:ext cx="6360409" cy="210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7408" y="4092855"/>
            <a:ext cx="6272515" cy="201857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자식필터 3-2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입력양식의  현재 상태에 따라 선택되어진다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Form상태필터</a:t>
            </a:r>
            <a:endParaRPr/>
          </a:p>
        </p:txBody>
      </p:sp>
      <p:graphicFrame>
        <p:nvGraphicFramePr>
          <p:cNvPr id="129" name="Google Shape;129;p14"/>
          <p:cNvGraphicFramePr/>
          <p:nvPr/>
        </p:nvGraphicFramePr>
        <p:xfrm>
          <a:off x="449132" y="219411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{6EC76CB2-2E25-4BCB-9FBF-E8E873A48BF5}</a:tableStyleId>
              </a:tblPr>
              <a:tblGrid>
                <a:gridCol w="179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필터</a:t>
                      </a:r>
                      <a:endParaRPr sz="2400" u="none" strike="noStrike" cap="none"/>
                    </a:p>
                  </a:txBody>
                  <a:tcPr marL="91450" marR="91450" marT="45725" marB="45725"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 anchor="ctr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:enabled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현재 사용 가능한 요소와 </a:t>
                      </a:r>
                      <a:r>
                        <a:rPr lang="en-US" sz="1800"/>
                        <a:t>일치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:disabled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현재 사용 불가능한 요소와 일치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:checked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체크된 요소와 일치-checkedbox, radio 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:selected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선택된 요소들과 일치-select option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193638" y="1237129"/>
            <a:ext cx="8704300" cy="5208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/>
              <a:t>&lt;form&gt;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/>
              <a:t>&lt;input type=“text" name=“id" &gt;&lt;br&gt;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/>
              <a:t>&lt;input type=“password" name=“pass"  &gt;&lt;br&gt;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&lt;select name="mySelect" disabled&gt;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&lt;option&gt;Option1&lt;/option&gt;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&lt;option&gt;Option2&lt;/option&gt;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&lt;option&gt;Option3&lt;/option&gt;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 &lt;option&gt;Option4&lt;/option&gt;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&lt;/select&gt;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&lt;br&gt;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&lt;textarea name="enTextarea" rows=10 cols=20 &gt;text&lt;/textarea&gt;&lt;br&gt;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&lt;input type=“button“ value=“확인" disabled&gt; &lt;br&gt;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&lt;/form&gt;</a:t>
            </a:r>
            <a:endParaRPr sz="1800"/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Form상태4-1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258184" y="1280160"/>
            <a:ext cx="8639754" cy="52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체크한 값을 가져오기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&lt;form&gt;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취 미 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&lt;input type="checkbox" name="hobby" value="여행“ checked &gt;여행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type="checkbox" name="hobby" value="장기"&gt;장기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type="checkbox" name="hobby" value="바둑"&gt;바둑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type="checkbox" name="hobby" value="독서" &gt;독서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type="checkbox" name="hobby" value="낚시"&gt;낚시&lt;br&gt;&lt;br&gt;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&lt;input type="button" value="전송"&gt;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&lt;/form&gt;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3194544" y="1160881"/>
            <a:ext cx="4658492" cy="2211470"/>
            <a:chOff x="3205302" y="1246943"/>
            <a:chExt cx="4658492" cy="2211470"/>
          </a:xfrm>
        </p:grpSpPr>
        <p:pic>
          <p:nvPicPr>
            <p:cNvPr id="142" name="Google Shape;142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5302" y="2801352"/>
              <a:ext cx="4658492" cy="657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06657" y="1246943"/>
              <a:ext cx="4255783" cy="14591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8390965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Form상태 4-3(:checkbox:checked)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247426" y="1290918"/>
            <a:ext cx="8650512" cy="503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                                  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&lt;form&gt;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봄소식 :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&lt;select name="spring" id="spring" multiple size="6"&gt;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  &gt;개나리&lt;/option&gt;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 selected&gt;진달래&lt;/option&gt;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&lt;option&gt;민들레&lt;/option&gt;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 selected&gt;벚꽃&lt;/option&gt;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&lt;option&gt;목련&lt;/option&gt;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&lt;option&gt;철쭉&lt;/option&gt;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&lt;/select&gt;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&lt;/form&gt;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6365" y="2609265"/>
            <a:ext cx="1428748" cy="138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477" y="4309703"/>
            <a:ext cx="34385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465807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Form상태 4-4(option:selected)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Visibility 필터 :  보임 상태에 따라 엘리먼트를 선택한다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기타 필터</a:t>
            </a:r>
            <a:endParaRPr/>
          </a:p>
        </p:txBody>
      </p:sp>
      <p:graphicFrame>
        <p:nvGraphicFramePr>
          <p:cNvPr id="159" name="Google Shape;159;p18"/>
          <p:cNvGraphicFramePr/>
          <p:nvPr/>
        </p:nvGraphicFramePr>
        <p:xfrm>
          <a:off x="406101" y="209729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{6EC76CB2-2E25-4BCB-9FBF-E8E873A48BF5}</a:tableStyleId>
              </a:tblPr>
              <a:tblGrid>
                <a:gridCol w="179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필터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:hidden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1) display : none 인 것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2) type=hidden 인 것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3) width=0 height=0 인 것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4)부모요소가 hidden 인 것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:visible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strike="noStrike" cap="none"/>
                        <a:t>display :none 이 아니 것 </a:t>
                      </a:r>
                      <a:endParaRPr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strike="noStrike" cap="none"/>
                        <a:t> type =hidden 이 아니 것</a:t>
                      </a:r>
                      <a:endParaRPr sz="1800" u="none" strike="noStrike" cap="none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strike="noStrike" cap="none"/>
                        <a:t>width=0 height=0 이 아닌 것</a:t>
                      </a:r>
                      <a:endParaRPr sz="1800" u="none" strike="noStrike" cap="none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strike="noStrike" cap="none"/>
                        <a:t>부모요소가 hidden 이 아닌 것</a:t>
                      </a:r>
                      <a:endParaRPr sz="1800" u="none" strike="noStrike" cap="none"/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mic Sans MS"/>
                        <a:buAutoNum type="arabicParenR"/>
                      </a:pPr>
                      <a:r>
                        <a:rPr lang="en-US" sz="1800" u="none" strike="noStrike" cap="none"/>
                        <a:t>Visibility =hidden opacity=0 인 것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236668" y="1269401"/>
            <a:ext cx="8689845" cy="497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  src="js/jquery-1.11.1.min.js"&gt;&lt;/script&gt;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&lt;body&gt;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&lt;p&gt; 보이는 문단&lt;/p&gt;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&lt;p style="visibility:hidden;"&gt;숨겨진 문단&lt;/p&gt;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&lt;p style="display:none;"&gt; 자리를 차지 하지 못한 문단 &lt;/p&gt;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&lt;p style="opacity:0;"&gt; 투명한 문단&lt;/p&gt;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&lt;hr/&gt;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&lt;script &gt; &lt;/script&gt;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-114300" algn="l" rtl="0">
              <a:spcBef>
                <a:spcPts val="360"/>
              </a:spcBef>
              <a:spcAft>
                <a:spcPts val="0"/>
              </a:spcAft>
              <a:buSzPts val="1800"/>
              <a:buChar char="◆"/>
            </a:pPr>
            <a:r>
              <a:rPr lang="en-US" sz="1800"/>
              <a:t> hidden 과 visiible 필터를 이용하여 각 수행 결과를 출력  </a:t>
            </a:r>
            <a:endParaRPr sz="1800"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7820810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기타 필터5-1 (hidden visible)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기본 필터, 자식필터,내용필터, 입력상태필터,기타필터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기본 선택자보다 더 정밀한 선택이 필요한 경우 필터와 선택 메소드를 활용한다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선택자 뒤의 콜론다음에 기술하여  “선택자:필터” 식으로 사용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선택자로 기준 엘리먼트를 먼저 찾고,필터는 이 엘리먼트 주변의 다른  엘리먼트나 선택된 집합중의 일부를  더 정밀하게 선택하는 역할을 한다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필터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225911" y="1258645"/>
            <a:ext cx="8670663" cy="493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&lt;body&gt;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&lt;form id="testForm"&gt;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&lt;input type="hidden" name="userAge" value="33"&gt;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&lt;input type="hidden" name="userCity" value="대전"&gt;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 D : &lt;input type="text" name="userID" value="hong"&gt;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&lt;span style="display:none"&gt;ID가 중복됩니다. &lt;/span&gt; &lt;br&gt;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이름 : &lt;input type="text" name="userName" value="홍길동"&gt; 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&lt;span style="visibility:hidden"&gt;이름을 입력하세요&lt;/span&gt;&lt;br&gt;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성별 : &lt;input type="radio" name="sung" value="남" checked&gt;남자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&lt;input type="radio" name="sung" value="여"&gt;여자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&lt;/form&gt;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&lt;/body&gt;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54999" y="193650"/>
            <a:ext cx="85416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기타필터 5-2(hidden visible)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236669" y="1280161"/>
            <a:ext cx="8661270" cy="507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462" y="1691850"/>
            <a:ext cx="4033023" cy="13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439" y="3409215"/>
            <a:ext cx="3718467" cy="254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575" y="3384777"/>
            <a:ext cx="3752814" cy="260723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354999" y="193650"/>
            <a:ext cx="85431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기타필터 5-3(hidden visible)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선택자 : 필터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선택자로 기준 엘리먼트를 먼저 찾고 필터는 엘리먼트 주변의 다른 엘리먼트나 선택된 집합중의 일부를 더 정밀하게 선택하는 역할을 한다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기본필터</a:t>
            </a:r>
            <a:endParaRPr/>
          </a:p>
        </p:txBody>
      </p:sp>
      <p:graphicFrame>
        <p:nvGraphicFramePr>
          <p:cNvPr id="49" name="Google Shape;49;p3"/>
          <p:cNvGraphicFramePr/>
          <p:nvPr/>
        </p:nvGraphicFramePr>
        <p:xfrm>
          <a:off x="449132" y="219411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{6EC76CB2-2E25-4BCB-9FBF-E8E873A48BF5}</a:tableStyleId>
              </a:tblPr>
              <a:tblGrid>
                <a:gridCol w="179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필터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:first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첫번째요소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:last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마지막요소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:not(selector)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괄호의 selector가 일치되는 모든요소를 제외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:even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짝수요소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:odd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홀수요소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:eq(index)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주어진 index에 일치하는 index를 갖는 요소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:gt(index)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주어진 index보다 큰 index를 갖는 요소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:lt(index)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선택요소중 주어진 index보다 작은 index를 갖는 요소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441064" y="957431"/>
            <a:ext cx="8456874" cy="557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&lt;ul&gt;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&lt;li&gt;one&lt;/li&gt;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&lt;li&gt;two&lt;/li&gt;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&lt;li&gt;three&lt;/li&gt;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&lt;li&gt;four&lt;/li&gt;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&lt;li&gt;five&lt;/li&gt;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&lt;li&gt;six&lt;/li&gt;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&lt;li&gt;seven&lt;/li&gt;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&lt;li&gt;eight&lt;/li&gt;</a:t>
            </a:r>
            <a:endParaRPr/>
          </a:p>
          <a:p>
            <a:pPr marL="400050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&lt;li&gt;nine&lt;/li&gt;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&lt;/ul&gt;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2314" y="1438901"/>
            <a:ext cx="2410764" cy="3460892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기본필터1-1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결과  : first, last , eq, lt</a:t>
            </a: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기본필터1-2</a:t>
            </a:r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068" y="1993753"/>
            <a:ext cx="4593517" cy="3481889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body" idx="1"/>
          </p:nvPr>
        </p:nvSpPr>
        <p:spPr>
          <a:xfrm>
            <a:off x="236668" y="1280160"/>
            <a:ext cx="8661270" cy="510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짝수 번째 (0부터 시작, 0은 짝수로 평가 )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035" y="2115626"/>
            <a:ext cx="6289288" cy="361384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기본필터 1-3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1406" y="4093412"/>
            <a:ext cx="5520280" cy="202107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215153" y="1258645"/>
            <a:ext cx="8692179" cy="497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pic>
        <p:nvPicPr>
          <p:cNvPr id="77" name="Google Shape;7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413" y="1047820"/>
            <a:ext cx="5501749" cy="299511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기본필터 1-4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body" idx="1"/>
          </p:nvPr>
        </p:nvSpPr>
        <p:spPr>
          <a:xfrm>
            <a:off x="279699" y="1021976"/>
            <a:ext cx="8618239" cy="5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en-US"/>
              <a:t>선택자 : 필터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선택자로 기준 엘리먼트를 먼저 찾고 필터는 엘리먼트 주변의 다른 엘리먼트나 선택된 집합중의 일부를 더 정밀하게 선택하는 역할을 한다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내용 필터</a:t>
            </a:r>
            <a:endParaRPr/>
          </a:p>
        </p:txBody>
      </p:sp>
      <p:graphicFrame>
        <p:nvGraphicFramePr>
          <p:cNvPr id="85" name="Google Shape;85;p8"/>
          <p:cNvGraphicFramePr/>
          <p:nvPr/>
        </p:nvGraphicFramePr>
        <p:xfrm>
          <a:off x="341556" y="246305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{6EC76CB2-2E25-4BCB-9FBF-E8E873A48BF5}</a:tableStyleId>
              </a:tblPr>
              <a:tblGrid>
                <a:gridCol w="179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필터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설      명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:contains(text)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지정한 </a:t>
                      </a:r>
                      <a:r>
                        <a:rPr lang="en-US" sz="1800"/>
                        <a:t>텍</a:t>
                      </a:r>
                      <a:r>
                        <a:rPr lang="en-US" sz="1800" u="none" strike="noStrike" cap="none"/>
                        <a:t>스트를 포함하는 요소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(대소문자 구분)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:empty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대상요소 중 자식요소도 없고 텍스트도 없는 요소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:has(selector)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지정한 selector에 해당하는 요소를 갖는 모든 요소와 일치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:parent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대상요소 중 자식요소를 갖거나 텍스트를 갖고 있는 요소와 일치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268941" y="925159"/>
            <a:ext cx="8672027" cy="55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&lt;style type="text/css"&gt;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div{ width:300px; height:30px;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border:1px solid green; 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&lt;/style&gt;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&lt;body&gt;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&lt;div&gt;&lt;/div&gt;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&lt;div&gt;헬로우~~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&lt;span&gt;오늘도  즐겁게~열심히!&lt;/span&gt;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&lt;/div&gt;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&lt;p&gt;Hello jQuery! &lt;span&gt;Thanks, jQuery!&lt;/span&gt;&lt;/p&gt;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&lt;div class="myClass"&gt;jQuery!&lt;/div&gt;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&lt;span class="notMyClass"&gt;쉬운 jQuery~~!&lt;/span&gt;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&lt;div&gt;&lt;/div&gt;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&lt;br&gt;&lt;br&gt;&lt;hr color="blue"&gt;&lt;br&gt;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&lt;/body&gt;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8673" y="999675"/>
            <a:ext cx="3313355" cy="302368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내용필터 2-1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화면 슬라이드 쇼(4:3)</PresentationFormat>
  <Paragraphs>243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Symbols</vt:lpstr>
      <vt:lpstr>Gulim</vt:lpstr>
      <vt:lpstr>Malgun Gothic</vt:lpstr>
      <vt:lpstr>Arial</vt:lpstr>
      <vt:lpstr>Comic Sans MS</vt:lpstr>
      <vt:lpstr>1_Crayons</vt:lpstr>
      <vt:lpstr>PowerPoint 프레젠테이션</vt:lpstr>
      <vt:lpstr>필터</vt:lpstr>
      <vt:lpstr>1. 기본필터</vt:lpstr>
      <vt:lpstr>기본필터1-1</vt:lpstr>
      <vt:lpstr>기본필터1-2</vt:lpstr>
      <vt:lpstr>기본필터 1-3</vt:lpstr>
      <vt:lpstr>기본필터 1-4</vt:lpstr>
      <vt:lpstr>2. 내용 필터</vt:lpstr>
      <vt:lpstr>내용필터 2-1</vt:lpstr>
      <vt:lpstr>내용필터 2-2</vt:lpstr>
      <vt:lpstr>3. 자식필터</vt:lpstr>
      <vt:lpstr>자식필터 3-1</vt:lpstr>
      <vt:lpstr>자식필터 3-2</vt:lpstr>
      <vt:lpstr>4. Form상태필터</vt:lpstr>
      <vt:lpstr>Form상태4-1</vt:lpstr>
      <vt:lpstr>Form상태 4-3(:checkbox:checked)</vt:lpstr>
      <vt:lpstr>Form상태 4-4(option:selected)</vt:lpstr>
      <vt:lpstr>5. 기타 필터</vt:lpstr>
      <vt:lpstr>기타 필터5-1 (hidden visible)</vt:lpstr>
      <vt:lpstr>기타필터 5-2(hidden visible)</vt:lpstr>
      <vt:lpstr>기타필터 5-3(hidden visible)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천인국</dc:creator>
  <cp:lastModifiedBy>user1</cp:lastModifiedBy>
  <cp:revision>1</cp:revision>
  <dcterms:created xsi:type="dcterms:W3CDTF">2007-06-29T06:43:39Z</dcterms:created>
  <dcterms:modified xsi:type="dcterms:W3CDTF">2024-05-27T07:17:15Z</dcterms:modified>
</cp:coreProperties>
</file>