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59" r:id="rId9"/>
    <p:sldId id="267" r:id="rId10"/>
    <p:sldId id="268" r:id="rId11"/>
    <p:sldId id="266" r:id="rId12"/>
    <p:sldId id="260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53" autoAdjust="0"/>
  </p:normalViewPr>
  <p:slideViewPr>
    <p:cSldViewPr>
      <p:cViewPr varScale="1">
        <p:scale>
          <a:sx n="90" d="100"/>
          <a:sy n="90" d="100"/>
        </p:scale>
        <p:origin x="221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E4864-3FA2-4299-A97C-2BCE59A03C9B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FEBCF11D-DC3C-4208-8A59-2313514ED528}">
      <dgm:prSet custT="1"/>
      <dgm:spPr/>
      <dgm:t>
        <a:bodyPr/>
        <a:lstStyle/>
        <a:p>
          <a:pPr rtl="0" latinLnBrk="1"/>
          <a:r>
            <a:rPr lang="ko-KR" altLang="en-US" sz="2000" baseline="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게임 </a:t>
          </a:r>
          <a:r>
            <a:rPr lang="ko-KR" altLang="en-US" sz="2000" baseline="0" dirty="0" err="1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컨셉</a:t>
          </a:r>
          <a:endParaRPr lang="ko-KR" altLang="en-US" sz="20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gm:t>
    </dgm:pt>
    <dgm:pt modelId="{54586334-8CFF-4D60-ADB2-896E9C9FE654}" type="parTrans" cxnId="{FF844373-6944-4924-89B4-1B77220C9FAF}">
      <dgm:prSet/>
      <dgm:spPr/>
      <dgm:t>
        <a:bodyPr/>
        <a:lstStyle/>
        <a:p>
          <a:pPr latinLnBrk="1"/>
          <a:endParaRPr lang="ko-KR" altLang="en-US" sz="3000"/>
        </a:p>
      </dgm:t>
    </dgm:pt>
    <dgm:pt modelId="{AE3CF95F-8471-48FE-A8C8-150FE1413465}" type="sibTrans" cxnId="{FF844373-6944-4924-89B4-1B77220C9FAF}">
      <dgm:prSet/>
      <dgm:spPr/>
      <dgm:t>
        <a:bodyPr/>
        <a:lstStyle/>
        <a:p>
          <a:pPr latinLnBrk="1"/>
          <a:endParaRPr lang="ko-KR" altLang="en-US" sz="3000"/>
        </a:p>
      </dgm:t>
    </dgm:pt>
    <dgm:pt modelId="{1A2DF6F1-5B83-4715-B71C-1E98356E2CE4}">
      <dgm:prSet custT="1"/>
      <dgm:spPr/>
      <dgm:t>
        <a:bodyPr/>
        <a:lstStyle/>
        <a:p>
          <a:pPr rtl="0" latinLnBrk="1"/>
          <a:r>
            <a:rPr lang="ko-KR" altLang="en-US" sz="2000" baseline="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게임 흐름</a:t>
          </a:r>
          <a:endParaRPr lang="ko-KR" altLang="en-US" sz="20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gm:t>
    </dgm:pt>
    <dgm:pt modelId="{9BEC6B0F-7FDF-422A-BE94-58A38C03D3AF}" type="parTrans" cxnId="{F6978A99-CDC9-4E94-8F73-006EF9C96E45}">
      <dgm:prSet/>
      <dgm:spPr/>
      <dgm:t>
        <a:bodyPr/>
        <a:lstStyle/>
        <a:p>
          <a:pPr latinLnBrk="1"/>
          <a:endParaRPr lang="ko-KR" altLang="en-US" sz="3000"/>
        </a:p>
      </dgm:t>
    </dgm:pt>
    <dgm:pt modelId="{3BD7880F-FA94-4C3A-85EF-DC0427960097}" type="sibTrans" cxnId="{F6978A99-CDC9-4E94-8F73-006EF9C96E45}">
      <dgm:prSet/>
      <dgm:spPr/>
      <dgm:t>
        <a:bodyPr/>
        <a:lstStyle/>
        <a:p>
          <a:pPr latinLnBrk="1"/>
          <a:endParaRPr lang="ko-KR" altLang="en-US" sz="3000"/>
        </a:p>
      </dgm:t>
    </dgm:pt>
    <dgm:pt modelId="{9C397E74-3388-4C8F-9F65-C7B1D24FB897}">
      <dgm:prSet custT="1"/>
      <dgm:spPr/>
      <dgm:t>
        <a:bodyPr/>
        <a:lstStyle/>
        <a:p>
          <a:pPr rtl="0" latinLnBrk="1"/>
          <a:r>
            <a:rPr lang="ko-KR" altLang="en-US" sz="2000" baseline="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개발 범위</a:t>
          </a:r>
          <a:endParaRPr lang="ko-KR" altLang="en-US" sz="20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gm:t>
    </dgm:pt>
    <dgm:pt modelId="{CBDD6D3D-ACB6-498C-AA99-5DBBC2D1D174}" type="parTrans" cxnId="{14924EDB-4AB0-4AB6-8599-4E7C7EA5F6BE}">
      <dgm:prSet/>
      <dgm:spPr/>
      <dgm:t>
        <a:bodyPr/>
        <a:lstStyle/>
        <a:p>
          <a:pPr latinLnBrk="1"/>
          <a:endParaRPr lang="ko-KR" altLang="en-US" sz="3000"/>
        </a:p>
      </dgm:t>
    </dgm:pt>
    <dgm:pt modelId="{417455FA-C0DE-4072-8829-8A9CA2B36D83}" type="sibTrans" cxnId="{14924EDB-4AB0-4AB6-8599-4E7C7EA5F6BE}">
      <dgm:prSet/>
      <dgm:spPr/>
      <dgm:t>
        <a:bodyPr/>
        <a:lstStyle/>
        <a:p>
          <a:pPr latinLnBrk="1"/>
          <a:endParaRPr lang="ko-KR" altLang="en-US" sz="3000"/>
        </a:p>
      </dgm:t>
    </dgm:pt>
    <dgm:pt modelId="{899BCF40-0B5B-41FB-957C-FFACB9EA7EF0}">
      <dgm:prSet custT="1"/>
      <dgm:spPr/>
      <dgm:t>
        <a:bodyPr/>
        <a:lstStyle/>
        <a:p>
          <a:pPr rtl="0" latinLnBrk="1"/>
          <a:r>
            <a:rPr lang="ko-KR" altLang="en-US" sz="2000" baseline="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개발 일정</a:t>
          </a:r>
          <a:endParaRPr lang="ko-KR" altLang="en-US" sz="20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gm:t>
    </dgm:pt>
    <dgm:pt modelId="{0363A894-61D9-4C2E-8B38-9282D80A809B}" type="parTrans" cxnId="{0DE248BF-1E84-4B6E-B40F-9F909B82359C}">
      <dgm:prSet/>
      <dgm:spPr/>
      <dgm:t>
        <a:bodyPr/>
        <a:lstStyle/>
        <a:p>
          <a:pPr latinLnBrk="1"/>
          <a:endParaRPr lang="ko-KR" altLang="en-US" sz="3000"/>
        </a:p>
      </dgm:t>
    </dgm:pt>
    <dgm:pt modelId="{85D0B31F-106A-43F4-B8CD-52453E644BC6}" type="sibTrans" cxnId="{0DE248BF-1E84-4B6E-B40F-9F909B82359C}">
      <dgm:prSet/>
      <dgm:spPr/>
      <dgm:t>
        <a:bodyPr/>
        <a:lstStyle/>
        <a:p>
          <a:pPr latinLnBrk="1"/>
          <a:endParaRPr lang="ko-KR" altLang="en-US" sz="3000"/>
        </a:p>
      </dgm:t>
    </dgm:pt>
    <dgm:pt modelId="{1FA69E35-AC23-4A60-8D94-D38D375C9CAC}">
      <dgm:prSet custT="1"/>
      <dgm:spPr/>
      <dgm:t>
        <a:bodyPr/>
        <a:lstStyle/>
        <a:p>
          <a:pPr rtl="0" latinLnBrk="1"/>
          <a:r>
            <a:rPr lang="ko-KR" altLang="en-US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자체 평가</a:t>
          </a:r>
          <a:endParaRPr lang="ko-KR" altLang="en-US" sz="20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gm:t>
    </dgm:pt>
    <dgm:pt modelId="{AD541BBF-646B-45B5-8AB1-384137D76D7E}" type="parTrans" cxnId="{35C948F1-EC60-4B2F-B06D-143250EA3D4C}">
      <dgm:prSet/>
      <dgm:spPr/>
      <dgm:t>
        <a:bodyPr/>
        <a:lstStyle/>
        <a:p>
          <a:pPr latinLnBrk="1"/>
          <a:endParaRPr lang="ko-KR" altLang="en-US"/>
        </a:p>
      </dgm:t>
    </dgm:pt>
    <dgm:pt modelId="{E3438153-1CC7-4888-84AE-8C515378EFDC}" type="sibTrans" cxnId="{35C948F1-EC60-4B2F-B06D-143250EA3D4C}">
      <dgm:prSet/>
      <dgm:spPr/>
      <dgm:t>
        <a:bodyPr/>
        <a:lstStyle/>
        <a:p>
          <a:pPr latinLnBrk="1"/>
          <a:endParaRPr lang="ko-KR" altLang="en-US"/>
        </a:p>
      </dgm:t>
    </dgm:pt>
    <dgm:pt modelId="{EB75890B-C08E-4493-8BA3-4F92D121FC2E}">
      <dgm:prSet custT="1"/>
      <dgm:spPr/>
      <dgm:t>
        <a:bodyPr/>
        <a:lstStyle/>
        <a:p>
          <a:pPr rtl="0" latinLnBrk="1"/>
          <a:r>
            <a:rPr lang="ko-KR" altLang="en-US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게임 </a:t>
          </a:r>
          <a:r>
            <a:rPr lang="ko-KR" altLang="en-US" sz="2000" dirty="0" err="1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컨텐츠</a:t>
          </a:r>
          <a:r>
            <a:rPr lang="ko-KR" altLang="en-US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 </a:t>
          </a:r>
          <a:endParaRPr lang="ko-KR" altLang="en-US" sz="20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gm:t>
    </dgm:pt>
    <dgm:pt modelId="{FD51648B-AC6A-4FAB-9B4B-E61C11B42E04}" type="parTrans" cxnId="{60D45DF7-377E-4783-BE29-0E8AB168E290}">
      <dgm:prSet/>
      <dgm:spPr/>
    </dgm:pt>
    <dgm:pt modelId="{A6CBAFFC-1F8F-4AD2-8049-747DC5FFDE13}" type="sibTrans" cxnId="{60D45DF7-377E-4783-BE29-0E8AB168E290}">
      <dgm:prSet/>
      <dgm:spPr/>
    </dgm:pt>
    <dgm:pt modelId="{745B61B7-C8CC-44E0-8FC4-B3D0017A7BEC}" type="pres">
      <dgm:prSet presAssocID="{CD8E4864-3FA2-4299-A97C-2BCE59A03C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6834F7-C3C0-4FD7-88D1-1CE7A0DA3043}" type="pres">
      <dgm:prSet presAssocID="{FEBCF11D-DC3C-4208-8A59-2313514ED528}" presName="linNode" presStyleCnt="0"/>
      <dgm:spPr/>
    </dgm:pt>
    <dgm:pt modelId="{916228B8-FC8C-49B6-BCDC-7A9871CEE2F4}" type="pres">
      <dgm:prSet presAssocID="{FEBCF11D-DC3C-4208-8A59-2313514ED528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A8A32-E8F6-4967-80DA-A4C8DE8C79FC}" type="pres">
      <dgm:prSet presAssocID="{AE3CF95F-8471-48FE-A8C8-150FE1413465}" presName="sp" presStyleCnt="0"/>
      <dgm:spPr/>
    </dgm:pt>
    <dgm:pt modelId="{043A526C-337F-4C86-ABA5-BD74061B19BC}" type="pres">
      <dgm:prSet presAssocID="{1A2DF6F1-5B83-4715-B71C-1E98356E2CE4}" presName="linNode" presStyleCnt="0"/>
      <dgm:spPr/>
    </dgm:pt>
    <dgm:pt modelId="{BD82C28A-4E0C-4330-BC3D-2CEFE0EAE4DB}" type="pres">
      <dgm:prSet presAssocID="{1A2DF6F1-5B83-4715-B71C-1E98356E2CE4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62B405-6DD0-44F5-8746-BA41E492C1E2}" type="pres">
      <dgm:prSet presAssocID="{3BD7880F-FA94-4C3A-85EF-DC0427960097}" presName="sp" presStyleCnt="0"/>
      <dgm:spPr/>
    </dgm:pt>
    <dgm:pt modelId="{8A8FF0EB-E4B9-45C4-BB7E-60A366EA6852}" type="pres">
      <dgm:prSet presAssocID="{EB75890B-C08E-4493-8BA3-4F92D121FC2E}" presName="linNode" presStyleCnt="0"/>
      <dgm:spPr/>
    </dgm:pt>
    <dgm:pt modelId="{EC7CC3AA-A609-48A9-B37D-4773D5CB3C04}" type="pres">
      <dgm:prSet presAssocID="{EB75890B-C08E-4493-8BA3-4F92D121FC2E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1DB785-0946-4184-AF05-FC51B3881FB4}" type="pres">
      <dgm:prSet presAssocID="{A6CBAFFC-1F8F-4AD2-8049-747DC5FFDE13}" presName="sp" presStyleCnt="0"/>
      <dgm:spPr/>
    </dgm:pt>
    <dgm:pt modelId="{E97D1DB9-A7F9-41FE-A3EB-D1776DBCD13E}" type="pres">
      <dgm:prSet presAssocID="{9C397E74-3388-4C8F-9F65-C7B1D24FB897}" presName="linNode" presStyleCnt="0"/>
      <dgm:spPr/>
    </dgm:pt>
    <dgm:pt modelId="{509A7394-9BB4-4692-90E7-C8EBB088F22F}" type="pres">
      <dgm:prSet presAssocID="{9C397E74-3388-4C8F-9F65-C7B1D24FB89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B947F-4E79-4CF5-B64F-39EC9DB70B81}" type="pres">
      <dgm:prSet presAssocID="{417455FA-C0DE-4072-8829-8A9CA2B36D83}" presName="sp" presStyleCnt="0"/>
      <dgm:spPr/>
    </dgm:pt>
    <dgm:pt modelId="{19412DC6-C536-4EBE-96C4-4F84E231A790}" type="pres">
      <dgm:prSet presAssocID="{899BCF40-0B5B-41FB-957C-FFACB9EA7EF0}" presName="linNode" presStyleCnt="0"/>
      <dgm:spPr/>
    </dgm:pt>
    <dgm:pt modelId="{9C932996-C18C-4BCB-BC86-2D490DEEEB16}" type="pres">
      <dgm:prSet presAssocID="{899BCF40-0B5B-41FB-957C-FFACB9EA7EF0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7C54D5-4C2B-4ED5-9D14-34F1C225374C}" type="pres">
      <dgm:prSet presAssocID="{85D0B31F-106A-43F4-B8CD-52453E644BC6}" presName="sp" presStyleCnt="0"/>
      <dgm:spPr/>
    </dgm:pt>
    <dgm:pt modelId="{F107717E-93EC-4518-B5FB-F2B3BD7555E5}" type="pres">
      <dgm:prSet presAssocID="{1FA69E35-AC23-4A60-8D94-D38D375C9CAC}" presName="linNode" presStyleCnt="0"/>
      <dgm:spPr/>
    </dgm:pt>
    <dgm:pt modelId="{CF4D74A3-9F1F-4723-AE18-52D4D389CDA3}" type="pres">
      <dgm:prSet presAssocID="{1FA69E35-AC23-4A60-8D94-D38D375C9CAC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BCCB24-C38C-4FF5-945D-1C89A4EADE6C}" type="presOf" srcId="{1FA69E35-AC23-4A60-8D94-D38D375C9CAC}" destId="{CF4D74A3-9F1F-4723-AE18-52D4D389CDA3}" srcOrd="0" destOrd="0" presId="urn:microsoft.com/office/officeart/2005/8/layout/vList5"/>
    <dgm:cxn modelId="{429593B7-FCD3-436D-96CC-E9A514DBFBFC}" type="presOf" srcId="{1A2DF6F1-5B83-4715-B71C-1E98356E2CE4}" destId="{BD82C28A-4E0C-4330-BC3D-2CEFE0EAE4DB}" srcOrd="0" destOrd="0" presId="urn:microsoft.com/office/officeart/2005/8/layout/vList5"/>
    <dgm:cxn modelId="{35C948F1-EC60-4B2F-B06D-143250EA3D4C}" srcId="{CD8E4864-3FA2-4299-A97C-2BCE59A03C9B}" destId="{1FA69E35-AC23-4A60-8D94-D38D375C9CAC}" srcOrd="5" destOrd="0" parTransId="{AD541BBF-646B-45B5-8AB1-384137D76D7E}" sibTransId="{E3438153-1CC7-4888-84AE-8C515378EFDC}"/>
    <dgm:cxn modelId="{EC8109C0-5CE4-4A73-B5D0-A1732F6EB009}" type="presOf" srcId="{FEBCF11D-DC3C-4208-8A59-2313514ED528}" destId="{916228B8-FC8C-49B6-BCDC-7A9871CEE2F4}" srcOrd="0" destOrd="0" presId="urn:microsoft.com/office/officeart/2005/8/layout/vList5"/>
    <dgm:cxn modelId="{60D45DF7-377E-4783-BE29-0E8AB168E290}" srcId="{CD8E4864-3FA2-4299-A97C-2BCE59A03C9B}" destId="{EB75890B-C08E-4493-8BA3-4F92D121FC2E}" srcOrd="2" destOrd="0" parTransId="{FD51648B-AC6A-4FAB-9B4B-E61C11B42E04}" sibTransId="{A6CBAFFC-1F8F-4AD2-8049-747DC5FFDE13}"/>
    <dgm:cxn modelId="{14924EDB-4AB0-4AB6-8599-4E7C7EA5F6BE}" srcId="{CD8E4864-3FA2-4299-A97C-2BCE59A03C9B}" destId="{9C397E74-3388-4C8F-9F65-C7B1D24FB897}" srcOrd="3" destOrd="0" parTransId="{CBDD6D3D-ACB6-498C-AA99-5DBBC2D1D174}" sibTransId="{417455FA-C0DE-4072-8829-8A9CA2B36D83}"/>
    <dgm:cxn modelId="{FF844373-6944-4924-89B4-1B77220C9FAF}" srcId="{CD8E4864-3FA2-4299-A97C-2BCE59A03C9B}" destId="{FEBCF11D-DC3C-4208-8A59-2313514ED528}" srcOrd="0" destOrd="0" parTransId="{54586334-8CFF-4D60-ADB2-896E9C9FE654}" sibTransId="{AE3CF95F-8471-48FE-A8C8-150FE1413465}"/>
    <dgm:cxn modelId="{F6978A99-CDC9-4E94-8F73-006EF9C96E45}" srcId="{CD8E4864-3FA2-4299-A97C-2BCE59A03C9B}" destId="{1A2DF6F1-5B83-4715-B71C-1E98356E2CE4}" srcOrd="1" destOrd="0" parTransId="{9BEC6B0F-7FDF-422A-BE94-58A38C03D3AF}" sibTransId="{3BD7880F-FA94-4C3A-85EF-DC0427960097}"/>
    <dgm:cxn modelId="{5FA4A824-AEFC-4036-A976-2DFBFC0DEA06}" type="presOf" srcId="{EB75890B-C08E-4493-8BA3-4F92D121FC2E}" destId="{EC7CC3AA-A609-48A9-B37D-4773D5CB3C04}" srcOrd="0" destOrd="0" presId="urn:microsoft.com/office/officeart/2005/8/layout/vList5"/>
    <dgm:cxn modelId="{7D846AC3-2EE8-442D-B247-1BF2D9B1A180}" type="presOf" srcId="{9C397E74-3388-4C8F-9F65-C7B1D24FB897}" destId="{509A7394-9BB4-4692-90E7-C8EBB088F22F}" srcOrd="0" destOrd="0" presId="urn:microsoft.com/office/officeart/2005/8/layout/vList5"/>
    <dgm:cxn modelId="{0DE248BF-1E84-4B6E-B40F-9F909B82359C}" srcId="{CD8E4864-3FA2-4299-A97C-2BCE59A03C9B}" destId="{899BCF40-0B5B-41FB-957C-FFACB9EA7EF0}" srcOrd="4" destOrd="0" parTransId="{0363A894-61D9-4C2E-8B38-9282D80A809B}" sibTransId="{85D0B31F-106A-43F4-B8CD-52453E644BC6}"/>
    <dgm:cxn modelId="{9E8C0CC9-5EF2-4DB9-8334-089E4D03DB31}" type="presOf" srcId="{CD8E4864-3FA2-4299-A97C-2BCE59A03C9B}" destId="{745B61B7-C8CC-44E0-8FC4-B3D0017A7BEC}" srcOrd="0" destOrd="0" presId="urn:microsoft.com/office/officeart/2005/8/layout/vList5"/>
    <dgm:cxn modelId="{EA9FCF87-C392-4CF4-A968-2EC8803B0FF9}" type="presOf" srcId="{899BCF40-0B5B-41FB-957C-FFACB9EA7EF0}" destId="{9C932996-C18C-4BCB-BC86-2D490DEEEB16}" srcOrd="0" destOrd="0" presId="urn:microsoft.com/office/officeart/2005/8/layout/vList5"/>
    <dgm:cxn modelId="{069ABC98-DF78-4C90-92D7-451691A2CBE5}" type="presParOf" srcId="{745B61B7-C8CC-44E0-8FC4-B3D0017A7BEC}" destId="{9B6834F7-C3C0-4FD7-88D1-1CE7A0DA3043}" srcOrd="0" destOrd="0" presId="urn:microsoft.com/office/officeart/2005/8/layout/vList5"/>
    <dgm:cxn modelId="{F23D8664-5814-4722-AA7A-E13C3AF2F33E}" type="presParOf" srcId="{9B6834F7-C3C0-4FD7-88D1-1CE7A0DA3043}" destId="{916228B8-FC8C-49B6-BCDC-7A9871CEE2F4}" srcOrd="0" destOrd="0" presId="urn:microsoft.com/office/officeart/2005/8/layout/vList5"/>
    <dgm:cxn modelId="{E1AB7291-513F-43C0-8F66-32F05DAA7853}" type="presParOf" srcId="{745B61B7-C8CC-44E0-8FC4-B3D0017A7BEC}" destId="{429A8A32-E8F6-4967-80DA-A4C8DE8C79FC}" srcOrd="1" destOrd="0" presId="urn:microsoft.com/office/officeart/2005/8/layout/vList5"/>
    <dgm:cxn modelId="{5533C0E1-3F08-4CEC-9872-C2FE44E62C25}" type="presParOf" srcId="{745B61B7-C8CC-44E0-8FC4-B3D0017A7BEC}" destId="{043A526C-337F-4C86-ABA5-BD74061B19BC}" srcOrd="2" destOrd="0" presId="urn:microsoft.com/office/officeart/2005/8/layout/vList5"/>
    <dgm:cxn modelId="{C59A6548-F556-4B01-A402-88F619A4852E}" type="presParOf" srcId="{043A526C-337F-4C86-ABA5-BD74061B19BC}" destId="{BD82C28A-4E0C-4330-BC3D-2CEFE0EAE4DB}" srcOrd="0" destOrd="0" presId="urn:microsoft.com/office/officeart/2005/8/layout/vList5"/>
    <dgm:cxn modelId="{D78492D8-3CC9-4E57-9163-B455117A4DE8}" type="presParOf" srcId="{745B61B7-C8CC-44E0-8FC4-B3D0017A7BEC}" destId="{8262B405-6DD0-44F5-8746-BA41E492C1E2}" srcOrd="3" destOrd="0" presId="urn:microsoft.com/office/officeart/2005/8/layout/vList5"/>
    <dgm:cxn modelId="{623FA297-7685-4846-8627-DB6EC0132EEE}" type="presParOf" srcId="{745B61B7-C8CC-44E0-8FC4-B3D0017A7BEC}" destId="{8A8FF0EB-E4B9-45C4-BB7E-60A366EA6852}" srcOrd="4" destOrd="0" presId="urn:microsoft.com/office/officeart/2005/8/layout/vList5"/>
    <dgm:cxn modelId="{E53DBCD0-A667-43A6-A65F-2190792F4498}" type="presParOf" srcId="{8A8FF0EB-E4B9-45C4-BB7E-60A366EA6852}" destId="{EC7CC3AA-A609-48A9-B37D-4773D5CB3C04}" srcOrd="0" destOrd="0" presId="urn:microsoft.com/office/officeart/2005/8/layout/vList5"/>
    <dgm:cxn modelId="{2E5D314F-8193-4569-87BC-F714D72425BE}" type="presParOf" srcId="{745B61B7-C8CC-44E0-8FC4-B3D0017A7BEC}" destId="{951DB785-0946-4184-AF05-FC51B3881FB4}" srcOrd="5" destOrd="0" presId="urn:microsoft.com/office/officeart/2005/8/layout/vList5"/>
    <dgm:cxn modelId="{A60430A7-6394-4796-824C-BA570D9D57EA}" type="presParOf" srcId="{745B61B7-C8CC-44E0-8FC4-B3D0017A7BEC}" destId="{E97D1DB9-A7F9-41FE-A3EB-D1776DBCD13E}" srcOrd="6" destOrd="0" presId="urn:microsoft.com/office/officeart/2005/8/layout/vList5"/>
    <dgm:cxn modelId="{45FD32BF-208F-4EF4-9098-E6B2EEAF0902}" type="presParOf" srcId="{E97D1DB9-A7F9-41FE-A3EB-D1776DBCD13E}" destId="{509A7394-9BB4-4692-90E7-C8EBB088F22F}" srcOrd="0" destOrd="0" presId="urn:microsoft.com/office/officeart/2005/8/layout/vList5"/>
    <dgm:cxn modelId="{6409AA2E-2703-4C95-ACDE-7AB3C983553F}" type="presParOf" srcId="{745B61B7-C8CC-44E0-8FC4-B3D0017A7BEC}" destId="{2FCB947F-4E79-4CF5-B64F-39EC9DB70B81}" srcOrd="7" destOrd="0" presId="urn:microsoft.com/office/officeart/2005/8/layout/vList5"/>
    <dgm:cxn modelId="{AFD7DC91-FDA6-4590-A0C5-068F4C6771AB}" type="presParOf" srcId="{745B61B7-C8CC-44E0-8FC4-B3D0017A7BEC}" destId="{19412DC6-C536-4EBE-96C4-4F84E231A790}" srcOrd="8" destOrd="0" presId="urn:microsoft.com/office/officeart/2005/8/layout/vList5"/>
    <dgm:cxn modelId="{0FA16DAC-F255-426E-ADC3-618361689333}" type="presParOf" srcId="{19412DC6-C536-4EBE-96C4-4F84E231A790}" destId="{9C932996-C18C-4BCB-BC86-2D490DEEEB16}" srcOrd="0" destOrd="0" presId="urn:microsoft.com/office/officeart/2005/8/layout/vList5"/>
    <dgm:cxn modelId="{0CF126D2-1E7D-4E4D-A15D-21BC05BB6D92}" type="presParOf" srcId="{745B61B7-C8CC-44E0-8FC4-B3D0017A7BEC}" destId="{3A7C54D5-4C2B-4ED5-9D14-34F1C225374C}" srcOrd="9" destOrd="0" presId="urn:microsoft.com/office/officeart/2005/8/layout/vList5"/>
    <dgm:cxn modelId="{40A1B4BF-3814-40CA-A33E-6C5AA9D0083B}" type="presParOf" srcId="{745B61B7-C8CC-44E0-8FC4-B3D0017A7BEC}" destId="{F107717E-93EC-4518-B5FB-F2B3BD7555E5}" srcOrd="10" destOrd="0" presId="urn:microsoft.com/office/officeart/2005/8/layout/vList5"/>
    <dgm:cxn modelId="{C6335CD3-87FB-4EE1-9CA3-A6BE8731E23B}" type="presParOf" srcId="{F107717E-93EC-4518-B5FB-F2B3BD7555E5}" destId="{CF4D74A3-9F1F-4723-AE18-52D4D389CDA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28B8-FC8C-49B6-BCDC-7A9871CEE2F4}">
      <dsp:nvSpPr>
        <dsp:cNvPr id="0" name=""/>
        <dsp:cNvSpPr/>
      </dsp:nvSpPr>
      <dsp:spPr>
        <a:xfrm>
          <a:off x="2350968" y="996"/>
          <a:ext cx="2644839" cy="5803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baseline="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게임 </a:t>
          </a:r>
          <a:r>
            <a:rPr lang="ko-KR" altLang="en-US" sz="2000" kern="1200" baseline="0" dirty="0" err="1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컨셉</a:t>
          </a:r>
          <a:endParaRPr lang="ko-KR" altLang="en-US" sz="2000" kern="12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sp:txBody>
      <dsp:txXfrm>
        <a:off x="2379297" y="29325"/>
        <a:ext cx="2588181" cy="523663"/>
      </dsp:txXfrm>
    </dsp:sp>
    <dsp:sp modelId="{BD82C28A-4E0C-4330-BC3D-2CEFE0EAE4DB}">
      <dsp:nvSpPr>
        <dsp:cNvPr id="0" name=""/>
        <dsp:cNvSpPr/>
      </dsp:nvSpPr>
      <dsp:spPr>
        <a:xfrm>
          <a:off x="2350968" y="610333"/>
          <a:ext cx="2644839" cy="5803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baseline="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게임 흐름</a:t>
          </a:r>
          <a:endParaRPr lang="ko-KR" altLang="en-US" sz="2000" kern="12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sp:txBody>
      <dsp:txXfrm>
        <a:off x="2379297" y="638662"/>
        <a:ext cx="2588181" cy="523663"/>
      </dsp:txXfrm>
    </dsp:sp>
    <dsp:sp modelId="{EC7CC3AA-A609-48A9-B37D-4773D5CB3C04}">
      <dsp:nvSpPr>
        <dsp:cNvPr id="0" name=""/>
        <dsp:cNvSpPr/>
      </dsp:nvSpPr>
      <dsp:spPr>
        <a:xfrm>
          <a:off x="2350968" y="1219670"/>
          <a:ext cx="2644839" cy="5803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게임 </a:t>
          </a:r>
          <a:r>
            <a:rPr lang="ko-KR" altLang="en-US" sz="2000" kern="1200" dirty="0" err="1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컨텐츠</a:t>
          </a:r>
          <a:r>
            <a:rPr lang="ko-KR" altLang="en-US" sz="2000" kern="12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 </a:t>
          </a:r>
          <a:endParaRPr lang="ko-KR" altLang="en-US" sz="2000" kern="12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sp:txBody>
      <dsp:txXfrm>
        <a:off x="2379297" y="1247999"/>
        <a:ext cx="2588181" cy="523663"/>
      </dsp:txXfrm>
    </dsp:sp>
    <dsp:sp modelId="{509A7394-9BB4-4692-90E7-C8EBB088F22F}">
      <dsp:nvSpPr>
        <dsp:cNvPr id="0" name=""/>
        <dsp:cNvSpPr/>
      </dsp:nvSpPr>
      <dsp:spPr>
        <a:xfrm>
          <a:off x="2350968" y="1829008"/>
          <a:ext cx="2644839" cy="5803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baseline="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개발 범위</a:t>
          </a:r>
          <a:endParaRPr lang="ko-KR" altLang="en-US" sz="2000" kern="12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sp:txBody>
      <dsp:txXfrm>
        <a:off x="2379297" y="1857337"/>
        <a:ext cx="2588181" cy="523663"/>
      </dsp:txXfrm>
    </dsp:sp>
    <dsp:sp modelId="{9C932996-C18C-4BCB-BC86-2D490DEEEB16}">
      <dsp:nvSpPr>
        <dsp:cNvPr id="0" name=""/>
        <dsp:cNvSpPr/>
      </dsp:nvSpPr>
      <dsp:spPr>
        <a:xfrm>
          <a:off x="2350968" y="2438345"/>
          <a:ext cx="2644839" cy="5803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baseline="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개발 일정</a:t>
          </a:r>
          <a:endParaRPr lang="ko-KR" altLang="en-US" sz="2000" kern="12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sp:txBody>
      <dsp:txXfrm>
        <a:off x="2379297" y="2466674"/>
        <a:ext cx="2588181" cy="523663"/>
      </dsp:txXfrm>
    </dsp:sp>
    <dsp:sp modelId="{CF4D74A3-9F1F-4723-AE18-52D4D389CDA3}">
      <dsp:nvSpPr>
        <dsp:cNvPr id="0" name=""/>
        <dsp:cNvSpPr/>
      </dsp:nvSpPr>
      <dsp:spPr>
        <a:xfrm>
          <a:off x="2350968" y="3047682"/>
          <a:ext cx="2644839" cy="5803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rPr>
            <a:t>자체 평가</a:t>
          </a:r>
          <a:endParaRPr lang="ko-KR" altLang="en-US" sz="2000" kern="1200" dirty="0">
            <a:latin typeface="나눔바른고딕OTF" panose="02020603020101020101" pitchFamily="18" charset="-127"/>
            <a:ea typeface="나눔바른고딕OTF" panose="02020603020101020101" pitchFamily="18" charset="-127"/>
          </a:endParaRPr>
        </a:p>
      </dsp:txBody>
      <dsp:txXfrm>
        <a:off x="2379297" y="3076011"/>
        <a:ext cx="2588181" cy="523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6E05-BD43-499E-B281-8E37C21DBFA0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31AF3-9625-49F9-B80E-469A9E76B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2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44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18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7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40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35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27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9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3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3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8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5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1AF3-9625-49F9-B80E-469A9E76B9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1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A201B7E-699A-4032-A78A-86B9C694B552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8C73FA9-41AA-493F-B4D1-C60871F371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53465" y="4723723"/>
            <a:ext cx="4269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HY바다L" panose="02030600000101010101" pitchFamily="18" charset="-127"/>
                <a:ea typeface="HY바다L" panose="02030600000101010101" pitchFamily="18" charset="-127"/>
                <a:cs typeface="Aharoni" pitchFamily="2" charset="-79"/>
              </a:rPr>
              <a:t>2D Game Programming</a:t>
            </a:r>
            <a:endParaRPr lang="en-US" altLang="ko-KR" sz="3200" dirty="0">
              <a:effectLst/>
              <a:latin typeface="HY바다L" panose="02030600000101010101" pitchFamily="18" charset="-127"/>
              <a:ea typeface="HY바다L" panose="02030600000101010101" pitchFamily="18" charset="-127"/>
              <a:cs typeface="Aharoni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072" y="6093296"/>
            <a:ext cx="3556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2010182052 </a:t>
            </a:r>
            <a:r>
              <a:rPr lang="en-US" altLang="ko-KR" sz="28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8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박 </a:t>
            </a:r>
            <a:r>
              <a: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건수</a:t>
            </a:r>
            <a:endParaRPr lang="ko-KR" altLang="en-US" sz="2800" dirty="0"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1427921"/>
            <a:ext cx="748883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800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뉘</a:t>
            </a:r>
            <a:r>
              <a:rPr lang="ko-KR" altLang="en-US" sz="138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집</a:t>
            </a:r>
            <a:r>
              <a:rPr lang="ko-KR" altLang="en-US" sz="13800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ko-KR" altLang="en-US" sz="138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문</a:t>
            </a:r>
            <a:endParaRPr lang="ko-KR" altLang="en-US" sz="138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3808" y="3710718"/>
            <a:ext cx="5253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		</a:t>
            </a:r>
            <a:r>
              <a:rPr lang="ko-KR" altLang="en-US" sz="28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누구</a:t>
            </a:r>
            <a:r>
              <a:rPr lang="ko-KR" altLang="en-US" sz="28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</a:t>
            </a:r>
            <a:r>
              <a:rPr lang="ko-KR" altLang="en-US" sz="28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대문</a:t>
            </a:r>
            <a:r>
              <a:rPr lang="ko-KR" altLang="en-US" sz="28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 </a:t>
            </a:r>
            <a:r>
              <a: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부숴라</a:t>
            </a:r>
            <a:r>
              <a:rPr lang="en-US" altLang="ko-KR" sz="28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!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084" y="171718"/>
            <a:ext cx="7885113" cy="1362075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3.</a:t>
            </a:r>
            <a:r>
              <a:rPr lang="ko-KR" alt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게임 </a:t>
            </a:r>
            <a:r>
              <a:rPr lang="ko-KR" altLang="en-US" sz="36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컨텐츠</a:t>
            </a:r>
            <a:endParaRPr lang="ko-KR" altLang="en-US" sz="3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-2708" y="796793"/>
            <a:ext cx="4214668" cy="1119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08832" y="1145052"/>
            <a:ext cx="7488152" cy="670434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유저 </a:t>
            </a:r>
            <a:r>
              <a:rPr lang="ko-KR" altLang="en-US" sz="2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대문</a:t>
            </a:r>
            <a:endParaRPr lang="en-US" altLang="ko-KR" sz="2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맨 왼쪽에 위치한 건물</a:t>
            </a:r>
            <a:r>
              <a:rPr lang="en-US" altLang="ko-KR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파괴 당할 경우 게임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패배</a:t>
            </a:r>
            <a:r>
              <a:rPr lang="en-US" altLang="ko-KR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본진 </a:t>
            </a:r>
            <a:r>
              <a:rPr lang="en-US" altLang="ko-KR" sz="1500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Lv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 높을수록 최대 체력 증가</a:t>
            </a:r>
            <a:endParaRPr lang="ko-KR" altLang="en-US" sz="1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15603" y="2072202"/>
            <a:ext cx="7481381" cy="670434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수호 영웅</a:t>
            </a:r>
            <a:endParaRPr lang="en-US" altLang="ko-KR" sz="2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본진을 수호하는 영웅</a:t>
            </a:r>
            <a:r>
              <a:rPr lang="en-US" altLang="ko-KR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유저가 직접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컨트롤</a:t>
            </a:r>
            <a:r>
              <a:rPr lang="en-US" altLang="ko-KR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수호 영웅은 </a:t>
            </a:r>
            <a:r>
              <a:rPr lang="en-US" altLang="ko-KR" sz="1500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Lv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 올라갈 수록 공격력 증가</a:t>
            </a:r>
            <a:endParaRPr lang="en-US" altLang="ko-KR" sz="1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15604" y="2999352"/>
            <a:ext cx="7481380" cy="670434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전투 영웅</a:t>
            </a:r>
            <a:endParaRPr lang="en-US" altLang="ko-KR" sz="2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대문에서 생산되는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영웅</a:t>
            </a:r>
            <a:r>
              <a:rPr lang="en-US" altLang="ko-KR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자동으로 전투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참여</a:t>
            </a:r>
            <a:r>
              <a:rPr lang="en-US" altLang="ko-KR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전투 영웅은 </a:t>
            </a:r>
            <a:r>
              <a:rPr lang="en-US" altLang="ko-KR" sz="1500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Lv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 올라갈 수록 </a:t>
            </a:r>
            <a:r>
              <a:rPr lang="ko-KR" altLang="en-US" sz="1500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스텟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변화</a:t>
            </a:r>
            <a:endParaRPr lang="en-US" altLang="ko-KR" sz="1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10048" y="3926502"/>
            <a:ext cx="7490881" cy="670434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광산</a:t>
            </a:r>
            <a:endParaRPr lang="en-US" altLang="ko-KR" sz="2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골드 생산을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담당</a:t>
            </a:r>
            <a:r>
              <a:rPr lang="en-US" altLang="ko-KR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광산 </a:t>
            </a:r>
            <a:r>
              <a:rPr lang="en-US" altLang="ko-KR" sz="1500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Lv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</a:t>
            </a:r>
            <a:r>
              <a:rPr lang="en-US" altLang="ko-KR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올라갈 경우</a:t>
            </a:r>
            <a:r>
              <a:rPr lang="en-US" altLang="ko-KR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더 빠른 속도로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골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드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</a:t>
            </a:r>
            <a:endParaRPr lang="en-US" altLang="ko-KR" sz="1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07468" y="4865906"/>
            <a:ext cx="7490881" cy="670434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적군 </a:t>
            </a:r>
            <a:r>
              <a:rPr lang="ko-KR" altLang="en-US" sz="2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대문</a:t>
            </a:r>
            <a:endParaRPr lang="en-US" altLang="ko-KR" sz="25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맨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오른쪽에 위치한 건물</a:t>
            </a:r>
            <a:r>
              <a:rPr lang="en-US" altLang="ko-KR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파괴할 경우 게임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승리</a:t>
            </a:r>
            <a:endParaRPr lang="en-US" altLang="ko-KR" sz="1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06104" y="5805310"/>
            <a:ext cx="7490881" cy="670434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 </a:t>
            </a:r>
            <a:r>
              <a:rPr lang="ko-KR" altLang="en-US" sz="2500" dirty="0" err="1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몬스터</a:t>
            </a:r>
            <a:endParaRPr lang="en-US" altLang="ko-KR" sz="2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대문에서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생성되는 </a:t>
            </a:r>
            <a:r>
              <a:rPr lang="ko-KR" altLang="en-US" sz="1500" dirty="0" err="1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몬스터</a:t>
            </a:r>
            <a:r>
              <a:rPr lang="en-US" altLang="ko-KR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아군 본진을 목표로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전투</a:t>
            </a:r>
            <a:r>
              <a:rPr lang="en-US" altLang="ko-KR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다양한 </a:t>
            </a:r>
            <a:r>
              <a:rPr lang="ko-KR" altLang="en-US" sz="1500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몬스터가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생산함</a:t>
            </a:r>
            <a:endParaRPr lang="en-US" altLang="ko-KR" sz="15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1" y="1974972"/>
            <a:ext cx="795601" cy="83116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" y="5723421"/>
            <a:ext cx="830858" cy="83421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1" y="2906105"/>
            <a:ext cx="813567" cy="81356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0" y="1058676"/>
            <a:ext cx="815630" cy="8431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3" y="4803765"/>
            <a:ext cx="799714" cy="8267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4" y="3751797"/>
            <a:ext cx="1035831" cy="10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</a:t>
            </a:r>
            <a:r>
              <a:rPr lang="en-US" altLang="ko-KR" sz="60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ko-KR" altLang="en-US" sz="6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범위</a:t>
            </a:r>
            <a:endParaRPr lang="ko-KR" altLang="en-US" sz="6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7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70652" y="0"/>
            <a:ext cx="3581058" cy="8078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4. </a:t>
            </a:r>
            <a:r>
              <a:rPr lang="ko-KR" alt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범위</a:t>
            </a:r>
            <a:endParaRPr lang="ko-KR" altLang="en-US" sz="3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708" y="796793"/>
            <a:ext cx="4214668" cy="1119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65520"/>
              </p:ext>
            </p:extLst>
          </p:nvPr>
        </p:nvGraphicFramePr>
        <p:xfrm>
          <a:off x="683568" y="1124744"/>
          <a:ext cx="7704855" cy="5193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01087"/>
                <a:gridCol w="2968353"/>
                <a:gridCol w="3235415"/>
              </a:tblGrid>
              <a:tr h="31714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내    용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최소 범위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추가 범위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49659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컨트롤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마우스 클릭하여 영웅 생성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마우스 클릭하여 수호영웅 컨트롤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수호영웅 마우스 방향에 따른</a:t>
                      </a:r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공격</a:t>
                      </a:r>
                      <a:endParaRPr lang="en-US" altLang="ko-KR" sz="1400" baseline="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마우스 클릭으로 오브젝트 </a:t>
                      </a:r>
                      <a:r>
                        <a:rPr lang="en-US" altLang="ko-KR" sz="1400" baseline="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Lv</a:t>
                      </a:r>
                      <a:r>
                        <a:rPr lang="en-US" altLang="ko-KR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UP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67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유저 대문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적군 대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문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수호 영웅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전투 영웅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광산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몬스터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모든 오브젝트는 </a:t>
                      </a:r>
                      <a:r>
                        <a:rPr lang="en-US" altLang="ko-KR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Lv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 존재함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en-US" altLang="ko-KR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Lv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 증가함에 따라 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스텟</a:t>
                      </a:r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증가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49659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맵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</a:t>
                      </a:r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로 구성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Lv</a:t>
                      </a:r>
                      <a:r>
                        <a:rPr lang="en-US" altLang="ko-KR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1 ~ Lv. 5</a:t>
                      </a:r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로 구성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추가로 더 다양한 스테이지 제작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49659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애니메이션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영웅 애니메이션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애니메이션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공격에 따른 스킬 애니메이션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49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충돌체크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영웅과 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충돌체크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영웅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몬스터와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대문 충돌체크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영웅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범위공격 구현 후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범위공격 충돌체크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49659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이펙트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영웅 공격 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이펙트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공격 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이펙트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Lv</a:t>
                      </a:r>
                      <a:r>
                        <a:rPr lang="en-US" altLang="ko-KR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UP </a:t>
                      </a:r>
                      <a:r>
                        <a:rPr lang="ko-KR" altLang="en-US" sz="1400" baseline="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이펙트</a:t>
                      </a:r>
                      <a:r>
                        <a:rPr lang="en-US" altLang="ko-KR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파괴 </a:t>
                      </a:r>
                      <a:r>
                        <a:rPr lang="ko-KR" altLang="en-US" sz="1400" baseline="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이펙트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49659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사운드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영웅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사운드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이펙트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배경 사운드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Lv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UP 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사운드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오브젝트 생성 사운드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49659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UI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메인 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UI, 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파티 설정 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UI, 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UI</a:t>
                      </a:r>
                    </a:p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체력 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UI, 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오브젝트 생성 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UI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Lv</a:t>
                      </a:r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UP</a:t>
                      </a:r>
                      <a:r>
                        <a:rPr lang="en-US" altLang="ko-KR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UI, </a:t>
                      </a:r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스테이지 </a:t>
                      </a:r>
                      <a:r>
                        <a:rPr lang="en-US" altLang="ko-KR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UI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49659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게임 난이도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Easy, Normal, Hard, Extreme </a:t>
                      </a:r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모드</a:t>
                      </a:r>
                      <a:endParaRPr lang="en-US" altLang="ko-KR" sz="1400" baseline="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모드에 따른 적 </a:t>
                      </a:r>
                      <a:r>
                        <a:rPr lang="ko-KR" altLang="en-US" sz="1400" baseline="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스텟</a:t>
                      </a:r>
                      <a:r>
                        <a:rPr lang="ko-KR" altLang="en-US" sz="1400" baseline="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변경</a:t>
                      </a:r>
                      <a:endParaRPr lang="en-US" altLang="ko-KR" sz="1400" baseline="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Crazy, Impossible 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모드 추가로 구현</a:t>
                      </a:r>
                      <a:endParaRPr lang="en-US" altLang="ko-KR" sz="14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적 </a:t>
                      </a:r>
                      <a:r>
                        <a:rPr lang="ko-KR" altLang="en-US" sz="14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스텟</a:t>
                      </a:r>
                      <a:r>
                        <a:rPr lang="ko-KR" altLang="en-US" sz="14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증가 및 다양한 패턴 추가</a:t>
                      </a:r>
                      <a:endParaRPr lang="ko-KR" altLang="en-US" sz="14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2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</a:t>
            </a:r>
            <a:r>
              <a:rPr lang="en-US" altLang="ko-KR" sz="60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ko-KR" altLang="en-US" sz="6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일정</a:t>
            </a:r>
            <a:endParaRPr lang="ko-KR" altLang="en-US" sz="6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0652" y="0"/>
            <a:ext cx="3581058" cy="8078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</a:t>
            </a:r>
            <a:r>
              <a:rPr lang="en-US" altLang="ko-KR" sz="36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ko-KR" alt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일정</a:t>
            </a:r>
            <a:endParaRPr lang="ko-KR" altLang="en-US" sz="3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9188"/>
              </p:ext>
            </p:extLst>
          </p:nvPr>
        </p:nvGraphicFramePr>
        <p:xfrm>
          <a:off x="270650" y="2010113"/>
          <a:ext cx="8549822" cy="43204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4982"/>
                <a:gridCol w="854982"/>
                <a:gridCol w="854982"/>
                <a:gridCol w="854982"/>
                <a:gridCol w="854983"/>
                <a:gridCol w="854983"/>
                <a:gridCol w="854982"/>
                <a:gridCol w="854982"/>
                <a:gridCol w="854982"/>
                <a:gridCol w="854982"/>
              </a:tblGrid>
              <a:tr h="432048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20"/>
          <p:cNvSpPr txBox="1"/>
          <p:nvPr/>
        </p:nvSpPr>
        <p:spPr>
          <a:xfrm>
            <a:off x="-26682" y="1625939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직사각형 20"/>
          <p:cNvSpPr txBox="1"/>
          <p:nvPr/>
        </p:nvSpPr>
        <p:spPr>
          <a:xfrm>
            <a:off x="768666" y="1635717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직사각형 20"/>
          <p:cNvSpPr txBox="1"/>
          <p:nvPr/>
        </p:nvSpPr>
        <p:spPr>
          <a:xfrm>
            <a:off x="1633127" y="1635717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" name="직사각형 20"/>
          <p:cNvSpPr txBox="1"/>
          <p:nvPr/>
        </p:nvSpPr>
        <p:spPr>
          <a:xfrm>
            <a:off x="2428474" y="1635717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직사각형 20"/>
          <p:cNvSpPr txBox="1"/>
          <p:nvPr/>
        </p:nvSpPr>
        <p:spPr>
          <a:xfrm>
            <a:off x="3347864" y="1635717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5" name="직사각형 20"/>
          <p:cNvSpPr txBox="1"/>
          <p:nvPr/>
        </p:nvSpPr>
        <p:spPr>
          <a:xfrm>
            <a:off x="4170018" y="1629266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6" name="직사각형 20"/>
          <p:cNvSpPr txBox="1"/>
          <p:nvPr/>
        </p:nvSpPr>
        <p:spPr>
          <a:xfrm>
            <a:off x="5034479" y="1628412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7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직사각형 20"/>
          <p:cNvSpPr txBox="1"/>
          <p:nvPr/>
        </p:nvSpPr>
        <p:spPr>
          <a:xfrm>
            <a:off x="5870340" y="1625938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8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직사각형 20"/>
          <p:cNvSpPr txBox="1"/>
          <p:nvPr/>
        </p:nvSpPr>
        <p:spPr>
          <a:xfrm>
            <a:off x="6734801" y="1625937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9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직사각형 20"/>
          <p:cNvSpPr txBox="1"/>
          <p:nvPr/>
        </p:nvSpPr>
        <p:spPr>
          <a:xfrm>
            <a:off x="7601090" y="1618632"/>
            <a:ext cx="70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0652" y="2047799"/>
            <a:ext cx="1713208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리소스 수집</a:t>
            </a:r>
            <a:endParaRPr lang="ko-KR" altLang="en-US" sz="14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09968" y="2565582"/>
            <a:ext cx="882370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맵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구성</a:t>
            </a:r>
            <a:endParaRPr lang="ko-KR" altLang="en-US" sz="14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92338" y="3083365"/>
            <a:ext cx="851470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마우스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동작</a:t>
            </a:r>
            <a:endParaRPr lang="ko-KR" altLang="en-US" sz="14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83860" y="3581503"/>
            <a:ext cx="1715868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기본 오브젝트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본진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기본영웅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몬스터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en-US" altLang="ko-KR" sz="11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99728" y="4108838"/>
            <a:ext cx="3392552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추가 오브젝트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다양한 영웅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광산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몬스터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체력바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Lv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UP)</a:t>
            </a:r>
            <a:endParaRPr lang="en-US" altLang="ko-KR" sz="11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0530" y="5715327"/>
            <a:ext cx="4295032" cy="475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애니메이션 제작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9729" y="4646880"/>
            <a:ext cx="872272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충돌 체크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15562" y="5174215"/>
            <a:ext cx="2540814" cy="475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제작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Game Scene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구성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15561" y="4640413"/>
            <a:ext cx="843309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이펙트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4191" y="5784804"/>
            <a:ext cx="655191" cy="4755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최종 점검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9728" y="3584573"/>
            <a:ext cx="655191" cy="4755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중간 점검</a:t>
            </a:r>
            <a:endParaRPr lang="en-US" altLang="ko-KR" sz="1400" dirty="0" smtClean="0">
              <a:solidFill>
                <a:schemeClr val="bg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55657" y="4633103"/>
            <a:ext cx="736623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사운드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32778" y="4633102"/>
            <a:ext cx="736623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밸런스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조절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08795" y="3045677"/>
            <a:ext cx="1683486" cy="47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추가 스테이지</a:t>
            </a:r>
            <a:r>
              <a:rPr lang="ko-KR" altLang="en-US" sz="140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구성</a:t>
            </a:r>
            <a:endParaRPr lang="ko-KR" altLang="en-US" sz="14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-2708" y="796793"/>
            <a:ext cx="4214668" cy="1119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990668" y="5174215"/>
            <a:ext cx="786182" cy="4667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릴리즈</a:t>
            </a:r>
            <a:endParaRPr lang="en-US" altLang="ko-KR" sz="1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3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</a:t>
            </a:r>
            <a:r>
              <a:rPr lang="en-US" altLang="ko-KR" sz="60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ko-KR" altLang="en-US" sz="6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자체</a:t>
            </a:r>
            <a:r>
              <a:rPr lang="ko-KR" altLang="en-US" sz="6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평가</a:t>
            </a:r>
            <a:endParaRPr lang="ko-KR" altLang="en-US" sz="6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2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0652" y="0"/>
            <a:ext cx="3581058" cy="8078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6. </a:t>
            </a:r>
            <a:r>
              <a:rPr lang="ko-KR" alt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자체 평가</a:t>
            </a:r>
            <a:endParaRPr lang="ko-KR" altLang="en-US" sz="3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-2708" y="796793"/>
            <a:ext cx="4214668" cy="1119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10955"/>
              </p:ext>
            </p:extLst>
          </p:nvPr>
        </p:nvGraphicFramePr>
        <p:xfrm>
          <a:off x="467544" y="1772816"/>
          <a:ext cx="8352928" cy="42484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60440"/>
                <a:gridCol w="4392488"/>
              </a:tblGrid>
              <a:tr h="877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평가항목</a:t>
                      </a:r>
                      <a:endParaRPr lang="ko-KR" altLang="en-US" sz="16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평가</a:t>
                      </a:r>
                      <a:endParaRPr lang="en-US" altLang="ko-KR" sz="16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(A:</a:t>
                      </a:r>
                      <a:r>
                        <a:rPr lang="ko-KR" altLang="en-US" sz="16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매우잘함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B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잘함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C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보통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D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못함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E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  <a:r>
                        <a:rPr lang="ko-KR" altLang="en-US" sz="16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매우못함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561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B</a:t>
                      </a:r>
                      <a:endParaRPr lang="ko-KR" altLang="en-US" sz="16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561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B</a:t>
                      </a:r>
                      <a:endParaRPr lang="ko-KR" altLang="en-US" sz="16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561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B</a:t>
                      </a:r>
                      <a:endParaRPr lang="ko-KR" altLang="en-US" sz="16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561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B</a:t>
                      </a:r>
                      <a:endParaRPr lang="ko-KR" altLang="en-US" sz="16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561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A</a:t>
                      </a:r>
                      <a:endParaRPr lang="ko-KR" altLang="en-US" sz="16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  <a:tr h="561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A</a:t>
                      </a:r>
                      <a:endParaRPr lang="ko-KR" altLang="en-US" sz="1600" dirty="0" smtClean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39785152"/>
              </p:ext>
            </p:extLst>
          </p:nvPr>
        </p:nvGraphicFramePr>
        <p:xfrm>
          <a:off x="755576" y="1916832"/>
          <a:ext cx="7346776" cy="36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직사각형 3"/>
          <p:cNvSpPr/>
          <p:nvPr/>
        </p:nvSpPr>
        <p:spPr>
          <a:xfrm>
            <a:off x="2267744" y="221043"/>
            <a:ext cx="4392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C</a:t>
            </a:r>
            <a:r>
              <a:rPr lang="en-US" altLang="ko-KR" sz="8000" dirty="0" smtClean="0">
                <a:latin typeface="Aharoni" pitchFamily="2" charset="-79"/>
                <a:cs typeface="Aharoni" pitchFamily="2" charset="-79"/>
              </a:rPr>
              <a:t>ontents</a:t>
            </a:r>
            <a:endParaRPr lang="ko-KR" altLang="en-US" sz="8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44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 </a:t>
            </a:r>
            <a:r>
              <a:rPr lang="ko-KR" altLang="en-US" sz="6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</a:t>
            </a:r>
            <a:r>
              <a:rPr lang="ko-KR" altLang="en-US" sz="6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컨셉</a:t>
            </a:r>
            <a:endParaRPr lang="ko-KR" altLang="en-US" sz="6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221" y="4525925"/>
            <a:ext cx="675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디펜스 게임에 액션을 더한 </a:t>
            </a:r>
            <a:r>
              <a:rPr lang="ko-KR" altLang="en-US" sz="24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횡스크롤</a:t>
            </a:r>
            <a:r>
              <a:rPr lang="ko-KR" altLang="en-US" sz="2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액션 디펜스 게임</a:t>
            </a:r>
            <a:endParaRPr lang="en-US" altLang="ko-KR" sz="24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endParaRPr lang="en-US" altLang="ko-KR" sz="2400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다양한 영웅을 바탕으로 전략적인 플레이를 가능</a:t>
            </a:r>
          </a:p>
          <a:p>
            <a:endParaRPr lang="ko-KR" altLang="en-US" sz="28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96922" y="3715997"/>
            <a:ext cx="6734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(Side-Scrolling, Action Defense </a:t>
            </a:r>
            <a:r>
              <a:rPr lang="en-US" altLang="ko-KR" sz="28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Game</a:t>
            </a:r>
            <a:r>
              <a:rPr lang="en-US" altLang="ko-KR" sz="28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en-US" altLang="ko-KR" sz="2800" dirty="0">
              <a:solidFill>
                <a:schemeClr val="tx2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55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5755"/>
            <a:ext cx="7885113" cy="1362075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 </a:t>
            </a:r>
            <a:r>
              <a:rPr lang="ko-KR" alt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</a:t>
            </a:r>
            <a:r>
              <a:rPr lang="ko-KR" altLang="en-US" sz="36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컨셉</a:t>
            </a:r>
            <a:endParaRPr lang="ko-KR" altLang="en-US" sz="3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622" y="5275985"/>
            <a:ext cx="7768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자신만의 영웅들로 파티를 구성하라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!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영웅들을 생산해 적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몬스터를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무찌르자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!</a:t>
            </a:r>
          </a:p>
          <a:p>
            <a:pPr algn="ctr"/>
            <a:r>
              <a:rPr lang="ko-KR" altLang="en-US" sz="32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아군의 대문</a:t>
            </a:r>
            <a:r>
              <a:rPr lang="ko-KR" altLang="en-US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 수호하고 </a:t>
            </a:r>
            <a:r>
              <a:rPr lang="ko-KR" altLang="en-US" sz="3200" dirty="0" smtClean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적군 대문을</a:t>
            </a:r>
            <a:r>
              <a:rPr lang="ko-KR" altLang="en-US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파괴하라</a:t>
            </a:r>
            <a:r>
              <a:rPr lang="en-US" altLang="ko-KR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764351"/>
            <a:ext cx="6648450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62075"/>
            <a:ext cx="3057952" cy="20291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30" y="1352433"/>
            <a:ext cx="3057952" cy="2029108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-2708" y="796793"/>
            <a:ext cx="4214668" cy="1119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94124" y="3381541"/>
            <a:ext cx="2292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모티브게임 </a:t>
            </a: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&lt;Ancient War2&gt;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501643"/>
            <a:ext cx="6648450" cy="13144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-2708" y="796793"/>
            <a:ext cx="4214668" cy="1119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73" y="4113357"/>
            <a:ext cx="3513775" cy="11046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234" y="4120851"/>
            <a:ext cx="3059073" cy="110466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799870" y="5443424"/>
            <a:ext cx="5757311" cy="539678"/>
          </a:xfrm>
          <a:prstGeom prst="roundRect">
            <a:avLst/>
          </a:prstGeom>
          <a:solidFill>
            <a:srgbClr val="002060"/>
          </a:solidFill>
          <a:ln>
            <a:solidFill>
              <a:srgbClr val="00B0F0"/>
            </a:solidFill>
          </a:ln>
          <a:effectLst>
            <a:glow rad="1016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플레이를 통해 얻은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점수로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영웅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능력을 향상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99871" y="3070693"/>
            <a:ext cx="5757311" cy="539678"/>
          </a:xfrm>
          <a:prstGeom prst="roundRect">
            <a:avLst/>
          </a:prstGeom>
          <a:solidFill>
            <a:srgbClr val="002060"/>
          </a:solidFill>
          <a:ln>
            <a:solidFill>
              <a:srgbClr val="00B0F0"/>
            </a:solidFill>
          </a:ln>
          <a:effectLst>
            <a:glow rad="1016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플레이를 통해 얻은 점수로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새로운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영웅을 고용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79512" y="115755"/>
            <a:ext cx="7885113" cy="1362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 </a:t>
            </a:r>
            <a:r>
              <a:rPr lang="ko-KR" altLang="en-US" sz="360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컨셉</a:t>
            </a:r>
            <a:endParaRPr lang="ko-KR" altLang="en-US" sz="3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3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 </a:t>
            </a:r>
            <a:r>
              <a:rPr lang="ko-KR" altLang="en-US" sz="6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</a:t>
            </a:r>
            <a:r>
              <a:rPr lang="ko-KR" altLang="en-US" sz="6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흐름</a:t>
            </a:r>
            <a:endParaRPr lang="ko-KR" altLang="en-US" sz="6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9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-2708" y="796793"/>
            <a:ext cx="4214668" cy="1119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0" y="2798540"/>
            <a:ext cx="2602796" cy="17144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38" y="1268760"/>
            <a:ext cx="2582015" cy="1714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268760"/>
            <a:ext cx="2604490" cy="17144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341662"/>
            <a:ext cx="2602796" cy="170960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78" y="4367093"/>
            <a:ext cx="2602734" cy="1714458"/>
          </a:xfrm>
          <a:prstGeom prst="rect">
            <a:avLst/>
          </a:prstGeom>
        </p:spPr>
      </p:pic>
      <p:sp>
        <p:nvSpPr>
          <p:cNvPr id="47" name="오른쪽 화살표 46"/>
          <p:cNvSpPr/>
          <p:nvPr/>
        </p:nvSpPr>
        <p:spPr>
          <a:xfrm rot="19008759">
            <a:off x="2786856" y="2701886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5919856" y="2045474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10800000">
            <a:off x="5919856" y="5224322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7493577" y="3879162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1155" y="4652670"/>
            <a:ext cx="2439917" cy="83099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영웅 파티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구성</a:t>
            </a:r>
            <a:endParaRPr lang="en-US" altLang="ko-KR" sz="16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신규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영웅 고용</a:t>
            </a:r>
            <a:endParaRPr lang="en-US" altLang="ko-KR" sz="16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대문 능력 향상</a:t>
            </a:r>
            <a:endParaRPr lang="ko-KR" altLang="en-US" sz="16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16586" y="3158592"/>
            <a:ext cx="2439917" cy="338554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월드맵에서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뉘집대문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선택</a:t>
            </a:r>
            <a:endParaRPr lang="ko-KR" altLang="en-US" sz="16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53992" y="3169709"/>
            <a:ext cx="2439917" cy="338554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 대문에서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생산</a:t>
            </a:r>
            <a:endParaRPr lang="ko-KR" altLang="en-US" sz="16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8690" y="6217626"/>
            <a:ext cx="2439917" cy="338554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영웅들로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퇴치</a:t>
            </a:r>
            <a:endParaRPr lang="ko-KR" altLang="en-US" sz="16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47864" y="6217626"/>
            <a:ext cx="2439917" cy="461665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 대문 파괴 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승리</a:t>
            </a:r>
            <a:endParaRPr lang="en-US" altLang="ko-KR" sz="12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아군 대문 파괴 당할 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패배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13194371">
            <a:off x="2784935" y="4380498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27210" y="1207298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tx2"/>
                </a:solidFill>
                <a:latin typeface="HY바다L" pitchFamily="18" charset="-127"/>
                <a:ea typeface="HY바다L" pitchFamily="18" charset="-127"/>
              </a:rPr>
              <a:t>기</a:t>
            </a:r>
            <a:r>
              <a:rPr lang="ko-KR" altLang="en-US" sz="2400" dirty="0" smtClean="0">
                <a:latin typeface="HY바다L" pitchFamily="18" charset="-127"/>
                <a:ea typeface="HY바다L" pitchFamily="18" charset="-127"/>
              </a:rPr>
              <a:t>본 흐름도</a:t>
            </a:r>
            <a:endParaRPr lang="ko-KR" altLang="en-US" sz="2400" dirty="0"/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255036" y="151599"/>
            <a:ext cx="3581058" cy="9072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 </a:t>
            </a:r>
            <a:r>
              <a:rPr lang="ko-KR" altLang="en-US" sz="360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흐름</a:t>
            </a:r>
            <a:r>
              <a:rPr lang="en-US" altLang="ko-KR" sz="360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/>
            </a:r>
            <a:br>
              <a:rPr lang="en-US" altLang="ko-KR" sz="360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ko-KR" altLang="en-US" sz="1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0125" y="2333767"/>
            <a:ext cx="1324501" cy="33855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메인 메뉴</a:t>
            </a:r>
            <a:endParaRPr lang="ko-KR" altLang="en-US" sz="16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3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8818708" y="1875205"/>
            <a:ext cx="148711" cy="44341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036" y="151599"/>
            <a:ext cx="3581058" cy="907265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 </a:t>
            </a:r>
            <a:r>
              <a:rPr lang="ko-KR" alt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흐름</a:t>
            </a:r>
            <a:r>
              <a:rPr lang="en-US" altLang="ko-KR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/>
            </a:r>
            <a:br>
              <a:rPr lang="en-US" altLang="ko-KR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ko-KR" altLang="en-US" sz="1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02083" y="1773275"/>
            <a:ext cx="1512168" cy="72008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실행</a:t>
            </a:r>
            <a:endParaRPr lang="ko-KR" altLang="en-US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627784" y="1773275"/>
            <a:ext cx="1512168" cy="72008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메인 메뉴</a:t>
            </a:r>
            <a:endParaRPr lang="en-US" altLang="ko-KR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파티 구성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난이도 설정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60032" y="1773275"/>
            <a:ext cx="1512168" cy="72008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뉘집대문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선택</a:t>
            </a:r>
            <a:endParaRPr lang="en-US" altLang="ko-KR" sz="16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스테이지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en-US" altLang="ko-KR" sz="12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54955" y="1789299"/>
            <a:ext cx="1512168" cy="72008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플레이</a:t>
            </a:r>
            <a:endParaRPr lang="ko-KR" altLang="en-US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21575" y="3573112"/>
            <a:ext cx="1512168" cy="598671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 대문</a:t>
            </a:r>
            <a:endParaRPr lang="en-US" altLang="ko-KR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093924" y="2100280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322005" y="2068825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530284" y="2068824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4322005" y="6433638"/>
            <a:ext cx="2842283" cy="26322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38362" y="5668623"/>
            <a:ext cx="1357982" cy="28485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전투 필드</a:t>
            </a:r>
            <a:endParaRPr lang="ko-KR" altLang="en-US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U자형 화살표 17"/>
          <p:cNvSpPr/>
          <p:nvPr/>
        </p:nvSpPr>
        <p:spPr>
          <a:xfrm flipH="1">
            <a:off x="3177766" y="1287671"/>
            <a:ext cx="5789654" cy="597325"/>
          </a:xfrm>
          <a:prstGeom prst="uturn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71940" y="5632225"/>
            <a:ext cx="1715897" cy="106463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 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대문 파괴 </a:t>
            </a:r>
            <a:endParaRPr lang="en-US" altLang="ko-KR" sz="16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→ 승리</a:t>
            </a:r>
            <a:endParaRPr lang="en-US" altLang="ko-KR" sz="16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유저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대문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파괴</a:t>
            </a:r>
            <a:endParaRPr lang="en-US" altLang="ko-KR" sz="16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→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패배</a:t>
            </a:r>
            <a:endParaRPr lang="en-US" altLang="ko-KR" sz="16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54955" y="3163062"/>
            <a:ext cx="1512168" cy="72008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 </a:t>
            </a:r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클릭으로</a:t>
            </a:r>
            <a:endParaRPr lang="en-US" altLang="ko-KR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플레이 </a:t>
            </a:r>
            <a:endParaRPr lang="en-US" altLang="ko-KR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1308" y="5597977"/>
            <a:ext cx="1512168" cy="72008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몬스터</a:t>
            </a:r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등장</a:t>
            </a:r>
            <a:endParaRPr lang="en-US" altLang="ko-KR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난이도 영향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en-US" altLang="ko-KR" sz="12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 rot="9763552">
            <a:off x="4351356" y="5609441"/>
            <a:ext cx="615207" cy="185676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45864" y="6374056"/>
            <a:ext cx="1254469" cy="3600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전투결과</a:t>
            </a:r>
            <a:endParaRPr lang="ko-KR" altLang="en-US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-2708" y="796793"/>
            <a:ext cx="4214668" cy="1119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7738" y="1094279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tx2"/>
                </a:solidFill>
                <a:latin typeface="HY바다L" pitchFamily="18" charset="-127"/>
                <a:ea typeface="HY바다L" pitchFamily="18" charset="-127"/>
              </a:rPr>
              <a:t>상</a:t>
            </a:r>
            <a:r>
              <a:rPr lang="ko-KR" altLang="en-US" sz="2400" dirty="0" smtClean="0">
                <a:latin typeface="HY바다L" pitchFamily="18" charset="-127"/>
                <a:ea typeface="HY바다L" pitchFamily="18" charset="-127"/>
              </a:rPr>
              <a:t>세 </a:t>
            </a:r>
            <a:r>
              <a:rPr lang="ko-KR" altLang="en-US" sz="2400" dirty="0">
                <a:latin typeface="HY바다L" pitchFamily="18" charset="-127"/>
                <a:ea typeface="HY바다L" pitchFamily="18" charset="-127"/>
              </a:rPr>
              <a:t>흐름도</a:t>
            </a:r>
            <a:endParaRPr lang="ko-KR" altLang="en-US" sz="2400" dirty="0"/>
          </a:p>
        </p:txBody>
      </p:sp>
      <p:sp>
        <p:nvSpPr>
          <p:cNvPr id="47" name="오른쪽 화살표 46"/>
          <p:cNvSpPr/>
          <p:nvPr/>
        </p:nvSpPr>
        <p:spPr>
          <a:xfrm rot="5400000">
            <a:off x="3459724" y="6114431"/>
            <a:ext cx="212357" cy="148021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5400000">
            <a:off x="10641004" y="6473563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2281080" y="5711356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1" y="2633744"/>
            <a:ext cx="4183650" cy="2776067"/>
          </a:xfrm>
          <a:prstGeom prst="rect">
            <a:avLst/>
          </a:prstGeom>
        </p:spPr>
      </p:pic>
      <p:sp>
        <p:nvSpPr>
          <p:cNvPr id="53" name="오른쪽 화살표 52"/>
          <p:cNvSpPr/>
          <p:nvPr/>
        </p:nvSpPr>
        <p:spPr>
          <a:xfrm rot="10800000">
            <a:off x="4480299" y="3717032"/>
            <a:ext cx="641276" cy="25938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43482" y="3251576"/>
            <a:ext cx="1236817" cy="12117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65503" y="5009282"/>
            <a:ext cx="2191461" cy="3362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 rot="5400000">
            <a:off x="7631018" y="2742789"/>
            <a:ext cx="360040" cy="16102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55480" y="4670092"/>
            <a:ext cx="1158771" cy="339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 rot="10800000">
            <a:off x="1860674" y="4725164"/>
            <a:ext cx="3287390" cy="21582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 rot="10800000">
            <a:off x="2759099" y="5198384"/>
            <a:ext cx="2388964" cy="13275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975402" y="5003316"/>
            <a:ext cx="473116" cy="2937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36948" y="4456517"/>
            <a:ext cx="1512168" cy="462495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골드 보유량</a:t>
            </a:r>
            <a:endParaRPr lang="en-US" altLang="ko-KR" sz="14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광산 </a:t>
            </a:r>
            <a:r>
              <a:rPr lang="en-US" altLang="ko-KR" sz="900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Lv</a:t>
            </a:r>
            <a:r>
              <a:rPr lang="ko-KR" altLang="en-US" sz="9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 비례하여 채취</a:t>
            </a:r>
            <a:r>
              <a:rPr lang="en-US" altLang="ko-KR" sz="9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en-US" altLang="ko-KR" sz="9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4430203" y="4988037"/>
            <a:ext cx="2531087" cy="178753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48929" y="5186521"/>
            <a:ext cx="1512168" cy="44570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영웅 생산</a:t>
            </a:r>
            <a:endParaRPr lang="en-US" altLang="ko-KR" sz="14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05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골드</a:t>
            </a:r>
            <a:r>
              <a:rPr lang="ko-KR" altLang="en-US" sz="105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소모</a:t>
            </a:r>
            <a:r>
              <a:rPr lang="en-US" altLang="ko-KR" sz="105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ko-KR" altLang="en-US" sz="105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912682" y="4871028"/>
            <a:ext cx="1074469" cy="44180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광산</a:t>
            </a:r>
            <a:endParaRPr lang="en-US" altLang="ko-KR" sz="14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Lv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UP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버튼</a:t>
            </a:r>
            <a:endParaRPr lang="en-US" altLang="ko-KR" sz="14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037386" y="2595917"/>
            <a:ext cx="819578" cy="2937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rot="10800000">
            <a:off x="2863090" y="2645617"/>
            <a:ext cx="2284972" cy="185380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30962" y="2666084"/>
            <a:ext cx="1512168" cy="462495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제한 시간</a:t>
            </a:r>
            <a:endParaRPr lang="en-US" altLang="ko-KR" sz="1400" dirty="0" smtClean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5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r>
            <a:r>
              <a:rPr lang="en-US" altLang="ko-KR" sz="60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ko-KR" altLang="en-US" sz="6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</a:t>
            </a:r>
            <a:r>
              <a:rPr lang="ko-KR" altLang="en-US" sz="6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컨텐츠</a:t>
            </a:r>
            <a:endParaRPr lang="ko-KR" altLang="en-US" sz="6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474</TotalTime>
  <Words>666</Words>
  <Application>Microsoft Office PowerPoint</Application>
  <PresentationFormat>화면 슬라이드 쇼(4:3)</PresentationFormat>
  <Paragraphs>187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HY바다L</vt:lpstr>
      <vt:lpstr>HY얕은샘물M</vt:lpstr>
      <vt:lpstr>나눔바른고딕OTF</vt:lpstr>
      <vt:lpstr>맑은 고딕</vt:lpstr>
      <vt:lpstr>Aharoni</vt:lpstr>
      <vt:lpstr>Arial</vt:lpstr>
      <vt:lpstr>Arial Narrow</vt:lpstr>
      <vt:lpstr>수평선</vt:lpstr>
      <vt:lpstr>PowerPoint 프레젠테이션</vt:lpstr>
      <vt:lpstr>PowerPoint 프레젠테이션</vt:lpstr>
      <vt:lpstr>1. 게임 컨셉</vt:lpstr>
      <vt:lpstr>1. 게임 컨셉</vt:lpstr>
      <vt:lpstr>PowerPoint 프레젠테이션</vt:lpstr>
      <vt:lpstr>2. 게임 흐름</vt:lpstr>
      <vt:lpstr>PowerPoint 프레젠테이션</vt:lpstr>
      <vt:lpstr>2. 게임 흐름 </vt:lpstr>
      <vt:lpstr>3. 게임 컨텐츠</vt:lpstr>
      <vt:lpstr>3. 게임 컨텐츠</vt:lpstr>
      <vt:lpstr>4. 개발 범위</vt:lpstr>
      <vt:lpstr>PowerPoint 프레젠테이션</vt:lpstr>
      <vt:lpstr>5. 개발 일정</vt:lpstr>
      <vt:lpstr>PowerPoint 프레젠테이션</vt:lpstr>
      <vt:lpstr>6. 자체 평가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Ashurei</dc:creator>
  <cp:lastModifiedBy>Windows 사용자</cp:lastModifiedBy>
  <cp:revision>51</cp:revision>
  <dcterms:created xsi:type="dcterms:W3CDTF">2015-09-20T14:02:14Z</dcterms:created>
  <dcterms:modified xsi:type="dcterms:W3CDTF">2015-09-21T15:22:46Z</dcterms:modified>
</cp:coreProperties>
</file>