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876" r:id="rId1"/>
    <p:sldMasterId id="2147483928" r:id="rId2"/>
    <p:sldMasterId id="2147483942" r:id="rId3"/>
    <p:sldMasterId id="2147483956" r:id="rId4"/>
  </p:sldMasterIdLst>
  <p:notesMasterIdLst>
    <p:notesMasterId r:id="rId21"/>
  </p:notesMasterIdLst>
  <p:handoutMasterIdLst>
    <p:handoutMasterId r:id="rId22"/>
  </p:handoutMasterIdLst>
  <p:sldIdLst>
    <p:sldId id="688" r:id="rId5"/>
    <p:sldId id="725" r:id="rId6"/>
    <p:sldId id="802" r:id="rId7"/>
    <p:sldId id="870" r:id="rId8"/>
    <p:sldId id="909" r:id="rId9"/>
    <p:sldId id="917" r:id="rId10"/>
    <p:sldId id="883" r:id="rId11"/>
    <p:sldId id="912" r:id="rId12"/>
    <p:sldId id="794" r:id="rId13"/>
    <p:sldId id="929" r:id="rId14"/>
    <p:sldId id="931" r:id="rId15"/>
    <p:sldId id="932" r:id="rId16"/>
    <p:sldId id="927" r:id="rId17"/>
    <p:sldId id="884" r:id="rId18"/>
    <p:sldId id="928" r:id="rId19"/>
    <p:sldId id="930" r:id="rId2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华文楷体" panose="0201060004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" lastIdx="1" clrIdx="0"/>
  <p:cmAuthor id="2" name="Mark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99"/>
    <a:srgbClr val="0000FF"/>
    <a:srgbClr val="FF0000"/>
    <a:srgbClr val="E7EAEE"/>
    <a:srgbClr val="CBD2DA"/>
    <a:srgbClr val="F1F3F5"/>
    <a:srgbClr val="C00000"/>
    <a:srgbClr val="B89348"/>
    <a:srgbClr val="E2E5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4" autoAdjust="0"/>
    <p:restoredTop sz="83541" autoAdjust="0"/>
  </p:normalViewPr>
  <p:slideViewPr>
    <p:cSldViewPr snapToObjects="1">
      <p:cViewPr>
        <p:scale>
          <a:sx n="75" d="100"/>
          <a:sy n="75" d="100"/>
        </p:scale>
        <p:origin x="1397" y="792"/>
      </p:cViewPr>
      <p:guideLst>
        <p:guide orient="horz" pos="2160"/>
        <p:guide pos="3681"/>
      </p:guideLst>
    </p:cSldViewPr>
  </p:slideViewPr>
  <p:outlineViewPr>
    <p:cViewPr>
      <p:scale>
        <a:sx n="33" d="100"/>
        <a:sy n="33" d="100"/>
      </p:scale>
      <p:origin x="0" y="-3822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2988" y="7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DDDA071-4C50-4686-8347-965F78349E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703393-E260-472D-A6E0-A7E5FBC777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C349D-C5F1-475F-88BB-628229EFAC4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EC16C1-7486-4405-9FC9-C0FAA85E82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44E929-384E-4DB0-A33C-2A90CC406E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29F9E-6785-4694-9B48-9A4E697BE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716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 b="0" noProof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b="0" noProof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4A300AB-25FC-4627-9D3D-5413AC62D5EE}" type="datetime1">
              <a:rPr lang="zh-CN" altLang="en-US"/>
              <a:t>2022/1/6</a:t>
            </a:fld>
            <a:endParaRPr lang="zh-CN" alt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b="0" noProof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F8EE652-4720-4F4A-9E35-C6E5BEEA409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714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379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/>
              <a:t>各位老师好，我叫黄子恒，开题题目是面向车载嵌入式设备的智能语音对话方法研究</a:t>
            </a:r>
          </a:p>
        </p:txBody>
      </p:sp>
      <p:sp>
        <p:nvSpPr>
          <p:cNvPr id="3379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fld id="{13A3BE51-78C1-4066-BB8A-FBE0539F74DB}" type="slidenum">
              <a:rPr altLang="en-US" sz="1200" b="0" smtClean="0">
                <a:latin typeface="Arial" panose="020B0604020202020204" pitchFamily="34" charset="0"/>
              </a:rPr>
              <a:t>1</a:t>
            </a:fld>
            <a:endParaRPr lang="zh-CN" altLang="en-US" sz="12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72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研究方法一：基于残差分组线性变换解码器的自动语音识别</a:t>
            </a:r>
            <a:endParaRPr lang="en-US" altLang="zh-CN" dirty="0"/>
          </a:p>
          <a:p>
            <a:r>
              <a:rPr lang="zh-CN" altLang="en-US" dirty="0"/>
              <a:t>它包含三个部分：</a:t>
            </a: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fld id="{7A87500F-AE56-48C6-99E7-D9B13E9AD4EA}" type="slidenum">
              <a:rPr altLang="en-US" sz="1200" b="0" smtClean="0">
                <a:latin typeface="Arial" panose="020B0604020202020204" pitchFamily="34" charset="0"/>
              </a:rPr>
              <a:t>10</a:t>
            </a:fld>
            <a:endParaRPr lang="zh-CN" altLang="en-US" sz="12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008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研究方法二：基于全局</a:t>
            </a:r>
            <a:r>
              <a:rPr lang="en-US" altLang="zh-CN" dirty="0"/>
              <a:t>—</a:t>
            </a:r>
            <a:r>
              <a:rPr lang="zh-CN" altLang="en-US" dirty="0"/>
              <a:t>局部交互网络的自然语言理解</a:t>
            </a:r>
            <a:endParaRPr lang="en-US" altLang="zh-CN" dirty="0"/>
          </a:p>
          <a:p>
            <a:r>
              <a:rPr lang="zh-CN" altLang="en-US" dirty="0"/>
              <a:t>它包含三个部分：</a:t>
            </a: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fld id="{7A87500F-AE56-48C6-99E7-D9B13E9AD4EA}" type="slidenum">
              <a:rPr altLang="en-US" sz="1200" b="0" smtClean="0">
                <a:latin typeface="Arial" panose="020B0604020202020204" pitchFamily="34" charset="0"/>
              </a:rPr>
              <a:t>11</a:t>
            </a:fld>
            <a:endParaRPr lang="zh-CN" altLang="en-US" sz="12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674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研究方法三：面向车载嵌入式设备的智能语音对话系统</a:t>
            </a:r>
            <a:endParaRPr lang="en-US" altLang="zh-CN" dirty="0"/>
          </a:p>
          <a:p>
            <a:r>
              <a:rPr lang="zh-CN" altLang="en-US" dirty="0"/>
              <a:t>它包含三个部分：</a:t>
            </a: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fld id="{7A87500F-AE56-48C6-99E7-D9B13E9AD4EA}" type="slidenum">
              <a:rPr altLang="en-US" sz="1200" b="0" smtClean="0">
                <a:latin typeface="Arial" panose="020B0604020202020204" pitchFamily="34" charset="0"/>
              </a:rPr>
              <a:t>12</a:t>
            </a:fld>
            <a:endParaRPr lang="zh-CN" altLang="en-US" sz="12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82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/>
              <a:t>基于上述主要研究内容，本课题可能有如下三个创新点：</a:t>
            </a:r>
          </a:p>
        </p:txBody>
      </p:sp>
    </p:spTree>
    <p:extLst>
      <p:ext uri="{BB962C8B-B14F-4D97-AF65-F5344CB8AC3E}">
        <p14:creationId xmlns:p14="http://schemas.microsoft.com/office/powerpoint/2010/main" val="3276210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（翻页）</a:t>
            </a:r>
            <a:endParaRPr lang="en-US" altLang="zh-CN" dirty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fld id="{7A87500F-AE56-48C6-99E7-D9B13E9AD4EA}" type="slidenum">
              <a:rPr altLang="en-US" sz="1200" b="0" smtClean="0">
                <a:latin typeface="Arial" panose="020B0604020202020204" pitchFamily="34" charset="0"/>
              </a:rPr>
              <a:t>14</a:t>
            </a:fld>
            <a:endParaRPr lang="zh-CN" altLang="en-US" sz="12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79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/>
              <a:t>预计发表相关论文</a:t>
            </a:r>
            <a:r>
              <a:rPr lang="en-US" altLang="zh-CN" dirty="0"/>
              <a:t>2</a:t>
            </a:r>
            <a:r>
              <a:rPr lang="zh-CN" altLang="en-US" dirty="0"/>
              <a:t>篇，这是课题的进度安排</a:t>
            </a:r>
          </a:p>
        </p:txBody>
      </p:sp>
    </p:spTree>
    <p:extLst>
      <p:ext uri="{BB962C8B-B14F-4D97-AF65-F5344CB8AC3E}">
        <p14:creationId xmlns:p14="http://schemas.microsoft.com/office/powerpoint/2010/main" val="2136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/>
              <a:t>汇报完毕，请各位老师批评指正</a:t>
            </a:r>
          </a:p>
        </p:txBody>
      </p:sp>
    </p:spTree>
    <p:extLst>
      <p:ext uri="{BB962C8B-B14F-4D97-AF65-F5344CB8AC3E}">
        <p14:creationId xmlns:p14="http://schemas.microsoft.com/office/powerpoint/2010/main" val="253915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584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/>
              <a:t>我将从以下四个方面展开我的汇报</a:t>
            </a:r>
          </a:p>
        </p:txBody>
      </p:sp>
      <p:sp>
        <p:nvSpPr>
          <p:cNvPr id="3584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fld id="{3541517F-C284-4D17-8D93-AF3914EFA966}" type="slidenum">
              <a:rPr altLang="en-US" sz="1200" b="0" smtClean="0">
                <a:latin typeface="Arial" panose="020B0604020202020204" pitchFamily="34" charset="0"/>
              </a:rPr>
              <a:t>2</a:t>
            </a:fld>
            <a:endParaRPr lang="zh-CN" altLang="en-US" sz="12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82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（翻页）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fld id="{E87B19E7-DCA6-40F5-877F-971D251C5E90}" type="slidenum">
              <a:rPr altLang="en-US" sz="1200" b="0" smtClean="0">
                <a:latin typeface="Arial" panose="020B0604020202020204" pitchFamily="34" charset="0"/>
              </a:rPr>
              <a:t>3</a:t>
            </a:fld>
            <a:endParaRPr lang="zh-CN" altLang="en-US" sz="12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980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/>
              <a:t>随着智能汽车的兴起，智能语音交互已经成为汽车的标准化配置之一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然而，基于深度学习的模型需要消耗庞大的计算资源，当前主流车载语音对话系统均采用“云</a:t>
            </a:r>
            <a:r>
              <a:rPr lang="en-US" altLang="zh-CN" dirty="0"/>
              <a:t>—</a:t>
            </a:r>
            <a:r>
              <a:rPr lang="zh-CN" altLang="en-US" dirty="0"/>
              <a:t>端”方式，即将数据传输至云端服务器进行处理，这种运行方式存在着一定的数据安全隐患。因此，实现深度学习下的语音对话技术在车载平台上的高可靠性、强实时性应用，研发离线条件下的智能语音对话是有效的技术途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本课题面向计算资源有限的车载嵌入式设备，重点研究针对自动语音识别、自然语言理解的技术创新应用方法，探索以离线方式运行的车载智能语音对话平台搭建，实现数据安全、自然实时的语音对话</a:t>
            </a:r>
          </a:p>
        </p:txBody>
      </p:sp>
    </p:spTree>
    <p:extLst>
      <p:ext uri="{BB962C8B-B14F-4D97-AF65-F5344CB8AC3E}">
        <p14:creationId xmlns:p14="http://schemas.microsoft.com/office/powerpoint/2010/main" val="1860188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/>
              <a:t>自动语音识别技术经历了三个大的阶段，当前主要以基于注意力机制的序列到序列模型为主，它具有模型简单、联合训练等优点，但是模型存在参数量庞大、计算复杂、难以部署等缺点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自然语言理解技术经历了两个大的阶段，当前主要以基于显式联合建模方法为主，它构建了交互模块，模型性能有了进一步的提高，但是该类模型没有高效的信息融合手段，导致模型泛化能力不足</a:t>
            </a:r>
          </a:p>
        </p:txBody>
      </p:sp>
    </p:spTree>
    <p:extLst>
      <p:ext uri="{BB962C8B-B14F-4D97-AF65-F5344CB8AC3E}">
        <p14:creationId xmlns:p14="http://schemas.microsoft.com/office/powerpoint/2010/main" val="2009386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/>
              <a:t>当前研究主要存在这几个问题：</a:t>
            </a:r>
          </a:p>
        </p:txBody>
      </p:sp>
    </p:spTree>
    <p:extLst>
      <p:ext uri="{BB962C8B-B14F-4D97-AF65-F5344CB8AC3E}">
        <p14:creationId xmlns:p14="http://schemas.microsoft.com/office/powerpoint/2010/main" val="1340410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（翻页）</a:t>
            </a: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fld id="{7A87500F-AE56-48C6-99E7-D9B13E9AD4EA}" type="slidenum">
              <a:rPr altLang="en-US" sz="1200" b="0" smtClean="0">
                <a:latin typeface="Arial" panose="020B0604020202020204" pitchFamily="34" charset="0"/>
              </a:rPr>
              <a:t>7</a:t>
            </a:fld>
            <a:endParaRPr lang="zh-CN" altLang="en-US" sz="12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483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针对上述问题，本课题有三个研究目标：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基于这三个研究目标，主要研究内容为：</a:t>
            </a: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fld id="{7A87500F-AE56-48C6-99E7-D9B13E9AD4EA}" type="slidenum">
              <a:rPr altLang="en-US" sz="1200" b="0" smtClean="0">
                <a:latin typeface="Arial" panose="020B0604020202020204" pitchFamily="34" charset="0"/>
              </a:rPr>
              <a:t>8</a:t>
            </a:fld>
            <a:endParaRPr lang="zh-CN" altLang="en-US" sz="12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23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（翻页）</a:t>
            </a: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fld id="{7A87500F-AE56-48C6-99E7-D9B13E9AD4EA}" type="slidenum">
              <a:rPr altLang="en-US" sz="1200" b="0" smtClean="0">
                <a:latin typeface="Arial" panose="020B0604020202020204" pitchFamily="34" charset="0"/>
              </a:rPr>
              <a:t>9</a:t>
            </a:fld>
            <a:endParaRPr lang="zh-CN" altLang="en-US" sz="12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68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4" y="285750"/>
            <a:ext cx="11842751" cy="654050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1" y="933450"/>
            <a:ext cx="11844867" cy="5314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1451" y="285750"/>
            <a:ext cx="2961216" cy="5556250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7801" y="285750"/>
            <a:ext cx="8680451" cy="5556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600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3700" y="485775"/>
            <a:ext cx="11557000" cy="34115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4" descr="iStock_000004933149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463550"/>
            <a:ext cx="6616700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m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69900"/>
            <a:ext cx="3122612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393700" y="3086100"/>
            <a:ext cx="8191500" cy="806450"/>
          </a:xfrm>
          <a:prstGeom prst="rect">
            <a:avLst/>
          </a:prstGeom>
          <a:solidFill>
            <a:schemeClr val="accent1">
              <a:alpha val="23137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Line 42"/>
          <p:cNvSpPr>
            <a:spLocks noChangeShapeType="1"/>
          </p:cNvSpPr>
          <p:nvPr/>
        </p:nvSpPr>
        <p:spPr bwMode="auto">
          <a:xfrm>
            <a:off x="393700" y="5634038"/>
            <a:ext cx="11539538" cy="0"/>
          </a:xfrm>
          <a:prstGeom prst="line">
            <a:avLst/>
          </a:prstGeom>
          <a:noFill/>
          <a:ln w="9525">
            <a:solidFill>
              <a:srgbClr val="4E6172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4"/>
          <p:cNvSpPr>
            <a:spLocks noChangeArrowheads="1"/>
          </p:cNvSpPr>
          <p:nvPr/>
        </p:nvSpPr>
        <p:spPr bwMode="auto">
          <a:xfrm>
            <a:off x="393700" y="276225"/>
            <a:ext cx="3098800" cy="2000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45"/>
          <p:cNvSpPr>
            <a:spLocks noChangeArrowheads="1"/>
          </p:cNvSpPr>
          <p:nvPr/>
        </p:nvSpPr>
        <p:spPr bwMode="auto">
          <a:xfrm>
            <a:off x="3505200" y="285750"/>
            <a:ext cx="8521700" cy="190500"/>
          </a:xfrm>
          <a:prstGeom prst="rect">
            <a:avLst/>
          </a:prstGeom>
          <a:gradFill rotWithShape="1">
            <a:gsLst>
              <a:gs pos="0">
                <a:srgbClr val="3292B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46"/>
          <p:cNvSpPr>
            <a:spLocks noChangeArrowheads="1"/>
          </p:cNvSpPr>
          <p:nvPr/>
        </p:nvSpPr>
        <p:spPr bwMode="auto">
          <a:xfrm>
            <a:off x="393700" y="3876675"/>
            <a:ext cx="11544300" cy="209550"/>
          </a:xfrm>
          <a:prstGeom prst="rect">
            <a:avLst/>
          </a:prstGeom>
          <a:gradFill rotWithShape="1">
            <a:gsLst>
              <a:gs pos="0">
                <a:srgbClr val="3292B0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Line 47"/>
          <p:cNvSpPr>
            <a:spLocks noChangeShapeType="1"/>
          </p:cNvSpPr>
          <p:nvPr/>
        </p:nvSpPr>
        <p:spPr bwMode="auto">
          <a:xfrm>
            <a:off x="3494088" y="255588"/>
            <a:ext cx="0" cy="38401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AutoShape 48"/>
          <p:cNvSpPr>
            <a:spLocks noChangeArrowheads="1"/>
          </p:cNvSpPr>
          <p:nvPr/>
        </p:nvSpPr>
        <p:spPr bwMode="auto">
          <a:xfrm flipH="1">
            <a:off x="3289300" y="3946525"/>
            <a:ext cx="414338" cy="203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AutoShape 49"/>
          <p:cNvSpPr>
            <a:spLocks noChangeArrowheads="1"/>
          </p:cNvSpPr>
          <p:nvPr/>
        </p:nvSpPr>
        <p:spPr bwMode="auto">
          <a:xfrm flipH="1" flipV="1">
            <a:off x="3289300" y="212725"/>
            <a:ext cx="414338" cy="203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50"/>
          <p:cNvSpPr>
            <a:spLocks noChangeArrowheads="1"/>
          </p:cNvSpPr>
          <p:nvPr/>
        </p:nvSpPr>
        <p:spPr bwMode="auto">
          <a:xfrm>
            <a:off x="3505200" y="476250"/>
            <a:ext cx="8686800" cy="1047750"/>
          </a:xfrm>
          <a:prstGeom prst="rect">
            <a:avLst/>
          </a:prstGeom>
          <a:gradFill rotWithShape="1">
            <a:gsLst>
              <a:gs pos="0">
                <a:schemeClr val="bg1"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51" descr="designelem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1" t="18195" r="19916" b="17332"/>
          <a:stretch>
            <a:fillRect/>
          </a:stretch>
        </p:blipFill>
        <p:spPr bwMode="auto">
          <a:xfrm>
            <a:off x="392113" y="479425"/>
            <a:ext cx="11799887" cy="510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44"/>
          <p:cNvSpPr txBox="1">
            <a:spLocks noChangeArrowheads="1"/>
          </p:cNvSpPr>
          <p:nvPr userDrawn="1"/>
        </p:nvSpPr>
        <p:spPr bwMode="black">
          <a:xfrm>
            <a:off x="381000" y="6492875"/>
            <a:ext cx="6324600" cy="69850"/>
          </a:xfrm>
          <a:prstGeom prst="rect">
            <a:avLst/>
          </a:prstGeom>
          <a:noFill/>
          <a:ln w="25400">
            <a:noFill/>
            <a:miter lim="800000"/>
            <a:tailEnd type="none" w="lg" len="sm"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altLang="zh-CN" sz="450" b="0" noProof="1">
                <a:solidFill>
                  <a:srgbClr val="000000"/>
                </a:solidFill>
                <a:latin typeface="Arial" panose="020B0604020202020204" pitchFamily="34" charset="0"/>
              </a:rPr>
              <a:t>RIPRA Proprietary Information. RIPRA™ and the RIPRA logo are trademarks of Research Institute of Pattern Recognition and Application, Inc. All other product or service names are the property of their respective owners. © RIPRA, Inc. 2008.</a:t>
            </a:r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auto">
          <a:xfrm>
            <a:off x="11074400" y="6324600"/>
            <a:ext cx="6731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DC2F852B-782D-4FF2-B9F6-61A9A0AF99FD}" type="slidenum">
              <a:rPr lang="zh-CN" alt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‹#›</a:t>
            </a:fld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83" name="Rectangle 39"/>
          <p:cNvSpPr>
            <a:spLocks noGrp="1" noChangeArrowheads="1"/>
          </p:cNvSpPr>
          <p:nvPr>
            <p:ph type="ctrTitle"/>
          </p:nvPr>
        </p:nvSpPr>
        <p:spPr bwMode="blackWhite">
          <a:xfrm>
            <a:off x="254003" y="4629150"/>
            <a:ext cx="8470900" cy="566738"/>
          </a:xfrm>
          <a:prstGeom prst="rect">
            <a:avLst/>
          </a:prstGeom>
          <a:ln w="25400"/>
        </p:spPr>
        <p:txBody>
          <a:bodyPr tIns="91440" bIns="91440" anchor="b"/>
          <a:lstStyle>
            <a:lvl1pPr algn="l">
              <a:spcBef>
                <a:spcPct val="25000"/>
              </a:spcBef>
              <a:defRPr sz="2025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57384" name="Rectangle 40"/>
          <p:cNvSpPr>
            <a:spLocks noGrp="1" noChangeArrowheads="1"/>
          </p:cNvSpPr>
          <p:nvPr>
            <p:ph type="subTitle" idx="1"/>
          </p:nvPr>
        </p:nvSpPr>
        <p:spPr bwMode="blackWhite">
          <a:xfrm>
            <a:off x="254003" y="5187956"/>
            <a:ext cx="8470900" cy="447675"/>
          </a:xfrm>
          <a:prstGeom prst="rect">
            <a:avLst/>
          </a:prstGeom>
          <a:ln w="25400" algn="ctr"/>
        </p:spPr>
        <p:txBody>
          <a:bodyPr tIns="0" bIns="91440"/>
          <a:lstStyle>
            <a:lvl1pPr marL="0" indent="0">
              <a:spcBef>
                <a:spcPct val="0"/>
              </a:spcBef>
              <a:buClrTx/>
              <a:buFont typeface="Arial" panose="020B0604020202020204" pitchFamily="34" charset="0"/>
              <a:buNone/>
              <a:defRPr sz="1725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4" y="285750"/>
            <a:ext cx="11842751" cy="654050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1" y="933450"/>
            <a:ext cx="11844867" cy="5314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  <a:prstGeom prst="rect">
            <a:avLst/>
          </a:prstGeo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4" y="285750"/>
            <a:ext cx="11842751" cy="654050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804" y="933450"/>
            <a:ext cx="5820833" cy="490855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837" y="933450"/>
            <a:ext cx="5820833" cy="490855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1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1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4" y="285750"/>
            <a:ext cx="11842751" cy="654050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  <a:prstGeom prst="rect">
            <a:avLst/>
          </a:prstGeo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4" y="285750"/>
            <a:ext cx="11842751" cy="654050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7801" y="933450"/>
            <a:ext cx="11844867" cy="53149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1451" y="285750"/>
            <a:ext cx="2961216" cy="5556250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7801" y="285750"/>
            <a:ext cx="8680451" cy="5556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231775" y="765175"/>
            <a:ext cx="55086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600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3700" y="485775"/>
            <a:ext cx="11557000" cy="34115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4" descr="iStock_000004933149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463550"/>
            <a:ext cx="6616700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m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69900"/>
            <a:ext cx="3122612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393700" y="3086100"/>
            <a:ext cx="8191500" cy="806450"/>
          </a:xfrm>
          <a:prstGeom prst="rect">
            <a:avLst/>
          </a:prstGeom>
          <a:solidFill>
            <a:schemeClr val="accent1">
              <a:alpha val="23137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Line 42"/>
          <p:cNvSpPr>
            <a:spLocks noChangeShapeType="1"/>
          </p:cNvSpPr>
          <p:nvPr/>
        </p:nvSpPr>
        <p:spPr bwMode="auto">
          <a:xfrm>
            <a:off x="393700" y="5634038"/>
            <a:ext cx="11539538" cy="0"/>
          </a:xfrm>
          <a:prstGeom prst="line">
            <a:avLst/>
          </a:prstGeom>
          <a:noFill/>
          <a:ln w="9525">
            <a:solidFill>
              <a:srgbClr val="4E6172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4"/>
          <p:cNvSpPr>
            <a:spLocks noChangeArrowheads="1"/>
          </p:cNvSpPr>
          <p:nvPr/>
        </p:nvSpPr>
        <p:spPr bwMode="auto">
          <a:xfrm>
            <a:off x="393700" y="276225"/>
            <a:ext cx="3098800" cy="2000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45"/>
          <p:cNvSpPr>
            <a:spLocks noChangeArrowheads="1"/>
          </p:cNvSpPr>
          <p:nvPr/>
        </p:nvSpPr>
        <p:spPr bwMode="auto">
          <a:xfrm>
            <a:off x="3505200" y="285750"/>
            <a:ext cx="8521700" cy="190500"/>
          </a:xfrm>
          <a:prstGeom prst="rect">
            <a:avLst/>
          </a:prstGeom>
          <a:gradFill rotWithShape="1">
            <a:gsLst>
              <a:gs pos="0">
                <a:srgbClr val="3292B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46"/>
          <p:cNvSpPr>
            <a:spLocks noChangeArrowheads="1"/>
          </p:cNvSpPr>
          <p:nvPr/>
        </p:nvSpPr>
        <p:spPr bwMode="auto">
          <a:xfrm>
            <a:off x="393700" y="3876675"/>
            <a:ext cx="11544300" cy="209550"/>
          </a:xfrm>
          <a:prstGeom prst="rect">
            <a:avLst/>
          </a:prstGeom>
          <a:gradFill rotWithShape="1">
            <a:gsLst>
              <a:gs pos="0">
                <a:srgbClr val="3292B0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Line 47"/>
          <p:cNvSpPr>
            <a:spLocks noChangeShapeType="1"/>
          </p:cNvSpPr>
          <p:nvPr/>
        </p:nvSpPr>
        <p:spPr bwMode="auto">
          <a:xfrm>
            <a:off x="3494088" y="255588"/>
            <a:ext cx="0" cy="38401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AutoShape 48"/>
          <p:cNvSpPr>
            <a:spLocks noChangeArrowheads="1"/>
          </p:cNvSpPr>
          <p:nvPr/>
        </p:nvSpPr>
        <p:spPr bwMode="auto">
          <a:xfrm flipH="1">
            <a:off x="3289300" y="3946525"/>
            <a:ext cx="414338" cy="203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AutoShape 49"/>
          <p:cNvSpPr>
            <a:spLocks noChangeArrowheads="1"/>
          </p:cNvSpPr>
          <p:nvPr/>
        </p:nvSpPr>
        <p:spPr bwMode="auto">
          <a:xfrm flipH="1" flipV="1">
            <a:off x="3289300" y="212725"/>
            <a:ext cx="414338" cy="203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50"/>
          <p:cNvSpPr>
            <a:spLocks noChangeArrowheads="1"/>
          </p:cNvSpPr>
          <p:nvPr/>
        </p:nvSpPr>
        <p:spPr bwMode="auto">
          <a:xfrm>
            <a:off x="3505200" y="476250"/>
            <a:ext cx="8686800" cy="1047750"/>
          </a:xfrm>
          <a:prstGeom prst="rect">
            <a:avLst/>
          </a:prstGeom>
          <a:gradFill rotWithShape="1">
            <a:gsLst>
              <a:gs pos="0">
                <a:schemeClr val="bg1"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51" descr="designelem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1" t="18195" r="19916" b="17332"/>
          <a:stretch>
            <a:fillRect/>
          </a:stretch>
        </p:blipFill>
        <p:spPr bwMode="auto">
          <a:xfrm>
            <a:off x="392113" y="479425"/>
            <a:ext cx="11799887" cy="510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44"/>
          <p:cNvSpPr txBox="1">
            <a:spLocks noChangeArrowheads="1"/>
          </p:cNvSpPr>
          <p:nvPr userDrawn="1"/>
        </p:nvSpPr>
        <p:spPr bwMode="black">
          <a:xfrm>
            <a:off x="381000" y="6492875"/>
            <a:ext cx="6324600" cy="69850"/>
          </a:xfrm>
          <a:prstGeom prst="rect">
            <a:avLst/>
          </a:prstGeom>
          <a:noFill/>
          <a:ln w="25400">
            <a:noFill/>
            <a:miter lim="800000"/>
            <a:tailEnd type="none" w="lg" len="sm"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altLang="zh-CN" sz="450" b="0" noProof="1">
                <a:solidFill>
                  <a:srgbClr val="000000"/>
                </a:solidFill>
                <a:latin typeface="Arial" panose="020B0604020202020204" pitchFamily="34" charset="0"/>
              </a:rPr>
              <a:t>RIPRA Proprietary Information. RIPRA™ and the RIPRA logo are trademarks of Research Institute of Pattern Recognition and Application, Inc. All other product or service names are the property of their respective owners. © RIPRA, Inc. 2008.</a:t>
            </a:r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auto">
          <a:xfrm>
            <a:off x="11074400" y="6324600"/>
            <a:ext cx="6731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DC2F852B-782D-4FF2-B9F6-61A9A0AF99FD}" type="slidenum">
              <a:rPr lang="zh-CN" alt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‹#›</a:t>
            </a:fld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83" name="Rectangle 39"/>
          <p:cNvSpPr>
            <a:spLocks noGrp="1" noChangeArrowheads="1"/>
          </p:cNvSpPr>
          <p:nvPr>
            <p:ph type="ctrTitle"/>
          </p:nvPr>
        </p:nvSpPr>
        <p:spPr bwMode="blackWhite">
          <a:xfrm>
            <a:off x="254003" y="4629150"/>
            <a:ext cx="8470900" cy="566738"/>
          </a:xfrm>
          <a:prstGeom prst="rect">
            <a:avLst/>
          </a:prstGeom>
          <a:ln w="25400"/>
        </p:spPr>
        <p:txBody>
          <a:bodyPr tIns="91440" bIns="91440" anchor="b"/>
          <a:lstStyle>
            <a:lvl1pPr algn="l">
              <a:spcBef>
                <a:spcPct val="25000"/>
              </a:spcBef>
              <a:defRPr sz="2025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57384" name="Rectangle 40"/>
          <p:cNvSpPr>
            <a:spLocks noGrp="1" noChangeArrowheads="1"/>
          </p:cNvSpPr>
          <p:nvPr>
            <p:ph type="subTitle" idx="1"/>
          </p:nvPr>
        </p:nvSpPr>
        <p:spPr bwMode="blackWhite">
          <a:xfrm>
            <a:off x="254003" y="5187956"/>
            <a:ext cx="8470900" cy="447675"/>
          </a:xfrm>
          <a:prstGeom prst="rect">
            <a:avLst/>
          </a:prstGeom>
          <a:ln w="25400" algn="ctr"/>
        </p:spPr>
        <p:txBody>
          <a:bodyPr tIns="0" bIns="91440"/>
          <a:lstStyle>
            <a:lvl1pPr marL="0" indent="0">
              <a:spcBef>
                <a:spcPct val="0"/>
              </a:spcBef>
              <a:buClrTx/>
              <a:buFont typeface="Arial" panose="020B0604020202020204" pitchFamily="34" charset="0"/>
              <a:buNone/>
              <a:defRPr sz="1725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4" y="285750"/>
            <a:ext cx="11842751" cy="654050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1" y="933450"/>
            <a:ext cx="11844867" cy="5314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  <a:prstGeom prst="rect">
            <a:avLst/>
          </a:prstGeo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4" y="285750"/>
            <a:ext cx="11842751" cy="654050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804" y="933450"/>
            <a:ext cx="5820833" cy="490855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837" y="933450"/>
            <a:ext cx="5820833" cy="490855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1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1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4" y="285750"/>
            <a:ext cx="11842751" cy="654050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804" y="933450"/>
            <a:ext cx="5820833" cy="490855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837" y="933450"/>
            <a:ext cx="5820833" cy="490855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4" y="285750"/>
            <a:ext cx="11842751" cy="654050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4" y="285750"/>
            <a:ext cx="11842751" cy="654050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7801" y="933450"/>
            <a:ext cx="11844867" cy="53149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1451" y="285750"/>
            <a:ext cx="2961216" cy="5556250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7801" y="285750"/>
            <a:ext cx="8680451" cy="5556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231775" y="765175"/>
            <a:ext cx="55086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600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3700" y="485775"/>
            <a:ext cx="11557000" cy="34115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4" descr="iStock_000004933149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463550"/>
            <a:ext cx="6616700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m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69900"/>
            <a:ext cx="3122612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393700" y="3086100"/>
            <a:ext cx="8191500" cy="806450"/>
          </a:xfrm>
          <a:prstGeom prst="rect">
            <a:avLst/>
          </a:prstGeom>
          <a:solidFill>
            <a:schemeClr val="accent1">
              <a:alpha val="23137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Line 42"/>
          <p:cNvSpPr>
            <a:spLocks noChangeShapeType="1"/>
          </p:cNvSpPr>
          <p:nvPr/>
        </p:nvSpPr>
        <p:spPr bwMode="auto">
          <a:xfrm>
            <a:off x="393700" y="5634038"/>
            <a:ext cx="11539538" cy="0"/>
          </a:xfrm>
          <a:prstGeom prst="line">
            <a:avLst/>
          </a:prstGeom>
          <a:noFill/>
          <a:ln w="9525">
            <a:solidFill>
              <a:srgbClr val="4E6172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4"/>
          <p:cNvSpPr>
            <a:spLocks noChangeArrowheads="1"/>
          </p:cNvSpPr>
          <p:nvPr/>
        </p:nvSpPr>
        <p:spPr bwMode="auto">
          <a:xfrm>
            <a:off x="393700" y="276225"/>
            <a:ext cx="3098800" cy="2000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45"/>
          <p:cNvSpPr>
            <a:spLocks noChangeArrowheads="1"/>
          </p:cNvSpPr>
          <p:nvPr/>
        </p:nvSpPr>
        <p:spPr bwMode="auto">
          <a:xfrm>
            <a:off x="3505200" y="285750"/>
            <a:ext cx="8521700" cy="190500"/>
          </a:xfrm>
          <a:prstGeom prst="rect">
            <a:avLst/>
          </a:prstGeom>
          <a:gradFill rotWithShape="1">
            <a:gsLst>
              <a:gs pos="0">
                <a:srgbClr val="3292B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46"/>
          <p:cNvSpPr>
            <a:spLocks noChangeArrowheads="1"/>
          </p:cNvSpPr>
          <p:nvPr/>
        </p:nvSpPr>
        <p:spPr bwMode="auto">
          <a:xfrm>
            <a:off x="393700" y="3876675"/>
            <a:ext cx="11544300" cy="209550"/>
          </a:xfrm>
          <a:prstGeom prst="rect">
            <a:avLst/>
          </a:prstGeom>
          <a:gradFill rotWithShape="1">
            <a:gsLst>
              <a:gs pos="0">
                <a:srgbClr val="3292B0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Line 47"/>
          <p:cNvSpPr>
            <a:spLocks noChangeShapeType="1"/>
          </p:cNvSpPr>
          <p:nvPr/>
        </p:nvSpPr>
        <p:spPr bwMode="auto">
          <a:xfrm>
            <a:off x="3494088" y="255588"/>
            <a:ext cx="0" cy="38401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AutoShape 48"/>
          <p:cNvSpPr>
            <a:spLocks noChangeArrowheads="1"/>
          </p:cNvSpPr>
          <p:nvPr/>
        </p:nvSpPr>
        <p:spPr bwMode="auto">
          <a:xfrm flipH="1">
            <a:off x="3289300" y="3946525"/>
            <a:ext cx="414338" cy="203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AutoShape 49"/>
          <p:cNvSpPr>
            <a:spLocks noChangeArrowheads="1"/>
          </p:cNvSpPr>
          <p:nvPr/>
        </p:nvSpPr>
        <p:spPr bwMode="auto">
          <a:xfrm flipH="1" flipV="1">
            <a:off x="3289300" y="212725"/>
            <a:ext cx="414338" cy="203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50"/>
          <p:cNvSpPr>
            <a:spLocks noChangeArrowheads="1"/>
          </p:cNvSpPr>
          <p:nvPr/>
        </p:nvSpPr>
        <p:spPr bwMode="auto">
          <a:xfrm>
            <a:off x="3505200" y="476250"/>
            <a:ext cx="8686800" cy="1047750"/>
          </a:xfrm>
          <a:prstGeom prst="rect">
            <a:avLst/>
          </a:prstGeom>
          <a:gradFill rotWithShape="1">
            <a:gsLst>
              <a:gs pos="0">
                <a:schemeClr val="bg1"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51" descr="designelem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1" t="18195" r="19916" b="17332"/>
          <a:stretch>
            <a:fillRect/>
          </a:stretch>
        </p:blipFill>
        <p:spPr bwMode="auto">
          <a:xfrm>
            <a:off x="392113" y="479425"/>
            <a:ext cx="11799887" cy="510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44"/>
          <p:cNvSpPr txBox="1">
            <a:spLocks noChangeArrowheads="1"/>
          </p:cNvSpPr>
          <p:nvPr userDrawn="1"/>
        </p:nvSpPr>
        <p:spPr bwMode="black">
          <a:xfrm>
            <a:off x="381000" y="6492875"/>
            <a:ext cx="6324600" cy="69850"/>
          </a:xfrm>
          <a:prstGeom prst="rect">
            <a:avLst/>
          </a:prstGeom>
          <a:noFill/>
          <a:ln w="25400">
            <a:noFill/>
            <a:miter lim="800000"/>
            <a:tailEnd type="none" w="lg" len="sm"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altLang="zh-CN" sz="450" b="0" noProof="1">
                <a:solidFill>
                  <a:srgbClr val="000000"/>
                </a:solidFill>
                <a:latin typeface="Arial" panose="020B0604020202020204" pitchFamily="34" charset="0"/>
              </a:rPr>
              <a:t>RIPRA Proprietary Information. RIPRA™ and the RIPRA logo are trademarks of Research Institute of Pattern Recognition and Application, Inc. All other product or service names are the property of their respective owners. © RIPRA, Inc. 2008.</a:t>
            </a:r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auto">
          <a:xfrm>
            <a:off x="11074400" y="6324600"/>
            <a:ext cx="6731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DC2F852B-782D-4FF2-B9F6-61A9A0AF99FD}" type="slidenum">
              <a:rPr lang="zh-CN" alt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‹#›</a:t>
            </a:fld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83" name="Rectangle 39"/>
          <p:cNvSpPr>
            <a:spLocks noGrp="1" noChangeArrowheads="1"/>
          </p:cNvSpPr>
          <p:nvPr>
            <p:ph type="ctrTitle"/>
          </p:nvPr>
        </p:nvSpPr>
        <p:spPr bwMode="blackWhite">
          <a:xfrm>
            <a:off x="254003" y="4629150"/>
            <a:ext cx="8470900" cy="566738"/>
          </a:xfrm>
          <a:prstGeom prst="rect">
            <a:avLst/>
          </a:prstGeom>
          <a:ln w="25400"/>
        </p:spPr>
        <p:txBody>
          <a:bodyPr tIns="91440" bIns="91440" anchor="b"/>
          <a:lstStyle>
            <a:lvl1pPr algn="l">
              <a:spcBef>
                <a:spcPct val="25000"/>
              </a:spcBef>
              <a:defRPr sz="2025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57384" name="Rectangle 40"/>
          <p:cNvSpPr>
            <a:spLocks noGrp="1" noChangeArrowheads="1"/>
          </p:cNvSpPr>
          <p:nvPr>
            <p:ph type="subTitle" idx="1"/>
          </p:nvPr>
        </p:nvSpPr>
        <p:spPr bwMode="blackWhite">
          <a:xfrm>
            <a:off x="254003" y="5187956"/>
            <a:ext cx="8470900" cy="447675"/>
          </a:xfrm>
          <a:prstGeom prst="rect">
            <a:avLst/>
          </a:prstGeom>
          <a:ln w="25400" algn="ctr"/>
        </p:spPr>
        <p:txBody>
          <a:bodyPr tIns="0" bIns="91440"/>
          <a:lstStyle>
            <a:lvl1pPr marL="0" indent="0">
              <a:spcBef>
                <a:spcPct val="0"/>
              </a:spcBef>
              <a:buClrTx/>
              <a:buFont typeface="Arial" panose="020B0604020202020204" pitchFamily="34" charset="0"/>
              <a:buNone/>
              <a:defRPr sz="1725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4" y="285750"/>
            <a:ext cx="11842751" cy="654050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1" y="933450"/>
            <a:ext cx="11844867" cy="5314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1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1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  <a:prstGeom prst="rect">
            <a:avLst/>
          </a:prstGeo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4" y="285750"/>
            <a:ext cx="11842751" cy="654050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804" y="933450"/>
            <a:ext cx="5820833" cy="490855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837" y="933450"/>
            <a:ext cx="5820833" cy="490855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1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1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4" y="285750"/>
            <a:ext cx="11842751" cy="654050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</p:spTree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4" y="285750"/>
            <a:ext cx="11842751" cy="654050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7801" y="933450"/>
            <a:ext cx="11844867" cy="53149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1451" y="285750"/>
            <a:ext cx="2961216" cy="5556250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7801" y="285750"/>
            <a:ext cx="8680451" cy="5556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4" y="285750"/>
            <a:ext cx="11842751" cy="654050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</p:spTree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231775" y="765175"/>
            <a:ext cx="55086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4" y="285750"/>
            <a:ext cx="11842751" cy="654050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7801" y="933450"/>
            <a:ext cx="11844867" cy="53149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7776469" y="952188"/>
            <a:ext cx="4307137" cy="229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8580" tIns="34290" rIns="68580" bIns="3429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1" hangingPunct="1">
              <a:defRPr/>
            </a:pPr>
            <a:r>
              <a:rPr lang="en-US" altLang="zh-CN" sz="1050" b="0" noProof="1">
                <a:solidFill>
                  <a:srgbClr val="68ADC3">
                    <a:lumMod val="75000"/>
                  </a:srgbClr>
                </a:solidFill>
                <a:latin typeface="Edwardian Script ITC" panose="030303020407070D0804" pitchFamily="66" charset="0"/>
                <a:ea typeface="华文行楷" panose="02010800040101010101" pitchFamily="2" charset="-122"/>
              </a:rPr>
              <a:t>Chongqing University of Posts and </a:t>
            </a:r>
            <a:r>
              <a:rPr lang="en-US" altLang="zh-CN" sz="1050" noProof="1">
                <a:solidFill>
                  <a:srgbClr val="68ADC3">
                    <a:lumMod val="75000"/>
                  </a:srgbClr>
                </a:solidFill>
                <a:latin typeface="Edwardian Script ITC" panose="030303020407070D0804" pitchFamily="66" charset="0"/>
                <a:ea typeface="华文行楷" panose="02010800040101010101" pitchFamily="2" charset="-122"/>
              </a:rPr>
              <a:t>Telecommunications</a:t>
            </a:r>
            <a:endParaRPr lang="zh-CN" altLang="en-US" sz="1050" noProof="1">
              <a:ln w="10541" cmpd="sng">
                <a:solidFill>
                  <a:srgbClr val="00608B">
                    <a:shade val="88000"/>
                    <a:satMod val="110000"/>
                  </a:srgbClr>
                </a:solidFill>
                <a:prstDash val="solid"/>
              </a:ln>
              <a:solidFill>
                <a:srgbClr val="68ADC3">
                  <a:lumMod val="75000"/>
                </a:srgbClr>
              </a:solidFill>
              <a:latin typeface="Edwardian Script ITC" panose="030303020407070D0804" pitchFamily="66" charset="0"/>
              <a:ea typeface="华文行楷" panose="020108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15973" y="571183"/>
            <a:ext cx="3147867" cy="345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8580" tIns="34290" rIns="68580" bIns="3429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1" hangingPunct="1">
              <a:defRPr/>
            </a:pPr>
            <a:r>
              <a:rPr lang="zh-CN" altLang="en-US" sz="1800" noProof="1">
                <a:ln w="10541" cmpd="sng">
                  <a:solidFill>
                    <a:srgbClr val="00608B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00608B">
                        <a:tint val="40000"/>
                        <a:satMod val="250000"/>
                      </a:srgbClr>
                    </a:gs>
                    <a:gs pos="9000">
                      <a:srgbClr val="00608B">
                        <a:tint val="52000"/>
                        <a:satMod val="300000"/>
                      </a:srgbClr>
                    </a:gs>
                    <a:gs pos="50000">
                      <a:srgbClr val="00608B">
                        <a:shade val="20000"/>
                        <a:satMod val="300000"/>
                      </a:srgbClr>
                    </a:gs>
                    <a:gs pos="79000">
                      <a:srgbClr val="00608B">
                        <a:tint val="52000"/>
                        <a:satMod val="300000"/>
                      </a:srgbClr>
                    </a:gs>
                    <a:gs pos="100000">
                      <a:srgbClr val="00608B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重庆邮电大学</a:t>
            </a:r>
          </a:p>
        </p:txBody>
      </p:sp>
      <p:grpSp>
        <p:nvGrpSpPr>
          <p:cNvPr id="20484" name="Group 2"/>
          <p:cNvGrpSpPr/>
          <p:nvPr userDrawn="1"/>
        </p:nvGrpSpPr>
        <p:grpSpPr bwMode="auto">
          <a:xfrm>
            <a:off x="528638" y="6629400"/>
            <a:ext cx="9983787" cy="176213"/>
            <a:chOff x="84" y="3792"/>
            <a:chExt cx="5596" cy="111"/>
          </a:xfrm>
        </p:grpSpPr>
        <p:sp>
          <p:nvSpPr>
            <p:cNvPr id="1036" name="Freeform 3"/>
            <p:cNvSpPr/>
            <p:nvPr userDrawn="1"/>
          </p:nvSpPr>
          <p:spPr bwMode="auto">
            <a:xfrm flipH="1">
              <a:off x="873" y="3792"/>
              <a:ext cx="4807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4032 w 4945"/>
                <a:gd name="T5" fmla="*/ 111 h 111"/>
                <a:gd name="T6" fmla="*/ 4095 w 4945"/>
                <a:gd name="T7" fmla="*/ 44 h 111"/>
                <a:gd name="T8" fmla="*/ 4159 w 4945"/>
                <a:gd name="T9" fmla="*/ 111 h 111"/>
                <a:gd name="T10" fmla="*/ 4673 w 4945"/>
                <a:gd name="T11" fmla="*/ 111 h 111"/>
                <a:gd name="T12" fmla="*/ 4673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D6D1"/>
            </a:solidFill>
            <a:ln w="9525" cap="flat" cmpd="sng">
              <a:noFill/>
              <a:prstDash val="solid"/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350" b="0" noProof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7" name="Freeform 4"/>
            <p:cNvSpPr/>
            <p:nvPr/>
          </p:nvSpPr>
          <p:spPr bwMode="auto">
            <a:xfrm flipH="1">
              <a:off x="84" y="3792"/>
              <a:ext cx="4945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4267 w 4945"/>
                <a:gd name="T5" fmla="*/ 111 h 111"/>
                <a:gd name="T6" fmla="*/ 4334 w 4945"/>
                <a:gd name="T7" fmla="*/ 44 h 111"/>
                <a:gd name="T8" fmla="*/ 4401 w 4945"/>
                <a:gd name="T9" fmla="*/ 111 h 111"/>
                <a:gd name="T10" fmla="*/ 4945 w 4945"/>
                <a:gd name="T11" fmla="*/ 111 h 111"/>
                <a:gd name="T12" fmla="*/ 4945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D6D1"/>
            </a:solidFill>
            <a:ln w="9525" cap="flat" cmpd="sng">
              <a:noFill/>
              <a:prstDash val="solid"/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350" b="0" noProof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Freeform 39"/>
          <p:cNvSpPr/>
          <p:nvPr userDrawn="1"/>
        </p:nvSpPr>
        <p:spPr bwMode="auto">
          <a:xfrm flipH="1">
            <a:off x="177800" y="409575"/>
            <a:ext cx="1263650" cy="161925"/>
          </a:xfrm>
          <a:custGeom>
            <a:avLst/>
            <a:gdLst>
              <a:gd name="T0" fmla="*/ 0 w 597"/>
              <a:gd name="T1" fmla="*/ 257055938 h 102"/>
              <a:gd name="T2" fmla="*/ 1504534869 w 597"/>
              <a:gd name="T3" fmla="*/ 257055938 h 102"/>
              <a:gd name="T4" fmla="*/ 1504534869 w 597"/>
              <a:gd name="T5" fmla="*/ 0 h 102"/>
              <a:gd name="T6" fmla="*/ 113407885 w 597"/>
              <a:gd name="T7" fmla="*/ 0 h 102"/>
              <a:gd name="T8" fmla="*/ 0 w 597"/>
              <a:gd name="T9" fmla="*/ 113407825 h 102"/>
              <a:gd name="T10" fmla="*/ 0 w 597"/>
              <a:gd name="T11" fmla="*/ 257055938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CDD6D1"/>
          </a:solidFill>
          <a:ln w="9525" cap="flat" cmpd="sng">
            <a:noFill/>
            <a:prstDash val="solid"/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0" name="Rectangle 40"/>
          <p:cNvSpPr>
            <a:spLocks noChangeArrowheads="1"/>
          </p:cNvSpPr>
          <p:nvPr userDrawn="1"/>
        </p:nvSpPr>
        <p:spPr bwMode="auto">
          <a:xfrm>
            <a:off x="146050" y="1277938"/>
            <a:ext cx="11844338" cy="131762"/>
          </a:xfrm>
          <a:prstGeom prst="rect">
            <a:avLst/>
          </a:prstGeom>
          <a:solidFill>
            <a:srgbClr val="99A2A5"/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0487" name="Group 41"/>
          <p:cNvGrpSpPr/>
          <p:nvPr userDrawn="1"/>
        </p:nvGrpSpPr>
        <p:grpSpPr bwMode="auto">
          <a:xfrm>
            <a:off x="1485900" y="406400"/>
            <a:ext cx="10548938" cy="165100"/>
            <a:chOff x="702" y="75"/>
            <a:chExt cx="4984" cy="104"/>
          </a:xfrm>
        </p:grpSpPr>
        <p:sp>
          <p:nvSpPr>
            <p:cNvPr id="1034" name="Freeform 42"/>
            <p:cNvSpPr/>
            <p:nvPr userDrawn="1"/>
          </p:nvSpPr>
          <p:spPr bwMode="auto">
            <a:xfrm flipH="1">
              <a:off x="1356" y="75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6172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350" b="0" noProof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5" name="Freeform 43"/>
            <p:cNvSpPr/>
            <p:nvPr/>
          </p:nvSpPr>
          <p:spPr bwMode="auto">
            <a:xfrm flipH="1">
              <a:off x="702" y="75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6172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350" b="0" noProof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488" name="Rectangle 5"/>
          <p:cNvSpPr>
            <a:spLocks noChangeArrowheads="1"/>
          </p:cNvSpPr>
          <p:nvPr userDrawn="1"/>
        </p:nvSpPr>
        <p:spPr bwMode="auto">
          <a:xfrm>
            <a:off x="10950575" y="6502400"/>
            <a:ext cx="1041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83D1E470-0437-435B-96C9-EEC7EB2956A8}" type="slidenum"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rPr>
              <a:t>‹#›</a:t>
            </a:fld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/16</a:t>
            </a:r>
          </a:p>
        </p:txBody>
      </p:sp>
      <p:pic>
        <p:nvPicPr>
          <p:cNvPr id="20489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050" y="628650"/>
            <a:ext cx="6127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0" name="文本框 4"/>
          <p:cNvSpPr txBox="1">
            <a:spLocks noChangeArrowheads="1"/>
          </p:cNvSpPr>
          <p:nvPr userDrawn="1"/>
        </p:nvSpPr>
        <p:spPr bwMode="auto">
          <a:xfrm>
            <a:off x="104775" y="-7938"/>
            <a:ext cx="40318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自动化学院汽车电子团队开题答辩</a:t>
            </a:r>
            <a:endParaRPr lang="zh-CN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anose="020B0604020202020204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anose="020B0604020202020204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anose="020B0604020202020204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anose="020B0604020202020204" pitchFamily="34" charset="0"/>
        </a:defRPr>
      </a:lvl5pPr>
      <a:lvl6pPr marL="342900" algn="r" rtl="0" fontAlgn="base">
        <a:lnSpc>
          <a:spcPct val="8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6pPr>
      <a:lvl7pPr marL="685800" algn="r" rtl="0" fontAlgn="base">
        <a:lnSpc>
          <a:spcPct val="8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7pPr>
      <a:lvl8pPr marL="1028700" algn="r" rtl="0" fontAlgn="base">
        <a:lnSpc>
          <a:spcPct val="8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8pPr>
      <a:lvl9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0180" indent="-170180" algn="l" rtl="0" eaLnBrk="0" fontAlgn="base" hangingPunct="0">
        <a:spcBef>
          <a:spcPct val="3000"/>
        </a:spcBef>
        <a:spcAft>
          <a:spcPct val="3000"/>
        </a:spcAft>
        <a:buClr>
          <a:schemeClr val="accent1"/>
        </a:buClr>
        <a:buSzPct val="80000"/>
        <a:buFont typeface="Arial" panose="020B0604020202020204" pitchFamily="34" charset="0"/>
        <a:buChar char="►"/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425450" indent="-170180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SzPct val="80000"/>
        <a:buChar char="•"/>
        <a:defRPr sz="1500">
          <a:solidFill>
            <a:srgbClr val="000000"/>
          </a:solidFill>
          <a:latin typeface="+mn-lt"/>
        </a:defRPr>
      </a:lvl2pPr>
      <a:lvl3pPr marL="692150" indent="-171450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SzPct val="80000"/>
        <a:buFont typeface="Wingdings" panose="05000000000000000000" pitchFamily="2" charset="2"/>
        <a:buChar char="§"/>
        <a:defRPr>
          <a:solidFill>
            <a:srgbClr val="000000"/>
          </a:solidFill>
          <a:latin typeface="+mn-lt"/>
        </a:defRPr>
      </a:lvl3pPr>
      <a:lvl4pPr marL="1031875" indent="-171450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SzPct val="80000"/>
        <a:buFont typeface="HelveticaNeueLT Std"/>
        <a:buChar char="–"/>
        <a:defRPr sz="1200">
          <a:solidFill>
            <a:srgbClr val="000000"/>
          </a:solidFill>
          <a:latin typeface="+mn-lt"/>
        </a:defRPr>
      </a:lvl4pPr>
      <a:lvl5pPr marL="1330325" indent="-119380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000">
          <a:solidFill>
            <a:srgbClr val="000000"/>
          </a:solidFill>
          <a:latin typeface="+mn-lt"/>
        </a:defRPr>
      </a:lvl5pPr>
      <a:lvl6pPr marL="1672590" indent="-118110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050">
          <a:solidFill>
            <a:srgbClr val="000000"/>
          </a:solidFill>
          <a:latin typeface="+mn-lt"/>
        </a:defRPr>
      </a:lvl6pPr>
      <a:lvl7pPr marL="2015490" indent="-118110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050">
          <a:solidFill>
            <a:srgbClr val="000000"/>
          </a:solidFill>
          <a:latin typeface="+mn-lt"/>
        </a:defRPr>
      </a:lvl7pPr>
      <a:lvl8pPr marL="2358390" indent="-118110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050">
          <a:solidFill>
            <a:srgbClr val="000000"/>
          </a:solidFill>
          <a:latin typeface="+mn-lt"/>
        </a:defRPr>
      </a:lvl8pPr>
      <a:lvl9pPr marL="2701290" indent="-118110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05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7776469" y="952188"/>
            <a:ext cx="4307137" cy="229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8580" tIns="34290" rIns="68580" bIns="3429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1" hangingPunct="1">
              <a:defRPr/>
            </a:pPr>
            <a:r>
              <a:rPr lang="en-US" altLang="zh-CN" sz="1050" b="0" noProof="1">
                <a:solidFill>
                  <a:srgbClr val="68ADC3">
                    <a:lumMod val="75000"/>
                  </a:srgbClr>
                </a:solidFill>
                <a:latin typeface="Edwardian Script ITC" panose="030303020407070D0804" pitchFamily="66" charset="0"/>
                <a:ea typeface="华文行楷" panose="02010800040101010101" pitchFamily="2" charset="-122"/>
              </a:rPr>
              <a:t>Chongqing University of Posts and </a:t>
            </a:r>
            <a:r>
              <a:rPr lang="en-US" altLang="zh-CN" sz="1050" noProof="1">
                <a:solidFill>
                  <a:srgbClr val="68ADC3">
                    <a:lumMod val="75000"/>
                  </a:srgbClr>
                </a:solidFill>
                <a:latin typeface="Edwardian Script ITC" panose="030303020407070D0804" pitchFamily="66" charset="0"/>
                <a:ea typeface="华文行楷" panose="02010800040101010101" pitchFamily="2" charset="-122"/>
              </a:rPr>
              <a:t>Telecommunications</a:t>
            </a:r>
            <a:endParaRPr lang="zh-CN" altLang="en-US" sz="1050" noProof="1">
              <a:ln w="10541" cmpd="sng">
                <a:solidFill>
                  <a:srgbClr val="00608B">
                    <a:shade val="88000"/>
                    <a:satMod val="110000"/>
                  </a:srgbClr>
                </a:solidFill>
                <a:prstDash val="solid"/>
              </a:ln>
              <a:solidFill>
                <a:srgbClr val="68ADC3">
                  <a:lumMod val="75000"/>
                </a:srgbClr>
              </a:solidFill>
              <a:latin typeface="Edwardian Script ITC" panose="030303020407070D0804" pitchFamily="66" charset="0"/>
              <a:ea typeface="华文行楷" panose="020108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15973" y="571183"/>
            <a:ext cx="3147867" cy="345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8580" tIns="34290" rIns="68580" bIns="3429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1" hangingPunct="1">
              <a:defRPr/>
            </a:pPr>
            <a:r>
              <a:rPr lang="zh-CN" altLang="en-US" sz="1800" noProof="1">
                <a:ln w="10541" cmpd="sng">
                  <a:solidFill>
                    <a:srgbClr val="00608B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00608B">
                        <a:tint val="40000"/>
                        <a:satMod val="250000"/>
                      </a:srgbClr>
                    </a:gs>
                    <a:gs pos="9000">
                      <a:srgbClr val="00608B">
                        <a:tint val="52000"/>
                        <a:satMod val="300000"/>
                      </a:srgbClr>
                    </a:gs>
                    <a:gs pos="50000">
                      <a:srgbClr val="00608B">
                        <a:shade val="20000"/>
                        <a:satMod val="300000"/>
                      </a:srgbClr>
                    </a:gs>
                    <a:gs pos="79000">
                      <a:srgbClr val="00608B">
                        <a:tint val="52000"/>
                        <a:satMod val="300000"/>
                      </a:srgbClr>
                    </a:gs>
                    <a:gs pos="100000">
                      <a:srgbClr val="00608B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重庆邮电大学</a:t>
            </a:r>
          </a:p>
        </p:txBody>
      </p:sp>
      <p:grpSp>
        <p:nvGrpSpPr>
          <p:cNvPr id="20484" name="Group 2"/>
          <p:cNvGrpSpPr/>
          <p:nvPr userDrawn="1"/>
        </p:nvGrpSpPr>
        <p:grpSpPr bwMode="auto">
          <a:xfrm>
            <a:off x="528638" y="6629400"/>
            <a:ext cx="9983787" cy="176213"/>
            <a:chOff x="84" y="3792"/>
            <a:chExt cx="5596" cy="111"/>
          </a:xfrm>
        </p:grpSpPr>
        <p:sp>
          <p:nvSpPr>
            <p:cNvPr id="1036" name="Freeform 3"/>
            <p:cNvSpPr/>
            <p:nvPr userDrawn="1"/>
          </p:nvSpPr>
          <p:spPr bwMode="auto">
            <a:xfrm flipH="1">
              <a:off x="873" y="3792"/>
              <a:ext cx="4807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4032 w 4945"/>
                <a:gd name="T5" fmla="*/ 111 h 111"/>
                <a:gd name="T6" fmla="*/ 4095 w 4945"/>
                <a:gd name="T7" fmla="*/ 44 h 111"/>
                <a:gd name="T8" fmla="*/ 4159 w 4945"/>
                <a:gd name="T9" fmla="*/ 111 h 111"/>
                <a:gd name="T10" fmla="*/ 4673 w 4945"/>
                <a:gd name="T11" fmla="*/ 111 h 111"/>
                <a:gd name="T12" fmla="*/ 4673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D6D1"/>
            </a:solidFill>
            <a:ln w="9525" cap="flat" cmpd="sng">
              <a:noFill/>
              <a:prstDash val="solid"/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350" b="0" noProof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7" name="Freeform 4"/>
            <p:cNvSpPr/>
            <p:nvPr/>
          </p:nvSpPr>
          <p:spPr bwMode="auto">
            <a:xfrm flipH="1">
              <a:off x="84" y="3792"/>
              <a:ext cx="4945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4267 w 4945"/>
                <a:gd name="T5" fmla="*/ 111 h 111"/>
                <a:gd name="T6" fmla="*/ 4334 w 4945"/>
                <a:gd name="T7" fmla="*/ 44 h 111"/>
                <a:gd name="T8" fmla="*/ 4401 w 4945"/>
                <a:gd name="T9" fmla="*/ 111 h 111"/>
                <a:gd name="T10" fmla="*/ 4945 w 4945"/>
                <a:gd name="T11" fmla="*/ 111 h 111"/>
                <a:gd name="T12" fmla="*/ 4945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D6D1"/>
            </a:solidFill>
            <a:ln w="9525" cap="flat" cmpd="sng">
              <a:noFill/>
              <a:prstDash val="solid"/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350" b="0" noProof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Freeform 39"/>
          <p:cNvSpPr/>
          <p:nvPr userDrawn="1"/>
        </p:nvSpPr>
        <p:spPr bwMode="auto">
          <a:xfrm flipH="1">
            <a:off x="177800" y="409575"/>
            <a:ext cx="1263650" cy="161925"/>
          </a:xfrm>
          <a:custGeom>
            <a:avLst/>
            <a:gdLst>
              <a:gd name="T0" fmla="*/ 0 w 597"/>
              <a:gd name="T1" fmla="*/ 257055938 h 102"/>
              <a:gd name="T2" fmla="*/ 1504534869 w 597"/>
              <a:gd name="T3" fmla="*/ 257055938 h 102"/>
              <a:gd name="T4" fmla="*/ 1504534869 w 597"/>
              <a:gd name="T5" fmla="*/ 0 h 102"/>
              <a:gd name="T6" fmla="*/ 113407885 w 597"/>
              <a:gd name="T7" fmla="*/ 0 h 102"/>
              <a:gd name="T8" fmla="*/ 0 w 597"/>
              <a:gd name="T9" fmla="*/ 113407825 h 102"/>
              <a:gd name="T10" fmla="*/ 0 w 597"/>
              <a:gd name="T11" fmla="*/ 257055938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CDD6D1"/>
          </a:solidFill>
          <a:ln w="9525" cap="flat" cmpd="sng">
            <a:noFill/>
            <a:prstDash val="solid"/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0" name="Rectangle 40"/>
          <p:cNvSpPr>
            <a:spLocks noChangeArrowheads="1"/>
          </p:cNvSpPr>
          <p:nvPr userDrawn="1"/>
        </p:nvSpPr>
        <p:spPr bwMode="auto">
          <a:xfrm>
            <a:off x="146050" y="1277938"/>
            <a:ext cx="11844338" cy="131762"/>
          </a:xfrm>
          <a:prstGeom prst="rect">
            <a:avLst/>
          </a:prstGeom>
          <a:solidFill>
            <a:srgbClr val="99A2A5"/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0487" name="Group 41"/>
          <p:cNvGrpSpPr/>
          <p:nvPr userDrawn="1"/>
        </p:nvGrpSpPr>
        <p:grpSpPr bwMode="auto">
          <a:xfrm>
            <a:off x="1485900" y="406400"/>
            <a:ext cx="10548938" cy="165100"/>
            <a:chOff x="702" y="75"/>
            <a:chExt cx="4984" cy="104"/>
          </a:xfrm>
        </p:grpSpPr>
        <p:sp>
          <p:nvSpPr>
            <p:cNvPr id="1034" name="Freeform 42"/>
            <p:cNvSpPr/>
            <p:nvPr userDrawn="1"/>
          </p:nvSpPr>
          <p:spPr bwMode="auto">
            <a:xfrm flipH="1">
              <a:off x="1356" y="75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6172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350" b="0" noProof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5" name="Freeform 43"/>
            <p:cNvSpPr/>
            <p:nvPr/>
          </p:nvSpPr>
          <p:spPr bwMode="auto">
            <a:xfrm flipH="1">
              <a:off x="702" y="75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6172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350" b="0" noProof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488" name="Rectangle 5"/>
          <p:cNvSpPr>
            <a:spLocks noChangeArrowheads="1"/>
          </p:cNvSpPr>
          <p:nvPr userDrawn="1"/>
        </p:nvSpPr>
        <p:spPr bwMode="auto">
          <a:xfrm>
            <a:off x="10950575" y="6502400"/>
            <a:ext cx="10414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83D1E470-0437-435B-96C9-EEC7EB2956A8}" type="slidenum"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rPr>
              <a:t>‹#›</a:t>
            </a:fld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/27</a:t>
            </a:r>
          </a:p>
        </p:txBody>
      </p:sp>
      <p:pic>
        <p:nvPicPr>
          <p:cNvPr id="20489" name="Picture 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050" y="628650"/>
            <a:ext cx="6127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0" name="文本框 4"/>
          <p:cNvSpPr txBox="1">
            <a:spLocks noChangeArrowheads="1"/>
          </p:cNvSpPr>
          <p:nvPr userDrawn="1"/>
        </p:nvSpPr>
        <p:spPr bwMode="auto">
          <a:xfrm>
            <a:off x="104775" y="-7938"/>
            <a:ext cx="3992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2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重庆邮电大学优秀科技成果奖申报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</p:sldLayoutIdLst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anose="020B0604020202020204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anose="020B0604020202020204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anose="020B0604020202020204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anose="020B0604020202020204" pitchFamily="34" charset="0"/>
        </a:defRPr>
      </a:lvl5pPr>
      <a:lvl6pPr marL="342900" algn="r" rtl="0" fontAlgn="base">
        <a:lnSpc>
          <a:spcPct val="8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6pPr>
      <a:lvl7pPr marL="685800" algn="r" rtl="0" fontAlgn="base">
        <a:lnSpc>
          <a:spcPct val="8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7pPr>
      <a:lvl8pPr marL="1028700" algn="r" rtl="0" fontAlgn="base">
        <a:lnSpc>
          <a:spcPct val="8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8pPr>
      <a:lvl9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0180" indent="-170180" algn="l" rtl="0" eaLnBrk="0" fontAlgn="base" hangingPunct="0">
        <a:spcBef>
          <a:spcPct val="3000"/>
        </a:spcBef>
        <a:spcAft>
          <a:spcPct val="3000"/>
        </a:spcAft>
        <a:buClr>
          <a:schemeClr val="accent1"/>
        </a:buClr>
        <a:buSzPct val="80000"/>
        <a:buFont typeface="Arial" panose="020B0604020202020204" pitchFamily="34" charset="0"/>
        <a:buChar char="►"/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425450" indent="-170180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SzPct val="80000"/>
        <a:buChar char="•"/>
        <a:defRPr sz="1500">
          <a:solidFill>
            <a:srgbClr val="000000"/>
          </a:solidFill>
          <a:latin typeface="+mn-lt"/>
        </a:defRPr>
      </a:lvl2pPr>
      <a:lvl3pPr marL="692150" indent="-171450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SzPct val="80000"/>
        <a:buFont typeface="Wingdings" panose="05000000000000000000" pitchFamily="2" charset="2"/>
        <a:buChar char="§"/>
        <a:defRPr>
          <a:solidFill>
            <a:srgbClr val="000000"/>
          </a:solidFill>
          <a:latin typeface="+mn-lt"/>
        </a:defRPr>
      </a:lvl3pPr>
      <a:lvl4pPr marL="1031875" indent="-171450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SzPct val="80000"/>
        <a:buFont typeface="HelveticaNeueLT Std"/>
        <a:buChar char="–"/>
        <a:defRPr sz="1200">
          <a:solidFill>
            <a:srgbClr val="000000"/>
          </a:solidFill>
          <a:latin typeface="+mn-lt"/>
        </a:defRPr>
      </a:lvl4pPr>
      <a:lvl5pPr marL="1330325" indent="-119380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000">
          <a:solidFill>
            <a:srgbClr val="000000"/>
          </a:solidFill>
          <a:latin typeface="+mn-lt"/>
        </a:defRPr>
      </a:lvl5pPr>
      <a:lvl6pPr marL="1672590" indent="-118110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050">
          <a:solidFill>
            <a:srgbClr val="000000"/>
          </a:solidFill>
          <a:latin typeface="+mn-lt"/>
        </a:defRPr>
      </a:lvl6pPr>
      <a:lvl7pPr marL="2015490" indent="-118110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050">
          <a:solidFill>
            <a:srgbClr val="000000"/>
          </a:solidFill>
          <a:latin typeface="+mn-lt"/>
        </a:defRPr>
      </a:lvl7pPr>
      <a:lvl8pPr marL="2358390" indent="-118110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050">
          <a:solidFill>
            <a:srgbClr val="000000"/>
          </a:solidFill>
          <a:latin typeface="+mn-lt"/>
        </a:defRPr>
      </a:lvl8pPr>
      <a:lvl9pPr marL="2701290" indent="-118110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05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7776469" y="952188"/>
            <a:ext cx="4307137" cy="229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8580" tIns="34290" rIns="68580" bIns="3429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1" hangingPunct="1">
              <a:defRPr/>
            </a:pPr>
            <a:r>
              <a:rPr lang="en-US" altLang="zh-CN" sz="1050" b="0" noProof="1">
                <a:solidFill>
                  <a:srgbClr val="68ADC3">
                    <a:lumMod val="75000"/>
                  </a:srgbClr>
                </a:solidFill>
                <a:latin typeface="Edwardian Script ITC" panose="030303020407070D0804" pitchFamily="66" charset="0"/>
                <a:ea typeface="华文行楷" panose="02010800040101010101" pitchFamily="2" charset="-122"/>
              </a:rPr>
              <a:t>Chongqing University of Posts and </a:t>
            </a:r>
            <a:r>
              <a:rPr lang="en-US" altLang="zh-CN" sz="1050" noProof="1">
                <a:solidFill>
                  <a:srgbClr val="68ADC3">
                    <a:lumMod val="75000"/>
                  </a:srgbClr>
                </a:solidFill>
                <a:latin typeface="Edwardian Script ITC" panose="030303020407070D0804" pitchFamily="66" charset="0"/>
                <a:ea typeface="华文行楷" panose="02010800040101010101" pitchFamily="2" charset="-122"/>
              </a:rPr>
              <a:t>Telecommunications</a:t>
            </a:r>
            <a:endParaRPr lang="zh-CN" altLang="en-US" sz="1050" noProof="1">
              <a:ln w="10541" cmpd="sng">
                <a:solidFill>
                  <a:srgbClr val="00608B">
                    <a:shade val="88000"/>
                    <a:satMod val="110000"/>
                  </a:srgbClr>
                </a:solidFill>
                <a:prstDash val="solid"/>
              </a:ln>
              <a:solidFill>
                <a:srgbClr val="68ADC3">
                  <a:lumMod val="75000"/>
                </a:srgbClr>
              </a:solidFill>
              <a:latin typeface="Edwardian Script ITC" panose="030303020407070D0804" pitchFamily="66" charset="0"/>
              <a:ea typeface="华文行楷" panose="020108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15973" y="571183"/>
            <a:ext cx="3147867" cy="345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8580" tIns="34290" rIns="68580" bIns="3429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1" hangingPunct="1">
              <a:defRPr/>
            </a:pPr>
            <a:r>
              <a:rPr lang="zh-CN" altLang="en-US" sz="1800" noProof="1">
                <a:ln w="10541" cmpd="sng">
                  <a:solidFill>
                    <a:srgbClr val="00608B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00608B">
                        <a:tint val="40000"/>
                        <a:satMod val="250000"/>
                      </a:srgbClr>
                    </a:gs>
                    <a:gs pos="9000">
                      <a:srgbClr val="00608B">
                        <a:tint val="52000"/>
                        <a:satMod val="300000"/>
                      </a:srgbClr>
                    </a:gs>
                    <a:gs pos="50000">
                      <a:srgbClr val="00608B">
                        <a:shade val="20000"/>
                        <a:satMod val="300000"/>
                      </a:srgbClr>
                    </a:gs>
                    <a:gs pos="79000">
                      <a:srgbClr val="00608B">
                        <a:tint val="52000"/>
                        <a:satMod val="300000"/>
                      </a:srgbClr>
                    </a:gs>
                    <a:gs pos="100000">
                      <a:srgbClr val="00608B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重庆邮电大学</a:t>
            </a:r>
          </a:p>
        </p:txBody>
      </p:sp>
      <p:grpSp>
        <p:nvGrpSpPr>
          <p:cNvPr id="20484" name="Group 2"/>
          <p:cNvGrpSpPr/>
          <p:nvPr userDrawn="1"/>
        </p:nvGrpSpPr>
        <p:grpSpPr bwMode="auto">
          <a:xfrm>
            <a:off x="528638" y="6629400"/>
            <a:ext cx="9983787" cy="176213"/>
            <a:chOff x="84" y="3792"/>
            <a:chExt cx="5596" cy="111"/>
          </a:xfrm>
        </p:grpSpPr>
        <p:sp>
          <p:nvSpPr>
            <p:cNvPr id="1036" name="Freeform 3"/>
            <p:cNvSpPr/>
            <p:nvPr userDrawn="1"/>
          </p:nvSpPr>
          <p:spPr bwMode="auto">
            <a:xfrm flipH="1">
              <a:off x="873" y="3792"/>
              <a:ext cx="4807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4032 w 4945"/>
                <a:gd name="T5" fmla="*/ 111 h 111"/>
                <a:gd name="T6" fmla="*/ 4095 w 4945"/>
                <a:gd name="T7" fmla="*/ 44 h 111"/>
                <a:gd name="T8" fmla="*/ 4159 w 4945"/>
                <a:gd name="T9" fmla="*/ 111 h 111"/>
                <a:gd name="T10" fmla="*/ 4673 w 4945"/>
                <a:gd name="T11" fmla="*/ 111 h 111"/>
                <a:gd name="T12" fmla="*/ 4673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D6D1"/>
            </a:solidFill>
            <a:ln w="9525" cap="flat" cmpd="sng">
              <a:noFill/>
              <a:prstDash val="solid"/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350" b="0" noProof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7" name="Freeform 4"/>
            <p:cNvSpPr/>
            <p:nvPr/>
          </p:nvSpPr>
          <p:spPr bwMode="auto">
            <a:xfrm flipH="1">
              <a:off x="84" y="3792"/>
              <a:ext cx="4945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4267 w 4945"/>
                <a:gd name="T5" fmla="*/ 111 h 111"/>
                <a:gd name="T6" fmla="*/ 4334 w 4945"/>
                <a:gd name="T7" fmla="*/ 44 h 111"/>
                <a:gd name="T8" fmla="*/ 4401 w 4945"/>
                <a:gd name="T9" fmla="*/ 111 h 111"/>
                <a:gd name="T10" fmla="*/ 4945 w 4945"/>
                <a:gd name="T11" fmla="*/ 111 h 111"/>
                <a:gd name="T12" fmla="*/ 4945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D6D1"/>
            </a:solidFill>
            <a:ln w="9525" cap="flat" cmpd="sng">
              <a:noFill/>
              <a:prstDash val="solid"/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350" b="0" noProof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Freeform 39"/>
          <p:cNvSpPr/>
          <p:nvPr userDrawn="1"/>
        </p:nvSpPr>
        <p:spPr bwMode="auto">
          <a:xfrm flipH="1">
            <a:off x="177800" y="409575"/>
            <a:ext cx="1263650" cy="161925"/>
          </a:xfrm>
          <a:custGeom>
            <a:avLst/>
            <a:gdLst>
              <a:gd name="T0" fmla="*/ 0 w 597"/>
              <a:gd name="T1" fmla="*/ 257055938 h 102"/>
              <a:gd name="T2" fmla="*/ 1504534869 w 597"/>
              <a:gd name="T3" fmla="*/ 257055938 h 102"/>
              <a:gd name="T4" fmla="*/ 1504534869 w 597"/>
              <a:gd name="T5" fmla="*/ 0 h 102"/>
              <a:gd name="T6" fmla="*/ 113407885 w 597"/>
              <a:gd name="T7" fmla="*/ 0 h 102"/>
              <a:gd name="T8" fmla="*/ 0 w 597"/>
              <a:gd name="T9" fmla="*/ 113407825 h 102"/>
              <a:gd name="T10" fmla="*/ 0 w 597"/>
              <a:gd name="T11" fmla="*/ 257055938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CDD6D1"/>
          </a:solidFill>
          <a:ln w="9525" cap="flat" cmpd="sng">
            <a:noFill/>
            <a:prstDash val="solid"/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0" name="Rectangle 40"/>
          <p:cNvSpPr>
            <a:spLocks noChangeArrowheads="1"/>
          </p:cNvSpPr>
          <p:nvPr userDrawn="1"/>
        </p:nvSpPr>
        <p:spPr bwMode="auto">
          <a:xfrm>
            <a:off x="146050" y="1277938"/>
            <a:ext cx="11844338" cy="131762"/>
          </a:xfrm>
          <a:prstGeom prst="rect">
            <a:avLst/>
          </a:prstGeom>
          <a:solidFill>
            <a:srgbClr val="99A2A5"/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0487" name="Group 41"/>
          <p:cNvGrpSpPr/>
          <p:nvPr userDrawn="1"/>
        </p:nvGrpSpPr>
        <p:grpSpPr bwMode="auto">
          <a:xfrm>
            <a:off x="1485900" y="406400"/>
            <a:ext cx="10548938" cy="165100"/>
            <a:chOff x="702" y="75"/>
            <a:chExt cx="4984" cy="104"/>
          </a:xfrm>
        </p:grpSpPr>
        <p:sp>
          <p:nvSpPr>
            <p:cNvPr id="1034" name="Freeform 42"/>
            <p:cNvSpPr/>
            <p:nvPr userDrawn="1"/>
          </p:nvSpPr>
          <p:spPr bwMode="auto">
            <a:xfrm flipH="1">
              <a:off x="1356" y="75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6172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350" b="0" noProof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5" name="Freeform 43"/>
            <p:cNvSpPr/>
            <p:nvPr/>
          </p:nvSpPr>
          <p:spPr bwMode="auto">
            <a:xfrm flipH="1">
              <a:off x="702" y="75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6172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350" b="0" noProof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488" name="Rectangle 5"/>
          <p:cNvSpPr>
            <a:spLocks noChangeArrowheads="1"/>
          </p:cNvSpPr>
          <p:nvPr userDrawn="1"/>
        </p:nvSpPr>
        <p:spPr bwMode="auto">
          <a:xfrm>
            <a:off x="10950575" y="6502400"/>
            <a:ext cx="10414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83D1E470-0437-435B-96C9-EEC7EB2956A8}" type="slidenum"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rPr>
              <a:t>‹#›</a:t>
            </a:fld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/27</a:t>
            </a:r>
          </a:p>
        </p:txBody>
      </p:sp>
      <p:pic>
        <p:nvPicPr>
          <p:cNvPr id="20489" name="Picture 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050" y="628650"/>
            <a:ext cx="6127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0" name="文本框 4"/>
          <p:cNvSpPr txBox="1">
            <a:spLocks noChangeArrowheads="1"/>
          </p:cNvSpPr>
          <p:nvPr userDrawn="1"/>
        </p:nvSpPr>
        <p:spPr bwMode="auto">
          <a:xfrm>
            <a:off x="104775" y="-7938"/>
            <a:ext cx="3992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2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重庆邮电大学优秀科技成果奖申报</a:t>
            </a:r>
          </a:p>
        </p:txBody>
      </p:sp>
      <p:sp>
        <p:nvSpPr>
          <p:cNvPr id="20491" name="文本框 5"/>
          <p:cNvSpPr txBox="1">
            <a:spLocks noChangeArrowheads="1"/>
          </p:cNvSpPr>
          <p:nvPr userDrawn="1"/>
        </p:nvSpPr>
        <p:spPr bwMode="auto">
          <a:xfrm>
            <a:off x="10033635" y="11112"/>
            <a:ext cx="200152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自然科学类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</p:sldLayoutIdLst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anose="020B0604020202020204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anose="020B0604020202020204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anose="020B0604020202020204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anose="020B0604020202020204" pitchFamily="34" charset="0"/>
        </a:defRPr>
      </a:lvl5pPr>
      <a:lvl6pPr marL="342900" algn="r" rtl="0" fontAlgn="base">
        <a:lnSpc>
          <a:spcPct val="8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6pPr>
      <a:lvl7pPr marL="685800" algn="r" rtl="0" fontAlgn="base">
        <a:lnSpc>
          <a:spcPct val="8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7pPr>
      <a:lvl8pPr marL="1028700" algn="r" rtl="0" fontAlgn="base">
        <a:lnSpc>
          <a:spcPct val="8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8pPr>
      <a:lvl9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0180" indent="-170180" algn="l" rtl="0" eaLnBrk="0" fontAlgn="base" hangingPunct="0">
        <a:spcBef>
          <a:spcPct val="3000"/>
        </a:spcBef>
        <a:spcAft>
          <a:spcPct val="3000"/>
        </a:spcAft>
        <a:buClr>
          <a:schemeClr val="accent1"/>
        </a:buClr>
        <a:buSzPct val="80000"/>
        <a:buFont typeface="Arial" panose="020B0604020202020204" pitchFamily="34" charset="0"/>
        <a:buChar char="►"/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425450" indent="-170180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SzPct val="80000"/>
        <a:buChar char="•"/>
        <a:defRPr sz="1500">
          <a:solidFill>
            <a:srgbClr val="000000"/>
          </a:solidFill>
          <a:latin typeface="+mn-lt"/>
        </a:defRPr>
      </a:lvl2pPr>
      <a:lvl3pPr marL="692150" indent="-171450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SzPct val="80000"/>
        <a:buFont typeface="Wingdings" panose="05000000000000000000" pitchFamily="2" charset="2"/>
        <a:buChar char="§"/>
        <a:defRPr>
          <a:solidFill>
            <a:srgbClr val="000000"/>
          </a:solidFill>
          <a:latin typeface="+mn-lt"/>
        </a:defRPr>
      </a:lvl3pPr>
      <a:lvl4pPr marL="1031875" indent="-171450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SzPct val="80000"/>
        <a:buFont typeface="HelveticaNeueLT Std"/>
        <a:buChar char="–"/>
        <a:defRPr sz="1200">
          <a:solidFill>
            <a:srgbClr val="000000"/>
          </a:solidFill>
          <a:latin typeface="+mn-lt"/>
        </a:defRPr>
      </a:lvl4pPr>
      <a:lvl5pPr marL="1330325" indent="-119380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000">
          <a:solidFill>
            <a:srgbClr val="000000"/>
          </a:solidFill>
          <a:latin typeface="+mn-lt"/>
        </a:defRPr>
      </a:lvl5pPr>
      <a:lvl6pPr marL="1672590" indent="-118110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050">
          <a:solidFill>
            <a:srgbClr val="000000"/>
          </a:solidFill>
          <a:latin typeface="+mn-lt"/>
        </a:defRPr>
      </a:lvl6pPr>
      <a:lvl7pPr marL="2015490" indent="-118110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050">
          <a:solidFill>
            <a:srgbClr val="000000"/>
          </a:solidFill>
          <a:latin typeface="+mn-lt"/>
        </a:defRPr>
      </a:lvl7pPr>
      <a:lvl8pPr marL="2358390" indent="-118110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050">
          <a:solidFill>
            <a:srgbClr val="000000"/>
          </a:solidFill>
          <a:latin typeface="+mn-lt"/>
        </a:defRPr>
      </a:lvl8pPr>
      <a:lvl9pPr marL="2701290" indent="-118110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05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7776469" y="952188"/>
            <a:ext cx="4307137" cy="229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8580" tIns="34290" rIns="68580" bIns="3429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1" hangingPunct="1">
              <a:defRPr/>
            </a:pPr>
            <a:r>
              <a:rPr lang="en-US" altLang="zh-CN" sz="1050" b="0" noProof="1">
                <a:solidFill>
                  <a:srgbClr val="68ADC3">
                    <a:lumMod val="75000"/>
                  </a:srgbClr>
                </a:solidFill>
                <a:latin typeface="Edwardian Script ITC" panose="030303020407070D0804" pitchFamily="66" charset="0"/>
                <a:ea typeface="华文行楷" panose="02010800040101010101" pitchFamily="2" charset="-122"/>
              </a:rPr>
              <a:t>Chongqing University of Posts and </a:t>
            </a:r>
            <a:r>
              <a:rPr lang="en-US" altLang="zh-CN" sz="1050" noProof="1">
                <a:solidFill>
                  <a:srgbClr val="68ADC3">
                    <a:lumMod val="75000"/>
                  </a:srgbClr>
                </a:solidFill>
                <a:latin typeface="Edwardian Script ITC" panose="030303020407070D0804" pitchFamily="66" charset="0"/>
                <a:ea typeface="华文行楷" panose="02010800040101010101" pitchFamily="2" charset="-122"/>
              </a:rPr>
              <a:t>Telecommunications</a:t>
            </a:r>
            <a:endParaRPr lang="zh-CN" altLang="en-US" sz="1050" noProof="1">
              <a:ln w="10541" cmpd="sng">
                <a:solidFill>
                  <a:srgbClr val="00608B">
                    <a:shade val="88000"/>
                    <a:satMod val="110000"/>
                  </a:srgbClr>
                </a:solidFill>
                <a:prstDash val="solid"/>
              </a:ln>
              <a:solidFill>
                <a:srgbClr val="68ADC3">
                  <a:lumMod val="75000"/>
                </a:srgbClr>
              </a:solidFill>
              <a:latin typeface="Edwardian Script ITC" panose="030303020407070D0804" pitchFamily="66" charset="0"/>
              <a:ea typeface="华文行楷" panose="020108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15973" y="571183"/>
            <a:ext cx="3147867" cy="345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8580" tIns="34290" rIns="68580" bIns="3429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1" hangingPunct="1">
              <a:defRPr/>
            </a:pPr>
            <a:r>
              <a:rPr lang="zh-CN" altLang="en-US" sz="1800" noProof="1">
                <a:ln w="10541" cmpd="sng">
                  <a:solidFill>
                    <a:srgbClr val="00608B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00608B">
                        <a:tint val="40000"/>
                        <a:satMod val="250000"/>
                      </a:srgbClr>
                    </a:gs>
                    <a:gs pos="9000">
                      <a:srgbClr val="00608B">
                        <a:tint val="52000"/>
                        <a:satMod val="300000"/>
                      </a:srgbClr>
                    </a:gs>
                    <a:gs pos="50000">
                      <a:srgbClr val="00608B">
                        <a:shade val="20000"/>
                        <a:satMod val="300000"/>
                      </a:srgbClr>
                    </a:gs>
                    <a:gs pos="79000">
                      <a:srgbClr val="00608B">
                        <a:tint val="52000"/>
                        <a:satMod val="300000"/>
                      </a:srgbClr>
                    </a:gs>
                    <a:gs pos="100000">
                      <a:srgbClr val="00608B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重庆邮电大学</a:t>
            </a:r>
          </a:p>
        </p:txBody>
      </p:sp>
      <p:grpSp>
        <p:nvGrpSpPr>
          <p:cNvPr id="20484" name="Group 2"/>
          <p:cNvGrpSpPr/>
          <p:nvPr userDrawn="1"/>
        </p:nvGrpSpPr>
        <p:grpSpPr bwMode="auto">
          <a:xfrm>
            <a:off x="528638" y="6629400"/>
            <a:ext cx="9983787" cy="176213"/>
            <a:chOff x="84" y="3792"/>
            <a:chExt cx="5596" cy="111"/>
          </a:xfrm>
        </p:grpSpPr>
        <p:sp>
          <p:nvSpPr>
            <p:cNvPr id="1036" name="Freeform 3"/>
            <p:cNvSpPr/>
            <p:nvPr userDrawn="1"/>
          </p:nvSpPr>
          <p:spPr bwMode="auto">
            <a:xfrm flipH="1">
              <a:off x="873" y="3792"/>
              <a:ext cx="4807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4032 w 4945"/>
                <a:gd name="T5" fmla="*/ 111 h 111"/>
                <a:gd name="T6" fmla="*/ 4095 w 4945"/>
                <a:gd name="T7" fmla="*/ 44 h 111"/>
                <a:gd name="T8" fmla="*/ 4159 w 4945"/>
                <a:gd name="T9" fmla="*/ 111 h 111"/>
                <a:gd name="T10" fmla="*/ 4673 w 4945"/>
                <a:gd name="T11" fmla="*/ 111 h 111"/>
                <a:gd name="T12" fmla="*/ 4673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D6D1"/>
            </a:solidFill>
            <a:ln w="9525" cap="flat" cmpd="sng">
              <a:noFill/>
              <a:prstDash val="solid"/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350" b="0" noProof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7" name="Freeform 4"/>
            <p:cNvSpPr/>
            <p:nvPr/>
          </p:nvSpPr>
          <p:spPr bwMode="auto">
            <a:xfrm flipH="1">
              <a:off x="84" y="3792"/>
              <a:ext cx="4945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4267 w 4945"/>
                <a:gd name="T5" fmla="*/ 111 h 111"/>
                <a:gd name="T6" fmla="*/ 4334 w 4945"/>
                <a:gd name="T7" fmla="*/ 44 h 111"/>
                <a:gd name="T8" fmla="*/ 4401 w 4945"/>
                <a:gd name="T9" fmla="*/ 111 h 111"/>
                <a:gd name="T10" fmla="*/ 4945 w 4945"/>
                <a:gd name="T11" fmla="*/ 111 h 111"/>
                <a:gd name="T12" fmla="*/ 4945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D6D1"/>
            </a:solidFill>
            <a:ln w="9525" cap="flat" cmpd="sng">
              <a:noFill/>
              <a:prstDash val="solid"/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350" b="0" noProof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Freeform 39"/>
          <p:cNvSpPr/>
          <p:nvPr userDrawn="1"/>
        </p:nvSpPr>
        <p:spPr bwMode="auto">
          <a:xfrm flipH="1">
            <a:off x="177800" y="409575"/>
            <a:ext cx="1263650" cy="161925"/>
          </a:xfrm>
          <a:custGeom>
            <a:avLst/>
            <a:gdLst>
              <a:gd name="T0" fmla="*/ 0 w 597"/>
              <a:gd name="T1" fmla="*/ 257055938 h 102"/>
              <a:gd name="T2" fmla="*/ 1504534869 w 597"/>
              <a:gd name="T3" fmla="*/ 257055938 h 102"/>
              <a:gd name="T4" fmla="*/ 1504534869 w 597"/>
              <a:gd name="T5" fmla="*/ 0 h 102"/>
              <a:gd name="T6" fmla="*/ 113407885 w 597"/>
              <a:gd name="T7" fmla="*/ 0 h 102"/>
              <a:gd name="T8" fmla="*/ 0 w 597"/>
              <a:gd name="T9" fmla="*/ 113407825 h 102"/>
              <a:gd name="T10" fmla="*/ 0 w 597"/>
              <a:gd name="T11" fmla="*/ 257055938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CDD6D1"/>
          </a:solidFill>
          <a:ln w="9525" cap="flat" cmpd="sng">
            <a:noFill/>
            <a:prstDash val="solid"/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0" name="Rectangle 40"/>
          <p:cNvSpPr>
            <a:spLocks noChangeArrowheads="1"/>
          </p:cNvSpPr>
          <p:nvPr userDrawn="1"/>
        </p:nvSpPr>
        <p:spPr bwMode="auto">
          <a:xfrm>
            <a:off x="146050" y="1277938"/>
            <a:ext cx="11844338" cy="131762"/>
          </a:xfrm>
          <a:prstGeom prst="rect">
            <a:avLst/>
          </a:prstGeom>
          <a:solidFill>
            <a:srgbClr val="99A2A5"/>
          </a:soli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350" b="0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0487" name="Group 41"/>
          <p:cNvGrpSpPr/>
          <p:nvPr userDrawn="1"/>
        </p:nvGrpSpPr>
        <p:grpSpPr bwMode="auto">
          <a:xfrm>
            <a:off x="1485900" y="406400"/>
            <a:ext cx="10548938" cy="165100"/>
            <a:chOff x="702" y="75"/>
            <a:chExt cx="4984" cy="104"/>
          </a:xfrm>
        </p:grpSpPr>
        <p:sp>
          <p:nvSpPr>
            <p:cNvPr id="1034" name="Freeform 42"/>
            <p:cNvSpPr/>
            <p:nvPr userDrawn="1"/>
          </p:nvSpPr>
          <p:spPr bwMode="auto">
            <a:xfrm flipH="1">
              <a:off x="1356" y="75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6172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350" b="0" noProof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5" name="Freeform 43"/>
            <p:cNvSpPr/>
            <p:nvPr/>
          </p:nvSpPr>
          <p:spPr bwMode="auto">
            <a:xfrm flipH="1">
              <a:off x="702" y="75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6172"/>
            </a:soli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350" b="0" noProof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488" name="Rectangle 5"/>
          <p:cNvSpPr>
            <a:spLocks noChangeArrowheads="1"/>
          </p:cNvSpPr>
          <p:nvPr userDrawn="1"/>
        </p:nvSpPr>
        <p:spPr bwMode="auto">
          <a:xfrm>
            <a:off x="10950575" y="6502400"/>
            <a:ext cx="10414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83D1E470-0437-435B-96C9-EEC7EB2956A8}" type="slidenum"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rPr>
              <a:t>‹#›</a:t>
            </a:fld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</a:rPr>
              <a:t>/27</a:t>
            </a:r>
          </a:p>
        </p:txBody>
      </p:sp>
      <p:pic>
        <p:nvPicPr>
          <p:cNvPr id="20489" name="Picture 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050" y="628650"/>
            <a:ext cx="6127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0" name="文本框 4"/>
          <p:cNvSpPr txBox="1">
            <a:spLocks noChangeArrowheads="1"/>
          </p:cNvSpPr>
          <p:nvPr userDrawn="1"/>
        </p:nvSpPr>
        <p:spPr bwMode="auto">
          <a:xfrm>
            <a:off x="104775" y="-7938"/>
            <a:ext cx="3992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2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重庆邮电大学优秀科技成果奖答辩</a:t>
            </a:r>
          </a:p>
        </p:txBody>
      </p:sp>
      <p:sp>
        <p:nvSpPr>
          <p:cNvPr id="20491" name="文本框 5"/>
          <p:cNvSpPr txBox="1">
            <a:spLocks noChangeArrowheads="1"/>
          </p:cNvSpPr>
          <p:nvPr userDrawn="1"/>
        </p:nvSpPr>
        <p:spPr bwMode="auto">
          <a:xfrm>
            <a:off x="10033635" y="11112"/>
            <a:ext cx="200152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自然科学类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969" r:id="rId13"/>
  </p:sldLayoutIdLst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anose="020B0604020202020204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anose="020B0604020202020204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anose="020B0604020202020204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anose="020B0604020202020204" pitchFamily="34" charset="0"/>
        </a:defRPr>
      </a:lvl5pPr>
      <a:lvl6pPr marL="342900" algn="r" rtl="0" fontAlgn="base">
        <a:lnSpc>
          <a:spcPct val="8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6pPr>
      <a:lvl7pPr marL="685800" algn="r" rtl="0" fontAlgn="base">
        <a:lnSpc>
          <a:spcPct val="8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7pPr>
      <a:lvl8pPr marL="1028700" algn="r" rtl="0" fontAlgn="base">
        <a:lnSpc>
          <a:spcPct val="8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8pPr>
      <a:lvl9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0180" indent="-170180" algn="l" rtl="0" eaLnBrk="0" fontAlgn="base" hangingPunct="0">
        <a:spcBef>
          <a:spcPct val="3000"/>
        </a:spcBef>
        <a:spcAft>
          <a:spcPct val="3000"/>
        </a:spcAft>
        <a:buClr>
          <a:schemeClr val="accent1"/>
        </a:buClr>
        <a:buSzPct val="80000"/>
        <a:buFont typeface="Arial" panose="020B0604020202020204" pitchFamily="34" charset="0"/>
        <a:buChar char="►"/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425450" indent="-170180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SzPct val="80000"/>
        <a:buChar char="•"/>
        <a:defRPr sz="1500">
          <a:solidFill>
            <a:srgbClr val="000000"/>
          </a:solidFill>
          <a:latin typeface="+mn-lt"/>
        </a:defRPr>
      </a:lvl2pPr>
      <a:lvl3pPr marL="692150" indent="-171450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SzPct val="80000"/>
        <a:buFont typeface="Wingdings" panose="05000000000000000000" pitchFamily="2" charset="2"/>
        <a:buChar char="§"/>
        <a:defRPr>
          <a:solidFill>
            <a:srgbClr val="000000"/>
          </a:solidFill>
          <a:latin typeface="+mn-lt"/>
        </a:defRPr>
      </a:lvl3pPr>
      <a:lvl4pPr marL="1031875" indent="-171450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SzPct val="80000"/>
        <a:buFont typeface="HelveticaNeueLT Std"/>
        <a:buChar char="–"/>
        <a:defRPr sz="1200">
          <a:solidFill>
            <a:srgbClr val="000000"/>
          </a:solidFill>
          <a:latin typeface="+mn-lt"/>
        </a:defRPr>
      </a:lvl4pPr>
      <a:lvl5pPr marL="1330325" indent="-119380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000">
          <a:solidFill>
            <a:srgbClr val="000000"/>
          </a:solidFill>
          <a:latin typeface="+mn-lt"/>
        </a:defRPr>
      </a:lvl5pPr>
      <a:lvl6pPr marL="1672590" indent="-118110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050">
          <a:solidFill>
            <a:srgbClr val="000000"/>
          </a:solidFill>
          <a:latin typeface="+mn-lt"/>
        </a:defRPr>
      </a:lvl6pPr>
      <a:lvl7pPr marL="2015490" indent="-118110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050">
          <a:solidFill>
            <a:srgbClr val="000000"/>
          </a:solidFill>
          <a:latin typeface="+mn-lt"/>
        </a:defRPr>
      </a:lvl7pPr>
      <a:lvl8pPr marL="2358390" indent="-118110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050">
          <a:solidFill>
            <a:srgbClr val="000000"/>
          </a:solidFill>
          <a:latin typeface="+mn-lt"/>
        </a:defRPr>
      </a:lvl8pPr>
      <a:lvl9pPr marL="2701290" indent="-118110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05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9"/>
          <p:cNvSpPr txBox="1"/>
          <p:nvPr/>
        </p:nvSpPr>
        <p:spPr>
          <a:xfrm>
            <a:off x="45720" y="1664804"/>
            <a:ext cx="11939905" cy="104541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000" noProof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面向车载嵌入式设备的智能语音对话方法研究</a:t>
            </a:r>
          </a:p>
          <a:p>
            <a:pPr algn="ctr">
              <a:lnSpc>
                <a:spcPct val="20000"/>
              </a:lnSpc>
              <a:buFont typeface="Arial" panose="020B0604020202020204" pitchFamily="34" charset="0"/>
              <a:buNone/>
              <a:defRPr/>
            </a:pPr>
            <a:endParaRPr lang="zh-CN" altLang="en-US" sz="4000" noProof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01734" y="3780888"/>
            <a:ext cx="4788532" cy="22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姓       名：黄子恒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学       号：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S200303078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研究方向：神经网络理论及其应用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指导教师：李鹏华 教授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9">
            <a:extLst>
              <a:ext uri="{FF2B5EF4-FFF2-40B4-BE49-F238E27FC236}">
                <a16:creationId xmlns:a16="http://schemas.microsoft.com/office/drawing/2014/main" id="{5D335762-2637-43BE-8D0D-ADD3B843D0A6}"/>
              </a:ext>
            </a:extLst>
          </p:cNvPr>
          <p:cNvSpPr txBox="1"/>
          <p:nvPr/>
        </p:nvSpPr>
        <p:spPr>
          <a:xfrm>
            <a:off x="115195" y="2528900"/>
            <a:ext cx="11939905" cy="1077218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3200" b="0" i="1" noProof="1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Intelligent Voice Dialogue Method  </a:t>
            </a: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3200" b="0" i="1" noProof="1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Vehicle Embedded Device</a:t>
            </a:r>
            <a:endParaRPr lang="zh-CN" altLang="en-US" sz="3200" b="0" i="1" noProof="1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5E732A9-1D3B-4D5A-9FB3-D4B7872B57E3}"/>
              </a:ext>
            </a:extLst>
          </p:cNvPr>
          <p:cNvCxnSpPr/>
          <p:nvPr/>
        </p:nvCxnSpPr>
        <p:spPr>
          <a:xfrm>
            <a:off x="227348" y="2528900"/>
            <a:ext cx="1166529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468DB15-41F0-4598-99C7-53922C0B4F70}"/>
              </a:ext>
            </a:extLst>
          </p:cNvPr>
          <p:cNvSpPr txBox="1"/>
          <p:nvPr/>
        </p:nvSpPr>
        <p:spPr>
          <a:xfrm>
            <a:off x="9264352" y="6000003"/>
            <a:ext cx="2556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895BDC04-8F62-4864-92D6-329EF4066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2" y="669323"/>
            <a:ext cx="738008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研究方法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基于残差分组线性变换解码器的自动语音识别</a:t>
            </a:r>
          </a:p>
        </p:txBody>
      </p:sp>
      <p:sp>
        <p:nvSpPr>
          <p:cNvPr id="35" name="流程图: 手动输入 34">
            <a:extLst>
              <a:ext uri="{FF2B5EF4-FFF2-40B4-BE49-F238E27FC236}">
                <a16:creationId xmlns:a16="http://schemas.microsoft.com/office/drawing/2014/main" id="{365107D5-C968-4940-9A8C-198D817BF23D}"/>
              </a:ext>
            </a:extLst>
          </p:cNvPr>
          <p:cNvSpPr/>
          <p:nvPr/>
        </p:nvSpPr>
        <p:spPr>
          <a:xfrm>
            <a:off x="4863757" y="44624"/>
            <a:ext cx="1016219" cy="338554"/>
          </a:xfrm>
          <a:prstGeom prst="flowChartManualInpu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5BAB08A-8BFF-4062-8BEE-3F926616305F}"/>
              </a:ext>
            </a:extLst>
          </p:cNvPr>
          <p:cNvSpPr txBox="1"/>
          <p:nvPr/>
        </p:nvSpPr>
        <p:spPr>
          <a:xfrm>
            <a:off x="4854300" y="66065"/>
            <a:ext cx="101973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0" dirty="0">
                <a:solidFill>
                  <a:schemeClr val="accent4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9DE912C-FDCD-4200-A7EA-5D86DC2D5D48}"/>
              </a:ext>
            </a:extLst>
          </p:cNvPr>
          <p:cNvGrpSpPr/>
          <p:nvPr/>
        </p:nvGrpSpPr>
        <p:grpSpPr>
          <a:xfrm>
            <a:off x="8645972" y="45047"/>
            <a:ext cx="1063943" cy="338554"/>
            <a:chOff x="3420977" y="3357001"/>
            <a:chExt cx="1063943" cy="338554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A4142E9-C1F4-4A9B-8EF4-EBCDCD1DBC13}"/>
                </a:ext>
              </a:extLst>
            </p:cNvPr>
            <p:cNvSpPr/>
            <p:nvPr/>
          </p:nvSpPr>
          <p:spPr>
            <a:xfrm>
              <a:off x="3420977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488F3F4-5AE6-45D1-90D9-60DA64AF0BCB}"/>
                </a:ext>
              </a:extLst>
            </p:cNvPr>
            <p:cNvSpPr txBox="1"/>
            <p:nvPr/>
          </p:nvSpPr>
          <p:spPr>
            <a:xfrm>
              <a:off x="3432037" y="3357001"/>
              <a:ext cx="1049687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77CB9D0-0463-45B4-BCDB-8FA7A2C73E03}"/>
              </a:ext>
            </a:extLst>
          </p:cNvPr>
          <p:cNvGrpSpPr/>
          <p:nvPr/>
        </p:nvGrpSpPr>
        <p:grpSpPr>
          <a:xfrm>
            <a:off x="9804412" y="45047"/>
            <a:ext cx="2191557" cy="338554"/>
            <a:chOff x="4562654" y="3357001"/>
            <a:chExt cx="1071054" cy="338554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A53BE05-F5B1-4FE3-9238-09B8F683BE9A}"/>
                </a:ext>
              </a:extLst>
            </p:cNvPr>
            <p:cNvSpPr/>
            <p:nvPr/>
          </p:nvSpPr>
          <p:spPr>
            <a:xfrm>
              <a:off x="4562654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A1F7F0BA-B38F-4E39-B45A-D2C0FC695BA2}"/>
                </a:ext>
              </a:extLst>
            </p:cNvPr>
            <p:cNvSpPr txBox="1"/>
            <p:nvPr/>
          </p:nvSpPr>
          <p:spPr>
            <a:xfrm>
              <a:off x="4584021" y="3357001"/>
              <a:ext cx="1049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0" dirty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进度安排和预期成果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FFDE4FA-5FF1-49FA-961F-4779AF755DCE}"/>
              </a:ext>
            </a:extLst>
          </p:cNvPr>
          <p:cNvGrpSpPr/>
          <p:nvPr/>
        </p:nvGrpSpPr>
        <p:grpSpPr>
          <a:xfrm>
            <a:off x="5982816" y="56251"/>
            <a:ext cx="2568659" cy="338554"/>
            <a:chOff x="4562654" y="3357001"/>
            <a:chExt cx="1071054" cy="338554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3584AB2-1539-4AC5-9770-003242F961E9}"/>
                </a:ext>
              </a:extLst>
            </p:cNvPr>
            <p:cNvSpPr/>
            <p:nvPr/>
          </p:nvSpPr>
          <p:spPr>
            <a:xfrm>
              <a:off x="4562654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86E8E70-98AB-4832-8BDB-D7DDEB11CC3B}"/>
                </a:ext>
              </a:extLst>
            </p:cNvPr>
            <p:cNvSpPr txBox="1"/>
            <p:nvPr/>
          </p:nvSpPr>
          <p:spPr>
            <a:xfrm>
              <a:off x="4584021" y="3357001"/>
              <a:ext cx="1049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0" dirty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研究目标和主要研究内容</a:t>
              </a:r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8A92F210-C539-41F6-8318-C305508E515A}"/>
              </a:ext>
            </a:extLst>
          </p:cNvPr>
          <p:cNvSpPr txBox="1"/>
          <p:nvPr/>
        </p:nvSpPr>
        <p:spPr>
          <a:xfrm>
            <a:off x="6565920" y="4304129"/>
            <a:ext cx="50534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残差分组线性变换、“钻石”型缩放单元及逐块缩放机制示意图</a:t>
            </a:r>
            <a:endParaRPr lang="zh-CN" altLang="en-US" sz="1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6EB538-2B28-40A4-B32B-D81D20534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679" y="2115630"/>
            <a:ext cx="5815977" cy="1814284"/>
          </a:xfrm>
          <a:prstGeom prst="rect">
            <a:avLst/>
          </a:prstGeom>
          <a:effectLst/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5D44AFF7-68A4-4376-A7E0-0BCD61BCA74D}"/>
              </a:ext>
            </a:extLst>
          </p:cNvPr>
          <p:cNvSpPr/>
          <p:nvPr/>
        </p:nvSpPr>
        <p:spPr>
          <a:xfrm>
            <a:off x="600472" y="1677948"/>
            <a:ext cx="5243116" cy="80083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9FEFBD7-0621-436F-B76A-6E8C9B36FADA}"/>
              </a:ext>
            </a:extLst>
          </p:cNvPr>
          <p:cNvSpPr txBox="1"/>
          <p:nvPr/>
        </p:nvSpPr>
        <p:spPr>
          <a:xfrm>
            <a:off x="718207" y="1804686"/>
            <a:ext cx="5053757" cy="593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在分组线性变换的基础上，额外加入了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残差连接、分组切分和混合器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等相关操作和部件。</a:t>
            </a:r>
            <a:endParaRPr lang="zh-CN" altLang="en-US" sz="14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E45C665-AF04-41F9-B274-AC7D8D8F544F}"/>
              </a:ext>
            </a:extLst>
          </p:cNvPr>
          <p:cNvGrpSpPr/>
          <p:nvPr/>
        </p:nvGrpSpPr>
        <p:grpSpPr>
          <a:xfrm>
            <a:off x="609887" y="1472132"/>
            <a:ext cx="2029729" cy="309959"/>
            <a:chOff x="183397" y="1923646"/>
            <a:chExt cx="2567569" cy="61992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56E23465-6506-422A-8984-390433F12CD2}"/>
                </a:ext>
              </a:extLst>
            </p:cNvPr>
            <p:cNvSpPr/>
            <p:nvPr/>
          </p:nvSpPr>
          <p:spPr>
            <a:xfrm>
              <a:off x="183397" y="1923646"/>
              <a:ext cx="2567569" cy="6199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矩形: 圆角 4">
              <a:extLst>
                <a:ext uri="{FF2B5EF4-FFF2-40B4-BE49-F238E27FC236}">
                  <a16:creationId xmlns:a16="http://schemas.microsoft.com/office/drawing/2014/main" id="{C02D56F4-D127-434C-92C5-69714B979D40}"/>
                </a:ext>
              </a:extLst>
            </p:cNvPr>
            <p:cNvSpPr txBox="1"/>
            <p:nvPr/>
          </p:nvSpPr>
          <p:spPr>
            <a:xfrm>
              <a:off x="213659" y="1953908"/>
              <a:ext cx="2507045" cy="559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7048" tIns="0" rIns="97048" bIns="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100" kern="1200" dirty="0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63CD3E90-0E21-4655-B1BD-E7F176EA094C}"/>
              </a:ext>
            </a:extLst>
          </p:cNvPr>
          <p:cNvSpPr txBox="1"/>
          <p:nvPr/>
        </p:nvSpPr>
        <p:spPr>
          <a:xfrm>
            <a:off x="695400" y="1466132"/>
            <a:ext cx="23762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残差分组线性变换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78B5F2A-DE4C-4FF0-A7C5-9D3680CE544E}"/>
              </a:ext>
            </a:extLst>
          </p:cNvPr>
          <p:cNvSpPr/>
          <p:nvPr/>
        </p:nvSpPr>
        <p:spPr>
          <a:xfrm>
            <a:off x="600472" y="2832193"/>
            <a:ext cx="5243116" cy="80083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FF08EBE-4004-4B65-9ED6-3880C747172B}"/>
              </a:ext>
            </a:extLst>
          </p:cNvPr>
          <p:cNvSpPr txBox="1"/>
          <p:nvPr/>
        </p:nvSpPr>
        <p:spPr>
          <a:xfrm>
            <a:off x="718207" y="2958931"/>
            <a:ext cx="5053757" cy="593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个配置参数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决定：深度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、宽度因子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1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、输入维度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、输出维度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和最大组数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1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。包含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扩张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收缩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两个阶段。</a:t>
            </a:r>
            <a:endParaRPr lang="zh-CN" altLang="en-US" sz="1400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FCD70FE-2DEB-411F-85A2-6093F2BA31A5}"/>
              </a:ext>
            </a:extLst>
          </p:cNvPr>
          <p:cNvGrpSpPr/>
          <p:nvPr/>
        </p:nvGrpSpPr>
        <p:grpSpPr>
          <a:xfrm>
            <a:off x="609887" y="2626377"/>
            <a:ext cx="2088232" cy="309959"/>
            <a:chOff x="183397" y="1923646"/>
            <a:chExt cx="2567569" cy="619920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07A29161-3C54-4793-B609-F2CB92E8E30A}"/>
                </a:ext>
              </a:extLst>
            </p:cNvPr>
            <p:cNvSpPr/>
            <p:nvPr/>
          </p:nvSpPr>
          <p:spPr>
            <a:xfrm>
              <a:off x="183397" y="1923646"/>
              <a:ext cx="2567569" cy="6199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矩形: 圆角 4">
              <a:extLst>
                <a:ext uri="{FF2B5EF4-FFF2-40B4-BE49-F238E27FC236}">
                  <a16:creationId xmlns:a16="http://schemas.microsoft.com/office/drawing/2014/main" id="{62739017-977C-4C3F-B4DE-140EA4620392}"/>
                </a:ext>
              </a:extLst>
            </p:cNvPr>
            <p:cNvSpPr txBox="1"/>
            <p:nvPr/>
          </p:nvSpPr>
          <p:spPr>
            <a:xfrm>
              <a:off x="213659" y="1953908"/>
              <a:ext cx="2507045" cy="559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7048" tIns="0" rIns="97048" bIns="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100" kern="1200" dirty="0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6EAE8762-3EE3-4F9F-8E10-E15844F48EE6}"/>
              </a:ext>
            </a:extLst>
          </p:cNvPr>
          <p:cNvSpPr txBox="1"/>
          <p:nvPr/>
        </p:nvSpPr>
        <p:spPr>
          <a:xfrm>
            <a:off x="538282" y="2603742"/>
            <a:ext cx="20882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“钻石”型缩放单元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327123A-D09F-4E0C-B2D5-78276B4BE8B0}"/>
              </a:ext>
            </a:extLst>
          </p:cNvPr>
          <p:cNvSpPr/>
          <p:nvPr/>
        </p:nvSpPr>
        <p:spPr>
          <a:xfrm>
            <a:off x="600472" y="3996317"/>
            <a:ext cx="5243116" cy="80083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D4C7F72-E155-441F-9B71-29AE52CE8726}"/>
              </a:ext>
            </a:extLst>
          </p:cNvPr>
          <p:cNvSpPr txBox="1"/>
          <p:nvPr/>
        </p:nvSpPr>
        <p:spPr>
          <a:xfrm>
            <a:off x="718207" y="4123055"/>
            <a:ext cx="5053757" cy="593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解码器通常由若干个块（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堆叠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而成，不同的块与块之间存在深度的概念和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逐块缩放机制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FF14374-96C3-4163-B6D7-6C6814C363EB}"/>
              </a:ext>
            </a:extLst>
          </p:cNvPr>
          <p:cNvGrpSpPr/>
          <p:nvPr/>
        </p:nvGrpSpPr>
        <p:grpSpPr>
          <a:xfrm>
            <a:off x="609887" y="3790501"/>
            <a:ext cx="1561677" cy="309959"/>
            <a:chOff x="183397" y="1923646"/>
            <a:chExt cx="2567569" cy="619920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D0812754-1BAE-47A6-BBED-C53C57D15A07}"/>
                </a:ext>
              </a:extLst>
            </p:cNvPr>
            <p:cNvSpPr/>
            <p:nvPr/>
          </p:nvSpPr>
          <p:spPr>
            <a:xfrm>
              <a:off x="183397" y="1923646"/>
              <a:ext cx="2567569" cy="6199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矩形: 圆角 4">
              <a:extLst>
                <a:ext uri="{FF2B5EF4-FFF2-40B4-BE49-F238E27FC236}">
                  <a16:creationId xmlns:a16="http://schemas.microsoft.com/office/drawing/2014/main" id="{3CAF3762-A8D0-40C6-859E-EE418067F1C1}"/>
                </a:ext>
              </a:extLst>
            </p:cNvPr>
            <p:cNvSpPr txBox="1"/>
            <p:nvPr/>
          </p:nvSpPr>
          <p:spPr>
            <a:xfrm>
              <a:off x="213659" y="1953908"/>
              <a:ext cx="2507045" cy="559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7048" tIns="0" rIns="97048" bIns="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100" kern="1200" dirty="0"/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E0FC2CF0-16AD-4B3B-99F3-B178BC54A3DB}"/>
              </a:ext>
            </a:extLst>
          </p:cNvPr>
          <p:cNvSpPr txBox="1"/>
          <p:nvPr/>
        </p:nvSpPr>
        <p:spPr>
          <a:xfrm>
            <a:off x="694573" y="3790501"/>
            <a:ext cx="14769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逐块缩放机制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7D7CCF9-EFBD-40E9-8C0E-DBCC2D7ABF0B}"/>
              </a:ext>
            </a:extLst>
          </p:cNvPr>
          <p:cNvSpPr txBox="1"/>
          <p:nvPr/>
        </p:nvSpPr>
        <p:spPr>
          <a:xfrm>
            <a:off x="568672" y="4980732"/>
            <a:ext cx="11230121" cy="14430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latinLnBrk="1">
              <a:lnSpc>
                <a:spcPct val="200000"/>
              </a:lnSpc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完整的流程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为：首先引入残差分组线性变换方法，设计含有扩张和缩放操作的“钻石”型缩放单元；然后建立逐块缩放机制并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将缩放单元放置于解码器自注意力模块前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；接着将注意力机制的维度变为原始的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一半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，相应地前馈神经网络中间层神经元个数调整为输入层的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，这样就形成了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低纬度、窄而深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的解码器结构，同时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参数量大大减少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50A0218-229F-47EB-A536-EBAB923C3B8C}"/>
              </a:ext>
            </a:extLst>
          </p:cNvPr>
          <p:cNvSpPr txBox="1"/>
          <p:nvPr/>
        </p:nvSpPr>
        <p:spPr>
          <a:xfrm>
            <a:off x="6385595" y="3963768"/>
            <a:ext cx="1843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）残差分组线性变换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31C8722-12FB-4321-B981-A9B4A3539593}"/>
              </a:ext>
            </a:extLst>
          </p:cNvPr>
          <p:cNvSpPr txBox="1"/>
          <p:nvPr/>
        </p:nvSpPr>
        <p:spPr>
          <a:xfrm>
            <a:off x="8371548" y="3963768"/>
            <a:ext cx="20165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）“钻石”型缩放单元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179AE72-399F-4CF8-8596-12638D2C9D1D}"/>
              </a:ext>
            </a:extLst>
          </p:cNvPr>
          <p:cNvSpPr txBox="1"/>
          <p:nvPr/>
        </p:nvSpPr>
        <p:spPr>
          <a:xfrm>
            <a:off x="10388063" y="3963768"/>
            <a:ext cx="14923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）逐块缩放机制</a:t>
            </a:r>
          </a:p>
        </p:txBody>
      </p:sp>
    </p:spTree>
    <p:extLst>
      <p:ext uri="{BB962C8B-B14F-4D97-AF65-F5344CB8AC3E}">
        <p14:creationId xmlns:p14="http://schemas.microsoft.com/office/powerpoint/2010/main" val="39264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895BDC04-8F62-4864-92D6-329EF4066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2" y="669323"/>
            <a:ext cx="738008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研究方法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基于全局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局部交互网络的自然语言理解</a:t>
            </a:r>
          </a:p>
        </p:txBody>
      </p:sp>
      <p:sp>
        <p:nvSpPr>
          <p:cNvPr id="35" name="流程图: 手动输入 34">
            <a:extLst>
              <a:ext uri="{FF2B5EF4-FFF2-40B4-BE49-F238E27FC236}">
                <a16:creationId xmlns:a16="http://schemas.microsoft.com/office/drawing/2014/main" id="{365107D5-C968-4940-9A8C-198D817BF23D}"/>
              </a:ext>
            </a:extLst>
          </p:cNvPr>
          <p:cNvSpPr/>
          <p:nvPr/>
        </p:nvSpPr>
        <p:spPr>
          <a:xfrm>
            <a:off x="4863757" y="44624"/>
            <a:ext cx="1016219" cy="338554"/>
          </a:xfrm>
          <a:prstGeom prst="flowChartManualInpu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5BAB08A-8BFF-4062-8BEE-3F926616305F}"/>
              </a:ext>
            </a:extLst>
          </p:cNvPr>
          <p:cNvSpPr txBox="1"/>
          <p:nvPr/>
        </p:nvSpPr>
        <p:spPr>
          <a:xfrm>
            <a:off x="4854300" y="66065"/>
            <a:ext cx="101973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0" dirty="0">
                <a:solidFill>
                  <a:schemeClr val="accent4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9DE912C-FDCD-4200-A7EA-5D86DC2D5D48}"/>
              </a:ext>
            </a:extLst>
          </p:cNvPr>
          <p:cNvGrpSpPr/>
          <p:nvPr/>
        </p:nvGrpSpPr>
        <p:grpSpPr>
          <a:xfrm>
            <a:off x="8645972" y="45047"/>
            <a:ext cx="1063943" cy="338554"/>
            <a:chOff x="3420977" y="3357001"/>
            <a:chExt cx="1063943" cy="338554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A4142E9-C1F4-4A9B-8EF4-EBCDCD1DBC13}"/>
                </a:ext>
              </a:extLst>
            </p:cNvPr>
            <p:cNvSpPr/>
            <p:nvPr/>
          </p:nvSpPr>
          <p:spPr>
            <a:xfrm>
              <a:off x="3420977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488F3F4-5AE6-45D1-90D9-60DA64AF0BCB}"/>
                </a:ext>
              </a:extLst>
            </p:cNvPr>
            <p:cNvSpPr txBox="1"/>
            <p:nvPr/>
          </p:nvSpPr>
          <p:spPr>
            <a:xfrm>
              <a:off x="3432037" y="3357001"/>
              <a:ext cx="1049687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77CB9D0-0463-45B4-BCDB-8FA7A2C73E03}"/>
              </a:ext>
            </a:extLst>
          </p:cNvPr>
          <p:cNvGrpSpPr/>
          <p:nvPr/>
        </p:nvGrpSpPr>
        <p:grpSpPr>
          <a:xfrm>
            <a:off x="9804412" y="45047"/>
            <a:ext cx="2191557" cy="338554"/>
            <a:chOff x="4562654" y="3357001"/>
            <a:chExt cx="1071054" cy="338554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A53BE05-F5B1-4FE3-9238-09B8F683BE9A}"/>
                </a:ext>
              </a:extLst>
            </p:cNvPr>
            <p:cNvSpPr/>
            <p:nvPr/>
          </p:nvSpPr>
          <p:spPr>
            <a:xfrm>
              <a:off x="4562654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A1F7F0BA-B38F-4E39-B45A-D2C0FC695BA2}"/>
                </a:ext>
              </a:extLst>
            </p:cNvPr>
            <p:cNvSpPr txBox="1"/>
            <p:nvPr/>
          </p:nvSpPr>
          <p:spPr>
            <a:xfrm>
              <a:off x="4584021" y="3357001"/>
              <a:ext cx="1049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0" dirty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进度安排和预期成果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FFDE4FA-5FF1-49FA-961F-4779AF755DCE}"/>
              </a:ext>
            </a:extLst>
          </p:cNvPr>
          <p:cNvGrpSpPr/>
          <p:nvPr/>
        </p:nvGrpSpPr>
        <p:grpSpPr>
          <a:xfrm>
            <a:off x="5982816" y="56251"/>
            <a:ext cx="2568659" cy="338554"/>
            <a:chOff x="4562654" y="3357001"/>
            <a:chExt cx="1071054" cy="338554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3584AB2-1539-4AC5-9770-003242F961E9}"/>
                </a:ext>
              </a:extLst>
            </p:cNvPr>
            <p:cNvSpPr/>
            <p:nvPr/>
          </p:nvSpPr>
          <p:spPr>
            <a:xfrm>
              <a:off x="4562654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86E8E70-98AB-4832-8BDB-D7DDEB11CC3B}"/>
                </a:ext>
              </a:extLst>
            </p:cNvPr>
            <p:cNvSpPr txBox="1"/>
            <p:nvPr/>
          </p:nvSpPr>
          <p:spPr>
            <a:xfrm>
              <a:off x="4584021" y="3357001"/>
              <a:ext cx="1049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0" dirty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研究目标和主要研究内容</a:t>
              </a:r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8A92F210-C539-41F6-8318-C305508E515A}"/>
              </a:ext>
            </a:extLst>
          </p:cNvPr>
          <p:cNvSpPr txBox="1"/>
          <p:nvPr/>
        </p:nvSpPr>
        <p:spPr>
          <a:xfrm>
            <a:off x="6628019" y="4797152"/>
            <a:ext cx="45091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自然语言理解模型框架及全局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局部交互网络结构示意图</a:t>
            </a:r>
            <a:endParaRPr lang="zh-CN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D44AFF7-68A4-4376-A7E0-0BCD61BCA74D}"/>
              </a:ext>
            </a:extLst>
          </p:cNvPr>
          <p:cNvSpPr/>
          <p:nvPr/>
        </p:nvSpPr>
        <p:spPr>
          <a:xfrm>
            <a:off x="600472" y="1696600"/>
            <a:ext cx="5243116" cy="80083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9FEFBD7-0621-436F-B76A-6E8C9B36FADA}"/>
              </a:ext>
            </a:extLst>
          </p:cNvPr>
          <p:cNvSpPr txBox="1"/>
          <p:nvPr/>
        </p:nvSpPr>
        <p:spPr>
          <a:xfrm>
            <a:off x="718207" y="1823338"/>
            <a:ext cx="5053757" cy="593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每个槽位都与其他槽位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互相连接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，实现跨槽位的依赖性建模，从而解决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槽位不协调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问题。</a:t>
            </a:r>
            <a:endParaRPr lang="zh-CN" altLang="en-US" sz="14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E45C665-AF04-41F9-B274-AC7D8D8F544F}"/>
              </a:ext>
            </a:extLst>
          </p:cNvPr>
          <p:cNvGrpSpPr/>
          <p:nvPr/>
        </p:nvGrpSpPr>
        <p:grpSpPr>
          <a:xfrm>
            <a:off x="609887" y="1490784"/>
            <a:ext cx="2173745" cy="309959"/>
            <a:chOff x="183397" y="1923646"/>
            <a:chExt cx="2567569" cy="61992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56E23465-6506-422A-8984-390433F12CD2}"/>
                </a:ext>
              </a:extLst>
            </p:cNvPr>
            <p:cNvSpPr/>
            <p:nvPr/>
          </p:nvSpPr>
          <p:spPr>
            <a:xfrm>
              <a:off x="183397" y="1923646"/>
              <a:ext cx="2567569" cy="6199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矩形: 圆角 4">
              <a:extLst>
                <a:ext uri="{FF2B5EF4-FFF2-40B4-BE49-F238E27FC236}">
                  <a16:creationId xmlns:a16="http://schemas.microsoft.com/office/drawing/2014/main" id="{C02D56F4-D127-434C-92C5-69714B979D40}"/>
                </a:ext>
              </a:extLst>
            </p:cNvPr>
            <p:cNvSpPr txBox="1"/>
            <p:nvPr/>
          </p:nvSpPr>
          <p:spPr>
            <a:xfrm>
              <a:off x="213659" y="1953908"/>
              <a:ext cx="2507045" cy="559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7048" tIns="0" rIns="97048" bIns="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100" kern="1200" dirty="0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63CD3E90-0E21-4655-B1BD-E7F176EA094C}"/>
              </a:ext>
            </a:extLst>
          </p:cNvPr>
          <p:cNvSpPr txBox="1"/>
          <p:nvPr/>
        </p:nvSpPr>
        <p:spPr>
          <a:xfrm>
            <a:off x="682017" y="1478664"/>
            <a:ext cx="2113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局部槽位感知交互层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78B5F2A-DE4C-4FF0-A7C5-9D3680CE544E}"/>
              </a:ext>
            </a:extLst>
          </p:cNvPr>
          <p:cNvSpPr/>
          <p:nvPr/>
        </p:nvSpPr>
        <p:spPr>
          <a:xfrm>
            <a:off x="600472" y="3119654"/>
            <a:ext cx="5243116" cy="52537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FF08EBE-4004-4B65-9ED6-3880C747172B}"/>
              </a:ext>
            </a:extLst>
          </p:cNvPr>
          <p:cNvSpPr txBox="1"/>
          <p:nvPr/>
        </p:nvSpPr>
        <p:spPr>
          <a:xfrm>
            <a:off x="718207" y="3246391"/>
            <a:ext cx="5053757" cy="334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将所有意图和槽位连接起来，构建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双向交互通道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FCD70FE-2DEB-411F-85A2-6093F2BA31A5}"/>
              </a:ext>
            </a:extLst>
          </p:cNvPr>
          <p:cNvGrpSpPr/>
          <p:nvPr/>
        </p:nvGrpSpPr>
        <p:grpSpPr>
          <a:xfrm>
            <a:off x="609887" y="2913837"/>
            <a:ext cx="2353766" cy="309959"/>
            <a:chOff x="183397" y="1923646"/>
            <a:chExt cx="2567569" cy="619920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07A29161-3C54-4793-B609-F2CB92E8E30A}"/>
                </a:ext>
              </a:extLst>
            </p:cNvPr>
            <p:cNvSpPr/>
            <p:nvPr/>
          </p:nvSpPr>
          <p:spPr>
            <a:xfrm>
              <a:off x="183397" y="1923646"/>
              <a:ext cx="2567569" cy="6199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矩形: 圆角 4">
              <a:extLst>
                <a:ext uri="{FF2B5EF4-FFF2-40B4-BE49-F238E27FC236}">
                  <a16:creationId xmlns:a16="http://schemas.microsoft.com/office/drawing/2014/main" id="{62739017-977C-4C3F-B4DE-140EA4620392}"/>
                </a:ext>
              </a:extLst>
            </p:cNvPr>
            <p:cNvSpPr txBox="1"/>
            <p:nvPr/>
          </p:nvSpPr>
          <p:spPr>
            <a:xfrm>
              <a:off x="213659" y="1953908"/>
              <a:ext cx="2507045" cy="559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7048" tIns="0" rIns="97048" bIns="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100" kern="1200" dirty="0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6EAE8762-3EE3-4F9F-8E10-E15844F48EE6}"/>
              </a:ext>
            </a:extLst>
          </p:cNvPr>
          <p:cNvSpPr txBox="1"/>
          <p:nvPr/>
        </p:nvSpPr>
        <p:spPr>
          <a:xfrm>
            <a:off x="678812" y="2907236"/>
            <a:ext cx="2270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全局意图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槽位交互层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327123A-D09F-4E0C-B2D5-78276B4BE8B0}"/>
              </a:ext>
            </a:extLst>
          </p:cNvPr>
          <p:cNvSpPr/>
          <p:nvPr/>
        </p:nvSpPr>
        <p:spPr>
          <a:xfrm>
            <a:off x="600472" y="4227278"/>
            <a:ext cx="5243116" cy="80083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D4C7F72-E155-441F-9B71-29AE52CE8726}"/>
              </a:ext>
            </a:extLst>
          </p:cNvPr>
          <p:cNvSpPr txBox="1"/>
          <p:nvPr/>
        </p:nvSpPr>
        <p:spPr>
          <a:xfrm>
            <a:off x="718207" y="4354016"/>
            <a:ext cx="5053757" cy="593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在全局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局部交互网络中，从第一层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往上进行融合，聚合各层的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交互信息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FF14374-96C3-4163-B6D7-6C6814C363EB}"/>
              </a:ext>
            </a:extLst>
          </p:cNvPr>
          <p:cNvGrpSpPr/>
          <p:nvPr/>
        </p:nvGrpSpPr>
        <p:grpSpPr>
          <a:xfrm>
            <a:off x="609888" y="4021462"/>
            <a:ext cx="1417662" cy="309959"/>
            <a:chOff x="183397" y="1923646"/>
            <a:chExt cx="2567569" cy="619920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D0812754-1BAE-47A6-BBED-C53C57D15A07}"/>
                </a:ext>
              </a:extLst>
            </p:cNvPr>
            <p:cNvSpPr/>
            <p:nvPr/>
          </p:nvSpPr>
          <p:spPr>
            <a:xfrm>
              <a:off x="183397" y="1923646"/>
              <a:ext cx="2567569" cy="6199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矩形: 圆角 4">
              <a:extLst>
                <a:ext uri="{FF2B5EF4-FFF2-40B4-BE49-F238E27FC236}">
                  <a16:creationId xmlns:a16="http://schemas.microsoft.com/office/drawing/2014/main" id="{3CAF3762-A8D0-40C6-859E-EE418067F1C1}"/>
                </a:ext>
              </a:extLst>
            </p:cNvPr>
            <p:cNvSpPr txBox="1"/>
            <p:nvPr/>
          </p:nvSpPr>
          <p:spPr>
            <a:xfrm>
              <a:off x="213659" y="1953908"/>
              <a:ext cx="2507045" cy="559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7048" tIns="0" rIns="97048" bIns="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100" kern="1200" dirty="0"/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E0FC2CF0-16AD-4B3B-99F3-B178BC54A3DB}"/>
              </a:ext>
            </a:extLst>
          </p:cNvPr>
          <p:cNvSpPr txBox="1"/>
          <p:nvPr/>
        </p:nvSpPr>
        <p:spPr>
          <a:xfrm>
            <a:off x="603659" y="4005064"/>
            <a:ext cx="14238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层级信息融合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7D7CCF9-EFBD-40E9-8C0E-DBCC2D7ABF0B}"/>
              </a:ext>
            </a:extLst>
          </p:cNvPr>
          <p:cNvSpPr txBox="1"/>
          <p:nvPr/>
        </p:nvSpPr>
        <p:spPr>
          <a:xfrm>
            <a:off x="568672" y="4980732"/>
            <a:ext cx="11230121" cy="14430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latinLnBrk="1">
              <a:lnSpc>
                <a:spcPct val="200000"/>
              </a:lnSpc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完整的流程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为：首先将意图表示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1400" baseline="30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与字符向量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连接，然后获取用于槽位填充任务的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隐层状态表示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、针对输入语句的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意图结果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140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，将二者输入至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局部交互网络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中；在局部槽位交互层中每个槽位都与其他槽位互相连接，在全局意图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槽位交互层中，所有意图和槽位互相连接，形成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双向交互通道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；最后使用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层级信息融合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方法聚合各层的交互信息，提高模型的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泛化能力和预测精度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50A0218-229F-47EB-A536-EBAB923C3B8C}"/>
              </a:ext>
            </a:extLst>
          </p:cNvPr>
          <p:cNvSpPr txBox="1"/>
          <p:nvPr/>
        </p:nvSpPr>
        <p:spPr>
          <a:xfrm>
            <a:off x="6821012" y="4540808"/>
            <a:ext cx="21578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）自然语言理解模型框架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31C8722-12FB-4321-B981-A9B4A3539593}"/>
              </a:ext>
            </a:extLst>
          </p:cNvPr>
          <p:cNvSpPr txBox="1"/>
          <p:nvPr/>
        </p:nvSpPr>
        <p:spPr>
          <a:xfrm>
            <a:off x="9171832" y="4540808"/>
            <a:ext cx="20165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）全局</a:t>
            </a:r>
            <a:r>
              <a:rPr lang="en-US" altLang="zh-CN" dirty="0"/>
              <a:t>—</a:t>
            </a:r>
            <a:r>
              <a:rPr lang="zh-CN" altLang="en-US" dirty="0"/>
              <a:t>局部交互网络</a:t>
            </a:r>
          </a:p>
        </p:txBody>
      </p:sp>
      <p:pic>
        <p:nvPicPr>
          <p:cNvPr id="5" name="图片 4" descr="图形用户界面, 图表&#10;&#10;描述已自动生成">
            <a:extLst>
              <a:ext uri="{FF2B5EF4-FFF2-40B4-BE49-F238E27FC236}">
                <a16:creationId xmlns:a16="http://schemas.microsoft.com/office/drawing/2014/main" id="{C1D4332F-9397-4E81-8857-3715EA3F3B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854" y="1480047"/>
            <a:ext cx="4611493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69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895BDC04-8F62-4864-92D6-329EF4066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2" y="669323"/>
            <a:ext cx="738008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研究方法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面向车载嵌入式设备的智能语音对话系统</a:t>
            </a:r>
          </a:p>
        </p:txBody>
      </p:sp>
      <p:sp>
        <p:nvSpPr>
          <p:cNvPr id="35" name="流程图: 手动输入 34">
            <a:extLst>
              <a:ext uri="{FF2B5EF4-FFF2-40B4-BE49-F238E27FC236}">
                <a16:creationId xmlns:a16="http://schemas.microsoft.com/office/drawing/2014/main" id="{365107D5-C968-4940-9A8C-198D817BF23D}"/>
              </a:ext>
            </a:extLst>
          </p:cNvPr>
          <p:cNvSpPr/>
          <p:nvPr/>
        </p:nvSpPr>
        <p:spPr>
          <a:xfrm>
            <a:off x="4863757" y="44624"/>
            <a:ext cx="1016219" cy="338554"/>
          </a:xfrm>
          <a:prstGeom prst="flowChartManualInpu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5BAB08A-8BFF-4062-8BEE-3F926616305F}"/>
              </a:ext>
            </a:extLst>
          </p:cNvPr>
          <p:cNvSpPr txBox="1"/>
          <p:nvPr/>
        </p:nvSpPr>
        <p:spPr>
          <a:xfrm>
            <a:off x="4854300" y="66065"/>
            <a:ext cx="101973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0" dirty="0">
                <a:solidFill>
                  <a:schemeClr val="accent4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9DE912C-FDCD-4200-A7EA-5D86DC2D5D48}"/>
              </a:ext>
            </a:extLst>
          </p:cNvPr>
          <p:cNvGrpSpPr/>
          <p:nvPr/>
        </p:nvGrpSpPr>
        <p:grpSpPr>
          <a:xfrm>
            <a:off x="8645972" y="45047"/>
            <a:ext cx="1063943" cy="338554"/>
            <a:chOff x="3420977" y="3357001"/>
            <a:chExt cx="1063943" cy="338554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A4142E9-C1F4-4A9B-8EF4-EBCDCD1DBC13}"/>
                </a:ext>
              </a:extLst>
            </p:cNvPr>
            <p:cNvSpPr/>
            <p:nvPr/>
          </p:nvSpPr>
          <p:spPr>
            <a:xfrm>
              <a:off x="3420977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488F3F4-5AE6-45D1-90D9-60DA64AF0BCB}"/>
                </a:ext>
              </a:extLst>
            </p:cNvPr>
            <p:cNvSpPr txBox="1"/>
            <p:nvPr/>
          </p:nvSpPr>
          <p:spPr>
            <a:xfrm>
              <a:off x="3432037" y="3357001"/>
              <a:ext cx="1049687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77CB9D0-0463-45B4-BCDB-8FA7A2C73E03}"/>
              </a:ext>
            </a:extLst>
          </p:cNvPr>
          <p:cNvGrpSpPr/>
          <p:nvPr/>
        </p:nvGrpSpPr>
        <p:grpSpPr>
          <a:xfrm>
            <a:off x="9804412" y="45047"/>
            <a:ext cx="2191557" cy="338554"/>
            <a:chOff x="4562654" y="3357001"/>
            <a:chExt cx="1071054" cy="338554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A53BE05-F5B1-4FE3-9238-09B8F683BE9A}"/>
                </a:ext>
              </a:extLst>
            </p:cNvPr>
            <p:cNvSpPr/>
            <p:nvPr/>
          </p:nvSpPr>
          <p:spPr>
            <a:xfrm>
              <a:off x="4562654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A1F7F0BA-B38F-4E39-B45A-D2C0FC695BA2}"/>
                </a:ext>
              </a:extLst>
            </p:cNvPr>
            <p:cNvSpPr txBox="1"/>
            <p:nvPr/>
          </p:nvSpPr>
          <p:spPr>
            <a:xfrm>
              <a:off x="4584021" y="3357001"/>
              <a:ext cx="1049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0" dirty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进度安排和预期成果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FFDE4FA-5FF1-49FA-961F-4779AF755DCE}"/>
              </a:ext>
            </a:extLst>
          </p:cNvPr>
          <p:cNvGrpSpPr/>
          <p:nvPr/>
        </p:nvGrpSpPr>
        <p:grpSpPr>
          <a:xfrm>
            <a:off x="5982816" y="56251"/>
            <a:ext cx="2568659" cy="338554"/>
            <a:chOff x="4562654" y="3357001"/>
            <a:chExt cx="1071054" cy="338554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3584AB2-1539-4AC5-9770-003242F961E9}"/>
                </a:ext>
              </a:extLst>
            </p:cNvPr>
            <p:cNvSpPr/>
            <p:nvPr/>
          </p:nvSpPr>
          <p:spPr>
            <a:xfrm>
              <a:off x="4562654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86E8E70-98AB-4832-8BDB-D7DDEB11CC3B}"/>
                </a:ext>
              </a:extLst>
            </p:cNvPr>
            <p:cNvSpPr txBox="1"/>
            <p:nvPr/>
          </p:nvSpPr>
          <p:spPr>
            <a:xfrm>
              <a:off x="4584021" y="3357001"/>
              <a:ext cx="1049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0" dirty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研究目标和主要研究内容</a:t>
              </a:r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8A92F210-C539-41F6-8318-C305508E515A}"/>
              </a:ext>
            </a:extLst>
          </p:cNvPr>
          <p:cNvSpPr txBox="1"/>
          <p:nvPr/>
        </p:nvSpPr>
        <p:spPr>
          <a:xfrm>
            <a:off x="7281241" y="4484149"/>
            <a:ext cx="33976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面向车载嵌入式设备的智能语音对话平台</a:t>
            </a:r>
            <a:endParaRPr lang="zh-CN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D44AFF7-68A4-4376-A7E0-0BCD61BCA74D}"/>
              </a:ext>
            </a:extLst>
          </p:cNvPr>
          <p:cNvSpPr/>
          <p:nvPr/>
        </p:nvSpPr>
        <p:spPr>
          <a:xfrm>
            <a:off x="600472" y="1718906"/>
            <a:ext cx="5243116" cy="10980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9FEFBD7-0621-436F-B76A-6E8C9B36FADA}"/>
              </a:ext>
            </a:extLst>
          </p:cNvPr>
          <p:cNvSpPr txBox="1"/>
          <p:nvPr/>
        </p:nvSpPr>
        <p:spPr>
          <a:xfrm>
            <a:off x="718207" y="1845644"/>
            <a:ext cx="5053757" cy="85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采取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线上采集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方式，利用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设计语音问卷，根据不同的意图录取志愿者话语，将音频文件传给后台分类存储形成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语音数据集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，然后进行人工标注形成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文本数据集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E45C665-AF04-41F9-B274-AC7D8D8F544F}"/>
              </a:ext>
            </a:extLst>
          </p:cNvPr>
          <p:cNvGrpSpPr/>
          <p:nvPr/>
        </p:nvGrpSpPr>
        <p:grpSpPr>
          <a:xfrm>
            <a:off x="609887" y="1513090"/>
            <a:ext cx="1345653" cy="309959"/>
            <a:chOff x="183397" y="1923646"/>
            <a:chExt cx="2567569" cy="61992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56E23465-6506-422A-8984-390433F12CD2}"/>
                </a:ext>
              </a:extLst>
            </p:cNvPr>
            <p:cNvSpPr/>
            <p:nvPr/>
          </p:nvSpPr>
          <p:spPr>
            <a:xfrm>
              <a:off x="183397" y="1923646"/>
              <a:ext cx="2567569" cy="6199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矩形: 圆角 4">
              <a:extLst>
                <a:ext uri="{FF2B5EF4-FFF2-40B4-BE49-F238E27FC236}">
                  <a16:creationId xmlns:a16="http://schemas.microsoft.com/office/drawing/2014/main" id="{C02D56F4-D127-434C-92C5-69714B979D40}"/>
                </a:ext>
              </a:extLst>
            </p:cNvPr>
            <p:cNvSpPr txBox="1"/>
            <p:nvPr/>
          </p:nvSpPr>
          <p:spPr>
            <a:xfrm>
              <a:off x="213659" y="1953908"/>
              <a:ext cx="2507045" cy="559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7048" tIns="0" rIns="97048" bIns="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100" kern="1200" dirty="0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63CD3E90-0E21-4655-B1BD-E7F176EA094C}"/>
              </a:ext>
            </a:extLst>
          </p:cNvPr>
          <p:cNvSpPr txBox="1"/>
          <p:nvPr/>
        </p:nvSpPr>
        <p:spPr>
          <a:xfrm>
            <a:off x="695400" y="1507090"/>
            <a:ext cx="12601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数据集构建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78B5F2A-DE4C-4FF0-A7C5-9D3680CE544E}"/>
              </a:ext>
            </a:extLst>
          </p:cNvPr>
          <p:cNvSpPr/>
          <p:nvPr/>
        </p:nvSpPr>
        <p:spPr>
          <a:xfrm>
            <a:off x="600472" y="3105195"/>
            <a:ext cx="5243116" cy="80083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FF08EBE-4004-4B65-9ED6-3880C747172B}"/>
              </a:ext>
            </a:extLst>
          </p:cNvPr>
          <p:cNvSpPr txBox="1"/>
          <p:nvPr/>
        </p:nvSpPr>
        <p:spPr>
          <a:xfrm>
            <a:off x="718207" y="3231933"/>
            <a:ext cx="5053757" cy="593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根据车身结构选择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作为嵌入式设备，并定义相关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输入、输出接口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FCD70FE-2DEB-411F-85A2-6093F2BA31A5}"/>
              </a:ext>
            </a:extLst>
          </p:cNvPr>
          <p:cNvGrpSpPr/>
          <p:nvPr/>
        </p:nvGrpSpPr>
        <p:grpSpPr>
          <a:xfrm>
            <a:off x="609887" y="2899379"/>
            <a:ext cx="1646987" cy="309959"/>
            <a:chOff x="183397" y="1923646"/>
            <a:chExt cx="2567569" cy="619920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07A29161-3C54-4793-B609-F2CB92E8E30A}"/>
                </a:ext>
              </a:extLst>
            </p:cNvPr>
            <p:cNvSpPr/>
            <p:nvPr/>
          </p:nvSpPr>
          <p:spPr>
            <a:xfrm>
              <a:off x="183397" y="1923646"/>
              <a:ext cx="2567569" cy="6199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矩形: 圆角 4">
              <a:extLst>
                <a:ext uri="{FF2B5EF4-FFF2-40B4-BE49-F238E27FC236}">
                  <a16:creationId xmlns:a16="http://schemas.microsoft.com/office/drawing/2014/main" id="{62739017-977C-4C3F-B4DE-140EA4620392}"/>
                </a:ext>
              </a:extLst>
            </p:cNvPr>
            <p:cNvSpPr txBox="1"/>
            <p:nvPr/>
          </p:nvSpPr>
          <p:spPr>
            <a:xfrm>
              <a:off x="213659" y="1953908"/>
              <a:ext cx="2507045" cy="559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7048" tIns="0" rIns="97048" bIns="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100" kern="1200" dirty="0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6EAE8762-3EE3-4F9F-8E10-E15844F48EE6}"/>
              </a:ext>
            </a:extLst>
          </p:cNvPr>
          <p:cNvSpPr txBox="1"/>
          <p:nvPr/>
        </p:nvSpPr>
        <p:spPr>
          <a:xfrm>
            <a:off x="646583" y="2893379"/>
            <a:ext cx="16102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车载嵌入式设备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7D7CCF9-EFBD-40E9-8C0E-DBCC2D7ABF0B}"/>
              </a:ext>
            </a:extLst>
          </p:cNvPr>
          <p:cNvSpPr txBox="1"/>
          <p:nvPr/>
        </p:nvSpPr>
        <p:spPr>
          <a:xfrm>
            <a:off x="551875" y="4912210"/>
            <a:ext cx="11241354" cy="161313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latinLnBrk="1">
              <a:lnSpc>
                <a:spcPct val="170000"/>
              </a:lnSpc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完整的流程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为：根据收集到的特定场景下的语音、文本数据集，在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平台上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自动语音识别、自然语言理解等模型并完成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算法应用质量验证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，依据嵌入式设备特性进行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模型移植与集成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，定义相关输入、输出接口，根据实车使用环境提出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适配性优化方案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，搭建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硬件离线运行平台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。整个系统运行过程如下：驾驶员在驾驶室内发出语音指令，麦克风收集语音信号传输至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TX2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进行语义解析，然后将结果传输至汽车应用软件实现相应操作，同时通过车载喇叭播放回复语音。</a:t>
            </a:r>
            <a:endParaRPr lang="zh-CN" altLang="en-US" sz="16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50A0218-229F-47EB-A536-EBAB923C3B8C}"/>
              </a:ext>
            </a:extLst>
          </p:cNvPr>
          <p:cNvSpPr txBox="1"/>
          <p:nvPr/>
        </p:nvSpPr>
        <p:spPr>
          <a:xfrm>
            <a:off x="6767082" y="4110958"/>
            <a:ext cx="1077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）驾驶室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31C8722-12FB-4321-B981-A9B4A3539593}"/>
              </a:ext>
            </a:extLst>
          </p:cNvPr>
          <p:cNvSpPr txBox="1"/>
          <p:nvPr/>
        </p:nvSpPr>
        <p:spPr>
          <a:xfrm>
            <a:off x="9987228" y="4110099"/>
            <a:ext cx="1077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）后备箱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7AC7977-66F7-402F-8A0B-4DDE879CBC4E}"/>
              </a:ext>
            </a:extLst>
          </p:cNvPr>
          <p:cNvSpPr/>
          <p:nvPr/>
        </p:nvSpPr>
        <p:spPr>
          <a:xfrm>
            <a:off x="599809" y="4251785"/>
            <a:ext cx="5243116" cy="52712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F34E610-D50F-4030-9552-5C099090DAE7}"/>
              </a:ext>
            </a:extLst>
          </p:cNvPr>
          <p:cNvSpPr txBox="1"/>
          <p:nvPr/>
        </p:nvSpPr>
        <p:spPr>
          <a:xfrm>
            <a:off x="717544" y="4378522"/>
            <a:ext cx="5053757" cy="334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驾驶室内的降噪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麦克风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、后备箱中的无线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2AB44802-A835-4715-B5FF-CC37B7882CD6}"/>
              </a:ext>
            </a:extLst>
          </p:cNvPr>
          <p:cNvGrpSpPr/>
          <p:nvPr/>
        </p:nvGrpSpPr>
        <p:grpSpPr>
          <a:xfrm>
            <a:off x="609224" y="4045968"/>
            <a:ext cx="1077325" cy="309959"/>
            <a:chOff x="183397" y="1923646"/>
            <a:chExt cx="2567569" cy="619920"/>
          </a:xfrm>
        </p:grpSpPr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7D037832-704E-4612-86B7-05997AB48A82}"/>
                </a:ext>
              </a:extLst>
            </p:cNvPr>
            <p:cNvSpPr/>
            <p:nvPr/>
          </p:nvSpPr>
          <p:spPr>
            <a:xfrm>
              <a:off x="183397" y="1923646"/>
              <a:ext cx="2567569" cy="6199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矩形: 圆角 4">
              <a:extLst>
                <a:ext uri="{FF2B5EF4-FFF2-40B4-BE49-F238E27FC236}">
                  <a16:creationId xmlns:a16="http://schemas.microsoft.com/office/drawing/2014/main" id="{02C8CF66-11C6-4254-9E2F-796F27290B78}"/>
                </a:ext>
              </a:extLst>
            </p:cNvPr>
            <p:cNvSpPr txBox="1"/>
            <p:nvPr/>
          </p:nvSpPr>
          <p:spPr>
            <a:xfrm>
              <a:off x="213659" y="1953908"/>
              <a:ext cx="2507045" cy="559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7048" tIns="0" rIns="97048" bIns="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100" kern="1200" dirty="0"/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B75A8609-9288-4487-8993-27BEDBCEB345}"/>
              </a:ext>
            </a:extLst>
          </p:cNvPr>
          <p:cNvSpPr txBox="1"/>
          <p:nvPr/>
        </p:nvSpPr>
        <p:spPr>
          <a:xfrm>
            <a:off x="646583" y="4032540"/>
            <a:ext cx="10209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主要器件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5326862-78E3-4B24-A0B1-652B9AB669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158" y="1923934"/>
            <a:ext cx="5974548" cy="209109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5735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5F317A11-CC0D-4C50-8260-575397AB9BFF}"/>
              </a:ext>
            </a:extLst>
          </p:cNvPr>
          <p:cNvSpPr/>
          <p:nvPr/>
        </p:nvSpPr>
        <p:spPr>
          <a:xfrm>
            <a:off x="659397" y="2597390"/>
            <a:ext cx="3312367" cy="2163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A1820F-B088-4A2D-B2E2-6959391B0A00}"/>
              </a:ext>
            </a:extLst>
          </p:cNvPr>
          <p:cNvSpPr txBox="1"/>
          <p:nvPr/>
        </p:nvSpPr>
        <p:spPr>
          <a:xfrm>
            <a:off x="654915" y="2605791"/>
            <a:ext cx="3314608" cy="197695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latinLnBrk="1">
              <a:lnSpc>
                <a:spcPct val="18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针对基于深度编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解码器的自动语音识别模型参数量庞大的问题，在解码器中使用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基于残差分组线性变换的缩放单元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耦合各层，实现自动语音识别模型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参数量和计算复杂度的降低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32C4818-CF9C-4208-A15A-7C8E63F0D294}"/>
              </a:ext>
            </a:extLst>
          </p:cNvPr>
          <p:cNvSpPr/>
          <p:nvPr/>
        </p:nvSpPr>
        <p:spPr>
          <a:xfrm>
            <a:off x="4428628" y="2597390"/>
            <a:ext cx="3312367" cy="2163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5F1441D-280C-4F09-AE44-A3B3EF2B2B57}"/>
              </a:ext>
            </a:extLst>
          </p:cNvPr>
          <p:cNvSpPr/>
          <p:nvPr/>
        </p:nvSpPr>
        <p:spPr>
          <a:xfrm>
            <a:off x="8222477" y="2582789"/>
            <a:ext cx="3312367" cy="2163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0AFDBEB-CD6B-4BBB-834E-67B47A5EEA58}"/>
              </a:ext>
            </a:extLst>
          </p:cNvPr>
          <p:cNvSpPr txBox="1"/>
          <p:nvPr/>
        </p:nvSpPr>
        <p:spPr>
          <a:xfrm>
            <a:off x="607004" y="2192429"/>
            <a:ext cx="1440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创新点一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CD711AF-3BAB-4EFC-955F-344DE7B7ECBC}"/>
              </a:ext>
            </a:extLst>
          </p:cNvPr>
          <p:cNvSpPr txBox="1"/>
          <p:nvPr/>
        </p:nvSpPr>
        <p:spPr>
          <a:xfrm>
            <a:off x="4415544" y="2154025"/>
            <a:ext cx="1440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创新点二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DF8D952-980E-4668-BDAD-7FF7E0024C81}"/>
              </a:ext>
            </a:extLst>
          </p:cNvPr>
          <p:cNvSpPr txBox="1"/>
          <p:nvPr/>
        </p:nvSpPr>
        <p:spPr>
          <a:xfrm>
            <a:off x="8222291" y="2181723"/>
            <a:ext cx="1440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创新点三</a:t>
            </a:r>
          </a:p>
        </p:txBody>
      </p:sp>
      <p:sp>
        <p:nvSpPr>
          <p:cNvPr id="62" name="流程图: 手动输入 61">
            <a:extLst>
              <a:ext uri="{FF2B5EF4-FFF2-40B4-BE49-F238E27FC236}">
                <a16:creationId xmlns:a16="http://schemas.microsoft.com/office/drawing/2014/main" id="{E9AA49C0-A2AC-425E-BE17-090BEC34BA28}"/>
              </a:ext>
            </a:extLst>
          </p:cNvPr>
          <p:cNvSpPr/>
          <p:nvPr/>
        </p:nvSpPr>
        <p:spPr>
          <a:xfrm>
            <a:off x="4863757" y="44624"/>
            <a:ext cx="1016219" cy="338554"/>
          </a:xfrm>
          <a:prstGeom prst="flowChartManualInpu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DB6BCA4-2259-493D-B1BE-ADB545FC6E02}"/>
              </a:ext>
            </a:extLst>
          </p:cNvPr>
          <p:cNvSpPr txBox="1"/>
          <p:nvPr/>
        </p:nvSpPr>
        <p:spPr>
          <a:xfrm>
            <a:off x="4854300" y="66065"/>
            <a:ext cx="101973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0" dirty="0">
                <a:solidFill>
                  <a:schemeClr val="accent4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5E27855-B56F-408E-9B50-A78CD749D4C9}"/>
              </a:ext>
            </a:extLst>
          </p:cNvPr>
          <p:cNvGrpSpPr/>
          <p:nvPr/>
        </p:nvGrpSpPr>
        <p:grpSpPr>
          <a:xfrm>
            <a:off x="8645972" y="45047"/>
            <a:ext cx="1063943" cy="338554"/>
            <a:chOff x="3420977" y="3357001"/>
            <a:chExt cx="1063943" cy="338554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21D209D-4725-49E5-AB87-D947141004EB}"/>
                </a:ext>
              </a:extLst>
            </p:cNvPr>
            <p:cNvSpPr/>
            <p:nvPr/>
          </p:nvSpPr>
          <p:spPr>
            <a:xfrm>
              <a:off x="3420977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3001D21-6138-4099-8B22-325470B11718}"/>
                </a:ext>
              </a:extLst>
            </p:cNvPr>
            <p:cNvSpPr txBox="1"/>
            <p:nvPr/>
          </p:nvSpPr>
          <p:spPr>
            <a:xfrm>
              <a:off x="3432037" y="3357001"/>
              <a:ext cx="1049687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EA67E31-4A00-416E-95F2-45188052A776}"/>
              </a:ext>
            </a:extLst>
          </p:cNvPr>
          <p:cNvGrpSpPr/>
          <p:nvPr/>
        </p:nvGrpSpPr>
        <p:grpSpPr>
          <a:xfrm>
            <a:off x="9804412" y="45047"/>
            <a:ext cx="2191557" cy="338554"/>
            <a:chOff x="4562654" y="3357001"/>
            <a:chExt cx="1071054" cy="338554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AA68185-A9DC-48EB-8096-63CE74628915}"/>
                </a:ext>
              </a:extLst>
            </p:cNvPr>
            <p:cNvSpPr/>
            <p:nvPr/>
          </p:nvSpPr>
          <p:spPr>
            <a:xfrm>
              <a:off x="4562654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7D7909E-21BB-45AD-86BF-595D923A878B}"/>
                </a:ext>
              </a:extLst>
            </p:cNvPr>
            <p:cNvSpPr txBox="1"/>
            <p:nvPr/>
          </p:nvSpPr>
          <p:spPr>
            <a:xfrm>
              <a:off x="4584021" y="3357001"/>
              <a:ext cx="1049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0" dirty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进度安排和预期成果</a:t>
              </a: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D062807-C542-497F-B95A-B9EC6ED4FEAF}"/>
              </a:ext>
            </a:extLst>
          </p:cNvPr>
          <p:cNvGrpSpPr/>
          <p:nvPr/>
        </p:nvGrpSpPr>
        <p:grpSpPr>
          <a:xfrm>
            <a:off x="5982816" y="56251"/>
            <a:ext cx="2568659" cy="338554"/>
            <a:chOff x="4562654" y="3357001"/>
            <a:chExt cx="1071054" cy="338554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79BF6190-334E-40C9-BBCC-2DCA0DE99930}"/>
                </a:ext>
              </a:extLst>
            </p:cNvPr>
            <p:cNvSpPr/>
            <p:nvPr/>
          </p:nvSpPr>
          <p:spPr>
            <a:xfrm>
              <a:off x="4562654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0BF6A357-7321-470A-AF83-3FAACD9E552C}"/>
                </a:ext>
              </a:extLst>
            </p:cNvPr>
            <p:cNvSpPr txBox="1"/>
            <p:nvPr/>
          </p:nvSpPr>
          <p:spPr>
            <a:xfrm>
              <a:off x="4584021" y="3357001"/>
              <a:ext cx="1049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0" dirty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研究目标和主要研究内容</a:t>
              </a:r>
            </a:p>
          </p:txBody>
        </p:sp>
      </p:grpSp>
      <p:sp>
        <p:nvSpPr>
          <p:cNvPr id="73" name="Rectangle 2">
            <a:extLst>
              <a:ext uri="{FF2B5EF4-FFF2-40B4-BE49-F238E27FC236}">
                <a16:creationId xmlns:a16="http://schemas.microsoft.com/office/drawing/2014/main" id="{2C806F5B-1154-4C47-8702-3AA807492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2" y="669323"/>
            <a:ext cx="644397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研究方法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可能的创新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F3EC84-419A-4BAA-8853-FC95817947E8}"/>
              </a:ext>
            </a:extLst>
          </p:cNvPr>
          <p:cNvSpPr txBox="1"/>
          <p:nvPr/>
        </p:nvSpPr>
        <p:spPr>
          <a:xfrm>
            <a:off x="4425118" y="2668113"/>
            <a:ext cx="3314608" cy="1993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latinLnBrk="1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针对基于显式联合建模的自然语言理解模型泛化能力不足的问题，搭建基于层级交互的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局部交互网络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，设计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层级信息融合算法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，高效融合所有交互信息，实现自然语言理解模型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泛化能力和预测精度的提升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C452390-3CCF-43EF-83EF-9989F7D599FD}"/>
              </a:ext>
            </a:extLst>
          </p:cNvPr>
          <p:cNvSpPr txBox="1"/>
          <p:nvPr/>
        </p:nvSpPr>
        <p:spPr>
          <a:xfrm>
            <a:off x="8222477" y="2668113"/>
            <a:ext cx="3314608" cy="1993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latinLnBrk="1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针对“云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端”方式运行的车载智能语音对话存在数据安全隐患的问题，搭建基于车载嵌入式设备的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本地运行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平台，提出面向实际应用场景的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适配性优化方案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，实现数据安全、自然实时的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离线智能语音对话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05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4623673" y="2951163"/>
            <a:ext cx="6247896" cy="86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35" tIns="60968" rIns="121935" bIns="60968"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indent="4572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marL="0" lvl="1" algn="ctr" eaLnBrk="1" hangingPunct="1"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rgbClr val="0060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进度安排和预期成果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5033963" y="2462213"/>
            <a:ext cx="0" cy="192722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825750" y="2559050"/>
            <a:ext cx="1735138" cy="1733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35" tIns="60968" rIns="121935" bIns="60968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rgbClr val="00608B"/>
              </a:solidFill>
            </a:endParaRPr>
          </a:p>
        </p:txBody>
      </p:sp>
      <p:sp>
        <p:nvSpPr>
          <p:cNvPr id="51205" name="TextBox 15"/>
          <p:cNvSpPr txBox="1">
            <a:spLocks noChangeArrowheads="1"/>
          </p:cNvSpPr>
          <p:nvPr/>
        </p:nvSpPr>
        <p:spPr bwMode="auto">
          <a:xfrm>
            <a:off x="3157538" y="2951163"/>
            <a:ext cx="1013098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6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流程图: 手动输入 18">
            <a:extLst>
              <a:ext uri="{FF2B5EF4-FFF2-40B4-BE49-F238E27FC236}">
                <a16:creationId xmlns:a16="http://schemas.microsoft.com/office/drawing/2014/main" id="{79F4D65F-BBCE-43EE-9CFA-152361C2B40C}"/>
              </a:ext>
            </a:extLst>
          </p:cNvPr>
          <p:cNvSpPr/>
          <p:nvPr/>
        </p:nvSpPr>
        <p:spPr>
          <a:xfrm>
            <a:off x="4863757" y="44624"/>
            <a:ext cx="1016219" cy="338554"/>
          </a:xfrm>
          <a:prstGeom prst="flowChartManualInpu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99678D4-91F8-4A2D-A70C-E241DCE28118}"/>
              </a:ext>
            </a:extLst>
          </p:cNvPr>
          <p:cNvSpPr txBox="1"/>
          <p:nvPr/>
        </p:nvSpPr>
        <p:spPr>
          <a:xfrm>
            <a:off x="4854300" y="66065"/>
            <a:ext cx="101973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0" dirty="0">
                <a:solidFill>
                  <a:schemeClr val="accent4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33E118F-98B5-46F9-9788-12655E8C42A3}"/>
              </a:ext>
            </a:extLst>
          </p:cNvPr>
          <p:cNvGrpSpPr/>
          <p:nvPr/>
        </p:nvGrpSpPr>
        <p:grpSpPr>
          <a:xfrm>
            <a:off x="8645972" y="45047"/>
            <a:ext cx="1063943" cy="338554"/>
            <a:chOff x="3420977" y="3357001"/>
            <a:chExt cx="1063943" cy="33855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E2C45D9-0644-44C3-A29B-2B9A39FDA61C}"/>
                </a:ext>
              </a:extLst>
            </p:cNvPr>
            <p:cNvSpPr/>
            <p:nvPr/>
          </p:nvSpPr>
          <p:spPr>
            <a:xfrm>
              <a:off x="3420977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D10BE42-A44A-492C-8BD9-665E0F487E92}"/>
                </a:ext>
              </a:extLst>
            </p:cNvPr>
            <p:cNvSpPr txBox="1"/>
            <p:nvPr/>
          </p:nvSpPr>
          <p:spPr>
            <a:xfrm>
              <a:off x="3432037" y="3357001"/>
              <a:ext cx="1049687" cy="338554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600" b="0" dirty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CAFD665-8934-496F-9FE2-CECA7DF4BC67}"/>
              </a:ext>
            </a:extLst>
          </p:cNvPr>
          <p:cNvGrpSpPr/>
          <p:nvPr/>
        </p:nvGrpSpPr>
        <p:grpSpPr>
          <a:xfrm>
            <a:off x="9804412" y="45047"/>
            <a:ext cx="2191557" cy="338554"/>
            <a:chOff x="4562654" y="3357001"/>
            <a:chExt cx="1071054" cy="33855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3E8AE61-819A-4AD7-87E2-33332C7AD494}"/>
                </a:ext>
              </a:extLst>
            </p:cNvPr>
            <p:cNvSpPr/>
            <p:nvPr/>
          </p:nvSpPr>
          <p:spPr>
            <a:xfrm>
              <a:off x="4562654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AD0C14F-94A6-48AA-AB4E-3C0062A2088A}"/>
                </a:ext>
              </a:extLst>
            </p:cNvPr>
            <p:cNvSpPr txBox="1"/>
            <p:nvPr/>
          </p:nvSpPr>
          <p:spPr>
            <a:xfrm>
              <a:off x="4584021" y="3357001"/>
              <a:ext cx="1049687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进度安排和预期成果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4992A8F-1346-44A4-952A-0C0515774DE2}"/>
              </a:ext>
            </a:extLst>
          </p:cNvPr>
          <p:cNvGrpSpPr/>
          <p:nvPr/>
        </p:nvGrpSpPr>
        <p:grpSpPr>
          <a:xfrm>
            <a:off x="5982816" y="56251"/>
            <a:ext cx="2568659" cy="338554"/>
            <a:chOff x="4562654" y="3357001"/>
            <a:chExt cx="1071054" cy="338554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832E96A-5344-4FE3-9DFB-F47C2ABA886C}"/>
                </a:ext>
              </a:extLst>
            </p:cNvPr>
            <p:cNvSpPr/>
            <p:nvPr/>
          </p:nvSpPr>
          <p:spPr>
            <a:xfrm>
              <a:off x="4562654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DC1C1DC-0C3B-442A-854C-751CB0EE0422}"/>
                </a:ext>
              </a:extLst>
            </p:cNvPr>
            <p:cNvSpPr txBox="1"/>
            <p:nvPr/>
          </p:nvSpPr>
          <p:spPr>
            <a:xfrm>
              <a:off x="4584021" y="3357001"/>
              <a:ext cx="1049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0" dirty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研究目标和主要研究内容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4095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>
            <a:extLst>
              <a:ext uri="{FF2B5EF4-FFF2-40B4-BE49-F238E27FC236}">
                <a16:creationId xmlns:a16="http://schemas.microsoft.com/office/drawing/2014/main" id="{45E83F03-B688-41AE-BA21-A27513668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2" y="669323"/>
            <a:ext cx="55086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进度安排和预期成果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0412A8-239C-429D-8D6E-08F76FF1F10A}"/>
              </a:ext>
            </a:extLst>
          </p:cNvPr>
          <p:cNvSpPr txBox="1"/>
          <p:nvPr/>
        </p:nvSpPr>
        <p:spPr>
          <a:xfrm>
            <a:off x="882513" y="1941140"/>
            <a:ext cx="4861292" cy="3995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atinLnBrk="1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发表相关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篇。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5241519-32AC-46A1-9B8C-FA1EC07F6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675430"/>
              </p:ext>
            </p:extLst>
          </p:nvPr>
        </p:nvGraphicFramePr>
        <p:xfrm>
          <a:off x="882511" y="3212976"/>
          <a:ext cx="11098906" cy="316800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1874646">
                  <a:extLst>
                    <a:ext uri="{9D8B030D-6E8A-4147-A177-3AD203B41FA5}">
                      <a16:colId xmlns:a16="http://schemas.microsoft.com/office/drawing/2014/main" val="936093108"/>
                    </a:ext>
                  </a:extLst>
                </a:gridCol>
                <a:gridCol w="4529486">
                  <a:extLst>
                    <a:ext uri="{9D8B030D-6E8A-4147-A177-3AD203B41FA5}">
                      <a16:colId xmlns:a16="http://schemas.microsoft.com/office/drawing/2014/main" val="202116709"/>
                    </a:ext>
                  </a:extLst>
                </a:gridCol>
                <a:gridCol w="4694774">
                  <a:extLst>
                    <a:ext uri="{9D8B030D-6E8A-4147-A177-3AD203B41FA5}">
                      <a16:colId xmlns:a16="http://schemas.microsoft.com/office/drawing/2014/main" val="107052017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dirty="0">
                          <a:effectLst/>
                        </a:rPr>
                        <a:t>时间段</a:t>
                      </a:r>
                      <a:endParaRPr lang="zh-CN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6635" marR="566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dirty="0">
                          <a:effectLst/>
                        </a:rPr>
                        <a:t>工作内容</a:t>
                      </a:r>
                      <a:endParaRPr lang="zh-CN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6635" marR="566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dirty="0">
                          <a:effectLst/>
                        </a:rPr>
                        <a:t>预期成果</a:t>
                      </a:r>
                      <a:endParaRPr lang="zh-CN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6635" marR="56635" marT="0" marB="0" anchor="ctr"/>
                </a:tc>
                <a:extLst>
                  <a:ext uri="{0D108BD9-81ED-4DB2-BD59-A6C34878D82A}">
                    <a16:rowId xmlns:a16="http://schemas.microsoft.com/office/drawing/2014/main" val="262925028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</a:t>
                      </a: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1-202</a:t>
                      </a: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02</a:t>
                      </a:r>
                      <a:endParaRPr lang="zh-CN" sz="14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6635" marR="566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zh-CN" alt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阅读相关文献，整理相关理论依据并与导师保持交流。</a:t>
                      </a:r>
                      <a:endParaRPr lang="zh-CN" sz="14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6635" marR="566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zh-CN" alt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完成文献整理工作，撰写综述。</a:t>
                      </a:r>
                      <a:endParaRPr lang="zh-CN" sz="14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6635" marR="56635" marT="0" marB="0" anchor="ctr"/>
                </a:tc>
                <a:extLst>
                  <a:ext uri="{0D108BD9-81ED-4DB2-BD59-A6C34878D82A}">
                    <a16:rowId xmlns:a16="http://schemas.microsoft.com/office/drawing/2014/main" val="215335949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</a:t>
                      </a: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3-202</a:t>
                      </a: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04</a:t>
                      </a:r>
                      <a:endParaRPr lang="zh-CN" sz="14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6635" marR="566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zh-CN" alt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收集、处理所需数据集。</a:t>
                      </a:r>
                      <a:endParaRPr lang="zh-CN" sz="14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6635" marR="566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zh-CN" alt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完成数据集整理工作。</a:t>
                      </a:r>
                      <a:endParaRPr lang="zh-CN" sz="14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6635" marR="56635" marT="0" marB="0" anchor="ctr"/>
                </a:tc>
                <a:extLst>
                  <a:ext uri="{0D108BD9-81ED-4DB2-BD59-A6C34878D82A}">
                    <a16:rowId xmlns:a16="http://schemas.microsoft.com/office/drawing/2014/main" val="410868558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</a:t>
                      </a: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5-202</a:t>
                      </a: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08</a:t>
                      </a:r>
                      <a:endParaRPr lang="zh-CN" sz="14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6635" marR="566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zh-CN" alt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</a:t>
                      </a: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ASR</a:t>
                      </a:r>
                      <a:r>
                        <a:rPr lang="zh-CN" alt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模型并在数据集上训练，进行模型评估与优化。</a:t>
                      </a:r>
                      <a:endParaRPr lang="zh-CN" sz="14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6635" marR="566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zh-CN" alt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ASR</a:t>
                      </a:r>
                      <a:r>
                        <a:rPr lang="zh-CN" alt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模型训练与优化。</a:t>
                      </a:r>
                      <a:endParaRPr lang="zh-CN" sz="14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6635" marR="56635" marT="0" marB="0" anchor="ctr"/>
                </a:tc>
                <a:extLst>
                  <a:ext uri="{0D108BD9-81ED-4DB2-BD59-A6C34878D82A}">
                    <a16:rowId xmlns:a16="http://schemas.microsoft.com/office/drawing/2014/main" val="196869826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</a:t>
                      </a: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09</a:t>
                      </a:r>
                      <a:r>
                        <a:rPr 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-202</a:t>
                      </a: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.1</a:t>
                      </a: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4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6635" marR="566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zh-CN" alt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</a:t>
                      </a: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NLU</a:t>
                      </a:r>
                      <a:r>
                        <a:rPr lang="zh-CN" alt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模型并在数据集上训练，进行模型评估与优化。</a:t>
                      </a:r>
                      <a:endParaRPr lang="zh-CN" sz="14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6635" marR="566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zh-CN" alt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NLU</a:t>
                      </a:r>
                      <a:r>
                        <a:rPr lang="zh-CN" alt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模型训练与优化。</a:t>
                      </a:r>
                      <a:endParaRPr lang="zh-CN" sz="14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6635" marR="56635" marT="0" marB="0" anchor="ctr"/>
                </a:tc>
                <a:extLst>
                  <a:ext uri="{0D108BD9-81ED-4DB2-BD59-A6C34878D82A}">
                    <a16:rowId xmlns:a16="http://schemas.microsoft.com/office/drawing/2014/main" val="238832312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</a:t>
                      </a: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r>
                        <a:rPr 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-202</a:t>
                      </a: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</a:t>
                      </a:r>
                      <a:endParaRPr lang="zh-CN" sz="14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6635" marR="566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zh-CN" alt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搭建车载智能语音对话平台，撰写毕业论文。</a:t>
                      </a:r>
                      <a:endParaRPr lang="zh-CN" sz="14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6635" marR="566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zh-CN" alt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完成平台搭建和论文撰写。</a:t>
                      </a:r>
                      <a:endParaRPr lang="zh-CN" sz="14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6635" marR="56635" marT="0" marB="0" anchor="ctr"/>
                </a:tc>
                <a:extLst>
                  <a:ext uri="{0D108BD9-81ED-4DB2-BD59-A6C34878D82A}">
                    <a16:rowId xmlns:a16="http://schemas.microsoft.com/office/drawing/2014/main" val="328518809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</a:t>
                      </a: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04</a:t>
                      </a:r>
                      <a:r>
                        <a:rPr 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-202</a:t>
                      </a: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altLang="zh-CN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4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6635" marR="566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zh-CN" altLang="en-US" sz="14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导师和教研室审定，论文定稿，准备答辩。</a:t>
                      </a:r>
                      <a:endParaRPr lang="zh-CN" sz="14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6635" marR="566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endParaRPr lang="zh-CN" sz="14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56635" marR="56635" marT="0" marB="0" anchor="ctr"/>
                </a:tc>
                <a:extLst>
                  <a:ext uri="{0D108BD9-81ED-4DB2-BD59-A6C34878D82A}">
                    <a16:rowId xmlns:a16="http://schemas.microsoft.com/office/drawing/2014/main" val="3842772402"/>
                  </a:ext>
                </a:extLst>
              </a:tr>
            </a:tbl>
          </a:graphicData>
        </a:graphic>
      </p:graphicFrame>
      <p:grpSp>
        <p:nvGrpSpPr>
          <p:cNvPr id="38" name="组合 37">
            <a:extLst>
              <a:ext uri="{FF2B5EF4-FFF2-40B4-BE49-F238E27FC236}">
                <a16:creationId xmlns:a16="http://schemas.microsoft.com/office/drawing/2014/main" id="{A2F3F09B-C11E-4A6E-8B0B-892D7DAF6E6A}"/>
              </a:ext>
            </a:extLst>
          </p:cNvPr>
          <p:cNvGrpSpPr/>
          <p:nvPr/>
        </p:nvGrpSpPr>
        <p:grpSpPr>
          <a:xfrm>
            <a:off x="839415" y="1514741"/>
            <a:ext cx="1332149" cy="309959"/>
            <a:chOff x="183397" y="1923646"/>
            <a:chExt cx="2567569" cy="619920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FF6F163D-6123-4ED1-962C-5C6F5E3B2D2A}"/>
                </a:ext>
              </a:extLst>
            </p:cNvPr>
            <p:cNvSpPr/>
            <p:nvPr/>
          </p:nvSpPr>
          <p:spPr>
            <a:xfrm>
              <a:off x="183397" y="1923646"/>
              <a:ext cx="2567569" cy="6199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矩形: 圆角 4">
              <a:extLst>
                <a:ext uri="{FF2B5EF4-FFF2-40B4-BE49-F238E27FC236}">
                  <a16:creationId xmlns:a16="http://schemas.microsoft.com/office/drawing/2014/main" id="{9F41FD7C-AD7C-4CDA-983A-35CAD1B0987E}"/>
                </a:ext>
              </a:extLst>
            </p:cNvPr>
            <p:cNvSpPr txBox="1"/>
            <p:nvPr/>
          </p:nvSpPr>
          <p:spPr>
            <a:xfrm>
              <a:off x="213659" y="1953908"/>
              <a:ext cx="2507045" cy="559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7048" tIns="0" rIns="97048" bIns="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100" kern="1200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A039DD2D-E081-43F2-B46E-0D06FBE0F161}"/>
              </a:ext>
            </a:extLst>
          </p:cNvPr>
          <p:cNvSpPr txBox="1"/>
          <p:nvPr/>
        </p:nvSpPr>
        <p:spPr>
          <a:xfrm>
            <a:off x="983432" y="1508741"/>
            <a:ext cx="26674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E7778B5-1534-4095-BB8B-3847CBEEF936}"/>
              </a:ext>
            </a:extLst>
          </p:cNvPr>
          <p:cNvGrpSpPr/>
          <p:nvPr/>
        </p:nvGrpSpPr>
        <p:grpSpPr>
          <a:xfrm>
            <a:off x="872889" y="2743816"/>
            <a:ext cx="1332149" cy="309959"/>
            <a:chOff x="183397" y="1923646"/>
            <a:chExt cx="2567569" cy="619920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8AC47A00-074E-4007-B6AF-3BCBC5F1438D}"/>
                </a:ext>
              </a:extLst>
            </p:cNvPr>
            <p:cNvSpPr/>
            <p:nvPr/>
          </p:nvSpPr>
          <p:spPr>
            <a:xfrm>
              <a:off x="183397" y="1923646"/>
              <a:ext cx="2567569" cy="6199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矩形: 圆角 4">
              <a:extLst>
                <a:ext uri="{FF2B5EF4-FFF2-40B4-BE49-F238E27FC236}">
                  <a16:creationId xmlns:a16="http://schemas.microsoft.com/office/drawing/2014/main" id="{15D8F5F7-7A60-4887-B568-83D929BDFA41}"/>
                </a:ext>
              </a:extLst>
            </p:cNvPr>
            <p:cNvSpPr txBox="1"/>
            <p:nvPr/>
          </p:nvSpPr>
          <p:spPr>
            <a:xfrm>
              <a:off x="213659" y="1953908"/>
              <a:ext cx="2507045" cy="559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7048" tIns="0" rIns="97048" bIns="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100" kern="1200"/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CAA95AC7-91F8-4C20-9C53-683644311C6C}"/>
              </a:ext>
            </a:extLst>
          </p:cNvPr>
          <p:cNvSpPr txBox="1"/>
          <p:nvPr/>
        </p:nvSpPr>
        <p:spPr>
          <a:xfrm>
            <a:off x="983432" y="2730406"/>
            <a:ext cx="26674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1" name="流程图: 手动输入 50">
            <a:extLst>
              <a:ext uri="{FF2B5EF4-FFF2-40B4-BE49-F238E27FC236}">
                <a16:creationId xmlns:a16="http://schemas.microsoft.com/office/drawing/2014/main" id="{F34D8B0C-6678-4A9C-826B-94334B49D6D5}"/>
              </a:ext>
            </a:extLst>
          </p:cNvPr>
          <p:cNvSpPr/>
          <p:nvPr/>
        </p:nvSpPr>
        <p:spPr>
          <a:xfrm>
            <a:off x="4863757" y="44624"/>
            <a:ext cx="1016219" cy="338554"/>
          </a:xfrm>
          <a:prstGeom prst="flowChartManualInpu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B1E71AD-498B-4D40-84C2-60C554131DA7}"/>
              </a:ext>
            </a:extLst>
          </p:cNvPr>
          <p:cNvSpPr txBox="1"/>
          <p:nvPr/>
        </p:nvSpPr>
        <p:spPr>
          <a:xfrm>
            <a:off x="4854300" y="66065"/>
            <a:ext cx="101973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0" dirty="0">
                <a:solidFill>
                  <a:schemeClr val="accent4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03D9160-F835-40FB-8AD1-1C250DE71F4D}"/>
              </a:ext>
            </a:extLst>
          </p:cNvPr>
          <p:cNvGrpSpPr/>
          <p:nvPr/>
        </p:nvGrpSpPr>
        <p:grpSpPr>
          <a:xfrm>
            <a:off x="8645972" y="45047"/>
            <a:ext cx="1063943" cy="338554"/>
            <a:chOff x="3420977" y="3357001"/>
            <a:chExt cx="1063943" cy="33855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894FA9E-8FCA-4853-81B2-42A023343C11}"/>
                </a:ext>
              </a:extLst>
            </p:cNvPr>
            <p:cNvSpPr/>
            <p:nvPr/>
          </p:nvSpPr>
          <p:spPr>
            <a:xfrm>
              <a:off x="3420977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AFF190D-7EB6-4AE2-87AF-5726CA122536}"/>
                </a:ext>
              </a:extLst>
            </p:cNvPr>
            <p:cNvSpPr txBox="1"/>
            <p:nvPr/>
          </p:nvSpPr>
          <p:spPr>
            <a:xfrm>
              <a:off x="3432037" y="3357001"/>
              <a:ext cx="1049687" cy="338554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600" b="0" dirty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3EF8456-B2AC-4E92-9620-B4CBB8D2E6FE}"/>
              </a:ext>
            </a:extLst>
          </p:cNvPr>
          <p:cNvGrpSpPr/>
          <p:nvPr/>
        </p:nvGrpSpPr>
        <p:grpSpPr>
          <a:xfrm>
            <a:off x="9804412" y="45047"/>
            <a:ext cx="2191557" cy="338554"/>
            <a:chOff x="4562654" y="3357001"/>
            <a:chExt cx="1071054" cy="338554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69F1C7E-4B85-4F94-8DF5-31741801F218}"/>
                </a:ext>
              </a:extLst>
            </p:cNvPr>
            <p:cNvSpPr/>
            <p:nvPr/>
          </p:nvSpPr>
          <p:spPr>
            <a:xfrm>
              <a:off x="4562654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1AC061A-2D08-4D7F-B990-5C916AC29742}"/>
                </a:ext>
              </a:extLst>
            </p:cNvPr>
            <p:cNvSpPr txBox="1"/>
            <p:nvPr/>
          </p:nvSpPr>
          <p:spPr>
            <a:xfrm>
              <a:off x="4584021" y="3357001"/>
              <a:ext cx="1049687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进度安排和预期成果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EB594DD6-DBC0-43BA-B3F4-2583056B4F1D}"/>
              </a:ext>
            </a:extLst>
          </p:cNvPr>
          <p:cNvGrpSpPr/>
          <p:nvPr/>
        </p:nvGrpSpPr>
        <p:grpSpPr>
          <a:xfrm>
            <a:off x="5982816" y="56251"/>
            <a:ext cx="2568659" cy="338554"/>
            <a:chOff x="4562654" y="3357001"/>
            <a:chExt cx="1071054" cy="338554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1C1E453-D580-4BCB-B6B7-9F8F726139A6}"/>
                </a:ext>
              </a:extLst>
            </p:cNvPr>
            <p:cNvSpPr/>
            <p:nvPr/>
          </p:nvSpPr>
          <p:spPr>
            <a:xfrm>
              <a:off x="4562654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F349F06-B080-4CC0-B4BF-908F7AE2FBE8}"/>
                </a:ext>
              </a:extLst>
            </p:cNvPr>
            <p:cNvSpPr txBox="1"/>
            <p:nvPr/>
          </p:nvSpPr>
          <p:spPr>
            <a:xfrm>
              <a:off x="4584021" y="3357001"/>
              <a:ext cx="1049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0" dirty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研究目标和主要研究内容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514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B90A15DF-338F-4ABB-9A4C-2BF6070F4841}"/>
              </a:ext>
            </a:extLst>
          </p:cNvPr>
          <p:cNvSpPr/>
          <p:nvPr/>
        </p:nvSpPr>
        <p:spPr>
          <a:xfrm>
            <a:off x="0" y="2133018"/>
            <a:ext cx="12192000" cy="2231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rgbClr val="C00000"/>
              </a:solidFill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A215140A-E96C-4E17-B060-FBF1BEF8D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7" y="2323505"/>
            <a:ext cx="9576708" cy="1323439"/>
          </a:xfrm>
          <a:prstGeom prst="rect">
            <a:avLst/>
          </a:prstGeom>
          <a:noFill/>
          <a:ln>
            <a:noFill/>
          </a:ln>
          <a:effectLst>
            <a:reflection blurRad="7620" stA="300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8000" dirty="0">
                <a:solidFill>
                  <a:srgbClr val="256A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请各位老师批评指正！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B28A996-D0A4-4378-AC1D-579BCA022202}"/>
              </a:ext>
            </a:extLst>
          </p:cNvPr>
          <p:cNvSpPr txBox="1"/>
          <p:nvPr/>
        </p:nvSpPr>
        <p:spPr>
          <a:xfrm>
            <a:off x="2261574" y="4364988"/>
            <a:ext cx="76688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accent5">
                    <a:lumMod val="40000"/>
                    <a:lumOff val="60000"/>
                  </a:schemeClr>
                </a:solidFill>
                <a:latin typeface="Kunstler Script" panose="030304020206070D0D06" pitchFamily="66" charset="0"/>
              </a:rPr>
              <a:t>Thank You</a:t>
            </a:r>
            <a:endParaRPr lang="zh-CN" altLang="en-US" sz="13800" dirty="0">
              <a:solidFill>
                <a:schemeClr val="accent5">
                  <a:lumMod val="40000"/>
                  <a:lumOff val="60000"/>
                </a:schemeClr>
              </a:solidFill>
              <a:latin typeface="Kunstler Script" panose="030304020206070D0D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15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MH_Others_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12778" y="4313481"/>
            <a:ext cx="197643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DDDDDD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CONTENT</a:t>
            </a:r>
          </a:p>
        </p:txBody>
      </p:sp>
      <p:sp>
        <p:nvSpPr>
          <p:cNvPr id="34819" name="MH_Others_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07770" y="3520352"/>
            <a:ext cx="3386455" cy="64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5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答辩内容 </a:t>
            </a:r>
          </a:p>
        </p:txBody>
      </p:sp>
      <p:sp>
        <p:nvSpPr>
          <p:cNvPr id="16" name="MH_Entry_1"/>
          <p:cNvSpPr txBox="1"/>
          <p:nvPr>
            <p:custDataLst>
              <p:tags r:id="rId3"/>
            </p:custDataLst>
          </p:nvPr>
        </p:nvSpPr>
        <p:spPr>
          <a:xfrm>
            <a:off x="6671992" y="2434421"/>
            <a:ext cx="2522220" cy="419100"/>
          </a:xfrm>
          <a:prstGeom prst="rect">
            <a:avLst/>
          </a:prstGeom>
          <a:noFill/>
        </p:spPr>
        <p:txBody>
          <a:bodyPr lIns="68580" tIns="34290" rIns="68580" bIns="34290" anchor="ctr"/>
          <a:lstStyle>
            <a:defPPr>
              <a:defRPr lang="zh-CN"/>
            </a:defPPr>
            <a:lvl1pPr>
              <a:lnSpc>
                <a:spcPct val="140000"/>
              </a:lnSpc>
              <a:defRPr sz="2800">
                <a:latin typeface="+mn-ea"/>
              </a:defRPr>
            </a:lvl1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cap="all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  题  依  据</a:t>
            </a:r>
            <a:r>
              <a:rPr lang="en-US" altLang="zh-CN" cap="all" noProof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</a:p>
        </p:txBody>
      </p:sp>
      <p:sp>
        <p:nvSpPr>
          <p:cNvPr id="34822" name="MH_Entry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63326" y="3349282"/>
            <a:ext cx="4320904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研究目标和主要研究内容</a:t>
            </a:r>
          </a:p>
        </p:txBody>
      </p:sp>
      <p:sp>
        <p:nvSpPr>
          <p:cNvPr id="33" name="MH_Number_1"/>
          <p:cNvSpPr/>
          <p:nvPr>
            <p:custDataLst>
              <p:tags r:id="rId5"/>
            </p:custDataLst>
          </p:nvPr>
        </p:nvSpPr>
        <p:spPr>
          <a:xfrm>
            <a:off x="5935663" y="2434421"/>
            <a:ext cx="539750" cy="51276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noProof="1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</a:p>
        </p:txBody>
      </p:sp>
      <p:sp>
        <p:nvSpPr>
          <p:cNvPr id="34" name="MH_Number_2"/>
          <p:cNvSpPr/>
          <p:nvPr>
            <p:custDataLst>
              <p:tags r:id="rId6"/>
            </p:custDataLst>
          </p:nvPr>
        </p:nvSpPr>
        <p:spPr>
          <a:xfrm>
            <a:off x="5935663" y="4219693"/>
            <a:ext cx="555625" cy="482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noProof="1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3</a:t>
            </a:r>
          </a:p>
        </p:txBody>
      </p:sp>
      <p:sp>
        <p:nvSpPr>
          <p:cNvPr id="4" name="MH_Number_3"/>
          <p:cNvSpPr/>
          <p:nvPr>
            <p:custDataLst>
              <p:tags r:id="rId7"/>
            </p:custDataLst>
          </p:nvPr>
        </p:nvSpPr>
        <p:spPr>
          <a:xfrm>
            <a:off x="5935663" y="5098041"/>
            <a:ext cx="539750" cy="485775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noProof="1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4</a:t>
            </a:r>
          </a:p>
        </p:txBody>
      </p:sp>
      <p:sp>
        <p:nvSpPr>
          <p:cNvPr id="34828" name="MH_Entry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672352" y="4273668"/>
            <a:ext cx="230396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cap="all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  究  方  法</a:t>
            </a:r>
          </a:p>
        </p:txBody>
      </p:sp>
      <p:sp>
        <p:nvSpPr>
          <p:cNvPr id="34829" name="MH_Entry_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671992" y="5142565"/>
            <a:ext cx="3708483" cy="44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>
            <a:noAutofit/>
          </a:bodyPr>
          <a:lstStyle>
            <a:lvl1pPr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marL="0" lvl="1" algn="l" eaLnBrk="1" hangingPunct="1">
              <a:buClrTx/>
              <a:buSzTx/>
              <a:buFont typeface="Arial" panose="020B0604020202020204" pitchFamily="34" charset="0"/>
              <a:defRPr/>
            </a:pPr>
            <a:r>
              <a:rPr lang="zh-CN" altLang="en-US" sz="2800" cap="all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进度安排和预期成果</a:t>
            </a:r>
          </a:p>
        </p:txBody>
      </p:sp>
      <p:sp>
        <p:nvSpPr>
          <p:cNvPr id="8" name="MH_Number_2"/>
          <p:cNvSpPr/>
          <p:nvPr>
            <p:custDataLst>
              <p:tags r:id="rId10"/>
            </p:custDataLst>
          </p:nvPr>
        </p:nvSpPr>
        <p:spPr>
          <a:xfrm>
            <a:off x="5935663" y="3342932"/>
            <a:ext cx="522288" cy="48101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noProof="1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"/>
          <p:cNvSpPr txBox="1">
            <a:spLocks noChangeArrowheads="1"/>
          </p:cNvSpPr>
          <p:nvPr/>
        </p:nvSpPr>
        <p:spPr bwMode="auto">
          <a:xfrm>
            <a:off x="5941269" y="3107269"/>
            <a:ext cx="3170129" cy="861791"/>
          </a:xfrm>
          <a:prstGeom prst="rect">
            <a:avLst/>
          </a:prstGeom>
          <a:noFill/>
          <a:ln>
            <a:noFill/>
          </a:ln>
          <a:effectLst>
            <a:reflection blurRad="6350" endPos="35000" dist="254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35" tIns="60968" rIns="121935" bIns="60968"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indent="4572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marL="0" lvl="1" algn="ctr" eaLnBrk="1" hangingPunct="1"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rgbClr val="0060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5033963" y="2462213"/>
            <a:ext cx="0" cy="192722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825750" y="2559050"/>
            <a:ext cx="1735138" cy="1733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35" tIns="60968" rIns="121935" bIns="60968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rgbClr val="00608B"/>
              </a:solidFill>
            </a:endParaRPr>
          </a:p>
        </p:txBody>
      </p:sp>
      <p:sp>
        <p:nvSpPr>
          <p:cNvPr id="36869" name="TextBox 15"/>
          <p:cNvSpPr txBox="1">
            <a:spLocks noChangeArrowheads="1"/>
          </p:cNvSpPr>
          <p:nvPr/>
        </p:nvSpPr>
        <p:spPr bwMode="auto">
          <a:xfrm>
            <a:off x="3157538" y="2951163"/>
            <a:ext cx="10128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6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69A5E3A-3E69-4728-8D5D-7C87E9A1352F}"/>
              </a:ext>
            </a:extLst>
          </p:cNvPr>
          <p:cNvGrpSpPr/>
          <p:nvPr/>
        </p:nvGrpSpPr>
        <p:grpSpPr>
          <a:xfrm>
            <a:off x="4849362" y="44624"/>
            <a:ext cx="1019736" cy="359995"/>
            <a:chOff x="475096" y="3357001"/>
            <a:chExt cx="1444962" cy="3599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流程图: 手动输入 19">
              <a:extLst>
                <a:ext uri="{FF2B5EF4-FFF2-40B4-BE49-F238E27FC236}">
                  <a16:creationId xmlns:a16="http://schemas.microsoft.com/office/drawing/2014/main" id="{A6AABD49-6CA7-47FA-8518-EF8C08F610E1}"/>
                </a:ext>
              </a:extLst>
            </p:cNvPr>
            <p:cNvSpPr/>
            <p:nvPr/>
          </p:nvSpPr>
          <p:spPr>
            <a:xfrm>
              <a:off x="480079" y="3357001"/>
              <a:ext cx="1439979" cy="338554"/>
            </a:xfrm>
            <a:prstGeom prst="flowChartManualInput">
              <a:avLst/>
            </a:prstGeom>
            <a:solidFill>
              <a:schemeClr val="bg1">
                <a:lumMod val="50000"/>
                <a:alpha val="20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4D69D79-A1BC-4FEF-A396-BF685626C88E}"/>
                </a:ext>
              </a:extLst>
            </p:cNvPr>
            <p:cNvSpPr txBox="1"/>
            <p:nvPr/>
          </p:nvSpPr>
          <p:spPr>
            <a:xfrm>
              <a:off x="475096" y="3378442"/>
              <a:ext cx="14449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选题依据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A5E59D4-CFF6-4C64-888D-3C2C8A646745}"/>
              </a:ext>
            </a:extLst>
          </p:cNvPr>
          <p:cNvGrpSpPr/>
          <p:nvPr/>
        </p:nvGrpSpPr>
        <p:grpSpPr>
          <a:xfrm>
            <a:off x="8645972" y="45047"/>
            <a:ext cx="1063943" cy="338554"/>
            <a:chOff x="3420977" y="3357001"/>
            <a:chExt cx="1063943" cy="338554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8044F03-9FB7-46E7-8B6B-5DE29B047F98}"/>
                </a:ext>
              </a:extLst>
            </p:cNvPr>
            <p:cNvSpPr/>
            <p:nvPr/>
          </p:nvSpPr>
          <p:spPr>
            <a:xfrm>
              <a:off x="3420977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1117697-620C-4793-A74C-C7DFA40C3261}"/>
                </a:ext>
              </a:extLst>
            </p:cNvPr>
            <p:cNvSpPr txBox="1"/>
            <p:nvPr/>
          </p:nvSpPr>
          <p:spPr>
            <a:xfrm>
              <a:off x="3432037" y="3357001"/>
              <a:ext cx="1049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0" dirty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FF13A3E-2A5F-4071-9F13-BBE9BA9B7889}"/>
              </a:ext>
            </a:extLst>
          </p:cNvPr>
          <p:cNvGrpSpPr/>
          <p:nvPr/>
        </p:nvGrpSpPr>
        <p:grpSpPr>
          <a:xfrm>
            <a:off x="9804412" y="45047"/>
            <a:ext cx="2191557" cy="338554"/>
            <a:chOff x="4562654" y="3357001"/>
            <a:chExt cx="1071054" cy="33855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3B80670-652D-430B-8FE4-23BEBC35C383}"/>
                </a:ext>
              </a:extLst>
            </p:cNvPr>
            <p:cNvSpPr/>
            <p:nvPr/>
          </p:nvSpPr>
          <p:spPr>
            <a:xfrm>
              <a:off x="4562654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28BC7D-2A7C-42B6-BA9D-4E9F2A5D6C16}"/>
                </a:ext>
              </a:extLst>
            </p:cNvPr>
            <p:cNvSpPr txBox="1"/>
            <p:nvPr/>
          </p:nvSpPr>
          <p:spPr>
            <a:xfrm>
              <a:off x="4584021" y="3357001"/>
              <a:ext cx="1049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0" dirty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进度安排和预期成果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DB4085A-64E9-411A-9600-06FB6534DBB2}"/>
              </a:ext>
            </a:extLst>
          </p:cNvPr>
          <p:cNvGrpSpPr/>
          <p:nvPr/>
        </p:nvGrpSpPr>
        <p:grpSpPr>
          <a:xfrm>
            <a:off x="5982816" y="56251"/>
            <a:ext cx="2568659" cy="338554"/>
            <a:chOff x="4562654" y="3357001"/>
            <a:chExt cx="1071054" cy="33855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39E7DDE-E841-48E9-B93B-DBC3CFFDDC6A}"/>
                </a:ext>
              </a:extLst>
            </p:cNvPr>
            <p:cNvSpPr/>
            <p:nvPr/>
          </p:nvSpPr>
          <p:spPr>
            <a:xfrm>
              <a:off x="4562654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0A75915-C5E6-482A-9F78-87AAB70FC340}"/>
                </a:ext>
              </a:extLst>
            </p:cNvPr>
            <p:cNvSpPr txBox="1"/>
            <p:nvPr/>
          </p:nvSpPr>
          <p:spPr>
            <a:xfrm>
              <a:off x="4584021" y="3357001"/>
              <a:ext cx="1049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0" dirty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研究目标和主要研究内容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 txBox="1">
            <a:spLocks noChangeArrowheads="1"/>
          </p:cNvSpPr>
          <p:nvPr/>
        </p:nvSpPr>
        <p:spPr bwMode="auto">
          <a:xfrm>
            <a:off x="192082" y="669323"/>
            <a:ext cx="55086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研究背景、目的和意义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58D0421-52C7-436C-AAAD-2E10195855F3}"/>
              </a:ext>
            </a:extLst>
          </p:cNvPr>
          <p:cNvGrpSpPr/>
          <p:nvPr/>
        </p:nvGrpSpPr>
        <p:grpSpPr>
          <a:xfrm>
            <a:off x="4849362" y="44624"/>
            <a:ext cx="1019736" cy="359995"/>
            <a:chOff x="475096" y="3357001"/>
            <a:chExt cx="1444962" cy="3599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流程图: 手动输入 8">
              <a:extLst>
                <a:ext uri="{FF2B5EF4-FFF2-40B4-BE49-F238E27FC236}">
                  <a16:creationId xmlns:a16="http://schemas.microsoft.com/office/drawing/2014/main" id="{7DE55389-84DB-4735-A6BA-1F445E2A0566}"/>
                </a:ext>
              </a:extLst>
            </p:cNvPr>
            <p:cNvSpPr/>
            <p:nvPr/>
          </p:nvSpPr>
          <p:spPr>
            <a:xfrm>
              <a:off x="480079" y="3357001"/>
              <a:ext cx="1439979" cy="338554"/>
            </a:xfrm>
            <a:prstGeom prst="flowChartManualInput">
              <a:avLst/>
            </a:prstGeom>
            <a:solidFill>
              <a:schemeClr val="bg1">
                <a:lumMod val="50000"/>
                <a:alpha val="20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9A1F00A-AD14-4D61-89E6-EEF8879EA150}"/>
                </a:ext>
              </a:extLst>
            </p:cNvPr>
            <p:cNvSpPr txBox="1"/>
            <p:nvPr/>
          </p:nvSpPr>
          <p:spPr>
            <a:xfrm>
              <a:off x="475096" y="3378442"/>
              <a:ext cx="14449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选题依据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B1BDBB7-F1E4-473B-A937-C0D49C827CAF}"/>
              </a:ext>
            </a:extLst>
          </p:cNvPr>
          <p:cNvGrpSpPr/>
          <p:nvPr/>
        </p:nvGrpSpPr>
        <p:grpSpPr>
          <a:xfrm>
            <a:off x="8645972" y="45047"/>
            <a:ext cx="1063943" cy="338554"/>
            <a:chOff x="3420977" y="3357001"/>
            <a:chExt cx="1063943" cy="33855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91D5960-07D9-4199-BED2-395F20F7FCF0}"/>
                </a:ext>
              </a:extLst>
            </p:cNvPr>
            <p:cNvSpPr/>
            <p:nvPr/>
          </p:nvSpPr>
          <p:spPr>
            <a:xfrm>
              <a:off x="3420977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521746B-AA38-44A8-9197-8D0D7DB5DDD0}"/>
                </a:ext>
              </a:extLst>
            </p:cNvPr>
            <p:cNvSpPr txBox="1"/>
            <p:nvPr/>
          </p:nvSpPr>
          <p:spPr>
            <a:xfrm>
              <a:off x="3432037" y="3357001"/>
              <a:ext cx="1049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0" dirty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4B98869-916B-49A5-890A-7450DE8300C0}"/>
              </a:ext>
            </a:extLst>
          </p:cNvPr>
          <p:cNvGrpSpPr/>
          <p:nvPr/>
        </p:nvGrpSpPr>
        <p:grpSpPr>
          <a:xfrm>
            <a:off x="9804412" y="45047"/>
            <a:ext cx="2191557" cy="338554"/>
            <a:chOff x="4562654" y="3357001"/>
            <a:chExt cx="1071054" cy="33855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7686204-7EC1-4B6D-8523-B97CE9564B09}"/>
                </a:ext>
              </a:extLst>
            </p:cNvPr>
            <p:cNvSpPr/>
            <p:nvPr/>
          </p:nvSpPr>
          <p:spPr>
            <a:xfrm>
              <a:off x="4562654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893DDA8-7ED4-49AC-9BF3-C3618A851894}"/>
                </a:ext>
              </a:extLst>
            </p:cNvPr>
            <p:cNvSpPr txBox="1"/>
            <p:nvPr/>
          </p:nvSpPr>
          <p:spPr>
            <a:xfrm>
              <a:off x="4584021" y="3357001"/>
              <a:ext cx="1049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0" dirty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进度安排和预期成果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7707E2CB-DBF9-4004-A147-59BA3DD4E0AD}"/>
              </a:ext>
            </a:extLst>
          </p:cNvPr>
          <p:cNvSpPr txBox="1"/>
          <p:nvPr/>
        </p:nvSpPr>
        <p:spPr>
          <a:xfrm>
            <a:off x="192081" y="1448780"/>
            <a:ext cx="6096276" cy="102374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随着智能汽车的兴起，车载语音交互成为继通讯社交、智能家居之后的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第三大应用场景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。智能语音交互已经成为汽车的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标准化配置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之一。各大企业也相继推出了自主研发的车载语音对话系统。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972E39C9-FDB9-48BC-A608-ABDB0F24BDA6}"/>
              </a:ext>
            </a:extLst>
          </p:cNvPr>
          <p:cNvSpPr/>
          <p:nvPr/>
        </p:nvSpPr>
        <p:spPr>
          <a:xfrm>
            <a:off x="2675620" y="2456892"/>
            <a:ext cx="360040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DE9AF5E-6DDA-4440-8B20-35C54CC49BE2}"/>
              </a:ext>
            </a:extLst>
          </p:cNvPr>
          <p:cNvSpPr txBox="1"/>
          <p:nvPr/>
        </p:nvSpPr>
        <p:spPr>
          <a:xfrm>
            <a:off x="192081" y="4761148"/>
            <a:ext cx="6096275" cy="16700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面向计算资源有限的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车载嵌入式设备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，重点研究针对自动语音识别、自然语言理解的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技术创新应用方法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开发相应的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轻量化神经网络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，探索以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离线方式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运行的车载智能语音对话平台搭建；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数据安全、自然实时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的语音对话。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E63738C-69AF-4BAA-9DA6-009A0806BDFB}"/>
              </a:ext>
            </a:extLst>
          </p:cNvPr>
          <p:cNvSpPr txBox="1"/>
          <p:nvPr/>
        </p:nvSpPr>
        <p:spPr>
          <a:xfrm>
            <a:off x="192082" y="2780928"/>
            <a:ext cx="6096276" cy="16700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algn="just" eaLnBrk="1" latinLnBrk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然而，基于深度学习的模型需要消耗庞大的计算资源才能快速运行。当前主流车载语音对话系统均采用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“云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端”方式运行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：即将数据传输至云端服务器进行处理。此种运行方式存在着一定的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数据安全隐患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just" eaLnBrk="1" latinLnBrk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实现深度学习下的语音对话技术在车载平台上的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高可靠性、强实时性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应用，研发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离线条件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下的智能语音对话是有效的技术途径。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D855D6D3-92FF-40E3-A8EF-1809CE4A3425}"/>
              </a:ext>
            </a:extLst>
          </p:cNvPr>
          <p:cNvSpPr/>
          <p:nvPr/>
        </p:nvSpPr>
        <p:spPr>
          <a:xfrm>
            <a:off x="2675620" y="4473116"/>
            <a:ext cx="360040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D9ED6A8-E13B-4655-9605-5F1142A1D2DB}"/>
              </a:ext>
            </a:extLst>
          </p:cNvPr>
          <p:cNvSpPr txBox="1"/>
          <p:nvPr/>
        </p:nvSpPr>
        <p:spPr>
          <a:xfrm>
            <a:off x="6690872" y="2852599"/>
            <a:ext cx="21424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车载语音市场发展趋势</a:t>
            </a:r>
            <a:endParaRPr lang="zh-CN" altLang="en-US" sz="12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A1F878D-FE41-4F67-A365-F433E66E0696}"/>
              </a:ext>
            </a:extLst>
          </p:cNvPr>
          <p:cNvSpPr txBox="1"/>
          <p:nvPr/>
        </p:nvSpPr>
        <p:spPr>
          <a:xfrm>
            <a:off x="9814950" y="2852599"/>
            <a:ext cx="16219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车载语音交互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625DBFF-B773-4CE1-9AC3-4AD1979CFBA5}"/>
              </a:ext>
            </a:extLst>
          </p:cNvPr>
          <p:cNvSpPr txBox="1"/>
          <p:nvPr/>
        </p:nvSpPr>
        <p:spPr>
          <a:xfrm>
            <a:off x="6988025" y="4617648"/>
            <a:ext cx="15481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数据安全隐患</a:t>
            </a:r>
            <a:endParaRPr lang="zh-CN" altLang="en-US" sz="12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A589DDD-0182-4DC9-8134-88EE8C45E748}"/>
              </a:ext>
            </a:extLst>
          </p:cNvPr>
          <p:cNvSpPr txBox="1"/>
          <p:nvPr/>
        </p:nvSpPr>
        <p:spPr>
          <a:xfrm>
            <a:off x="9774407" y="4617647"/>
            <a:ext cx="17030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车载嵌入式设备</a:t>
            </a:r>
            <a:endParaRPr lang="zh-CN" altLang="en-US" sz="12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BA1155B-557D-4755-A4A4-C4A023A4E9DB}"/>
              </a:ext>
            </a:extLst>
          </p:cNvPr>
          <p:cNvSpPr txBox="1"/>
          <p:nvPr/>
        </p:nvSpPr>
        <p:spPr>
          <a:xfrm>
            <a:off x="7847851" y="6331372"/>
            <a:ext cx="26608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离线运行的车载语音对话平台</a:t>
            </a:r>
            <a:endParaRPr lang="zh-CN" altLang="en-US" sz="1200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71EF36D-315F-4413-AC4B-FCCB88390341}"/>
              </a:ext>
            </a:extLst>
          </p:cNvPr>
          <p:cNvGrpSpPr/>
          <p:nvPr/>
        </p:nvGrpSpPr>
        <p:grpSpPr>
          <a:xfrm>
            <a:off x="5982816" y="56251"/>
            <a:ext cx="2568659" cy="338554"/>
            <a:chOff x="4562654" y="3357001"/>
            <a:chExt cx="1071054" cy="338554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4E2BCCC-156A-4578-9EE0-02538CAE6949}"/>
                </a:ext>
              </a:extLst>
            </p:cNvPr>
            <p:cNvSpPr/>
            <p:nvPr/>
          </p:nvSpPr>
          <p:spPr>
            <a:xfrm>
              <a:off x="4562654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03EA586-3731-4F0B-85E2-5BE072A3E7E6}"/>
                </a:ext>
              </a:extLst>
            </p:cNvPr>
            <p:cNvSpPr txBox="1"/>
            <p:nvPr/>
          </p:nvSpPr>
          <p:spPr>
            <a:xfrm>
              <a:off x="4584021" y="3357001"/>
              <a:ext cx="1049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0" dirty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研究目标和主要研究内容</a:t>
              </a:r>
            </a:p>
          </p:txBody>
        </p:sp>
      </p:grpSp>
      <p:pic>
        <p:nvPicPr>
          <p:cNvPr id="8" name="图片 7" descr="图表&#10;&#10;描述已自动生成">
            <a:extLst>
              <a:ext uri="{FF2B5EF4-FFF2-40B4-BE49-F238E27FC236}">
                <a16:creationId xmlns:a16="http://schemas.microsoft.com/office/drawing/2014/main" id="{370D1B30-7855-4B65-A675-42215FFB54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065" y="1592172"/>
            <a:ext cx="1950092" cy="1260000"/>
          </a:xfrm>
          <a:prstGeom prst="rect">
            <a:avLst/>
          </a:prstGeom>
        </p:spPr>
      </p:pic>
      <p:pic>
        <p:nvPicPr>
          <p:cNvPr id="21" name="图片 20" descr="电脑游戏的汽车&#10;&#10;中度可信度描述已自动生成">
            <a:extLst>
              <a:ext uri="{FF2B5EF4-FFF2-40B4-BE49-F238E27FC236}">
                <a16:creationId xmlns:a16="http://schemas.microsoft.com/office/drawing/2014/main" id="{2E9F9636-310D-45CE-BDFC-2E373BDE6A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280" y="1592172"/>
            <a:ext cx="1741320" cy="1260000"/>
          </a:xfrm>
          <a:prstGeom prst="rect">
            <a:avLst/>
          </a:prstGeom>
        </p:spPr>
      </p:pic>
      <p:pic>
        <p:nvPicPr>
          <p:cNvPr id="26" name="图片 25" descr="桌子上的广告&#10;&#10;低可信度描述已自动生成">
            <a:extLst>
              <a:ext uri="{FF2B5EF4-FFF2-40B4-BE49-F238E27FC236}">
                <a16:creationId xmlns:a16="http://schemas.microsoft.com/office/drawing/2014/main" id="{20756D06-3675-48ED-A959-9ADD7AA25B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165" y="3284984"/>
            <a:ext cx="1891892" cy="1260000"/>
          </a:xfrm>
          <a:prstGeom prst="rect">
            <a:avLst/>
          </a:prstGeom>
        </p:spPr>
      </p:pic>
      <p:pic>
        <p:nvPicPr>
          <p:cNvPr id="32" name="图片 31" descr="卡通人物&#10;&#10;描述已自动生成">
            <a:extLst>
              <a:ext uri="{FF2B5EF4-FFF2-40B4-BE49-F238E27FC236}">
                <a16:creationId xmlns:a16="http://schemas.microsoft.com/office/drawing/2014/main" id="{235B04E5-0557-4A3C-BF24-DF63B6DE47D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t="6069" r="13562" b="4851"/>
          <a:stretch/>
        </p:blipFill>
        <p:spPr>
          <a:xfrm>
            <a:off x="9901128" y="3284984"/>
            <a:ext cx="1449625" cy="12600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5E75AA0E-47C1-46D1-91CA-B2633E22D9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956" y="4983009"/>
            <a:ext cx="3462640" cy="126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>
            <a:extLst>
              <a:ext uri="{FF2B5EF4-FFF2-40B4-BE49-F238E27FC236}">
                <a16:creationId xmlns:a16="http://schemas.microsoft.com/office/drawing/2014/main" id="{45E83F03-B688-41AE-BA21-A27513668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2" y="669323"/>
            <a:ext cx="55086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国内外研究现状</a:t>
            </a: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11D78790-19A8-4BCC-BD4C-A819DB84D4A9}"/>
              </a:ext>
            </a:extLst>
          </p:cNvPr>
          <p:cNvGrpSpPr/>
          <p:nvPr/>
        </p:nvGrpSpPr>
        <p:grpSpPr>
          <a:xfrm>
            <a:off x="4849362" y="44624"/>
            <a:ext cx="1019736" cy="359995"/>
            <a:chOff x="475096" y="3357001"/>
            <a:chExt cx="1444962" cy="3599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8" name="流程图: 手动输入 107">
              <a:extLst>
                <a:ext uri="{FF2B5EF4-FFF2-40B4-BE49-F238E27FC236}">
                  <a16:creationId xmlns:a16="http://schemas.microsoft.com/office/drawing/2014/main" id="{A4BFF70B-FD17-48B2-90E4-DEDF58F13A38}"/>
                </a:ext>
              </a:extLst>
            </p:cNvPr>
            <p:cNvSpPr/>
            <p:nvPr/>
          </p:nvSpPr>
          <p:spPr>
            <a:xfrm>
              <a:off x="480079" y="3357001"/>
              <a:ext cx="1439979" cy="338554"/>
            </a:xfrm>
            <a:prstGeom prst="flowChartManualInput">
              <a:avLst/>
            </a:prstGeom>
            <a:solidFill>
              <a:schemeClr val="bg1">
                <a:lumMod val="50000"/>
                <a:alpha val="20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5733C0C6-07D5-4531-993E-F8C9F8DF2C9E}"/>
                </a:ext>
              </a:extLst>
            </p:cNvPr>
            <p:cNvSpPr txBox="1"/>
            <p:nvPr/>
          </p:nvSpPr>
          <p:spPr>
            <a:xfrm>
              <a:off x="475096" y="3378442"/>
              <a:ext cx="14449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选题依据</a:t>
              </a: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ECED8B4-A74D-45A5-B21A-1B760AF09582}"/>
              </a:ext>
            </a:extLst>
          </p:cNvPr>
          <p:cNvGrpSpPr/>
          <p:nvPr/>
        </p:nvGrpSpPr>
        <p:grpSpPr>
          <a:xfrm>
            <a:off x="8645972" y="45047"/>
            <a:ext cx="1063943" cy="338554"/>
            <a:chOff x="3420977" y="3357001"/>
            <a:chExt cx="1063943" cy="338554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58E1BE01-8257-4937-B652-22D29D96FE83}"/>
                </a:ext>
              </a:extLst>
            </p:cNvPr>
            <p:cNvSpPr/>
            <p:nvPr/>
          </p:nvSpPr>
          <p:spPr>
            <a:xfrm>
              <a:off x="3420977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7267A680-A8AF-4F69-8A69-1CD9DCC86172}"/>
                </a:ext>
              </a:extLst>
            </p:cNvPr>
            <p:cNvSpPr txBox="1"/>
            <p:nvPr/>
          </p:nvSpPr>
          <p:spPr>
            <a:xfrm>
              <a:off x="3432037" y="3357001"/>
              <a:ext cx="1049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0" dirty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B6DEF2F5-FBE9-4244-8ACD-715D078C0E70}"/>
              </a:ext>
            </a:extLst>
          </p:cNvPr>
          <p:cNvGrpSpPr/>
          <p:nvPr/>
        </p:nvGrpSpPr>
        <p:grpSpPr>
          <a:xfrm>
            <a:off x="9804412" y="45047"/>
            <a:ext cx="2191557" cy="338554"/>
            <a:chOff x="4562654" y="3357001"/>
            <a:chExt cx="1071054" cy="338554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363EE54F-CF48-439E-9612-1D8157BAD66D}"/>
                </a:ext>
              </a:extLst>
            </p:cNvPr>
            <p:cNvSpPr/>
            <p:nvPr/>
          </p:nvSpPr>
          <p:spPr>
            <a:xfrm>
              <a:off x="4562654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3B1B8762-BD56-49A5-A1EA-44D02E8B2960}"/>
                </a:ext>
              </a:extLst>
            </p:cNvPr>
            <p:cNvSpPr txBox="1"/>
            <p:nvPr/>
          </p:nvSpPr>
          <p:spPr>
            <a:xfrm>
              <a:off x="4584021" y="3357001"/>
              <a:ext cx="1049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0" dirty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进度安排和预期成果</a:t>
              </a: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677E0B53-72FF-4F51-95A2-B4A1076A1793}"/>
              </a:ext>
            </a:extLst>
          </p:cNvPr>
          <p:cNvGrpSpPr/>
          <p:nvPr/>
        </p:nvGrpSpPr>
        <p:grpSpPr>
          <a:xfrm>
            <a:off x="5982816" y="56251"/>
            <a:ext cx="2568659" cy="338554"/>
            <a:chOff x="4562654" y="3357001"/>
            <a:chExt cx="1071054" cy="338554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0ED32207-F675-4873-BCAD-20D04CE25A01}"/>
                </a:ext>
              </a:extLst>
            </p:cNvPr>
            <p:cNvSpPr/>
            <p:nvPr/>
          </p:nvSpPr>
          <p:spPr>
            <a:xfrm>
              <a:off x="4562654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3083A1D-DEB8-42EC-8AE5-DFBDEC3764ED}"/>
                </a:ext>
              </a:extLst>
            </p:cNvPr>
            <p:cNvSpPr txBox="1"/>
            <p:nvPr/>
          </p:nvSpPr>
          <p:spPr>
            <a:xfrm>
              <a:off x="4584021" y="3357001"/>
              <a:ext cx="1049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0" dirty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研究目标和主要研究内容</a:t>
              </a:r>
            </a:p>
          </p:txBody>
        </p:sp>
      </p:grp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A60F1C2-2F97-4672-AEA0-9E919C0F5A58}"/>
              </a:ext>
            </a:extLst>
          </p:cNvPr>
          <p:cNvCxnSpPr>
            <a:cxnSpLocks/>
          </p:cNvCxnSpPr>
          <p:nvPr/>
        </p:nvCxnSpPr>
        <p:spPr>
          <a:xfrm>
            <a:off x="192082" y="2785801"/>
            <a:ext cx="644397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DE5A6479-16A0-4921-9500-A0FF6381CF0B}"/>
              </a:ext>
            </a:extLst>
          </p:cNvPr>
          <p:cNvSpPr/>
          <p:nvPr/>
        </p:nvSpPr>
        <p:spPr>
          <a:xfrm>
            <a:off x="192082" y="1484784"/>
            <a:ext cx="1583438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自动语音识别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72CBDD9-FB1F-4E39-9A03-55D2DFCDF4A1}"/>
              </a:ext>
            </a:extLst>
          </p:cNvPr>
          <p:cNvSpPr txBox="1"/>
          <p:nvPr/>
        </p:nvSpPr>
        <p:spPr>
          <a:xfrm>
            <a:off x="187950" y="3102345"/>
            <a:ext cx="2745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高斯混合模型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隐马尔可夫模型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GMM-HMM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C0C2D6B-5D98-4DC5-B1D2-CA5E63EE0315}"/>
              </a:ext>
            </a:extLst>
          </p:cNvPr>
          <p:cNvCxnSpPr>
            <a:cxnSpLocks/>
          </p:cNvCxnSpPr>
          <p:nvPr/>
        </p:nvCxnSpPr>
        <p:spPr>
          <a:xfrm>
            <a:off x="982725" y="2785801"/>
            <a:ext cx="0" cy="19764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70963DCE-1CC7-44E4-9E7D-D3CE919C1478}"/>
              </a:ext>
            </a:extLst>
          </p:cNvPr>
          <p:cNvSpPr txBox="1"/>
          <p:nvPr/>
        </p:nvSpPr>
        <p:spPr>
          <a:xfrm>
            <a:off x="1334162" y="2060848"/>
            <a:ext cx="2745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深度神经网络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隐马尔可夫模型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DNN-HMM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6F09D0A4-A007-4DAA-83D2-0FADF40BFFF5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2706969" y="2584068"/>
            <a:ext cx="0" cy="201734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D3329232-DB82-462B-B6EF-D354D6F2A505}"/>
              </a:ext>
            </a:extLst>
          </p:cNvPr>
          <p:cNvSpPr txBox="1"/>
          <p:nvPr/>
        </p:nvSpPr>
        <p:spPr>
          <a:xfrm>
            <a:off x="4359251" y="3087848"/>
            <a:ext cx="16647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基于联结时序分类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的端到端模型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F318731-A7C8-4B5E-AD49-0A1FAA798126}"/>
              </a:ext>
            </a:extLst>
          </p:cNvPr>
          <p:cNvSpPr txBox="1"/>
          <p:nvPr/>
        </p:nvSpPr>
        <p:spPr>
          <a:xfrm>
            <a:off x="4359251" y="2060848"/>
            <a:ext cx="16647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基于注意力机制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的序列到序列模型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04BEB02-E37F-415B-A295-B7F36C58FA0A}"/>
              </a:ext>
            </a:extLst>
          </p:cNvPr>
          <p:cNvCxnSpPr>
            <a:cxnSpLocks/>
          </p:cNvCxnSpPr>
          <p:nvPr/>
        </p:nvCxnSpPr>
        <p:spPr>
          <a:xfrm>
            <a:off x="5191367" y="2785802"/>
            <a:ext cx="0" cy="19764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40A4FF4-AABA-4934-A818-46121BDEF877}"/>
              </a:ext>
            </a:extLst>
          </p:cNvPr>
          <p:cNvCxnSpPr>
            <a:cxnSpLocks/>
          </p:cNvCxnSpPr>
          <p:nvPr/>
        </p:nvCxnSpPr>
        <p:spPr>
          <a:xfrm flipV="1">
            <a:off x="5192531" y="2584067"/>
            <a:ext cx="0" cy="201734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1C56612F-8C64-4E0D-8DF3-4006CAF24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042" y="2557222"/>
            <a:ext cx="1900800" cy="1080000"/>
          </a:xfrm>
          <a:prstGeom prst="rect">
            <a:avLst/>
          </a:prstGeom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B17D4385-AB4C-482B-BD95-2AF130F812A1}"/>
              </a:ext>
            </a:extLst>
          </p:cNvPr>
          <p:cNvSpPr txBox="1"/>
          <p:nvPr/>
        </p:nvSpPr>
        <p:spPr>
          <a:xfrm>
            <a:off x="6686284" y="1628800"/>
            <a:ext cx="5266261" cy="905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基于注意力机制的序列到序列模型具有模型简单、联合训练、直接输出和无需强制数据对齐等优点</a:t>
            </a:r>
            <a:r>
              <a:rPr lang="en-US" altLang="zh-CN" sz="1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。但是模型存在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参数量庞大、计算复杂、难以部署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等缺点。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35C9849-B6E9-477D-A477-ACF6ADC93B30}"/>
              </a:ext>
            </a:extLst>
          </p:cNvPr>
          <p:cNvSpPr/>
          <p:nvPr/>
        </p:nvSpPr>
        <p:spPr>
          <a:xfrm>
            <a:off x="4223792" y="1966827"/>
            <a:ext cx="1877483" cy="1633974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A6D2A95-5F4B-42DC-87AC-E4B35C1A9BED}"/>
              </a:ext>
            </a:extLst>
          </p:cNvPr>
          <p:cNvSpPr/>
          <p:nvPr/>
        </p:nvSpPr>
        <p:spPr>
          <a:xfrm>
            <a:off x="4712483" y="1808820"/>
            <a:ext cx="900100" cy="25391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端到端</a:t>
            </a: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9CB1761B-C430-461A-91C6-87643A44FC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43"/>
          <a:stretch/>
        </p:blipFill>
        <p:spPr>
          <a:xfrm>
            <a:off x="8732055" y="2746121"/>
            <a:ext cx="3124586" cy="709022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:a16="http://schemas.microsoft.com/office/drawing/2014/main" id="{01FF9C98-69C4-4145-B52C-1F10EC736DC1}"/>
              </a:ext>
            </a:extLst>
          </p:cNvPr>
          <p:cNvSpPr/>
          <p:nvPr/>
        </p:nvSpPr>
        <p:spPr>
          <a:xfrm>
            <a:off x="192082" y="3709528"/>
            <a:ext cx="1583438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自然语言理解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17FB7AF-4EFF-433E-AD77-FEE0EF5085DC}"/>
              </a:ext>
            </a:extLst>
          </p:cNvPr>
          <p:cNvCxnSpPr>
            <a:cxnSpLocks/>
          </p:cNvCxnSpPr>
          <p:nvPr/>
        </p:nvCxnSpPr>
        <p:spPr>
          <a:xfrm>
            <a:off x="192082" y="5029396"/>
            <a:ext cx="644397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8D46325-E201-4BA9-B1CE-C34526CC901F}"/>
              </a:ext>
            </a:extLst>
          </p:cNvPr>
          <p:cNvSpPr txBox="1"/>
          <p:nvPr/>
        </p:nvSpPr>
        <p:spPr>
          <a:xfrm>
            <a:off x="192082" y="5327862"/>
            <a:ext cx="18774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基于独立建模的方法</a:t>
            </a: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DB311F1A-A731-4A4B-8146-3D6113D5F7CE}"/>
              </a:ext>
            </a:extLst>
          </p:cNvPr>
          <p:cNvCxnSpPr>
            <a:cxnSpLocks/>
          </p:cNvCxnSpPr>
          <p:nvPr/>
        </p:nvCxnSpPr>
        <p:spPr>
          <a:xfrm>
            <a:off x="982725" y="5029396"/>
            <a:ext cx="0" cy="19764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864F2739-22DF-44A8-A9B2-E23620C64EA8}"/>
              </a:ext>
            </a:extLst>
          </p:cNvPr>
          <p:cNvSpPr txBox="1"/>
          <p:nvPr/>
        </p:nvSpPr>
        <p:spPr>
          <a:xfrm>
            <a:off x="1955540" y="4387616"/>
            <a:ext cx="2160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基于隐式联合建模的方法</a:t>
            </a: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B71C31B-29FF-4649-882F-1B25915AD46C}"/>
              </a:ext>
            </a:extLst>
          </p:cNvPr>
          <p:cNvCxnSpPr>
            <a:cxnSpLocks/>
          </p:cNvCxnSpPr>
          <p:nvPr/>
        </p:nvCxnSpPr>
        <p:spPr>
          <a:xfrm flipV="1">
            <a:off x="3035659" y="4827662"/>
            <a:ext cx="0" cy="201737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D1639BF4-8F7D-4E07-8506-0A897F4DE020}"/>
              </a:ext>
            </a:extLst>
          </p:cNvPr>
          <p:cNvSpPr txBox="1"/>
          <p:nvPr/>
        </p:nvSpPr>
        <p:spPr>
          <a:xfrm>
            <a:off x="3863752" y="4323876"/>
            <a:ext cx="2710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基于显式联合建模的方法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Bidirectional Interaction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E3C8CA73-8036-44BB-81C0-66D15634533C}"/>
              </a:ext>
            </a:extLst>
          </p:cNvPr>
          <p:cNvCxnSpPr>
            <a:cxnSpLocks/>
          </p:cNvCxnSpPr>
          <p:nvPr/>
        </p:nvCxnSpPr>
        <p:spPr>
          <a:xfrm flipV="1">
            <a:off x="5218926" y="4827662"/>
            <a:ext cx="0" cy="201734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A0015370-992F-4FF1-A28B-DB9F63694673}"/>
              </a:ext>
            </a:extLst>
          </p:cNvPr>
          <p:cNvSpPr/>
          <p:nvPr/>
        </p:nvSpPr>
        <p:spPr>
          <a:xfrm>
            <a:off x="1955543" y="4141577"/>
            <a:ext cx="4500493" cy="1709506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B433117-ABC8-4F19-93E7-929BDD78D4B4}"/>
              </a:ext>
            </a:extLst>
          </p:cNvPr>
          <p:cNvSpPr/>
          <p:nvPr/>
        </p:nvSpPr>
        <p:spPr>
          <a:xfrm>
            <a:off x="3761508" y="3946042"/>
            <a:ext cx="900100" cy="25391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联合建模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F1EC3F5-8F85-4EA7-80C1-5907FBE4CBE0}"/>
              </a:ext>
            </a:extLst>
          </p:cNvPr>
          <p:cNvSpPr txBox="1"/>
          <p:nvPr/>
        </p:nvSpPr>
        <p:spPr>
          <a:xfrm>
            <a:off x="3031128" y="5327862"/>
            <a:ext cx="2160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基于显式联合建模的方法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Single Interaction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64774AB-BFEF-4DB0-B7F5-1980F6E40E22}"/>
              </a:ext>
            </a:extLst>
          </p:cNvPr>
          <p:cNvSpPr txBox="1"/>
          <p:nvPr/>
        </p:nvSpPr>
        <p:spPr>
          <a:xfrm>
            <a:off x="6686284" y="3984562"/>
            <a:ext cx="5266261" cy="905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基于显式联合建模的方法构建了交互模块，子任务间存在信息交互通道，使得模型性能有了进一步的提高</a:t>
            </a:r>
            <a:r>
              <a:rPr lang="en-US" altLang="zh-CN" sz="1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。但是该类模型在交互模块中没有高效的信息融合手段，导致模型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泛化能力不足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图表, 散点图&#10;&#10;描述已自动生成">
            <a:extLst>
              <a:ext uri="{FF2B5EF4-FFF2-40B4-BE49-F238E27FC236}">
                <a16:creationId xmlns:a16="http://schemas.microsoft.com/office/drawing/2014/main" id="{CE81B9FA-AB7A-4E55-B97D-2A373B419A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904" y="5049180"/>
            <a:ext cx="1137363" cy="828000"/>
          </a:xfrm>
          <a:prstGeom prst="rect">
            <a:avLst/>
          </a:prstGeom>
        </p:spPr>
      </p:pic>
      <p:pic>
        <p:nvPicPr>
          <p:cNvPr id="21" name="图片 20" descr="图表, 散点图&#10;&#10;描述已自动生成">
            <a:extLst>
              <a:ext uri="{FF2B5EF4-FFF2-40B4-BE49-F238E27FC236}">
                <a16:creationId xmlns:a16="http://schemas.microsoft.com/office/drawing/2014/main" id="{4A59AA8A-2544-43ED-B55A-5E95E939748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90"/>
          <a:stretch/>
        </p:blipFill>
        <p:spPr>
          <a:xfrm>
            <a:off x="10399415" y="5049180"/>
            <a:ext cx="1457226" cy="828000"/>
          </a:xfrm>
          <a:prstGeom prst="rect">
            <a:avLst/>
          </a:prstGeom>
        </p:spPr>
      </p:pic>
      <p:pic>
        <p:nvPicPr>
          <p:cNvPr id="106" name="图片 105">
            <a:extLst>
              <a:ext uri="{FF2B5EF4-FFF2-40B4-BE49-F238E27FC236}">
                <a16:creationId xmlns:a16="http://schemas.microsoft.com/office/drawing/2014/main" id="{E2266E73-7210-4F87-89FB-B9DF107F6FF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41"/>
          <a:stretch/>
        </p:blipFill>
        <p:spPr bwMode="auto">
          <a:xfrm>
            <a:off x="6694042" y="5049180"/>
            <a:ext cx="1391714" cy="82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21D24335-00E3-41B5-9E7C-779988E13961}"/>
              </a:ext>
            </a:extLst>
          </p:cNvPr>
          <p:cNvCxnSpPr>
            <a:cxnSpLocks/>
          </p:cNvCxnSpPr>
          <p:nvPr/>
        </p:nvCxnSpPr>
        <p:spPr>
          <a:xfrm>
            <a:off x="4111247" y="5029399"/>
            <a:ext cx="0" cy="197640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973DA84-F779-41EB-8705-6CE0D9CE8069}"/>
              </a:ext>
            </a:extLst>
          </p:cNvPr>
          <p:cNvSpPr txBox="1"/>
          <p:nvPr/>
        </p:nvSpPr>
        <p:spPr>
          <a:xfrm>
            <a:off x="661537" y="2430737"/>
            <a:ext cx="642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1996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896C0DB-44CF-463B-A4E6-0FE31FEBD166}"/>
              </a:ext>
            </a:extLst>
          </p:cNvPr>
          <p:cNvSpPr txBox="1"/>
          <p:nvPr/>
        </p:nvSpPr>
        <p:spPr>
          <a:xfrm>
            <a:off x="2359795" y="2794566"/>
            <a:ext cx="642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2009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5">
            <a:extLst>
              <a:ext uri="{FF2B5EF4-FFF2-40B4-BE49-F238E27FC236}">
                <a16:creationId xmlns:a16="http://schemas.microsoft.com/office/drawing/2014/main" id="{5973DA84-F779-41EB-8705-6CE0D9CE8069}"/>
              </a:ext>
            </a:extLst>
          </p:cNvPr>
          <p:cNvSpPr txBox="1"/>
          <p:nvPr/>
        </p:nvSpPr>
        <p:spPr>
          <a:xfrm>
            <a:off x="5219042" y="2764182"/>
            <a:ext cx="642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5">
            <a:extLst>
              <a:ext uri="{FF2B5EF4-FFF2-40B4-BE49-F238E27FC236}">
                <a16:creationId xmlns:a16="http://schemas.microsoft.com/office/drawing/2014/main" id="{5973DA84-F779-41EB-8705-6CE0D9CE8069}"/>
              </a:ext>
            </a:extLst>
          </p:cNvPr>
          <p:cNvSpPr txBox="1"/>
          <p:nvPr/>
        </p:nvSpPr>
        <p:spPr>
          <a:xfrm>
            <a:off x="654200" y="4695393"/>
            <a:ext cx="642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5">
            <a:extLst>
              <a:ext uri="{FF2B5EF4-FFF2-40B4-BE49-F238E27FC236}">
                <a16:creationId xmlns:a16="http://schemas.microsoft.com/office/drawing/2014/main" id="{5973DA84-F779-41EB-8705-6CE0D9CE8069}"/>
              </a:ext>
            </a:extLst>
          </p:cNvPr>
          <p:cNvSpPr txBox="1"/>
          <p:nvPr/>
        </p:nvSpPr>
        <p:spPr>
          <a:xfrm>
            <a:off x="2359794" y="5019544"/>
            <a:ext cx="642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45">
            <a:extLst>
              <a:ext uri="{FF2B5EF4-FFF2-40B4-BE49-F238E27FC236}">
                <a16:creationId xmlns:a16="http://schemas.microsoft.com/office/drawing/2014/main" id="{5973DA84-F779-41EB-8705-6CE0D9CE8069}"/>
              </a:ext>
            </a:extLst>
          </p:cNvPr>
          <p:cNvSpPr txBox="1"/>
          <p:nvPr/>
        </p:nvSpPr>
        <p:spPr>
          <a:xfrm>
            <a:off x="3468872" y="4735921"/>
            <a:ext cx="642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45">
            <a:extLst>
              <a:ext uri="{FF2B5EF4-FFF2-40B4-BE49-F238E27FC236}">
                <a16:creationId xmlns:a16="http://schemas.microsoft.com/office/drawing/2014/main" id="{5973DA84-F779-41EB-8705-6CE0D9CE8069}"/>
              </a:ext>
            </a:extLst>
          </p:cNvPr>
          <p:cNvSpPr txBox="1"/>
          <p:nvPr/>
        </p:nvSpPr>
        <p:spPr>
          <a:xfrm>
            <a:off x="5214834" y="5019544"/>
            <a:ext cx="642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EE5F306-C685-489F-A1DE-1D1349D2FB20}"/>
              </a:ext>
            </a:extLst>
          </p:cNvPr>
          <p:cNvSpPr txBox="1"/>
          <p:nvPr/>
        </p:nvSpPr>
        <p:spPr>
          <a:xfrm>
            <a:off x="20538" y="5898222"/>
            <a:ext cx="121714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[1]Kumar A, Verma S,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Mangla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H. A survey of deep learning techniques in speech recognition[C]//2018 International Conference on Advances in Computing, Communication Control and Networking (ICACCCN). IEEE, 2018: 179-185.</a:t>
            </a:r>
          </a:p>
          <a:p>
            <a:pPr algn="just" eaLnBrk="1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Louvan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S,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Magnini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B. Recent Neural Methods on Slot Filling and Intent Classification for Task-Oriented Dialogue Systems: A Survey[C]//Proceedings of the 28th International Conference on Computational Linguistics. 2020: 480-496.</a:t>
            </a:r>
          </a:p>
        </p:txBody>
      </p:sp>
    </p:spTree>
    <p:extLst>
      <p:ext uri="{BB962C8B-B14F-4D97-AF65-F5344CB8AC3E}">
        <p14:creationId xmlns:p14="http://schemas.microsoft.com/office/powerpoint/2010/main" val="53728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>
            <a:extLst>
              <a:ext uri="{FF2B5EF4-FFF2-40B4-BE49-F238E27FC236}">
                <a16:creationId xmlns:a16="http://schemas.microsoft.com/office/drawing/2014/main" id="{45E83F03-B688-41AE-BA21-A27513668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2" y="669323"/>
            <a:ext cx="55086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当前存在的主要问题</a:t>
            </a:r>
          </a:p>
        </p:txBody>
      </p:sp>
      <p:pic>
        <p:nvPicPr>
          <p:cNvPr id="4" name="图形 3" descr="放大镜">
            <a:extLst>
              <a:ext uri="{FF2B5EF4-FFF2-40B4-BE49-F238E27FC236}">
                <a16:creationId xmlns:a16="http://schemas.microsoft.com/office/drawing/2014/main" id="{37C9480F-D237-4182-BC25-B452AE367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495" y="1412776"/>
            <a:ext cx="503237" cy="50323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DF64E14-F30F-4D67-A6DC-B64DE7F70A34}"/>
              </a:ext>
            </a:extLst>
          </p:cNvPr>
          <p:cNvSpPr txBox="1"/>
          <p:nvPr/>
        </p:nvSpPr>
        <p:spPr>
          <a:xfrm>
            <a:off x="1198060" y="1974003"/>
            <a:ext cx="9656070" cy="7005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基于深度编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解码器的自动语音识别模型含有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解码器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两个结构。在这两个结构中都存在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多头注意力模块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Multi-Head Attention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），其本身由多层注意力网络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堆叠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而成，因此模型内部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参数庞大、网络结构复杂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B0AF927-E340-4BD2-88DE-5DD706D04277}"/>
              </a:ext>
            </a:extLst>
          </p:cNvPr>
          <p:cNvSpPr txBox="1"/>
          <p:nvPr/>
        </p:nvSpPr>
        <p:spPr>
          <a:xfrm>
            <a:off x="1126628" y="1479728"/>
            <a:ext cx="6589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：基于深度编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解码器的自动语音识别模型参数量庞大</a:t>
            </a:r>
          </a:p>
        </p:txBody>
      </p:sp>
      <p:pic>
        <p:nvPicPr>
          <p:cNvPr id="38" name="图形 37" descr="放大镜">
            <a:extLst>
              <a:ext uri="{FF2B5EF4-FFF2-40B4-BE49-F238E27FC236}">
                <a16:creationId xmlns:a16="http://schemas.microsoft.com/office/drawing/2014/main" id="{246D3F92-D23F-445F-B9BF-81BC50C66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495" y="3032956"/>
            <a:ext cx="503237" cy="503237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80F3E505-EA1A-41F1-9AD3-6EC95A9EBAB9}"/>
              </a:ext>
            </a:extLst>
          </p:cNvPr>
          <p:cNvSpPr txBox="1"/>
          <p:nvPr/>
        </p:nvSpPr>
        <p:spPr>
          <a:xfrm>
            <a:off x="1126628" y="3099908"/>
            <a:ext cx="6589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：基于显式联合建模的自然语言理解模型泛化能力不足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D74B6FD-31DE-47FC-B231-0CE2F9E5E9FF}"/>
              </a:ext>
            </a:extLst>
          </p:cNvPr>
          <p:cNvSpPr txBox="1"/>
          <p:nvPr/>
        </p:nvSpPr>
        <p:spPr>
          <a:xfrm>
            <a:off x="1199457" y="3566363"/>
            <a:ext cx="9656069" cy="7005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基于显式联合建模的自然语言理解模型含有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交互模块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，用于捕捉两个子任务间的共享信息。但交互模块中没有高效的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交互信息融合手段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，导致模型对跨任务语义特征的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利用率较低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，因此模型的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泛化能力不足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形 43" descr="放大镜">
            <a:extLst>
              <a:ext uri="{FF2B5EF4-FFF2-40B4-BE49-F238E27FC236}">
                <a16:creationId xmlns:a16="http://schemas.microsoft.com/office/drawing/2014/main" id="{5231AF2E-46E1-4834-8E94-91044AA33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495" y="4733104"/>
            <a:ext cx="503237" cy="503237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8C21DE9F-1CBA-417B-B60E-BECCDDF2A951}"/>
              </a:ext>
            </a:extLst>
          </p:cNvPr>
          <p:cNvSpPr txBox="1"/>
          <p:nvPr/>
        </p:nvSpPr>
        <p:spPr>
          <a:xfrm>
            <a:off x="1126628" y="4800056"/>
            <a:ext cx="7237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：“云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端”方式运行的车载智能语音对话存在数据安全隐患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ED3582F-9C07-49EA-BFEA-D84F1C32739D}"/>
              </a:ext>
            </a:extLst>
          </p:cNvPr>
          <p:cNvSpPr txBox="1"/>
          <p:nvPr/>
        </p:nvSpPr>
        <p:spPr>
          <a:xfrm>
            <a:off x="1180432" y="5277746"/>
            <a:ext cx="9660305" cy="102374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基于深度学习方法的智能语音对话需要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庞大的计算资源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作为支撑，但汽车受限于内部空间和研发成本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无法搭载高性能处理器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，所以当前车载语音对话普遍采用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“云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端”方式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，即在本地收集数据后传输至搭配有高性能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的云端服务器上进行处理。这种方式在传输过程和处理过程中存在着一定的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数据安全隐患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5D9CB8-910B-4AA0-86A6-F1862E6D3E5D}"/>
              </a:ext>
            </a:extLst>
          </p:cNvPr>
          <p:cNvSpPr/>
          <p:nvPr/>
        </p:nvSpPr>
        <p:spPr>
          <a:xfrm>
            <a:off x="1199457" y="1964189"/>
            <a:ext cx="9656070" cy="710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48DBFB5-094A-438F-BEAC-24CB0E1895C7}"/>
              </a:ext>
            </a:extLst>
          </p:cNvPr>
          <p:cNvSpPr/>
          <p:nvPr/>
        </p:nvSpPr>
        <p:spPr>
          <a:xfrm>
            <a:off x="1199457" y="3568964"/>
            <a:ext cx="9656070" cy="6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51F86B3-F249-4450-B953-9AEB6CA58F30}"/>
              </a:ext>
            </a:extLst>
          </p:cNvPr>
          <p:cNvSpPr/>
          <p:nvPr/>
        </p:nvSpPr>
        <p:spPr>
          <a:xfrm>
            <a:off x="1199457" y="5277746"/>
            <a:ext cx="9656070" cy="1023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738F898-9992-4343-A613-569B191A3636}"/>
              </a:ext>
            </a:extLst>
          </p:cNvPr>
          <p:cNvGrpSpPr/>
          <p:nvPr/>
        </p:nvGrpSpPr>
        <p:grpSpPr>
          <a:xfrm>
            <a:off x="4849362" y="44624"/>
            <a:ext cx="1019736" cy="359995"/>
            <a:chOff x="475096" y="3357001"/>
            <a:chExt cx="1444962" cy="3599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流程图: 手动输入 51">
              <a:extLst>
                <a:ext uri="{FF2B5EF4-FFF2-40B4-BE49-F238E27FC236}">
                  <a16:creationId xmlns:a16="http://schemas.microsoft.com/office/drawing/2014/main" id="{4568CE46-8D2C-4AE0-B182-7371DAE0AC82}"/>
                </a:ext>
              </a:extLst>
            </p:cNvPr>
            <p:cNvSpPr/>
            <p:nvPr/>
          </p:nvSpPr>
          <p:spPr>
            <a:xfrm>
              <a:off x="480080" y="3357001"/>
              <a:ext cx="1439978" cy="338554"/>
            </a:xfrm>
            <a:prstGeom prst="flowChartManualInput">
              <a:avLst/>
            </a:prstGeom>
            <a:solidFill>
              <a:schemeClr val="bg1">
                <a:lumMod val="50000"/>
                <a:alpha val="20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70E2A87-3A12-4E9D-9359-8530BAE19C6A}"/>
                </a:ext>
              </a:extLst>
            </p:cNvPr>
            <p:cNvSpPr txBox="1"/>
            <p:nvPr/>
          </p:nvSpPr>
          <p:spPr>
            <a:xfrm>
              <a:off x="475096" y="3378442"/>
              <a:ext cx="14449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选题依据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7586FF0-EA57-4F78-9800-B8A65765D95B}"/>
              </a:ext>
            </a:extLst>
          </p:cNvPr>
          <p:cNvGrpSpPr/>
          <p:nvPr/>
        </p:nvGrpSpPr>
        <p:grpSpPr>
          <a:xfrm>
            <a:off x="8645972" y="45047"/>
            <a:ext cx="1063943" cy="338554"/>
            <a:chOff x="3420977" y="3357001"/>
            <a:chExt cx="1063943" cy="33855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1A939B0-88AE-4FBC-9E8C-69F0C079F7E0}"/>
                </a:ext>
              </a:extLst>
            </p:cNvPr>
            <p:cNvSpPr/>
            <p:nvPr/>
          </p:nvSpPr>
          <p:spPr>
            <a:xfrm>
              <a:off x="3420977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C3CAFDD-8A12-42A1-9B50-55581C1EB952}"/>
                </a:ext>
              </a:extLst>
            </p:cNvPr>
            <p:cNvSpPr txBox="1"/>
            <p:nvPr/>
          </p:nvSpPr>
          <p:spPr>
            <a:xfrm>
              <a:off x="3432037" y="3357001"/>
              <a:ext cx="1049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0" dirty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7276B89A-3E9D-437F-8836-AE7571FF48AF}"/>
              </a:ext>
            </a:extLst>
          </p:cNvPr>
          <p:cNvGrpSpPr/>
          <p:nvPr/>
        </p:nvGrpSpPr>
        <p:grpSpPr>
          <a:xfrm>
            <a:off x="9804412" y="45047"/>
            <a:ext cx="2191557" cy="338554"/>
            <a:chOff x="4562654" y="3357001"/>
            <a:chExt cx="1071054" cy="338554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A735908-CE6D-4770-84BD-2DA067C24F85}"/>
                </a:ext>
              </a:extLst>
            </p:cNvPr>
            <p:cNvSpPr/>
            <p:nvPr/>
          </p:nvSpPr>
          <p:spPr>
            <a:xfrm>
              <a:off x="4562654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509B6DA9-D22A-4728-BAE8-5469EFA8A2B7}"/>
                </a:ext>
              </a:extLst>
            </p:cNvPr>
            <p:cNvSpPr txBox="1"/>
            <p:nvPr/>
          </p:nvSpPr>
          <p:spPr>
            <a:xfrm>
              <a:off x="4584021" y="3357001"/>
              <a:ext cx="1049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0" dirty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进度安排和预期成果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917B1F1-5AE9-44A9-9696-4E7BCF8DAB50}"/>
              </a:ext>
            </a:extLst>
          </p:cNvPr>
          <p:cNvGrpSpPr/>
          <p:nvPr/>
        </p:nvGrpSpPr>
        <p:grpSpPr>
          <a:xfrm>
            <a:off x="5982816" y="56251"/>
            <a:ext cx="2568659" cy="338554"/>
            <a:chOff x="4562654" y="3357001"/>
            <a:chExt cx="1071054" cy="33855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A1F246D-D0CA-4DDB-BCE6-B82680E20EEC}"/>
                </a:ext>
              </a:extLst>
            </p:cNvPr>
            <p:cNvSpPr/>
            <p:nvPr/>
          </p:nvSpPr>
          <p:spPr>
            <a:xfrm>
              <a:off x="4562654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F627AF0-0CEB-4C11-BA6B-C38286060348}"/>
                </a:ext>
              </a:extLst>
            </p:cNvPr>
            <p:cNvSpPr txBox="1"/>
            <p:nvPr/>
          </p:nvSpPr>
          <p:spPr>
            <a:xfrm>
              <a:off x="4584021" y="3357001"/>
              <a:ext cx="1049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0" dirty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研究目标和主要研究内容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68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5507039" y="2935176"/>
            <a:ext cx="4401235" cy="160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35" tIns="60968" rIns="121935" bIns="60968"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indent="4572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marL="0" lvl="1" algn="ctr" eaLnBrk="1" hangingPunct="1"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rgbClr val="0060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研究目标和</a:t>
            </a:r>
            <a:endParaRPr lang="en-US" altLang="zh-CN" sz="4800" dirty="0">
              <a:solidFill>
                <a:srgbClr val="0060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 eaLnBrk="1" hangingPunct="1"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rgbClr val="0060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5033963" y="2462213"/>
            <a:ext cx="0" cy="192722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825750" y="2559050"/>
            <a:ext cx="1735138" cy="1733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35" tIns="60968" rIns="121935" bIns="60968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rgbClr val="00608B"/>
              </a:solidFill>
            </a:endParaRPr>
          </a:p>
        </p:txBody>
      </p:sp>
      <p:sp>
        <p:nvSpPr>
          <p:cNvPr id="51205" name="TextBox 15"/>
          <p:cNvSpPr txBox="1">
            <a:spLocks noChangeArrowheads="1"/>
          </p:cNvSpPr>
          <p:nvPr/>
        </p:nvSpPr>
        <p:spPr bwMode="auto">
          <a:xfrm>
            <a:off x="3157538" y="2951163"/>
            <a:ext cx="1013098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6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流程图: 手动输入 30">
            <a:extLst>
              <a:ext uri="{FF2B5EF4-FFF2-40B4-BE49-F238E27FC236}">
                <a16:creationId xmlns:a16="http://schemas.microsoft.com/office/drawing/2014/main" id="{F69374E3-FB08-42F1-A240-7759C2925A0D}"/>
              </a:ext>
            </a:extLst>
          </p:cNvPr>
          <p:cNvSpPr/>
          <p:nvPr/>
        </p:nvSpPr>
        <p:spPr>
          <a:xfrm>
            <a:off x="4863757" y="44624"/>
            <a:ext cx="1016219" cy="338554"/>
          </a:xfrm>
          <a:prstGeom prst="flowChartManualInpu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3F403E4-1A05-4FB8-ACF5-338231710453}"/>
              </a:ext>
            </a:extLst>
          </p:cNvPr>
          <p:cNvSpPr txBox="1"/>
          <p:nvPr/>
        </p:nvSpPr>
        <p:spPr>
          <a:xfrm>
            <a:off x="4854300" y="66065"/>
            <a:ext cx="101973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0" dirty="0">
                <a:solidFill>
                  <a:schemeClr val="accent4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9F630ED-6032-419E-925A-E3C6E09234D8}"/>
              </a:ext>
            </a:extLst>
          </p:cNvPr>
          <p:cNvGrpSpPr/>
          <p:nvPr/>
        </p:nvGrpSpPr>
        <p:grpSpPr>
          <a:xfrm>
            <a:off x="8645972" y="45047"/>
            <a:ext cx="1063943" cy="338554"/>
            <a:chOff x="3420977" y="3357001"/>
            <a:chExt cx="1063943" cy="33855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03852F5-8031-4BD1-8E0D-1B3AB731D469}"/>
                </a:ext>
              </a:extLst>
            </p:cNvPr>
            <p:cNvSpPr/>
            <p:nvPr/>
          </p:nvSpPr>
          <p:spPr>
            <a:xfrm>
              <a:off x="3420977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03D021C-5D02-41DD-9253-9E1F8FDC00DB}"/>
                </a:ext>
              </a:extLst>
            </p:cNvPr>
            <p:cNvSpPr txBox="1"/>
            <p:nvPr/>
          </p:nvSpPr>
          <p:spPr>
            <a:xfrm>
              <a:off x="3432037" y="3357001"/>
              <a:ext cx="1049687" cy="338554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600" b="0" dirty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FAE1DDB-AF9B-41F9-9BBF-A8B03BEAD2FD}"/>
              </a:ext>
            </a:extLst>
          </p:cNvPr>
          <p:cNvGrpSpPr/>
          <p:nvPr/>
        </p:nvGrpSpPr>
        <p:grpSpPr>
          <a:xfrm>
            <a:off x="9804412" y="45047"/>
            <a:ext cx="2191557" cy="338554"/>
            <a:chOff x="4562654" y="3357001"/>
            <a:chExt cx="1071054" cy="338554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252D19D-E6CD-424C-8BF3-1BE03673EF9D}"/>
                </a:ext>
              </a:extLst>
            </p:cNvPr>
            <p:cNvSpPr/>
            <p:nvPr/>
          </p:nvSpPr>
          <p:spPr>
            <a:xfrm>
              <a:off x="4562654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0FF1D96-1AFA-49DE-B0B4-C0BF24AF981A}"/>
                </a:ext>
              </a:extLst>
            </p:cNvPr>
            <p:cNvSpPr txBox="1"/>
            <p:nvPr/>
          </p:nvSpPr>
          <p:spPr>
            <a:xfrm>
              <a:off x="4584021" y="3357001"/>
              <a:ext cx="1049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0" dirty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进度安排和预期成果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B6BABEC-904A-4843-967F-86EA8DD411BD}"/>
              </a:ext>
            </a:extLst>
          </p:cNvPr>
          <p:cNvGrpSpPr/>
          <p:nvPr/>
        </p:nvGrpSpPr>
        <p:grpSpPr>
          <a:xfrm>
            <a:off x="5982816" y="56251"/>
            <a:ext cx="2568659" cy="338554"/>
            <a:chOff x="4562654" y="3357001"/>
            <a:chExt cx="1071054" cy="33855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2727D7E-927D-462E-AB9D-413F648AD85A}"/>
                </a:ext>
              </a:extLst>
            </p:cNvPr>
            <p:cNvSpPr/>
            <p:nvPr/>
          </p:nvSpPr>
          <p:spPr>
            <a:xfrm>
              <a:off x="4562654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50FCF9E-ABB4-4F6A-BED3-FF520E41E471}"/>
                </a:ext>
              </a:extLst>
            </p:cNvPr>
            <p:cNvSpPr txBox="1"/>
            <p:nvPr/>
          </p:nvSpPr>
          <p:spPr>
            <a:xfrm>
              <a:off x="4584021" y="3357001"/>
              <a:ext cx="1049687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研究目标和主要研究内容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825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895BDC04-8F62-4864-92D6-329EF4066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2" y="669323"/>
            <a:ext cx="6227954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研究目标和主要研究内容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58E6560-58AC-4ED4-8AB6-022BAB0412E2}"/>
              </a:ext>
            </a:extLst>
          </p:cNvPr>
          <p:cNvSpPr txBox="1"/>
          <p:nvPr/>
        </p:nvSpPr>
        <p:spPr>
          <a:xfrm>
            <a:off x="443372" y="1736812"/>
            <a:ext cx="11593288" cy="16215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algn="just" eaLnBrk="1" latinLnBrk="1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针对基于深度编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解码器的自动语音识别模型参数量庞大的问题，探索基于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残差分组线性变换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的解码器结构，建立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注意力拓扑关系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，降低模型的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参数量和计算复杂度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 latinLnBrk="1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针对基于显式联合建模的自然语言理解模型泛化能力不足的问题，探索基于层级交互的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局部交互网络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，设计高效的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层级信息融合算法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，提高模型的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泛化能力和预测精度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 latinLnBrk="1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针对“云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端”方式运行的车载智能语音对话存在数据安全隐患的问题，探索面向车载嵌入式设备的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本地语音对话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系统集成与验证，提出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适配性优化方案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，实现车载智能语音对话系统的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离线运行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6402E4-9623-44BC-9CE8-B67025039A27}"/>
              </a:ext>
            </a:extLst>
          </p:cNvPr>
          <p:cNvSpPr/>
          <p:nvPr/>
        </p:nvSpPr>
        <p:spPr>
          <a:xfrm>
            <a:off x="659397" y="3903673"/>
            <a:ext cx="3312367" cy="2570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7DAE2C6-63BC-4ADA-AEF8-7162D8359533}"/>
              </a:ext>
            </a:extLst>
          </p:cNvPr>
          <p:cNvSpPr txBox="1"/>
          <p:nvPr/>
        </p:nvSpPr>
        <p:spPr>
          <a:xfrm>
            <a:off x="651089" y="3889072"/>
            <a:ext cx="3312367" cy="70134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latinLnBrk="1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残差分组线性变换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latinLnBrk="1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解码器的自动语音识别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8133BE5-2C10-4B0E-AB5C-9CE1BDA265CC}"/>
              </a:ext>
            </a:extLst>
          </p:cNvPr>
          <p:cNvSpPr txBox="1"/>
          <p:nvPr/>
        </p:nvSpPr>
        <p:spPr>
          <a:xfrm>
            <a:off x="653546" y="4581414"/>
            <a:ext cx="3302858" cy="18692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latinLnBrk="1">
              <a:lnSpc>
                <a:spcPct val="14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首先引入残差分组线性变换方法，设计含有扩张和收缩操作的缩放单元，然后建立逐块缩放机制并将缩放单元放置于解码器自注意力模块前，最后耦合词嵌入层和前馈网络，实现自动语音识别模型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参数量和计算复杂度的降低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25F7F86-84A2-4CB5-B3F0-C94B18F70263}"/>
              </a:ext>
            </a:extLst>
          </p:cNvPr>
          <p:cNvSpPr txBox="1"/>
          <p:nvPr/>
        </p:nvSpPr>
        <p:spPr>
          <a:xfrm>
            <a:off x="4434276" y="4605019"/>
            <a:ext cx="3312366" cy="18693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latinLnBrk="1">
              <a:lnSpc>
                <a:spcPct val="14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首先构造局部槽位交互层建立槽位自交互通道，其次构造全局意图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槽位交互层建立意图和槽位的双向交互通道，最后设计层级信息融合算法，高效聚合所有交互信息，实现自然语言理解模型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泛化能力和预测精度的提升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8B5590A-3206-4F37-B394-4F2C9B68A9B9}"/>
              </a:ext>
            </a:extLst>
          </p:cNvPr>
          <p:cNvSpPr txBox="1"/>
          <p:nvPr/>
        </p:nvSpPr>
        <p:spPr>
          <a:xfrm>
            <a:off x="8205373" y="4582194"/>
            <a:ext cx="3329838" cy="1880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latinLnBrk="1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根据车身结构选择嵌入式设备，其次构建特定场景下的语音、文本数据集，接着训练自动语音识别、自然语言理解等模型并进行模型移植与集成，最后根据实际使用情形提出适配性优化方案并搭建硬件平台，实现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数据安全、自然实时的离线智能语音对话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C188343-1633-4C4F-9BAD-370269053162}"/>
              </a:ext>
            </a:extLst>
          </p:cNvPr>
          <p:cNvSpPr txBox="1"/>
          <p:nvPr/>
        </p:nvSpPr>
        <p:spPr>
          <a:xfrm>
            <a:off x="4440541" y="3896754"/>
            <a:ext cx="3296055" cy="70134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latinLnBrk="1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局部交互网络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latinLnBrk="1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的自然语言理解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5B25320-B02D-4F46-988B-CC69DB7EDE78}"/>
              </a:ext>
            </a:extLst>
          </p:cNvPr>
          <p:cNvSpPr/>
          <p:nvPr/>
        </p:nvSpPr>
        <p:spPr>
          <a:xfrm>
            <a:off x="407368" y="1443849"/>
            <a:ext cx="1116124" cy="2929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7F8AB47-CEAC-44D9-8611-B49007946140}"/>
              </a:ext>
            </a:extLst>
          </p:cNvPr>
          <p:cNvSpPr/>
          <p:nvPr/>
        </p:nvSpPr>
        <p:spPr>
          <a:xfrm>
            <a:off x="362002" y="3532081"/>
            <a:ext cx="1413518" cy="2929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94529F9-23EA-47D5-BF54-2631C078C140}"/>
              </a:ext>
            </a:extLst>
          </p:cNvPr>
          <p:cNvCxnSpPr/>
          <p:nvPr/>
        </p:nvCxnSpPr>
        <p:spPr>
          <a:xfrm>
            <a:off x="659397" y="4590418"/>
            <a:ext cx="33123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6F1A06C6-B7CE-4DA0-9380-716C0DB7B5ED}"/>
              </a:ext>
            </a:extLst>
          </p:cNvPr>
          <p:cNvSpPr/>
          <p:nvPr/>
        </p:nvSpPr>
        <p:spPr>
          <a:xfrm>
            <a:off x="4428628" y="3903673"/>
            <a:ext cx="3312367" cy="2570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A27FF213-227F-4116-8CF4-C1EE5BA08C0B}"/>
              </a:ext>
            </a:extLst>
          </p:cNvPr>
          <p:cNvCxnSpPr/>
          <p:nvPr/>
        </p:nvCxnSpPr>
        <p:spPr>
          <a:xfrm>
            <a:off x="4428628" y="4590418"/>
            <a:ext cx="33123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DED19B66-B9B7-4764-9D0F-76FC2B10E795}"/>
              </a:ext>
            </a:extLst>
          </p:cNvPr>
          <p:cNvSpPr/>
          <p:nvPr/>
        </p:nvSpPr>
        <p:spPr>
          <a:xfrm>
            <a:off x="8222477" y="3889072"/>
            <a:ext cx="3312367" cy="2585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DF264DB-7EE8-486D-B6EB-0B33CFBCAE89}"/>
              </a:ext>
            </a:extLst>
          </p:cNvPr>
          <p:cNvCxnSpPr/>
          <p:nvPr/>
        </p:nvCxnSpPr>
        <p:spPr>
          <a:xfrm>
            <a:off x="8222477" y="4575817"/>
            <a:ext cx="33123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手动输入 84">
            <a:extLst>
              <a:ext uri="{FF2B5EF4-FFF2-40B4-BE49-F238E27FC236}">
                <a16:creationId xmlns:a16="http://schemas.microsoft.com/office/drawing/2014/main" id="{5D26A11F-FA11-4856-9F45-3CBBB5ECBD98}"/>
              </a:ext>
            </a:extLst>
          </p:cNvPr>
          <p:cNvSpPr/>
          <p:nvPr/>
        </p:nvSpPr>
        <p:spPr>
          <a:xfrm>
            <a:off x="4863757" y="44624"/>
            <a:ext cx="1016219" cy="338554"/>
          </a:xfrm>
          <a:prstGeom prst="flowChartManualInpu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325645C-4AAA-4525-9673-6ED50E0205DA}"/>
              </a:ext>
            </a:extLst>
          </p:cNvPr>
          <p:cNvSpPr txBox="1"/>
          <p:nvPr/>
        </p:nvSpPr>
        <p:spPr>
          <a:xfrm>
            <a:off x="4854300" y="66065"/>
            <a:ext cx="101973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0" dirty="0">
                <a:solidFill>
                  <a:schemeClr val="accent4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F646AAE0-EF16-460B-9EE0-6542091E4FBA}"/>
              </a:ext>
            </a:extLst>
          </p:cNvPr>
          <p:cNvGrpSpPr/>
          <p:nvPr/>
        </p:nvGrpSpPr>
        <p:grpSpPr>
          <a:xfrm>
            <a:off x="8645972" y="45047"/>
            <a:ext cx="1063943" cy="338554"/>
            <a:chOff x="3420977" y="3357001"/>
            <a:chExt cx="1063943" cy="338554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B0EDDD8A-6B70-49D7-A479-A9F864FA0419}"/>
                </a:ext>
              </a:extLst>
            </p:cNvPr>
            <p:cNvSpPr/>
            <p:nvPr/>
          </p:nvSpPr>
          <p:spPr>
            <a:xfrm>
              <a:off x="3420977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88C0370F-3CC3-43A0-ACDB-3019B1FF628C}"/>
                </a:ext>
              </a:extLst>
            </p:cNvPr>
            <p:cNvSpPr txBox="1"/>
            <p:nvPr/>
          </p:nvSpPr>
          <p:spPr>
            <a:xfrm>
              <a:off x="3432037" y="3357001"/>
              <a:ext cx="1049687" cy="338554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600" b="0" dirty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6E213AF3-9B21-442E-9FBD-CD904FAFF1B9}"/>
              </a:ext>
            </a:extLst>
          </p:cNvPr>
          <p:cNvGrpSpPr/>
          <p:nvPr/>
        </p:nvGrpSpPr>
        <p:grpSpPr>
          <a:xfrm>
            <a:off x="9804412" y="45047"/>
            <a:ext cx="2191557" cy="338554"/>
            <a:chOff x="4562654" y="3357001"/>
            <a:chExt cx="1071054" cy="338554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7B37A598-3B89-488B-9802-864FAE193488}"/>
                </a:ext>
              </a:extLst>
            </p:cNvPr>
            <p:cNvSpPr/>
            <p:nvPr/>
          </p:nvSpPr>
          <p:spPr>
            <a:xfrm>
              <a:off x="4562654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6EA22BBA-1D5E-45C0-98A9-DDF19DDEE011}"/>
                </a:ext>
              </a:extLst>
            </p:cNvPr>
            <p:cNvSpPr txBox="1"/>
            <p:nvPr/>
          </p:nvSpPr>
          <p:spPr>
            <a:xfrm>
              <a:off x="4584021" y="3357001"/>
              <a:ext cx="1049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0" dirty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进度安排和预期成果</a:t>
              </a: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5EA745D1-86D3-4300-BB41-95B39E8D1132}"/>
              </a:ext>
            </a:extLst>
          </p:cNvPr>
          <p:cNvGrpSpPr/>
          <p:nvPr/>
        </p:nvGrpSpPr>
        <p:grpSpPr>
          <a:xfrm>
            <a:off x="5982816" y="56251"/>
            <a:ext cx="2568659" cy="338554"/>
            <a:chOff x="4562654" y="3357001"/>
            <a:chExt cx="1071054" cy="338554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541E9A3-9753-4D7E-8BAF-5C1AF2832447}"/>
                </a:ext>
              </a:extLst>
            </p:cNvPr>
            <p:cNvSpPr/>
            <p:nvPr/>
          </p:nvSpPr>
          <p:spPr>
            <a:xfrm>
              <a:off x="4562654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015C763E-26E6-4EBB-AC0C-5EEB73481D6E}"/>
                </a:ext>
              </a:extLst>
            </p:cNvPr>
            <p:cNvSpPr txBox="1"/>
            <p:nvPr/>
          </p:nvSpPr>
          <p:spPr>
            <a:xfrm>
              <a:off x="4584021" y="3357001"/>
              <a:ext cx="1049687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研究目标和主要研究内容</a:t>
              </a: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BFF623E6-0AB3-4BB8-942D-CA6CEC126FE4}"/>
              </a:ext>
            </a:extLst>
          </p:cNvPr>
          <p:cNvSpPr txBox="1"/>
          <p:nvPr/>
        </p:nvSpPr>
        <p:spPr>
          <a:xfrm>
            <a:off x="8239156" y="3874471"/>
            <a:ext cx="3296055" cy="70134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latinLnBrk="1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车载嵌入式设备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latinLnBrk="1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的智能语音对话系统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39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5595898" y="3012709"/>
            <a:ext cx="3170129" cy="86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35" tIns="60968" rIns="121935" bIns="60968"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indent="4572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marL="0" lvl="1" algn="ctr" eaLnBrk="1" hangingPunct="1"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rgbClr val="0060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5033963" y="2462213"/>
            <a:ext cx="0" cy="192722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825750" y="2559050"/>
            <a:ext cx="1735138" cy="1733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35" tIns="60968" rIns="121935" bIns="60968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rgbClr val="00608B"/>
              </a:solidFill>
            </a:endParaRPr>
          </a:p>
        </p:txBody>
      </p:sp>
      <p:sp>
        <p:nvSpPr>
          <p:cNvPr id="51205" name="TextBox 15"/>
          <p:cNvSpPr txBox="1">
            <a:spLocks noChangeArrowheads="1"/>
          </p:cNvSpPr>
          <p:nvPr/>
        </p:nvSpPr>
        <p:spPr bwMode="auto">
          <a:xfrm>
            <a:off x="3157538" y="2951163"/>
            <a:ext cx="1013098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6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手动输入 33">
            <a:extLst>
              <a:ext uri="{FF2B5EF4-FFF2-40B4-BE49-F238E27FC236}">
                <a16:creationId xmlns:a16="http://schemas.microsoft.com/office/drawing/2014/main" id="{05C79310-0B3C-4BD4-B32F-7F5215D03F84}"/>
              </a:ext>
            </a:extLst>
          </p:cNvPr>
          <p:cNvSpPr/>
          <p:nvPr/>
        </p:nvSpPr>
        <p:spPr>
          <a:xfrm>
            <a:off x="4863757" y="44624"/>
            <a:ext cx="1016219" cy="338554"/>
          </a:xfrm>
          <a:prstGeom prst="flowChartManualInpu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256F86A-21D1-490A-AEBD-AD6600B611FD}"/>
              </a:ext>
            </a:extLst>
          </p:cNvPr>
          <p:cNvSpPr txBox="1"/>
          <p:nvPr/>
        </p:nvSpPr>
        <p:spPr>
          <a:xfrm>
            <a:off x="4854300" y="66065"/>
            <a:ext cx="101973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0" dirty="0">
                <a:solidFill>
                  <a:schemeClr val="accent4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选题依据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B08999C-80CF-48E2-9758-BE79A72E4428}"/>
              </a:ext>
            </a:extLst>
          </p:cNvPr>
          <p:cNvGrpSpPr/>
          <p:nvPr/>
        </p:nvGrpSpPr>
        <p:grpSpPr>
          <a:xfrm>
            <a:off x="8645972" y="45047"/>
            <a:ext cx="1063943" cy="338554"/>
            <a:chOff x="3420977" y="3357001"/>
            <a:chExt cx="1063943" cy="338554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4949C21-298C-4440-8A58-7146341035B0}"/>
                </a:ext>
              </a:extLst>
            </p:cNvPr>
            <p:cNvSpPr/>
            <p:nvPr/>
          </p:nvSpPr>
          <p:spPr>
            <a:xfrm>
              <a:off x="3420977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2BE5A4B-3626-4DEE-A0BD-9A24703E3BAF}"/>
                </a:ext>
              </a:extLst>
            </p:cNvPr>
            <p:cNvSpPr txBox="1"/>
            <p:nvPr/>
          </p:nvSpPr>
          <p:spPr>
            <a:xfrm>
              <a:off x="3432037" y="3357001"/>
              <a:ext cx="1049687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 w="12700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86B335D-F8C4-41E2-825E-6F4179811F45}"/>
              </a:ext>
            </a:extLst>
          </p:cNvPr>
          <p:cNvGrpSpPr/>
          <p:nvPr/>
        </p:nvGrpSpPr>
        <p:grpSpPr>
          <a:xfrm>
            <a:off x="9804412" y="45047"/>
            <a:ext cx="2191557" cy="338554"/>
            <a:chOff x="4562654" y="3357001"/>
            <a:chExt cx="1071054" cy="33855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207427E-07F8-40AA-9BBE-2B2F49F7F62C}"/>
                </a:ext>
              </a:extLst>
            </p:cNvPr>
            <p:cNvSpPr/>
            <p:nvPr/>
          </p:nvSpPr>
          <p:spPr>
            <a:xfrm>
              <a:off x="4562654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AF7DECF-3FC5-4591-8042-3A4A99D76D1F}"/>
                </a:ext>
              </a:extLst>
            </p:cNvPr>
            <p:cNvSpPr txBox="1"/>
            <p:nvPr/>
          </p:nvSpPr>
          <p:spPr>
            <a:xfrm>
              <a:off x="4584021" y="3357001"/>
              <a:ext cx="1049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0" dirty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进度安排和预期成果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92924C6-5849-4059-A683-837EB5C0B36E}"/>
              </a:ext>
            </a:extLst>
          </p:cNvPr>
          <p:cNvGrpSpPr/>
          <p:nvPr/>
        </p:nvGrpSpPr>
        <p:grpSpPr>
          <a:xfrm>
            <a:off x="5982816" y="56251"/>
            <a:ext cx="2568659" cy="338554"/>
            <a:chOff x="4562654" y="3357001"/>
            <a:chExt cx="1071054" cy="338554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A629A60-2B1D-4465-AD01-FFD02C2135CF}"/>
                </a:ext>
              </a:extLst>
            </p:cNvPr>
            <p:cNvSpPr/>
            <p:nvPr/>
          </p:nvSpPr>
          <p:spPr>
            <a:xfrm>
              <a:off x="4562654" y="3357001"/>
              <a:ext cx="1063943" cy="33855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C4E461F-16C2-4E38-956D-FEF26826AF4E}"/>
                </a:ext>
              </a:extLst>
            </p:cNvPr>
            <p:cNvSpPr txBox="1"/>
            <p:nvPr/>
          </p:nvSpPr>
          <p:spPr>
            <a:xfrm>
              <a:off x="4584021" y="3357001"/>
              <a:ext cx="10496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0" dirty="0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研究目标和主要研究内容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0103330"/>
  <p:tag name="MH_LIBRARY" val="CONTENTS"/>
  <p:tag name="MH_TYPE" val="OTHERS"/>
  <p:tag name="ID" val="5458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0103330"/>
  <p:tag name="MH_LIBRARY" val="CONTENTS"/>
  <p:tag name="MH_TYPE" val="NUMBER"/>
  <p:tag name="ID" val="545814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0103330"/>
  <p:tag name="MH_LIBRARY" val="CONTENTS"/>
  <p:tag name="MH_TYPE" val="OTHERS"/>
  <p:tag name="ID" val="5458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0103330"/>
  <p:tag name="MH_LIBRARY" val="CONTENTS"/>
  <p:tag name="MH_TYPE" val="ENTRY"/>
  <p:tag name="ID" val="545814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0103330"/>
  <p:tag name="MH_LIBRARY" val="CONTENTS"/>
  <p:tag name="MH_TYPE" val="ENTRY"/>
  <p:tag name="ID" val="545814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0103330"/>
  <p:tag name="MH_LIBRARY" val="CONTENTS"/>
  <p:tag name="MH_TYPE" val="NUMBER"/>
  <p:tag name="ID" val="545814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0103330"/>
  <p:tag name="MH_LIBRARY" val="CONTENTS"/>
  <p:tag name="MH_TYPE" val="NUMBER"/>
  <p:tag name="ID" val="545814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0103330"/>
  <p:tag name="MH_LIBRARY" val="CONTENTS"/>
  <p:tag name="MH_TYPE" val="NUMBER"/>
  <p:tag name="ID" val="545814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0103330"/>
  <p:tag name="MH_LIBRARY" val="CONTENTS"/>
  <p:tag name="MH_TYPE" val="ENTRY"/>
  <p:tag name="ID" val="545814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0103330"/>
  <p:tag name="MH_LIBRARY" val="CONTENTS"/>
  <p:tag name="MH_TYPE" val="ENTRY"/>
  <p:tag name="ID" val="545814"/>
  <p:tag name="MH_ORDER" val="1"/>
</p:tagLst>
</file>

<file path=ppt/theme/theme1.xml><?xml version="1.0" encoding="utf-8"?>
<a:theme xmlns:a="http://schemas.openxmlformats.org/drawingml/2006/main" name="COPYRIGHTⓒ2011_Research Institution of Pattern Recognition and Application">
  <a:themeElements>
    <a:clrScheme name="2008_Freescale_PPT_Template_FTF_lsv1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2008_Freescale_PPT_Template_FTF_ls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008_Freescale_PPT_Template_FTF_lsv1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COPYRIGHTⓒ2011_Research Institution of Pattern Recognition and Application">
  <a:themeElements>
    <a:clrScheme name="2008_Freescale_PPT_Template_FTF_lsv1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2008_Freescale_PPT_Template_FTF_ls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008_Freescale_PPT_Template_FTF_lsv1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COPYRIGHTⓒ2011_Research Institution of Pattern Recognition and Application">
  <a:themeElements>
    <a:clrScheme name="2008_Freescale_PPT_Template_FTF_lsv1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2008_Freescale_PPT_Template_FTF_ls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008_Freescale_PPT_Template_FTF_lsv1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COPYRIGHTⓒ2011_Research Institution of Pattern Recognition and Application">
  <a:themeElements>
    <a:clrScheme name="2008_Freescale_PPT_Template_FTF_lsv1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2008_Freescale_PPT_Template_FTF_ls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008_Freescale_PPT_Template_FTF_lsv1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16985</TotalTime>
  <Words>2791</Words>
  <Application>Microsoft Office PowerPoint</Application>
  <PresentationFormat>宽屏</PresentationFormat>
  <Paragraphs>247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 Unicode MS</vt:lpstr>
      <vt:lpstr>HelveticaNeueLT Std</vt:lpstr>
      <vt:lpstr>华文楷体</vt:lpstr>
      <vt:lpstr>华文细黑</vt:lpstr>
      <vt:lpstr>微软雅黑</vt:lpstr>
      <vt:lpstr>Arial</vt:lpstr>
      <vt:lpstr>Edwardian Script ITC</vt:lpstr>
      <vt:lpstr>Kunstler Script</vt:lpstr>
      <vt:lpstr>Times New Roman</vt:lpstr>
      <vt:lpstr>Wingdings</vt:lpstr>
      <vt:lpstr>COPYRIGHTⓒ2011_Research Institution of Pattern Recognition and Application</vt:lpstr>
      <vt:lpstr>3_COPYRIGHTⓒ2011_Research Institution of Pattern Recognition and Application</vt:lpstr>
      <vt:lpstr>4_COPYRIGHTⓒ2011_Research Institution of Pattern Recognition and Application</vt:lpstr>
      <vt:lpstr>5_COPYRIGHTⓒ2011_Research Institution of Pattern Recognition and Application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黄 子恒</cp:lastModifiedBy>
  <cp:revision>1581</cp:revision>
  <dcterms:created xsi:type="dcterms:W3CDTF">2015-05-09T23:57:00Z</dcterms:created>
  <dcterms:modified xsi:type="dcterms:W3CDTF">2022-01-06T11:52:00Z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