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media/image31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41.png" ContentType="image/png"/>
  <Override PartName="/ppt/media/image8.jpeg" ContentType="image/jpeg"/>
  <Override PartName="/ppt/media/image10.png" ContentType="image/png"/>
  <Override PartName="/ppt/media/image18.jpeg" ContentType="image/jpeg"/>
  <Override PartName="/ppt/media/image12.png" ContentType="image/png"/>
  <Override PartName="/ppt/media/image13.jpeg" ContentType="image/jpeg"/>
  <Override PartName="/ppt/media/image14.png" ContentType="image/png"/>
  <Override PartName="/ppt/media/image39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  <Override PartName="/ppt/media/image27.png" ContentType="image/png"/>
  <Override PartName="/ppt/media/image25.jpeg" ContentType="image/jpeg"/>
  <Override PartName="/ppt/media/image37.png" ContentType="image/png"/>
  <Override PartName="/ppt/media/image26.jpeg" ContentType="image/jpe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8.jpeg" ContentType="image/jpeg"/>
  <Override PartName="/ppt/media/image40.jpeg" ContentType="image/jpeg"/>
  <Override PartName="/ppt/media/image42.png" ContentType="image/png"/>
  <Override PartName="/ppt/media/image4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5B6C498-8251-42A6-ABC1-E99D29127D1F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F8D62D-9D9E-464B-B4B6-C6437BEE395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CA6831-F7BB-4D81-BDB8-ED2C044469B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2BA18F-A642-4549-A1B5-4E352019028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b="0" lang="en-US" sz="1400" spc="-1" strike="noStrike">
              <a:latin typeface="바탕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F0B4FF-6195-4A2B-AE66-1107CA148A4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b="0" lang="en-US" sz="1400" spc="-1" strike="noStrike">
              <a:latin typeface="바탕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A3F335-C75B-4209-AB0D-DBE5F87B44F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32D24F0-EF83-42B5-B1A0-65D35F4D40A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820DB7-3B8C-46A1-8503-17E6FD6AAB6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72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72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DAC605D4-E858-48A2-A5EE-FCA4B8AAA2B9}" type="slidenum">
              <a:rPr b="0" lang="en-US" sz="1600" spc="-1" strike="noStrike">
                <a:solidFill>
                  <a:srgbClr val="888888"/>
                </a:solidFill>
                <a:latin typeface="Malgun Gothic"/>
                <a:ea typeface="Malgun Gothic"/>
              </a:rPr>
              <a:t>&lt;숫자&gt;</a:t>
            </a:fld>
            <a:endParaRPr b="0" lang="en-US" sz="16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3000"/>
          </a:xfrm>
          <a:prstGeom prst="rect">
            <a:avLst/>
          </a:prstGeom>
        </p:spPr>
        <p:txBody>
          <a:bodyPr lIns="122040" rIns="122040" tIns="60840" bIns="60840" anchor="ctr">
            <a:normAutofit/>
          </a:bodyPr>
          <a:p>
            <a:r>
              <a:rPr b="0" lang="en-US" sz="59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5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5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920"/>
          </a:xfrm>
          <a:prstGeom prst="rect">
            <a:avLst/>
          </a:prstGeom>
        </p:spPr>
        <p:txBody>
          <a:bodyPr lIns="122040" rIns="122040" tIns="60840" bIns="608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72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72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534A4F26-BBE5-45F8-9467-FF2B95FC23A5}" type="slidenum">
              <a:rPr b="0" lang="en-US" sz="1600" spc="-1" strike="noStrike">
                <a:solidFill>
                  <a:srgbClr val="888888"/>
                </a:solidFill>
                <a:latin typeface="Malgun Gothic"/>
                <a:ea typeface="Malgun Gothic"/>
              </a:rPr>
              <a:t>&lt;숫자&gt;</a:t>
            </a:fld>
            <a:endParaRPr b="0" lang="en-US" sz="16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fld id="{985C0FC7-511F-4453-B879-B253B8544947}" type="slidenum">
              <a:rPr b="0" lang="en-US" sz="1300" spc="-1" strike="noStrike">
                <a:solidFill>
                  <a:srgbClr val="888888"/>
                </a:solidFill>
                <a:latin typeface="Arial"/>
                <a:ea typeface="Arial"/>
              </a:rPr>
              <a:t>&lt;숫자&gt;</a:t>
            </a:fld>
            <a:endParaRPr b="0" lang="en-US" sz="13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jmk255.github.io/example/" TargetMode="External"/><Relationship Id="rId2" Type="http://schemas.openxmlformats.org/officeDocument/2006/relationships/hyperlink" Target="https://jmk255.github.io/example/" TargetMode="External"/><Relationship Id="rId3" Type="http://schemas.openxmlformats.org/officeDocument/2006/relationships/hyperlink" Target="https://jmk255.github.io/example/" TargetMode="External"/><Relationship Id="rId4" Type="http://schemas.openxmlformats.org/officeDocument/2006/relationships/hyperlink" Target="https://jmk255.github.io/example/" TargetMode="External"/><Relationship Id="rId5" Type="http://schemas.openxmlformats.org/officeDocument/2006/relationships/hyperlink" Target="https://jmk255.github.io/example/" TargetMode="External"/><Relationship Id="rId6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jmk255.github.io/example/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75120" y="176040"/>
            <a:ext cx="11098080" cy="24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2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사용자 도구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·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브라우저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(web browser)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웹 콘텐츠를 이용하기 위한 사용자 도구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·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미디어 플레이어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(media player)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오디오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비디오 등 멀티미디어 콘텐츠를 이용하기 위한 사용자 도구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·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보조 기술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(assistive technology)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장애인의 웹 콘텐츠 이용을 돕기 위한 사용자 도구</a:t>
            </a:r>
            <a:endParaRPr b="0" lang="en-US" sz="1900" spc="-1" strike="noStrike">
              <a:latin typeface="굴림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953160" y="2742840"/>
            <a:ext cx="171000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웹 브라우저</a:t>
            </a:r>
            <a:endParaRPr b="0" lang="en-US" sz="2100" spc="-1" strike="noStrike">
              <a:latin typeface="굴림"/>
            </a:endParaRPr>
          </a:p>
        </p:txBody>
      </p:sp>
      <p:pic>
        <p:nvPicPr>
          <p:cNvPr id="131" name="Google Shape;137;p8" descr=""/>
          <p:cNvPicPr/>
          <p:nvPr/>
        </p:nvPicPr>
        <p:blipFill>
          <a:blip r:embed="rId1"/>
          <a:stretch/>
        </p:blipFill>
        <p:spPr>
          <a:xfrm>
            <a:off x="756000" y="3369600"/>
            <a:ext cx="829152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99;g2402c822410_0_768" descr=""/>
          <p:cNvPicPr/>
          <p:nvPr/>
        </p:nvPicPr>
        <p:blipFill>
          <a:blip r:embed="rId1"/>
          <a:stretch/>
        </p:blipFill>
        <p:spPr>
          <a:xfrm>
            <a:off x="1637280" y="1985760"/>
            <a:ext cx="7564680" cy="46692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18600" y="737640"/>
            <a:ext cx="1164564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속성은 요소를 표현하기 위한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옵션 정보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로서 요소가 지니고 있는 성질을 추가로 설명한다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속성은 요소의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시작 태그 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에 작성되며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이름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(attribute)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과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값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(value)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 한 쌍으로 구분된다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353880" y="88920"/>
          <a:ext cx="6284520" cy="99720"/>
        </p:xfrm>
        <a:graphic>
          <a:graphicData uri="http://schemas.openxmlformats.org/drawingml/2006/table">
            <a:tbl>
              <a:tblPr/>
              <a:tblGrid>
                <a:gridCol w="6284520"/>
              </a:tblGrid>
              <a:tr h="5662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2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※</a:t>
                      </a: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속성 </a:t>
                      </a: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 </a:t>
                      </a: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태그에 추가 정보를부여할 때 사용하는 것</a:t>
                      </a:r>
                      <a:endParaRPr b="0" lang="en-US" sz="21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93920" y="222840"/>
            <a:ext cx="12080160" cy="62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43000" indent="-2426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주석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코드 설명 기록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프로그램의 실행에 영향을 미치지 않음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08;g2402c822410_0_662" descr=""/>
          <p:cNvPicPr/>
          <p:nvPr/>
        </p:nvPicPr>
        <p:blipFill>
          <a:blip r:embed="rId1"/>
          <a:srcRect l="0" t="0" r="0" b="9277"/>
          <a:stretch/>
        </p:blipFill>
        <p:spPr>
          <a:xfrm>
            <a:off x="566640" y="1229400"/>
            <a:ext cx="10257480" cy="43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213;p5" descr=""/>
          <p:cNvPicPr/>
          <p:nvPr/>
        </p:nvPicPr>
        <p:blipFill>
          <a:blip r:embed="rId1"/>
          <a:stretch/>
        </p:blipFill>
        <p:spPr>
          <a:xfrm>
            <a:off x="239400" y="707400"/>
            <a:ext cx="3620880" cy="403200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143280" y="144000"/>
            <a:ext cx="309312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Html 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소스의 박스 모형</a:t>
            </a:r>
            <a:endParaRPr b="0" lang="en-US" sz="2100" spc="-1" strike="noStrike">
              <a:latin typeface="굴림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499000" y="144000"/>
            <a:ext cx="309312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Html 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소스의 트리 모형</a:t>
            </a:r>
            <a:endParaRPr b="0" lang="en-US" sz="2100" spc="-1" strike="noStrike">
              <a:latin typeface="굴림"/>
            </a:endParaRPr>
          </a:p>
        </p:txBody>
      </p:sp>
      <p:pic>
        <p:nvPicPr>
          <p:cNvPr id="161" name="Google Shape;216;p5" descr=""/>
          <p:cNvPicPr/>
          <p:nvPr/>
        </p:nvPicPr>
        <p:blipFill>
          <a:blip r:embed="rId2"/>
          <a:stretch/>
        </p:blipFill>
        <p:spPr>
          <a:xfrm>
            <a:off x="5423760" y="789840"/>
            <a:ext cx="4730040" cy="362772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624600" y="4908240"/>
            <a:ext cx="1095300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요소는 하나 이상의 다른 요소를 포함할 수 있다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루트 요소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(root element)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자식 요소만 가질 수 있으며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모든 요소의 부모 요소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가 된다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부모 요소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(parent element)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다른 요소를 포함하고 있는 요소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위계적으로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상위 레벨요소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자식 요소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(child element)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부모 요소에 포함된 요소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하위 레벨요소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57760" y="152280"/>
            <a:ext cx="11689920" cy="53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HTML5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페이지의 구조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534960" indent="-177480">
              <a:lnSpc>
                <a:spcPct val="13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▪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&lt;html&gt;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태그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720720" indent="-185400">
              <a:lnSpc>
                <a:spcPct val="13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웹 페이지의 사용 언어를 구글 검색 엔진에 제공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224;g2402c822410_0_782" descr=""/>
          <p:cNvPicPr/>
          <p:nvPr/>
        </p:nvPicPr>
        <p:blipFill>
          <a:blip r:embed="rId1"/>
          <a:stretch/>
        </p:blipFill>
        <p:spPr>
          <a:xfrm>
            <a:off x="1647720" y="2625480"/>
            <a:ext cx="2762640" cy="384624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225;g2402c822410_0_782" descr=""/>
          <p:cNvPicPr/>
          <p:nvPr/>
        </p:nvPicPr>
        <p:blipFill>
          <a:blip r:embed="rId2"/>
          <a:stretch/>
        </p:blipFill>
        <p:spPr>
          <a:xfrm>
            <a:off x="5443920" y="2634480"/>
            <a:ext cx="3382920" cy="38462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1647720" y="2642760"/>
            <a:ext cx="675720" cy="328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5406840" y="2642760"/>
            <a:ext cx="675720" cy="328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7040" y="192960"/>
            <a:ext cx="11714400" cy="17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lang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웹 페이지의 사용 언어를 구글 검색 엔진에 제공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Lang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속성은 주언어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(primary language)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를 지정한다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 속성은 텍스트를 표현하기 위한 요소가 특정 언어를 지정해야 할때 사용한다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endParaRPr b="0" lang="en-US" sz="2000" spc="-1" strike="noStrike">
              <a:latin typeface="굴림"/>
            </a:endParaRPr>
          </a:p>
        </p:txBody>
      </p:sp>
      <p:pic>
        <p:nvPicPr>
          <p:cNvPr id="169" name="Google Shape;233;g21a176d5b38_1_3" descr=""/>
          <p:cNvPicPr/>
          <p:nvPr/>
        </p:nvPicPr>
        <p:blipFill>
          <a:blip r:embed="rId1"/>
          <a:stretch/>
        </p:blipFill>
        <p:spPr>
          <a:xfrm>
            <a:off x="360000" y="2104200"/>
            <a:ext cx="3196440" cy="445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238;g2402c822410_0_888" descr=""/>
          <p:cNvPicPr/>
          <p:nvPr/>
        </p:nvPicPr>
        <p:blipFill>
          <a:blip r:embed="rId1"/>
          <a:stretch/>
        </p:blipFill>
        <p:spPr>
          <a:xfrm>
            <a:off x="1391760" y="1667160"/>
            <a:ext cx="7548120" cy="275976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333720" y="264600"/>
            <a:ext cx="1152432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※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Lang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속성이 지정되지 않은 요소는 부모요소의 언어를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상속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받는다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따라서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html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요소에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lang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속성을 지정하면 일일이 모든 요소에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lang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속성을 지정하지 않아도 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44800" y="201960"/>
            <a:ext cx="11775600" cy="66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2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manifest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&lt;html manifest=“cache.manifest"&gt;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 속성은 서버로 부터 애플리케이션을 가져와 클라이언트에서 실행하게 하는 역할을 수행한다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이것을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애플리케이션 캐시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(cache)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라고 부른다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이것은 네트워크가 비정상인 상태에서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html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문서가 실행될 수 있게 만든다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manifest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속성은 애플리케이션 캐시에 필요한 파일을 내려 받을 수 있도록 그 위치를 브라우저에 알려준다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파일을 클라이언트에 저장하게 되면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오프라인 모드를 지원할 수 있을 뿐만 아니라 문서 로딩 속도가 더 빨라지고 서버 부하를 줄일 수 있다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5980320" y="1283760"/>
          <a:ext cx="4642560" cy="380520"/>
        </p:xfrm>
        <a:graphic>
          <a:graphicData uri="http://schemas.openxmlformats.org/drawingml/2006/table">
            <a:tbl>
              <a:tblPr/>
              <a:tblGrid>
                <a:gridCol w="4642920"/>
              </a:tblGrid>
              <a:tr h="380520">
                <a:tc>
                  <a:txBody>
                    <a:bodyPr lIns="121680" rIns="1216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</a:rPr>
                        <a:t>네트워크로 연결된 서버로부터 정보를 제공받는 컴퓨터</a:t>
                      </a:r>
                      <a:endParaRPr b="0" lang="en-US" sz="1300" spc="-1" strike="noStrike">
                        <a:latin typeface="굴림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3143880" y="2901600"/>
          <a:ext cx="4965840" cy="365400"/>
        </p:xfrm>
        <a:graphic>
          <a:graphicData uri="http://schemas.openxmlformats.org/drawingml/2006/table">
            <a:tbl>
              <a:tblPr/>
              <a:tblGrid>
                <a:gridCol w="4966200"/>
              </a:tblGrid>
              <a:tr h="380520">
                <a:tc>
                  <a:txBody>
                    <a:bodyPr lIns="121680" rIns="1216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자주 사용하는 데이터나 값을 미리 복사해 놓는 임시 장소</a:t>
                      </a:r>
                      <a:endParaRPr b="0" lang="en-US" sz="1300" spc="-1" strike="noStrike">
                        <a:latin typeface="굴림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1520" y="838080"/>
            <a:ext cx="7747560" cy="45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Head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브라우저가 문서 본문을 처리하기 전에 미리 알아두어야 할 정보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즉 문서에 대한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메타데이터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(metadata)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를 포함하고 있다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메타데이터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는 문서를 식별하기 위한 정보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문서에 대한 소개 정보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검색엔진의 색인 작업에 도움을 주는 정보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그밖에 반드시 제공 되어야만 하지만 문서 본문에 둘수 없는 정보 등으로 구성된다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pic>
        <p:nvPicPr>
          <p:cNvPr id="176" name="Google Shape;252;g21a176d5b38_1_20" descr=""/>
          <p:cNvPicPr/>
          <p:nvPr/>
        </p:nvPicPr>
        <p:blipFill>
          <a:blip r:embed="rId1"/>
          <a:stretch/>
        </p:blipFill>
        <p:spPr>
          <a:xfrm>
            <a:off x="7967160" y="1091520"/>
            <a:ext cx="3918960" cy="4456080"/>
          </a:xfrm>
          <a:prstGeom prst="rect">
            <a:avLst/>
          </a:prstGeom>
          <a:ln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11739960" y="-397800"/>
            <a:ext cx="40932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굴림"/>
              </a:rPr>
              <a:t>성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081600" cy="70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2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Title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문서의 제목을  표시하기 위한 요소이고 사용자에게 도움을 줄 수 있도록 의미 있게 작성한다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endParaRPr b="0" lang="en-US" sz="21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link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다른 문서 또는 외부 소스와의 링크를 표시한다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외부 소스를 연결하여 현재 문서를 좀 더 효과적으로 처리하는데 사용한다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rel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–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현재 문서와 링크된 문서와의 관계를 지정한다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&lt;link rel = “icon” href=“favicon.png”&gt; =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현재 문서를 표현할 수 있는 아이콘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파비콘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&lt;link rel = “stylesheet” href=“desktop.css” type=“text/css”&gt;=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외부 스타일 시트를 지정하는 속성값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(css)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1520" y="-76320"/>
            <a:ext cx="12057120" cy="63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5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meta 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  <a:spcBef>
                <a:spcPts val="13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메타데이터는 문서에 관한 정보를 말하는데 일반적으로 제공자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(author) 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저작권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(copyright) 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키워드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(keyword),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언어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(language)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등 문서의 성격을 파악하는데 도움을 줄수 있는 정보가 포함된다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name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content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메타데이터 이름을 지정하고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content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속성으로 메타데이터의 용도와 성격을 지정한다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&lt;meta name=“author” content=“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홍길동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"&gt;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=author 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저작자 이름을 지정한다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&lt;meta name=“description” content=“UX DESIGN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에 관한 소개 웹 사이트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"&gt;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description 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문서 설명을 지정한다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검색엔진은 이 문서 설명을 검색 결과로 보여준다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&lt;meta name=“keyword” content=“UX DESIGN,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디자인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사용자 경험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"&gt;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keyword : keyword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와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description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을 제공하여 검색엔진과 같은 사용자도구가 문서 내용을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예측할 수 있도록 돕는다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52760" y="225360"/>
            <a:ext cx="11206800" cy="650520"/>
          </a:xfrm>
          <a:prstGeom prst="roundRect">
            <a:avLst>
              <a:gd name="adj" fmla="val 16667"/>
            </a:avLst>
          </a:prstGeom>
          <a:solidFill>
            <a:srgbClr val="f4f4fe"/>
          </a:solidFill>
          <a:ln>
            <a:noFill/>
          </a:ln>
          <a:effectLst>
            <a:outerShdw algn="tl" blurRad="190500" dir="2700000" dist="101314" rotWithShape="0">
              <a:srgbClr val="5955b3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002060"/>
                </a:solidFill>
                <a:latin typeface="Arial"/>
                <a:ea typeface="Arial"/>
              </a:rPr>
              <a:t> </a:t>
            </a:r>
            <a:r>
              <a:rPr b="0" lang="en-US" sz="4300" spc="-1" strike="noStrike">
                <a:solidFill>
                  <a:srgbClr val="002060"/>
                </a:solidFill>
                <a:latin typeface="Arial"/>
                <a:ea typeface="Arial"/>
              </a:rPr>
              <a:t>HTML </a:t>
            </a:r>
            <a:r>
              <a:rPr b="0" lang="en-US" sz="4300" spc="-1" strike="noStrike">
                <a:solidFill>
                  <a:srgbClr val="002060"/>
                </a:solidFill>
                <a:latin typeface="Arial"/>
                <a:ea typeface="Arial"/>
              </a:rPr>
              <a:t>페이지 생성하고 실행하기</a:t>
            </a:r>
            <a:endParaRPr b="0" lang="en-US" sz="4300" spc="-1" strike="noStrike">
              <a:latin typeface="굴림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59240" y="1344960"/>
            <a:ext cx="10930320" cy="5361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/>
          </a:bodyPr>
          <a:p>
            <a:pPr marL="380880" indent="-3805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메뉴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[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파일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] &gt; [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새 파일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(Ctrl + N)]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을 눌러 새로운 파일 만들기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80880" indent="-38052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메뉴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[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파일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] &gt; [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저장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(Ctrl + S)]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을 눌러 저장하기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45;g2402c822410_0_0" descr=""/>
          <p:cNvPicPr/>
          <p:nvPr/>
        </p:nvPicPr>
        <p:blipFill>
          <a:blip r:embed="rId1"/>
          <a:stretch/>
        </p:blipFill>
        <p:spPr>
          <a:xfrm>
            <a:off x="1254240" y="3362400"/>
            <a:ext cx="5030640" cy="286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2280" y="152280"/>
            <a:ext cx="1197360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charset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&lt;meta charset="utf-8"&gt;   = charset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는 문자 세트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(character set)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를 지정한다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101520">
              <a:lnSpc>
                <a:spcPct val="100000"/>
              </a:lnSpc>
              <a:spcBef>
                <a:spcPts val="1100"/>
              </a:spcBef>
            </a:pPr>
            <a:endParaRPr b="0" lang="en-US" sz="2000" spc="-1" strike="noStrike">
              <a:latin typeface="굴림"/>
            </a:endParaRPr>
          </a:p>
          <a:p>
            <a:pPr marL="101520">
              <a:lnSpc>
                <a:spcPct val="100000"/>
              </a:lnSpc>
              <a:spcBef>
                <a:spcPts val="1100"/>
              </a:spcBef>
            </a:pP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문자셋의 종류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  <a:spcBef>
                <a:spcPts val="1100"/>
              </a:spcBef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현재 사용되는 대표적인 문자셋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(character set)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은 다음과 같습니다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1. ASCII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가장 처음 만들어진 문자셋으로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,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인터넷에서 사용할 수 있는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127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개의 영문자와 숫자로 이루어져 있습니다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2. ANSI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윈도우즈에서 만든 문자셋으로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,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총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256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개의 문자 코드를 지원합니다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3. ISO-8859-1 : 256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개의 문자 코드를 지원하는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HTML4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기본 문자셋입니다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4. UTF-8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세상에 있는 거의 모든 문자를 표현할 수 있는 유니코드 문자를 지원하는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HTML5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기본 문자셋입니다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1280" y="2923560"/>
            <a:ext cx="10874880" cy="38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웹 표준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월드 와이드 웹에서 제시한 표준기술을 지키는 것으로 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 표준기술은 웹을 효율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/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효과적으로 만들어준다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웹 접근성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“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모든 사람은 장애 유무와 상관없이 웹을 이용할 수 있어야 한다”는 개념이자 원칙이다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100" spc="-1" strike="noStrike">
              <a:latin typeface="굴림"/>
            </a:endParaRPr>
          </a:p>
        </p:txBody>
      </p:sp>
      <p:pic>
        <p:nvPicPr>
          <p:cNvPr id="182" name="Google Shape;273;p9" descr=""/>
          <p:cNvPicPr/>
          <p:nvPr/>
        </p:nvPicPr>
        <p:blipFill>
          <a:blip r:embed="rId1"/>
          <a:stretch/>
        </p:blipFill>
        <p:spPr>
          <a:xfrm>
            <a:off x="374760" y="219600"/>
            <a:ext cx="3621960" cy="24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278;p10" descr=""/>
          <p:cNvPicPr/>
          <p:nvPr/>
        </p:nvPicPr>
        <p:blipFill>
          <a:blip r:embed="rId1"/>
          <a:stretch/>
        </p:blipFill>
        <p:spPr>
          <a:xfrm>
            <a:off x="1220760" y="360000"/>
            <a:ext cx="9597600" cy="59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283;p11" descr=""/>
          <p:cNvPicPr/>
          <p:nvPr/>
        </p:nvPicPr>
        <p:blipFill>
          <a:blip r:embed="rId1"/>
          <a:stretch/>
        </p:blipFill>
        <p:spPr>
          <a:xfrm>
            <a:off x="239400" y="116640"/>
            <a:ext cx="4248000" cy="662580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284;p11" descr=""/>
          <p:cNvPicPr/>
          <p:nvPr/>
        </p:nvPicPr>
        <p:blipFill>
          <a:blip r:embed="rId2"/>
          <a:stretch/>
        </p:blipFill>
        <p:spPr>
          <a:xfrm>
            <a:off x="6011640" y="259560"/>
            <a:ext cx="5081760" cy="485640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6116400" y="5890680"/>
            <a:ext cx="580536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자료 출처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네이버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(http://www.naver.com)</a:t>
            </a:r>
            <a:endParaRPr b="0" lang="en-US" sz="19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28600" y="0"/>
            <a:ext cx="11865960" cy="54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200000"/>
              </a:lnSpc>
              <a:spcBef>
                <a:spcPts val="1100"/>
              </a:spcBef>
            </a:pPr>
            <a:r>
              <a:rPr b="1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제목</a:t>
            </a:r>
            <a:r>
              <a:rPr b="1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(Heading)</a:t>
            </a:r>
            <a:endParaRPr b="0" lang="en-US" sz="2200" spc="-1" strike="noStrike">
              <a:latin typeface="굴림"/>
            </a:endParaRPr>
          </a:p>
          <a:p>
            <a:pPr>
              <a:lnSpc>
                <a:spcPct val="176000"/>
              </a:lnSpc>
              <a:spcBef>
                <a:spcPts val="1100"/>
              </a:spcBef>
            </a:pP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HTML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은 제목을 표현할 수 있는 다양한 크기의 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&lt;h&gt;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태그를 제공합니다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76000"/>
              </a:lnSpc>
            </a:pP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가장 큰 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&lt;h1&gt;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태그부터 가장 작은 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&lt;h6&gt;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태그까지 다양한 크기로 제목을 표현할 수 있습니다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h1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h1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h2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h2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h3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3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h3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h4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4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h4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h5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5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h5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h6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6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h6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188" name="Table 2"/>
          <p:cNvGraphicFramePr/>
          <p:nvPr/>
        </p:nvGraphicFramePr>
        <p:xfrm>
          <a:off x="344880" y="5797440"/>
          <a:ext cx="6775920" cy="456840"/>
        </p:xfrm>
        <a:graphic>
          <a:graphicData uri="http://schemas.openxmlformats.org/drawingml/2006/table">
            <a:tbl>
              <a:tblPr/>
              <a:tblGrid>
                <a:gridCol w="6775920"/>
              </a:tblGrid>
              <a:tr h="456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※</a:t>
                      </a:r>
                      <a:r>
                        <a:rPr b="1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&lt;h&gt;</a:t>
                      </a:r>
                      <a:r>
                        <a:rPr b="1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태그의 위아래로는 약간의 여백이 자동으로 삽입됩니다</a:t>
                      </a:r>
                      <a:r>
                        <a:rPr b="1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9" name="CustomShape 3"/>
          <p:cNvSpPr/>
          <p:nvPr/>
        </p:nvSpPr>
        <p:spPr>
          <a:xfrm>
            <a:off x="4492440" y="3383280"/>
            <a:ext cx="7513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Google Shape;293;g2402c822410_0_894" descr=""/>
          <p:cNvPicPr/>
          <p:nvPr/>
        </p:nvPicPr>
        <p:blipFill>
          <a:blip r:embed="rId1"/>
          <a:stretch/>
        </p:blipFill>
        <p:spPr>
          <a:xfrm>
            <a:off x="6266520" y="2453760"/>
            <a:ext cx="3095280" cy="278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28600" y="152280"/>
            <a:ext cx="11671200" cy="54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200000"/>
              </a:lnSpc>
              <a:spcBef>
                <a:spcPts val="1100"/>
              </a:spcBef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단락</a:t>
            </a: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(Paragraph)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76000"/>
              </a:lnSpc>
              <a:spcBef>
                <a:spcPts val="1100"/>
              </a:spcBef>
            </a:pP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단락이란 내용상 끊어서 구분할 수 있는 하나하나의 부분을 의미하며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, 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문단이라고도 부릅니다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76000"/>
              </a:lnSpc>
            </a:pP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HTML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에서는 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&lt;p&gt;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태그를 이용하여 이러한 단락을 표현합니다</a:t>
            </a:r>
            <a:r>
              <a:rPr b="0" lang="en-US" sz="20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76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176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h1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h1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h2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h2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h3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제목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3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의 크기입니다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!&lt;/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h3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여기서부터 단락입니다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192" name="Google Shape;299;g2402c822410_0_903" descr=""/>
          <p:cNvPicPr/>
          <p:nvPr/>
        </p:nvPicPr>
        <p:blipFill>
          <a:blip r:embed="rId1"/>
          <a:stretch/>
        </p:blipFill>
        <p:spPr>
          <a:xfrm>
            <a:off x="6364440" y="3035520"/>
            <a:ext cx="3076200" cy="189504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4492440" y="3383280"/>
            <a:ext cx="7513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28600" y="76320"/>
            <a:ext cx="11781360" cy="23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200000"/>
              </a:lnSpc>
              <a:spcBef>
                <a:spcPts val="1100"/>
              </a:spcBef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띄어쓰기와 줄 나누기</a:t>
            </a:r>
            <a:endParaRPr b="0" lang="en-US" sz="2000" spc="-1" strike="noStrike">
              <a:latin typeface="굴림"/>
            </a:endParaRPr>
          </a:p>
          <a:p>
            <a:pPr marL="101520">
              <a:lnSpc>
                <a:spcPct val="176000"/>
              </a:lnSpc>
              <a:spcBef>
                <a:spcPts val="1100"/>
              </a:spcBef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코드에서 띄어쓰기나 줄 나누기를 여러 번 하더라도 웹 브라우저를 통해 나타나는 화면에는 전혀 영향을 주지 못합니다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웹 브라우저는 여러 번의 띄어쓰기나 줄 나누기를 오직 하나의 띄어쓰기나 줄로만 인식하기 때문입니다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2320" y="2884680"/>
            <a:ext cx="514332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줄을 나누고 싶어서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이렇게 줄을 나눠봤습니다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과연     그대로     출력이     될까요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?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96" name="Google Shape;307;g2402c822410_0_913" descr=""/>
          <p:cNvPicPr/>
          <p:nvPr/>
        </p:nvPicPr>
        <p:blipFill>
          <a:blip r:embed="rId1"/>
          <a:stretch/>
        </p:blipFill>
        <p:spPr>
          <a:xfrm>
            <a:off x="5851800" y="3733920"/>
            <a:ext cx="6027120" cy="128088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4645080" y="4069080"/>
            <a:ext cx="7513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2280" y="304920"/>
            <a:ext cx="118450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&lt;p&gt;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 내에서 작성된 여러 번의 띄어쓰기와 줄 나누기는 오직 하나의 띄어쓰기로만 표현됩니다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&lt;br&gt;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(break line)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를 사용하면 새로운 단락을 만들지 않고도 줄을 나눌 수 있습니다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33000" y="2459520"/>
            <a:ext cx="435492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줄을 나누고 싶어서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이렇게 줄을 나눠봤습니다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과연     그대로     출력이     될까요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?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00" name="Google Shape;315;g2402c822410_0_929" descr=""/>
          <p:cNvPicPr/>
          <p:nvPr/>
        </p:nvPicPr>
        <p:blipFill>
          <a:blip r:embed="rId1"/>
          <a:stretch/>
        </p:blipFill>
        <p:spPr>
          <a:xfrm>
            <a:off x="5901120" y="2755800"/>
            <a:ext cx="3618360" cy="215460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4645080" y="3581280"/>
            <a:ext cx="7513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52280" y="152280"/>
            <a:ext cx="118728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200000"/>
              </a:lnSpc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&lt;pre&gt;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(preformatted text)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작성된 텍스트의 모든 띄어쓰기와 줄 나누기가 웹 브라우저에 그대로 표현됩니다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78720" y="1673640"/>
            <a:ext cx="427212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pre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줄을 나누고 싶어서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이렇게 줄을 나눠봤습니다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과연     그대로     출력이     될까요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?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pre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04" name="Google Shape;323;g2402c822410_0_943" descr=""/>
          <p:cNvPicPr/>
          <p:nvPr/>
        </p:nvPicPr>
        <p:blipFill>
          <a:blip r:embed="rId1"/>
          <a:stretch/>
        </p:blipFill>
        <p:spPr>
          <a:xfrm>
            <a:off x="5998680" y="2138400"/>
            <a:ext cx="4314960" cy="193572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4651200" y="2767680"/>
            <a:ext cx="7513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6" name="Table 4"/>
          <p:cNvGraphicFramePr/>
          <p:nvPr/>
        </p:nvGraphicFramePr>
        <p:xfrm>
          <a:off x="1044720" y="5212080"/>
          <a:ext cx="9887760" cy="380520"/>
        </p:xfrm>
        <a:graphic>
          <a:graphicData uri="http://schemas.openxmlformats.org/drawingml/2006/table">
            <a:tbl>
              <a:tblPr/>
              <a:tblGrid>
                <a:gridCol w="9888120"/>
              </a:tblGrid>
              <a:tr h="456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※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&lt;pre&gt;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태그 내에 작성된 텍스트의 글꼴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(font)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은 고정폭 글꼴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(fixed-width font)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로 자동변환됩니다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2280" y="152280"/>
            <a:ext cx="11772000" cy="53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200000"/>
              </a:lnSpc>
              <a:spcBef>
                <a:spcPts val="1100"/>
              </a:spcBef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수평 가로 구분선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76000"/>
              </a:lnSpc>
              <a:spcBef>
                <a:spcPts val="1100"/>
              </a:spcBef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단락을 나눌 때나 내용상의 구분을 표현하고자 할 때 수평 가로 구분선을 사용합니다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이렇게 사용되는 수평 가로 구분선을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코드에서는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&lt;hr&gt;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(horizontal rule)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로 간단하게 만들 수 있습니다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하나의 단락입니다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하나의 단락입니다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hr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하나의 단락입니다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p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08" name="Google Shape;331;g2402c822410_0_956" descr=""/>
          <p:cNvPicPr/>
          <p:nvPr/>
        </p:nvPicPr>
        <p:blipFill>
          <a:blip r:embed="rId1"/>
          <a:stretch/>
        </p:blipFill>
        <p:spPr>
          <a:xfrm>
            <a:off x="5235480" y="3147480"/>
            <a:ext cx="3819240" cy="199044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3817080" y="3881520"/>
            <a:ext cx="751320" cy="52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52760" y="225360"/>
            <a:ext cx="11206800" cy="650520"/>
          </a:xfrm>
          <a:prstGeom prst="roundRect">
            <a:avLst>
              <a:gd name="adj" fmla="val 16667"/>
            </a:avLst>
          </a:prstGeom>
          <a:solidFill>
            <a:srgbClr val="f4f4fe"/>
          </a:solidFill>
          <a:ln>
            <a:noFill/>
          </a:ln>
          <a:effectLst>
            <a:outerShdw algn="tl" blurRad="190500" dir="2700000" dist="101314" rotWithShape="0">
              <a:srgbClr val="5955b3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002060"/>
                </a:solidFill>
                <a:latin typeface="Arial"/>
                <a:ea typeface="Arial"/>
              </a:rPr>
              <a:t> </a:t>
            </a:r>
            <a:r>
              <a:rPr b="0" lang="en-US" sz="4300" spc="-1" strike="noStrike">
                <a:solidFill>
                  <a:srgbClr val="002060"/>
                </a:solidFill>
                <a:latin typeface="Arial"/>
                <a:ea typeface="Arial"/>
              </a:rPr>
              <a:t>HTML </a:t>
            </a:r>
            <a:r>
              <a:rPr b="0" lang="en-US" sz="4300" spc="-1" strike="noStrike">
                <a:solidFill>
                  <a:srgbClr val="002060"/>
                </a:solidFill>
                <a:latin typeface="Arial"/>
                <a:ea typeface="Arial"/>
              </a:rPr>
              <a:t>페이지 생성하고 실행하기</a:t>
            </a:r>
            <a:endParaRPr b="0" lang="en-US" sz="4300" spc="-1" strike="noStrike">
              <a:latin typeface="굴림"/>
            </a:endParaRPr>
          </a:p>
        </p:txBody>
      </p:sp>
      <p:pic>
        <p:nvPicPr>
          <p:cNvPr id="136" name="Google Shape;152;g2402c822410_0_8" descr=""/>
          <p:cNvPicPr/>
          <p:nvPr/>
        </p:nvPicPr>
        <p:blipFill>
          <a:blip r:embed="rId1"/>
          <a:stretch/>
        </p:blipFill>
        <p:spPr>
          <a:xfrm>
            <a:off x="1224360" y="1461960"/>
            <a:ext cx="4084200" cy="225072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153;g2402c822410_0_8" descr=""/>
          <p:cNvPicPr/>
          <p:nvPr/>
        </p:nvPicPr>
        <p:blipFill>
          <a:blip r:embed="rId2"/>
          <a:stretch/>
        </p:blipFill>
        <p:spPr>
          <a:xfrm>
            <a:off x="6737040" y="1461960"/>
            <a:ext cx="4084200" cy="225072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54;g2402c822410_0_8" descr=""/>
          <p:cNvPicPr/>
          <p:nvPr/>
        </p:nvPicPr>
        <p:blipFill>
          <a:blip r:embed="rId3"/>
          <a:stretch/>
        </p:blipFill>
        <p:spPr>
          <a:xfrm>
            <a:off x="1982520" y="4100040"/>
            <a:ext cx="6175800" cy="20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28600" y="0"/>
            <a:ext cx="11671200" cy="14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200000"/>
              </a:lnSpc>
              <a:spcBef>
                <a:spcPts val="1100"/>
              </a:spcBef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텍스트에 다양한 효과를 주는 태그</a:t>
            </a:r>
            <a:endParaRPr b="0" lang="en-US" sz="2000" spc="-1" strike="noStrike">
              <a:latin typeface="굴림"/>
            </a:endParaRPr>
          </a:p>
          <a:p>
            <a:pPr marL="457200" indent="-342720">
              <a:lnSpc>
                <a:spcPct val="176000"/>
              </a:lnSpc>
              <a:spcBef>
                <a:spcPts val="1100"/>
              </a:spcBef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&lt;b&gt;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(bold text)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와 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&lt;strong&gt;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7240" y="2637720"/>
            <a:ext cx="11056680" cy="11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176000"/>
              </a:lnSpc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&lt;b&gt;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단순히 화면의 텍스트를 굵게 표현해 줍니다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&lt;strong&gt;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텍스트를 굵게 표현해줄 뿐만 아니라 그 내용이 중요하다는 의미도 함께 포함해 줍니다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12" name="Table 3"/>
          <p:cNvGraphicFramePr/>
          <p:nvPr/>
        </p:nvGraphicFramePr>
        <p:xfrm>
          <a:off x="695160" y="1387080"/>
          <a:ext cx="8003520" cy="380520"/>
        </p:xfrm>
        <a:graphic>
          <a:graphicData uri="http://schemas.openxmlformats.org/drawingml/2006/table">
            <a:tbl>
              <a:tblPr/>
              <a:tblGrid>
                <a:gridCol w="8003880"/>
              </a:tblGrid>
              <a:tr h="1279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200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b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이 부분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"&lt;/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b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은 단순히 글씨가 굵은 부분입니다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strong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이 부분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"&lt;/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strong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은 중요한 부분이라서 굵게 표현합니다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CustomShape 4"/>
          <p:cNvSpPr/>
          <p:nvPr/>
        </p:nvSpPr>
        <p:spPr>
          <a:xfrm>
            <a:off x="314280" y="3979080"/>
            <a:ext cx="110120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buClr>
                <a:srgbClr val="575757"/>
              </a:buClr>
              <a:buFont typeface="Arial"/>
              <a:buChar char="●"/>
            </a:pP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&lt;i&gt;</a:t>
            </a: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(italic text)</a:t>
            </a:r>
            <a:r>
              <a:rPr b="0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와 </a:t>
            </a: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&lt;em&gt;</a:t>
            </a: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(emphasized text)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14" name="Table 5"/>
          <p:cNvGraphicFramePr/>
          <p:nvPr/>
        </p:nvGraphicFramePr>
        <p:xfrm>
          <a:off x="750600" y="4674960"/>
          <a:ext cx="7948080" cy="380520"/>
        </p:xfrm>
        <a:graphic>
          <a:graphicData uri="http://schemas.openxmlformats.org/drawingml/2006/table">
            <a:tbl>
              <a:tblPr/>
              <a:tblGrid>
                <a:gridCol w="7948440"/>
              </a:tblGrid>
              <a:tr h="1120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i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이 부분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"&lt;/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i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은 단순히 글씨가 이탤릭체인 부분입니다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em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이 부분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"&lt;/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em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은 중요한 부분이라서 이탤릭체로 표현합니다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5" name="CustomShape 6"/>
          <p:cNvSpPr/>
          <p:nvPr/>
        </p:nvSpPr>
        <p:spPr>
          <a:xfrm>
            <a:off x="501480" y="5761800"/>
            <a:ext cx="11322360" cy="11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176000"/>
              </a:lnSpc>
            </a:pP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&lt;i&gt;</a:t>
            </a: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단순히 화면의 텍스트를 이탤릭체로 표현해 줍니다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&lt;em&gt;</a:t>
            </a:r>
            <a:r>
              <a:rPr b="1" i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텍스트를 이탤릭체로 변환해줄 뿐만 아니라 그 내용이 중요하다는 의미도 함께 포함해 줍니다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2280" y="152280"/>
            <a:ext cx="11808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&lt;mark&gt;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텍스트에 하이라이팅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(highlighting)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효과를 적용시켜 줍니다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17" name="Table 2"/>
          <p:cNvGraphicFramePr/>
          <p:nvPr/>
        </p:nvGraphicFramePr>
        <p:xfrm>
          <a:off x="618480" y="695880"/>
          <a:ext cx="6334920" cy="380520"/>
        </p:xfrm>
        <a:graphic>
          <a:graphicData uri="http://schemas.openxmlformats.org/drawingml/2006/table">
            <a:tbl>
              <a:tblPr/>
              <a:tblGrid>
                <a:gridCol w="6335280"/>
              </a:tblGrid>
              <a:tr h="456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mark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이 부분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"&lt;/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mark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만 하이라이트 합니다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8" name="CustomShape 3"/>
          <p:cNvSpPr/>
          <p:nvPr/>
        </p:nvSpPr>
        <p:spPr>
          <a:xfrm>
            <a:off x="152280" y="1768320"/>
            <a:ext cx="119311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&lt;del&gt;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(delete)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텍스트 중앙에 가로줄을 만들어 마치 텍스트를 지운 것과 같은 효과를 내줍니다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19" name="Table 4"/>
          <p:cNvGraphicFramePr/>
          <p:nvPr/>
        </p:nvGraphicFramePr>
        <p:xfrm>
          <a:off x="618480" y="2370960"/>
          <a:ext cx="6334920" cy="380520"/>
        </p:xfrm>
        <a:graphic>
          <a:graphicData uri="http://schemas.openxmlformats.org/drawingml/2006/table">
            <a:tbl>
              <a:tblPr/>
              <a:tblGrid>
                <a:gridCol w="6335280"/>
              </a:tblGrid>
              <a:tr h="456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del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이 부분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"&lt;/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del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을 지운 것처럼 표시합니다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0" name="CustomShape 5"/>
          <p:cNvSpPr/>
          <p:nvPr/>
        </p:nvSpPr>
        <p:spPr>
          <a:xfrm>
            <a:off x="171360" y="3544200"/>
            <a:ext cx="116071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&lt;ins&gt;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(insert)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텍스트 밑에 가로줄을 만들어 마치 빈칸에 텍스트를 삽입한 것과 같은 효과를 내줍니다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21" name="Table 6"/>
          <p:cNvGraphicFramePr/>
          <p:nvPr/>
        </p:nvGraphicFramePr>
        <p:xfrm>
          <a:off x="618480" y="4143240"/>
          <a:ext cx="6981480" cy="456840"/>
        </p:xfrm>
        <a:graphic>
          <a:graphicData uri="http://schemas.openxmlformats.org/drawingml/2006/table">
            <a:tbl>
              <a:tblPr/>
              <a:tblGrid>
                <a:gridCol w="6981480"/>
              </a:tblGrid>
              <a:tr h="456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ins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밑줄 친 부분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"&lt;/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ins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에 들어갈 알맞은 말을 고르세요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" name="CustomShape 7"/>
          <p:cNvSpPr/>
          <p:nvPr/>
        </p:nvSpPr>
        <p:spPr>
          <a:xfrm>
            <a:off x="150120" y="5145840"/>
            <a:ext cx="113868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&lt;sup&gt;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(superscript)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위첨자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,  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&lt;sub&gt;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(subscript)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아래첨자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23" name="Table 8"/>
          <p:cNvGraphicFramePr/>
          <p:nvPr/>
        </p:nvGraphicFramePr>
        <p:xfrm>
          <a:off x="618480" y="5720400"/>
          <a:ext cx="6334920" cy="928080"/>
        </p:xfrm>
        <a:graphic>
          <a:graphicData uri="http://schemas.openxmlformats.org/drawingml/2006/table">
            <a:tbl>
              <a:tblPr/>
              <a:tblGrid>
                <a:gridCol w="6335280"/>
              </a:tblGrid>
              <a:tr h="928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&gt;X&lt;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sup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&gt;2&lt;/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sup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 + Y&lt;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sup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&gt;3&lt;/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sup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 = Z&lt;/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물을 나타내는 화학식은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H&lt;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sub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&gt;2&lt;/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sub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&gt;O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입니다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52280" y="152280"/>
            <a:ext cx="11716920" cy="18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200000"/>
              </a:lnSpc>
              <a:spcBef>
                <a:spcPts val="1100"/>
              </a:spcBef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짧은 인용구</a:t>
            </a:r>
            <a:endParaRPr b="0" lang="en-US" sz="2000" spc="-1" strike="noStrike">
              <a:latin typeface="굴림"/>
            </a:endParaRPr>
          </a:p>
          <a:p>
            <a:pPr marL="457200" indent="-342720">
              <a:lnSpc>
                <a:spcPct val="176000"/>
              </a:lnSpc>
              <a:spcBef>
                <a:spcPts val="1100"/>
              </a:spcBef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&lt;q&gt;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(quotation)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내용 앞뒤에 큰따옴표가 붙습니다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1000"/>
              </a:lnSpc>
            </a:pP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25" name="Table 2"/>
          <p:cNvGraphicFramePr/>
          <p:nvPr/>
        </p:nvGraphicFramePr>
        <p:xfrm>
          <a:off x="320040" y="1552680"/>
          <a:ext cx="6376320" cy="1399320"/>
        </p:xfrm>
        <a:graphic>
          <a:graphicData uri="http://schemas.openxmlformats.org/drawingml/2006/table">
            <a:tbl>
              <a:tblPr/>
              <a:tblGrid>
                <a:gridCol w="6376320"/>
              </a:tblGrid>
              <a:tr h="1399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&gt;HTML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은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q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웹 페이지를 만들기 위한 하이퍼텍스트 마크업 언어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q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입니다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6" name="CustomShape 3"/>
          <p:cNvSpPr/>
          <p:nvPr/>
        </p:nvSpPr>
        <p:spPr>
          <a:xfrm>
            <a:off x="152280" y="3382560"/>
            <a:ext cx="11716920" cy="14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200000"/>
              </a:lnSpc>
              <a:spcBef>
                <a:spcPts val="1100"/>
              </a:spcBef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블록 인용구</a:t>
            </a:r>
            <a:endParaRPr b="0" lang="en-US" sz="2000" spc="-1" strike="noStrike">
              <a:latin typeface="굴림"/>
            </a:endParaRPr>
          </a:p>
          <a:p>
            <a:pPr marL="457200" indent="-342720">
              <a:lnSpc>
                <a:spcPct val="176000"/>
              </a:lnSpc>
              <a:spcBef>
                <a:spcPts val="1100"/>
              </a:spcBef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&lt;blockquote&gt;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(block quotation)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길이가 긴 인용문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별도의 단락으로 구분하여 나타냄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27" name="Table 4"/>
          <p:cNvGraphicFramePr/>
          <p:nvPr/>
        </p:nvGraphicFramePr>
        <p:xfrm>
          <a:off x="243720" y="4698360"/>
          <a:ext cx="11753640" cy="380520"/>
        </p:xfrm>
        <a:graphic>
          <a:graphicData uri="http://schemas.openxmlformats.org/drawingml/2006/table">
            <a:tbl>
              <a:tblPr/>
              <a:tblGrid>
                <a:gridCol w="11753640"/>
              </a:tblGrid>
              <a:tr h="2058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&gt;HTML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의 정의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blockquote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인터넷 서비스의 하나인 월드 와이드 웹을 통해 볼 수 있는 문서를 만들 때 사용하는 프로그래밍 언어의 한 종류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blockquote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52280" y="76320"/>
            <a:ext cx="11725920" cy="14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200000"/>
              </a:lnSpc>
              <a:spcBef>
                <a:spcPts val="1100"/>
              </a:spcBef>
            </a:pPr>
            <a:r>
              <a:rPr b="1" lang="en-US" sz="2050" spc="-1" strike="noStrike">
                <a:solidFill>
                  <a:srgbClr val="333333"/>
                </a:solidFill>
                <a:latin typeface="Arial"/>
                <a:ea typeface="Arial"/>
              </a:rPr>
              <a:t>축약형 표현</a:t>
            </a:r>
            <a:endParaRPr b="0" lang="en-US" sz="2050" spc="-1" strike="noStrike">
              <a:latin typeface="굴림"/>
            </a:endParaRPr>
          </a:p>
          <a:p>
            <a:pPr marL="457200" indent="-345600">
              <a:lnSpc>
                <a:spcPct val="176000"/>
              </a:lnSpc>
              <a:spcBef>
                <a:spcPts val="1100"/>
              </a:spcBef>
              <a:buClr>
                <a:srgbClr val="575757"/>
              </a:buClr>
              <a:buFont typeface="Arial"/>
              <a:buChar char="●"/>
            </a:pPr>
            <a:r>
              <a:rPr b="1" lang="en-US" sz="1850" spc="-1" strike="noStrike">
                <a:solidFill>
                  <a:srgbClr val="575757"/>
                </a:solidFill>
                <a:latin typeface="Arial"/>
                <a:ea typeface="Arial"/>
              </a:rPr>
              <a:t>&lt;abbr&gt;</a:t>
            </a:r>
            <a:r>
              <a:rPr b="1" lang="en-US" sz="185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50" spc="-1" strike="noStrike">
                <a:solidFill>
                  <a:srgbClr val="575757"/>
                </a:solidFill>
                <a:latin typeface="Arial"/>
                <a:ea typeface="Arial"/>
              </a:rPr>
              <a:t>(abbreviation) : </a:t>
            </a:r>
            <a:r>
              <a:rPr b="0" lang="en-US" sz="1850" spc="-1" strike="noStrike">
                <a:solidFill>
                  <a:srgbClr val="575757"/>
                </a:solidFill>
                <a:latin typeface="Arial"/>
                <a:ea typeface="Arial"/>
              </a:rPr>
              <a:t>태그 위에 마우스를 위치시키면 </a:t>
            </a:r>
            <a:r>
              <a:rPr b="0" lang="en-US" sz="1850" spc="-1" strike="noStrike">
                <a:solidFill>
                  <a:srgbClr val="575757"/>
                </a:solidFill>
                <a:latin typeface="Arial"/>
                <a:ea typeface="Arial"/>
              </a:rPr>
              <a:t>title </a:t>
            </a:r>
            <a:r>
              <a:rPr b="0" lang="en-US" sz="1850" spc="-1" strike="noStrike">
                <a:solidFill>
                  <a:srgbClr val="575757"/>
                </a:solidFill>
                <a:latin typeface="Arial"/>
                <a:ea typeface="Arial"/>
              </a:rPr>
              <a:t>속성에 명시한 용어의 원형이 나타납니다</a:t>
            </a:r>
            <a:r>
              <a:rPr b="0" lang="en-US" sz="185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50" spc="-1" strike="noStrike">
              <a:latin typeface="굴림"/>
            </a:endParaRPr>
          </a:p>
        </p:txBody>
      </p:sp>
      <p:graphicFrame>
        <p:nvGraphicFramePr>
          <p:cNvPr id="229" name="Table 2"/>
          <p:cNvGraphicFramePr/>
          <p:nvPr/>
        </p:nvGraphicFramePr>
        <p:xfrm>
          <a:off x="347400" y="1649520"/>
          <a:ext cx="8691480" cy="380520"/>
        </p:xfrm>
        <a:graphic>
          <a:graphicData uri="http://schemas.openxmlformats.org/drawingml/2006/table">
            <a:tbl>
              <a:tblPr/>
              <a:tblGrid>
                <a:gridCol w="8691480"/>
              </a:tblGrid>
              <a:tr h="1120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strong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abbr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title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"HyperText Markup Language 5"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&gt;HTML5&lt;/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abbr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strong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란 웹 문서를 제작하는 데 쓰이는 프로그래밍 언어인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HTML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의 최신 규격입니다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CustomShape 3"/>
          <p:cNvSpPr/>
          <p:nvPr/>
        </p:nvSpPr>
        <p:spPr>
          <a:xfrm>
            <a:off x="152280" y="3519360"/>
            <a:ext cx="117756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76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&lt;address&gt;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이탤릭체로 표현되며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,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위아래로 약간의 공백이 자동으로 삽입됩니다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31" name="Table 4"/>
          <p:cNvGraphicFramePr/>
          <p:nvPr/>
        </p:nvGraphicFramePr>
        <p:xfrm>
          <a:off x="347400" y="4335120"/>
          <a:ext cx="2493360" cy="380520"/>
        </p:xfrm>
        <a:graphic>
          <a:graphicData uri="http://schemas.openxmlformats.org/drawingml/2006/table">
            <a:tbl>
              <a:tblPr/>
              <a:tblGrid>
                <a:gridCol w="2493720"/>
              </a:tblGrid>
              <a:tr h="2058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address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서울특별시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br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강남구 테헤란로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address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52280" y="152280"/>
            <a:ext cx="11762640" cy="33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200000"/>
              </a:lnSpc>
              <a:spcBef>
                <a:spcPts val="1100"/>
              </a:spcBef>
            </a:pP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엔티티</a:t>
            </a:r>
            <a:r>
              <a:rPr b="1" lang="en-US" sz="2000" spc="-1" strike="noStrike">
                <a:solidFill>
                  <a:srgbClr val="333333"/>
                </a:solidFill>
                <a:latin typeface="Arial"/>
                <a:ea typeface="Arial"/>
              </a:rPr>
              <a:t>(Entity)</a:t>
            </a:r>
            <a:endParaRPr b="0" lang="en-US" sz="2000" spc="-1" strike="noStrike">
              <a:latin typeface="굴림"/>
            </a:endParaRPr>
          </a:p>
          <a:p>
            <a:pPr marL="101520">
              <a:lnSpc>
                <a:spcPct val="176000"/>
              </a:lnSpc>
              <a:spcBef>
                <a:spcPts val="1100"/>
              </a:spcBef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에는 미리 예약된 몇몇 문자가 있으며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,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이러한 문자를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예약어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(reserved characters)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라고 부릅니다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이러한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예약어를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코드에서 사용하면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,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웹 브라우저는 그것을 평소와는 다른 의미로 해석합니다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예약어를 기존에 사용하던 의미 그대로 사용하기 위해 별도로 만든 문자셋을 엔티티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(entity)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라고 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문법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33" name="Table 2"/>
          <p:cNvGraphicFramePr/>
          <p:nvPr/>
        </p:nvGraphicFramePr>
        <p:xfrm>
          <a:off x="266760" y="3390840"/>
          <a:ext cx="2103840" cy="1087920"/>
        </p:xfrm>
        <a:graphic>
          <a:graphicData uri="http://schemas.openxmlformats.org/drawingml/2006/table">
            <a:tbl>
              <a:tblPr/>
              <a:tblGrid>
                <a:gridCol w="2103840"/>
              </a:tblGrid>
              <a:tr h="1382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b22222"/>
                          </a:solidFill>
                          <a:latin typeface="Arial"/>
                          <a:ea typeface="Arial"/>
                        </a:rPr>
                        <a:t>&amp;</a:t>
                      </a:r>
                      <a:r>
                        <a:rPr b="0" lang="en-US" sz="1800" spc="-1" strike="noStrike">
                          <a:solidFill>
                            <a:srgbClr val="006400"/>
                          </a:solidFill>
                          <a:latin typeface="Arial"/>
                          <a:ea typeface="Arial"/>
                        </a:rPr>
                        <a:t>엔티티이름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1"/>
                        </a:spcBef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또는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1"/>
                        </a:spcBef>
                      </a:pPr>
                      <a:r>
                        <a:rPr b="0" lang="en-US" sz="1800" spc="-1" strike="noStrike">
                          <a:solidFill>
                            <a:srgbClr val="b22222"/>
                          </a:solidFill>
                          <a:latin typeface="Arial"/>
                          <a:ea typeface="Arial"/>
                        </a:rPr>
                        <a:t>&amp;</a:t>
                      </a:r>
                      <a:r>
                        <a:rPr b="0" lang="en-US" sz="1800" spc="-1" strike="noStrike">
                          <a:solidFill>
                            <a:srgbClr val="006400"/>
                          </a:solidFill>
                          <a:latin typeface="Arial"/>
                          <a:ea typeface="Arial"/>
                        </a:rPr>
                        <a:t>#</a:t>
                      </a:r>
                      <a:r>
                        <a:rPr b="0" lang="en-US" sz="1800" spc="-1" strike="noStrike">
                          <a:solidFill>
                            <a:srgbClr val="006400"/>
                          </a:solidFill>
                          <a:latin typeface="Arial"/>
                          <a:ea typeface="Arial"/>
                        </a:rPr>
                        <a:t>엔티티숫자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4" name="Table 3"/>
          <p:cNvGraphicFramePr/>
          <p:nvPr/>
        </p:nvGraphicFramePr>
        <p:xfrm>
          <a:off x="4442760" y="3398760"/>
          <a:ext cx="6756840" cy="928080"/>
        </p:xfrm>
        <a:graphic>
          <a:graphicData uri="http://schemas.openxmlformats.org/drawingml/2006/table">
            <a:tbl>
              <a:tblPr/>
              <a:tblGrid>
                <a:gridCol w="6756840"/>
              </a:tblGrid>
              <a:tr h="928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&gt;&lt;p&gt;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태그는 두 번째로 큰 제목을 나타내는 태그입니다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1" lang="en-US" sz="1800" spc="-1" strike="noStrike">
                          <a:solidFill>
                            <a:srgbClr val="811f24"/>
                          </a:solidFill>
                          <a:latin typeface="Arial"/>
                          <a:ea typeface="Arial"/>
                        </a:rPr>
                        <a:t>&amp;lt;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1" lang="en-US" sz="1800" spc="-1" strike="noStrike">
                          <a:solidFill>
                            <a:srgbClr val="811f24"/>
                          </a:solidFill>
                          <a:latin typeface="Arial"/>
                          <a:ea typeface="Arial"/>
                        </a:rPr>
                        <a:t>&amp;gt;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태그는 단락을 나타내는 태그입니다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.&lt;/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5" name="CustomShape 4"/>
          <p:cNvSpPr/>
          <p:nvPr/>
        </p:nvSpPr>
        <p:spPr>
          <a:xfrm>
            <a:off x="4366440" y="2891160"/>
            <a:ext cx="52804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Malgun Gothic"/>
                <a:ea typeface="Malgun Gothic"/>
              </a:rPr>
              <a:t>예제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4455720" y="4657680"/>
            <a:ext cx="68119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※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코드에서 사용된 꺾쇠괄호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(&lt;&gt;)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는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태그의 시작과 끝의 의미로 해석됩니다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384;g2402c822410_0_1058" descr=""/>
          <p:cNvPicPr/>
          <p:nvPr/>
        </p:nvPicPr>
        <p:blipFill>
          <a:blip r:embed="rId1"/>
          <a:stretch/>
        </p:blipFill>
        <p:spPr>
          <a:xfrm>
            <a:off x="433800" y="395640"/>
            <a:ext cx="10821960" cy="417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2280" y="152280"/>
            <a:ext cx="1184508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200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&lt;a&gt;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 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Malgun Gothic"/>
                <a:ea typeface="Malgun Gothic"/>
              </a:rPr>
              <a:t>서로 다른 웹 페이지 사이를 이동하거나 웹 페이지 내부에서 특정한 위치로 이동할 때 사용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Malgun Gothic"/>
                <a:ea typeface="Malgun Gothic"/>
              </a:rPr>
              <a:t>문법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39" name="Table 2"/>
          <p:cNvGraphicFramePr/>
          <p:nvPr/>
        </p:nvGraphicFramePr>
        <p:xfrm>
          <a:off x="688680" y="1711440"/>
          <a:ext cx="4084200" cy="456840"/>
        </p:xfrm>
        <a:graphic>
          <a:graphicData uri="http://schemas.openxmlformats.org/drawingml/2006/table">
            <a:tbl>
              <a:tblPr/>
              <a:tblGrid>
                <a:gridCol w="4084200"/>
              </a:tblGrid>
              <a:tr h="4568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22222"/>
                          </a:solidFill>
                          <a:latin typeface="Arial"/>
                          <a:ea typeface="Arial"/>
                        </a:rPr>
                        <a:t>a href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06400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006400"/>
                          </a:solidFill>
                          <a:latin typeface="Arial"/>
                          <a:ea typeface="Arial"/>
                        </a:rPr>
                        <a:t>링크주소</a:t>
                      </a:r>
                      <a:r>
                        <a:rPr b="0" lang="en-US" sz="1800" spc="-1" strike="noStrike">
                          <a:solidFill>
                            <a:srgbClr val="006400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&gt;HTML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링크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b22222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0" name="CustomShape 3"/>
          <p:cNvSpPr/>
          <p:nvPr/>
        </p:nvSpPr>
        <p:spPr>
          <a:xfrm>
            <a:off x="612720" y="2793960"/>
            <a:ext cx="11308680" cy="11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&lt;a&gt;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태그의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href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속성은 링크를 클릭하면 연결할 페이지나 사이트의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URL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주소를 명시합니다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&lt;a&gt;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태그는 텍스트나 단락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,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이미지 등 다양한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HTML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요소에 사용할 수 있습니다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41" name="Table 4"/>
          <p:cNvGraphicFramePr/>
          <p:nvPr/>
        </p:nvGraphicFramePr>
        <p:xfrm>
          <a:off x="612720" y="4076640"/>
          <a:ext cx="4391280" cy="1399320"/>
        </p:xfrm>
        <a:graphic>
          <a:graphicData uri="http://schemas.openxmlformats.org/drawingml/2006/table">
            <a:tbl>
              <a:tblPr/>
              <a:tblGrid>
                <a:gridCol w="4391640"/>
              </a:tblGrid>
              <a:tr h="1399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href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"http://www.naver.com"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이 링크를 클릭해 보세요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!&lt;/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397;p18" descr=""/>
          <p:cNvPicPr/>
          <p:nvPr/>
        </p:nvPicPr>
        <p:blipFill>
          <a:blip r:embed="rId1"/>
          <a:stretch/>
        </p:blipFill>
        <p:spPr>
          <a:xfrm>
            <a:off x="473040" y="756360"/>
            <a:ext cx="3809520" cy="253980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431280" y="184320"/>
            <a:ext cx="17776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Target</a:t>
            </a: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endParaRPr b="0" lang="en-US" sz="2400" spc="-1" strike="noStrike">
              <a:latin typeface="굴림"/>
            </a:endParaRPr>
          </a:p>
        </p:txBody>
      </p:sp>
      <p:pic>
        <p:nvPicPr>
          <p:cNvPr id="244" name="Google Shape;399;p18" descr=""/>
          <p:cNvPicPr/>
          <p:nvPr/>
        </p:nvPicPr>
        <p:blipFill>
          <a:blip r:embed="rId2"/>
          <a:stretch/>
        </p:blipFill>
        <p:spPr>
          <a:xfrm>
            <a:off x="6477120" y="680040"/>
            <a:ext cx="3809520" cy="253980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400;p18" descr=""/>
          <p:cNvPicPr/>
          <p:nvPr/>
        </p:nvPicPr>
        <p:blipFill>
          <a:blip r:embed="rId3"/>
          <a:stretch/>
        </p:blipFill>
        <p:spPr>
          <a:xfrm>
            <a:off x="431280" y="3625200"/>
            <a:ext cx="3809520" cy="253980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58920" y="5945040"/>
            <a:ext cx="501660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_parent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링크로 연결된 문서를 부모 프레임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(frame)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에서 오픈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47" name="Google Shape;402;p18" descr=""/>
          <p:cNvPicPr/>
          <p:nvPr/>
        </p:nvPicPr>
        <p:blipFill>
          <a:blip r:embed="rId4"/>
          <a:stretch/>
        </p:blipFill>
        <p:spPr>
          <a:xfrm>
            <a:off x="6192000" y="3649320"/>
            <a:ext cx="3809520" cy="253980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6612840" y="5954400"/>
            <a:ext cx="53110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_top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링크로 연결된 문서를 현재 창의 가장 상위 프레임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(frame)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에서 오픈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506160" y="3132720"/>
            <a:ext cx="53110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_blank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링크된 문서를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새 창이나 새 탭에서 오픈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2229120" y="193320"/>
            <a:ext cx="63244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링크로 연결된 문서를 어디에서 열지를 명시합니다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6576120" y="2954880"/>
            <a:ext cx="46551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_self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링크로 연결된 문서를 현재 프레임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(frame)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에서 오픈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 (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기본설정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Table 1"/>
          <p:cNvGraphicFramePr/>
          <p:nvPr/>
        </p:nvGraphicFramePr>
        <p:xfrm>
          <a:off x="343080" y="343080"/>
          <a:ext cx="10286640" cy="380520"/>
        </p:xfrm>
        <a:graphic>
          <a:graphicData uri="http://schemas.openxmlformats.org/drawingml/2006/table">
            <a:tbl>
              <a:tblPr/>
              <a:tblGrid>
                <a:gridCol w="10287000"/>
              </a:tblGrid>
              <a:tr h="3808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href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ea typeface="Arial"/>
                          <a:hlinkClick r:id="rId1"/>
                        </a:rPr>
                        <a:t>https://jmk255.github.io/example/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target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"_blank"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&gt;blank&lt;/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href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ea typeface="Arial"/>
                          <a:hlinkClick r:id="rId2"/>
                        </a:rPr>
                        <a:t>https://jmk255.github.io/example/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target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"_self"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&gt;self&lt;/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href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ea typeface="Arial"/>
                          <a:hlinkClick r:id="rId3"/>
                        </a:rPr>
                        <a:t>https://jmk255.github.io/example/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target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"_parent"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&gt;parent&lt;/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href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ea typeface="Arial"/>
                          <a:hlinkClick r:id="rId4"/>
                        </a:rPr>
                        <a:t>https://jmk255.github.io/example/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target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"_top"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&gt;top&lt;/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</a:rPr>
                        <a:t>//</a:t>
                      </a: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</a:rPr>
                        <a:t>링크로 연결된 문서를 지정된 프레임</a:t>
                      </a: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</a:rPr>
                        <a:t>(frame)</a:t>
                      </a: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</a:rPr>
                        <a:t>에서 오픈</a:t>
                      </a: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href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ea typeface="Arial"/>
                          <a:hlinkClick r:id="rId5"/>
                        </a:rPr>
                        <a:t>https://jmk255.github.io/example/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target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"myframe"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&gt;myframe&lt;/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h2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71000"/>
                        </a:lnSpc>
                      </a:pP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&lt;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iframe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name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"myframe"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style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b="0" lang="en-US" sz="1800" spc="-1" strike="noStrike">
                          <a:solidFill>
                            <a:srgbClr val="0b6125"/>
                          </a:solidFill>
                          <a:latin typeface="Arial"/>
                          <a:ea typeface="Arial"/>
                        </a:rPr>
                        <a:t>"width:50%; height: 330px"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&gt;&lt;/</a:t>
                      </a:r>
                      <a:r>
                        <a:rPr b="0" lang="en-US" sz="1800" spc="-1" strike="noStrike">
                          <a:solidFill>
                            <a:srgbClr val="bf4f24"/>
                          </a:solidFill>
                          <a:latin typeface="Arial"/>
                          <a:ea typeface="Arial"/>
                        </a:rPr>
                        <a:t>iframe</a:t>
                      </a:r>
                      <a:r>
                        <a:rPr b="0" lang="en-US" sz="1800" spc="-1" strike="noStrike">
                          <a:solidFill>
                            <a:srgbClr val="575757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70640" y="44640"/>
            <a:ext cx="11884320" cy="68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2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이미지태그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src 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이미지의 경로 정보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alt 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대체문자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그림이 보이지 않을때 문자로 이미지 정보를 전달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상대경로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현재 파일을 기준으로 만들어지는 주소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경로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절대경로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최상위의 무엇인가를 기준으로 만들어지는 주소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경로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file://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&lt;-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내컴퓨터를 기준으로 만들어지는 주소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  <a:spcBef>
                <a:spcPts val="13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http://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&lt;-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웹을 기준으로 만들어지는 주소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  <a:spcBef>
                <a:spcPts val="13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1" lang="en-US" sz="20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!!</a:t>
            </a:r>
            <a:r>
              <a:rPr b="1" lang="en-US" sz="20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웹속도때문에 상대경로를 선호합니다</a:t>
            </a:r>
            <a:r>
              <a:rPr b="1" lang="en-US" sz="20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.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&lt;img src="picture.jpg"&gt;    =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이미지가 현재 페이지와 같은 위치에 있음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&lt;img src="images/picture.jpg"&gt;    =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이미지가 현재 페이지가 있는 폴더의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imgaes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폴더에 있음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&lt;img src="../picture.jpg"&gt;    =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현재 페지이가 있는 폴더의 상위폴더에 있음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59;p1" descr=""/>
          <p:cNvPicPr/>
          <p:nvPr/>
        </p:nvPicPr>
        <p:blipFill>
          <a:blip r:embed="rId1"/>
          <a:stretch/>
        </p:blipFill>
        <p:spPr>
          <a:xfrm>
            <a:off x="1800000" y="423000"/>
            <a:ext cx="8007120" cy="60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31280" y="256320"/>
            <a:ext cx="11260080" cy="65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브라우저가 인식할수 있는 파일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포멧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    </a:t>
            </a:r>
            <a:r>
              <a:rPr b="1" lang="en-US" sz="20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*.html, *.jpg, *.png, *.gif, *.pdf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    </a:t>
            </a:r>
            <a:r>
              <a:rPr b="1" lang="en-US" sz="20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*.svg </a:t>
            </a:r>
            <a:r>
              <a:rPr b="1" lang="en-US" sz="20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브라우저가 인식할수 있는 벡터방식 이미지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더미이미지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https://placeimg.com/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&lt;img src="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경로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" alt="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이미지정보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" width="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넓이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" height="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높이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"&gt;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단위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고정단위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px, cm, mm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유동단위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%, em,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모바일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&lt;-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뷰포트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(viewport)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100vw 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보여지는 너비를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100%, 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100vh :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보여지는 높이를 </a:t>
            </a:r>
            <a:r>
              <a:rPr b="0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100%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39400" y="36360"/>
            <a:ext cx="10921680" cy="67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map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위에 클릭할 수 있는 영역을 그려놓은 도면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(map)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을 뜻함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맵을 만들려면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img(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또는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object), Map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그리고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area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요소가 필요한데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map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요소의 역할은 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img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와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area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사이를 연결시키는 것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· img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이미지를 표시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· map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위에 그려진 도면을 표시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· area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도면을 구성하는 링크 영역과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URL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을 표시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7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name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맵이름을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Map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요소와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img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사이의 연결점역할을 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즉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name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속성이 있어야만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img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요소가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map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요소를 참조할 수 있다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usemap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해당 맵의 이름을 브라우저에 알려준다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&lt;section id= “bookstore”&gt;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7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&lt;img src=“bookstore.jpg” width=“360” height=“60” alt=“” usemap=“#map”&gt;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7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&lt;map name=“map”&gt;&lt;/map&gt;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&lt;/section&gt;</a:t>
            </a:r>
            <a:endParaRPr b="0" lang="en-US" sz="17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39400" y="113760"/>
            <a:ext cx="10782720" cy="40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area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맵 내부에 링크 영역을 지정하는 요소이다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반드시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map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요소와 함께 사용해야 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shape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링크 영역의 형태를 지정하는 속성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원형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사각형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다각형으로 표시할 수 있다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coords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area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요소의 영역 좌표를 지정한다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&lt;map name=“map"&gt;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&lt;area shape="rect" coords="0,0,120,60" href=“http://www.yes24.co.kr” alt=“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예스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24”&gt;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&lt;area shape="rect" coords="120,0,240,60" href=“http://www.kyobobook.co.kr” alt=“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교보문고”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&lt;area shape="rect" coords="240,0,360,60" href=“http://www.aladdin.co.kr” alt=“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알라딘서점”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&lt;/map&gt;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436;p15" descr=""/>
          <p:cNvPicPr/>
          <p:nvPr/>
        </p:nvPicPr>
        <p:blipFill>
          <a:blip r:embed="rId1"/>
          <a:stretch/>
        </p:blipFill>
        <p:spPr>
          <a:xfrm>
            <a:off x="145800" y="1412640"/>
            <a:ext cx="4822560" cy="4248000"/>
          </a:xfrm>
          <a:prstGeom prst="rect">
            <a:avLst/>
          </a:prstGeom>
          <a:ln>
            <a:noFill/>
          </a:ln>
        </p:spPr>
      </p:pic>
      <p:sp>
        <p:nvSpPr>
          <p:cNvPr id="258" name="CustomShape 1"/>
          <p:cNvSpPr/>
          <p:nvPr/>
        </p:nvSpPr>
        <p:spPr>
          <a:xfrm>
            <a:off x="907920" y="467280"/>
            <a:ext cx="18277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shape </a:t>
            </a: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387480" y="3645000"/>
            <a:ext cx="5658480" cy="27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&lt;area shape = “rect”&gt;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shape = “rect”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링크영역을 사각형으로 지정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shape = “circle”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링크영역을 원형으로 지정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shape = “poly”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링크영역을 다각형으로 지정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shape = “default”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링크영역을 기본 상태로 지정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전체를 링크영역으로 지정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9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3280" y="116640"/>
            <a:ext cx="6389640" cy="66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2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coords 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area 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요소의 영역 좌표를 지정한다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&lt;area shape = “rect” coords = “3 , 43 , 89 , 137”&gt;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x1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좌상단의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x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y1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좌상단의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y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x2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우하단의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x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y2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우하단의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y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shape = “circle” coords = “x , y , r”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x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중심점의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x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y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중심점의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y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r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중심점부터 테두리까지의 길이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Shape = “poly” coords = “x1 , y1 , x2 , y2,….,xN , yN”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x1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첫 번째 꼭지점의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x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y1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첫 번째 꼭지점의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y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x2 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두 번째 꼭지점의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x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좌표값</a:t>
            </a:r>
            <a:endParaRPr b="0" lang="en-US" sz="1900" spc="-1" strike="noStrike">
              <a:latin typeface="굴림"/>
            </a:endParaRPr>
          </a:p>
        </p:txBody>
      </p:sp>
      <p:graphicFrame>
        <p:nvGraphicFramePr>
          <p:cNvPr id="261" name="Table 2"/>
          <p:cNvGraphicFramePr/>
          <p:nvPr/>
        </p:nvGraphicFramePr>
        <p:xfrm>
          <a:off x="6400800" y="1486080"/>
          <a:ext cx="5495040" cy="380520"/>
        </p:xfrm>
        <a:graphic>
          <a:graphicData uri="http://schemas.openxmlformats.org/drawingml/2006/table">
            <a:tbl>
              <a:tblPr/>
              <a:tblGrid>
                <a:gridCol w="5495400"/>
              </a:tblGrid>
              <a:tr h="28789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href </a:t>
                      </a:r>
                      <a:r>
                        <a:rPr b="1" lang="en-US" sz="21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속성</a:t>
                      </a:r>
                      <a:endParaRPr b="0" lang="en-US" sz="2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US" sz="21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문서</a:t>
                      </a: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(hypertext)</a:t>
                      </a: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를 참조</a:t>
                      </a: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(reference)</a:t>
                      </a: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하기 위한</a:t>
                      </a:r>
                      <a:endParaRPr b="0" lang="en-US" sz="19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속성이다</a:t>
                      </a: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9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&lt;area shape=“rect” coords = “0 , 0 , 120 , 60”</a:t>
                      </a:r>
                      <a:endParaRPr b="0" lang="en-US" sz="19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9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href = “http://www.yes24.co.kr”&gt;</a:t>
                      </a:r>
                      <a:endParaRPr b="0" lang="en-US" sz="19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160" y="12240"/>
            <a:ext cx="12061080" cy="66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Video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영상파일을 표시한다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브라우저가 모든 파일 형식을 지원하는 것은 아니므로 표준 형식의 비디오 파일을 사용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&lt;section id="video"&gt;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&lt;video src="sample-video.mp4" muted controls  width="360" height="250" poster="planet.PNG"&gt;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&lt;p&gt;sample-video&lt;/p&gt;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&lt;/video&gt;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&lt;p&gt;[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비디오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] sample-video 6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분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&lt;/section&gt;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Poster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비디오를 내려받기 하는 동안 사용자에게 지정된 이미지를 미리 보여준다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 속성을 지정하지 않으면 비디오 파일의 첫 번째 프레임을 이미지 형식으로 보여준다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height , width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너비와 높이를 지정할 수 있다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Autoplay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자동재생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loop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반복재생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controls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제어 컨트롤을 표시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Play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파일재생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pause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임시로 멈춤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volume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소리 조절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muted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소리없음 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fullscreen toggle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전체화면으로 전환기능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caption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자막을 보이게 하거나 수화 정보를 선택하는 기능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Preload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비디오 파일의 사전 로딩을 지정한다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문서 로딩과 동시에 비디오 파일을 로딩시킬 때 사용한다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Autoplay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속성이 함께 지정되었다면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preload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속성은 무시된다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13120" y="116640"/>
            <a:ext cx="9819000" cy="29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Audio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오디오 파일을 표시한다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&lt;section id="audio"&gt;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&lt;audio src=“bass.mp3" controls preload="none"&gt;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&lt;p&gt;bass&lt;/p&gt;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&lt;/audio&gt;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  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&lt;p&gt;[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오디오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] bass 4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초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&lt;/section&gt;</a:t>
            </a:r>
            <a:endParaRPr b="0" lang="en-US" sz="1800" spc="-1" strike="noStrike">
              <a:latin typeface="굴림"/>
            </a:endParaRPr>
          </a:p>
        </p:txBody>
      </p:sp>
      <p:graphicFrame>
        <p:nvGraphicFramePr>
          <p:cNvPr id="264" name="Table 2"/>
          <p:cNvGraphicFramePr/>
          <p:nvPr/>
        </p:nvGraphicFramePr>
        <p:xfrm>
          <a:off x="2775960" y="2697480"/>
          <a:ext cx="9415800" cy="380520"/>
        </p:xfrm>
        <a:graphic>
          <a:graphicData uri="http://schemas.openxmlformats.org/drawingml/2006/table">
            <a:tbl>
              <a:tblPr/>
              <a:tblGrid>
                <a:gridCol w="9415800"/>
              </a:tblGrid>
              <a:tr h="4297320">
                <a:tc>
                  <a:txBody>
                    <a:bodyPr lIns="91080" rIns="91080" tIns="91080" bIns="91080">
                      <a:noAutofit/>
                    </a:bodyPr>
                    <a:p>
                      <a:pPr marL="45720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Malgun Gothic"/>
                        <a:buChar char="●"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Source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요소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 요소를 사용하면 하나의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audio , video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요소에 여러 개의 미디어 소스를 표시할 수 있다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</a:rPr>
                        <a:t>&lt;audio src="bass.mp3" controls preload="none"&gt;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     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</a:rPr>
                        <a:t>&lt;source src="bass.ogg" type="audio/ogg"&gt;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</a:rPr>
                        <a:t>      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</a:rPr>
                        <a:t>&lt;source src="bass.mp3" type="audio/mp3"&gt;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       </a:t>
                      </a:r>
                      <a:r>
                        <a:rPr b="0" lang="en-US" sz="1800" spc="-1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</a:rPr>
                        <a:t>&lt;p&gt;bass&lt;/p&gt;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Type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속성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미디어 파일의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MIME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종류를 지정한다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비디오 파일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(type = “video/ogg” , “video/mp4” , “video/webm” 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오디오 파일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(type = “audio/ogg” , “audio/mp3”)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30320" y="6480"/>
            <a:ext cx="12013920" cy="63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리스트</a:t>
            </a:r>
            <a:endParaRPr b="0" lang="en-US" sz="2000" spc="-1" strike="noStrike">
              <a:latin typeface="굴림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ol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순서가 있는 리스트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type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속성값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-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숫자에 의한 표시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또는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-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알파벳에 의한 표시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i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또는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-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로마숫자에 의한 표시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start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리스트의 시작 숫자를 지정한다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반드시 숫자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정수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만 올 수 있다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reverse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리스트를 역순서로 지정한다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li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(list item)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Li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요소는 리스트 자체가 아니라 리스트를 구성하는 항목을 표현하기 위한 것이며 부모요소인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ol,ul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요소와 함께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사용해야한다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&lt;ol type = “1” start  = “10” reversed= “reversed”&gt;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사과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배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포도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수박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딸기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&lt;/ol&gt;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38320" y="174240"/>
            <a:ext cx="11707920" cy="54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spcBef>
                <a:spcPts val="1100"/>
              </a:spcBef>
              <a:buClr>
                <a:srgbClr val="333333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ul</a:t>
            </a: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요소 </a:t>
            </a: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: </a:t>
            </a: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순서가 없는 리스트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  <a:spcBef>
                <a:spcPts val="1100"/>
              </a:spcBef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각각의 리스트 요소 앞에는 기본 마커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(marker)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로 검정색의 작은 원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(bullet)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 위치합니다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&lt;ul&gt;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책소개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저자소개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미리보기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서평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이벤트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 &lt;li&gt;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구입처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&lt;/li&gt;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&lt;ul&gt;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type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속성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- disc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검정색 작은 원 모양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기본설정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- circle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흰색 작은 원 모양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- square 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사각형 모양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00800" y="164880"/>
            <a:ext cx="11762640" cy="44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01520">
              <a:lnSpc>
                <a:spcPct val="200000"/>
              </a:lnSpc>
              <a:spcBef>
                <a:spcPts val="1100"/>
              </a:spcBef>
            </a:pP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정의 리스트</a:t>
            </a:r>
            <a:r>
              <a:rPr b="1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(description list)</a:t>
            </a:r>
            <a:endParaRPr b="0" lang="en-US" sz="1800" spc="-1" strike="noStrike">
              <a:latin typeface="굴림"/>
            </a:endParaRPr>
          </a:p>
          <a:p>
            <a:pPr marL="457200" indent="-342720">
              <a:lnSpc>
                <a:spcPct val="176000"/>
              </a:lnSpc>
              <a:spcBef>
                <a:spcPts val="1100"/>
              </a:spcBef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&lt;dl&gt;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정의 리스트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(description list)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는 용어와 그에 대한 정의를 모아놓은 리스트로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&lt;dl&gt;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태그로 시작합니다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457200" indent="-342720">
              <a:lnSpc>
                <a:spcPct val="176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&lt;dt&gt;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용어의 이름</a:t>
            </a:r>
            <a:endParaRPr b="0" lang="en-US" sz="1800" spc="-1" strike="noStrike">
              <a:latin typeface="굴림"/>
            </a:endParaRPr>
          </a:p>
          <a:p>
            <a:pPr marL="457200" indent="-342720">
              <a:lnSpc>
                <a:spcPct val="176000"/>
              </a:lnSpc>
              <a:buClr>
                <a:srgbClr val="575757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&lt;dd&gt;</a:t>
            </a:r>
            <a:r>
              <a:rPr b="1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태그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해당 용어에 대한 정의</a:t>
            </a:r>
            <a:endParaRPr b="0" lang="en-US" sz="1800" spc="-1" strike="noStrike">
              <a:latin typeface="굴림"/>
            </a:endParaRPr>
          </a:p>
          <a:p>
            <a:pPr marL="101520">
              <a:lnSpc>
                <a:spcPct val="176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&lt;dl&gt;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&lt;dt&gt;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인간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&lt;/dt&gt;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&lt;dd&gt;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동물의 일원이지만 다른 동물에서 볼 수 없는 고도의 지능을 소유한 고등 동물이다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.&lt;/dd&gt;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&lt;/dl&gt;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76120" y="378360"/>
            <a:ext cx="11685960" cy="53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790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첫 번째 줄의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&lt;!DOCTYPE html&gt;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태그는 웹 브라우저가 현재 웹 페이지가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HTML5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문서임을 인식하게 만들어 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79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W3C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의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HTML5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명세에 따르면 모든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HTML5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문서는 반드시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&lt;!DOCTYPE html&gt;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태그를 표기해야 함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79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또한 반드시 문서의 가장 첫 번째 줄에 있어야 함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151920">
              <a:lnSpc>
                <a:spcPct val="115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79000"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두 번째 줄의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html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태그는 모든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HTML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페이지의 루트 요소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/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모든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HTML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태그는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html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태그의 내부에 작성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66;g2402c822410_0_406" descr=""/>
          <p:cNvPicPr/>
          <p:nvPr/>
        </p:nvPicPr>
        <p:blipFill>
          <a:blip r:embed="rId1"/>
          <a:srcRect l="0" t="11996" r="0" b="0"/>
          <a:stretch/>
        </p:blipFill>
        <p:spPr>
          <a:xfrm>
            <a:off x="1356840" y="3711960"/>
            <a:ext cx="7469280" cy="26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595240" y="4100760"/>
            <a:ext cx="5047200" cy="27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Table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테이블의 시작과 끝을 표시한다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Caption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테이블 제목을 표시한다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Tr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테이블 행을 표시한다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Th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테이블 의 헤더 셀을 표시한다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Td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테이블의 데이터 셀을 표시한다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900" spc="-1" strike="noStrike">
              <a:latin typeface="굴림"/>
            </a:endParaRPr>
          </a:p>
        </p:txBody>
      </p:sp>
      <p:pic>
        <p:nvPicPr>
          <p:cNvPr id="269" name="Google Shape;476;p19" descr=""/>
          <p:cNvPicPr/>
          <p:nvPr/>
        </p:nvPicPr>
        <p:blipFill>
          <a:blip r:embed="rId1"/>
          <a:stretch/>
        </p:blipFill>
        <p:spPr>
          <a:xfrm>
            <a:off x="1391400" y="1412640"/>
            <a:ext cx="6894000" cy="2412720"/>
          </a:xfrm>
          <a:prstGeom prst="rect">
            <a:avLst/>
          </a:prstGeom>
          <a:ln>
            <a:noFill/>
          </a:ln>
        </p:spPr>
      </p:pic>
      <p:sp>
        <p:nvSpPr>
          <p:cNvPr id="270" name="CustomShape 2"/>
          <p:cNvSpPr/>
          <p:nvPr/>
        </p:nvSpPr>
        <p:spPr>
          <a:xfrm>
            <a:off x="712800" y="95760"/>
            <a:ext cx="1104084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2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Table </a:t>
            </a: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테이블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(Table)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이란 여러 종류의 데이터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(data)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를 보기 좋게 정리하여 보여주는 표를 의미합니다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482;p20" descr=""/>
          <p:cNvPicPr/>
          <p:nvPr/>
        </p:nvPicPr>
        <p:blipFill>
          <a:blip r:embed="rId1"/>
          <a:stretch/>
        </p:blipFill>
        <p:spPr>
          <a:xfrm>
            <a:off x="623520" y="836640"/>
            <a:ext cx="8141400" cy="511236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1487520" y="3782160"/>
            <a:ext cx="479520" cy="294480"/>
          </a:xfrm>
          <a:prstGeom prst="rect">
            <a:avLst/>
          </a:prstGeom>
          <a:solidFill>
            <a:schemeClr val="lt1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1413360" y="3717000"/>
            <a:ext cx="6498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7c80"/>
                </a:solidFill>
                <a:latin typeface="Malgun Gothic"/>
                <a:ea typeface="Malgun Gothic"/>
              </a:rPr>
              <a:t>col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683440" y="5052240"/>
            <a:ext cx="671760" cy="287640"/>
          </a:xfrm>
          <a:prstGeom prst="rect">
            <a:avLst/>
          </a:prstGeom>
          <a:solidFill>
            <a:schemeClr val="lt1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2638800" y="5013000"/>
            <a:ext cx="7606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6923c"/>
                </a:solidFill>
                <a:latin typeface="Malgun Gothic"/>
                <a:ea typeface="Malgun Gothic"/>
              </a:rPr>
              <a:t>row</a:t>
            </a:r>
            <a:endParaRPr b="0" lang="en-US" sz="2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Table 1"/>
          <p:cNvGraphicFramePr/>
          <p:nvPr/>
        </p:nvGraphicFramePr>
        <p:xfrm>
          <a:off x="5341680" y="647640"/>
          <a:ext cx="6451920" cy="2368800"/>
        </p:xfrm>
        <a:graphic>
          <a:graphicData uri="http://schemas.openxmlformats.org/drawingml/2006/table">
            <a:tbl>
              <a:tblPr/>
              <a:tblGrid>
                <a:gridCol w="6451920"/>
              </a:tblGrid>
              <a:tr h="2368800">
                <a:tc>
                  <a:txBody>
                    <a:bodyPr lIns="121680" rIns="121680" bIns="14400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블록 레벨 요소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큰 구조를 만들기 위한 요소이며 콘텐츠를 블록 형태로 표시한다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100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body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요소 안에서만 사용할 수 있다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인라인 요소와 다른 블록 레벨 요소를 포함할 수 있다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새로운 행에서 시작한다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인라인 요소보다 더 큰 구조를 만드는데 사용한다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0f4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Table 2"/>
          <p:cNvGraphicFramePr/>
          <p:nvPr/>
        </p:nvGraphicFramePr>
        <p:xfrm>
          <a:off x="5341680" y="3529080"/>
          <a:ext cx="6451920" cy="2368800"/>
        </p:xfrm>
        <a:graphic>
          <a:graphicData uri="http://schemas.openxmlformats.org/drawingml/2006/table">
            <a:tbl>
              <a:tblPr/>
              <a:tblGrid>
                <a:gridCol w="6451920"/>
              </a:tblGrid>
              <a:tr h="2541240">
                <a:tc>
                  <a:txBody>
                    <a:bodyPr lIns="121680" rIns="121680" bIns="14400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인라인 요소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작은 구조를 만들기 위한 요소이며 행 안에서 텍스트나 데이터를 표시한다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100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body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요소 안에서만 사용할 수 있다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데이터와 다른 인라인 요소만 포함할 수 있다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새로운 행에서 시작할 수 없다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·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텍스트 레벨 요소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(text-level element)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라고 부른다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0f4e5"/>
                    </a:solidFill>
                  </a:tcPr>
                </a:tc>
              </a:tr>
            </a:tbl>
          </a:graphicData>
        </a:graphic>
      </p:graphicFrame>
      <p:pic>
        <p:nvPicPr>
          <p:cNvPr id="278" name="Google Shape;493;p6" descr=""/>
          <p:cNvPicPr/>
          <p:nvPr/>
        </p:nvPicPr>
        <p:blipFill>
          <a:blip r:embed="rId1"/>
          <a:stretch/>
        </p:blipFill>
        <p:spPr>
          <a:xfrm>
            <a:off x="320760" y="923040"/>
            <a:ext cx="3445560" cy="168228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269280" y="175320"/>
            <a:ext cx="43750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블록 레벨 요소와 인라인 요소</a:t>
            </a:r>
            <a:endParaRPr b="0" lang="en-US" sz="2400" spc="-1" strike="noStrike">
              <a:latin typeface="굴림"/>
            </a:endParaRPr>
          </a:p>
        </p:txBody>
      </p:sp>
      <p:graphicFrame>
        <p:nvGraphicFramePr>
          <p:cNvPr id="280" name="Table 4"/>
          <p:cNvGraphicFramePr/>
          <p:nvPr/>
        </p:nvGraphicFramePr>
        <p:xfrm>
          <a:off x="320760" y="2922480"/>
          <a:ext cx="4594320" cy="1356120"/>
        </p:xfrm>
        <a:graphic>
          <a:graphicData uri="http://schemas.openxmlformats.org/drawingml/2006/table">
            <a:tbl>
              <a:tblPr/>
              <a:tblGrid>
                <a:gridCol w="4594680"/>
              </a:tblGrid>
              <a:tr h="1691640">
                <a:tc>
                  <a:txBody>
                    <a:bodyPr lIns="121680" rIns="121680" tIns="91080" bIns="91080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※</a:t>
                      </a: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블록 요소는 블록 요소와 인라인 요소를 모두 포함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할 수 있지만 </a:t>
                      </a:r>
                      <a:endParaRPr b="0" lang="en-US" sz="15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100"/>
                        </a:spcBef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인라인 요소는 </a:t>
                      </a: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text</a:t>
                      </a: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와 인라인 요소만 포함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할 수 있다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b="0" lang="en-US" sz="1500" spc="-1" strike="noStrike">
                        <a:latin typeface="굴림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35080" y="4104360"/>
            <a:ext cx="11817360" cy="23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블록 요소는 영역의 넓이를 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100% 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차지하기 때문에 요소가 옆줄에 나란히 올수 없다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인라인 요소는 요소내의 내용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콘텐츠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만큼의 넓이만을 차지하기 때문에 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옆줄에 나란히 배치되며 더 이상 공간이 없으면 다음 행으로 줄 바꿈 된다</a:t>
            </a: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400" spc="-1" strike="noStrike">
              <a:latin typeface="굴림"/>
            </a:endParaRPr>
          </a:p>
        </p:txBody>
      </p:sp>
      <p:pic>
        <p:nvPicPr>
          <p:cNvPr id="282" name="Google Shape;501;p7" descr=""/>
          <p:cNvPicPr/>
          <p:nvPr/>
        </p:nvPicPr>
        <p:blipFill>
          <a:blip r:embed="rId1"/>
          <a:stretch/>
        </p:blipFill>
        <p:spPr>
          <a:xfrm>
            <a:off x="239400" y="548640"/>
            <a:ext cx="8712720" cy="31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39400" y="40320"/>
            <a:ext cx="11712960" cy="68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Form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폼의 범위를 표시한다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action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실행 애플리케이션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입력된 데이터를 처리하는 서버 또는 프로그램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을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method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http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메소드를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클라이언트와 서버 간 데이터를 주고받기 위한 방식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전송방식으로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get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과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post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가 있으며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post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방식에 비해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get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방식은 보안이 취약하며 전송할 수 있는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데이터도 제한적이다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.(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기본값은 “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get”)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name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폼 이름을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Fieldset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폼 내에서 관련 컨트롤을 그룹으로 묶을 때 사용한다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 marL="457200" indent="-33624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Legend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fieldset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요소의 제목을 표시한다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 marL="457200" indent="-336240">
              <a:lnSpc>
                <a:spcPct val="20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Input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데이터 입력이나 편집을 위한 컨트롤이 위치하는 곳이다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form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action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=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""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fieldset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legend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입력 양식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legend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이름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input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type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=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"text"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name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=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"username"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이메일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: 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input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type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=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"text"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name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=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"email"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br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input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type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=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"submit"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value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=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전송</a:t>
            </a:r>
            <a:r>
              <a:rPr b="0" lang="en-US" sz="1800" spc="-1" strike="noStrike">
                <a:solidFill>
                  <a:srgbClr val="0b6125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fieldset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&lt;/</a:t>
            </a:r>
            <a:r>
              <a:rPr b="0" lang="en-US" sz="1800" spc="-1" strike="noStrike">
                <a:solidFill>
                  <a:srgbClr val="bf4f24"/>
                </a:solidFill>
                <a:latin typeface="Arial"/>
                <a:ea typeface="Arial"/>
              </a:rPr>
              <a:t>form</a:t>
            </a:r>
            <a:r>
              <a:rPr b="0" lang="en-US" sz="1800" spc="-1" strike="noStrike">
                <a:solidFill>
                  <a:srgbClr val="575757"/>
                </a:solidFill>
                <a:latin typeface="Arial"/>
                <a:ea typeface="Arial"/>
              </a:rPr>
              <a:t>&gt;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8320" y="44640"/>
            <a:ext cx="11569680" cy="69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Input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태그의 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type</a:t>
            </a:r>
            <a:r>
              <a:rPr b="1" lang="en-US" sz="20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endParaRPr b="0" lang="en-US" sz="20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button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버튼생성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푸시 버튼으로 기본 기능이 없다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checkbox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체크박스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file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파일입력 양식 생성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파일 업로드 컨트롤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실제 업로드는 전송 버튼에 의해 이루어진다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hidden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보이지 않는다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image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이미지 형태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password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비밀번호 입력 양식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radio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라디오 버튼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reset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초기화 버튼 생성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(form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에 입력한 양식을 초기화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submit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제출 버튼 생성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(action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속성에 입력된 경로로 입력한 데이터를 전송한다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글자 입력 양식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일 선택 양식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datetime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날짜 선택 양식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month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월 선택 양식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week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주 선택 양식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time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시간 선택 양식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744040" y="3949920"/>
            <a:ext cx="3419280" cy="30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number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숫자 생성 양식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email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이메일 입력 양식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tel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전화번호 입력 양식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url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주소 입력 양식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color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색상 선택 양식 생성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range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범위 선택 양식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search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검색어 입력 양식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39400" y="-27360"/>
            <a:ext cx="10051920" cy="67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autopocus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해당 요소가 문서 로딩과 동시에 포커스를 받는다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required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필수 입력 필드를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multiple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다중 입력을 지정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&lt;input type = “text”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autofocus   required   mutiple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&lt;input type = “file”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multiple  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name=“file_selection”&gt;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Step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입력값 단계를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 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&lt;input type = “number”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step = “5”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Placeholder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텍스트 필드 내에 짧은 도움말을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&lt;input type = “text” autofocus   required   mutiple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placeholder = “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숫자만 입력하세요”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Tabindex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탭 키를 이용하여 문서를 돌아 다닐때 순서를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&lt;p&gt;A : &lt;input type = “text”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tabindex = “1”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&gt;&lt;/p&gt;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&lt;p&gt;B : &lt;input type = “text”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tabindex = “0”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&gt;&lt;/p&gt;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&lt;p&gt;C : &lt;input type = “text”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tabindex = “2”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&gt;&lt;/p&gt;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&lt;p&gt;D : &lt;input type=“submit”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tabindex = “-1”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&gt;&lt;/p&gt;</a:t>
            </a:r>
            <a:endParaRPr b="0" lang="en-US" sz="17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31280" y="404640"/>
            <a:ext cx="2054160" cy="10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Tapindex </a:t>
            </a:r>
            <a:r>
              <a:rPr b="1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굴림"/>
            </a:endParaRPr>
          </a:p>
        </p:txBody>
      </p:sp>
      <p:pic>
        <p:nvPicPr>
          <p:cNvPr id="288" name="Google Shape;523;p22" descr=""/>
          <p:cNvPicPr/>
          <p:nvPr/>
        </p:nvPicPr>
        <p:blipFill>
          <a:blip r:embed="rId1"/>
          <a:stretch/>
        </p:blipFill>
        <p:spPr>
          <a:xfrm>
            <a:off x="1876680" y="1663560"/>
            <a:ext cx="2984040" cy="224460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1063800" y="1493640"/>
            <a:ext cx="553680" cy="23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①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③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②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842080" y="1606320"/>
            <a:ext cx="2173680" cy="26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2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tabindex = “1”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tabindex = “0”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tabindex = “2”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2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tabindex = “-1”</a:t>
            </a:r>
            <a:endParaRPr b="0" lang="en-US" sz="2100" spc="-1" strike="noStrike">
              <a:latin typeface="굴림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128960" y="4157640"/>
            <a:ext cx="9479520" cy="10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tabindex 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값은 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1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부터 순서대로 포커스 되고 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0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을 맨 마지막에 포커싱 해준다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1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값을 “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-1”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로 지정하면 포커스가 생기지 않는다</a:t>
            </a:r>
            <a:r>
              <a:rPr b="0" lang="en-US" sz="21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21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35520" y="82800"/>
            <a:ext cx="11535120" cy="65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checked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컨트롤이 체크된 상태를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&lt;input type=“checkbox”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checked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readonly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컨트롤을 읽기전용 상태로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.(text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와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password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에서만 사용할 수 있다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Size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입력 컨트롤의 너비를 지정한다 크기는 글자 수를 의미한다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.(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기본값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20)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&lt;input type=“text”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readonly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value = “1234-5678-9101“ </a:t>
            </a:r>
            <a:r>
              <a:rPr b="1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size=“10”</a:t>
            </a:r>
            <a:r>
              <a:rPr b="0" lang="en-US" sz="17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700" spc="-1" strike="noStrike">
              <a:latin typeface="굴림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Label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레이블은 항목이나 파일을 식별하기 위해 사용되는 제목이나 이름을 말한다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※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컨트롤의 용도를 알리는 역할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for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컨트롤에 레이블을 제공하는 방법은 크게 암시적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명시적 방법으로 나뉜다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암시적 –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label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내에 컨트롤을 둔다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  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명시적 –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label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내에 컨트롤이 없다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&lt;form&gt;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//label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의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for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속성과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input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요소의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id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값을 동일하게 설정하고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label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요소를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      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클릭하면 자동으로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input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태그에 초점이 맞추어 진다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&lt;label for=</a:t>
            </a:r>
            <a:r>
              <a:rPr b="0" lang="en-US" sz="1800" spc="-1" strike="noStrike">
                <a:solidFill>
                  <a:srgbClr val="953734"/>
                </a:solidFill>
                <a:latin typeface="Malgun Gothic"/>
                <a:ea typeface="Malgun Gothic"/>
              </a:rPr>
              <a:t>“name”</a:t>
            </a: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&lt;/label&gt; 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&lt;input type="text" name="name“ id=“name” /&gt;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&lt;/form&gt;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83960" y="148680"/>
            <a:ext cx="10232280" cy="52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Textarea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텍스트 영역을 표시한다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Cols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행의 수를 지정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Rows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열의 수를 지정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Maxlength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사용자가 입력할 수 있는 최대 글자 수 지정 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Wrap 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속성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줄바꿈을 지정한다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wrap = “off”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줄바꿈이 이루어 지지 않는다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.(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대신 스크롤 바가 생긴다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.)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soft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입력할 때는 한 행을 다 채우면 줄바꿈이 되지만 전송 시에는 줄바꿈이 일어나지 않는다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hard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줄바꿈이 적용된 상태로 전송한다</a:t>
            </a:r>
            <a:r>
              <a:rPr b="0" lang="en-US" sz="17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&lt;form&gt;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&lt;textarea rows=“8” cols=“60” placeholder=“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댓글을 입력해 주세요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!”&gt;&lt;/textarea&gt;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&lt;p&gt;&lt;input  type=“submit” value=“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등록”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&gt;&lt;/p&gt;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&lt;/form&gt;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71;g2402c822410_0_778" descr=""/>
          <p:cNvPicPr/>
          <p:nvPr/>
        </p:nvPicPr>
        <p:blipFill>
          <a:blip r:embed="rId1"/>
          <a:srcRect l="0" t="0" r="0" b="8732"/>
          <a:stretch/>
        </p:blipFill>
        <p:spPr>
          <a:xfrm>
            <a:off x="985320" y="795600"/>
            <a:ext cx="10125360" cy="375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71720" y="116640"/>
            <a:ext cx="9956520" cy="53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Select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 </a:t>
            </a: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선택 컨트롤을 표시한다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 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옵션 리스트를 메뉴처럼 이용할 수 있도록 고안된 것인데 드롭다운 리스트와 비슷하다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여러 개의 목록을 선택하고 싶을때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(multiple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속성 사용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size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속성을 이용하여 한 줄 표시 영역으로 표시할 수 있다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&lt;select </a:t>
            </a:r>
            <a:r>
              <a:rPr b="1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multiple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</a:t>
            </a:r>
            <a:r>
              <a:rPr b="1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size=“1”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김밥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떡볶이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순대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//selected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속성으로 기본 선택을 바꿀수 있다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 </a:t>
            </a:r>
            <a:r>
              <a:rPr b="1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selected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&gt;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오뎅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&lt;/select&gt;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537240" y="2172960"/>
            <a:ext cx="5326560" cy="47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&lt;select&gt;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&lt;optgroup label="HTML5"&gt; 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//</a:t>
            </a:r>
            <a:r>
              <a:rPr b="0" lang="en-US" sz="1800" spc="-1" strike="noStrike">
                <a:solidFill>
                  <a:srgbClr val="7f7f7f"/>
                </a:solidFill>
                <a:latin typeface="Malgun Gothic"/>
                <a:ea typeface="Malgun Gothic"/>
              </a:rPr>
              <a:t>그룹화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&lt;option&gt;Multimedia Tag&lt;/option&gt;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&lt;option&gt;Connectivity&lt;/option&gt;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&lt;option&gt;Device Access&lt;/option&gt;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e36c09"/>
                </a:solidFill>
                <a:latin typeface="Malgun Gothic"/>
                <a:ea typeface="Malgun Gothic"/>
              </a:rPr>
              <a:t>&lt;/optgroup&gt;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&lt;optgroup label="CSS3"&gt;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&lt;option&gt;Animation&lt;/option&gt;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&lt;option&gt;3D Transform&lt;/option&gt;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      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&lt;/optgroup&gt;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 </a:t>
            </a:r>
            <a:r>
              <a:rPr b="0" lang="en-US" sz="1800" spc="-1" strike="noStrike">
                <a:solidFill>
                  <a:srgbClr val="00b050"/>
                </a:solidFill>
                <a:latin typeface="Malgun Gothic"/>
                <a:ea typeface="Malgun Gothic"/>
              </a:rPr>
              <a:t>&lt;/select&gt;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6286680" y="2151000"/>
            <a:ext cx="360" cy="436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31280" y="283680"/>
            <a:ext cx="10584000" cy="54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button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&lt;button type="button" onclick="alert('Hello')"&gt;Click Me!&lt;/button&gt;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Iframe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&lt;iframe height="300px" width="100%" src="index.html" name="iframe_a"&gt;&lt;/iframe&gt;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&lt;p&gt; &lt;a href="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https://jmk255.github.io/example/</a:t>
            </a: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" target="iframe_a"&gt; &lt;p&gt;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-iframe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은 웹 페이지 내에 웹 페이지를 표시 하는 데 사용 됩니다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굴림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Malgun Gothic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base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&lt;head&gt;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&lt;base href="https://www.example.com/images/" target="_blank"&gt;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Malgun Gothic"/>
                <a:ea typeface="Malgun Gothic"/>
              </a:rPr>
              <a:t>&lt;/head&gt;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-&lt;base&gt;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요소는 페이지의 모든 상대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에 대한 기본 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과 기본 대상을 지정합니다</a:t>
            </a:r>
            <a:r>
              <a:rPr b="0" lang="en-US" sz="18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5480" y="987840"/>
            <a:ext cx="12080160" cy="53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66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태그와 요소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700200" indent="-342720">
              <a:lnSpc>
                <a:spcPct val="130000"/>
              </a:lnSpc>
              <a:spcBef>
                <a:spcPts val="519"/>
              </a:spcBef>
              <a:buClr>
                <a:srgbClr val="000000"/>
              </a:buClr>
              <a:buFont typeface="Noto Sans Symbols"/>
              <a:buChar char="✔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요소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(element)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- HTML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페이지를 구성하는 각 부품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제목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본문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이미지 등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700200" indent="-342720">
              <a:lnSpc>
                <a:spcPct val="130000"/>
              </a:lnSpc>
              <a:spcBef>
                <a:spcPts val="519"/>
              </a:spcBef>
              <a:buClr>
                <a:srgbClr val="000000"/>
              </a:buClr>
              <a:buFont typeface="Noto Sans Symbols"/>
              <a:buChar char="✔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태그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(tag)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요소를 만들 때 사용하는 작성 방법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178;g2402c822410_0_508" descr=""/>
          <p:cNvPicPr/>
          <p:nvPr/>
        </p:nvPicPr>
        <p:blipFill>
          <a:blip r:embed="rId1"/>
          <a:srcRect l="0" t="11996" r="0" b="0"/>
          <a:stretch/>
        </p:blipFill>
        <p:spPr>
          <a:xfrm>
            <a:off x="1016640" y="2970000"/>
            <a:ext cx="9054360" cy="32032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152280" y="152280"/>
            <a:ext cx="72457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206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2060"/>
                </a:solidFill>
                <a:latin typeface="Arial"/>
                <a:ea typeface="Arial"/>
              </a:rPr>
              <a:t>HTML </a:t>
            </a:r>
            <a:r>
              <a:rPr b="0" lang="en-US" sz="3200" spc="-1" strike="noStrike">
                <a:solidFill>
                  <a:srgbClr val="002060"/>
                </a:solidFill>
                <a:latin typeface="Arial"/>
                <a:ea typeface="Arial"/>
              </a:rPr>
              <a:t>구조 및 태그</a:t>
            </a:r>
            <a:endParaRPr b="0" lang="en-US" sz="3200" spc="-1" strike="noStrike">
              <a:latin typeface="굴림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8683920" y="72000"/>
            <a:ext cx="3484080" cy="18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84;p3" descr=""/>
          <p:cNvPicPr/>
          <p:nvPr/>
        </p:nvPicPr>
        <p:blipFill>
          <a:blip r:embed="rId1"/>
          <a:stretch/>
        </p:blipFill>
        <p:spPr>
          <a:xfrm>
            <a:off x="925560" y="2315880"/>
            <a:ext cx="3555360" cy="40989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727920" y="122400"/>
            <a:ext cx="10906560" cy="15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spAutoFit/>
          </a:bodyPr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(element) = 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태그</a:t>
            </a:r>
            <a:r>
              <a:rPr b="1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(tag)</a:t>
            </a: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19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요소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(element)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는 태그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(tag)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로 표시하며 구성요소를 파악할 수 있도록 시작과 끝태그로 표시한다</a:t>
            </a:r>
            <a:r>
              <a:rPr b="0" lang="en-US" sz="1900" spc="-1" strike="noStrike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b="0" lang="en-US" sz="1900" spc="-1" strike="noStrike">
              <a:latin typeface="굴림"/>
            </a:endParaRPr>
          </a:p>
        </p:txBody>
      </p:sp>
      <p:pic>
        <p:nvPicPr>
          <p:cNvPr id="149" name="Google Shape;186;p3" descr=""/>
          <p:cNvPicPr/>
          <p:nvPr/>
        </p:nvPicPr>
        <p:blipFill>
          <a:blip r:embed="rId2"/>
          <a:stretch/>
        </p:blipFill>
        <p:spPr>
          <a:xfrm>
            <a:off x="6733800" y="3404520"/>
            <a:ext cx="3295440" cy="8856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6203160" y="5103720"/>
            <a:ext cx="471132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5955b3"/>
                </a:solidFill>
                <a:latin typeface="Arial"/>
                <a:ea typeface="Arial"/>
              </a:rPr>
              <a:t>빈 태그</a:t>
            </a:r>
            <a:r>
              <a:rPr b="1" lang="en-US" sz="1800" spc="-1" strike="noStrike">
                <a:solidFill>
                  <a:srgbClr val="5955b3"/>
                </a:solidFill>
                <a:latin typeface="Arial"/>
                <a:ea typeface="Arial"/>
              </a:rPr>
              <a:t>(empty tag) : </a:t>
            </a:r>
            <a:r>
              <a:rPr b="1" lang="en-US" sz="1800" spc="-1" strike="noStrike">
                <a:solidFill>
                  <a:srgbClr val="5955b3"/>
                </a:solidFill>
                <a:latin typeface="Arial"/>
                <a:ea typeface="Arial"/>
              </a:rPr>
              <a:t>종료 태그가 없는 태그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516000" y="3050280"/>
            <a:ext cx="1788120" cy="16873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94;g2402c822410_0_559" descr=""/>
          <p:cNvPicPr/>
          <p:nvPr/>
        </p:nvPicPr>
        <p:blipFill>
          <a:blip r:embed="rId1"/>
          <a:srcRect l="0" t="9369" r="0" b="0"/>
          <a:stretch/>
        </p:blipFill>
        <p:spPr>
          <a:xfrm>
            <a:off x="783360" y="561960"/>
            <a:ext cx="8872920" cy="51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2018-03-29T01:08:01Z</dcterms:created>
  <dc:creator>Windows 사용자</dc:creator>
  <dc:description/>
  <dc:language>ko-KR</dc:language>
  <cp:lastModifiedBy/>
  <dcterms:modified xsi:type="dcterms:W3CDTF">2023-05-10T22:42:17Z</dcterms:modified>
  <cp:revision>2</cp:revision>
  <dc:subject/>
  <dc:title/>
</cp:coreProperties>
</file>