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84" r:id="rId2"/>
    <p:sldId id="285" r:id="rId3"/>
    <p:sldId id="287" r:id="rId4"/>
    <p:sldId id="290" r:id="rId5"/>
    <p:sldId id="278" r:id="rId6"/>
    <p:sldId id="281" r:id="rId7"/>
    <p:sldId id="259" r:id="rId8"/>
    <p:sldId id="288" r:id="rId9"/>
    <p:sldId id="286" r:id="rId10"/>
    <p:sldId id="289" r:id="rId11"/>
  </p:sldIdLst>
  <p:sldSz cx="9144000" cy="6858000" type="screen4x3"/>
  <p:notesSz cx="6858000" cy="9144000"/>
  <p:embeddedFontLst>
    <p:embeddedFont>
      <p:font typeface="나눔명조" panose="020B0600000101010101" charset="-127"/>
      <p:regular r:id="rId13"/>
      <p:bold r:id="rId14"/>
    </p:embeddedFont>
    <p:embeddedFont>
      <p:font typeface="나눔고딕" panose="020B0600000101010101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C81"/>
    <a:srgbClr val="972929"/>
    <a:srgbClr val="9C2424"/>
    <a:srgbClr val="9F2B2B"/>
    <a:srgbClr val="EE5C58"/>
    <a:srgbClr val="909AAE"/>
    <a:srgbClr val="6C7994"/>
    <a:srgbClr val="B92525"/>
    <a:srgbClr val="E82C2E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72" d="100"/>
          <a:sy n="72" d="100"/>
        </p:scale>
        <p:origin x="384" y="54"/>
      </p:cViewPr>
      <p:guideLst>
        <p:guide orient="horz" pos="284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bnautes.tistory.com/995" TargetMode="External"/><Relationship Id="rId2" Type="http://schemas.openxmlformats.org/officeDocument/2006/relationships/hyperlink" Target="http://blog.iolate.kr/246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blog.naver.com/PostView.nhn?blogId=eduino&amp;logNo=221030528192&amp;categoryNo=15&amp;parentCategoryNo=0&amp;viewDate=&amp;currentPage=1&amp;postListTopCurrentPage=1&amp;from=postView" TargetMode="External"/><Relationship Id="rId5" Type="http://schemas.openxmlformats.org/officeDocument/2006/relationships/hyperlink" Target="http://deneb21.tistory.com/279" TargetMode="External"/><Relationship Id="rId4" Type="http://schemas.openxmlformats.org/officeDocument/2006/relationships/hyperlink" Target="https://blog.naver.com/roboholic84/22056635652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323528" y="5517232"/>
            <a:ext cx="3024336" cy="964464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201355023 / </a:t>
            </a:r>
            <a:r>
              <a:rPr lang="ko-KR" altLang="en-US" sz="2400" b="1" spc="-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박한샘</a:t>
            </a:r>
            <a:endParaRPr lang="en-US" altLang="ko-KR" sz="24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2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2018.10.08</a:t>
            </a:r>
            <a:endParaRPr lang="ko-KR" altLang="en-US" sz="24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서버 실 </a:t>
            </a:r>
            <a:r>
              <a:rPr lang="en-US" altLang="ko-KR" sz="4000" spc="-150" dirty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온도의</a:t>
            </a:r>
            <a:r>
              <a:rPr lang="en-US" altLang="ko-KR" sz="4000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모든 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1EFF7A-4EDB-4191-BFE0-1039A7CBE587}"/>
              </a:ext>
            </a:extLst>
          </p:cNvPr>
          <p:cNvSpPr txBox="1"/>
          <p:nvPr/>
        </p:nvSpPr>
        <p:spPr>
          <a:xfrm>
            <a:off x="467544" y="33265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http://blog.iolate.kr/246</a:t>
            </a:r>
            <a:r>
              <a:rPr lang="en-US" altLang="ko-KR" dirty="0"/>
              <a:t> Aws IoT </a:t>
            </a:r>
            <a:r>
              <a:rPr lang="ko-KR" altLang="en-US" dirty="0"/>
              <a:t>연동</a:t>
            </a:r>
            <a:endParaRPr lang="en-US" altLang="ko-KR" dirty="0"/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http://webnautes.tistory.com/995</a:t>
            </a:r>
            <a:r>
              <a:rPr lang="en-US" altLang="ko-KR" dirty="0"/>
              <a:t> </a:t>
            </a:r>
            <a:r>
              <a:rPr lang="en-US" altLang="ko-KR" dirty="0" err="1"/>
              <a:t>bloutooth</a:t>
            </a:r>
            <a:r>
              <a:rPr lang="ko-KR" altLang="en-US" dirty="0"/>
              <a:t>를 이용해서 모바일과 </a:t>
            </a:r>
            <a:r>
              <a:rPr lang="ko-KR" altLang="en-US" dirty="0" err="1"/>
              <a:t>라즈베리파이</a:t>
            </a:r>
            <a:r>
              <a:rPr lang="ko-KR" altLang="en-US" dirty="0"/>
              <a:t> 연결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https://blog.naver.com/roboholic84/220566356528</a:t>
            </a:r>
            <a:r>
              <a:rPr lang="en-US" altLang="ko-KR" dirty="0"/>
              <a:t> </a:t>
            </a:r>
            <a:r>
              <a:rPr lang="ko-KR" altLang="en-US" dirty="0" err="1"/>
              <a:t>라즈베리파이</a:t>
            </a:r>
            <a:r>
              <a:rPr lang="ko-KR" altLang="en-US" dirty="0"/>
              <a:t> 호환 열 화상 카메라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http://deneb21.tistory.com/279</a:t>
            </a:r>
            <a:r>
              <a:rPr lang="en-US" altLang="ko-KR" dirty="0"/>
              <a:t> </a:t>
            </a:r>
            <a:r>
              <a:rPr lang="ko-KR" altLang="en-US" dirty="0" err="1"/>
              <a:t>라즈베리</a:t>
            </a:r>
            <a:r>
              <a:rPr lang="ko-KR" altLang="en-US" dirty="0"/>
              <a:t> 파이 가스 감지 센서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6"/>
              </a:rPr>
              <a:t>http://blog.naver.com/PostView.nhn?blogId=eduino&amp;logNo=221030528192&amp;categoryNo=15&amp;parentCategoryNo=0&amp;viewDate=&amp;currentPage=1&amp;postListTopCurrentPage=1&amp;from=postView</a:t>
            </a:r>
            <a:endParaRPr lang="en-US" altLang="ko-KR" dirty="0"/>
          </a:p>
          <a:p>
            <a:r>
              <a:rPr lang="ko-KR" altLang="en-US" dirty="0"/>
              <a:t>열 적외선 센서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500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83768" y="2010111"/>
            <a:ext cx="6660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배경 및 필요성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</a:t>
            </a:r>
            <a:r>
              <a:rPr lang="en-US" altLang="ko-KR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구성도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세부 개발 내용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개발 환경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일정 계획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>
                <a:solidFill>
                  <a:schemeClr val="bg1"/>
                </a:solidFill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3528" y="1484784"/>
            <a:ext cx="8496944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13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[</a:t>
            </a:r>
            <a:r>
              <a:rPr lang="ko-KR" altLang="en-US" sz="13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집적정보통신시설</a:t>
            </a:r>
            <a:r>
              <a:rPr lang="en-US" altLang="ko-KR" sz="13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(IDC) </a:t>
            </a:r>
            <a:r>
              <a:rPr lang="ko-KR" altLang="en-US" sz="13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보호조치 세부 기준 설명서</a:t>
            </a:r>
            <a:r>
              <a:rPr lang="en-US" altLang="ko-KR" sz="13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 </a:t>
            </a:r>
            <a:r>
              <a:rPr lang="ko-KR" altLang="en-US" sz="13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정보통신부</a:t>
            </a:r>
            <a:r>
              <a:rPr lang="en-US" altLang="ko-KR" sz="13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13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3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전산실은 항상 일정한 온도와 습도를 유지 필요</a:t>
            </a:r>
            <a:endParaRPr lang="en-US" altLang="ko-KR" sz="1300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3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전기회로는 온도가 일정한 한계 내에 있어야만 오작동을 최소화 시킬 수 있다</a:t>
            </a:r>
            <a:endParaRPr lang="en-US" altLang="ko-KR" sz="1300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4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온도가 높으면 카드 및 테이프를 손상시켜 판독이 어렵고 금속물의 산화작용을 촉진 시킬 수 있다</a:t>
            </a:r>
            <a:r>
              <a:rPr lang="en-US" altLang="ko-KR" sz="14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4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습도가 너무 낮으면 정전기를 발생시키며</a:t>
            </a:r>
            <a:r>
              <a:rPr lang="en-US" altLang="ko-KR" sz="14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4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회로 소자를 손상 시킬 수 있다</a:t>
            </a:r>
            <a:r>
              <a:rPr lang="en-US" altLang="ko-KR" sz="14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spc="-30" dirty="0">
                <a:latin typeface="나눔명조" pitchFamily="18" charset="-127"/>
                <a:ea typeface="나눔명조" pitchFamily="18" charset="-127"/>
              </a:rPr>
              <a:t>[</a:t>
            </a:r>
            <a:r>
              <a:rPr lang="ko-KR" altLang="en-US" sz="1400" b="1" spc="-30" dirty="0">
                <a:latin typeface="나눔명조" pitchFamily="18" charset="-127"/>
                <a:ea typeface="나눔명조" pitchFamily="18" charset="-127"/>
              </a:rPr>
              <a:t>전산망 기술 기준에 관한 규칙</a:t>
            </a:r>
            <a:r>
              <a:rPr lang="en-US" altLang="ko-KR" sz="1400" b="1" spc="-30" dirty="0">
                <a:latin typeface="나눔명조" pitchFamily="18" charset="-127"/>
                <a:ea typeface="나눔명조" pitchFamily="18" charset="-127"/>
              </a:rPr>
              <a:t>] </a:t>
            </a:r>
            <a:r>
              <a:rPr lang="ko-KR" altLang="en-US" sz="1400" b="1" spc="-30" dirty="0">
                <a:latin typeface="나눔명조" pitchFamily="18" charset="-127"/>
                <a:ea typeface="나눔명조" pitchFamily="18" charset="-127"/>
              </a:rPr>
              <a:t>전산실 및 통신 센터의 환경조건 </a:t>
            </a:r>
            <a:r>
              <a:rPr lang="en-US" altLang="ko-KR" sz="1400" b="1" spc="-30" dirty="0">
                <a:latin typeface="나눔명조" pitchFamily="18" charset="-127"/>
                <a:ea typeface="나눔명조" pitchFamily="18" charset="-127"/>
              </a:rPr>
              <a:t>[</a:t>
            </a:r>
            <a:r>
              <a:rPr lang="ko-KR" altLang="en-US" sz="1400" b="1" spc="-30" dirty="0">
                <a:latin typeface="나눔명조" pitchFamily="18" charset="-127"/>
                <a:ea typeface="나눔명조" pitchFamily="18" charset="-127"/>
              </a:rPr>
              <a:t>제</a:t>
            </a:r>
            <a:r>
              <a:rPr lang="en-US" altLang="ko-KR" sz="1400" b="1" spc="-30" dirty="0">
                <a:latin typeface="나눔명조" pitchFamily="18" charset="-127"/>
                <a:ea typeface="나눔명조" pitchFamily="18" charset="-127"/>
              </a:rPr>
              <a:t>13</a:t>
            </a:r>
            <a:r>
              <a:rPr lang="ko-KR" altLang="en-US" sz="1400" b="1" spc="-30" dirty="0">
                <a:latin typeface="나눔명조" pitchFamily="18" charset="-127"/>
                <a:ea typeface="나눔명조" pitchFamily="18" charset="-127"/>
              </a:rPr>
              <a:t>조 관련</a:t>
            </a:r>
            <a:r>
              <a:rPr lang="en-US" altLang="ko-KR" sz="1400" b="1" spc="-30" dirty="0">
                <a:latin typeface="나눔명조" pitchFamily="18" charset="-127"/>
                <a:ea typeface="나눔명조" pitchFamily="18" charset="-127"/>
              </a:rPr>
              <a:t>]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b="1" spc="-30" dirty="0">
                <a:latin typeface="나눔명조" pitchFamily="18" charset="-127"/>
                <a:ea typeface="나눔명조" pitchFamily="18" charset="-127"/>
              </a:rPr>
              <a:t>전산실의 </a:t>
            </a:r>
            <a:r>
              <a:rPr lang="ko-KR" altLang="en-US" sz="1400" b="1" u="sng" spc="-30" dirty="0">
                <a:latin typeface="나눔명조" pitchFamily="18" charset="-127"/>
                <a:ea typeface="나눔명조" pitchFamily="18" charset="-127"/>
              </a:rPr>
              <a:t>온도는 </a:t>
            </a:r>
            <a:r>
              <a:rPr lang="en-US" altLang="ko-KR" sz="1400" b="1" u="sng" spc="-30" dirty="0">
                <a:latin typeface="나눔명조" pitchFamily="18" charset="-127"/>
                <a:ea typeface="나눔명조" pitchFamily="18" charset="-127"/>
              </a:rPr>
              <a:t>16</a:t>
            </a:r>
            <a:r>
              <a:rPr lang="ko-KR" altLang="en-US" sz="1300" b="1" u="sng" dirty="0"/>
              <a:t>℃</a:t>
            </a:r>
            <a:r>
              <a:rPr lang="ko-KR" altLang="en-US" sz="1300" b="1" u="sng" spc="-30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400" b="1" u="sng" spc="-30" dirty="0">
                <a:latin typeface="나눔명조" pitchFamily="18" charset="-127"/>
                <a:ea typeface="나눔명조" pitchFamily="18" charset="-127"/>
              </a:rPr>
              <a:t>이상 </a:t>
            </a:r>
            <a:r>
              <a:rPr lang="en-US" altLang="ko-KR" sz="1400" b="1" u="sng" spc="-30" dirty="0">
                <a:latin typeface="나눔명조" pitchFamily="18" charset="-127"/>
                <a:ea typeface="나눔명조" pitchFamily="18" charset="-127"/>
              </a:rPr>
              <a:t>28</a:t>
            </a:r>
            <a:r>
              <a:rPr lang="ko-KR" altLang="en-US" sz="1400" b="1" u="sng" dirty="0"/>
              <a:t> ℃이하</a:t>
            </a:r>
            <a:r>
              <a:rPr lang="ko-KR" altLang="en-US" sz="1400" b="1" dirty="0"/>
              <a:t>여야 하며</a:t>
            </a:r>
            <a:r>
              <a:rPr lang="en-US" altLang="ko-KR" sz="1400" b="1" dirty="0"/>
              <a:t>, </a:t>
            </a:r>
            <a:r>
              <a:rPr lang="ko-KR" altLang="en-US" sz="1400" b="1" u="sng" dirty="0"/>
              <a:t>습도는 </a:t>
            </a:r>
            <a:r>
              <a:rPr lang="en-US" altLang="ko-KR" sz="1400" b="1" u="sng" dirty="0"/>
              <a:t>40% </a:t>
            </a:r>
            <a:r>
              <a:rPr lang="ko-KR" altLang="en-US" sz="1400" b="1" u="sng" dirty="0"/>
              <a:t>이상 </a:t>
            </a:r>
            <a:r>
              <a:rPr lang="en-US" altLang="ko-KR" sz="1400" b="1" u="sng" dirty="0"/>
              <a:t>70% </a:t>
            </a:r>
            <a:r>
              <a:rPr lang="ko-KR" altLang="en-US" sz="1400" b="1" u="sng" dirty="0"/>
              <a:t>이하</a:t>
            </a:r>
            <a:r>
              <a:rPr lang="ko-KR" altLang="en-US" sz="1400" b="1" dirty="0"/>
              <a:t>의 범위 내에서 유지해야 한다</a:t>
            </a:r>
            <a:r>
              <a:rPr lang="en-US" altLang="ko-KR" sz="1400" b="1" dirty="0"/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b="1" spc="-30" dirty="0">
                <a:latin typeface="나눔명조" pitchFamily="18" charset="-127"/>
                <a:ea typeface="나눔명조" pitchFamily="18" charset="-127"/>
              </a:rPr>
              <a:t>항온항습시스템은 시설 내의 온</a:t>
            </a:r>
            <a:r>
              <a:rPr lang="en-US" altLang="ko-KR" sz="1400" b="1" spc="-30" dirty="0">
                <a:latin typeface="나눔명조" pitchFamily="18" charset="-127"/>
                <a:ea typeface="나눔명조" pitchFamily="18" charset="-127"/>
              </a:rPr>
              <a:t>,</a:t>
            </a:r>
            <a:r>
              <a:rPr lang="ko-KR" altLang="en-US" sz="1400" b="1" spc="-30" dirty="0">
                <a:latin typeface="나눔명조" pitchFamily="18" charset="-127"/>
                <a:ea typeface="나눔명조" pitchFamily="18" charset="-127"/>
              </a:rPr>
              <a:t>습도에 대한 파악이 </a:t>
            </a:r>
            <a:r>
              <a:rPr lang="en-US" altLang="ko-KR" sz="1400" b="1" spc="-30" dirty="0">
                <a:latin typeface="나눔명조" pitchFamily="18" charset="-127"/>
                <a:ea typeface="나눔명조" pitchFamily="18" charset="-127"/>
              </a:rPr>
              <a:t>24</a:t>
            </a:r>
            <a:r>
              <a:rPr lang="ko-KR" altLang="en-US" sz="1400" b="1" spc="-30" dirty="0">
                <a:latin typeface="나눔명조" pitchFamily="18" charset="-127"/>
                <a:ea typeface="나눔명조" pitchFamily="18" charset="-127"/>
              </a:rPr>
              <a:t>시간 가능하도록 하고 필요시 냉방장치 및 공조 장치를 사용하여 항상 적절한 온</a:t>
            </a:r>
            <a:r>
              <a:rPr lang="en-US" altLang="ko-KR" sz="1400" b="1" spc="-30" dirty="0">
                <a:latin typeface="나눔명조" pitchFamily="18" charset="-127"/>
                <a:ea typeface="나눔명조" pitchFamily="18" charset="-127"/>
              </a:rPr>
              <a:t>,</a:t>
            </a:r>
            <a:r>
              <a:rPr lang="ko-KR" altLang="en-US" sz="1400" b="1" spc="-30" dirty="0">
                <a:latin typeface="나눔명조" pitchFamily="18" charset="-127"/>
                <a:ea typeface="나눔명조" pitchFamily="18" charset="-127"/>
              </a:rPr>
              <a:t>습도를 유지하도록 한다</a:t>
            </a:r>
            <a:r>
              <a:rPr lang="en-US" altLang="ko-KR" sz="1400" b="1" spc="-30" dirty="0">
                <a:latin typeface="나눔명조" pitchFamily="18" charset="-127"/>
                <a:ea typeface="나눔명조" pitchFamily="18" charset="-127"/>
              </a:rPr>
              <a:t>.</a:t>
            </a:r>
            <a:r>
              <a:rPr lang="ko-KR" altLang="en-US" sz="1400" b="1" spc="-30" dirty="0">
                <a:latin typeface="나눔명조" pitchFamily="18" charset="-127"/>
                <a:ea typeface="나눔명조" pitchFamily="18" charset="-127"/>
              </a:rPr>
              <a:t> </a:t>
            </a:r>
            <a:endParaRPr lang="en-US" altLang="ko-KR" sz="1400" b="1" spc="-30" dirty="0">
              <a:latin typeface="나눔명조" pitchFamily="18" charset="-127"/>
              <a:ea typeface="나눔명조" pitchFamily="18" charset="-127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b="1" spc="-30" dirty="0">
                <a:latin typeface="나눔명조" pitchFamily="18" charset="-127"/>
                <a:ea typeface="나눔명조" pitchFamily="18" charset="-127"/>
              </a:rPr>
              <a:t>항온항습시스템은 주 시스템의 다운</a:t>
            </a:r>
            <a:r>
              <a:rPr lang="en-US" altLang="ko-KR" sz="1400" b="1" spc="-30" dirty="0">
                <a:latin typeface="나눔명조" pitchFamily="18" charset="-127"/>
                <a:ea typeface="나눔명조" pitchFamily="18" charset="-127"/>
              </a:rPr>
              <a:t>(down)</a:t>
            </a:r>
            <a:r>
              <a:rPr lang="ko-KR" altLang="en-US" sz="1400" b="1" spc="-30" dirty="0">
                <a:latin typeface="나눔명조" pitchFamily="18" charset="-127"/>
                <a:ea typeface="나눔명조" pitchFamily="18" charset="-127"/>
              </a:rPr>
              <a:t>을 대비해 전산실의 경우 이중화 지원이 되어야 한다</a:t>
            </a:r>
            <a:r>
              <a:rPr lang="en-US" altLang="ko-KR" sz="1400" b="1" spc="-30" dirty="0"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400" b="1" spc="-30" dirty="0"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spc="-30" dirty="0">
                <a:latin typeface="나눔명조" pitchFamily="18" charset="-127"/>
                <a:ea typeface="나눔명조" pitchFamily="18" charset="-127"/>
              </a:rPr>
              <a:t>* </a:t>
            </a:r>
            <a:r>
              <a:rPr lang="ko-KR" altLang="en-US" sz="1400" b="1" spc="-30" dirty="0">
                <a:latin typeface="나눔명조" pitchFamily="18" charset="-127"/>
                <a:ea typeface="나눔명조" pitchFamily="18" charset="-127"/>
              </a:rPr>
              <a:t>항온항습시스템 </a:t>
            </a:r>
            <a:r>
              <a:rPr lang="en-US" altLang="ko-KR" sz="1400" b="1" spc="-30" dirty="0">
                <a:latin typeface="나눔명조" pitchFamily="18" charset="-127"/>
                <a:ea typeface="나눔명조" pitchFamily="18" charset="-127"/>
              </a:rPr>
              <a:t>: </a:t>
            </a:r>
            <a:r>
              <a:rPr lang="ko-KR" altLang="en-US" sz="1400" b="1" spc="-30" dirty="0">
                <a:latin typeface="나눔명조" pitchFamily="18" charset="-127"/>
                <a:ea typeface="나눔명조" pitchFamily="18" charset="-127"/>
              </a:rPr>
              <a:t>공기의 온도 및 습도를 일정 범위 내에서 유지하기 위한 시스템</a:t>
            </a:r>
            <a:r>
              <a:rPr lang="en-US" altLang="ko-KR" sz="1400" b="1" spc="-30" dirty="0">
                <a:latin typeface="나눔명조" pitchFamily="18" charset="-127"/>
                <a:ea typeface="나눔명조" pitchFamily="18" charset="-127"/>
              </a:rPr>
              <a:t> 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>
                <a:solidFill>
                  <a:schemeClr val="bg1"/>
                </a:solidFill>
              </a:rPr>
              <a:t>배경 및 필요성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811" y="5445224"/>
            <a:ext cx="8383661" cy="39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이러한 방법을 해결하기 위해서 온도 및 습도를 꾸준히 알려주는 시스템이 필요하다</a:t>
            </a:r>
            <a:r>
              <a:rPr lang="en-US" altLang="ko-KR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8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>
                <a:solidFill>
                  <a:schemeClr val="bg1"/>
                </a:solidFill>
              </a:rPr>
              <a:t>배경 및 필요성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7223"/>
            <a:ext cx="7158186" cy="31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3B20F-9F02-4B2C-A9E2-439A6D4235F2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8</a:t>
            </a: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428625" y="38521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>
                <a:solidFill>
                  <a:schemeClr val="bg1"/>
                </a:solidFill>
              </a:rPr>
              <a:t>전체 구성도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AEE4D5-B8B5-4A3D-821B-42A367490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3" y="1540828"/>
            <a:ext cx="8059115" cy="43721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323528" y="1421903"/>
            <a:ext cx="2028270" cy="2655170"/>
            <a:chOff x="175061" y="1105262"/>
            <a:chExt cx="2304257" cy="2712164"/>
          </a:xfrm>
        </p:grpSpPr>
        <p:sp>
          <p:nvSpPr>
            <p:cNvPr id="21" name="직사각형 20"/>
            <p:cNvSpPr/>
            <p:nvPr/>
          </p:nvSpPr>
          <p:spPr>
            <a:xfrm>
              <a:off x="175062" y="1105262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500" b="1" spc="-5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열 적외선 센서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5061" y="1797545"/>
              <a:ext cx="2304256" cy="20198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indent="180975">
                <a:lnSpc>
                  <a:spcPct val="114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라즈베리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파이에 열 적외선 센서를 부착하여 실시간 온도 변화를 확인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</a:p>
            <a:p>
              <a:pPr indent="180975">
                <a:lnSpc>
                  <a:spcPct val="114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라즈베리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파이 안에 존재하는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DB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의 온도를 저장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pPr indent="180975">
                <a:lnSpc>
                  <a:spcPct val="114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열 적외선 센서의 화면을 카메라로 보여준다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pPr indent="180975">
                <a:lnSpc>
                  <a:spcPct val="114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온도의 따라 값이 변화하는지 확인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6F662B-975A-4CF2-8DD0-E81D0CF65B23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8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395536" y="413792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세부 개발 내용</a:t>
            </a:r>
          </a:p>
        </p:txBody>
      </p:sp>
      <p:grpSp>
        <p:nvGrpSpPr>
          <p:cNvPr id="17" name="그룹 34">
            <a:extLst>
              <a:ext uri="{FF2B5EF4-FFF2-40B4-BE49-F238E27FC236}">
                <a16:creationId xmlns:a16="http://schemas.microsoft.com/office/drawing/2014/main" id="{E506E859-8411-4CA4-9220-1EE42F5BBE01}"/>
              </a:ext>
            </a:extLst>
          </p:cNvPr>
          <p:cNvGrpSpPr/>
          <p:nvPr/>
        </p:nvGrpSpPr>
        <p:grpSpPr>
          <a:xfrm>
            <a:off x="2771800" y="1446892"/>
            <a:ext cx="2028270" cy="2630181"/>
            <a:chOff x="175061" y="1105262"/>
            <a:chExt cx="2304257" cy="271216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A57CF30-D82C-428C-A4FB-7CBB3EDC615D}"/>
                </a:ext>
              </a:extLst>
            </p:cNvPr>
            <p:cNvSpPr/>
            <p:nvPr/>
          </p:nvSpPr>
          <p:spPr>
            <a:xfrm>
              <a:off x="175062" y="1105262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500" b="1" spc="-5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가스 감지 센서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F3BD567-B6C0-4B3E-AD37-B00F8484030B}"/>
                </a:ext>
              </a:extLst>
            </p:cNvPr>
            <p:cNvSpPr/>
            <p:nvPr/>
          </p:nvSpPr>
          <p:spPr>
            <a:xfrm>
              <a:off x="175061" y="1797545"/>
              <a:ext cx="2304256" cy="20198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라즈베리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파이에 가스 감지 센서를 부착하여 가스의 감지를 수치로 확인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평상시 센서 값을 확인 한 뒤 가스를 유출 시켜서 값의 변화를 확인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라즈베리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파이 안에 존재하는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DB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의 수치를 저장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최대 수치를 지정한 뒤 그 수치를 넘게 되면 모바일에 연락 가능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8" name="그룹 34">
            <a:extLst>
              <a:ext uri="{FF2B5EF4-FFF2-40B4-BE49-F238E27FC236}">
                <a16:creationId xmlns:a16="http://schemas.microsoft.com/office/drawing/2014/main" id="{0FC5C8BA-495C-4A30-8ABF-A66BBF3EC218}"/>
              </a:ext>
            </a:extLst>
          </p:cNvPr>
          <p:cNvGrpSpPr/>
          <p:nvPr/>
        </p:nvGrpSpPr>
        <p:grpSpPr>
          <a:xfrm>
            <a:off x="5352042" y="1437218"/>
            <a:ext cx="2028270" cy="2630181"/>
            <a:chOff x="175061" y="1105262"/>
            <a:chExt cx="2304257" cy="271216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5C202E6-1E3D-4FF9-9C25-C9B7A9D9BB16}"/>
                </a:ext>
              </a:extLst>
            </p:cNvPr>
            <p:cNvSpPr/>
            <p:nvPr/>
          </p:nvSpPr>
          <p:spPr>
            <a:xfrm>
              <a:off x="175062" y="1105262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500" b="1" spc="-5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열화상 카메라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D53A84-2910-4DC3-9FD8-0C1D1DF8EAC6}"/>
                </a:ext>
              </a:extLst>
            </p:cNvPr>
            <p:cNvSpPr/>
            <p:nvPr/>
          </p:nvSpPr>
          <p:spPr>
            <a:xfrm>
              <a:off x="175061" y="1797545"/>
              <a:ext cx="2304256" cy="20198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서비실에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화면을 열화상 카메라로 보이게 한다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모바일과 연결하여 서버실에 온도를 수치로도 볼 수 있지만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서버실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온도를 눈으로 확인하고 싶을 때 사용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3" name="그룹 34">
            <a:extLst>
              <a:ext uri="{FF2B5EF4-FFF2-40B4-BE49-F238E27FC236}">
                <a16:creationId xmlns:a16="http://schemas.microsoft.com/office/drawing/2014/main" id="{1832F724-9CDB-41A4-9CA2-2AA29B0599AB}"/>
              </a:ext>
            </a:extLst>
          </p:cNvPr>
          <p:cNvGrpSpPr/>
          <p:nvPr/>
        </p:nvGrpSpPr>
        <p:grpSpPr>
          <a:xfrm>
            <a:off x="323527" y="4121006"/>
            <a:ext cx="2028270" cy="2630181"/>
            <a:chOff x="175061" y="1105262"/>
            <a:chExt cx="2304257" cy="271216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19F82C9-1747-4DB5-B1F8-E265584D2EB6}"/>
                </a:ext>
              </a:extLst>
            </p:cNvPr>
            <p:cNvSpPr/>
            <p:nvPr/>
          </p:nvSpPr>
          <p:spPr>
            <a:xfrm>
              <a:off x="175062" y="1105262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500" b="1" spc="-5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모바일 연결</a:t>
              </a:r>
              <a:endParaRPr lang="en-US" altLang="ko-KR" sz="15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060700F-5EC1-41A0-BD6A-A57DB2C6363F}"/>
                </a:ext>
              </a:extLst>
            </p:cNvPr>
            <p:cNvSpPr/>
            <p:nvPr/>
          </p:nvSpPr>
          <p:spPr>
            <a:xfrm>
              <a:off x="175061" y="1797545"/>
              <a:ext cx="2304256" cy="20198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라즈베리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파이와 모바일을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페어링해준다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페어링하는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방법에서는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bluetooth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를 사용해서 해준다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6" name="그룹 34">
            <a:extLst>
              <a:ext uri="{FF2B5EF4-FFF2-40B4-BE49-F238E27FC236}">
                <a16:creationId xmlns:a16="http://schemas.microsoft.com/office/drawing/2014/main" id="{C7016AB3-F915-4608-BD08-D1AD468D4483}"/>
              </a:ext>
            </a:extLst>
          </p:cNvPr>
          <p:cNvGrpSpPr/>
          <p:nvPr/>
        </p:nvGrpSpPr>
        <p:grpSpPr>
          <a:xfrm>
            <a:off x="2771799" y="4121006"/>
            <a:ext cx="2028270" cy="2630182"/>
            <a:chOff x="175061" y="1105262"/>
            <a:chExt cx="2304257" cy="271216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B8DB27-0167-442F-8512-C5A96FF8B09A}"/>
                </a:ext>
              </a:extLst>
            </p:cNvPr>
            <p:cNvSpPr/>
            <p:nvPr/>
          </p:nvSpPr>
          <p:spPr>
            <a:xfrm>
              <a:off x="175062" y="1105262"/>
              <a:ext cx="2304256" cy="704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500" b="1" spc="-5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AWS</a:t>
              </a:r>
              <a:r>
                <a:rPr lang="ko-KR" altLang="en-US" sz="1500" b="1" spc="-5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연동</a:t>
              </a:r>
              <a:endParaRPr lang="en-US" altLang="ko-KR" sz="15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02E760D-E4AF-4CC1-9FE7-429685603FCE}"/>
                </a:ext>
              </a:extLst>
            </p:cNvPr>
            <p:cNvSpPr/>
            <p:nvPr/>
          </p:nvSpPr>
          <p:spPr>
            <a:xfrm>
              <a:off x="175061" y="1797545"/>
              <a:ext cx="2304256" cy="20198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SzPct val="70000"/>
                <a:buFont typeface="Wingdings" pitchFamily="2" charset="2"/>
                <a:buChar char="u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사물을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aws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의 생성 및 연결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IoT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디바이스를 인증하고 암호화 통신을 위해 사용하는 인증서 선택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권한을 설정하기 위한 정책을 만든다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활성화를 해서 수치로 온도를 알 수 있게 만들어 준다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pPr>
                <a:buSzPct val="70000"/>
                <a:buFont typeface="Wingdings" pitchFamily="2" charset="2"/>
                <a:buChar char="u"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buSzPct val="70000"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1D00E59-E25B-46AF-9A64-7B62E340CE45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8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0525" y="404664"/>
            <a:ext cx="8229600" cy="864096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개발 환경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B6B181-9BF2-4CAC-8D87-8403872D4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973" y="377706"/>
            <a:ext cx="2872502" cy="3212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D0452C-E3D6-49F5-9470-D6D0474B7B24}"/>
              </a:ext>
            </a:extLst>
          </p:cNvPr>
          <p:cNvSpPr txBox="1"/>
          <p:nvPr/>
        </p:nvSpPr>
        <p:spPr>
          <a:xfrm>
            <a:off x="5880973" y="383409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</a:t>
            </a:r>
            <a:r>
              <a:rPr lang="ko-KR" altLang="en-US" dirty="0"/>
              <a:t>과 </a:t>
            </a:r>
            <a:r>
              <a:rPr lang="en-US" altLang="ko-KR" dirty="0"/>
              <a:t>IoT</a:t>
            </a:r>
            <a:r>
              <a:rPr lang="ko-KR" altLang="en-US" dirty="0"/>
              <a:t>연동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3A6C5F-3C1B-4703-880B-592B235F5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53" y="1867562"/>
            <a:ext cx="4730605" cy="3933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88191D-763C-42F8-8A9A-0C517680484D}"/>
              </a:ext>
            </a:extLst>
          </p:cNvPr>
          <p:cNvSpPr txBox="1"/>
          <p:nvPr/>
        </p:nvSpPr>
        <p:spPr>
          <a:xfrm>
            <a:off x="251520" y="602128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호환 열 화상 카메라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8EC475-AF04-4A09-A299-05CDD55FB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620688"/>
            <a:ext cx="4868463" cy="40952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7250BD-D8C5-4907-AB85-6993649A9B25}"/>
              </a:ext>
            </a:extLst>
          </p:cNvPr>
          <p:cNvSpPr txBox="1"/>
          <p:nvPr/>
        </p:nvSpPr>
        <p:spPr>
          <a:xfrm>
            <a:off x="2339752" y="486916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모바일과 </a:t>
            </a:r>
            <a:r>
              <a:rPr lang="en-US" altLang="ko-KR" dirty="0" err="1"/>
              <a:t>bluetooth</a:t>
            </a:r>
            <a:r>
              <a:rPr lang="ko-KR" altLang="en-US" dirty="0"/>
              <a:t>를 이용하여 </a:t>
            </a:r>
            <a:r>
              <a:rPr lang="ko-KR" altLang="en-US" dirty="0" err="1"/>
              <a:t>페어링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E765B8E-7307-4D0E-8193-5DF4AE907943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8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제목 49"/>
          <p:cNvSpPr>
            <a:spLocks noGrp="1"/>
          </p:cNvSpPr>
          <p:nvPr>
            <p:ph type="title"/>
          </p:nvPr>
        </p:nvSpPr>
        <p:spPr>
          <a:xfrm>
            <a:off x="371475" y="40426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일정 계획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A2053E-A178-4610-AC23-4F2EF7111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83409"/>
              </p:ext>
            </p:extLst>
          </p:nvPr>
        </p:nvGraphicFramePr>
        <p:xfrm>
          <a:off x="323528" y="1412378"/>
          <a:ext cx="8496946" cy="3977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345667427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5760691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314073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0144896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7576592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2606391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64754527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1727128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9875265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3292540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12682428"/>
                    </a:ext>
                  </a:extLst>
                </a:gridCol>
                <a:gridCol w="576066">
                  <a:extLst>
                    <a:ext uri="{9D8B030D-6E8A-4147-A177-3AD203B41FA5}">
                      <a16:colId xmlns:a16="http://schemas.microsoft.com/office/drawing/2014/main" val="1411163962"/>
                    </a:ext>
                  </a:extLst>
                </a:gridCol>
              </a:tblGrid>
              <a:tr h="4495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8C8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solidFill>
                      <a:srgbClr val="F78C8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solidFill>
                      <a:srgbClr val="F78C8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solidFill>
                      <a:srgbClr val="F78C8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63001"/>
                  </a:ext>
                </a:extLst>
              </a:tr>
              <a:tr h="449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solidFill>
                      <a:srgbClr val="F78C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52385"/>
                  </a:ext>
                </a:extLst>
              </a:tr>
              <a:tr h="449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자료 수집</a:t>
                      </a:r>
                    </a:p>
                  </a:txBody>
                  <a:tcPr>
                    <a:solidFill>
                      <a:srgbClr val="F78C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21120"/>
                  </a:ext>
                </a:extLst>
              </a:tr>
              <a:tr h="449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라즈베리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파이 학습</a:t>
                      </a:r>
                    </a:p>
                  </a:txBody>
                  <a:tcPr>
                    <a:solidFill>
                      <a:srgbClr val="F78C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773638"/>
                  </a:ext>
                </a:extLst>
              </a:tr>
              <a:tr h="449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센서 학습 및 구현</a:t>
                      </a:r>
                    </a:p>
                  </a:txBody>
                  <a:tcPr>
                    <a:solidFill>
                      <a:srgbClr val="F78C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41003"/>
                  </a:ext>
                </a:extLst>
              </a:tr>
              <a:tr h="449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라즈베리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웹캠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연결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8C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229921"/>
                  </a:ext>
                </a:extLst>
              </a:tr>
              <a:tr h="543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라즈베리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파이와 핸드폰 연결</a:t>
                      </a:r>
                    </a:p>
                  </a:txBody>
                  <a:tcPr>
                    <a:solidFill>
                      <a:srgbClr val="F78C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43129"/>
                  </a:ext>
                </a:extLst>
              </a:tr>
              <a:tr h="63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Aws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실시간 온도 그래프 </a:t>
                      </a:r>
                    </a:p>
                  </a:txBody>
                  <a:tcPr>
                    <a:solidFill>
                      <a:srgbClr val="F78C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8916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6381328"/>
            <a:ext cx="2157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pc="-3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3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3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3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6403" y="4149080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spc="-150">
                <a:latin typeface="+mj-ea"/>
              </a:rPr>
              <a:t>감사합니다</a:t>
            </a:r>
            <a:r>
              <a:rPr lang="en-US" altLang="ko-KR" sz="4000" spc="-150">
                <a:latin typeface="+mj-ea"/>
              </a:rPr>
              <a:t>.</a:t>
            </a:r>
            <a:endParaRPr lang="ko-KR" altLang="en-US" sz="4000" spc="-150">
              <a:latin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484</Words>
  <Application>Microsoft Office PowerPoint</Application>
  <PresentationFormat>화면 슬라이드 쇼(4:3)</PresentationFormat>
  <Paragraphs>94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나눔명조</vt:lpstr>
      <vt:lpstr>Arial</vt:lpstr>
      <vt:lpstr>나눔고딕</vt:lpstr>
      <vt:lpstr>Wingdings</vt:lpstr>
      <vt:lpstr>맑은 고딕</vt:lpstr>
      <vt:lpstr>Office 테마</vt:lpstr>
      <vt:lpstr>서버 실  온도의 모든 것</vt:lpstr>
      <vt:lpstr>목차</vt:lpstr>
      <vt:lpstr>배경 및 필요성</vt:lpstr>
      <vt:lpstr>배경 및 필요성</vt:lpstr>
      <vt:lpstr>전체 구성도</vt:lpstr>
      <vt:lpstr>세부 개발 내용</vt:lpstr>
      <vt:lpstr>개발 환경</vt:lpstr>
      <vt:lpstr>일정 계획</vt:lpstr>
      <vt:lpstr>감사합니다.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Windows 사용자</cp:lastModifiedBy>
  <cp:revision>34</cp:revision>
  <dcterms:created xsi:type="dcterms:W3CDTF">2011-08-23T09:33:59Z</dcterms:created>
  <dcterms:modified xsi:type="dcterms:W3CDTF">2018-10-15T02:15:40Z</dcterms:modified>
</cp:coreProperties>
</file>