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84" r:id="rId2"/>
    <p:sldId id="285" r:id="rId3"/>
    <p:sldId id="287" r:id="rId4"/>
    <p:sldId id="294" r:id="rId5"/>
    <p:sldId id="292" r:id="rId6"/>
    <p:sldId id="295" r:id="rId7"/>
    <p:sldId id="296" r:id="rId8"/>
    <p:sldId id="298" r:id="rId9"/>
    <p:sldId id="319" r:id="rId10"/>
    <p:sldId id="299" r:id="rId11"/>
    <p:sldId id="301" r:id="rId12"/>
    <p:sldId id="302" r:id="rId13"/>
    <p:sldId id="320" r:id="rId14"/>
    <p:sldId id="304" r:id="rId15"/>
    <p:sldId id="321" r:id="rId16"/>
    <p:sldId id="306" r:id="rId17"/>
    <p:sldId id="322" r:id="rId18"/>
    <p:sldId id="308" r:id="rId19"/>
    <p:sldId id="323" r:id="rId20"/>
    <p:sldId id="310" r:id="rId21"/>
    <p:sldId id="324" r:id="rId22"/>
    <p:sldId id="312" r:id="rId23"/>
    <p:sldId id="325" r:id="rId24"/>
    <p:sldId id="314" r:id="rId25"/>
    <p:sldId id="326" r:id="rId26"/>
    <p:sldId id="316" r:id="rId27"/>
    <p:sldId id="327" r:id="rId28"/>
    <p:sldId id="318" r:id="rId29"/>
    <p:sldId id="328" r:id="rId30"/>
    <p:sldId id="330" r:id="rId31"/>
    <p:sldId id="331" r:id="rId32"/>
    <p:sldId id="329" r:id="rId33"/>
    <p:sldId id="286" r:id="rId34"/>
  </p:sldIdLst>
  <p:sldSz cx="9144000" cy="6858000" type="screen4x3"/>
  <p:notesSz cx="6858000" cy="9144000"/>
  <p:embeddedFontLst>
    <p:embeddedFont>
      <p:font typeface="맑은 고딕" pitchFamily="50" charset="-127"/>
      <p:regular r:id="rId36"/>
      <p:bold r:id="rId37"/>
    </p:embeddedFont>
    <p:embeddedFont>
      <p:font typeface="나눔고딕" pitchFamily="50" charset="-127"/>
      <p:regular r:id="rId38"/>
    </p:embeddedFont>
    <p:embeddedFont>
      <p:font typeface="나눔명조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>
        <p:scale>
          <a:sx n="116" d="100"/>
          <a:sy n="116" d="100"/>
        </p:scale>
        <p:origin x="-1572" y="-144"/>
      </p:cViewPr>
      <p:guideLst>
        <p:guide orient="horz" pos="981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박환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구직사이트 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통합 </a:t>
            </a: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데이터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기업 분석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 smtClean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8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건설</a:t>
            </a:r>
            <a:r>
              <a:rPr lang="ko-KR" altLang="en-US" sz="1400" spc="-150" dirty="0">
                <a:solidFill>
                  <a:schemeClr val="bg1"/>
                </a:solidFill>
              </a:rPr>
              <a:t>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9592" y="5805264"/>
            <a:ext cx="648072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건설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분야에서 평점이 퇴사지수 변화에 연관성이 없음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건설</a:t>
            </a:r>
            <a:r>
              <a:rPr lang="ko-KR" altLang="en-US" sz="1400" spc="-150" dirty="0">
                <a:solidFill>
                  <a:schemeClr val="bg1"/>
                </a:solidFill>
              </a:rPr>
              <a:t>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교육업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4807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교육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분야에서 평점이 퇴사지수 변화에 다소 유의미한 연관성이 있으나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0.08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교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육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48072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기관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협회 분야에서 평점이 퇴사지수 변화에 연관성이 없음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미디어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480720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미디어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디자인 분야에서 평점이 퇴사지수 변화에 다소 유의미한 연관성이 있으나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4807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서비스업 분야에서 평점이 퇴사지수 변화에 다소 유의미한 연관성이 있으나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0.01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</a:t>
            </a: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기업 랭킹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전체랭킹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구인중인 기업 랭킹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목차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4807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유통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무역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운송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분야에서 평점이 퇴사지수 변화에  매우 유의미한 연관성이 있으나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48072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은행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금융업 분야에서 평점이 퇴사지수 변화에 연관성이 없음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48072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의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료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제약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복지 분야에서 평점이 퇴사지수 변화에 연관성이 없음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4807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제조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학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분야에서 평점이 퇴사지수 변화에 매우 유의미한 연관성이 있으나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70830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넣어주세요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전체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90254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/>
                <a:gridCol w="1728192"/>
                <a:gridCol w="792088"/>
                <a:gridCol w="360040"/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벡터코리아아이티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06715"/>
              </p:ext>
            </p:extLst>
          </p:nvPr>
        </p:nvGraphicFramePr>
        <p:xfrm>
          <a:off x="5004047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17045"/>
                <a:gridCol w="1623407"/>
                <a:gridCol w="846994"/>
                <a:gridCol w="352914"/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 카카오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베이글코드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에이스프로젝트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지오그레이트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로드와이즈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5445224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 기업수가 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24405" y="3470210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45469" y="1505627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88024" y="1556792"/>
            <a:ext cx="3816000" cy="352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56376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26656"/>
              </p:ext>
            </p:extLst>
          </p:nvPr>
        </p:nvGraphicFramePr>
        <p:xfrm>
          <a:off x="971600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360040"/>
                <a:gridCol w="1728192"/>
                <a:gridCol w="792088"/>
                <a:gridCol w="360040"/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이넵스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경기주택도시공사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한전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KPS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인천항만공사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한국산업단지공단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한국토지주택공사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대전도시공사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강남대성학원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비즈엠코리아웍스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네이버커넥트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부경대학교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한국교육과정평가원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한국공정거래조정원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조선대학교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90279"/>
              </p:ext>
            </p:extLst>
          </p:nvPr>
        </p:nvGraphicFramePr>
        <p:xfrm>
          <a:off x="5004048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422656"/>
                <a:gridCol w="1620180"/>
                <a:gridCol w="845311"/>
                <a:gridCol w="352213"/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피엑스디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금새인터랙티브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제이디자인웍스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대학내일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체험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제천국제음악영화제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티비더블유에이코리아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도서출판길벗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한국마사회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더스윙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한국센서연구소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한국기업평가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삼성여행사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에이치시티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김밥천국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98716"/>
              </p:ext>
            </p:extLst>
          </p:nvPr>
        </p:nvGraphicFramePr>
        <p:xfrm>
          <a:off x="971600" y="1556792"/>
          <a:ext cx="3240360" cy="3010545"/>
        </p:xfrm>
        <a:graphic>
          <a:graphicData uri="http://schemas.openxmlformats.org/drawingml/2006/table">
            <a:tbl>
              <a:tblPr/>
              <a:tblGrid>
                <a:gridCol w="360040"/>
                <a:gridCol w="1725179"/>
                <a:gridCol w="795101"/>
                <a:gridCol w="360040"/>
              </a:tblGrid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신세계엘앤비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서울특별시도시철도공사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양키캔들리테일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팀프레시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91787"/>
              </p:ext>
            </p:extLst>
          </p:nvPr>
        </p:nvGraphicFramePr>
        <p:xfrm>
          <a:off x="5004049" y="1556792"/>
          <a:ext cx="3240360" cy="3023985"/>
        </p:xfrm>
        <a:graphic>
          <a:graphicData uri="http://schemas.openxmlformats.org/drawingml/2006/table">
            <a:tbl>
              <a:tblPr/>
              <a:tblGrid>
                <a:gridCol w="432047"/>
                <a:gridCol w="1656184"/>
                <a:gridCol w="792088"/>
                <a:gridCol w="360041"/>
              </a:tblGrid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파이토웨이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나음케어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한국다이이찌산쿄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동화약품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한국엠에스디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삼성바이오로직스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글락소스미스클라인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스미스앤드네퓨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한국로슈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메디스캔의원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1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에스케이이노베이션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구인기업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63212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/>
                <a:gridCol w="1728192"/>
                <a:gridCol w="792088"/>
                <a:gridCol w="360040"/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캐플릭스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엠비아이솔루션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데브시스터즈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네오플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한국쓰리엠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크몽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백패커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트릿지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슈퍼브에이아이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바이오일레븐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매스프레소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비바리퍼블리카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윙잇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동구밭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대한상공회의소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푸드테크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현대모비스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다우데이타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나이스평가정보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로보티즈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56238"/>
              </p:ext>
            </p:extLst>
          </p:nvPr>
        </p:nvGraphicFramePr>
        <p:xfrm>
          <a:off x="5004048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32048"/>
                <a:gridCol w="1656184"/>
                <a:gridCol w="792088"/>
                <a:gridCol w="360040"/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설로인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다우기술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민앤지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코리아크레딧뷰로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그린랩스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에어리퀴드코리아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헬로서치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슈나이더일렉트릭코리아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뤼이드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이스트소프트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파이오링크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알티캐스트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엑셈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하니웰애널리틱스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케이티넥스알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비투엔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신한은행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아슈리온코리아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유니시티코리아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두핸즈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딥브레인에이아이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넛지헬스케어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미리디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한국표준협회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제이티비씨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클로버추얼패션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5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 smtClean="0">
                <a:latin typeface="+mj-ea"/>
              </a:rPr>
              <a:t>감사합니다</a:t>
            </a:r>
            <a:r>
              <a:rPr lang="en-US" altLang="ko-KR" sz="4000" spc="-150" smtClean="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62392" y="1556792"/>
            <a:ext cx="3837600" cy="334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lkj\Rexam\project\output\매출액별 분포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83679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81636" y="3013428"/>
            <a:ext cx="3672769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92436" y="3068960"/>
            <a:ext cx="37840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1788" y="5085184"/>
            <a:ext cx="387619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직원규모가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미만인 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9485" y="153275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6075" y="1637038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5085184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연간 매출액 규모가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미만인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많은 것으로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5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lkj\Rexam\project\output\평점 대비 매출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3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05909" y="153275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07550"/>
            <a:ext cx="4896544" cy="134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627784" y="5788330"/>
            <a:ext cx="720080" cy="19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5042849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43608" y="6192945"/>
            <a:ext cx="6480720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평점이 매출액 변화에 매우 유의미한 연관성이 있으나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lkj\Rexam\project\output\평점 대비 퇴사지수 산포도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9" y="1478128"/>
            <a:ext cx="7560000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42" y="4626136"/>
            <a:ext cx="4896000" cy="148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644718" y="5961495"/>
            <a:ext cx="720080" cy="16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60170" y="5061595"/>
            <a:ext cx="859901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84169" y="4841402"/>
            <a:ext cx="381642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*</a:t>
            </a:r>
            <a:r>
              <a:rPr lang="ko-KR" altLang="en-US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퇴사지수  식 </a:t>
            </a: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’21</a:t>
            </a:r>
            <a:r>
              <a:rPr lang="ko-KR" altLang="en-US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순 증가 </a:t>
            </a: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 ’21</a:t>
            </a:r>
            <a:r>
              <a:rPr lang="ko-KR" altLang="en-US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인원 총 변동</a:t>
            </a:r>
            <a:endParaRPr lang="en-US" altLang="ko-KR" sz="8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	(</a:t>
            </a:r>
            <a:r>
              <a:rPr lang="ko-KR" altLang="en-US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</a:t>
            </a:r>
            <a:r>
              <a:rPr lang="ko-KR" altLang="en-US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)/(</a:t>
            </a:r>
            <a:r>
              <a:rPr lang="ko-KR" altLang="en-US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+</a:t>
            </a:r>
            <a:r>
              <a:rPr lang="ko-KR" altLang="en-US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</a:t>
            </a:r>
            <a:endParaRPr lang="en-US" altLang="ko-KR" sz="105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05909" y="153275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6192945"/>
            <a:ext cx="64807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평점이 퇴사지수 변화에 매우 유의미한 연관성이 있으나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lkj\Rexam\project\output\평점 대비 직원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12" y="1524736"/>
            <a:ext cx="7565193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6093296"/>
            <a:ext cx="612823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893" y="1562423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z="1400" spc="-150" dirty="0">
                <a:solidFill>
                  <a:schemeClr val="bg1"/>
                </a:solidFill>
              </a:rPr>
              <a:t>요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" name="Picture 2" descr="C:\lkj\Rexam\project\output\산업별 기업 분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" y="1652339"/>
            <a:ext cx="7811591" cy="35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21733" y="1748774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4807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분야에서 평점이 퇴사지수 변화에 매우 유의미한 연관성이 있으나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3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2053</Words>
  <Application>Microsoft Office PowerPoint</Application>
  <PresentationFormat>화면 슬라이드 쇼(4:3)</PresentationFormat>
  <Paragraphs>1069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Arial</vt:lpstr>
      <vt:lpstr>맑은 고딕</vt:lpstr>
      <vt:lpstr>Wingdings</vt:lpstr>
      <vt:lpstr>나눔고딕</vt:lpstr>
      <vt:lpstr>나눔명조</vt:lpstr>
      <vt:lpstr>Office 테마</vt:lpstr>
      <vt:lpstr>구직사이트  통합 데이터 기업 분석 - R 기반 데이터 분석 프로젝트</vt:lpstr>
      <vt:lpstr>목차</vt:lpstr>
      <vt:lpstr>Ⅰ. 전체기업 분석 - 기업 분포도</vt:lpstr>
      <vt:lpstr>Ⅰ. 전체기업 분석 - 기업 분포도</vt:lpstr>
      <vt:lpstr>Ⅰ. 전체기업 분석 - 평점 대비 산점도</vt:lpstr>
      <vt:lpstr>Ⅰ. 전체기업 분석 - 평점 대비 산점도</vt:lpstr>
      <vt:lpstr>Ⅰ. 전체기업 분석 - 평점 대비 산점도</vt:lpstr>
      <vt:lpstr>Ⅱ. 산업별 기업 분석 - 개요</vt:lpstr>
      <vt:lpstr>Ⅱ. 산업별 기업 분석 - IT</vt:lpstr>
      <vt:lpstr>Ⅱ. 산업별 기업 분석 - IT</vt:lpstr>
      <vt:lpstr>Ⅱ. 산업별 기업 분석 - 건설업</vt:lpstr>
      <vt:lpstr>Ⅱ. 산업별 기업 분석 - 건설업</vt:lpstr>
      <vt:lpstr>Ⅱ. 산업별 기업 분석 - 교육업</vt:lpstr>
      <vt:lpstr>Ⅱ. 산업별 기업 분석 - 교육업</vt:lpstr>
      <vt:lpstr>Ⅱ. 산업별 기업 분석 - 기관/협회</vt:lpstr>
      <vt:lpstr>Ⅱ. 산업별 기업 분석 - 기관/협회</vt:lpstr>
      <vt:lpstr>Ⅱ. 산업별 기업 분석 - 미디어/디자인</vt:lpstr>
      <vt:lpstr>Ⅱ. 산업별 기업 분석 - 미디어/디자인</vt:lpstr>
      <vt:lpstr>Ⅱ. 산업별 기업 분석 - 서비스업</vt:lpstr>
      <vt:lpstr>Ⅱ. 산업별 기업 분석 - 서비스업</vt:lpstr>
      <vt:lpstr>Ⅱ. 산업별 기업 분석 - 유통/무역/운송</vt:lpstr>
      <vt:lpstr>Ⅱ. 산업별 기업 분석 - 유통/무역/운송</vt:lpstr>
      <vt:lpstr>Ⅱ. 산업별 기업 분석 - 은행/금융업</vt:lpstr>
      <vt:lpstr>Ⅱ. 산업별 기업 분석 - 은행/금융업</vt:lpstr>
      <vt:lpstr>Ⅱ. 산업별 기업 분석 - 의료/제약/복지</vt:lpstr>
      <vt:lpstr>Ⅱ. 산업별 기업 분석 - 의료/제약/복지</vt:lpstr>
      <vt:lpstr>Ⅱ. 산업별 기업 분석 - 제조/화학</vt:lpstr>
      <vt:lpstr>Ⅱ. 산업별 기업 분석 - 제조/화학</vt:lpstr>
      <vt:lpstr>Ⅲ. 산업별 평점 랭킹  - 전체 랭킹</vt:lpstr>
      <vt:lpstr>Ⅲ. 산업별 평점 랭킹  - 산업별 랭킹</vt:lpstr>
      <vt:lpstr>Ⅲ. 산업별 평점 랭킹  - 산업별 랭킹</vt:lpstr>
      <vt:lpstr>Ⅲ. 산업별 평점 랭킹  - 구인기업 랭킹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47</cp:revision>
  <dcterms:created xsi:type="dcterms:W3CDTF">2011-08-23T09:33:59Z</dcterms:created>
  <dcterms:modified xsi:type="dcterms:W3CDTF">2022-04-14T05:22:25Z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C:\lkj\Rexam\project\발표용 ppt.pptx</vt:lpwstr>
  </property>
</Properties>
</file>