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84" r:id="rId2"/>
    <p:sldId id="285" r:id="rId3"/>
    <p:sldId id="287" r:id="rId4"/>
    <p:sldId id="294" r:id="rId5"/>
    <p:sldId id="292" r:id="rId6"/>
    <p:sldId id="296" r:id="rId7"/>
    <p:sldId id="295" r:id="rId8"/>
    <p:sldId id="293" r:id="rId9"/>
    <p:sldId id="297" r:id="rId10"/>
    <p:sldId id="286" r:id="rId11"/>
  </p:sldIdLst>
  <p:sldSz cx="9144000" cy="6858000" type="screen4x3"/>
  <p:notesSz cx="6858000" cy="9144000"/>
  <p:embeddedFontLst>
    <p:embeddedFont>
      <p:font typeface="맑은 고딕" pitchFamily="50" charset="-127"/>
      <p:regular r:id="rId13"/>
      <p:bold r:id="rId14"/>
    </p:embeddedFont>
    <p:embeddedFont>
      <p:font typeface="나눔고딕" pitchFamily="50" charset="-127"/>
      <p:regular r:id="rId15"/>
    </p:embeddedFont>
    <p:embeddedFont>
      <p:font typeface="나눔명조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2929"/>
    <a:srgbClr val="9C2424"/>
    <a:srgbClr val="F78C81"/>
    <a:srgbClr val="9F2B2B"/>
    <a:srgbClr val="EE5C58"/>
    <a:srgbClr val="909AAE"/>
    <a:srgbClr val="6C7994"/>
    <a:srgbClr val="B92525"/>
    <a:srgbClr val="E82C2E"/>
    <a:srgbClr val="B1A5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02" autoAdjust="0"/>
    <p:restoredTop sz="86364" autoAdjust="0"/>
  </p:normalViewPr>
  <p:slideViewPr>
    <p:cSldViewPr>
      <p:cViewPr varScale="1">
        <p:scale>
          <a:sx n="112" d="100"/>
          <a:sy n="112" d="100"/>
        </p:scale>
        <p:origin x="-1662" y="-90"/>
      </p:cViewPr>
      <p:guideLst>
        <p:guide orient="horz" pos="2840"/>
        <p:guide orient="horz" pos="482"/>
        <p:guide pos="3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48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870C5-E39E-4D4A-8B97-122E944BE205}" type="datetimeFigureOut">
              <a:rPr lang="ko-KR" altLang="en-US" smtClean="0"/>
              <a:pPr/>
              <a:t>2022-04-13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562BB-DACB-4090-9EB0-C718CC4DFD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000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81191" y="332656"/>
            <a:ext cx="739281" cy="288032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6660232" y="6381908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81191" y="332656"/>
            <a:ext cx="739281" cy="288032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6660232" y="6381908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67544" y="286072"/>
            <a:ext cx="8229600" cy="1143000"/>
          </a:xfrm>
        </p:spPr>
        <p:txBody>
          <a:bodyPr>
            <a:normAutofit/>
          </a:bodyPr>
          <a:lstStyle>
            <a:lvl1pPr algn="l">
              <a:defRPr sz="4000" spc="-15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3528" y="6345352"/>
            <a:ext cx="646799" cy="252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‹#›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3528" y="6345352"/>
            <a:ext cx="646799" cy="252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‹#›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7772400" cy="893961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2" name="내용 개체 틀 3"/>
          <p:cNvSpPr>
            <a:spLocks noGrp="1"/>
          </p:cNvSpPr>
          <p:nvPr>
            <p:ph sz="half" idx="2"/>
          </p:nvPr>
        </p:nvSpPr>
        <p:spPr>
          <a:xfrm>
            <a:off x="2476028" y="1493936"/>
            <a:ext cx="4040188" cy="3951288"/>
          </a:xfrm>
        </p:spPr>
        <p:txBody>
          <a:bodyPr>
            <a:normAutofit/>
          </a:bodyPr>
          <a:lstStyle>
            <a:lvl1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2pPr>
            <a:lvl3pPr>
              <a:buFont typeface="Wingdings" pitchFamily="2" charset="2"/>
              <a:buChar char="§"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3pPr>
            <a:lvl4pPr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4pPr>
            <a:lvl5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75F0-4FDF-431C-B6B2-41F992E67A7C}" type="datetimeFigureOut">
              <a:rPr lang="ko-KR" altLang="en-US" smtClean="0"/>
              <a:pPr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75F0-4FDF-431C-B6B2-41F992E67A7C}" type="datetimeFigureOut">
              <a:rPr lang="ko-KR" altLang="en-US" smtClean="0"/>
              <a:pPr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C75F0-4FDF-431C-B6B2-41F992E67A7C}" type="datetimeFigureOut">
              <a:rPr lang="ko-KR" altLang="en-US" smtClean="0"/>
              <a:pPr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5" r:id="rId3"/>
    <p:sldLayoutId id="2147483662" r:id="rId4"/>
    <p:sldLayoutId id="2147483663" r:id="rId5"/>
    <p:sldLayoutId id="2147483649" r:id="rId6"/>
    <p:sldLayoutId id="2147483650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6012160" y="4365104"/>
            <a:ext cx="3024336" cy="792088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ko-KR" sz="14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4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조</a:t>
            </a:r>
            <a:endParaRPr lang="en-US" altLang="ko-KR" sz="1400" b="1" spc="-3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ko-KR" altLang="en-US" sz="1400" b="1" spc="-3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박환</a:t>
            </a:r>
            <a:endParaRPr lang="en-US" altLang="ko-KR" sz="1400" b="1" spc="-3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ko-KR" altLang="en-US" sz="14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이경재</a:t>
            </a:r>
            <a:endParaRPr lang="en-US" altLang="ko-KR" sz="1000" b="1" spc="-3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469776" y="531515"/>
            <a:ext cx="6910536" cy="1470025"/>
          </a:xfrm>
        </p:spPr>
        <p:txBody>
          <a:bodyPr anchor="t">
            <a:normAutofit fontScale="90000"/>
          </a:bodyPr>
          <a:lstStyle/>
          <a:p>
            <a:pPr algn="l"/>
            <a:r>
              <a:rPr lang="ko-KR" altLang="en-US" sz="4000" spc="-150" dirty="0" smtClean="0">
                <a:solidFill>
                  <a:schemeClr val="bg1"/>
                </a:solidFill>
                <a:latin typeface="+mj-ea"/>
              </a:rPr>
              <a:t>구직사이트 </a:t>
            </a:r>
            <a:r>
              <a:rPr lang="en-US" altLang="ko-KR" sz="4000" spc="-150" dirty="0" smtClean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ko-KR" sz="4000" spc="-150" dirty="0" smtClean="0">
                <a:solidFill>
                  <a:schemeClr val="bg1"/>
                </a:solidFill>
                <a:latin typeface="+mj-ea"/>
              </a:rPr>
            </a:br>
            <a:r>
              <a:rPr lang="ko-KR" altLang="en-US" sz="4000" spc="-150" dirty="0" smtClean="0">
                <a:solidFill>
                  <a:schemeClr val="bg1"/>
                </a:solidFill>
                <a:latin typeface="+mj-ea"/>
              </a:rPr>
              <a:t>통합 </a:t>
            </a:r>
            <a:r>
              <a:rPr lang="ko-KR" altLang="en-US" sz="4000" spc="-150" dirty="0">
                <a:solidFill>
                  <a:schemeClr val="bg1"/>
                </a:solidFill>
                <a:latin typeface="+mj-ea"/>
              </a:rPr>
              <a:t>데이터</a:t>
            </a:r>
            <a:r>
              <a:rPr lang="en-US" altLang="ko-KR" sz="4000" spc="-150" dirty="0" smtClean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ko-KR" sz="4000" spc="-150" dirty="0" smtClean="0">
                <a:solidFill>
                  <a:schemeClr val="bg1"/>
                </a:solidFill>
                <a:latin typeface="+mj-ea"/>
              </a:rPr>
            </a:br>
            <a:r>
              <a:rPr lang="ko-KR" altLang="en-US" sz="4000" spc="-150" dirty="0" smtClean="0">
                <a:solidFill>
                  <a:schemeClr val="bg1"/>
                </a:solidFill>
                <a:latin typeface="+mj-ea"/>
              </a:rPr>
              <a:t>기업 분석</a:t>
            </a:r>
            <a:r>
              <a:rPr lang="en-US" altLang="ko-KR" sz="4000" spc="-150" dirty="0" smtClean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ko-KR" sz="4000" spc="-150" dirty="0" smtClean="0">
                <a:solidFill>
                  <a:schemeClr val="bg1"/>
                </a:solidFill>
                <a:latin typeface="+mj-ea"/>
              </a:rPr>
            </a:br>
            <a:r>
              <a:rPr lang="en-US" altLang="ko-KR" sz="2000" spc="-150" dirty="0" smtClean="0">
                <a:solidFill>
                  <a:schemeClr val="bg1"/>
                </a:solidFill>
                <a:latin typeface="+mj-ea"/>
              </a:rPr>
              <a:t>- R </a:t>
            </a:r>
            <a:r>
              <a:rPr lang="ko-KR" altLang="en-US" sz="2000" spc="-150" dirty="0" smtClean="0">
                <a:solidFill>
                  <a:schemeClr val="bg1"/>
                </a:solidFill>
                <a:latin typeface="+mj-ea"/>
              </a:rPr>
              <a:t>기반 데이터 분석 프로젝트</a:t>
            </a:r>
            <a:endParaRPr lang="ko-KR" altLang="en-US" sz="4000" spc="-150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466403" y="4149080"/>
            <a:ext cx="4753669" cy="1244476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spc="-150" smtClean="0">
                <a:latin typeface="+mj-ea"/>
              </a:rPr>
              <a:t>감사합니다</a:t>
            </a:r>
            <a:r>
              <a:rPr lang="en-US" altLang="ko-KR" sz="4000" spc="-150" smtClean="0">
                <a:latin typeface="+mj-ea"/>
              </a:rPr>
              <a:t>.</a:t>
            </a:r>
            <a:endParaRPr lang="ko-KR" altLang="en-US" sz="4000" spc="-15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95736" y="1477228"/>
            <a:ext cx="666023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200000"/>
              </a:lnSpc>
              <a:buFont typeface="+mj-lt"/>
              <a:buAutoNum type="romanUcPeriod"/>
            </a:pPr>
            <a:r>
              <a:rPr lang="ko-KR" altLang="en-US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전체기업 분석 </a:t>
            </a:r>
            <a:endParaRPr lang="en-US" altLang="ko-KR" b="1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기업 평점 분포도</a:t>
            </a:r>
            <a:endParaRPr lang="en-US" altLang="ko-KR" sz="1200" b="1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평점 대비  </a:t>
            </a:r>
            <a:r>
              <a:rPr lang="ko-KR" altLang="en-US" sz="1200" b="1" spc="-8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산점도</a:t>
            </a:r>
            <a:endParaRPr lang="en-US" altLang="ko-KR" sz="1200" b="1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지역별 분포도</a:t>
            </a:r>
            <a:endParaRPr lang="en-US" altLang="ko-KR" sz="1400" b="1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200000"/>
              </a:lnSpc>
              <a:buFont typeface="+mj-lt"/>
              <a:buAutoNum type="romanUcPeriod"/>
            </a:pPr>
            <a:r>
              <a:rPr lang="ko-KR" altLang="en-US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산업별  분석</a:t>
            </a:r>
            <a:endParaRPr lang="en-US" altLang="ko-KR" b="1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기업 평점 분포도</a:t>
            </a:r>
            <a:endParaRPr lang="en-US" altLang="ko-KR" sz="1200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평점대비  </a:t>
            </a:r>
            <a:r>
              <a:rPr lang="ko-KR" altLang="en-US" sz="1200" b="1" spc="-8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산점도</a:t>
            </a:r>
            <a:endParaRPr lang="en-US" altLang="ko-KR" sz="1200" b="1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지역별 </a:t>
            </a:r>
            <a:r>
              <a:rPr lang="ko-KR" altLang="en-US" sz="12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분포도</a:t>
            </a:r>
            <a:endParaRPr lang="en-US" altLang="ko-KR" sz="1200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200000"/>
              </a:lnSpc>
              <a:buFont typeface="+mj-lt"/>
              <a:buAutoNum type="romanUcPeriod"/>
            </a:pPr>
            <a:r>
              <a:rPr lang="ko-KR" altLang="en-US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구인 기업 분석</a:t>
            </a:r>
            <a:endParaRPr lang="en-US" altLang="ko-KR" b="1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기업 평점 분포도</a:t>
            </a:r>
            <a:endParaRPr lang="en-US" altLang="ko-KR" sz="1200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평점대비  </a:t>
            </a:r>
            <a:r>
              <a:rPr lang="ko-KR" altLang="en-US" sz="1200" b="1" spc="-8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산점도</a:t>
            </a:r>
            <a:endParaRPr lang="en-US" altLang="ko-KR" sz="1200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357956" y="370756"/>
            <a:ext cx="8390508" cy="97001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50" smtClean="0">
                <a:solidFill>
                  <a:schemeClr val="bg1"/>
                </a:solidFill>
              </a:rPr>
              <a:t>목차</a:t>
            </a:r>
            <a:endParaRPr lang="ko-KR" altLang="en-US" sz="2400" spc="-15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87824" y="5517232"/>
            <a:ext cx="3312367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평점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0 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에서 평점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5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까지를 기준으로 분석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중앙값인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2.5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를 기준으로 정규분포에 근사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평점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2.5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인 기업수가 가장 많은 것으로 분석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Ⅰ.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전체기업 분석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1400" spc="-150" dirty="0" smtClean="0">
                <a:solidFill>
                  <a:schemeClr val="bg1"/>
                </a:solidFill>
              </a:rPr>
              <a:t>- 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기업 분포도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lkj\Rexam\project\output\평점별 분포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556792"/>
            <a:ext cx="3816424" cy="35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840629" y="3470210"/>
            <a:ext cx="3564752" cy="1147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861693" y="1505627"/>
            <a:ext cx="582515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8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N=5116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76056" y="1870160"/>
            <a:ext cx="6128237" cy="550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평점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0 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에서 평점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5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까지를 기준으로 분석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중앙값인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2.5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를 기준으로 정규분포에 근사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Ⅰ.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전체기업 분석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1400" spc="-150" dirty="0" smtClean="0">
                <a:solidFill>
                  <a:schemeClr val="bg1"/>
                </a:solidFill>
              </a:rPr>
              <a:t>- 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기업 분포도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9" name="Picture 3" descr="C:\lkj\Rexam\project\output\직원수별 분포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4104456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lkj\Rexam\project\output\매출액별 분포도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556792"/>
            <a:ext cx="3836790" cy="35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91758" y="3093674"/>
            <a:ext cx="400004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892436" y="3068960"/>
            <a:ext cx="378402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51788" y="5085184"/>
            <a:ext cx="3876196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국내 기업 중 직원규모가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100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명 이상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200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명 미만인 기업이 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가장 많은 것으로 분석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89485" y="1532750"/>
            <a:ext cx="582515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8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N=5116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96075" y="1637038"/>
            <a:ext cx="582515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8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N=5116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60032" y="5085184"/>
            <a:ext cx="3312367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국내 기업 중 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연간 매출액 규모가 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100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억 이상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500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억 미만인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기업이 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가장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많은 것으로 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분석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250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Ⅰ.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전체기업 분석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1400" spc="-150" dirty="0" smtClean="0">
                <a:solidFill>
                  <a:schemeClr val="bg1"/>
                </a:solidFill>
              </a:rPr>
              <a:t>- 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평점 대비 </a:t>
            </a:r>
            <a:r>
              <a:rPr lang="ko-KR" altLang="en-US" sz="1400" spc="-150" dirty="0" err="1" smtClean="0">
                <a:solidFill>
                  <a:schemeClr val="bg1"/>
                </a:solidFill>
              </a:rPr>
              <a:t>산점도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3076" name="Picture 4" descr="C:\lkj\Rexam\project\output\평점 대비 매출액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7560840" cy="312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805909" y="1532750"/>
            <a:ext cx="582515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8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N=5116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3077" name="Picture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607550"/>
            <a:ext cx="4896544" cy="1341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2627784" y="5788330"/>
            <a:ext cx="720080" cy="192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5042849"/>
            <a:ext cx="7920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76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lkj\Rexam\project\output\평점 대비 직원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12" y="1524736"/>
            <a:ext cx="7565193" cy="312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3608" y="6093296"/>
            <a:ext cx="6128237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중앙값인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2.5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를 기준으로 정규분포에 근사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Ⅰ.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전체기업 분석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1400" spc="-150" dirty="0" smtClean="0">
                <a:solidFill>
                  <a:schemeClr val="bg1"/>
                </a:solidFill>
              </a:rPr>
              <a:t>- 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평점 대비 </a:t>
            </a:r>
            <a:r>
              <a:rPr lang="ko-KR" altLang="en-US" sz="1400" spc="-150" dirty="0" err="1" smtClean="0">
                <a:solidFill>
                  <a:schemeClr val="bg1"/>
                </a:solidFill>
              </a:rPr>
              <a:t>산점도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03893" y="1562423"/>
            <a:ext cx="582515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8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N=5116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215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76056" y="1870160"/>
            <a:ext cx="6128237" cy="550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평점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0 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에서 평점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5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까지를 기준으로 분석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중앙값인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2.5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를 기준으로 정규분포에 근사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Ⅰ.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전체기업 분석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1400" spc="-150" dirty="0" smtClean="0">
                <a:solidFill>
                  <a:schemeClr val="bg1"/>
                </a:solidFill>
              </a:rPr>
              <a:t>- 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평점 대비 </a:t>
            </a:r>
            <a:r>
              <a:rPr lang="ko-KR" altLang="en-US" sz="1400" spc="-150" dirty="0" err="1" smtClean="0">
                <a:solidFill>
                  <a:schemeClr val="bg1"/>
                </a:solidFill>
              </a:rPr>
              <a:t>산점도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4098" name="Picture 2" descr="C:\lkj\Rexam\project\output\평점 대비 퇴사지수 산포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59" y="1478129"/>
            <a:ext cx="7565193" cy="312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542" y="4630866"/>
            <a:ext cx="4896000" cy="1483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803893" y="1562423"/>
            <a:ext cx="582515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8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N=5116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44718" y="5961495"/>
            <a:ext cx="720080" cy="169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360170" y="5061595"/>
            <a:ext cx="859901" cy="178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83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76056" y="1870160"/>
            <a:ext cx="6128237" cy="550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평점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0 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에서 평점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5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까지를 기준으로 분석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중앙값인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2.5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를 기준으로 정규분포에 근사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Ⅰ.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전체기업 분석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1400" spc="-150" dirty="0" smtClean="0">
                <a:solidFill>
                  <a:schemeClr val="bg1"/>
                </a:solidFill>
              </a:rPr>
              <a:t>- 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지</a:t>
            </a:r>
            <a:r>
              <a:rPr lang="ko-KR" altLang="en-US" sz="1400" spc="-150" dirty="0">
                <a:solidFill>
                  <a:schemeClr val="bg1"/>
                </a:solidFill>
              </a:rPr>
              <a:t>역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별 분포도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lkj\Rexam\project\output\평점별 분포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556792"/>
            <a:ext cx="4320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76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87824" y="5517232"/>
            <a:ext cx="3312367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평점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0 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에서 평점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5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까지를 기준으로 분석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중앙값인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2.5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를 기준으로 정규분포에 근사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평점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2.5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인 기업수가 가장 많은 것으로 분석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>. </a:t>
            </a:r>
            <a:r>
              <a:rPr lang="ko-KR" altLang="en-US" sz="2400" spc="-150" dirty="0" smtClean="0">
                <a:solidFill>
                  <a:schemeClr val="bg1"/>
                </a:solidFill>
              </a:rPr>
              <a:t>산업별 기업 분석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1400" spc="-150" dirty="0" smtClean="0">
                <a:solidFill>
                  <a:schemeClr val="bg1"/>
                </a:solidFill>
              </a:rPr>
              <a:t>- I T 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분야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lkj\Rexam\project\output\평점별 분포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556792"/>
            <a:ext cx="3816424" cy="35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840629" y="3470210"/>
            <a:ext cx="3564752" cy="1147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861693" y="1505627"/>
            <a:ext cx="582515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8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N=5116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332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595959"/>
      </a:folHlink>
    </a:clrScheme>
    <a:fontScheme name="나눔명조">
      <a:majorFont>
        <a:latin typeface="나눔명조"/>
        <a:ea typeface="나눔명조"/>
        <a:cs typeface=""/>
      </a:majorFont>
      <a:minorFont>
        <a:latin typeface="나눔명조"/>
        <a:ea typeface="나눔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2638</TotalTime>
  <Words>223</Words>
  <Application>Microsoft Office PowerPoint</Application>
  <PresentationFormat>화면 슬라이드 쇼(4:3)</PresentationFormat>
  <Paragraphs>59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굴림</vt:lpstr>
      <vt:lpstr>Arial</vt:lpstr>
      <vt:lpstr>맑은 고딕</vt:lpstr>
      <vt:lpstr>나눔고딕</vt:lpstr>
      <vt:lpstr>Wingdings</vt:lpstr>
      <vt:lpstr>나눔명조</vt:lpstr>
      <vt:lpstr>Office 테마</vt:lpstr>
      <vt:lpstr>구직사이트  통합 데이터 기업 분석 - R 기반 데이터 분석 프로젝트</vt:lpstr>
      <vt:lpstr>목차</vt:lpstr>
      <vt:lpstr>Ⅰ. 전체기업 분석 - 기업 분포도</vt:lpstr>
      <vt:lpstr>Ⅰ. 전체기업 분석 - 기업 분포도</vt:lpstr>
      <vt:lpstr>Ⅰ. 전체기업 분석 - 평점 대비 산점도</vt:lpstr>
      <vt:lpstr>Ⅰ. 전체기업 분석 - 평점 대비 산점도</vt:lpstr>
      <vt:lpstr>Ⅰ. 전체기업 분석 - 평점 대비 산점도</vt:lpstr>
      <vt:lpstr>Ⅰ. 전체기업 분석 - 지역별 분포도</vt:lpstr>
      <vt:lpstr>Ⅱ. 산업별 기업 분석 - I T 분야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 나눔명조R, 40pt</dc:title>
  <dc:creator>네이버 한글캠페인</dc:creator>
  <cp:lastModifiedBy>user</cp:lastModifiedBy>
  <cp:revision>27</cp:revision>
  <dcterms:created xsi:type="dcterms:W3CDTF">2011-08-23T09:33:59Z</dcterms:created>
  <dcterms:modified xsi:type="dcterms:W3CDTF">2022-04-13T08:51:53Z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C:\lkj\Rexam\project\발표용 ppt.pptx</vt:lpwstr>
  </property>
</Properties>
</file>