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6"/>
  </p:notesMasterIdLst>
  <p:sldIdLst>
    <p:sldId id="284" r:id="rId2"/>
    <p:sldId id="285" r:id="rId3"/>
    <p:sldId id="287" r:id="rId4"/>
    <p:sldId id="294" r:id="rId5"/>
    <p:sldId id="292" r:id="rId6"/>
    <p:sldId id="295" r:id="rId7"/>
    <p:sldId id="290" r:id="rId8"/>
    <p:sldId id="332" r:id="rId9"/>
    <p:sldId id="298" r:id="rId10"/>
    <p:sldId id="319" r:id="rId11"/>
    <p:sldId id="299" r:id="rId12"/>
    <p:sldId id="301" r:id="rId13"/>
    <p:sldId id="302" r:id="rId14"/>
    <p:sldId id="320" r:id="rId15"/>
    <p:sldId id="304" r:id="rId16"/>
    <p:sldId id="321" r:id="rId17"/>
    <p:sldId id="306" r:id="rId18"/>
    <p:sldId id="322" r:id="rId19"/>
    <p:sldId id="308" r:id="rId20"/>
    <p:sldId id="323" r:id="rId21"/>
    <p:sldId id="310" r:id="rId22"/>
    <p:sldId id="324" r:id="rId23"/>
    <p:sldId id="312" r:id="rId24"/>
    <p:sldId id="325" r:id="rId25"/>
    <p:sldId id="314" r:id="rId26"/>
    <p:sldId id="326" r:id="rId27"/>
    <p:sldId id="316" r:id="rId28"/>
    <p:sldId id="327" r:id="rId29"/>
    <p:sldId id="318" r:id="rId30"/>
    <p:sldId id="328" r:id="rId31"/>
    <p:sldId id="330" r:id="rId32"/>
    <p:sldId id="331" r:id="rId33"/>
    <p:sldId id="329" r:id="rId34"/>
    <p:sldId id="286" r:id="rId35"/>
  </p:sldIdLst>
  <p:sldSz cx="9144000" cy="6858000" type="screen4x3"/>
  <p:notesSz cx="6858000" cy="9144000"/>
  <p:embeddedFontLst>
    <p:embeddedFont>
      <p:font typeface="나눔명조" panose="020B0600000101010101" charset="-127"/>
      <p:regular r:id="rId37"/>
      <p:bold r:id="rId38"/>
    </p:embeddedFont>
    <p:embeddedFont>
      <p:font typeface="나눔고딕" panose="020D0604000000000000" pitchFamily="50" charset="-127"/>
      <p:regular r:id="rId39"/>
      <p:bold r:id="rId40"/>
    </p:embeddedFont>
    <p:embeddedFont>
      <p:font typeface="맑은 고딕" panose="020B0503020000020004" pitchFamily="50" charset="-127"/>
      <p:regular r:id="rId41"/>
      <p:bold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>
          <p15:clr>
            <a:srgbClr val="A4A3A4"/>
          </p15:clr>
        </p15:guide>
        <p15:guide id="2" orient="horz" pos="482">
          <p15:clr>
            <a:srgbClr val="A4A3A4"/>
          </p15:clr>
        </p15:guide>
        <p15:guide id="3" pos="3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2929"/>
    <a:srgbClr val="9C2424"/>
    <a:srgbClr val="F78C81"/>
    <a:srgbClr val="9F2B2B"/>
    <a:srgbClr val="EE5C58"/>
    <a:srgbClr val="909AAE"/>
    <a:srgbClr val="6C7994"/>
    <a:srgbClr val="B92525"/>
    <a:srgbClr val="E82C2E"/>
    <a:srgbClr val="B1A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02" autoAdjust="0"/>
    <p:restoredTop sz="86364" autoAdjust="0"/>
  </p:normalViewPr>
  <p:slideViewPr>
    <p:cSldViewPr>
      <p:cViewPr varScale="1">
        <p:scale>
          <a:sx n="114" d="100"/>
          <a:sy n="114" d="100"/>
        </p:scale>
        <p:origin x="1710" y="96"/>
      </p:cViewPr>
      <p:guideLst>
        <p:guide orient="horz" pos="981"/>
        <p:guide orient="horz" pos="482"/>
        <p:guide pos="3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48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870C5-E39E-4D4A-8B97-122E944BE205}" type="datetimeFigureOut">
              <a:rPr lang="ko-KR" altLang="en-US" smtClean="0"/>
              <a:pPr/>
              <a:t>2022-04-18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562BB-DACB-4090-9EB0-C718CC4DFD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000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81191" y="332656"/>
            <a:ext cx="739281" cy="288032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6660232" y="6381908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81191" y="332656"/>
            <a:ext cx="739281" cy="288032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6660232" y="6381908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67544" y="286072"/>
            <a:ext cx="8229600" cy="1143000"/>
          </a:xfrm>
        </p:spPr>
        <p:txBody>
          <a:bodyPr>
            <a:normAutofit/>
          </a:bodyPr>
          <a:lstStyle>
            <a:lvl1pPr algn="l">
              <a:defRPr sz="4000" spc="-15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3528" y="6345352"/>
            <a:ext cx="646799" cy="252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‹#›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3528" y="6345352"/>
            <a:ext cx="646799" cy="252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‹#›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7772400" cy="893961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2" name="내용 개체 틀 3"/>
          <p:cNvSpPr>
            <a:spLocks noGrp="1"/>
          </p:cNvSpPr>
          <p:nvPr>
            <p:ph sz="half" idx="2"/>
          </p:nvPr>
        </p:nvSpPr>
        <p:spPr>
          <a:xfrm>
            <a:off x="2476028" y="1493936"/>
            <a:ext cx="4040188" cy="3951288"/>
          </a:xfrm>
        </p:spPr>
        <p:txBody>
          <a:bodyPr>
            <a:normAutofit/>
          </a:bodyPr>
          <a:lstStyle>
            <a:lvl1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2pPr>
            <a:lvl3pPr>
              <a:buFont typeface="Wingdings" pitchFamily="2" charset="2"/>
              <a:buChar char="§"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3pPr>
            <a:lvl4pPr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4pPr>
            <a:lvl5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75F0-4FDF-431C-B6B2-41F992E67A7C}" type="datetimeFigureOut">
              <a:rPr lang="ko-KR" altLang="en-US" smtClean="0"/>
              <a:pPr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75F0-4FDF-431C-B6B2-41F992E67A7C}" type="datetimeFigureOut">
              <a:rPr lang="ko-KR" altLang="en-US" smtClean="0"/>
              <a:pPr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C75F0-4FDF-431C-B6B2-41F992E67A7C}" type="datetimeFigureOut">
              <a:rPr lang="ko-KR" altLang="en-US" smtClean="0"/>
              <a:pPr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5" r:id="rId3"/>
    <p:sldLayoutId id="2147483662" r:id="rId4"/>
    <p:sldLayoutId id="2147483663" r:id="rId5"/>
    <p:sldLayoutId id="2147483649" r:id="rId6"/>
    <p:sldLayoutId id="2147483650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6012160" y="4365104"/>
            <a:ext cx="3024336" cy="792088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ko-KR" sz="14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4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조</a:t>
            </a:r>
            <a:endParaRPr lang="en-US" altLang="ko-KR" sz="14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ko-KR" altLang="en-US" sz="14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박 환</a:t>
            </a:r>
            <a:endParaRPr lang="en-US" altLang="ko-KR" sz="14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ko-KR" altLang="en-US" sz="14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이경재</a:t>
            </a:r>
            <a:endParaRPr lang="en-US" altLang="ko-KR" sz="10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469776" y="531515"/>
            <a:ext cx="6910536" cy="1470025"/>
          </a:xfrm>
        </p:spPr>
        <p:txBody>
          <a:bodyPr anchor="t">
            <a:normAutofit fontScale="90000"/>
          </a:bodyPr>
          <a:lstStyle/>
          <a:p>
            <a:pPr algn="l"/>
            <a:r>
              <a:rPr lang="ko-KR" altLang="en-US" sz="4000" spc="-150" dirty="0">
                <a:solidFill>
                  <a:schemeClr val="bg1"/>
                </a:solidFill>
                <a:latin typeface="+mj-ea"/>
              </a:rPr>
              <a:t>구직사이트 </a:t>
            </a:r>
            <a:br>
              <a:rPr lang="en-US" altLang="ko-KR" sz="4000" spc="-150" dirty="0">
                <a:solidFill>
                  <a:schemeClr val="bg1"/>
                </a:solidFill>
                <a:latin typeface="+mj-ea"/>
              </a:rPr>
            </a:br>
            <a:r>
              <a:rPr lang="ko-KR" altLang="en-US" sz="4000" spc="-150" dirty="0">
                <a:solidFill>
                  <a:schemeClr val="bg1"/>
                </a:solidFill>
                <a:latin typeface="+mj-ea"/>
              </a:rPr>
              <a:t>통합 데이터</a:t>
            </a:r>
            <a:br>
              <a:rPr lang="en-US" altLang="ko-KR" sz="4000" spc="-150" dirty="0">
                <a:solidFill>
                  <a:schemeClr val="bg1"/>
                </a:solidFill>
                <a:latin typeface="+mj-ea"/>
              </a:rPr>
            </a:br>
            <a:r>
              <a:rPr lang="ko-KR" altLang="en-US" sz="4000" spc="-150" dirty="0">
                <a:solidFill>
                  <a:schemeClr val="bg1"/>
                </a:solidFill>
                <a:latin typeface="+mj-ea"/>
              </a:rPr>
              <a:t>기업 분석</a:t>
            </a:r>
            <a:br>
              <a:rPr lang="en-US" altLang="ko-KR" sz="4000" spc="-150" dirty="0">
                <a:solidFill>
                  <a:schemeClr val="bg1"/>
                </a:solidFill>
                <a:latin typeface="+mj-ea"/>
              </a:rPr>
            </a:br>
            <a:r>
              <a:rPr lang="en-US" altLang="ko-KR" sz="2000" spc="-150" dirty="0">
                <a:solidFill>
                  <a:schemeClr val="bg1"/>
                </a:solidFill>
                <a:latin typeface="+mj-ea"/>
              </a:rPr>
              <a:t>- R </a:t>
            </a:r>
            <a:r>
              <a:rPr lang="ko-KR" altLang="en-US" sz="2000" spc="-150" dirty="0">
                <a:solidFill>
                  <a:schemeClr val="bg1"/>
                </a:solidFill>
                <a:latin typeface="+mj-ea"/>
              </a:rPr>
              <a:t>기반 데이터 분석 프로젝트</a:t>
            </a:r>
            <a:endParaRPr lang="ko-KR" altLang="en-US" sz="4000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IT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7984" y="1557144"/>
            <a:ext cx="4140000" cy="316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932040" y="1556792"/>
            <a:ext cx="3852000" cy="180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932040" y="3420088"/>
            <a:ext cx="3852000" cy="129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8000" y="5832000"/>
            <a:ext cx="8028464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buFont typeface="Wingdings" panose="05000000000000000000" pitchFamily="2" charset="2"/>
              <a:buChar char="u"/>
              <a:defRPr sz="1300" b="1" spc="-3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en-US" altLang="ko-KR" dirty="0"/>
              <a:t> </a:t>
            </a:r>
            <a:r>
              <a:rPr lang="ko-KR" altLang="en-US" dirty="0"/>
              <a:t>평점이 퇴사지수 변화에 매우 유의미한 연관성이 있으나 </a:t>
            </a:r>
            <a:r>
              <a:rPr lang="en-US" altLang="ko-KR" dirty="0"/>
              <a:t>0.02</a:t>
            </a:r>
            <a:r>
              <a:rPr lang="ko-KR" altLang="en-US" dirty="0"/>
              <a:t>정도로 미치는 영향이 아주 미미함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4314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IT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1A1C22A-3E8D-428B-B135-D0CE3ACE593E}"/>
              </a:ext>
            </a:extLst>
          </p:cNvPr>
          <p:cNvGrpSpPr/>
          <p:nvPr/>
        </p:nvGrpSpPr>
        <p:grpSpPr>
          <a:xfrm>
            <a:off x="304526" y="1369342"/>
            <a:ext cx="8678964" cy="4680000"/>
            <a:chOff x="304526" y="1369342"/>
            <a:chExt cx="8678964" cy="468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07499A0-2120-456C-A337-42D3FAF7A238}"/>
                </a:ext>
              </a:extLst>
            </p:cNvPr>
            <p:cNvGrpSpPr/>
            <p:nvPr/>
          </p:nvGrpSpPr>
          <p:grpSpPr>
            <a:xfrm>
              <a:off x="304526" y="1369342"/>
              <a:ext cx="4627514" cy="4680000"/>
              <a:chOff x="304526" y="1369342"/>
              <a:chExt cx="4627514" cy="4680000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2A91DE39-CC16-48D3-AB11-E341745D71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526" y="1369342"/>
                <a:ext cx="4627514" cy="4680000"/>
              </a:xfrm>
              <a:prstGeom prst="rect">
                <a:avLst/>
              </a:prstGeom>
            </p:spPr>
          </p:pic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4C0E6547-4B9B-4EEF-A2B2-40FD66CF744A}"/>
                  </a:ext>
                </a:extLst>
              </p:cNvPr>
              <p:cNvSpPr/>
              <p:nvPr/>
            </p:nvSpPr>
            <p:spPr>
              <a:xfrm>
                <a:off x="884066" y="3627410"/>
                <a:ext cx="1374181" cy="180176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847F938-D995-43E2-BC01-2A0311F06F19}"/>
                  </a:ext>
                </a:extLst>
              </p:cNvPr>
              <p:cNvSpPr/>
              <p:nvPr/>
            </p:nvSpPr>
            <p:spPr>
              <a:xfrm>
                <a:off x="2510300" y="4421060"/>
                <a:ext cx="1548147" cy="129764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A10E91F5-4C27-44FF-A520-4CED2F4BDC8F}"/>
                </a:ext>
              </a:extLst>
            </p:cNvPr>
            <p:cNvGrpSpPr/>
            <p:nvPr/>
          </p:nvGrpSpPr>
          <p:grpSpPr>
            <a:xfrm>
              <a:off x="4355976" y="1369342"/>
              <a:ext cx="4627514" cy="4680000"/>
              <a:chOff x="4355976" y="1369342"/>
              <a:chExt cx="4627514" cy="4680000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F129A9E2-B08A-4132-A1F8-812DC02D34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5976" y="1369342"/>
                <a:ext cx="4627514" cy="4680000"/>
              </a:xfrm>
              <a:prstGeom prst="rect">
                <a:avLst/>
              </a:prstGeom>
            </p:spPr>
          </p:pic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CF00CB11-731C-422E-9D09-63ED7656D86A}"/>
                  </a:ext>
                </a:extLst>
              </p:cNvPr>
              <p:cNvSpPr/>
              <p:nvPr/>
            </p:nvSpPr>
            <p:spPr>
              <a:xfrm>
                <a:off x="6364312" y="4161262"/>
                <a:ext cx="648072" cy="46734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FE9466B-65E6-42FA-AFFA-010DC33045E6}"/>
              </a:ext>
            </a:extLst>
          </p:cNvPr>
          <p:cNvSpPr txBox="1"/>
          <p:nvPr/>
        </p:nvSpPr>
        <p:spPr>
          <a:xfrm>
            <a:off x="468000" y="5832000"/>
            <a:ext cx="7967607" cy="548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서울은 강남구 인근 지역과 구로구 인근 지역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경기도는 성남시 </a:t>
            </a:r>
            <a:r>
              <a:rPr lang="ko-KR" altLang="en-US" sz="1300" b="1" spc="-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분당구을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중심으로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유동 인구가 많고 이동이 유리한 지역으로 분포되었다고 판단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6811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건설업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8000" y="1557144"/>
            <a:ext cx="4140000" cy="316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932000" y="1556792"/>
            <a:ext cx="3852000" cy="180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932000" y="3420088"/>
            <a:ext cx="3852000" cy="129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E7F37D-B3AD-4610-B4B2-2E1FE291C073}"/>
              </a:ext>
            </a:extLst>
          </p:cNvPr>
          <p:cNvSpPr txBox="1"/>
          <p:nvPr/>
        </p:nvSpPr>
        <p:spPr>
          <a:xfrm>
            <a:off x="468000" y="5832000"/>
            <a:ext cx="7967607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평점이 퇴사지수 변화에 연관성이 없음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067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건설업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B82D25D-802C-45E4-B0E2-C3CB3C08AF59}"/>
              </a:ext>
            </a:extLst>
          </p:cNvPr>
          <p:cNvGrpSpPr/>
          <p:nvPr/>
        </p:nvGrpSpPr>
        <p:grpSpPr>
          <a:xfrm>
            <a:off x="306000" y="1368000"/>
            <a:ext cx="4627514" cy="4680000"/>
            <a:chOff x="306000" y="1368000"/>
            <a:chExt cx="4627514" cy="4680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FCA52FB-4276-452F-877E-E4B0C0D7D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000" y="1368000"/>
              <a:ext cx="4627514" cy="4680000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E8CC977-D8D5-428A-90F9-3F4B4678CA67}"/>
                </a:ext>
              </a:extLst>
            </p:cNvPr>
            <p:cNvSpPr/>
            <p:nvPr/>
          </p:nvSpPr>
          <p:spPr>
            <a:xfrm>
              <a:off x="2595093" y="4293096"/>
              <a:ext cx="1548147" cy="129764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02E1924-AABA-46A4-A062-663A292A608F}"/>
              </a:ext>
            </a:extLst>
          </p:cNvPr>
          <p:cNvSpPr txBox="1"/>
          <p:nvPr/>
        </p:nvSpPr>
        <p:spPr>
          <a:xfrm>
            <a:off x="468000" y="5832000"/>
            <a:ext cx="7967607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서울은 강남구 인근 지역을 중심으로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61BAA6-D5FB-4378-9269-2643A4A48E7D}"/>
              </a:ext>
            </a:extLst>
          </p:cNvPr>
          <p:cNvSpPr txBox="1"/>
          <p:nvPr/>
        </p:nvSpPr>
        <p:spPr>
          <a:xfrm>
            <a:off x="5184000" y="3433534"/>
            <a:ext cx="3168352" cy="358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spc="-30" dirty="0">
                <a:solidFill>
                  <a:srgbClr val="FF0000"/>
                </a:solidFill>
                <a:latin typeface="나눔명조" pitchFamily="18" charset="-127"/>
                <a:ea typeface="나눔명조" pitchFamily="18" charset="-127"/>
              </a:rPr>
              <a:t>※ 경기도는 데이터 부족으로 제외</a:t>
            </a:r>
            <a:endParaRPr lang="en-US" altLang="ko-KR" sz="1600" b="1" spc="-30" dirty="0">
              <a:solidFill>
                <a:srgbClr val="FF0000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2967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 err="1">
                <a:solidFill>
                  <a:schemeClr val="bg1"/>
                </a:solidFill>
              </a:rPr>
              <a:t>교육업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8000" y="1557144"/>
            <a:ext cx="4140000" cy="316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932000" y="1556792"/>
            <a:ext cx="3852000" cy="180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932000" y="3420088"/>
            <a:ext cx="3852000" cy="129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94F22A-783B-4F2D-9208-EA05F903C947}"/>
              </a:ext>
            </a:extLst>
          </p:cNvPr>
          <p:cNvSpPr txBox="1"/>
          <p:nvPr/>
        </p:nvSpPr>
        <p:spPr>
          <a:xfrm>
            <a:off x="468000" y="5832000"/>
            <a:ext cx="7967607" cy="55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평점이 퇴사지수 변화에 다소 유의미한 연관성이 있으나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0.08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정도로 미치는 영향이 아주 미미함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056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 err="1">
                <a:solidFill>
                  <a:schemeClr val="bg1"/>
                </a:solidFill>
              </a:rPr>
              <a:t>교육업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BC00F1-C013-4A4C-9888-922D961AC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" y="1368000"/>
            <a:ext cx="4627514" cy="468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7F7669-83FF-4D1F-AF26-4613FE724BC3}"/>
              </a:ext>
            </a:extLst>
          </p:cNvPr>
          <p:cNvSpPr txBox="1"/>
          <p:nvPr/>
        </p:nvSpPr>
        <p:spPr>
          <a:xfrm>
            <a:off x="468000" y="5832000"/>
            <a:ext cx="7967607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서울은 강남구 인근 지역과 종로구 인근 지역을 중심으로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66D3DA-23BC-4842-8C38-F56530B83713}"/>
              </a:ext>
            </a:extLst>
          </p:cNvPr>
          <p:cNvSpPr txBox="1"/>
          <p:nvPr/>
        </p:nvSpPr>
        <p:spPr>
          <a:xfrm>
            <a:off x="5184000" y="3433534"/>
            <a:ext cx="3168352" cy="358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spc="-30" dirty="0">
                <a:solidFill>
                  <a:srgbClr val="FF0000"/>
                </a:solidFill>
                <a:latin typeface="나눔명조" pitchFamily="18" charset="-127"/>
                <a:ea typeface="나눔명조" pitchFamily="18" charset="-127"/>
              </a:rPr>
              <a:t>※ 경기도는 데이터 부족으로 제외</a:t>
            </a:r>
            <a:endParaRPr lang="en-US" altLang="ko-KR" sz="1600" b="1" spc="-30" dirty="0">
              <a:solidFill>
                <a:srgbClr val="FF0000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25B9DF6-A75C-4D5C-9C58-A9CE928A9C0C}"/>
              </a:ext>
            </a:extLst>
          </p:cNvPr>
          <p:cNvSpPr/>
          <p:nvPr/>
        </p:nvSpPr>
        <p:spPr>
          <a:xfrm>
            <a:off x="2595093" y="4293096"/>
            <a:ext cx="1548147" cy="1297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0F50C77-6DA9-4EDE-8468-6C1CD504A926}"/>
              </a:ext>
            </a:extLst>
          </p:cNvPr>
          <p:cNvSpPr/>
          <p:nvPr/>
        </p:nvSpPr>
        <p:spPr>
          <a:xfrm>
            <a:off x="1763688" y="3068960"/>
            <a:ext cx="1332123" cy="11295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967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16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기관</a:t>
            </a:r>
            <a:r>
              <a:rPr lang="en-US" altLang="ko-KR" sz="1400" spc="-150" dirty="0">
                <a:solidFill>
                  <a:schemeClr val="bg1"/>
                </a:solidFill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</a:rPr>
              <a:t>협회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8000" y="1557144"/>
            <a:ext cx="4140000" cy="316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932000" y="1556792"/>
            <a:ext cx="3852000" cy="180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932000" y="3420088"/>
            <a:ext cx="3852000" cy="129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5FBC75-9A2E-40EE-AE83-9218262FAAC4}"/>
              </a:ext>
            </a:extLst>
          </p:cNvPr>
          <p:cNvSpPr txBox="1"/>
          <p:nvPr/>
        </p:nvSpPr>
        <p:spPr>
          <a:xfrm>
            <a:off x="468000" y="5832000"/>
            <a:ext cx="7967607" cy="55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평점이 퇴사지수 변화에 연관성이 없음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056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17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기관</a:t>
            </a:r>
            <a:r>
              <a:rPr lang="en-US" altLang="ko-KR" sz="1400" spc="-150" dirty="0">
                <a:solidFill>
                  <a:schemeClr val="bg1"/>
                </a:solidFill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</a:rPr>
              <a:t>협회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08087D-CBDE-44A1-97F3-1276028C4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" y="1368000"/>
            <a:ext cx="4627514" cy="468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728486-33A2-4811-ADA1-3C0FEF0B8029}"/>
              </a:ext>
            </a:extLst>
          </p:cNvPr>
          <p:cNvSpPr txBox="1"/>
          <p:nvPr/>
        </p:nvSpPr>
        <p:spPr>
          <a:xfrm>
            <a:off x="468000" y="5832000"/>
            <a:ext cx="7967607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서울은 강남구 인근 지역과 영등포구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중구 인근 지역 중심으로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28282A-805D-4558-9A36-6EAF6D57B6D3}"/>
              </a:ext>
            </a:extLst>
          </p:cNvPr>
          <p:cNvSpPr txBox="1"/>
          <p:nvPr/>
        </p:nvSpPr>
        <p:spPr>
          <a:xfrm>
            <a:off x="5184000" y="3433534"/>
            <a:ext cx="3168352" cy="358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spc="-30" dirty="0">
                <a:solidFill>
                  <a:srgbClr val="FF0000"/>
                </a:solidFill>
                <a:latin typeface="나눔명조" pitchFamily="18" charset="-127"/>
                <a:ea typeface="나눔명조" pitchFamily="18" charset="-127"/>
              </a:rPr>
              <a:t>※ 경기도는 데이터 부족으로 제외</a:t>
            </a:r>
            <a:endParaRPr lang="en-US" altLang="ko-KR" sz="1600" b="1" spc="-30" dirty="0">
              <a:solidFill>
                <a:srgbClr val="FF0000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013CA61-49AE-4D0D-814B-64467BDD13BE}"/>
              </a:ext>
            </a:extLst>
          </p:cNvPr>
          <p:cNvSpPr/>
          <p:nvPr/>
        </p:nvSpPr>
        <p:spPr>
          <a:xfrm>
            <a:off x="2627783" y="4365104"/>
            <a:ext cx="1080121" cy="1008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B057E59-0F99-4C05-961A-0742728740D9}"/>
              </a:ext>
            </a:extLst>
          </p:cNvPr>
          <p:cNvSpPr/>
          <p:nvPr/>
        </p:nvSpPr>
        <p:spPr>
          <a:xfrm rot="20502259">
            <a:off x="1533247" y="3231184"/>
            <a:ext cx="1683272" cy="11859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967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18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</a:t>
            </a:r>
            <a:r>
              <a:rPr lang="ko-KR" altLang="en-US" sz="1400" spc="-150" dirty="0">
                <a:solidFill>
                  <a:schemeClr val="bg1"/>
                </a:solidFill>
              </a:rPr>
              <a:t> 미디어</a:t>
            </a:r>
            <a:r>
              <a:rPr lang="en-US" altLang="ko-KR" sz="1400" spc="-150" dirty="0">
                <a:solidFill>
                  <a:schemeClr val="bg1"/>
                </a:solidFill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</a:rPr>
              <a:t>디자인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8000" y="1557144"/>
            <a:ext cx="4140000" cy="316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932000" y="1556792"/>
            <a:ext cx="3852000" cy="180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932000" y="3420088"/>
            <a:ext cx="3852000" cy="129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0FBFAB-4FA7-4277-96CE-79AE5EA8ADC0}"/>
              </a:ext>
            </a:extLst>
          </p:cNvPr>
          <p:cNvSpPr txBox="1"/>
          <p:nvPr/>
        </p:nvSpPr>
        <p:spPr>
          <a:xfrm>
            <a:off x="468000" y="5832000"/>
            <a:ext cx="7967607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평점이 퇴사지수 변화에 다소 유의미한 연관성이 있으나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0.08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정도로 미치는 영향이 아주 미미함 </a:t>
            </a:r>
          </a:p>
        </p:txBody>
      </p:sp>
    </p:spTree>
    <p:extLst>
      <p:ext uri="{BB962C8B-B14F-4D97-AF65-F5344CB8AC3E}">
        <p14:creationId xmlns:p14="http://schemas.microsoft.com/office/powerpoint/2010/main" val="2475056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19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</a:t>
            </a:r>
            <a:r>
              <a:rPr lang="ko-KR" altLang="en-US" sz="1400" spc="-150" dirty="0">
                <a:solidFill>
                  <a:schemeClr val="bg1"/>
                </a:solidFill>
              </a:rPr>
              <a:t> 미디어</a:t>
            </a:r>
            <a:r>
              <a:rPr lang="en-US" altLang="ko-KR" sz="1400" spc="-150" dirty="0">
                <a:solidFill>
                  <a:schemeClr val="bg1"/>
                </a:solidFill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</a:rPr>
              <a:t>디자인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5484EE-31A2-46F2-A57B-C2AE08879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" y="1368000"/>
            <a:ext cx="4627514" cy="468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A755B0-DE19-4FF9-B448-4A3CC75D4E05}"/>
              </a:ext>
            </a:extLst>
          </p:cNvPr>
          <p:cNvSpPr txBox="1"/>
          <p:nvPr/>
        </p:nvSpPr>
        <p:spPr>
          <a:xfrm>
            <a:off x="468000" y="5832000"/>
            <a:ext cx="7967607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서울은 강남구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마포구 중심으로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B5FF41-F46A-4848-8AAE-2C2F1633CA1B}"/>
              </a:ext>
            </a:extLst>
          </p:cNvPr>
          <p:cNvSpPr txBox="1"/>
          <p:nvPr/>
        </p:nvSpPr>
        <p:spPr>
          <a:xfrm>
            <a:off x="5184000" y="3433534"/>
            <a:ext cx="3168352" cy="358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spc="-30" dirty="0">
                <a:solidFill>
                  <a:srgbClr val="FF0000"/>
                </a:solidFill>
                <a:latin typeface="나눔명조" pitchFamily="18" charset="-127"/>
                <a:ea typeface="나눔명조" pitchFamily="18" charset="-127"/>
              </a:rPr>
              <a:t>※ 경기도는 데이터 부족으로 제외</a:t>
            </a:r>
            <a:endParaRPr lang="en-US" altLang="ko-KR" sz="1600" b="1" spc="-30" dirty="0">
              <a:solidFill>
                <a:srgbClr val="FF0000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3ED77E1-7B72-4289-AA89-4E4704B5AC7A}"/>
              </a:ext>
            </a:extLst>
          </p:cNvPr>
          <p:cNvSpPr/>
          <p:nvPr/>
        </p:nvSpPr>
        <p:spPr>
          <a:xfrm>
            <a:off x="2915816" y="4437112"/>
            <a:ext cx="864096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24E00DB-857E-4B5D-84A5-8AE61985CAA1}"/>
              </a:ext>
            </a:extLst>
          </p:cNvPr>
          <p:cNvSpPr/>
          <p:nvPr/>
        </p:nvSpPr>
        <p:spPr>
          <a:xfrm>
            <a:off x="1619671" y="3408993"/>
            <a:ext cx="648073" cy="5960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967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5736" y="1477228"/>
            <a:ext cx="666023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200000"/>
              </a:lnSpc>
              <a:buFont typeface="+mj-lt"/>
              <a:buAutoNum type="romanUcPeriod"/>
            </a:pPr>
            <a:r>
              <a:rPr lang="ko-KR" altLang="en-US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전체기업 분석 </a:t>
            </a:r>
            <a:endParaRPr lang="en-US" altLang="ko-KR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기업 평점 분포도</a:t>
            </a:r>
            <a:endParaRPr lang="en-US" altLang="ko-KR" sz="12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평점 대비  </a:t>
            </a:r>
            <a:r>
              <a:rPr lang="ko-KR" altLang="en-US" sz="1200" b="1" spc="-8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산점도</a:t>
            </a:r>
            <a:endParaRPr lang="en-US" altLang="ko-KR" sz="12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지역별 분포도</a:t>
            </a:r>
            <a:endParaRPr lang="en-US" altLang="ko-KR" sz="14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200000"/>
              </a:lnSpc>
              <a:buFont typeface="+mj-lt"/>
              <a:buAutoNum type="romanUcPeriod"/>
            </a:pPr>
            <a:r>
              <a:rPr lang="ko-KR" altLang="en-US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산업별  분석</a:t>
            </a:r>
            <a:endParaRPr lang="en-US" altLang="ko-KR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기업 평점 분포도</a:t>
            </a:r>
            <a:endParaRPr lang="en-US" altLang="ko-KR" sz="12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평점대비  </a:t>
            </a:r>
            <a:r>
              <a:rPr lang="ko-KR" altLang="en-US" sz="1200" b="1" spc="-8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산점도</a:t>
            </a:r>
            <a:endParaRPr lang="en-US" altLang="ko-KR" sz="12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지역별 분포도</a:t>
            </a:r>
            <a:endParaRPr lang="en-US" altLang="ko-KR" sz="12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200000"/>
              </a:lnSpc>
              <a:buFont typeface="+mj-lt"/>
              <a:buAutoNum type="romanUcPeriod"/>
            </a:pPr>
            <a:r>
              <a:rPr lang="ko-KR" altLang="en-US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산업별  기업 랭킹</a:t>
            </a:r>
            <a:endParaRPr lang="en-US" altLang="ko-KR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전체랭킹</a:t>
            </a:r>
            <a:endParaRPr lang="en-US" altLang="ko-KR" sz="12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구인중인 기업 랭킹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57956" y="370756"/>
            <a:ext cx="8390508" cy="97001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50">
                <a:solidFill>
                  <a:schemeClr val="bg1"/>
                </a:solidFill>
              </a:rPr>
              <a:t>목차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20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서비스업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8000" y="1557144"/>
            <a:ext cx="4140000" cy="316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932000" y="1556792"/>
            <a:ext cx="3852000" cy="180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932000" y="3420088"/>
            <a:ext cx="3852000" cy="129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98285B-FC46-4915-8722-8AFD9C17C0F4}"/>
              </a:ext>
            </a:extLst>
          </p:cNvPr>
          <p:cNvSpPr txBox="1"/>
          <p:nvPr/>
        </p:nvSpPr>
        <p:spPr>
          <a:xfrm>
            <a:off x="468000" y="5832000"/>
            <a:ext cx="7967607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평점이 퇴사지수 변화에 다소 유의미한 연관성이 있으나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0.01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정도로 미치는 영향이 아주 미미함 </a:t>
            </a:r>
          </a:p>
        </p:txBody>
      </p:sp>
    </p:spTree>
    <p:extLst>
      <p:ext uri="{BB962C8B-B14F-4D97-AF65-F5344CB8AC3E}">
        <p14:creationId xmlns:p14="http://schemas.microsoft.com/office/powerpoint/2010/main" val="2475056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21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서비스업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C76705-18CF-47B9-9764-2441F0532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" y="1368000"/>
            <a:ext cx="4627514" cy="468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99211D-D119-4C4D-AA3B-5A2887E5CC70}"/>
              </a:ext>
            </a:extLst>
          </p:cNvPr>
          <p:cNvSpPr txBox="1"/>
          <p:nvPr/>
        </p:nvSpPr>
        <p:spPr>
          <a:xfrm>
            <a:off x="468000" y="5832000"/>
            <a:ext cx="7967607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서울은 강남구 인근 지역과 중구 인근 지역을 중심으로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C409E3-FC0E-4886-9F44-3E751C9F88EC}"/>
              </a:ext>
            </a:extLst>
          </p:cNvPr>
          <p:cNvSpPr txBox="1"/>
          <p:nvPr/>
        </p:nvSpPr>
        <p:spPr>
          <a:xfrm>
            <a:off x="5184000" y="3433534"/>
            <a:ext cx="3168352" cy="358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spc="-30" dirty="0">
                <a:solidFill>
                  <a:srgbClr val="FF0000"/>
                </a:solidFill>
                <a:latin typeface="나눔명조" pitchFamily="18" charset="-127"/>
                <a:ea typeface="나눔명조" pitchFamily="18" charset="-127"/>
              </a:rPr>
              <a:t>※ 경기도는 데이터 부족으로 제외</a:t>
            </a:r>
            <a:endParaRPr lang="en-US" altLang="ko-KR" sz="1600" b="1" spc="-30" dirty="0">
              <a:solidFill>
                <a:srgbClr val="FF0000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466E502-A50C-4590-A92B-987049474948}"/>
              </a:ext>
            </a:extLst>
          </p:cNvPr>
          <p:cNvSpPr/>
          <p:nvPr/>
        </p:nvSpPr>
        <p:spPr>
          <a:xfrm>
            <a:off x="2699792" y="4365104"/>
            <a:ext cx="792088" cy="1008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F590DE4-73F6-45A9-9422-2D82F29B3572}"/>
              </a:ext>
            </a:extLst>
          </p:cNvPr>
          <p:cNvSpPr/>
          <p:nvPr/>
        </p:nvSpPr>
        <p:spPr>
          <a:xfrm>
            <a:off x="2483767" y="3140967"/>
            <a:ext cx="720081" cy="8912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967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22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유통</a:t>
            </a:r>
            <a:r>
              <a:rPr lang="en-US" altLang="ko-KR" sz="1400" spc="-150" dirty="0">
                <a:solidFill>
                  <a:schemeClr val="bg1"/>
                </a:solidFill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</a:rPr>
              <a:t>무역</a:t>
            </a:r>
            <a:r>
              <a:rPr lang="en-US" altLang="ko-KR" sz="1400" spc="-150" dirty="0">
                <a:solidFill>
                  <a:schemeClr val="bg1"/>
                </a:solidFill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</a:rPr>
              <a:t>운송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8000" y="1557144"/>
            <a:ext cx="4140000" cy="316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932000" y="1556792"/>
            <a:ext cx="3852000" cy="180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932000" y="3420088"/>
            <a:ext cx="3852000" cy="12960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3C4EE5-E15A-4D7A-9CA2-1C603859AA19}"/>
              </a:ext>
            </a:extLst>
          </p:cNvPr>
          <p:cNvSpPr txBox="1"/>
          <p:nvPr/>
        </p:nvSpPr>
        <p:spPr>
          <a:xfrm>
            <a:off x="468000" y="5832000"/>
            <a:ext cx="7967607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평점이 퇴사지수 변화에 다소 유의미한 연관성이 있으나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0.02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정도로 미치는 영향이 아주 미미함 </a:t>
            </a:r>
          </a:p>
        </p:txBody>
      </p:sp>
    </p:spTree>
    <p:extLst>
      <p:ext uri="{BB962C8B-B14F-4D97-AF65-F5344CB8AC3E}">
        <p14:creationId xmlns:p14="http://schemas.microsoft.com/office/powerpoint/2010/main" val="2475056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23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유통</a:t>
            </a:r>
            <a:r>
              <a:rPr lang="en-US" altLang="ko-KR" sz="1400" spc="-150" dirty="0">
                <a:solidFill>
                  <a:schemeClr val="bg1"/>
                </a:solidFill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</a:rPr>
              <a:t>무역</a:t>
            </a:r>
            <a:r>
              <a:rPr lang="en-US" altLang="ko-KR" sz="1400" spc="-150" dirty="0">
                <a:solidFill>
                  <a:schemeClr val="bg1"/>
                </a:solidFill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</a:rPr>
              <a:t>운송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427F3B-6498-4FDE-AC3B-8E4013897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" y="1368000"/>
            <a:ext cx="4627514" cy="468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AE2492-C7ED-4F10-A240-EBD14B1D4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000" y="1368000"/>
            <a:ext cx="4627514" cy="468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1ACC85-6CD7-4FB8-A13C-09B190F818AD}"/>
              </a:ext>
            </a:extLst>
          </p:cNvPr>
          <p:cNvSpPr txBox="1"/>
          <p:nvPr/>
        </p:nvSpPr>
        <p:spPr>
          <a:xfrm>
            <a:off x="468000" y="5832000"/>
            <a:ext cx="7967607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서울은 강남구 인근 지역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경기도는 성남시 분당구를 중심으로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E809EFF-00A6-4C4B-B9E7-9BE722ECF301}"/>
              </a:ext>
            </a:extLst>
          </p:cNvPr>
          <p:cNvSpPr/>
          <p:nvPr/>
        </p:nvSpPr>
        <p:spPr>
          <a:xfrm>
            <a:off x="2771800" y="4293096"/>
            <a:ext cx="1296144" cy="115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047742C-E524-4A53-8756-7BC84C861BFD}"/>
              </a:ext>
            </a:extLst>
          </p:cNvPr>
          <p:cNvSpPr/>
          <p:nvPr/>
        </p:nvSpPr>
        <p:spPr>
          <a:xfrm>
            <a:off x="6300193" y="4104203"/>
            <a:ext cx="720080" cy="548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967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24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은행</a:t>
            </a:r>
            <a:r>
              <a:rPr lang="en-US" altLang="ko-KR" sz="1400" spc="-150" dirty="0">
                <a:solidFill>
                  <a:schemeClr val="bg1"/>
                </a:solidFill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</a:rPr>
              <a:t>금융업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8000" y="1557144"/>
            <a:ext cx="4140000" cy="316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932000" y="1556792"/>
            <a:ext cx="3852000" cy="180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932000" y="3420088"/>
            <a:ext cx="3852000" cy="129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A4CCA-9F6D-4C1E-841F-ABE0B5AD0896}"/>
              </a:ext>
            </a:extLst>
          </p:cNvPr>
          <p:cNvSpPr txBox="1"/>
          <p:nvPr/>
        </p:nvSpPr>
        <p:spPr>
          <a:xfrm>
            <a:off x="468000" y="5832000"/>
            <a:ext cx="7967607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평점이 퇴사지수 변화에 연관성이 없음</a:t>
            </a:r>
          </a:p>
        </p:txBody>
      </p:sp>
    </p:spTree>
    <p:extLst>
      <p:ext uri="{BB962C8B-B14F-4D97-AF65-F5344CB8AC3E}">
        <p14:creationId xmlns:p14="http://schemas.microsoft.com/office/powerpoint/2010/main" val="2475056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25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은행</a:t>
            </a:r>
            <a:r>
              <a:rPr lang="en-US" altLang="ko-KR" sz="1400" spc="-150" dirty="0">
                <a:solidFill>
                  <a:schemeClr val="bg1"/>
                </a:solidFill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</a:rPr>
              <a:t>금융업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94737C-C3DF-457E-87D8-9A2093EC3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" y="1368000"/>
            <a:ext cx="4627514" cy="468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CE2D73-E6D4-4AE6-87C0-A908A81EC972}"/>
              </a:ext>
            </a:extLst>
          </p:cNvPr>
          <p:cNvSpPr txBox="1"/>
          <p:nvPr/>
        </p:nvSpPr>
        <p:spPr>
          <a:xfrm>
            <a:off x="468000" y="5832000"/>
            <a:ext cx="7967607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서울은 영등포구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강남구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중구 중심으로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5A307B-77EF-4EE1-B921-E7BCADF9D5C1}"/>
              </a:ext>
            </a:extLst>
          </p:cNvPr>
          <p:cNvSpPr txBox="1"/>
          <p:nvPr/>
        </p:nvSpPr>
        <p:spPr>
          <a:xfrm>
            <a:off x="5184000" y="3433534"/>
            <a:ext cx="3168352" cy="358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spc="-30" dirty="0">
                <a:solidFill>
                  <a:srgbClr val="FF0000"/>
                </a:solidFill>
                <a:latin typeface="나눔명조" pitchFamily="18" charset="-127"/>
                <a:ea typeface="나눔명조" pitchFamily="18" charset="-127"/>
              </a:rPr>
              <a:t>※ 경기도는 데이터 부족으로 제외</a:t>
            </a:r>
            <a:endParaRPr lang="en-US" altLang="ko-KR" sz="1600" b="1" spc="-30" dirty="0">
              <a:solidFill>
                <a:srgbClr val="FF0000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A3FC147-1453-41D9-9C0A-9B1F60B93D5A}"/>
              </a:ext>
            </a:extLst>
          </p:cNvPr>
          <p:cNvSpPr/>
          <p:nvPr/>
        </p:nvSpPr>
        <p:spPr>
          <a:xfrm>
            <a:off x="1547664" y="3933056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DF99ECA-7B61-4B72-BC86-A88207FBDFD1}"/>
              </a:ext>
            </a:extLst>
          </p:cNvPr>
          <p:cNvSpPr/>
          <p:nvPr/>
        </p:nvSpPr>
        <p:spPr>
          <a:xfrm rot="20735883">
            <a:off x="2848573" y="3499268"/>
            <a:ext cx="576064" cy="19127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967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26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의료</a:t>
            </a:r>
            <a:r>
              <a:rPr lang="en-US" altLang="ko-KR" sz="1400" spc="-150" dirty="0">
                <a:solidFill>
                  <a:schemeClr val="bg1"/>
                </a:solidFill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</a:rPr>
              <a:t>제약</a:t>
            </a:r>
            <a:r>
              <a:rPr lang="en-US" altLang="ko-KR" sz="1400" spc="-150" dirty="0">
                <a:solidFill>
                  <a:schemeClr val="bg1"/>
                </a:solidFill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</a:rPr>
              <a:t>복지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8000" y="1557144"/>
            <a:ext cx="4140000" cy="316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932000" y="1556792"/>
            <a:ext cx="3852000" cy="180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932000" y="3420088"/>
            <a:ext cx="3852000" cy="129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CA450A-E0A8-4AE6-B7D8-1A24C889C7EA}"/>
              </a:ext>
            </a:extLst>
          </p:cNvPr>
          <p:cNvSpPr txBox="1"/>
          <p:nvPr/>
        </p:nvSpPr>
        <p:spPr>
          <a:xfrm>
            <a:off x="468000" y="5832000"/>
            <a:ext cx="7967607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평점이 퇴사지수 변화에 연관성이 없음</a:t>
            </a:r>
          </a:p>
        </p:txBody>
      </p:sp>
    </p:spTree>
    <p:extLst>
      <p:ext uri="{BB962C8B-B14F-4D97-AF65-F5344CB8AC3E}">
        <p14:creationId xmlns:p14="http://schemas.microsoft.com/office/powerpoint/2010/main" val="2475056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27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의료</a:t>
            </a:r>
            <a:r>
              <a:rPr lang="en-US" altLang="ko-KR" sz="1400" spc="-150" dirty="0">
                <a:solidFill>
                  <a:schemeClr val="bg1"/>
                </a:solidFill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</a:rPr>
              <a:t>제약</a:t>
            </a:r>
            <a:r>
              <a:rPr lang="en-US" altLang="ko-KR" sz="1400" spc="-150" dirty="0">
                <a:solidFill>
                  <a:schemeClr val="bg1"/>
                </a:solidFill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</a:rPr>
              <a:t>복지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ED38C2-1479-4C5B-B853-85535488D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" y="1368000"/>
            <a:ext cx="4627514" cy="468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6050AD-9DBB-4812-B4A9-7478F81E1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000" y="1368000"/>
            <a:ext cx="4627514" cy="468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0C6192-C431-47AD-8293-765EC38148E6}"/>
              </a:ext>
            </a:extLst>
          </p:cNvPr>
          <p:cNvSpPr txBox="1"/>
          <p:nvPr/>
        </p:nvSpPr>
        <p:spPr>
          <a:xfrm>
            <a:off x="468000" y="5832000"/>
            <a:ext cx="7967607" cy="548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서울은 강남구가 많지만 비교적 다른 지역들도 골고루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경기도는 화성시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용인시 기흥구에 집중적으로 분포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화성 제약단지 내 많은 관련 기업들이 위치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5192EB2-43AD-42C0-A1E1-AE886EA7CC1C}"/>
              </a:ext>
            </a:extLst>
          </p:cNvPr>
          <p:cNvSpPr/>
          <p:nvPr/>
        </p:nvSpPr>
        <p:spPr>
          <a:xfrm rot="20462854">
            <a:off x="5362291" y="4509120"/>
            <a:ext cx="1585973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3792ED6-2C90-4968-A10A-E7B66A6D603F}"/>
              </a:ext>
            </a:extLst>
          </p:cNvPr>
          <p:cNvSpPr/>
          <p:nvPr/>
        </p:nvSpPr>
        <p:spPr>
          <a:xfrm>
            <a:off x="3039009" y="4509120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967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28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제조</a:t>
            </a:r>
            <a:r>
              <a:rPr lang="en-US" altLang="ko-KR" sz="1400" spc="-150" dirty="0">
                <a:solidFill>
                  <a:schemeClr val="bg1"/>
                </a:solidFill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</a:rPr>
              <a:t>화학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8000" y="1557144"/>
            <a:ext cx="4140000" cy="316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932000" y="1556792"/>
            <a:ext cx="3852000" cy="180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932000" y="3420088"/>
            <a:ext cx="3852000" cy="129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73D861-33B9-4198-890F-B383A81AE3DF}"/>
              </a:ext>
            </a:extLst>
          </p:cNvPr>
          <p:cNvSpPr txBox="1"/>
          <p:nvPr/>
        </p:nvSpPr>
        <p:spPr>
          <a:xfrm>
            <a:off x="468000" y="5832000"/>
            <a:ext cx="7967607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평점이 퇴사지수 변화에 다소 유의미한 연관성이 있으나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0.02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정도로 미치는 영향이 아주 미미함 </a:t>
            </a:r>
          </a:p>
        </p:txBody>
      </p:sp>
    </p:spTree>
    <p:extLst>
      <p:ext uri="{BB962C8B-B14F-4D97-AF65-F5344CB8AC3E}">
        <p14:creationId xmlns:p14="http://schemas.microsoft.com/office/powerpoint/2010/main" val="2475056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29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제조</a:t>
            </a:r>
            <a:r>
              <a:rPr lang="en-US" altLang="ko-KR" sz="1400" spc="-150" dirty="0">
                <a:solidFill>
                  <a:schemeClr val="bg1"/>
                </a:solidFill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</a:rPr>
              <a:t>화학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C56071-964C-40F4-A1BD-639B3AEDF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000" y="1368000"/>
            <a:ext cx="4627514" cy="468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F83E496-FDC0-49F3-9A81-B940DEE74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" y="1368000"/>
            <a:ext cx="4627514" cy="468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C4AC9B-F2C6-4E8F-B63C-E3E964CA55F7}"/>
              </a:ext>
            </a:extLst>
          </p:cNvPr>
          <p:cNvSpPr txBox="1"/>
          <p:nvPr/>
        </p:nvSpPr>
        <p:spPr>
          <a:xfrm>
            <a:off x="468000" y="5832000"/>
            <a:ext cx="7967607" cy="788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서울은 강남구 인근 지역으로 주로 분포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주로 반도체 부품 및 화학재료 판매 대리점 업체들이 위치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제조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화학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업계 업체들은 안산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화성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평택 용인시 지역으로 주로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-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자동차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반도체 업체와 가까운 거리에 관련 협력 업체들이 주 부류로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4258F61-D2CC-4F76-8F41-69D3DADA6310}"/>
              </a:ext>
            </a:extLst>
          </p:cNvPr>
          <p:cNvSpPr/>
          <p:nvPr/>
        </p:nvSpPr>
        <p:spPr>
          <a:xfrm>
            <a:off x="2630600" y="4365103"/>
            <a:ext cx="1509352" cy="10081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57F8500-AB1E-4B1C-9C9B-1AE02A2FCD16}"/>
              </a:ext>
            </a:extLst>
          </p:cNvPr>
          <p:cNvSpPr/>
          <p:nvPr/>
        </p:nvSpPr>
        <p:spPr>
          <a:xfrm rot="1773106">
            <a:off x="5132939" y="4488752"/>
            <a:ext cx="2635521" cy="1023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967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7544" y="5229200"/>
            <a:ext cx="3888432" cy="1269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ea typeface="나눔명조" pitchFamily="18" charset="-127"/>
              </a:rPr>
              <a:t> 모집단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ea typeface="나눔명조" pitchFamily="18" charset="-127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ea typeface="나눔명조" pitchFamily="18" charset="-127"/>
              </a:rPr>
              <a:t>기업 수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ea typeface="나눔명조" pitchFamily="18" charset="-127"/>
              </a:rPr>
              <a:t>: 7878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나눔명조" pitchFamily="18" charset="-127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나눔명조" pitchFamily="18" charset="-127"/>
              </a:rPr>
              <a:t>분석대상 기업 수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나눔명조" pitchFamily="18" charset="-127"/>
              </a:rPr>
              <a:t>: 5119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평점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0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에서 평점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5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까지를 기준으로 분석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중앙값인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2.5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를 기준으로 정규분포에 근사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평점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2.5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인 기업수가 가장 많은 것으로 분석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Ⅰ. </a:t>
            </a:r>
            <a:r>
              <a:rPr lang="ko-KR" altLang="en-US" sz="2400" spc="-150" dirty="0">
                <a:solidFill>
                  <a:schemeClr val="bg1"/>
                </a:solidFill>
              </a:rPr>
              <a:t>전체기업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기업 분포도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lkj\Rexam\project\output\평점별 분포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3816424" cy="35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36373" y="3470210"/>
            <a:ext cx="3564752" cy="1147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557437" y="1516566"/>
            <a:ext cx="582515" cy="22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N=5119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932464" y="1556792"/>
            <a:ext cx="3816000" cy="352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100816" y="1516566"/>
            <a:ext cx="582515" cy="22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N=5119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73C60E-EE76-4639-8AE4-D35DBFC1E5DF}"/>
              </a:ext>
            </a:extLst>
          </p:cNvPr>
          <p:cNvSpPr txBox="1"/>
          <p:nvPr/>
        </p:nvSpPr>
        <p:spPr>
          <a:xfrm>
            <a:off x="4788024" y="5229200"/>
            <a:ext cx="3878387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ea typeface="나눔명조" pitchFamily="18" charset="-127"/>
              </a:rPr>
              <a:t> </a:t>
            </a:r>
            <a:r>
              <a:rPr lang="ko-KR" altLang="en-US" sz="1300" b="1" spc="-30" dirty="0" err="1">
                <a:solidFill>
                  <a:schemeClr val="tx1">
                    <a:lumMod val="65000"/>
                    <a:lumOff val="35000"/>
                  </a:schemeClr>
                </a:solidFill>
                <a:ea typeface="나눔명조" pitchFamily="18" charset="-127"/>
              </a:rPr>
              <a:t>산업군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ea typeface="나눔명조" pitchFamily="18" charset="-127"/>
              </a:rPr>
              <a:t> 중 제조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ea typeface="나눔명조" pitchFamily="18" charset="-127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ea typeface="나눔명조" pitchFamily="18" charset="-127"/>
              </a:rPr>
              <a:t>화학이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ea typeface="나눔명조" pitchFamily="18" charset="-127"/>
              </a:rPr>
              <a:t>1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ea typeface="나눔명조" pitchFamily="18" charset="-127"/>
              </a:rPr>
              <a:t>순위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ea typeface="나눔명조" pitchFamily="18" charset="-127"/>
              </a:rPr>
              <a:t>IT/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ea typeface="나눔명조" pitchFamily="18" charset="-127"/>
              </a:rPr>
              <a:t>웹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ea typeface="나눔명조" pitchFamily="18" charset="-127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ea typeface="나눔명조" pitchFamily="18" charset="-127"/>
              </a:rPr>
              <a:t>통신이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ea typeface="나눔명조" pitchFamily="18" charset="-127"/>
              </a:rPr>
              <a:t>2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ea typeface="나눔명조" pitchFamily="18" charset="-127"/>
              </a:rPr>
              <a:t>순위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7FFD0D7-8EBF-48B1-88ED-2726EFB70D83}"/>
              </a:ext>
            </a:extLst>
          </p:cNvPr>
          <p:cNvSpPr/>
          <p:nvPr/>
        </p:nvSpPr>
        <p:spPr>
          <a:xfrm>
            <a:off x="5087840" y="1869293"/>
            <a:ext cx="3680701" cy="3036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6FEB7C8-A9C8-4126-ACBA-E7B110B3A4B7}"/>
              </a:ext>
            </a:extLst>
          </p:cNvPr>
          <p:cNvSpPr/>
          <p:nvPr/>
        </p:nvSpPr>
        <p:spPr>
          <a:xfrm>
            <a:off x="5139771" y="4336773"/>
            <a:ext cx="3680701" cy="3036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30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Ⅲ.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평점 랭킹</a:t>
            </a:r>
            <a:r>
              <a:rPr lang="en-US" altLang="ko-KR" sz="2400" spc="-150" dirty="0">
                <a:solidFill>
                  <a:schemeClr val="bg1"/>
                </a:solidFill>
              </a:rPr>
              <a:t> 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전체 랭킹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790254"/>
              </p:ext>
            </p:extLst>
          </p:nvPr>
        </p:nvGraphicFramePr>
        <p:xfrm>
          <a:off x="971600" y="1556792"/>
          <a:ext cx="3240360" cy="4525962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7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비츠로밀텍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밸러스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살다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큐픽스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케이에스에스해운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금융보안원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핫셀러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애터미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페이스북코리아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한국어도비시스템즈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라이엇게임즈코리아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데이블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센드버드코리아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유니티테크놀로지스코리아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익스피디아코리아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구글코리아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네이버웹툰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삼성경제연구소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지쿱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한국중부발전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엔에이치알커뮤니케이션즈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맥킨지인코포레이티드한국지점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한국남동발전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로버스트자산운용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벡터코리아아이티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한국가스공사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한국퀄컴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부산교통공사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에스케이종합화학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52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인천도시공사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506715"/>
              </p:ext>
            </p:extLst>
          </p:nvPr>
        </p:nvGraphicFramePr>
        <p:xfrm>
          <a:off x="5004047" y="1556792"/>
          <a:ext cx="3240360" cy="4525962"/>
        </p:xfrm>
        <a:graphic>
          <a:graphicData uri="http://schemas.openxmlformats.org/drawingml/2006/table">
            <a:tbl>
              <a:tblPr/>
              <a:tblGrid>
                <a:gridCol w="417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3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7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한국노동연구원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셀메이트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한국증권금융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버즈빌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한국예탁결제원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삼성인력개발원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베인앤드컴퍼니코리아인크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대륜이엔에스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 카카오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베이글코드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한국은행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에이스프로젝트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한국원자력연구원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퀄컴씨디엠에이테크날러지코리아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한국무역보험공사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인천국제공항공사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주한미국대사관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지오그레이트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한국전자통신연구원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로드와이즈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클루커스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아키타입컴퍼니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한국남부발전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금융결제원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한국동서발전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한국산업은행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한국서부발전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건설공제조합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기술보증기금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52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예금보험공사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693189B2-C5A5-4F15-9FBC-046107FC7E43}"/>
              </a:ext>
            </a:extLst>
          </p:cNvPr>
          <p:cNvSpPr/>
          <p:nvPr/>
        </p:nvSpPr>
        <p:spPr>
          <a:xfrm>
            <a:off x="899592" y="1988840"/>
            <a:ext cx="345638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D98B55-2B24-47DE-8653-220F22A20D92}"/>
              </a:ext>
            </a:extLst>
          </p:cNvPr>
          <p:cNvSpPr/>
          <p:nvPr/>
        </p:nvSpPr>
        <p:spPr>
          <a:xfrm>
            <a:off x="899592" y="2843690"/>
            <a:ext cx="3456384" cy="13773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ADB2B1-400D-4175-9E79-EA9094240DF7}"/>
              </a:ext>
            </a:extLst>
          </p:cNvPr>
          <p:cNvSpPr/>
          <p:nvPr/>
        </p:nvSpPr>
        <p:spPr>
          <a:xfrm>
            <a:off x="4896035" y="1835579"/>
            <a:ext cx="3456384" cy="1593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753E79-0721-4DEB-92C5-8B5D535A2B29}"/>
              </a:ext>
            </a:extLst>
          </p:cNvPr>
          <p:cNvSpPr/>
          <p:nvPr/>
        </p:nvSpPr>
        <p:spPr>
          <a:xfrm>
            <a:off x="4896035" y="4133971"/>
            <a:ext cx="3456384" cy="663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582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31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Ⅲ.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평점 랭킹</a:t>
            </a:r>
            <a:r>
              <a:rPr lang="en-US" altLang="ko-KR" sz="2400" spc="-150" dirty="0">
                <a:solidFill>
                  <a:schemeClr val="bg1"/>
                </a:solidFill>
              </a:rPr>
              <a:t> 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산업별 랭킹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226656"/>
              </p:ext>
            </p:extLst>
          </p:nvPr>
        </p:nvGraphicFramePr>
        <p:xfrm>
          <a:off x="971600" y="1556792"/>
          <a:ext cx="3240360" cy="4525965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84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살다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큐픽스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핫셀러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페이스북코리아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4.4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라이엇게임즈코리아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4.4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데이블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4.4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센드버드코리아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4.4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유니티테크놀로지스코리아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구글코리아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431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네이버웹툰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4319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인천도시공사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삼성인력개발원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이넵스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경기주택도시공사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한전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KPS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인천항만공사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한국산업단지공단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한국토지주택공사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대전도시공사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3431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한국도로공사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34319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에듀윌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강남대성학원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비즈엠코리아웍스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네이버커넥트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부경대학교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한국교육과정평가원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한국공정거래조정원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광주과학기술원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조선대학교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3431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한국과학기술원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990279"/>
              </p:ext>
            </p:extLst>
          </p:nvPr>
        </p:nvGraphicFramePr>
        <p:xfrm>
          <a:off x="5004048" y="1556792"/>
          <a:ext cx="3240360" cy="4525965"/>
        </p:xfrm>
        <a:graphic>
          <a:graphicData uri="http://schemas.openxmlformats.org/drawingml/2006/table">
            <a:tbl>
              <a:tblPr/>
              <a:tblGrid>
                <a:gridCol w="422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84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밸러스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금융보안원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한국어도비시스템즈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4.4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삼성경제연구소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맥킨지인코포레이티드한국지점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한국노동연구원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베인앤드컴퍼니코리아인크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한국원자력연구원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주한미국대사관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431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한국전자통신연구원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4319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엔에이치알커뮤니케이션즈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아키타입컴퍼니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피엑스디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금새인터랙티브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제이디자인웍스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대학내일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체험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제천국제음악영화제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티비더블유에이코리아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3431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도서출판길벗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34319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익스피디아코리아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한국퀄컴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한국마사회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더스윙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한국센서연구소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한국기업평가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패스트파이브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삼성여행사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에이치시티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3431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김밥천국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415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32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Ⅲ.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평점 랭킹</a:t>
            </a:r>
            <a:r>
              <a:rPr lang="en-US" altLang="ko-KR" sz="2400" spc="-150" dirty="0">
                <a:solidFill>
                  <a:schemeClr val="bg1"/>
                </a:solidFill>
              </a:rPr>
              <a:t> 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산업별 랭킹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398716"/>
              </p:ext>
            </p:extLst>
          </p:nvPr>
        </p:nvGraphicFramePr>
        <p:xfrm>
          <a:off x="971600" y="1556792"/>
          <a:ext cx="3240360" cy="3010545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5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93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케이에스에스해운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애터미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지쿱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부산교통공사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퀄컴씨디엠에이테크날러지코리아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인천국제공항공사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신세계엘앤비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서울특별시도시철도공사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양키캔들리테일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143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팀프레시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1435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로버스트자산운용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한국증권금융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한국예탁결제원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한국은행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한국무역보험공사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금융결제원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한국산업은행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건설공제조합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기술보증기금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3143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예금보험공사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091787"/>
              </p:ext>
            </p:extLst>
          </p:nvPr>
        </p:nvGraphicFramePr>
        <p:xfrm>
          <a:off x="5004049" y="1556792"/>
          <a:ext cx="3240360" cy="3023985"/>
        </p:xfrm>
        <a:graphic>
          <a:graphicData uri="http://schemas.openxmlformats.org/drawingml/2006/table">
            <a:tbl>
              <a:tblPr/>
              <a:tblGrid>
                <a:gridCol w="432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00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파이토웨이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나음케어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한국다이이찌산쿄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동화약품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한국엠에스디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삼성바이오로직스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글락소스미스클라인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스미스앤드네퓨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한국로슈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591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메디스캔의원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5915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비츠로밀텍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한국중부발전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한국남동발전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한국가스공사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에스케이종합화학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대륜이엔에스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한국남부발전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한국동서발전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한국서부발전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3591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에스케이이노베이션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546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33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Ⅲ.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평점 랭킹</a:t>
            </a:r>
            <a:r>
              <a:rPr lang="en-US" altLang="ko-KR" sz="2400" spc="-150" dirty="0">
                <a:solidFill>
                  <a:schemeClr val="bg1"/>
                </a:solidFill>
              </a:rPr>
              <a:t> 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빅데이터 직군 구인기업 랭킹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563212"/>
              </p:ext>
            </p:extLst>
          </p:nvPr>
        </p:nvGraphicFramePr>
        <p:xfrm>
          <a:off x="971600" y="1556792"/>
          <a:ext cx="3240360" cy="4525962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7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센드버드코리아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유니티테크놀로지스코리아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클루커스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캐플릭스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에듀윌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엠비아이솔루션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데브시스터즈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네오플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한국쓰리엠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패스트파이브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크몽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백패커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트릿지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슈퍼브에이아이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바이오일레븐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버즈니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매스프레소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오픈메이트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비바리퍼블리카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윙잇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동구밭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대한상공회의소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해줌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365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푸드테크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현대모비스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다우데이타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나이스평가정보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52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로보티즈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856238"/>
              </p:ext>
            </p:extLst>
          </p:nvPr>
        </p:nvGraphicFramePr>
        <p:xfrm>
          <a:off x="5004048" y="1556792"/>
          <a:ext cx="3240360" cy="4525962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7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한국공항공사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설로인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다우기술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민앤지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코리아크레딧뷰로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그린랩스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광주은행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에어리퀴드코리아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헬로서치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슈나이더일렉트릭코리아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뤼이드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이스트소프트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파이오링크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알티캐스트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엑셈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하니웰애널리틱스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케이티넥스알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비투엔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신한은행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아슈리온코리아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유니시티코리아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두핸즈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딥브레인에이아이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넛지헬스케어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링네트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미리디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한국표준협회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제이티비씨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52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클로버추얼패션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591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466403" y="4149080"/>
            <a:ext cx="4753669" cy="1244476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spc="-150">
                <a:latin typeface="+mj-ea"/>
              </a:rPr>
              <a:t>감사합니다</a:t>
            </a:r>
            <a:r>
              <a:rPr lang="en-US" altLang="ko-KR" sz="4000" spc="-150">
                <a:latin typeface="+mj-ea"/>
              </a:rPr>
              <a:t>.</a:t>
            </a:r>
            <a:endParaRPr lang="ko-KR" altLang="en-US" sz="4000" spc="-150">
              <a:latin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Ⅰ. </a:t>
            </a:r>
            <a:r>
              <a:rPr lang="ko-KR" altLang="en-US" sz="2400" spc="-150" dirty="0">
                <a:solidFill>
                  <a:schemeClr val="bg1"/>
                </a:solidFill>
              </a:rPr>
              <a:t>전체기업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기업 분포도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2051" name="Picture 3" descr="C:\lkj\Rexam\project\output\매출액별 분포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00" y="1515600"/>
            <a:ext cx="3836790" cy="35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5076056" y="3068960"/>
            <a:ext cx="3692734" cy="2898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68000" y="5832000"/>
            <a:ext cx="6972540" cy="55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buFont typeface="Wingdings" panose="05000000000000000000" pitchFamily="2" charset="2"/>
              <a:buChar char="u"/>
              <a:defRPr sz="1300" b="1" spc="-3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 국내 기업 중 직원규모가 </a:t>
            </a:r>
            <a:r>
              <a:rPr lang="en-US" altLang="ko-KR" dirty="0"/>
              <a:t>100</a:t>
            </a:r>
            <a:r>
              <a:rPr lang="ko-KR" altLang="en-US" dirty="0"/>
              <a:t>명 이상 </a:t>
            </a:r>
            <a:r>
              <a:rPr lang="en-US" altLang="ko-KR" dirty="0"/>
              <a:t>200</a:t>
            </a:r>
            <a:r>
              <a:rPr lang="ko-KR" altLang="en-US" dirty="0"/>
              <a:t>명 미만인 기업이 가장 많은 것으로 분석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국내 기업 중 연간 매출액 규모가 </a:t>
            </a:r>
            <a:r>
              <a:rPr lang="en-US" altLang="ko-KR" dirty="0"/>
              <a:t>100</a:t>
            </a:r>
            <a:r>
              <a:rPr lang="ko-KR" altLang="en-US" dirty="0"/>
              <a:t>억 이상 </a:t>
            </a:r>
            <a:r>
              <a:rPr lang="en-US" altLang="ko-KR" dirty="0"/>
              <a:t>500</a:t>
            </a:r>
            <a:r>
              <a:rPr lang="ko-KR" altLang="en-US" dirty="0"/>
              <a:t>억 미만인 기업이 가장 많은 것으로 분석</a:t>
            </a:r>
            <a:endParaRPr lang="en-US" altLang="ko-KR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DA3CD3B-8C22-4C17-97D3-681A54CFBE88}"/>
              </a:ext>
            </a:extLst>
          </p:cNvPr>
          <p:cNvGrpSpPr/>
          <p:nvPr/>
        </p:nvGrpSpPr>
        <p:grpSpPr>
          <a:xfrm>
            <a:off x="324000" y="1504800"/>
            <a:ext cx="3837600" cy="3348000"/>
            <a:chOff x="662392" y="1556792"/>
            <a:chExt cx="3837600" cy="3348000"/>
          </a:xfrm>
        </p:grpSpPr>
        <p:sp>
          <p:nvSpPr>
            <p:cNvPr id="3" name="직사각형 2"/>
            <p:cNvSpPr/>
            <p:nvPr/>
          </p:nvSpPr>
          <p:spPr>
            <a:xfrm>
              <a:off x="662392" y="1556792"/>
              <a:ext cx="3837600" cy="33480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781636" y="3013428"/>
              <a:ext cx="3672769" cy="2975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56800" y="1515600"/>
            <a:ext cx="582515" cy="22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N=5119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00000" y="1515600"/>
            <a:ext cx="582515" cy="22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N=5119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2504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Ⅰ. </a:t>
            </a:r>
            <a:r>
              <a:rPr lang="ko-KR" altLang="en-US" sz="2400" spc="-150" dirty="0">
                <a:solidFill>
                  <a:schemeClr val="bg1"/>
                </a:solidFill>
              </a:rPr>
              <a:t>전체기업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평점 대비 </a:t>
            </a:r>
            <a:r>
              <a:rPr lang="ko-KR" altLang="en-US" sz="1400" spc="-150" dirty="0" err="1">
                <a:solidFill>
                  <a:schemeClr val="bg1"/>
                </a:solidFill>
              </a:rPr>
              <a:t>산점도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3076" name="Picture 4" descr="C:\lkj\Rexam\project\output\평점 대비 매출액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7560840" cy="312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445869" y="1412776"/>
            <a:ext cx="582515" cy="22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N=5119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3077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409494"/>
            <a:ext cx="4896544" cy="134173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" name="직사각형 12"/>
          <p:cNvSpPr/>
          <p:nvPr/>
        </p:nvSpPr>
        <p:spPr>
          <a:xfrm>
            <a:off x="2123728" y="5590274"/>
            <a:ext cx="720080" cy="192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779912" y="4844793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8000" y="5832000"/>
            <a:ext cx="6480720" cy="548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buFont typeface="Wingdings" panose="05000000000000000000" pitchFamily="2" charset="2"/>
              <a:buChar char="u"/>
              <a:defRPr sz="1300" b="1" spc="-3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 평점이 매출액 변화에 매우 유의미한 연관성이 있으나 </a:t>
            </a:r>
            <a:endParaRPr lang="en-US" altLang="ko-KR" dirty="0"/>
          </a:p>
          <a:p>
            <a:r>
              <a:rPr lang="en-US" altLang="ko-KR" dirty="0"/>
              <a:t> 0.08</a:t>
            </a:r>
            <a:r>
              <a:rPr lang="ko-KR" altLang="en-US" dirty="0"/>
              <a:t>정도로 미치는 영향이 아주 미미함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1762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76056" y="1870160"/>
            <a:ext cx="6128237" cy="55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평점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0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에서 평점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5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까지를 기준으로 분석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중앙값인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2.5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를 기준으로 정규분포에 근사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Ⅰ. </a:t>
            </a:r>
            <a:r>
              <a:rPr lang="ko-KR" altLang="en-US" sz="2400" spc="-150" dirty="0">
                <a:solidFill>
                  <a:schemeClr val="bg1"/>
                </a:solidFill>
              </a:rPr>
              <a:t>전체기업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평점 대비 </a:t>
            </a:r>
            <a:r>
              <a:rPr lang="ko-KR" altLang="en-US" sz="1400" spc="-150" dirty="0" err="1">
                <a:solidFill>
                  <a:schemeClr val="bg1"/>
                </a:solidFill>
              </a:rPr>
              <a:t>산점도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lkj\Rexam\project\output\평점 대비 퇴사지수 산포도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0" y="1340768"/>
            <a:ext cx="7560000" cy="312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" y="4401122"/>
            <a:ext cx="4896000" cy="1483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2165683" y="5723723"/>
            <a:ext cx="720080" cy="169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818506" y="4832123"/>
            <a:ext cx="859901" cy="178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544108" y="4562296"/>
            <a:ext cx="3816423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*</a:t>
            </a:r>
            <a:r>
              <a:rPr lang="ko-KR" altLang="en-US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퇴사지수  식 </a:t>
            </a:r>
            <a:r>
              <a:rPr lang="en-US" altLang="ko-KR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- ’21</a:t>
            </a:r>
            <a:r>
              <a:rPr lang="ko-KR" altLang="en-US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년 직원 순 증가 </a:t>
            </a:r>
            <a:r>
              <a:rPr lang="en-US" altLang="ko-KR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 ’21</a:t>
            </a:r>
            <a:r>
              <a:rPr lang="ko-KR" altLang="en-US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년 직원 인원 총 변동</a:t>
            </a:r>
            <a:endParaRPr lang="en-US" altLang="ko-KR" sz="8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en-US" altLang="ko-KR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	(</a:t>
            </a:r>
            <a:r>
              <a:rPr lang="ko-KR" altLang="en-US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입사자수</a:t>
            </a:r>
            <a:r>
              <a:rPr lang="en-US" altLang="ko-KR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-</a:t>
            </a:r>
            <a:r>
              <a:rPr lang="ko-KR" altLang="en-US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퇴사자수</a:t>
            </a:r>
            <a:r>
              <a:rPr lang="en-US" altLang="ko-KR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)/(</a:t>
            </a:r>
            <a:r>
              <a:rPr lang="ko-KR" altLang="en-US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입사자수</a:t>
            </a:r>
            <a:r>
              <a:rPr lang="en-US" altLang="ko-KR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+</a:t>
            </a:r>
            <a:r>
              <a:rPr lang="ko-KR" altLang="en-US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퇴사자수</a:t>
            </a:r>
            <a:r>
              <a:rPr lang="en-US" altLang="ko-KR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)</a:t>
            </a:r>
            <a:endParaRPr lang="en-US" altLang="ko-KR" sz="105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44800" y="1411200"/>
            <a:ext cx="582515" cy="22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N=5119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8000" y="5832000"/>
            <a:ext cx="648072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buFont typeface="Wingdings" panose="05000000000000000000" pitchFamily="2" charset="2"/>
              <a:buChar char="u"/>
              <a:defRPr sz="1300" b="1" spc="-3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 평점이 퇴사지수 변화에 매우 유의미한 연관성이 있으나 </a:t>
            </a:r>
            <a:endParaRPr lang="en-US" altLang="ko-KR" dirty="0"/>
          </a:p>
          <a:p>
            <a:r>
              <a:rPr lang="en-US" altLang="ko-KR" dirty="0"/>
              <a:t> 0.02</a:t>
            </a:r>
            <a:r>
              <a:rPr lang="ko-KR" altLang="en-US" dirty="0"/>
              <a:t>정도로 미치는 영향이 아주 미미함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3834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21F0D38-7387-499E-A9A8-C0EA851748E4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435600" y="360000"/>
            <a:ext cx="8229600" cy="1143000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Ⅰ. </a:t>
            </a:r>
            <a:r>
              <a:rPr lang="ko-KR" altLang="en-US" sz="2400" spc="-150" dirty="0">
                <a:solidFill>
                  <a:schemeClr val="bg1"/>
                </a:solidFill>
              </a:rPr>
              <a:t>전체기업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서울 행정구별 지도 시각화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B62338-EFFC-4AEF-A33B-529AEBE601E2}"/>
              </a:ext>
            </a:extLst>
          </p:cNvPr>
          <p:cNvSpPr txBox="1"/>
          <p:nvPr/>
        </p:nvSpPr>
        <p:spPr>
          <a:xfrm>
            <a:off x="539552" y="2146703"/>
            <a:ext cx="6128237" cy="1991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강남구에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IT/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웹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통신 관련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업체들이 가장 많이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IT/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웹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통신 관련 업체들이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많이 분포하고 있는 행정구들의 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특징으로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유동인구가 많고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산업단지가 조성 되어있음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06E5B0E-7B52-4654-AE9B-7D1F5CA8D188}"/>
              </a:ext>
            </a:extLst>
          </p:cNvPr>
          <p:cNvGrpSpPr/>
          <p:nvPr/>
        </p:nvGrpSpPr>
        <p:grpSpPr>
          <a:xfrm>
            <a:off x="2627784" y="1413296"/>
            <a:ext cx="6471739" cy="4680000"/>
            <a:chOff x="2627784" y="1413296"/>
            <a:chExt cx="6471739" cy="4680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EF4C15D-7DDA-49BE-B83A-9304CD1E2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7784" y="1413296"/>
              <a:ext cx="6471739" cy="4680000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E691F4A-DF0C-44D1-9A27-6DE197E48271}"/>
                </a:ext>
              </a:extLst>
            </p:cNvPr>
            <p:cNvSpPr/>
            <p:nvPr/>
          </p:nvSpPr>
          <p:spPr>
            <a:xfrm>
              <a:off x="3419872" y="3140968"/>
              <a:ext cx="2160240" cy="25202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A35F76C-36F6-4A7E-AB4E-CE37C34BAFE5}"/>
                </a:ext>
              </a:extLst>
            </p:cNvPr>
            <p:cNvSpPr/>
            <p:nvPr/>
          </p:nvSpPr>
          <p:spPr>
            <a:xfrm>
              <a:off x="5724128" y="4257800"/>
              <a:ext cx="2736304" cy="17634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21F0D38-7387-499E-A9A8-C0EA851748E4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B62338-EFFC-4AEF-A33B-529AEBE601E2}"/>
              </a:ext>
            </a:extLst>
          </p:cNvPr>
          <p:cNvSpPr txBox="1"/>
          <p:nvPr/>
        </p:nvSpPr>
        <p:spPr>
          <a:xfrm>
            <a:off x="539552" y="2146703"/>
            <a:ext cx="6128237" cy="271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성남시 분당구에는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IT/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웹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통신 관련 업체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화성시에는 제조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화학 관련 업체들이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 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가장 많이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성남시 분당구는 특히 판교 </a:t>
            </a:r>
            <a:r>
              <a:rPr lang="ko-KR" altLang="en-US" sz="1300" b="1" spc="-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테크노벨리에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 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집중적으로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IT/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웹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통신 관련 업체들이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화성시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안산시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평택시 위주로 제조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화학 관련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업체들이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자동차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반도체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재료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등 관련 협력 업체들이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주 부류라 판단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371481-49B2-44E9-A478-7F4558E77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007" y="1341368"/>
            <a:ext cx="5339439" cy="5400000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CBC121A-0777-4C1F-B273-70C403BA0E5A}"/>
              </a:ext>
            </a:extLst>
          </p:cNvPr>
          <p:cNvSpPr/>
          <p:nvPr/>
        </p:nvSpPr>
        <p:spPr>
          <a:xfrm rot="2121849">
            <a:off x="4446088" y="4803770"/>
            <a:ext cx="2231849" cy="14654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D5080A6-2702-4100-84CF-93F326CCFE41}"/>
              </a:ext>
            </a:extLst>
          </p:cNvPr>
          <p:cNvSpPr/>
          <p:nvPr/>
        </p:nvSpPr>
        <p:spPr>
          <a:xfrm>
            <a:off x="6176027" y="4485234"/>
            <a:ext cx="720080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1">
            <a:extLst>
              <a:ext uri="{FF2B5EF4-FFF2-40B4-BE49-F238E27FC236}">
                <a16:creationId xmlns:a16="http://schemas.microsoft.com/office/drawing/2014/main" id="{1FA906D4-11A0-4073-B15A-34910598BD8E}"/>
              </a:ext>
            </a:extLst>
          </p:cNvPr>
          <p:cNvSpPr txBox="1">
            <a:spLocks/>
          </p:cNvSpPr>
          <p:nvPr/>
        </p:nvSpPr>
        <p:spPr>
          <a:xfrm>
            <a:off x="435600" y="360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Ⅰ. </a:t>
            </a:r>
            <a:r>
              <a:rPr lang="ko-KR" altLang="en-US" sz="2400" spc="-150" dirty="0">
                <a:solidFill>
                  <a:schemeClr val="bg1"/>
                </a:solidFill>
              </a:rPr>
              <a:t>전체기업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경기도 행정구별 지도 시각화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828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개요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2" name="Picture 2" descr="C:\lkj\Rexam\project\output\산업별 기업 분포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04" y="1652339"/>
            <a:ext cx="7811591" cy="355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221733" y="1748774"/>
            <a:ext cx="582515" cy="22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N=5119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1167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595959"/>
      </a:folHlink>
    </a:clrScheme>
    <a:fontScheme name="나눔명조">
      <a:majorFont>
        <a:latin typeface="나눔명조"/>
        <a:ea typeface="나눔명조"/>
        <a:cs typeface=""/>
      </a:majorFont>
      <a:minorFont>
        <a:latin typeface="나눔명조"/>
        <a:ea typeface="나눔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3109</TotalTime>
  <Words>2516</Words>
  <Application>Microsoft Office PowerPoint</Application>
  <PresentationFormat>화면 슬라이드 쇼(4:3)</PresentationFormat>
  <Paragraphs>1089</Paragraphs>
  <Slides>34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Arial</vt:lpstr>
      <vt:lpstr>나눔명조</vt:lpstr>
      <vt:lpstr>맑은 고딕</vt:lpstr>
      <vt:lpstr>Wingdings</vt:lpstr>
      <vt:lpstr>나눔고딕</vt:lpstr>
      <vt:lpstr>Office 테마</vt:lpstr>
      <vt:lpstr>구직사이트  통합 데이터 기업 분석 - R 기반 데이터 분석 프로젝트</vt:lpstr>
      <vt:lpstr>목차</vt:lpstr>
      <vt:lpstr>Ⅰ. 전체기업 분석 - 기업 분포도</vt:lpstr>
      <vt:lpstr>Ⅰ. 전체기업 분석 - 기업 분포도</vt:lpstr>
      <vt:lpstr>Ⅰ. 전체기업 분석 - 평점 대비 산점도</vt:lpstr>
      <vt:lpstr>Ⅰ. 전체기업 분석 - 평점 대비 산점도</vt:lpstr>
      <vt:lpstr>Ⅰ. 전체기업 분석 - 서울 행정구별 지도 시각화</vt:lpstr>
      <vt:lpstr>PowerPoint 프레젠테이션</vt:lpstr>
      <vt:lpstr>Ⅱ. 산업별 기업 분석 - 개요</vt:lpstr>
      <vt:lpstr>Ⅱ. 산업별 기업 분석 - IT</vt:lpstr>
      <vt:lpstr>Ⅱ. 산업별 기업 분석 - IT</vt:lpstr>
      <vt:lpstr>Ⅱ. 산업별 기업 분석 - 건설업</vt:lpstr>
      <vt:lpstr>Ⅱ. 산업별 기업 분석 - 건설업</vt:lpstr>
      <vt:lpstr>Ⅱ. 산업별 기업 분석 - 교육업</vt:lpstr>
      <vt:lpstr>Ⅱ. 산업별 기업 분석 - 교육업</vt:lpstr>
      <vt:lpstr>Ⅱ. 산업별 기업 분석 - 기관/협회</vt:lpstr>
      <vt:lpstr>Ⅱ. 산업별 기업 분석 - 기관/협회</vt:lpstr>
      <vt:lpstr>Ⅱ. 산업별 기업 분석 - 미디어/디자인</vt:lpstr>
      <vt:lpstr>Ⅱ. 산업별 기업 분석 - 미디어/디자인</vt:lpstr>
      <vt:lpstr>Ⅱ. 산업별 기업 분석 - 서비스업</vt:lpstr>
      <vt:lpstr>Ⅱ. 산업별 기업 분석 - 서비스업</vt:lpstr>
      <vt:lpstr>Ⅱ. 산업별 기업 분석 - 유통/무역/운송</vt:lpstr>
      <vt:lpstr>Ⅱ. 산업별 기업 분석 - 유통/무역/운송</vt:lpstr>
      <vt:lpstr>Ⅱ. 산업별 기업 분석 - 은행/금융업</vt:lpstr>
      <vt:lpstr>Ⅱ. 산업별 기업 분석 - 은행/금융업</vt:lpstr>
      <vt:lpstr>Ⅱ. 산업별 기업 분석 - 의료/제약/복지</vt:lpstr>
      <vt:lpstr>Ⅱ. 산업별 기업 분석 - 의료/제약/복지</vt:lpstr>
      <vt:lpstr>Ⅱ. 산업별 기업 분석 - 제조/화학</vt:lpstr>
      <vt:lpstr>Ⅱ. 산업별 기업 분석 - 제조/화학</vt:lpstr>
      <vt:lpstr>Ⅲ. 산업별 평점 랭킹  - 전체 랭킹</vt:lpstr>
      <vt:lpstr>Ⅲ. 산업별 평점 랭킹  - 산업별 랭킹</vt:lpstr>
      <vt:lpstr>Ⅲ. 산업별 평점 랭킹  - 산업별 랭킹</vt:lpstr>
      <vt:lpstr>Ⅲ. 산업별 평점 랭킹  - 빅데이터 직군 구인기업 랭킹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 나눔명조R, 40pt</dc:title>
  <dc:creator>네이버 한글캠페인</dc:creator>
  <cp:lastModifiedBy>경재 이</cp:lastModifiedBy>
  <cp:revision>58</cp:revision>
  <dcterms:created xsi:type="dcterms:W3CDTF">2011-08-23T09:33:59Z</dcterms:created>
  <dcterms:modified xsi:type="dcterms:W3CDTF">2022-04-18T00:38:46Z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C:\lkj\Rexam\project\발표용 ppt.pptx</vt:lpwstr>
  </property>
</Properties>
</file>