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4" r:id="rId2"/>
    <p:sldId id="285" r:id="rId3"/>
    <p:sldId id="287" r:id="rId4"/>
    <p:sldId id="294" r:id="rId5"/>
    <p:sldId id="292" r:id="rId6"/>
    <p:sldId id="295" r:id="rId7"/>
    <p:sldId id="293" r:id="rId8"/>
    <p:sldId id="278" r:id="rId9"/>
    <p:sldId id="281" r:id="rId10"/>
    <p:sldId id="259" r:id="rId11"/>
    <p:sldId id="289" r:id="rId12"/>
    <p:sldId id="290" r:id="rId13"/>
    <p:sldId id="291" r:id="rId14"/>
    <p:sldId id="288" r:id="rId15"/>
    <p:sldId id="283" r:id="rId16"/>
    <p:sldId id="286" r:id="rId17"/>
  </p:sldIdLst>
  <p:sldSz cx="9144000" cy="6858000" type="screen4x3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나눔고딕" pitchFamily="50" charset="-127"/>
      <p:regular r:id="rId21"/>
    </p:embeddedFont>
    <p:embeddedFont>
      <p:font typeface="나눔명조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86364" autoAdjust="0"/>
  </p:normalViewPr>
  <p:slideViewPr>
    <p:cSldViewPr>
      <p:cViewPr varScale="1">
        <p:scale>
          <a:sx n="116" d="100"/>
          <a:sy n="116" d="100"/>
        </p:scale>
        <p:origin x="-1572" y="-96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circl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01664"/>
        <c:axId val="48803200"/>
      </c:lineChart>
      <c:catAx>
        <c:axId val="48801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48803200"/>
        <c:crosses val="autoZero"/>
        <c:auto val="1"/>
        <c:lblAlgn val="ctr"/>
        <c:lblOffset val="100"/>
        <c:noMultiLvlLbl val="0"/>
      </c:catAx>
      <c:valAx>
        <c:axId val="488032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48801664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69"/>
          <c:y val="2.1596158119183351E-2"/>
          <c:w val="0.4051608225866643"/>
          <c:h val="5.4379161952527746E-2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C00000"/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0"/>
        <c:axId val="48758144"/>
        <c:axId val="54662272"/>
      </c:barChart>
      <c:catAx>
        <c:axId val="487581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54662272"/>
        <c:crosses val="autoZero"/>
        <c:auto val="1"/>
        <c:lblAlgn val="ctr"/>
        <c:lblOffset val="100"/>
        <c:noMultiLvlLbl val="0"/>
      </c:catAx>
      <c:valAx>
        <c:axId val="54662272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4875814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114665354330707E-2"/>
          <c:y val="0.27050000000000002"/>
          <c:w val="0.86454164667283473"/>
          <c:h val="0.5400624999999995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1.5</c:v>
                </c:pt>
                <c:pt idx="2">
                  <c:v>4.5</c:v>
                </c:pt>
                <c:pt idx="3">
                  <c:v>3.8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4.5</c:v>
                </c:pt>
                <c:pt idx="2">
                  <c:v>3.2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4.2</c:v>
                </c:pt>
                <c:pt idx="4">
                  <c:v>4.5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871872"/>
        <c:axId val="65873408"/>
      </c:areaChart>
      <c:catAx>
        <c:axId val="65871872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65873408"/>
        <c:crosses val="autoZero"/>
        <c:auto val="1"/>
        <c:lblAlgn val="ctr"/>
        <c:lblOffset val="100"/>
        <c:noMultiLvlLbl val="0"/>
      </c:catAx>
      <c:valAx>
        <c:axId val="658734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65871872"/>
        <c:crosses val="autoZero"/>
        <c:crossBetween val="midCat"/>
        <c:majorUnit val="1"/>
      </c:valAx>
    </c:plotArea>
    <c:legend>
      <c:legendPos val="t"/>
      <c:layout>
        <c:manualLayout>
          <c:xMode val="edge"/>
          <c:yMode val="edge"/>
          <c:x val="0.77024536555422063"/>
          <c:y val="0.1986841021845919"/>
          <c:w val="0.17935625356048193"/>
          <c:h val="4.0993522087289444E-2"/>
        </c:manualLayout>
      </c:layout>
      <c:overlay val="0"/>
      <c:txPr>
        <a:bodyPr/>
        <a:lstStyle/>
        <a:p>
          <a:pPr>
            <a:defRPr sz="800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3139748150828206"/>
          <c:y val="0.90353556703720173"/>
          <c:w val="0.37205036983438511"/>
          <c:h val="5.0068107092531913E-2"/>
        </c:manualLayout>
      </c:layout>
      <c:overlay val="0"/>
      <c:txPr>
        <a:bodyPr/>
        <a:lstStyle/>
        <a:p>
          <a:pPr>
            <a:defRPr sz="800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31397481508282077"/>
          <c:y val="0.9035355670372015"/>
          <c:w val="0.37205036983438522"/>
          <c:h val="5.0068107092531913E-2"/>
        </c:manualLayout>
      </c:layout>
      <c:overlay val="0"/>
      <c:txPr>
        <a:bodyPr/>
        <a:lstStyle/>
        <a:p>
          <a:pPr>
            <a:defRPr sz="800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4365104"/>
            <a:ext cx="3024336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박환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이경재</a:t>
            </a:r>
            <a:endParaRPr lang="en-US" altLang="ko-KR" sz="10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구직사이트 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통합 </a:t>
            </a: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데이터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기업 분석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2000" spc="-150" dirty="0" smtClean="0">
                <a:solidFill>
                  <a:schemeClr val="bg1"/>
                </a:solidFill>
                <a:latin typeface="+mj-ea"/>
              </a:rPr>
              <a:t>- R </a:t>
            </a:r>
            <a:r>
              <a:rPr lang="ko-KR" altLang="en-US" sz="2000" spc="-150" dirty="0" smtClean="0">
                <a:solidFill>
                  <a:schemeClr val="bg1"/>
                </a:solidFill>
                <a:latin typeface="+mj-ea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2438401" y="2562224"/>
          <a:ext cx="6446702" cy="366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1D00E59-E25B-46AF-9A64-7B62E340CE45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34426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0525" y="404664"/>
            <a:ext cx="8229600" cy="86409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E25BB7-FC86-429D-B366-39CDF756C3F2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27225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aphicFrame>
        <p:nvGraphicFramePr>
          <p:cNvPr id="11" name="차트 10"/>
          <p:cNvGraphicFramePr/>
          <p:nvPr/>
        </p:nvGraphicFramePr>
        <p:xfrm>
          <a:off x="2411506" y="2852936"/>
          <a:ext cx="6407824" cy="3374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89706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/>
          <p:cNvGraphicFramePr/>
          <p:nvPr/>
        </p:nvGraphicFramePr>
        <p:xfrm>
          <a:off x="2187388" y="1514475"/>
          <a:ext cx="6836477" cy="534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27225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3C45F53-791E-4765-9645-A480124BFFE6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차트 10"/>
          <p:cNvGraphicFramePr/>
          <p:nvPr/>
        </p:nvGraphicFramePr>
        <p:xfrm>
          <a:off x="414308" y="2521465"/>
          <a:ext cx="4587980" cy="36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4355976" y="2492896"/>
          <a:ext cx="4419601" cy="3729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76211" y="1484784"/>
            <a:ext cx="627225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7"/>
          <p:cNvGrpSpPr/>
          <p:nvPr/>
        </p:nvGrpSpPr>
        <p:grpSpPr>
          <a:xfrm>
            <a:off x="251520" y="2492896"/>
            <a:ext cx="8691599" cy="3168352"/>
            <a:chOff x="2956589" y="2002560"/>
            <a:chExt cx="6055049" cy="3988337"/>
          </a:xfrm>
          <a:noFill/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408071" y="2002560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870260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338546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4806831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27511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5743401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621168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6679969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714825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7616540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808482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553109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4082845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5019415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5487700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 flipH="1">
              <a:off x="5955984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689255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>
              <a:off x="736083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15937" y="3009966"/>
              <a:ext cx="1345595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67793" y="4744214"/>
              <a:ext cx="1192581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63179" y="4128198"/>
              <a:ext cx="1303117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11697" y="3496017"/>
              <a:ext cx="1224411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3166037" y="2966152"/>
              <a:ext cx="1391917" cy="0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23690" y="4087373"/>
              <a:ext cx="1399441" cy="0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417956" y="4703063"/>
              <a:ext cx="2357482" cy="1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556659" y="3452864"/>
              <a:ext cx="461484" cy="0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3163335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8770452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2956589" y="2002560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</a:t>
              </a:r>
              <a:r>
                <a:rPr lang="ko-KR" altLang="en-US" sz="90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E765B8E-7307-4D0E-8193-5DF4AE907943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76211" y="1484784"/>
            <a:ext cx="61469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일정표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일시와 막대 길이 등을 자유롭게 편집하실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50" name="제목 49"/>
          <p:cNvSpPr>
            <a:spLocks noGrp="1"/>
          </p:cNvSpPr>
          <p:nvPr>
            <p:ph type="title"/>
          </p:nvPr>
        </p:nvSpPr>
        <p:spPr>
          <a:xfrm>
            <a:off x="371475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일정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149752"/>
              </p:ext>
            </p:extLst>
          </p:nvPr>
        </p:nvGraphicFramePr>
        <p:xfrm>
          <a:off x="323528" y="2780928"/>
          <a:ext cx="8496944" cy="23648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33621"/>
                <a:gridCol w="2797439"/>
                <a:gridCol w="1753981"/>
                <a:gridCol w="2811903"/>
              </a:tblGrid>
              <a:tr h="36982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항목 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50259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78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67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65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200" b="1" spc="-30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총 비용</a:t>
                      </a:r>
                      <a:endParaRPr lang="ko-KR" altLang="en-US" sz="1200" b="1" spc="-30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1" spc="-30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EE2C537-F376-4525-83BA-BE8F23D524CB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6211" y="1484784"/>
            <a:ext cx="648827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 예시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표 도구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디자인 혹은 레이아웃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색상 및 선을 편집할 수 있으며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항목별 집행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예산표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등을 작성하기에 좋습니다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90525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표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 smtClean="0">
                <a:latin typeface="+mj-ea"/>
              </a:rPr>
              <a:t>감사합니다</a:t>
            </a:r>
            <a:r>
              <a:rPr lang="en-US" altLang="ko-KR" sz="4000" spc="-150" smtClean="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전체기업 분석 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분석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</a:t>
            </a: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구인 기업 분석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smtClean="0">
                <a:solidFill>
                  <a:schemeClr val="bg1"/>
                </a:solidFill>
              </a:rPr>
              <a:t>목차</a:t>
            </a:r>
            <a:endParaRPr lang="ko-KR" altLang="en-US" sz="24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5517232"/>
            <a:ext cx="331236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인 기업수가 가장 많은 것으로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816424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40629" y="3453276"/>
            <a:ext cx="3564752" cy="11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61693" y="1505627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3" descr="C:\lkj\Rexam\project\output\직원수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10445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lkj\Rexam\project\output\매출액별 분포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83679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91758" y="3093674"/>
            <a:ext cx="40000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92436" y="3068960"/>
            <a:ext cx="37840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1788" y="5085184"/>
            <a:ext cx="387619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국내 기업 중 직원규모가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명 이상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명 미만인 기업이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많은 것으로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9485" y="1532750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6075" y="1637038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5085184"/>
            <a:ext cx="331236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국내 기업 중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연간 매출액 규모가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억 이상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억 미만인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기업이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많은 것으로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5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6093296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lkj\Rexam\project\output\평점 대비 매출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0840" cy="31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05909" y="1532750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4896544" cy="134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83968" y="4725144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27784" y="5468680"/>
            <a:ext cx="720080" cy="19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lkj\Rexam\project\output\평점 대비 퇴사지수 산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5" y="1652339"/>
            <a:ext cx="8592750" cy="35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지</a:t>
            </a:r>
            <a:r>
              <a:rPr lang="ko-KR" altLang="en-US" sz="1400" spc="-150" dirty="0">
                <a:solidFill>
                  <a:schemeClr val="bg1"/>
                </a:solidFill>
              </a:rPr>
              <a:t>역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별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6792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5693591" y="4015800"/>
            <a:ext cx="481957" cy="419223"/>
            <a:chOff x="4692746" y="3958042"/>
            <a:chExt cx="1033266" cy="898771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noFill/>
            <a:ln w="28575" cap="sq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noFill/>
            <a:ln w="28575" cap="sq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noFill/>
            <a:ln w="28575" cap="flat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</p:grpSp>
      <p:grpSp>
        <p:nvGrpSpPr>
          <p:cNvPr id="54" name="그룹 53"/>
          <p:cNvGrpSpPr/>
          <p:nvPr/>
        </p:nvGrpSpPr>
        <p:grpSpPr>
          <a:xfrm>
            <a:off x="3107616" y="4056164"/>
            <a:ext cx="338494" cy="338494"/>
            <a:chOff x="5411619" y="1495430"/>
            <a:chExt cx="1187432" cy="1187432"/>
          </a:xfrm>
        </p:grpSpPr>
        <p:cxnSp>
          <p:nvCxnSpPr>
            <p:cNvPr id="55" name="직선 연결선 54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noFill/>
            <a:ln w="28575" cap="flat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noFill/>
            <a:ln w="28575" cap="flat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</p:grpSp>
      <p:sp>
        <p:nvSpPr>
          <p:cNvPr id="57" name="타원 56"/>
          <p:cNvSpPr/>
          <p:nvPr/>
        </p:nvSpPr>
        <p:spPr>
          <a:xfrm>
            <a:off x="3552724" y="3208285"/>
            <a:ext cx="2034253" cy="203425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80000">
                <a:sysClr val="window" lastClr="FFFFFF">
                  <a:lumMod val="65000"/>
                </a:sys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내용</a:t>
            </a:r>
          </a:p>
        </p:txBody>
      </p:sp>
      <p:sp>
        <p:nvSpPr>
          <p:cNvPr id="58" name="타원 57"/>
          <p:cNvSpPr/>
          <p:nvPr/>
        </p:nvSpPr>
        <p:spPr>
          <a:xfrm>
            <a:off x="966749" y="3208285"/>
            <a:ext cx="2034253" cy="203425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80000">
                <a:sysClr val="window" lastClr="FFFFFF">
                  <a:lumMod val="65000"/>
                </a:sys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5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내용</a:t>
            </a:r>
          </a:p>
        </p:txBody>
      </p:sp>
      <p:sp>
        <p:nvSpPr>
          <p:cNvPr id="59" name="타원 58"/>
          <p:cNvSpPr/>
          <p:nvPr/>
        </p:nvSpPr>
        <p:spPr>
          <a:xfrm>
            <a:off x="6282163" y="3208285"/>
            <a:ext cx="2034253" cy="2034253"/>
          </a:xfrm>
          <a:prstGeom prst="ellipse">
            <a:avLst/>
          </a:prstGeom>
          <a:gradFill rotWithShape="1">
            <a:gsLst>
              <a:gs pos="0">
                <a:srgbClr val="7D3C4A">
                  <a:lumMod val="75000"/>
                </a:srgbClr>
              </a:gs>
              <a:gs pos="80000">
                <a:srgbClr val="DA1F28">
                  <a:lumMod val="7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12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내용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1469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도형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도형 안에 내용을 넣을 경우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상하좌우 중앙정렬을 권장합니다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3B20F-9F02-4B2C-A9E2-439A6D4235F2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smtClean="0">
                <a:solidFill>
                  <a:schemeClr val="bg1"/>
                </a:solidFill>
              </a:rPr>
              <a:t>도형</a:t>
            </a:r>
            <a:endParaRPr lang="ko-KR" altLang="en-US" sz="24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554489" y="2636912"/>
            <a:ext cx="6237085" cy="3024336"/>
            <a:chOff x="2627784" y="2208567"/>
            <a:chExt cx="5977950" cy="3089255"/>
          </a:xfrm>
        </p:grpSpPr>
        <p:grpSp>
          <p:nvGrpSpPr>
            <p:cNvPr id="2" name="그룹 34"/>
            <p:cNvGrpSpPr/>
            <p:nvPr/>
          </p:nvGrpSpPr>
          <p:grpSpPr>
            <a:xfrm>
              <a:off x="2627784" y="2208567"/>
              <a:ext cx="1944000" cy="3089255"/>
              <a:chOff x="2627784" y="2208567"/>
              <a:chExt cx="2304256" cy="308925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627784" y="2208567"/>
                <a:ext cx="2304256" cy="7043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ko-KR" altLang="en-US" sz="1500" b="1" spc="-50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내용</a:t>
                </a:r>
                <a:endPara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627784" y="2906802"/>
                <a:ext cx="2304256" cy="23910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buSzPct val="70000"/>
                  <a:buFont typeface="Wingdings" pitchFamily="2" charset="2"/>
                  <a:buChar char="u"/>
                </a:pP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3" name="그룹 35"/>
            <p:cNvGrpSpPr/>
            <p:nvPr/>
          </p:nvGrpSpPr>
          <p:grpSpPr>
            <a:xfrm>
              <a:off x="4644009" y="2208567"/>
              <a:ext cx="1944001" cy="3089255"/>
              <a:chOff x="4955347" y="2208567"/>
              <a:chExt cx="2262361" cy="308925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955348" y="2208567"/>
                <a:ext cx="2262360" cy="7043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ko-KR" altLang="en-US" sz="1500" b="1" spc="-50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내용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955347" y="2906802"/>
                <a:ext cx="2262360" cy="23910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buSzPct val="70000"/>
                  <a:buFont typeface="Wingdings" pitchFamily="2" charset="2"/>
                  <a:buChar char="u"/>
                </a:pP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4" name="그룹 36"/>
            <p:cNvGrpSpPr/>
            <p:nvPr/>
          </p:nvGrpSpPr>
          <p:grpSpPr>
            <a:xfrm>
              <a:off x="6661734" y="2208567"/>
              <a:ext cx="1944000" cy="3089255"/>
              <a:chOff x="4955347" y="2208567"/>
              <a:chExt cx="2304257" cy="3089255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4955348" y="2208567"/>
                <a:ext cx="2304256" cy="7043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ko-KR" altLang="en-US" sz="1500" b="1" spc="-50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내용</a:t>
                </a:r>
                <a:endParaRPr lang="en-US" altLang="ko-KR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955347" y="2906802"/>
                <a:ext cx="2304256" cy="23910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buSzPct val="70000"/>
                  <a:buFont typeface="Wingdings" pitchFamily="2" charset="2"/>
                  <a:buChar char="u"/>
                </a:pP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76211" y="1484784"/>
            <a:ext cx="61469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도형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도형 또는 </a:t>
            </a:r>
            <a:r>
              <a:rPr lang="en-US" altLang="ko-KR" sz="1300" b="1" spc="-30" dirty="0" err="1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SmartArt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다양한 도형 및 다이어그램을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395536" y="413792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페이지 제목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489</Words>
  <Application>Microsoft Office PowerPoint</Application>
  <PresentationFormat>화면 슬라이드 쇼(4:3)</PresentationFormat>
  <Paragraphs>153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Arial</vt:lpstr>
      <vt:lpstr>맑은 고딕</vt:lpstr>
      <vt:lpstr>나눔고딕</vt:lpstr>
      <vt:lpstr>Wingdings</vt:lpstr>
      <vt:lpstr>나눔명조</vt:lpstr>
      <vt:lpstr>Office 테마</vt:lpstr>
      <vt:lpstr>구직사이트  통합 데이터 기업 분석 - R 기반 데이터 분석 프로젝트</vt:lpstr>
      <vt:lpstr>목차</vt:lpstr>
      <vt:lpstr>전체기업 분석 - 기업 분포도</vt:lpstr>
      <vt:lpstr>전체기업 분석 - 기업 분포도</vt:lpstr>
      <vt:lpstr>전체기업 분석 - 평점 대비 산점도</vt:lpstr>
      <vt:lpstr>전체기업 분석 - 평점 대비 산점도</vt:lpstr>
      <vt:lpstr>전체기업 분석 - 지역별 분포도</vt:lpstr>
      <vt:lpstr>도형</vt:lpstr>
      <vt:lpstr>페이지 제목</vt:lpstr>
      <vt:lpstr>차트</vt:lpstr>
      <vt:lpstr>차트</vt:lpstr>
      <vt:lpstr>차트</vt:lpstr>
      <vt:lpstr>차트</vt:lpstr>
      <vt:lpstr>일정</vt:lpstr>
      <vt:lpstr>표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user</cp:lastModifiedBy>
  <cp:revision>21</cp:revision>
  <dcterms:created xsi:type="dcterms:W3CDTF">2011-08-23T09:33:59Z</dcterms:created>
  <dcterms:modified xsi:type="dcterms:W3CDTF">2022-04-13T05:45:40Z</dcterms:modified>
</cp:coreProperties>
</file>