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84" r:id="rId2"/>
    <p:sldId id="285" r:id="rId3"/>
    <p:sldId id="335" r:id="rId4"/>
    <p:sldId id="334" r:id="rId5"/>
    <p:sldId id="287" r:id="rId6"/>
    <p:sldId id="294" r:id="rId7"/>
    <p:sldId id="292" r:id="rId8"/>
    <p:sldId id="295" r:id="rId9"/>
    <p:sldId id="290" r:id="rId10"/>
    <p:sldId id="332" r:id="rId11"/>
    <p:sldId id="298" r:id="rId12"/>
    <p:sldId id="319" r:id="rId13"/>
    <p:sldId id="299" r:id="rId14"/>
    <p:sldId id="301" r:id="rId15"/>
    <p:sldId id="302" r:id="rId16"/>
    <p:sldId id="320" r:id="rId17"/>
    <p:sldId id="304" r:id="rId18"/>
    <p:sldId id="321" r:id="rId19"/>
    <p:sldId id="306" r:id="rId20"/>
    <p:sldId id="322" r:id="rId21"/>
    <p:sldId id="308" r:id="rId22"/>
    <p:sldId id="323" r:id="rId23"/>
    <p:sldId id="310" r:id="rId24"/>
    <p:sldId id="324" r:id="rId25"/>
    <p:sldId id="312" r:id="rId26"/>
    <p:sldId id="325" r:id="rId27"/>
    <p:sldId id="314" r:id="rId28"/>
    <p:sldId id="326" r:id="rId29"/>
    <p:sldId id="316" r:id="rId30"/>
    <p:sldId id="327" r:id="rId31"/>
    <p:sldId id="318" r:id="rId32"/>
    <p:sldId id="328" r:id="rId33"/>
    <p:sldId id="330" r:id="rId34"/>
    <p:sldId id="331" r:id="rId35"/>
    <p:sldId id="329" r:id="rId36"/>
    <p:sldId id="286" r:id="rId37"/>
  </p:sldIdLst>
  <p:sldSz cx="9144000" cy="6858000" type="screen4x3"/>
  <p:notesSz cx="6858000" cy="9144000"/>
  <p:embeddedFontLst>
    <p:embeddedFont>
      <p:font typeface="Yu Gothic UI" panose="020B0500000000000000" pitchFamily="34" charset="-128"/>
      <p:regular r:id="rId39"/>
      <p:bold r:id="rId40"/>
    </p:embeddedFont>
    <p:embeddedFont>
      <p:font typeface="나눔명조" panose="020B0600000101010101" charset="-127"/>
      <p:regular r:id="rId41"/>
      <p:bold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960" y="96"/>
      </p:cViewPr>
      <p:guideLst>
        <p:guide orient="horz" pos="981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5229200"/>
            <a:ext cx="3024336" cy="792088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</a:t>
            </a:r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나눔고딕" pitchFamily="50" charset="-127"/>
              </a:rPr>
              <a:t>조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r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나눔고딕" pitchFamily="50" charset="-127"/>
              </a:rPr>
              <a:t>박 환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r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나눔고딕" pitchFamily="50" charset="-127"/>
              </a:rPr>
              <a:t>이경재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구직사이트 </a:t>
            </a:r>
            <a:br>
              <a:rPr lang="en-US" altLang="ko-KR" sz="40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통합 데이터</a:t>
            </a:r>
            <a:br>
              <a:rPr lang="en-US" altLang="ko-KR" sz="40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기업 분석</a:t>
            </a:r>
            <a:br>
              <a:rPr lang="en-US" altLang="ko-KR" sz="40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br>
              <a:rPr lang="en-US" altLang="ko-KR" sz="40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20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R </a:t>
            </a:r>
            <a:r>
              <a:rPr lang="ko-KR" altLang="en-US" sz="20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71481-49B2-44E9-A478-7F4558E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07" y="1341368"/>
            <a:ext cx="5339439" cy="54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성남시 분당구에는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통신 관련 업체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 화성시에는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화학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성남시 분당구는 특히 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테크노벨리에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집중적으로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통신 관련 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안산시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평택시 위주로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화학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반도체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재료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등 관련 협력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주 부류라 판단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C121A-0777-4C1F-B273-70C403BA0E5A}"/>
              </a:ext>
            </a:extLst>
          </p:cNvPr>
          <p:cNvSpPr/>
          <p:nvPr/>
        </p:nvSpPr>
        <p:spPr>
          <a:xfrm rot="2121849">
            <a:off x="4446088" y="4803770"/>
            <a:ext cx="2231849" cy="146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5080A6-2702-4100-84CF-93F326CCFE41}"/>
              </a:ext>
            </a:extLst>
          </p:cNvPr>
          <p:cNvSpPr/>
          <p:nvPr/>
        </p:nvSpPr>
        <p:spPr>
          <a:xfrm>
            <a:off x="6176027" y="4485234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1">
            <a:extLst>
              <a:ext uri="{FF2B5EF4-FFF2-40B4-BE49-F238E27FC236}">
                <a16:creationId xmlns:a16="http://schemas.microsoft.com/office/drawing/2014/main" id="{1FA906D4-11A0-4073-B15A-34910598BD8E}"/>
              </a:ext>
            </a:extLst>
          </p:cNvPr>
          <p:cNvSpPr txBox="1">
            <a:spLocks/>
          </p:cNvSpPr>
          <p:nvPr/>
        </p:nvSpPr>
        <p:spPr>
          <a:xfrm>
            <a:off x="435600" y="36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경기도 행정구별 지도 시각화</a:t>
            </a:r>
            <a:endParaRPr lang="ko-KR" altLang="en-US" sz="240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82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개요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2" name="Picture 2" descr="C:\lkj\Rexam\project\output\산업별 기업 분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1652339"/>
            <a:ext cx="7811591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21733" y="1748774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6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IT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984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4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4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00" y="5832000"/>
            <a:ext cx="8028464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dirty="0">
                <a:latin typeface="Yu Gothic UI" panose="020B0500000000000000" pitchFamily="34" charset="-128"/>
              </a:rPr>
              <a:t>평점이 퇴사지수 변화에 매우 유의미한 연관성이 있으나 </a:t>
            </a:r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0.02</a:t>
            </a:r>
            <a:r>
              <a:rPr lang="ko-KR" altLang="en-US" dirty="0">
                <a:latin typeface="Yu Gothic UI" panose="020B0500000000000000" pitchFamily="34" charset="-128"/>
              </a:rPr>
              <a:t>정도로 미치는 영향이 아주 미미함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31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IT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A1C22A-3E8D-428B-B135-D0CE3ACE593E}"/>
              </a:ext>
            </a:extLst>
          </p:cNvPr>
          <p:cNvGrpSpPr/>
          <p:nvPr/>
        </p:nvGrpSpPr>
        <p:grpSpPr>
          <a:xfrm>
            <a:off x="304526" y="1369342"/>
            <a:ext cx="8678964" cy="4680000"/>
            <a:chOff x="304526" y="1369342"/>
            <a:chExt cx="8678964" cy="468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7499A0-2120-456C-A337-42D3FAF7A238}"/>
                </a:ext>
              </a:extLst>
            </p:cNvPr>
            <p:cNvGrpSpPr/>
            <p:nvPr/>
          </p:nvGrpSpPr>
          <p:grpSpPr>
            <a:xfrm>
              <a:off x="304526" y="1369342"/>
              <a:ext cx="4627514" cy="4680000"/>
              <a:chOff x="304526" y="1369342"/>
              <a:chExt cx="4627514" cy="468000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A91DE39-CC16-48D3-AB11-E341745D7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52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C0E6547-4B9B-4EEF-A2B2-40FD66CF744A}"/>
                  </a:ext>
                </a:extLst>
              </p:cNvPr>
              <p:cNvSpPr/>
              <p:nvPr/>
            </p:nvSpPr>
            <p:spPr>
              <a:xfrm>
                <a:off x="884066" y="3627410"/>
                <a:ext cx="1374181" cy="18017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847F938-D995-43E2-BC01-2A0311F06F19}"/>
                  </a:ext>
                </a:extLst>
              </p:cNvPr>
              <p:cNvSpPr/>
              <p:nvPr/>
            </p:nvSpPr>
            <p:spPr>
              <a:xfrm>
                <a:off x="2510300" y="4421060"/>
                <a:ext cx="1548147" cy="12976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10E91F5-4C27-44FF-A520-4CED2F4BDC8F}"/>
                </a:ext>
              </a:extLst>
            </p:cNvPr>
            <p:cNvGrpSpPr/>
            <p:nvPr/>
          </p:nvGrpSpPr>
          <p:grpSpPr>
            <a:xfrm>
              <a:off x="4355976" y="1369342"/>
              <a:ext cx="4627514" cy="4680000"/>
              <a:chOff x="4355976" y="1369342"/>
              <a:chExt cx="4627514" cy="468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129A9E2-B08A-4132-A1F8-812DC02D3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F00CB11-731C-422E-9D09-63ED7656D86A}"/>
                  </a:ext>
                </a:extLst>
              </p:cNvPr>
              <p:cNvSpPr/>
              <p:nvPr/>
            </p:nvSpPr>
            <p:spPr>
              <a:xfrm>
                <a:off x="6364312" y="4161262"/>
                <a:ext cx="648072" cy="46734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E9466B-65E6-42FA-AFFA-010DC33045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지역과 구로구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경기도는 성남시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분당구을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유동 인구가 많고 이동이 유리한 지역으로 분포되었다고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681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건설업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F37D-B3AD-4610-B4B2-2E1FE291C07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연관성이 없음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6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건설업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82D25D-802C-45E4-B0E2-C3CB3C08AF59}"/>
              </a:ext>
            </a:extLst>
          </p:cNvPr>
          <p:cNvGrpSpPr/>
          <p:nvPr/>
        </p:nvGrpSpPr>
        <p:grpSpPr>
          <a:xfrm>
            <a:off x="306000" y="1368000"/>
            <a:ext cx="4627514" cy="4680000"/>
            <a:chOff x="306000" y="1368000"/>
            <a:chExt cx="4627514" cy="46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CA52FB-4276-452F-877E-E4B0C0D7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00" y="1368000"/>
              <a:ext cx="4627514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8CC977-D8D5-428A-90F9-3F4B4678CA67}"/>
                </a:ext>
              </a:extLst>
            </p:cNvPr>
            <p:cNvSpPr/>
            <p:nvPr/>
          </p:nvSpPr>
          <p:spPr>
            <a:xfrm>
              <a:off x="2595093" y="4293096"/>
              <a:ext cx="1548147" cy="12976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2E1924-AABA-46A4-A062-663A292A608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1BAA6-D5FB-4378-9269-2643A4A48E7D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Yu Gothic UI" panose="020B0500000000000000" pitchFamily="34" charset="-128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  <a:latin typeface="Yu Gothic UI" panose="020B0500000000000000" pitchFamily="34" charset="-128"/>
              </a:rPr>
              <a:t>교육업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4F22A-783B-4F2D-9208-EA05F903C947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0.08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정도로 미치는 영향이 아주 미미함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  <a:latin typeface="Yu Gothic UI" panose="020B0500000000000000" pitchFamily="34" charset="-128"/>
              </a:rPr>
              <a:t>교육업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C00F1-C013-4A4C-9888-922D961A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7F7669-83FF-4D1F-AF26-4613FE724BC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지역과 종로구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6D3DA-23BC-4842-8C38-F56530B8371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Yu Gothic UI" panose="020B0500000000000000" pitchFamily="34" charset="-128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5B9DF6-A75C-4D5C-9C58-A9CE928A9C0C}"/>
              </a:ext>
            </a:extLst>
          </p:cNvPr>
          <p:cNvSpPr/>
          <p:nvPr/>
        </p:nvSpPr>
        <p:spPr>
          <a:xfrm>
            <a:off x="2595093" y="4293096"/>
            <a:ext cx="1548147" cy="1297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F50C77-6DA9-4EDE-8468-6C1CD504A926}"/>
              </a:ext>
            </a:extLst>
          </p:cNvPr>
          <p:cNvSpPr/>
          <p:nvPr/>
        </p:nvSpPr>
        <p:spPr>
          <a:xfrm>
            <a:off x="1763688" y="3068960"/>
            <a:ext cx="1332123" cy="1129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협회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FBC75-9A2E-40EE-AE83-9218262FAAC4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연관성이 없음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협회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8087D-CBDE-44A1-97F3-1276028C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28486-33A2-4811-ADA1-3C0FEF0B802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지역과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중구 인근 지역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8282A-805D-4558-9A36-6EAF6D57B6D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Yu Gothic UI" panose="020B0500000000000000" pitchFamily="34" charset="-128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13CA61-49AE-4D0D-814B-64467BDD13BE}"/>
              </a:ext>
            </a:extLst>
          </p:cNvPr>
          <p:cNvSpPr/>
          <p:nvPr/>
        </p:nvSpPr>
        <p:spPr>
          <a:xfrm>
            <a:off x="2627783" y="4365104"/>
            <a:ext cx="1080121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057E59-0F99-4C05-961A-0742728740D9}"/>
              </a:ext>
            </a:extLst>
          </p:cNvPr>
          <p:cNvSpPr/>
          <p:nvPr/>
        </p:nvSpPr>
        <p:spPr>
          <a:xfrm rot="20502259">
            <a:off x="1533247" y="3231184"/>
            <a:ext cx="1683272" cy="1185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전체기업 분석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평점 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지역별 분포도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산업별 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지역별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산업별  기업 랭킹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전체랭킹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구인중인 기업 랭킹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디자인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FBFAB-4FA7-4277-96CE-79AE5EA8ADC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0.08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디자인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484EE-31A2-46F2-A57B-C2AE088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755B0-DE19-4FF9-B448-4A3CC75D4E05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마포구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FF41-F46A-4848-8AAE-2C2F1633CA1B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Yu Gothic UI" panose="020B0500000000000000" pitchFamily="34" charset="-128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ED77E1-7B72-4289-AA89-4E4704B5AC7A}"/>
              </a:ext>
            </a:extLst>
          </p:cNvPr>
          <p:cNvSpPr/>
          <p:nvPr/>
        </p:nvSpPr>
        <p:spPr>
          <a:xfrm>
            <a:off x="2915816" y="4437112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4E00DB-857E-4B5D-84A5-8AE61985CAA1}"/>
              </a:ext>
            </a:extLst>
          </p:cNvPr>
          <p:cNvSpPr/>
          <p:nvPr/>
        </p:nvSpPr>
        <p:spPr>
          <a:xfrm>
            <a:off x="1619671" y="3408993"/>
            <a:ext cx="648073" cy="596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서비스업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8285B-FC46-4915-8722-8AFD9C17C0F4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0.01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서비스업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C76705-18CF-47B9-9764-2441F05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9211D-D119-4C4D-AA3B-5A2887E5CC7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지역과 중구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409E3-FC0E-4886-9F44-3E751C9F88EC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Yu Gothic UI" panose="020B0500000000000000" pitchFamily="34" charset="-128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66E502-A50C-4590-A92B-987049474948}"/>
              </a:ext>
            </a:extLst>
          </p:cNvPr>
          <p:cNvSpPr/>
          <p:nvPr/>
        </p:nvSpPr>
        <p:spPr>
          <a:xfrm>
            <a:off x="2699792" y="4365104"/>
            <a:ext cx="79208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590DE4-73F6-45A9-9422-2D82F29B3572}"/>
              </a:ext>
            </a:extLst>
          </p:cNvPr>
          <p:cNvSpPr/>
          <p:nvPr/>
        </p:nvSpPr>
        <p:spPr>
          <a:xfrm>
            <a:off x="2483767" y="3140967"/>
            <a:ext cx="720081" cy="891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운송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4EE5-E15A-4D7A-9CA2-1C603859AA1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운송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27F3B-6498-4FDE-AC3B-8E40138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AE2492-C7ED-4F10-A240-EBD14B1D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ACC85-6CD7-4FB8-A13C-09B190F818AD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경기도는 성남시 분당구를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809EFF-00A6-4C4B-B9E7-9BE722ECF301}"/>
              </a:ext>
            </a:extLst>
          </p:cNvPr>
          <p:cNvSpPr/>
          <p:nvPr/>
        </p:nvSpPr>
        <p:spPr>
          <a:xfrm>
            <a:off x="2771800" y="4293096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47742C-E524-4A53-8756-7BC84C861BFD}"/>
              </a:ext>
            </a:extLst>
          </p:cNvPr>
          <p:cNvSpPr/>
          <p:nvPr/>
        </p:nvSpPr>
        <p:spPr>
          <a:xfrm>
            <a:off x="6300193" y="4104203"/>
            <a:ext cx="720080" cy="54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금융업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4CCA-9F6D-4C1E-841F-ABE0B5AD0896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금융업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4737C-C3DF-457E-87D8-9A2093EC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CE2D73-E6D4-4AE6-87C0-A908A81EC972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중구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A307B-77EF-4EE1-B921-E7BCADF9D5C1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Yu Gothic UI" panose="020B0500000000000000" pitchFamily="34" charset="-128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3FC147-1453-41D9-9C0A-9B1F60B93D5A}"/>
              </a:ext>
            </a:extLst>
          </p:cNvPr>
          <p:cNvSpPr/>
          <p:nvPr/>
        </p:nvSpPr>
        <p:spPr>
          <a:xfrm>
            <a:off x="1547664" y="393305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F99ECA-7B61-4B72-BC86-A88207FBDFD1}"/>
              </a:ext>
            </a:extLst>
          </p:cNvPr>
          <p:cNvSpPr/>
          <p:nvPr/>
        </p:nvSpPr>
        <p:spPr>
          <a:xfrm rot="20735883">
            <a:off x="2848573" y="3499268"/>
            <a:ext cx="576064" cy="1912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복지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A450A-E0A8-4AE6-B7D8-1A24C889C7EA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복지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D38C2-1479-4C5B-B853-85535488D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050AD-9DBB-4812-B4A9-7478F81E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C6192-C431-47AD-8293-765EC38148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강남구가 많지만 비교적 다른 지역들도 골고루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경기도는 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용인시 기흥구에 집중적으로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화성 제약단지 내 많은 관련 기업들이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192EB2-43AD-42C0-A1E1-AE886EA7CC1C}"/>
              </a:ext>
            </a:extLst>
          </p:cNvPr>
          <p:cNvSpPr/>
          <p:nvPr/>
        </p:nvSpPr>
        <p:spPr>
          <a:xfrm rot="20462854"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92ED6-2C90-4968-A10A-E7B66A6D603F}"/>
              </a:ext>
            </a:extLst>
          </p:cNvPr>
          <p:cNvSpPr/>
          <p:nvPr/>
        </p:nvSpPr>
        <p:spPr>
          <a:xfrm>
            <a:off x="3039009" y="450912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>
                <a:solidFill>
                  <a:schemeClr val="bg1"/>
                </a:solidFill>
              </a:rPr>
              <a:t>데이터 출처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3C60E-EE76-4639-8AE4-D35DBFC1E5DF}"/>
              </a:ext>
            </a:extLst>
          </p:cNvPr>
          <p:cNvSpPr txBox="1"/>
          <p:nvPr/>
        </p:nvSpPr>
        <p:spPr>
          <a:xfrm>
            <a:off x="323528" y="3768205"/>
            <a:ext cx="3878387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 데이터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잡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플래닛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기업랭킹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https://www.jobplanet.co.kr/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DEF47-223F-4FB1-86D4-E10E8F5EE03D}"/>
              </a:ext>
            </a:extLst>
          </p:cNvPr>
          <p:cNvSpPr txBox="1"/>
          <p:nvPr/>
        </p:nvSpPr>
        <p:spPr>
          <a:xfrm>
            <a:off x="6310237" y="5942545"/>
            <a:ext cx="387838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구인 데이터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사람인 채용정보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https://www.saramin.co.kr/zf_user/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3AD07-52CC-4F32-8DB2-AF68D7E9CD02}"/>
              </a:ext>
            </a:extLst>
          </p:cNvPr>
          <p:cNvSpPr txBox="1"/>
          <p:nvPr/>
        </p:nvSpPr>
        <p:spPr>
          <a:xfrm>
            <a:off x="2267744" y="4941168"/>
            <a:ext cx="4392488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기업 데이터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나이스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비즈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인포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https://www.nicebizinfo.com/cm/CM0100M001GE.nice</a:t>
            </a:r>
          </a:p>
        </p:txBody>
      </p:sp>
      <p:pic>
        <p:nvPicPr>
          <p:cNvPr id="3" name="Picture 2" descr="사람인 - Home | Facebook">
            <a:extLst>
              <a:ext uri="{FF2B5EF4-FFF2-40B4-BE49-F238E27FC236}">
                <a16:creationId xmlns:a16="http://schemas.microsoft.com/office/drawing/2014/main" id="{FC367498-BE8E-448D-B234-9F5A764D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6450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일하기 좋은 기업 2017 | 잡플래닛 - Jobplanet">
            <a:extLst>
              <a:ext uri="{FF2B5EF4-FFF2-40B4-BE49-F238E27FC236}">
                <a16:creationId xmlns:a16="http://schemas.microsoft.com/office/drawing/2014/main" id="{10DA89DF-9501-410B-BCBE-53607146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6" y="141277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인사] NICE그룹 인사 &lt; 인사/부고 &lt; 오피니언 &lt; 기사본문 - 일요경제">
            <a:extLst>
              <a:ext uri="{FF2B5EF4-FFF2-40B4-BE49-F238E27FC236}">
                <a16:creationId xmlns:a16="http://schemas.microsoft.com/office/drawing/2014/main" id="{9D329852-9738-40B6-A153-C517E449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86" y="2972544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4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화학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D861-33B9-4198-890F-B383A81AE3D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화학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56071-964C-40F4-A1BD-639B3AED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3E496-FDC0-49F3-9A81-B940DEE7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4AC9B-F2C6-4E8F-B63C-E3E964CA55F7}"/>
              </a:ext>
            </a:extLst>
          </p:cNvPr>
          <p:cNvSpPr txBox="1"/>
          <p:nvPr/>
        </p:nvSpPr>
        <p:spPr>
          <a:xfrm>
            <a:off x="468000" y="5832000"/>
            <a:ext cx="7967607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서울은 강남구 인근 지역으로 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주로 반도체 부품 및 화학재료 판매 대리점 업체들이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반도체 업체와 가까운 거리에 관련 협력 업체들이 주 부류로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258F61-D2CC-4F76-8F41-69D3DADA6310}"/>
              </a:ext>
            </a:extLst>
          </p:cNvPr>
          <p:cNvSpPr/>
          <p:nvPr/>
        </p:nvSpPr>
        <p:spPr>
          <a:xfrm>
            <a:off x="2630600" y="4365103"/>
            <a:ext cx="1509352" cy="1008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7F8500-AB1E-4B1C-9C9B-1AE02A2FCD16}"/>
              </a:ext>
            </a:extLst>
          </p:cNvPr>
          <p:cNvSpPr/>
          <p:nvPr/>
        </p:nvSpPr>
        <p:spPr>
          <a:xfrm rot="1773106">
            <a:off x="5132939" y="4488752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전체 랭킹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50423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Yu Gothic UI" panose="020B0500000000000000" pitchFamily="34" charset="-128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비츠로밀텍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 UI" panose="020B0500000000000000" pitchFamily="34" charset="-128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밸러스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살다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큐픽스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케이에스에스해운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 UI" panose="020B0500000000000000" pitchFamily="34" charset="-128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핫셀러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애터미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페이스북코리아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한국어도비시스템즈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라이엇게임즈코리아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데이블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익스피디아코리아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구글코리아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네이버웹툰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삼성경제연구소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지쿱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한국중부발전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엔에이치알커뮤니케이션즈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맥킨지인코포레이티드한국지점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한국남동발전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로버스트자산운용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벡터코리아아이티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한국가스공사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한국퀄컴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부산교통공사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에스케이종합화학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인천도시공사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30612"/>
              </p:ext>
            </p:extLst>
          </p:nvPr>
        </p:nvGraphicFramePr>
        <p:xfrm>
          <a:off x="5004047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1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Yu Gothic UI" panose="020B0500000000000000" pitchFamily="34" charset="-128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한국노동연구원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셀메이트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한국증권금융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버즈빌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한국예탁결제원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삼성인력개발원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베인앤드컴퍼니코리아인크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대륜이엔에스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구 카카오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베이글코드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에이스프로젝트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한국원자력연구원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퀄컴씨디엠에이테크날러지코리아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한국무역보험공사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인천국제공항공사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주한미국대사관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지오그레이트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한국전자통신연구원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로드와이즈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클루커스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 UI" panose="020B0500000000000000" pitchFamily="34" charset="-128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 UI" panose="020B05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한국남부발전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금융결제원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한국동서발전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한국산업은행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한국서부발전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건설공제조합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기술보증기금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예금보험공사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93189B2-C5A5-4F15-9FBC-046107FC7E43}"/>
              </a:ext>
            </a:extLst>
          </p:cNvPr>
          <p:cNvSpPr/>
          <p:nvPr/>
        </p:nvSpPr>
        <p:spPr>
          <a:xfrm>
            <a:off x="899592" y="198884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D98B55-2B24-47DE-8653-220F22A20D92}"/>
              </a:ext>
            </a:extLst>
          </p:cNvPr>
          <p:cNvSpPr/>
          <p:nvPr/>
        </p:nvSpPr>
        <p:spPr>
          <a:xfrm>
            <a:off x="899592" y="2843690"/>
            <a:ext cx="3456384" cy="1377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ADB2B1-400D-4175-9E79-EA9094240DF7}"/>
              </a:ext>
            </a:extLst>
          </p:cNvPr>
          <p:cNvSpPr/>
          <p:nvPr/>
        </p:nvSpPr>
        <p:spPr>
          <a:xfrm>
            <a:off x="4896035" y="1835579"/>
            <a:ext cx="3456384" cy="159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753E79-0721-4DEB-92C5-8B5D535A2B29}"/>
              </a:ext>
            </a:extLst>
          </p:cNvPr>
          <p:cNvSpPr/>
          <p:nvPr/>
        </p:nvSpPr>
        <p:spPr>
          <a:xfrm>
            <a:off x="4896035" y="4133971"/>
            <a:ext cx="3456384" cy="663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8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97526"/>
              </p:ext>
            </p:extLst>
          </p:nvPr>
        </p:nvGraphicFramePr>
        <p:xfrm>
          <a:off x="971600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이넵스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경기주택도시공사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KPS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인천항만공사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한국산업단지공단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한국토지주택공사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강남대성학원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비즈엠코리아웍스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네이버커넥트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부경대학교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한국교육과정평가원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한국공정거래조정원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조선대학교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99437"/>
              </p:ext>
            </p:extLst>
          </p:nvPr>
        </p:nvGraphicFramePr>
        <p:xfrm>
          <a:off x="5004048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42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피엑스디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금새인터랙티브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제이디자인웍스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대학내일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체험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제천국제음악영화제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티비더블유에이코리아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도서출판길벗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한국마사회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더스윙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한국센서연구소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한국기업평가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삼성여행사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에이치시티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김밥천국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5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28224"/>
              </p:ext>
            </p:extLst>
          </p:nvPr>
        </p:nvGraphicFramePr>
        <p:xfrm>
          <a:off x="971600" y="1562194"/>
          <a:ext cx="3240360" cy="301054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신세계엘앤비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서울특별시도시철도공사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양키캔들리테일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팀프레시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33675"/>
              </p:ext>
            </p:extLst>
          </p:nvPr>
        </p:nvGraphicFramePr>
        <p:xfrm>
          <a:off x="5004049" y="1556792"/>
          <a:ext cx="3240360" cy="3023985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파이토웨이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나음케어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한국다이이찌산쿄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동화약품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한국엠에스디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삼성바이오로직스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글락소스미스클라인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스미스앤드네퓨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한국로슈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메디스캔의원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에스케이이노베이션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46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빅데이터 직군 구인기업 랭킹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33134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캐플릭스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엠비아이솔루션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데브시스터즈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네오플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한국쓰리엠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크몽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백패커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트릿지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슈퍼브에이아이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바이오일레븐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매스프레소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비바리퍼블리카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윙잇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동구밭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대한상공회의소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푸드테크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현대모비스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다우데이타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나이스평가정보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로보티즈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93079"/>
              </p:ext>
            </p:extLst>
          </p:nvPr>
        </p:nvGraphicFramePr>
        <p:xfrm>
          <a:off x="5004048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설로인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다우기술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민앤지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코리아크레딧뷰로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그린랩스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에어리퀴드코리아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헬로서치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슈나이더일렉트릭코리아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뤼이드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이스트소프트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파이오링크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알티캐스트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엑셈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하니웰애널리틱스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케이티넥스알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비투엔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신한은행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아슈리온코리아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유니시티코리아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두핸즈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딥브레인에이아이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넛지헬스케어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미리디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한국표준협회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제이티비씨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클로버추얼패션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91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8108E02-6257-4606-9042-E591D53FA856}"/>
              </a:ext>
            </a:extLst>
          </p:cNvPr>
          <p:cNvSpPr txBox="1"/>
          <p:nvPr/>
        </p:nvSpPr>
        <p:spPr>
          <a:xfrm>
            <a:off x="6267203" y="6453084"/>
            <a:ext cx="2557722" cy="27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* </a:t>
            </a:r>
            <a:r>
              <a:rPr lang="ko-KR" altLang="en-US" sz="105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나이스</a:t>
            </a:r>
            <a:r>
              <a:rPr lang="ko-KR" altLang="en-US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05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비즈인포</a:t>
            </a:r>
            <a:r>
              <a:rPr lang="ko-KR" altLang="en-US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크로스 데이터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데이터 범위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1BA15-419D-4BAA-895F-BF5FF1391392}"/>
              </a:ext>
            </a:extLst>
          </p:cNvPr>
          <p:cNvSpPr txBox="1"/>
          <p:nvPr/>
        </p:nvSpPr>
        <p:spPr>
          <a:xfrm>
            <a:off x="107504" y="4713803"/>
            <a:ext cx="2557722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모집단 </a:t>
            </a:r>
            <a:r>
              <a:rPr lang="en-US" altLang="ko-KR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기업 수</a:t>
            </a:r>
            <a:endParaRPr lang="en-US" altLang="ko-KR" sz="14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나눔명조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18471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A6152-5C1B-4888-9B0B-87E0BDD074DF}"/>
              </a:ext>
            </a:extLst>
          </p:cNvPr>
          <p:cNvSpPr txBox="1"/>
          <p:nvPr/>
        </p:nvSpPr>
        <p:spPr>
          <a:xfrm>
            <a:off x="3203848" y="4713803"/>
            <a:ext cx="3059832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리뷰 수 </a:t>
            </a:r>
            <a:r>
              <a:rPr lang="en-US" altLang="ko-KR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20</a:t>
            </a:r>
            <a:r>
              <a:rPr lang="ko-KR" altLang="en-US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개 이상 </a:t>
            </a:r>
            <a:endParaRPr lang="en-US" altLang="ko-KR" sz="14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7878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691-F82F-4041-A722-6629542AD625}"/>
              </a:ext>
            </a:extLst>
          </p:cNvPr>
          <p:cNvSpPr txBox="1"/>
          <p:nvPr/>
        </p:nvSpPr>
        <p:spPr>
          <a:xfrm>
            <a:off x="6750496" y="4713803"/>
            <a:ext cx="1493912" cy="587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분석대상 기업 수</a:t>
            </a:r>
            <a:endParaRPr lang="en-US" altLang="ko-KR" sz="14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5119</a:t>
            </a:r>
            <a:endParaRPr lang="ko-KR" altLang="en-US" sz="1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1A52179-B7B3-4459-AD1E-8429A09FA280}"/>
              </a:ext>
            </a:extLst>
          </p:cNvPr>
          <p:cNvSpPr/>
          <p:nvPr/>
        </p:nvSpPr>
        <p:spPr>
          <a:xfrm>
            <a:off x="430102" y="2372105"/>
            <a:ext cx="2160000" cy="21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770684-4117-4D20-9FAE-E582BD84B692}"/>
              </a:ext>
            </a:extLst>
          </p:cNvPr>
          <p:cNvSpPr/>
          <p:nvPr/>
        </p:nvSpPr>
        <p:spPr>
          <a:xfrm>
            <a:off x="3958356" y="2694565"/>
            <a:ext cx="1620000" cy="162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6A9EF5-6D6E-4C6B-9025-F3F610E2F351}"/>
              </a:ext>
            </a:extLst>
          </p:cNvPr>
          <p:cNvSpPr/>
          <p:nvPr/>
        </p:nvSpPr>
        <p:spPr>
          <a:xfrm>
            <a:off x="6946610" y="2912105"/>
            <a:ext cx="1080000" cy="108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CC34F-AB0C-466E-9A25-BD79D3162C52}"/>
              </a:ext>
            </a:extLst>
          </p:cNvPr>
          <p:cNvSpPr txBox="1"/>
          <p:nvPr/>
        </p:nvSpPr>
        <p:spPr>
          <a:xfrm>
            <a:off x="107504" y="6453084"/>
            <a:ext cx="2557722" cy="27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* </a:t>
            </a:r>
            <a:r>
              <a:rPr lang="ko-KR" altLang="en-US" sz="105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잡플래닛</a:t>
            </a:r>
            <a:r>
              <a:rPr lang="ko-KR" altLang="en-US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등록 기준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34AFE5-EE49-43F0-8870-B25DE8F44445}"/>
              </a:ext>
            </a:extLst>
          </p:cNvPr>
          <p:cNvCxnSpPr>
            <a:cxnSpLocks/>
            <a:stCxn id="3" idx="0"/>
            <a:endCxn id="13" idx="0"/>
          </p:cNvCxnSpPr>
          <p:nvPr/>
        </p:nvCxnSpPr>
        <p:spPr>
          <a:xfrm>
            <a:off x="1510102" y="2372105"/>
            <a:ext cx="3258254" cy="32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8AA14C-4F35-45E9-AFF7-5CC0B3FAEA0C}"/>
              </a:ext>
            </a:extLst>
          </p:cNvPr>
          <p:cNvCxnSpPr>
            <a:cxnSpLocks/>
            <a:stCxn id="3" idx="4"/>
            <a:endCxn id="13" idx="4"/>
          </p:cNvCxnSpPr>
          <p:nvPr/>
        </p:nvCxnSpPr>
        <p:spPr>
          <a:xfrm flipV="1">
            <a:off x="1510102" y="4314565"/>
            <a:ext cx="3258254" cy="21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C9FF5C-C3D0-46EA-BD79-D98A1086B203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4768356" y="2694565"/>
            <a:ext cx="2718254" cy="21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8DE87B4-85E1-4325-B050-B69AF390FC89}"/>
              </a:ext>
            </a:extLst>
          </p:cNvPr>
          <p:cNvCxnSpPr>
            <a:stCxn id="13" idx="4"/>
            <a:endCxn id="14" idx="4"/>
          </p:cNvCxnSpPr>
          <p:nvPr/>
        </p:nvCxnSpPr>
        <p:spPr>
          <a:xfrm flipV="1">
            <a:off x="4768356" y="3992105"/>
            <a:ext cx="2718254" cy="32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946333-E4E8-4B44-A149-81D24006C4C2}"/>
              </a:ext>
            </a:extLst>
          </p:cNvPr>
          <p:cNvSpPr txBox="1"/>
          <p:nvPr/>
        </p:nvSpPr>
        <p:spPr>
          <a:xfrm>
            <a:off x="3454903" y="6453084"/>
            <a:ext cx="2557722" cy="27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* </a:t>
            </a:r>
            <a:r>
              <a:rPr lang="ko-KR" altLang="en-US" sz="105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잡플래닛</a:t>
            </a:r>
            <a:r>
              <a:rPr lang="ko-KR" altLang="en-US" sz="105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등록 기준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19E5AC-9367-4D35-953A-20117C627140}"/>
              </a:ext>
            </a:extLst>
          </p:cNvPr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</p:spTree>
    <p:extLst>
      <p:ext uri="{BB962C8B-B14F-4D97-AF65-F5344CB8AC3E}">
        <p14:creationId xmlns:p14="http://schemas.microsoft.com/office/powerpoint/2010/main" val="37279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6373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7437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2464" y="1556792"/>
            <a:ext cx="3816000" cy="352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816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3C60E-EE76-4639-8AE4-D35DBFC1E5DF}"/>
              </a:ext>
            </a:extLst>
          </p:cNvPr>
          <p:cNvSpPr txBox="1"/>
          <p:nvPr/>
        </p:nvSpPr>
        <p:spPr>
          <a:xfrm>
            <a:off x="2627784" y="5229200"/>
            <a:ext cx="3878387" cy="10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인 기업수가 가장 많은 것으로 분석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산업군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중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화학이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1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순위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통신이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순위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FFD0D7-8EBF-48B1-88ED-2726EFB70D83}"/>
              </a:ext>
            </a:extLst>
          </p:cNvPr>
          <p:cNvSpPr/>
          <p:nvPr/>
        </p:nvSpPr>
        <p:spPr>
          <a:xfrm>
            <a:off x="5087840" y="1869293"/>
            <a:ext cx="3680701" cy="30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FEB7C8-A9C8-4126-ACBA-E7B110B3A4B7}"/>
              </a:ext>
            </a:extLst>
          </p:cNvPr>
          <p:cNvSpPr/>
          <p:nvPr/>
        </p:nvSpPr>
        <p:spPr>
          <a:xfrm>
            <a:off x="5139771" y="4336773"/>
            <a:ext cx="3680701" cy="30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0" y="1515600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76056" y="3068960"/>
            <a:ext cx="3692734" cy="289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8000" y="5445224"/>
            <a:ext cx="6972540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>
                <a:latin typeface="Yu Gothic UI" panose="020B0500000000000000" pitchFamily="34" charset="-128"/>
              </a:rPr>
              <a:t> 국내 기업 중 직원규모가 </a:t>
            </a:r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100</a:t>
            </a:r>
            <a:r>
              <a:rPr lang="ko-KR" altLang="en-US" dirty="0">
                <a:latin typeface="Yu Gothic UI" panose="020B0500000000000000" pitchFamily="34" charset="-128"/>
              </a:rPr>
              <a:t>명 이상 </a:t>
            </a:r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200</a:t>
            </a:r>
            <a:r>
              <a:rPr lang="ko-KR" altLang="en-US" dirty="0">
                <a:latin typeface="Yu Gothic UI" panose="020B0500000000000000" pitchFamily="34" charset="-128"/>
              </a:rPr>
              <a:t>명 미만인 기업이 가장 많은 것으로 분석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dirty="0">
                <a:latin typeface="Yu Gothic UI" panose="020B0500000000000000" pitchFamily="34" charset="-128"/>
              </a:rPr>
              <a:t>국내 기업 중 연간 매출액 규모가 </a:t>
            </a:r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100</a:t>
            </a:r>
            <a:r>
              <a:rPr lang="ko-KR" altLang="en-US" dirty="0">
                <a:latin typeface="Yu Gothic UI" panose="020B0500000000000000" pitchFamily="34" charset="-128"/>
              </a:rPr>
              <a:t>억 이상 </a:t>
            </a:r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500</a:t>
            </a:r>
            <a:r>
              <a:rPr lang="ko-KR" altLang="en-US" dirty="0">
                <a:latin typeface="Yu Gothic UI" panose="020B0500000000000000" pitchFamily="34" charset="-128"/>
              </a:rPr>
              <a:t>억 미만인 기업이 가장 많은 것으로 분석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3CD3B-8C22-4C17-97D3-681A54CFBE88}"/>
              </a:ext>
            </a:extLst>
          </p:cNvPr>
          <p:cNvGrpSpPr/>
          <p:nvPr/>
        </p:nvGrpSpPr>
        <p:grpSpPr>
          <a:xfrm>
            <a:off x="324000" y="1504800"/>
            <a:ext cx="3837600" cy="3348000"/>
            <a:chOff x="662392" y="1556792"/>
            <a:chExt cx="3837600" cy="3348000"/>
          </a:xfrm>
        </p:grpSpPr>
        <p:sp>
          <p:nvSpPr>
            <p:cNvPr id="3" name="직사각형 2"/>
            <p:cNvSpPr/>
            <p:nvPr/>
          </p:nvSpPr>
          <p:spPr>
            <a:xfrm>
              <a:off x="662392" y="1556792"/>
              <a:ext cx="3837600" cy="334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81636" y="3013428"/>
              <a:ext cx="3672769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568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00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  <a:latin typeface="Yu Gothic UI" panose="020B0500000000000000" pitchFamily="34" charset="-128"/>
              </a:rPr>
              <a:t>산점도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45869" y="141277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09494"/>
            <a:ext cx="4896544" cy="1341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123728" y="5590274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9912" y="4844793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8000" y="5832000"/>
            <a:ext cx="6480720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>
                <a:latin typeface="Yu Gothic UI" panose="020B0500000000000000" pitchFamily="34" charset="-128"/>
              </a:rPr>
              <a:t> 평점이 매출액 변화에 매우 유의미한 연관성이 있으나 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0.08</a:t>
            </a:r>
            <a:r>
              <a:rPr lang="ko-KR" altLang="en-US" dirty="0">
                <a:latin typeface="Yu Gothic UI" panose="020B0500000000000000" pitchFamily="34" charset="-128"/>
              </a:rPr>
              <a:t>정도로 미치는 영향이 아주 미미함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36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altLang="ko-KR" sz="1400" spc="-15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  <a:latin typeface="Yu Gothic UI" panose="020B0500000000000000" pitchFamily="34" charset="-128"/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  <a:latin typeface="Yu Gothic UI" panose="020B0500000000000000" pitchFamily="34" charset="-128"/>
              </a:rPr>
              <a:t>산점도</a:t>
            </a:r>
            <a:endParaRPr lang="ko-KR" altLang="en-US" sz="2400" spc="-15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340768"/>
            <a:ext cx="7560000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4401122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65683" y="5723723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506" y="4832123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44108" y="4562296"/>
            <a:ext cx="381642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*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퇴사지수  식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년 직원 순 증가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년 직원 인원 총 변동</a:t>
            </a:r>
            <a:endParaRPr lang="en-US" altLang="ko-KR" sz="8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	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-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)/(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+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4800" y="14112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000" y="5880872"/>
            <a:ext cx="6480720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>
                <a:latin typeface="Yu Gothic UI" panose="020B0500000000000000" pitchFamily="34" charset="-128"/>
              </a:rPr>
              <a:t> 평점이 퇴사지수 변화에 매우 유의미한 연관성이 있으나 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ko-KR" dirty="0">
                <a:latin typeface="Yu Gothic UI" panose="020B0500000000000000" pitchFamily="34" charset="-128"/>
                <a:ea typeface="Yu Gothic UI" panose="020B0500000000000000" pitchFamily="34" charset="-128"/>
              </a:rPr>
              <a:t> 0.02</a:t>
            </a:r>
            <a:r>
              <a:rPr lang="ko-KR" altLang="en-US" dirty="0">
                <a:latin typeface="Yu Gothic UI" panose="020B0500000000000000" pitchFamily="34" charset="-128"/>
              </a:rPr>
              <a:t>정도로 미치는 영향이 아주 미미함</a:t>
            </a:r>
            <a:endParaRPr lang="en-US" altLang="ko-KR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35600" y="3600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서울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강남구에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통신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 업체들이 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통신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많이 분포하고 있는 행정구들의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특징으로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유동인구가 많고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나눔명조" pitchFamily="18" charset="-127"/>
              </a:rPr>
              <a:t>산업단지가 조성 되어있음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6E5B0E-7B52-4654-AE9B-7D1F5CA8D188}"/>
              </a:ext>
            </a:extLst>
          </p:cNvPr>
          <p:cNvGrpSpPr/>
          <p:nvPr/>
        </p:nvGrpSpPr>
        <p:grpSpPr>
          <a:xfrm>
            <a:off x="2627784" y="1413296"/>
            <a:ext cx="6471739" cy="4680000"/>
            <a:chOff x="2627784" y="1413296"/>
            <a:chExt cx="6471739" cy="46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F4C15D-7DDA-49BE-B83A-9304CD1E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3296"/>
              <a:ext cx="6471739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691F4A-DF0C-44D1-9A27-6DE197E48271}"/>
                </a:ext>
              </a:extLst>
            </p:cNvPr>
            <p:cNvSpPr/>
            <p:nvPr/>
          </p:nvSpPr>
          <p:spPr>
            <a:xfrm>
              <a:off x="3419872" y="3140968"/>
              <a:ext cx="2160240" cy="2520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35F76C-36F6-4A7E-AB4E-CE37C34BAFE5}"/>
                </a:ext>
              </a:extLst>
            </p:cNvPr>
            <p:cNvSpPr/>
            <p:nvPr/>
          </p:nvSpPr>
          <p:spPr>
            <a:xfrm>
              <a:off x="5724128" y="4257800"/>
              <a:ext cx="2736304" cy="1763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2596</Words>
  <Application>Microsoft Office PowerPoint</Application>
  <PresentationFormat>화면 슬라이드 쇼(4:3)</PresentationFormat>
  <Paragraphs>1105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Arial</vt:lpstr>
      <vt:lpstr>나눔명조</vt:lpstr>
      <vt:lpstr>맑은 고딕</vt:lpstr>
      <vt:lpstr>Wingdings</vt:lpstr>
      <vt:lpstr>나눔고딕</vt:lpstr>
      <vt:lpstr>Yu Gothic UI</vt:lpstr>
      <vt:lpstr>Office 테마</vt:lpstr>
      <vt:lpstr>구직사이트  통합 데이터 기업 분석  - R 기반 데이터 분석 프로젝트</vt:lpstr>
      <vt:lpstr>목차</vt:lpstr>
      <vt:lpstr>데이터 출처</vt:lpstr>
      <vt:lpstr>데이터 범위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서울 행정구별 지도 시각화</vt:lpstr>
      <vt:lpstr>PowerPoint 프레젠테이션</vt:lpstr>
      <vt:lpstr>Ⅱ. 산업별 기업 분석 - 개요</vt:lpstr>
      <vt:lpstr>Ⅱ. 산업별 기업 분석 - IT</vt:lpstr>
      <vt:lpstr>Ⅱ. 산업별 기업 분석 - IT</vt:lpstr>
      <vt:lpstr>Ⅱ. 산업별 기업 분석 - 건설업</vt:lpstr>
      <vt:lpstr>Ⅱ. 산업별 기업 분석 - 건설업</vt:lpstr>
      <vt:lpstr>Ⅱ. 산업별 기업 분석 - 교육업</vt:lpstr>
      <vt:lpstr>Ⅱ. 산업별 기업 분석 - 교육업</vt:lpstr>
      <vt:lpstr>Ⅱ. 산업별 기업 분석 - 기관/협회</vt:lpstr>
      <vt:lpstr>Ⅱ. 산업별 기업 분석 - 기관/협회</vt:lpstr>
      <vt:lpstr>Ⅱ. 산업별 기업 분석 - 미디어/디자인</vt:lpstr>
      <vt:lpstr>Ⅱ. 산업별 기업 분석 - 미디어/디자인</vt:lpstr>
      <vt:lpstr>Ⅱ. 산업별 기업 분석 - 서비스업</vt:lpstr>
      <vt:lpstr>Ⅱ. 산업별 기업 분석 - 서비스업</vt:lpstr>
      <vt:lpstr>Ⅱ. 산업별 기업 분석 - 유통/무역/운송</vt:lpstr>
      <vt:lpstr>Ⅱ. 산업별 기업 분석 - 유통/무역/운송</vt:lpstr>
      <vt:lpstr>Ⅱ. 산업별 기업 분석 - 은행/금융업</vt:lpstr>
      <vt:lpstr>Ⅱ. 산업별 기업 분석 - 은행/금융업</vt:lpstr>
      <vt:lpstr>Ⅱ. 산업별 기업 분석 - 의료/제약/복지</vt:lpstr>
      <vt:lpstr>Ⅱ. 산업별 기업 분석 - 의료/제약/복지</vt:lpstr>
      <vt:lpstr>Ⅱ. 산업별 기업 분석 - 제조/화학</vt:lpstr>
      <vt:lpstr>Ⅱ. 산업별 기업 분석 - 제조/화학</vt:lpstr>
      <vt:lpstr>Ⅲ. 산업별 평점 랭킹  - 전체 랭킹</vt:lpstr>
      <vt:lpstr>Ⅲ. 산업별 평점 랭킹  - 산업별 랭킹</vt:lpstr>
      <vt:lpstr>Ⅲ. 산업별 평점 랭킹  - 산업별 랭킹</vt:lpstr>
      <vt:lpstr>Ⅲ. 산업별 평점 랭킹  - 빅데이터 직군 구인기업 랭킹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경재 이</cp:lastModifiedBy>
  <cp:revision>70</cp:revision>
  <dcterms:created xsi:type="dcterms:W3CDTF">2011-08-23T09:33:59Z</dcterms:created>
  <dcterms:modified xsi:type="dcterms:W3CDTF">2022-04-18T01:34:03Z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