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84" r:id="rId2"/>
    <p:sldId id="285" r:id="rId3"/>
    <p:sldId id="287" r:id="rId4"/>
    <p:sldId id="290" r:id="rId5"/>
    <p:sldId id="293" r:id="rId6"/>
    <p:sldId id="292" r:id="rId7"/>
    <p:sldId id="294" r:id="rId8"/>
    <p:sldId id="295" r:id="rId9"/>
    <p:sldId id="297" r:id="rId10"/>
    <p:sldId id="286" r:id="rId11"/>
  </p:sldIdLst>
  <p:sldSz cx="9144000" cy="6858000" type="screen4x3"/>
  <p:notesSz cx="6858000" cy="9144000"/>
  <p:embeddedFontLst>
    <p:embeddedFont>
      <p:font typeface="나눔명조" panose="020B0600000101010101" charset="-127"/>
      <p:regular r:id="rId13"/>
      <p:bold r:id="rId14"/>
    </p:embeddedFont>
    <p:embeddedFont>
      <p:font typeface="나눔고딕" panose="020D0604000000000000" pitchFamily="50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2929"/>
    <a:srgbClr val="9C2424"/>
    <a:srgbClr val="F78C81"/>
    <a:srgbClr val="9F2B2B"/>
    <a:srgbClr val="EE5C58"/>
    <a:srgbClr val="909AAE"/>
    <a:srgbClr val="6C7994"/>
    <a:srgbClr val="B92525"/>
    <a:srgbClr val="E82C2E"/>
    <a:srgbClr val="B1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2" autoAdjust="0"/>
    <p:restoredTop sz="86364" autoAdjust="0"/>
  </p:normalViewPr>
  <p:slideViewPr>
    <p:cSldViewPr>
      <p:cViewPr varScale="1">
        <p:scale>
          <a:sx n="86" d="100"/>
          <a:sy n="86" d="100"/>
        </p:scale>
        <p:origin x="1502" y="62"/>
      </p:cViewPr>
      <p:guideLst>
        <p:guide orient="horz" pos="2840"/>
        <p:guide orient="horz" pos="482"/>
        <p:guide pos="3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0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</p:spPr>
        <p:txBody>
          <a:bodyPr>
            <a:normAutofit/>
          </a:bodyPr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2" r:id="rId4"/>
    <p:sldLayoutId id="214748366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6012160" y="4365104"/>
            <a:ext cx="3024336" cy="7920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endParaRPr lang="en-US" altLang="ko-KR" sz="14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박 환</a:t>
            </a:r>
            <a:endParaRPr lang="en-US" altLang="ko-KR" sz="14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이경재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69776" y="531515"/>
            <a:ext cx="6910536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구직사이트 </a:t>
            </a:r>
            <a:br>
              <a:rPr lang="en-US" altLang="ko-KR" sz="4000" spc="-150" dirty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통합 데이터</a:t>
            </a:r>
            <a:br>
              <a:rPr lang="en-US" altLang="ko-KR" sz="4000" spc="-150" dirty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기업 분석</a:t>
            </a:r>
            <a:br>
              <a:rPr lang="en-US" altLang="ko-KR" sz="4000" spc="-150" dirty="0">
                <a:solidFill>
                  <a:schemeClr val="bg1"/>
                </a:solidFill>
                <a:latin typeface="+mj-ea"/>
              </a:rPr>
            </a:br>
            <a:r>
              <a:rPr lang="en-US" altLang="ko-KR" sz="2000" spc="-150" dirty="0">
                <a:solidFill>
                  <a:schemeClr val="bg1"/>
                </a:solidFill>
                <a:latin typeface="+mj-ea"/>
              </a:rPr>
              <a:t>- R 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</a:rPr>
              <a:t>기반 데이터 분석 프로젝트</a:t>
            </a:r>
            <a:endParaRPr lang="ko-KR" altLang="en-US" sz="4000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66403" y="4149080"/>
            <a:ext cx="4753669" cy="124447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spc="-150">
                <a:latin typeface="+mj-ea"/>
              </a:rPr>
              <a:t>감사합니다</a:t>
            </a:r>
            <a:r>
              <a:rPr lang="en-US" altLang="ko-KR" sz="4000" spc="-150">
                <a:latin typeface="+mj-ea"/>
              </a:rPr>
              <a:t>.</a:t>
            </a:r>
            <a:endParaRPr lang="ko-KR" altLang="en-US" sz="4000" spc="-150">
              <a:latin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736" y="1477228"/>
            <a:ext cx="66602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전체기업 분석 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평점대비  </a:t>
            </a:r>
            <a:r>
              <a:rPr lang="ko-KR" altLang="en-US" sz="1200" b="1" spc="-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지역별 분포도</a:t>
            </a:r>
            <a:endParaRPr lang="en-US" altLang="ko-KR" sz="14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산업별  분석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평점대비  </a:t>
            </a:r>
            <a:r>
              <a:rPr lang="ko-KR" altLang="en-US" sz="1200" b="1" spc="-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지역별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구인 기업 분석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평점대비  </a:t>
            </a:r>
            <a:r>
              <a:rPr lang="ko-KR" altLang="en-US" sz="1200" b="1" spc="-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7956" y="370756"/>
            <a:ext cx="8390508" cy="9700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>
                <a:solidFill>
                  <a:schemeClr val="bg1"/>
                </a:solidFill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3528" y="1484784"/>
            <a:ext cx="8496944" cy="318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전체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분석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-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잡플래닛에서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추출하는 기업별 만족도 평점과 연계되어 기업들에 정보를 사람인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비즈인포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사이트에서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  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크롤링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해서 평점 대비 매출액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입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퇴사자 지수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직원 수 등에 관계를 분석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-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서울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경기도 위주로 각 기업들의 분포를 시각화 하여 분석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산업별 기업 분석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    - </a:t>
            </a:r>
            <a:r>
              <a:rPr kumimoji="0" lang="ko-KR" altLang="en-US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산업별로 기업들의 만족도 평점과 </a:t>
            </a:r>
            <a:r>
              <a:rPr kumimoji="0" lang="en-US" altLang="ko-KR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 </a:t>
            </a:r>
            <a:r>
              <a:rPr kumimoji="0" lang="ko-KR" altLang="en-US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평점 대비 매출액</a:t>
            </a:r>
            <a:r>
              <a:rPr kumimoji="0" lang="en-US" altLang="ko-KR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. </a:t>
            </a:r>
            <a:r>
              <a:rPr kumimoji="0" lang="ko-KR" altLang="en-US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입</a:t>
            </a:r>
            <a:r>
              <a:rPr kumimoji="0" lang="en-US" altLang="ko-KR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/</a:t>
            </a:r>
            <a:r>
              <a:rPr kumimoji="0" lang="ko-KR" altLang="en-US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퇴사자 지수</a:t>
            </a:r>
            <a:r>
              <a:rPr kumimoji="0" lang="en-US" altLang="ko-KR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, </a:t>
            </a:r>
            <a:r>
              <a:rPr kumimoji="0" lang="ko-KR" altLang="en-US" sz="1300" b="1" i="0" u="none" strike="noStrike" kern="1200" cap="none" spc="-3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직원수</a:t>
            </a:r>
            <a:r>
              <a:rPr kumimoji="0" lang="ko-KR" altLang="en-US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 등에 관계를 분석</a:t>
            </a:r>
            <a:endParaRPr kumimoji="0" lang="en-US" altLang="ko-KR" sz="1300" b="1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    - </a:t>
            </a:r>
            <a:r>
              <a:rPr kumimoji="0" lang="ko-KR" altLang="en-US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서울</a:t>
            </a:r>
            <a:r>
              <a:rPr kumimoji="0" lang="en-US" altLang="ko-KR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/</a:t>
            </a:r>
            <a:r>
              <a:rPr kumimoji="0" lang="ko-KR" altLang="en-US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경기도 위주로 산업별 기업들 중 특징이 있는 분포를 시각화 하여 분석</a:t>
            </a:r>
            <a:endParaRPr kumimoji="0" lang="en-US" altLang="ko-KR" sz="1300" b="1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300" b="1" spc="-30" dirty="0">
              <a:solidFill>
                <a:prstClr val="black">
                  <a:lumMod val="65000"/>
                  <a:lumOff val="35000"/>
                </a:prstClr>
              </a:solidFill>
              <a:latin typeface="나눔명조" pitchFamily="18" charset="-127"/>
              <a:ea typeface="나눔명조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ko-KR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구인 기업 분석</a:t>
            </a:r>
            <a:endParaRPr lang="en-US" altLang="ko-KR" sz="1300" b="1" spc="-30" dirty="0">
              <a:solidFill>
                <a:prstClr val="black">
                  <a:lumMod val="65000"/>
                  <a:lumOff val="35000"/>
                </a:prstClr>
              </a:solidFill>
              <a:latin typeface="나눔명조" pitchFamily="18" charset="-127"/>
              <a:ea typeface="나눔명조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    - </a:t>
            </a:r>
            <a:r>
              <a:rPr lang="ko-KR" altLang="en-US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사람인 사이트에서 크롤링하여 추출한 기업 공고를 기반으로 </a:t>
            </a:r>
            <a:r>
              <a:rPr lang="ko-KR" altLang="en-US" sz="1300" b="1" spc="-3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잡플래닛에서</a:t>
            </a:r>
            <a:r>
              <a:rPr lang="ko-KR" altLang="en-US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 추출한 기업별 만족도 평점을 합하여</a:t>
            </a:r>
            <a:endParaRPr lang="en-US" altLang="ko-KR" sz="1300" b="1" spc="-30" dirty="0">
              <a:solidFill>
                <a:prstClr val="black">
                  <a:lumMod val="65000"/>
                  <a:lumOff val="35000"/>
                </a:prstClr>
              </a:solidFill>
              <a:latin typeface="나눔명조" pitchFamily="18" charset="-127"/>
              <a:ea typeface="나눔명조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       </a:t>
            </a:r>
            <a:r>
              <a:rPr lang="ko-KR" altLang="en-US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현재 공고중인 기업들의 평점을 분석</a:t>
            </a:r>
            <a:endParaRPr lang="en-US" altLang="ko-KR" sz="1300" b="1" spc="-30" dirty="0">
              <a:solidFill>
                <a:prstClr val="black">
                  <a:lumMod val="65000"/>
                  <a:lumOff val="35000"/>
                </a:prstClr>
              </a:solidFill>
              <a:latin typeface="나눔명조" pitchFamily="18" charset="-127"/>
              <a:ea typeface="나눔명조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    - </a:t>
            </a:r>
            <a:r>
              <a:rPr lang="ko-KR" altLang="en-US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공고중인 기업들의 평점 대비 매출액</a:t>
            </a:r>
            <a:r>
              <a:rPr lang="en-US" altLang="ko-KR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입</a:t>
            </a:r>
            <a:r>
              <a:rPr lang="en-US" altLang="ko-KR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퇴사자 지수</a:t>
            </a:r>
            <a:r>
              <a:rPr lang="en-US" altLang="ko-KR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직원 수 등에 관계를 분석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Summary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1F0D38-7387-499E-A9A8-C0EA851748E4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95536" y="404267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</a:rPr>
              <a:t>전체 기업 분석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- </a:t>
            </a:r>
            <a:r>
              <a:rPr lang="ko-KR" altLang="en-US" sz="2400" dirty="0">
                <a:solidFill>
                  <a:schemeClr val="bg1"/>
                </a:solidFill>
              </a:rPr>
              <a:t>서울 행정구별 지도 시각화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62338-EFFC-4AEF-A33B-529AEBE601E2}"/>
              </a:ext>
            </a:extLst>
          </p:cNvPr>
          <p:cNvSpPr txBox="1"/>
          <p:nvPr/>
        </p:nvSpPr>
        <p:spPr>
          <a:xfrm>
            <a:off x="539552" y="2146703"/>
            <a:ext cx="6128237" cy="1991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강남구에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통신 관련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업체들이 가장 많이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통신 관련 업체들이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많이 분포하고 있는 행정구들의 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특징으로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유동인구가 많고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산업단지가 조성 되어있음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06E5B0E-7B52-4654-AE9B-7D1F5CA8D188}"/>
              </a:ext>
            </a:extLst>
          </p:cNvPr>
          <p:cNvGrpSpPr/>
          <p:nvPr/>
        </p:nvGrpSpPr>
        <p:grpSpPr>
          <a:xfrm>
            <a:off x="2627784" y="1413296"/>
            <a:ext cx="6471739" cy="4680000"/>
            <a:chOff x="2627784" y="1413296"/>
            <a:chExt cx="6471739" cy="4680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EF4C15D-7DDA-49BE-B83A-9304CD1E2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84" y="1413296"/>
              <a:ext cx="6471739" cy="4680000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E691F4A-DF0C-44D1-9A27-6DE197E48271}"/>
                </a:ext>
              </a:extLst>
            </p:cNvPr>
            <p:cNvSpPr/>
            <p:nvPr/>
          </p:nvSpPr>
          <p:spPr>
            <a:xfrm>
              <a:off x="3419872" y="3140968"/>
              <a:ext cx="2160240" cy="25202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A35F76C-36F6-4A7E-AB4E-CE37C34BAFE5}"/>
                </a:ext>
              </a:extLst>
            </p:cNvPr>
            <p:cNvSpPr/>
            <p:nvPr/>
          </p:nvSpPr>
          <p:spPr>
            <a:xfrm>
              <a:off x="5724128" y="4257800"/>
              <a:ext cx="2736304" cy="17634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1F0D38-7387-499E-A9A8-C0EA851748E4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95536" y="404267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</a:rPr>
              <a:t>세부 기업 분석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- </a:t>
            </a:r>
            <a:r>
              <a:rPr lang="ko-KR" altLang="en-US" sz="2400" dirty="0">
                <a:solidFill>
                  <a:schemeClr val="bg1"/>
                </a:solidFill>
              </a:rPr>
              <a:t>서울 행정구별 지도 시각화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62338-EFFC-4AEF-A33B-529AEBE601E2}"/>
              </a:ext>
            </a:extLst>
          </p:cNvPr>
          <p:cNvSpPr txBox="1"/>
          <p:nvPr/>
        </p:nvSpPr>
        <p:spPr>
          <a:xfrm>
            <a:off x="657529" y="5949280"/>
            <a:ext cx="7967607" cy="54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유통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무역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운송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업계와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통신 관련 업체들은 강남구 지역으로 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두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산업군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모두 유동 인구가 많고 차량 이동이 유리한 지역으로 분포되었다고 판단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555A7F-FD05-4F43-86D3-E2BC351F80AA}"/>
              </a:ext>
            </a:extLst>
          </p:cNvPr>
          <p:cNvGrpSpPr/>
          <p:nvPr/>
        </p:nvGrpSpPr>
        <p:grpSpPr>
          <a:xfrm>
            <a:off x="216992" y="1414800"/>
            <a:ext cx="8775995" cy="4680000"/>
            <a:chOff x="216992" y="1414800"/>
            <a:chExt cx="8775995" cy="4680000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B3438D9-8CDA-4464-B0BA-35166E1F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992" y="1414800"/>
              <a:ext cx="4627514" cy="468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1E158F9-0E05-4A0E-BD72-265B60AD9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5473" y="1414800"/>
              <a:ext cx="4627514" cy="4680000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5F8F64C-E73A-48BF-885C-7928CE8BA66F}"/>
                </a:ext>
              </a:extLst>
            </p:cNvPr>
            <p:cNvSpPr/>
            <p:nvPr/>
          </p:nvSpPr>
          <p:spPr>
            <a:xfrm>
              <a:off x="2411760" y="4185792"/>
              <a:ext cx="1728192" cy="15947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CEED9B-2DD9-4E0E-A762-7D7205F3FB06}"/>
                </a:ext>
              </a:extLst>
            </p:cNvPr>
            <p:cNvSpPr/>
            <p:nvPr/>
          </p:nvSpPr>
          <p:spPr>
            <a:xfrm>
              <a:off x="5070027" y="3499446"/>
              <a:ext cx="1374181" cy="18017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8ADBD27-9363-40A5-9B33-957B18407F25}"/>
                </a:ext>
              </a:extLst>
            </p:cNvPr>
            <p:cNvSpPr/>
            <p:nvPr/>
          </p:nvSpPr>
          <p:spPr>
            <a:xfrm>
              <a:off x="6696261" y="4293096"/>
              <a:ext cx="1548147" cy="12976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164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1F0D38-7387-499E-A9A8-C0EA851748E4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95536" y="404267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</a:rPr>
              <a:t>세부 기업 분석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- </a:t>
            </a:r>
            <a:r>
              <a:rPr lang="ko-KR" altLang="en-US" sz="2400" dirty="0">
                <a:solidFill>
                  <a:schemeClr val="bg1"/>
                </a:solidFill>
              </a:rPr>
              <a:t>서울 행정구별 지도 시각화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62338-EFFC-4AEF-A33B-529AEBE601E2}"/>
              </a:ext>
            </a:extLst>
          </p:cNvPr>
          <p:cNvSpPr txBox="1"/>
          <p:nvPr/>
        </p:nvSpPr>
        <p:spPr>
          <a:xfrm>
            <a:off x="657529" y="5949280"/>
            <a:ext cx="7967607" cy="54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제조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화학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관련 업체들은 강남구 지역으로 주로 분포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주로 반도체 부품 및 화학재료 판매 대리점으로 판단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의료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제약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복지 관련 업체들은 비교적 넓게 분포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5861989-E6BC-4240-8628-42DB86F83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2" y="1414800"/>
            <a:ext cx="4627514" cy="468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7BC56A0-7DA8-4BE3-B184-576BFFC92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73" y="1414800"/>
            <a:ext cx="4627514" cy="4680000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307FE456-9D08-46DC-A6C7-27199414409D}"/>
              </a:ext>
            </a:extLst>
          </p:cNvPr>
          <p:cNvSpPr/>
          <p:nvPr/>
        </p:nvSpPr>
        <p:spPr>
          <a:xfrm rot="1773106">
            <a:off x="802557" y="3429000"/>
            <a:ext cx="1393179" cy="192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004D28-EB20-40B4-9ABD-27FA8C6DC462}"/>
              </a:ext>
            </a:extLst>
          </p:cNvPr>
          <p:cNvSpPr/>
          <p:nvPr/>
        </p:nvSpPr>
        <p:spPr>
          <a:xfrm rot="19652370">
            <a:off x="2457049" y="3709795"/>
            <a:ext cx="1363097" cy="18493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487FEB0-A3DA-491F-A3C6-A5116C41DF39}"/>
              </a:ext>
            </a:extLst>
          </p:cNvPr>
          <p:cNvSpPr/>
          <p:nvPr/>
        </p:nvSpPr>
        <p:spPr>
          <a:xfrm>
            <a:off x="6548663" y="4223148"/>
            <a:ext cx="1728192" cy="15947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6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1F0D38-7387-499E-A9A8-C0EA851748E4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95536" y="404267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</a:rPr>
              <a:t>전체 기업 분석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- </a:t>
            </a:r>
            <a:r>
              <a:rPr lang="ko-KR" altLang="en-US" sz="2400" dirty="0">
                <a:solidFill>
                  <a:schemeClr val="bg1"/>
                </a:solidFill>
              </a:rPr>
              <a:t>경기도 행정구별 지도 시각화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62338-EFFC-4AEF-A33B-529AEBE601E2}"/>
              </a:ext>
            </a:extLst>
          </p:cNvPr>
          <p:cNvSpPr txBox="1"/>
          <p:nvPr/>
        </p:nvSpPr>
        <p:spPr>
          <a:xfrm>
            <a:off x="539552" y="2146703"/>
            <a:ext cx="6128237" cy="271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성남시 분당구에는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통신 관련 업체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화성시에는 제조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화학 관련 업체들이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가장 많이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성남시 분당구는 특히 판교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테크노벨리에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집중적으로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통신 관련 업체들이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화성시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안산시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평택시 위주로 제조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화학 관련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업체들이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자동차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반도체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재료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등 관련 협력 업체들이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주 부류라 판단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371481-49B2-44E9-A478-7F4558E7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07" y="1341368"/>
            <a:ext cx="5339439" cy="54000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CBC121A-0777-4C1F-B273-70C403BA0E5A}"/>
              </a:ext>
            </a:extLst>
          </p:cNvPr>
          <p:cNvSpPr/>
          <p:nvPr/>
        </p:nvSpPr>
        <p:spPr>
          <a:xfrm rot="2121849">
            <a:off x="4446088" y="4803770"/>
            <a:ext cx="2231849" cy="1465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D5080A6-2702-4100-84CF-93F326CCFE41}"/>
              </a:ext>
            </a:extLst>
          </p:cNvPr>
          <p:cNvSpPr/>
          <p:nvPr/>
        </p:nvSpPr>
        <p:spPr>
          <a:xfrm>
            <a:off x="6176027" y="4485234"/>
            <a:ext cx="72008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82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6EEFEE-D05B-46A0-8E3F-94ED9CE49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2" y="1414800"/>
            <a:ext cx="4627514" cy="46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C0BDBA-5EFE-42B2-9260-83EDF69B9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73" y="1414800"/>
            <a:ext cx="4627514" cy="468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1F0D38-7387-499E-A9A8-C0EA851748E4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95536" y="404267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</a:rPr>
              <a:t>세부 기업 분석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- </a:t>
            </a:r>
            <a:r>
              <a:rPr lang="ko-KR" altLang="en-US" sz="2400" dirty="0">
                <a:solidFill>
                  <a:schemeClr val="bg1"/>
                </a:solidFill>
              </a:rPr>
              <a:t>경기도 행정구별 지도 시각화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62338-EFFC-4AEF-A33B-529AEBE601E2}"/>
              </a:ext>
            </a:extLst>
          </p:cNvPr>
          <p:cNvSpPr txBox="1"/>
          <p:nvPr/>
        </p:nvSpPr>
        <p:spPr>
          <a:xfrm>
            <a:off x="657529" y="5949280"/>
            <a:ext cx="796760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통신 관련 업체들은 성남시 분당구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(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판교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테크노밸리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)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 밀집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유통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무역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운송 관련 업체들은 성남시 분당구에 가장 많이 분포되고 그 외 지역은 골고루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5F8F64C-E73A-48BF-885C-7928CE8BA66F}"/>
              </a:ext>
            </a:extLst>
          </p:cNvPr>
          <p:cNvSpPr/>
          <p:nvPr/>
        </p:nvSpPr>
        <p:spPr>
          <a:xfrm>
            <a:off x="2195736" y="4185792"/>
            <a:ext cx="648072" cy="467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8CEED9B-2DD9-4E0E-A762-7D7205F3FB06}"/>
              </a:ext>
            </a:extLst>
          </p:cNvPr>
          <p:cNvSpPr/>
          <p:nvPr/>
        </p:nvSpPr>
        <p:spPr>
          <a:xfrm rot="18592593">
            <a:off x="5472441" y="4280491"/>
            <a:ext cx="1630331" cy="1040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7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DCA789-B4D7-4C18-BE29-A159F0CBE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73" y="1414800"/>
            <a:ext cx="4627514" cy="468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F04110-D1E4-473B-9A85-65A679797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2" y="1414800"/>
            <a:ext cx="4627514" cy="468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1F0D38-7387-499E-A9A8-C0EA851748E4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95536" y="404267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</a:rPr>
              <a:t>세부 기업 분석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- </a:t>
            </a:r>
            <a:r>
              <a:rPr lang="ko-KR" altLang="en-US" sz="2400" dirty="0">
                <a:solidFill>
                  <a:schemeClr val="bg1"/>
                </a:solidFill>
              </a:rPr>
              <a:t>경기도 행정구별 지도 시각화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62338-EFFC-4AEF-A33B-529AEBE601E2}"/>
              </a:ext>
            </a:extLst>
          </p:cNvPr>
          <p:cNvSpPr txBox="1"/>
          <p:nvPr/>
        </p:nvSpPr>
        <p:spPr>
          <a:xfrm>
            <a:off x="657529" y="5949280"/>
            <a:ext cx="7967607" cy="54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제조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화학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업계 업체들은 안산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화성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평택 용인시 지역으로 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-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자동차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반도체 업체와 가까운 거리에 관련 협력 업체들이 주 부류로 분포했을 것으로 판단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07FE456-9D08-46DC-A6C7-27199414409D}"/>
              </a:ext>
            </a:extLst>
          </p:cNvPr>
          <p:cNvSpPr/>
          <p:nvPr/>
        </p:nvSpPr>
        <p:spPr>
          <a:xfrm rot="1773106">
            <a:off x="776024" y="4562373"/>
            <a:ext cx="2635521" cy="1023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004D28-EB20-40B4-9ABD-27FA8C6DC462}"/>
              </a:ext>
            </a:extLst>
          </p:cNvPr>
          <p:cNvSpPr/>
          <p:nvPr/>
        </p:nvSpPr>
        <p:spPr>
          <a:xfrm rot="19652370">
            <a:off x="988009" y="2736428"/>
            <a:ext cx="1406929" cy="740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29FF246-5BE1-4005-9AAE-5D1BF9AF51F6}"/>
              </a:ext>
            </a:extLst>
          </p:cNvPr>
          <p:cNvSpPr/>
          <p:nvPr/>
        </p:nvSpPr>
        <p:spPr>
          <a:xfrm>
            <a:off x="5362291" y="4509120"/>
            <a:ext cx="1585973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37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494</Words>
  <Application>Microsoft Office PowerPoint</Application>
  <PresentationFormat>화면 슬라이드 쇼(4:3)</PresentationFormat>
  <Paragraphs>73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나눔고딕</vt:lpstr>
      <vt:lpstr>Arial</vt:lpstr>
      <vt:lpstr>맑은 고딕</vt:lpstr>
      <vt:lpstr>나눔명조</vt:lpstr>
      <vt:lpstr>Wingdings</vt:lpstr>
      <vt:lpstr>Office 테마</vt:lpstr>
      <vt:lpstr>구직사이트  통합 데이터 기업 분석 - R 기반 데이터 분석 프로젝트</vt:lpstr>
      <vt:lpstr>목차</vt:lpstr>
      <vt:lpstr>Summary</vt:lpstr>
      <vt:lpstr>전체 기업 분석  - 서울 행정구별 지도 시각화</vt:lpstr>
      <vt:lpstr>세부 기업 분석  - 서울 행정구별 지도 시각화</vt:lpstr>
      <vt:lpstr>세부 기업 분석  - 서울 행정구별 지도 시각화</vt:lpstr>
      <vt:lpstr>전체 기업 분석  - 경기도 행정구별 지도 시각화</vt:lpstr>
      <vt:lpstr>세부 기업 분석  - 경기도 행정구별 지도 시각화</vt:lpstr>
      <vt:lpstr>세부 기업 분석  - 경기도 행정구별 지도 시각화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user</cp:lastModifiedBy>
  <cp:revision>17</cp:revision>
  <dcterms:created xsi:type="dcterms:W3CDTF">2011-08-23T09:33:59Z</dcterms:created>
  <dcterms:modified xsi:type="dcterms:W3CDTF">2022-04-14T01:22:30Z</dcterms:modified>
</cp:coreProperties>
</file>