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9" r:id="rId2"/>
    <p:sldId id="280" r:id="rId3"/>
    <p:sldId id="282" r:id="rId4"/>
    <p:sldId id="284" r:id="rId5"/>
    <p:sldId id="281" r:id="rId6"/>
    <p:sldId id="288" r:id="rId7"/>
    <p:sldId id="289" r:id="rId8"/>
    <p:sldId id="290" r:id="rId9"/>
    <p:sldId id="285" r:id="rId10"/>
    <p:sldId id="286" r:id="rId11"/>
    <p:sldId id="287" r:id="rId12"/>
    <p:sldId id="296" r:id="rId13"/>
    <p:sldId id="297" r:id="rId14"/>
    <p:sldId id="291" r:id="rId15"/>
    <p:sldId id="295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C69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56143" autoAdjust="0"/>
  </p:normalViewPr>
  <p:slideViewPr>
    <p:cSldViewPr snapToGrid="0">
      <p:cViewPr varScale="1">
        <p:scale>
          <a:sx n="86" d="100"/>
          <a:sy n="86" d="100"/>
        </p:scale>
        <p:origin x="7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899F-B82C-49E7-AAD0-D9BDE62D052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0A2D-5363-4740-8B1B-635A0DE7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this</a:t>
            </a:r>
            <a:r>
              <a:rPr lang="en-US" altLang="ko-KR" baseline="0" dirty="0" smtClean="0"/>
              <a:t> class we will introduce the project 1 for this course and guide you how to work out this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2C9F0-8515-41D6-8849-B0068FF5BA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447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next</a:t>
            </a:r>
            <a:r>
              <a:rPr lang="en-US" altLang="ko-KR" baseline="0" dirty="0" smtClean="0"/>
              <a:t> subject you should implement is priority scheduling.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By</a:t>
            </a:r>
            <a:r>
              <a:rPr lang="en-US" altLang="ko-KR" baseline="0" dirty="0" smtClean="0"/>
              <a:t> priority scheduling, if a thread has a higher priority than the current thread, the current one should immediately yield the CPU to the higher one.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current implementation, new thread is just located at the last of the ready queue.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then, implement priority donation.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 implement this idea, you should understand the concept of priority inversion and priority inheritance.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Next, implement extended donation which is the complicated case of priority donation.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finally, you should implement examination and modification of priority.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Please see</a:t>
            </a:r>
            <a:r>
              <a:rPr lang="en-US" altLang="ko-KR" baseline="0" dirty="0" smtClean="0"/>
              <a:t> the documentation file for details.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9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this section,</a:t>
            </a:r>
            <a:r>
              <a:rPr lang="en-US" altLang="ko-KR" baseline="0" dirty="0" smtClean="0"/>
              <a:t> we will briefly introduce what is priority.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Like following figure, let’s assume that a thread is added to the ready queue that has a higher priority with 60.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Than the currently running thread has lower priority with 31, it should immediately yield the processor to the new thread.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is the priority scheduling.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But let's think about more detailed case for priority scheduling.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can</a:t>
            </a:r>
            <a:r>
              <a:rPr lang="en-US" altLang="ko-KR" baseline="0" dirty="0" smtClean="0"/>
              <a:t> see</a:t>
            </a:r>
            <a:r>
              <a:rPr lang="en-US" altLang="ko-KR" dirty="0" smtClean="0"/>
              <a:t> that two threads needs lock A for execution in this figure.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case, lower priority thread is on running time and so it already acquired lock A.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 after higher priority thread is added to ready queue, the green thread immediately yield the CPU to red thread.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Than, red thread is now on running time, but It will never be executed because it cannot get lock A which is already acquired by other thread.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Also, green thread cannot reach to the code that release lock A, because this thread is already in waiting state.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 escape from this situation, lower priority thread should be executed before the higher one.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problem is called priority inversion.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5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 solve the priority inversion problem, we can use priority donation.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When</a:t>
            </a:r>
            <a:r>
              <a:rPr lang="en-US" altLang="ko-KR" baseline="0" dirty="0" smtClean="0"/>
              <a:t> the previous situation is happened, we can donate priority from higher one to lower one.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By priority donation, lower thread eventually get higher priority, so we can reach to the release code block.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There can be many cases that needs priority donation.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You will need to account for these all different situations.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implement priority donation only for locks for this project.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3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r>
              <a:rPr lang="en-US" altLang="ko-KR" baseline="0" dirty="0" smtClean="0"/>
              <a:t> subject is advanced scheduler.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You</a:t>
            </a:r>
            <a:r>
              <a:rPr lang="en-US" altLang="ko-KR" baseline="0" dirty="0" smtClean="0"/>
              <a:t> should implement multilevel feedback queue scheduler similar to 4BSD.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By using ready queues per each priority, MLFQS manages the priority automatically.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From 0 to 63, the total number of ready queue is 64.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you should refresh the threads’ priority automatically per 4 ticks.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MLFQS should be selected by adding kernel option when running pintos.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Use the Boolean variable </a:t>
            </a:r>
            <a:r>
              <a:rPr lang="en-US" altLang="ko-KR" baseline="0" dirty="0" err="1" smtClean="0"/>
              <a:t>thread_mlfqs</a:t>
            </a:r>
            <a:r>
              <a:rPr lang="en-US" altLang="ko-KR" baseline="0" dirty="0" smtClean="0"/>
              <a:t> in </a:t>
            </a:r>
            <a:r>
              <a:rPr lang="en-US" altLang="ko-KR" baseline="0" dirty="0" err="1" smtClean="0"/>
              <a:t>thread.c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next subject is to implement priority scheduling in MLFQS.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notice that the advanced scheduler does not do priority donation.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Thus we recommended that you have the priority scheduler working, except possibly for priority donation, before you start 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note that you should not modify priority directly.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By modifying nice value, you can modify the priority indirectly.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details, please read the appendix in documentation file.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6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Before the implementation, we suggest you to read the pintos web page and documentation carefully.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Rash implementation may cause you to throw away all of your outputs and initialize all of your project.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 please do not divide the assignments into pieces and then combine at the end.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recommend you to integrate teams’ changes early and often.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and discuss about your implementations often with your teammate.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0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Your</a:t>
            </a:r>
            <a:r>
              <a:rPr lang="en-US" altLang="ko-KR" baseline="0" dirty="0" smtClean="0"/>
              <a:t> design report should contain following contents.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read carefully and do not miss any of these.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Design your project carefully before the implementation.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3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goal of the project 1 is to implement the improved thread system in pintos.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Project 1 includes three main parts : alarm clock, priority scheduling and advanced scheduler.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read the documentation file for detailed explanation of requirements of project 1.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Also we recommend you to read carefully the description in pintos homepage to understand the overall process of project 1.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Part A.2 for thread system, A.3 for synchronization and appendix B for 4BSD scheduler will help you to design your project.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1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this project,</a:t>
            </a:r>
            <a:r>
              <a:rPr lang="en-US" altLang="ko-KR" baseline="0" dirty="0" smtClean="0"/>
              <a:t> you should understand what is thread.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 thread is a flow of execution through the process code with system registers which hold its current working variables, and a stack which contains the execution history.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figure shows the working of a single-threaded and multithreaded process.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multithreaded process, a thread shares with its peer threads few information like code segment, data segment and open files.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When one thread changes a code segment memory item, all other threads see that.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By this resource sharing, using multithreads is more economical than using multiple processes.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5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a multi-core architecture,</a:t>
            </a:r>
            <a:r>
              <a:rPr lang="en-US" altLang="ko-KR" baseline="0" dirty="0" smtClean="0"/>
              <a:t> each thread can run on a difference processor in parallel using multithreading.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This increases concurrency of the system.</a:t>
            </a:r>
          </a:p>
          <a:p>
            <a:endParaRPr lang="en-US" altLang="ko-KR" dirty="0" smtClean="0"/>
          </a:p>
          <a:p>
            <a:r>
              <a:rPr lang="en-US" altLang="ko-KR" baseline="0" dirty="0" smtClean="0"/>
              <a:t>Compared to a single core system where only one process or thread can run on a processor at a time, multi-core system shows much faster running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9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Pintos</a:t>
            </a:r>
            <a:r>
              <a:rPr lang="en-US" altLang="ko-KR" baseline="0" dirty="0" smtClean="0"/>
              <a:t> already implements thread creation, thread completion, a simple scheduler to switch between treads and synchronized primitives.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You should know, when a thread is created, you are creating a new context to be scheduled.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Provide a function to be run in this context as an arguments to the function </a:t>
            </a:r>
            <a:r>
              <a:rPr lang="en-US" altLang="ko-KR" baseline="0" dirty="0" err="1" smtClean="0"/>
              <a:t>thread_create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given function acts like main function in that context.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be aware, each thread is assigned a small, fixed-size execution stack just under 4KB in size in pintos.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So, do not try to declare large data structures.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7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this section, we will explain about the interrupt.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Please</a:t>
            </a:r>
            <a:r>
              <a:rPr lang="en-US" altLang="ko-KR" baseline="0" dirty="0" smtClean="0"/>
              <a:t> read A.4 pintos description page about interrupt handling for details.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 interrupt is defined as an event that alters the sequence of instructions executed by a processor like following figure.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Such events correspond to electrical signals generated by hardware circuits both inside and outside the CPU chip.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Interrupts are often divided into internal and external interrupts.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Internal interrupts are produced by the CPU control unit while executing instructions.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These interrupts are also called synchronous because the control unit issues them only after terminating the execution of an instruction.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internal interrupts, there are system calls, pages faults, divide-by-zero and so 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External interrupts are generated by other hardware devices like timer, keyboard </a:t>
            </a:r>
            <a:r>
              <a:rPr lang="en-US" altLang="ko-KR" baseline="0" dirty="0" err="1" smtClean="0"/>
              <a:t>etc</a:t>
            </a:r>
            <a:r>
              <a:rPr lang="en-US" altLang="ko-KR" baseline="0" dirty="0" smtClean="0"/>
              <a:t>, at arbitrary times with respect to the CPU clock signals.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6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let’s see how interrupt is implemented in pintos for</a:t>
            </a:r>
            <a:r>
              <a:rPr lang="en-US" altLang="ko-KR" baseline="0" dirty="0" smtClean="0"/>
              <a:t> thread switching.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timer.c</a:t>
            </a:r>
            <a:r>
              <a:rPr lang="en-US" altLang="ko-KR" baseline="0" dirty="0" smtClean="0"/>
              <a:t> file, you can check the </a:t>
            </a:r>
            <a:r>
              <a:rPr lang="en-US" altLang="ko-KR" baseline="0" dirty="0" err="1" smtClean="0"/>
              <a:t>timer_interrupt</a:t>
            </a:r>
            <a:r>
              <a:rPr lang="en-US" altLang="ko-KR" baseline="0" dirty="0" smtClean="0"/>
              <a:t> handler function is registered as a external interrupt handler.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Now, please see </a:t>
            </a:r>
            <a:r>
              <a:rPr lang="en-US" altLang="ko-KR" baseline="0" dirty="0" err="1" smtClean="0"/>
              <a:t>interrupt.c</a:t>
            </a:r>
            <a:r>
              <a:rPr lang="en-US" altLang="ko-KR" baseline="0" dirty="0" smtClean="0"/>
              <a:t> file to see how the interrupt handler is implemented.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code section, by this handler function, </a:t>
            </a:r>
            <a:r>
              <a:rPr lang="en-US" altLang="ko-KR" baseline="0" dirty="0" err="1" smtClean="0"/>
              <a:t>timer_interrupt</a:t>
            </a:r>
            <a:r>
              <a:rPr lang="en-US" altLang="ko-KR" baseline="0" dirty="0" smtClean="0"/>
              <a:t> function is executed.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</a:t>
            </a:r>
            <a:r>
              <a:rPr lang="en-US" altLang="ko-KR" baseline="0" dirty="0" err="1" smtClean="0"/>
              <a:t>timer_interrupt</a:t>
            </a:r>
            <a:r>
              <a:rPr lang="en-US" altLang="ko-KR" baseline="0" dirty="0" smtClean="0"/>
              <a:t> function return with </a:t>
            </a:r>
            <a:r>
              <a:rPr lang="en-US" altLang="ko-KR" baseline="0" dirty="0" err="1" smtClean="0"/>
              <a:t>yield_on_return</a:t>
            </a:r>
            <a:r>
              <a:rPr lang="en-US" altLang="ko-KR" baseline="0" dirty="0" smtClean="0"/>
              <a:t> value 1, than </a:t>
            </a:r>
            <a:r>
              <a:rPr lang="en-US" altLang="ko-KR" baseline="0" dirty="0" err="1" smtClean="0"/>
              <a:t>thread_yield</a:t>
            </a:r>
            <a:r>
              <a:rPr lang="en-US" altLang="ko-KR" baseline="0" dirty="0" smtClean="0"/>
              <a:t> function is called.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Finally </a:t>
            </a:r>
            <a:r>
              <a:rPr lang="en-US" altLang="ko-KR" baseline="0" dirty="0" err="1" smtClean="0"/>
              <a:t>thread_yield</a:t>
            </a:r>
            <a:r>
              <a:rPr lang="en-US" altLang="ko-KR" baseline="0" dirty="0" smtClean="0"/>
              <a:t> function does context switching process.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5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</a:t>
            </a:r>
            <a:r>
              <a:rPr lang="en-US" altLang="ko-KR" baseline="0" dirty="0" smtClean="0"/>
              <a:t> let’s see what actually happens in </a:t>
            </a:r>
            <a:r>
              <a:rPr lang="en-US" altLang="ko-KR" baseline="0" dirty="0" err="1" smtClean="0"/>
              <a:t>timer_interrupt</a:t>
            </a:r>
            <a:r>
              <a:rPr lang="en-US" altLang="ko-KR" baseline="0" dirty="0" smtClean="0"/>
              <a:t> function.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Timer_interrupt</a:t>
            </a:r>
            <a:r>
              <a:rPr lang="en-US" altLang="ko-KR" baseline="0" dirty="0" smtClean="0"/>
              <a:t> will be called externally per every tick and increased ticks by one.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thread tick function increases thread ticks and if thread ticks exceeds </a:t>
            </a:r>
            <a:r>
              <a:rPr lang="en-US" altLang="ko-KR" baseline="0" dirty="0" err="1" smtClean="0"/>
              <a:t>time_slice</a:t>
            </a:r>
            <a:r>
              <a:rPr lang="en-US" altLang="ko-KR" baseline="0" dirty="0" smtClean="0"/>
              <a:t>, then yield.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this is what </a:t>
            </a:r>
            <a:r>
              <a:rPr lang="en-US" altLang="ko-KR" baseline="0" dirty="0" smtClean="0"/>
              <a:t>you should implement in the project.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You need to re-implement </a:t>
            </a:r>
            <a:r>
              <a:rPr lang="en-US" altLang="ko-KR" baseline="0" dirty="0" err="1" smtClean="0"/>
              <a:t>timer_sleep</a:t>
            </a:r>
            <a:r>
              <a:rPr lang="en-US" altLang="ko-KR" baseline="0" dirty="0" smtClean="0"/>
              <a:t> function.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Current</a:t>
            </a:r>
            <a:r>
              <a:rPr lang="en-US" altLang="ko-KR" baseline="0" dirty="0" smtClean="0"/>
              <a:t> implementation is busy waiting, so it spins in a loop checking the current time and calling thread yield function until enough time has gone by.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Your</a:t>
            </a:r>
            <a:r>
              <a:rPr lang="en-US" altLang="ko-KR" baseline="0" dirty="0" smtClean="0"/>
              <a:t> new implementation should suspends execution of the calling threads for x timer ticks.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Unless the system is idle, the thread need not wake up after exactly x ticks.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Just put it on the ready queue after they have waited for right amount of 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0A2D-5363-4740-8B1B-635A0DE733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basic typ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298720" y="190454"/>
            <a:ext cx="2415297" cy="3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ype B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16392" r="7981" b="6781"/>
          <a:stretch/>
        </p:blipFill>
        <p:spPr bwMode="auto">
          <a:xfrm>
            <a:off x="10466962" y="185737"/>
            <a:ext cx="1426319" cy="14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13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104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6002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basic typ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8930932" y="6399172"/>
            <a:ext cx="2102536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575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236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basic typ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8930932" y="6399172"/>
            <a:ext cx="2102536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rgbClr val="C6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63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rgbClr val="C6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asic typ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8930932" y="6399172"/>
            <a:ext cx="2102536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300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1662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052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4800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935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30D1C-B9BA-45A5-B9B8-B4D61FD03D6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40/projects/pintos/pinto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1964715"/>
            <a:ext cx="1171575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/>
              <a:t>CSED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312</a:t>
            </a:r>
            <a:r>
              <a:rPr lang="en-US" altLang="ko-KR" sz="4400" dirty="0"/>
              <a:t>: </a:t>
            </a:r>
            <a:br>
              <a:rPr lang="en-US" altLang="ko-KR" sz="4400" dirty="0"/>
            </a:br>
            <a:r>
              <a:rPr lang="en-US" altLang="ko-KR" sz="4400" dirty="0"/>
              <a:t>Operating System Lab </a:t>
            </a:r>
            <a:br>
              <a:rPr lang="en-US" altLang="ko-KR" sz="4400" dirty="0"/>
            </a:br>
            <a:r>
              <a:rPr lang="en-US" altLang="ko-KR" sz="4400" dirty="0" smtClean="0"/>
              <a:t>Project 1: Threads</a:t>
            </a:r>
            <a:endParaRPr lang="ko-KR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3075" y="4199915"/>
            <a:ext cx="9144000" cy="1655762"/>
          </a:xfrm>
        </p:spPr>
        <p:txBody>
          <a:bodyPr anchor="ctr">
            <a:normAutofit/>
          </a:bodyPr>
          <a:lstStyle/>
          <a:p>
            <a:pPr algn="r"/>
            <a:endParaRPr lang="en-US" altLang="ko-KR" i="1" dirty="0"/>
          </a:p>
          <a:p>
            <a:pPr algn="r"/>
            <a:r>
              <a:rPr lang="en-US" altLang="ko-KR" i="1" dirty="0"/>
              <a:t>Autumn </a:t>
            </a:r>
            <a:r>
              <a:rPr lang="en-US" altLang="ko-KR" i="1" dirty="0" smtClean="0"/>
              <a:t>2020</a:t>
            </a:r>
            <a:endParaRPr lang="en-US" altLang="ko-KR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FC210-D3F0-4AE0-8D36-15C0BDF552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10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Implement priority scheduling</a:t>
            </a:r>
          </a:p>
          <a:p>
            <a:pPr lvl="1"/>
            <a:r>
              <a:rPr lang="en-US" altLang="ko-KR" dirty="0" smtClean="0"/>
              <a:t>if a thread has a higher priority than the current thread, the current one should immediately yield the CPU to the higher one</a:t>
            </a:r>
          </a:p>
          <a:p>
            <a:pPr lvl="1"/>
            <a:r>
              <a:rPr lang="en-US" altLang="ko-KR" dirty="0" smtClean="0"/>
              <a:t>current implementation: new thread is located at the last of the ready queue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Implement priority </a:t>
            </a:r>
            <a:r>
              <a:rPr lang="en-US" altLang="ko-KR" b="1" dirty="0" smtClean="0">
                <a:solidFill>
                  <a:schemeClr val="tx2"/>
                </a:solidFill>
              </a:rPr>
              <a:t>donation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r>
              <a:rPr lang="en-US" altLang="ko-KR" dirty="0" smtClean="0"/>
              <a:t>understand the concept of priority inversion, priority inheritance</a:t>
            </a:r>
            <a:endParaRPr lang="en-US" altLang="ko-KR" dirty="0"/>
          </a:p>
          <a:p>
            <a:r>
              <a:rPr lang="en-US" altLang="ko-KR" b="1" dirty="0">
                <a:solidFill>
                  <a:schemeClr val="tx2"/>
                </a:solidFill>
              </a:rPr>
              <a:t>Implement </a:t>
            </a:r>
            <a:r>
              <a:rPr lang="en-US" altLang="ko-KR" b="1" dirty="0" smtClean="0">
                <a:solidFill>
                  <a:schemeClr val="tx2"/>
                </a:solidFill>
              </a:rPr>
              <a:t>extended donation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r>
              <a:rPr lang="en-US" altLang="ko-KR" dirty="0" smtClean="0"/>
              <a:t>complicated case of priority donation</a:t>
            </a:r>
            <a:endParaRPr lang="en-US" altLang="ko-KR" dirty="0"/>
          </a:p>
          <a:p>
            <a:r>
              <a:rPr lang="en-US" altLang="ko-KR" b="1" dirty="0">
                <a:solidFill>
                  <a:schemeClr val="tx2"/>
                </a:solidFill>
              </a:rPr>
              <a:t>Implement </a:t>
            </a:r>
            <a:r>
              <a:rPr lang="en-US" altLang="ko-KR" b="1" dirty="0" smtClean="0">
                <a:solidFill>
                  <a:schemeClr val="tx2"/>
                </a:solidFill>
              </a:rPr>
              <a:t>examination and modification of priority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r>
              <a:rPr lang="en-US" altLang="ko-KR" b="1" dirty="0" smtClean="0"/>
              <a:t>void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thread_set_priority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new_priority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thread_get_priority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void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9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11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dirty="0" smtClean="0"/>
              <a:t>When a thread is added to the ready queue that has a higher priority than the currently running thread, the current running thread should immediately yield the processor to the new thread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Shape 123"/>
          <p:cNvSpPr/>
          <p:nvPr/>
        </p:nvSpPr>
        <p:spPr>
          <a:xfrm>
            <a:off x="4795193" y="2092539"/>
            <a:ext cx="986100" cy="1935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24"/>
          <p:cNvSpPr/>
          <p:nvPr/>
        </p:nvSpPr>
        <p:spPr>
          <a:xfrm>
            <a:off x="7709168" y="2092539"/>
            <a:ext cx="986100" cy="193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25"/>
          <p:cNvSpPr txBox="1"/>
          <p:nvPr/>
        </p:nvSpPr>
        <p:spPr>
          <a:xfrm>
            <a:off x="4795193" y="1688589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High: 60</a:t>
            </a:r>
          </a:p>
        </p:txBody>
      </p:sp>
      <p:sp>
        <p:nvSpPr>
          <p:cNvPr id="9" name="Shape 126"/>
          <p:cNvSpPr txBox="1"/>
          <p:nvPr/>
        </p:nvSpPr>
        <p:spPr>
          <a:xfrm>
            <a:off x="7765492" y="1690364"/>
            <a:ext cx="929775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Low: 10</a:t>
            </a:r>
          </a:p>
        </p:txBody>
      </p:sp>
      <p:sp>
        <p:nvSpPr>
          <p:cNvPr id="10" name="Shape 127"/>
          <p:cNvSpPr/>
          <p:nvPr/>
        </p:nvSpPr>
        <p:spPr>
          <a:xfrm>
            <a:off x="6242243" y="2081764"/>
            <a:ext cx="986100" cy="1935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28"/>
          <p:cNvSpPr txBox="1"/>
          <p:nvPr/>
        </p:nvSpPr>
        <p:spPr>
          <a:xfrm>
            <a:off x="6298567" y="1679589"/>
            <a:ext cx="929775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Mid: 31</a:t>
            </a:r>
          </a:p>
        </p:txBody>
      </p:sp>
      <p:sp>
        <p:nvSpPr>
          <p:cNvPr id="12" name="Shape 129"/>
          <p:cNvSpPr txBox="1"/>
          <p:nvPr/>
        </p:nvSpPr>
        <p:spPr>
          <a:xfrm>
            <a:off x="4771493" y="4151089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Running</a:t>
            </a:r>
          </a:p>
        </p:txBody>
      </p:sp>
      <p:sp>
        <p:nvSpPr>
          <p:cNvPr id="13" name="Shape 130"/>
          <p:cNvSpPr txBox="1"/>
          <p:nvPr/>
        </p:nvSpPr>
        <p:spPr>
          <a:xfrm>
            <a:off x="6242243" y="4198464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Wait</a:t>
            </a:r>
          </a:p>
        </p:txBody>
      </p:sp>
      <p:sp>
        <p:nvSpPr>
          <p:cNvPr id="14" name="Shape 131"/>
          <p:cNvSpPr txBox="1"/>
          <p:nvPr/>
        </p:nvSpPr>
        <p:spPr>
          <a:xfrm>
            <a:off x="7688543" y="4198464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Wait</a:t>
            </a:r>
          </a:p>
        </p:txBody>
      </p:sp>
      <p:sp>
        <p:nvSpPr>
          <p:cNvPr id="15" name="Shape 133"/>
          <p:cNvSpPr/>
          <p:nvPr/>
        </p:nvSpPr>
        <p:spPr>
          <a:xfrm>
            <a:off x="2443143" y="2092527"/>
            <a:ext cx="986100" cy="193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34"/>
          <p:cNvSpPr txBox="1"/>
          <p:nvPr/>
        </p:nvSpPr>
        <p:spPr>
          <a:xfrm>
            <a:off x="2499467" y="1690352"/>
            <a:ext cx="929775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Low: 10</a:t>
            </a:r>
          </a:p>
        </p:txBody>
      </p:sp>
      <p:sp>
        <p:nvSpPr>
          <p:cNvPr id="17" name="Shape 135"/>
          <p:cNvSpPr/>
          <p:nvPr/>
        </p:nvSpPr>
        <p:spPr>
          <a:xfrm>
            <a:off x="976218" y="2081752"/>
            <a:ext cx="986100" cy="1935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36"/>
          <p:cNvSpPr txBox="1"/>
          <p:nvPr/>
        </p:nvSpPr>
        <p:spPr>
          <a:xfrm>
            <a:off x="1032542" y="1679577"/>
            <a:ext cx="929775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Mid: 31</a:t>
            </a:r>
          </a:p>
        </p:txBody>
      </p:sp>
      <p:sp>
        <p:nvSpPr>
          <p:cNvPr id="19" name="Shape 137"/>
          <p:cNvSpPr txBox="1"/>
          <p:nvPr/>
        </p:nvSpPr>
        <p:spPr>
          <a:xfrm>
            <a:off x="976218" y="4198452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Running</a:t>
            </a:r>
          </a:p>
        </p:txBody>
      </p:sp>
      <p:sp>
        <p:nvSpPr>
          <p:cNvPr id="20" name="Shape 138"/>
          <p:cNvSpPr txBox="1"/>
          <p:nvPr/>
        </p:nvSpPr>
        <p:spPr>
          <a:xfrm>
            <a:off x="2422518" y="4198452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Wait</a:t>
            </a:r>
          </a:p>
        </p:txBody>
      </p:sp>
      <p:cxnSp>
        <p:nvCxnSpPr>
          <p:cNvPr id="21" name="Shape 139"/>
          <p:cNvCxnSpPr/>
          <p:nvPr/>
        </p:nvCxnSpPr>
        <p:spPr>
          <a:xfrm>
            <a:off x="3781193" y="3060752"/>
            <a:ext cx="61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509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inversion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12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dirty="0" smtClean="0"/>
              <a:t>If a thread needs to wait for thread who has lower priority, then waiting thread will never get the CPU because the thread of lower priority will not give any CPU time!</a:t>
            </a:r>
          </a:p>
          <a:p>
            <a:endParaRPr lang="en-US" altLang="ko-KR" dirty="0"/>
          </a:p>
        </p:txBody>
      </p:sp>
      <p:sp>
        <p:nvSpPr>
          <p:cNvPr id="22" name="Shape 145"/>
          <p:cNvSpPr/>
          <p:nvPr/>
        </p:nvSpPr>
        <p:spPr>
          <a:xfrm>
            <a:off x="1300441" y="1968718"/>
            <a:ext cx="1154891" cy="1935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146"/>
          <p:cNvSpPr/>
          <p:nvPr/>
        </p:nvSpPr>
        <p:spPr>
          <a:xfrm>
            <a:off x="4443017" y="1968718"/>
            <a:ext cx="1229650" cy="193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147"/>
          <p:cNvSpPr txBox="1"/>
          <p:nvPr/>
        </p:nvSpPr>
        <p:spPr>
          <a:xfrm>
            <a:off x="1395992" y="1564768"/>
            <a:ext cx="7908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High</a:t>
            </a:r>
          </a:p>
        </p:txBody>
      </p:sp>
      <p:sp>
        <p:nvSpPr>
          <p:cNvPr id="25" name="Shape 148"/>
          <p:cNvSpPr txBox="1"/>
          <p:nvPr/>
        </p:nvSpPr>
        <p:spPr>
          <a:xfrm>
            <a:off x="4540667" y="1566543"/>
            <a:ext cx="7908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Low</a:t>
            </a:r>
          </a:p>
        </p:txBody>
      </p:sp>
      <p:sp>
        <p:nvSpPr>
          <p:cNvPr id="26" name="Shape 149"/>
          <p:cNvSpPr/>
          <p:nvPr/>
        </p:nvSpPr>
        <p:spPr>
          <a:xfrm>
            <a:off x="2969381" y="1529343"/>
            <a:ext cx="790800" cy="446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Lock A</a:t>
            </a:r>
          </a:p>
        </p:txBody>
      </p:sp>
      <p:cxnSp>
        <p:nvCxnSpPr>
          <p:cNvPr id="27" name="Shape 150"/>
          <p:cNvCxnSpPr>
            <a:stCxn id="26" idx="3"/>
          </p:cNvCxnSpPr>
          <p:nvPr/>
        </p:nvCxnSpPr>
        <p:spPr>
          <a:xfrm>
            <a:off x="3760181" y="1752543"/>
            <a:ext cx="813600" cy="7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151"/>
          <p:cNvSpPr txBox="1"/>
          <p:nvPr/>
        </p:nvSpPr>
        <p:spPr>
          <a:xfrm>
            <a:off x="3293505" y="2175375"/>
            <a:ext cx="1056364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acquired</a:t>
            </a:r>
          </a:p>
        </p:txBody>
      </p:sp>
      <p:sp>
        <p:nvSpPr>
          <p:cNvPr id="29" name="Shape 152"/>
          <p:cNvSpPr/>
          <p:nvPr/>
        </p:nvSpPr>
        <p:spPr>
          <a:xfrm>
            <a:off x="1411017" y="2902493"/>
            <a:ext cx="940050" cy="7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cxnSp>
        <p:nvCxnSpPr>
          <p:cNvPr id="30" name="Shape 153"/>
          <p:cNvCxnSpPr>
            <a:stCxn id="22" idx="3"/>
            <a:endCxn id="26" idx="1"/>
          </p:cNvCxnSpPr>
          <p:nvPr/>
        </p:nvCxnSpPr>
        <p:spPr>
          <a:xfrm flipV="1">
            <a:off x="2455332" y="1752543"/>
            <a:ext cx="514049" cy="1183675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31" name="Shape 155"/>
          <p:cNvSpPr txBox="1"/>
          <p:nvPr/>
        </p:nvSpPr>
        <p:spPr>
          <a:xfrm>
            <a:off x="1298342" y="4059743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Running</a:t>
            </a:r>
          </a:p>
        </p:txBody>
      </p:sp>
      <p:sp>
        <p:nvSpPr>
          <p:cNvPr id="32" name="Shape 156"/>
          <p:cNvSpPr txBox="1"/>
          <p:nvPr/>
        </p:nvSpPr>
        <p:spPr>
          <a:xfrm>
            <a:off x="4443017" y="4059743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Wait</a:t>
            </a:r>
          </a:p>
        </p:txBody>
      </p:sp>
      <p:sp>
        <p:nvSpPr>
          <p:cNvPr id="33" name="Shape 157"/>
          <p:cNvSpPr/>
          <p:nvPr/>
        </p:nvSpPr>
        <p:spPr>
          <a:xfrm>
            <a:off x="4573791" y="2149017"/>
            <a:ext cx="980341" cy="7534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Shape 158"/>
          <p:cNvSpPr/>
          <p:nvPr/>
        </p:nvSpPr>
        <p:spPr>
          <a:xfrm>
            <a:off x="4573791" y="3074093"/>
            <a:ext cx="855325" cy="7563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sp>
        <p:nvSpPr>
          <p:cNvPr id="35" name="Shape 159"/>
          <p:cNvSpPr txBox="1"/>
          <p:nvPr/>
        </p:nvSpPr>
        <p:spPr>
          <a:xfrm>
            <a:off x="5691584" y="3117625"/>
            <a:ext cx="1098683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never </a:t>
            </a:r>
            <a:endParaRPr lang="en-US" dirty="0" smtClean="0"/>
          </a:p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reached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46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donation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13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dirty="0" smtClean="0"/>
              <a:t>You will need to account for all different situations</a:t>
            </a:r>
          </a:p>
          <a:p>
            <a:pPr lvl="1"/>
            <a:r>
              <a:rPr lang="en-US" altLang="ko-KR" dirty="0" smtClean="0"/>
              <a:t>multiple donations</a:t>
            </a:r>
          </a:p>
          <a:p>
            <a:pPr lvl="1"/>
            <a:r>
              <a:rPr lang="en-US" altLang="ko-KR" dirty="0" smtClean="0"/>
              <a:t>nested donations</a:t>
            </a:r>
          </a:p>
          <a:p>
            <a:r>
              <a:rPr lang="en-US" altLang="ko-KR" dirty="0" smtClean="0"/>
              <a:t>Implement priority donation for locks (not for semaphore, condition variable)</a:t>
            </a:r>
          </a:p>
          <a:p>
            <a:endParaRPr lang="en-US" altLang="ko-KR" dirty="0"/>
          </a:p>
        </p:txBody>
      </p:sp>
      <p:sp>
        <p:nvSpPr>
          <p:cNvPr id="19" name="Shape 165"/>
          <p:cNvSpPr/>
          <p:nvPr/>
        </p:nvSpPr>
        <p:spPr>
          <a:xfrm>
            <a:off x="1035037" y="1829786"/>
            <a:ext cx="1103239" cy="1935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66"/>
          <p:cNvSpPr/>
          <p:nvPr/>
        </p:nvSpPr>
        <p:spPr>
          <a:xfrm>
            <a:off x="3720413" y="1829786"/>
            <a:ext cx="1116874" cy="1935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7"/>
          <p:cNvSpPr txBox="1"/>
          <p:nvPr/>
        </p:nvSpPr>
        <p:spPr>
          <a:xfrm>
            <a:off x="1130588" y="1425836"/>
            <a:ext cx="7908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High</a:t>
            </a:r>
          </a:p>
        </p:txBody>
      </p:sp>
      <p:sp>
        <p:nvSpPr>
          <p:cNvPr id="36" name="Shape 168"/>
          <p:cNvSpPr txBox="1"/>
          <p:nvPr/>
        </p:nvSpPr>
        <p:spPr>
          <a:xfrm>
            <a:off x="3818063" y="1427611"/>
            <a:ext cx="7908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Low</a:t>
            </a:r>
          </a:p>
        </p:txBody>
      </p:sp>
      <p:sp>
        <p:nvSpPr>
          <p:cNvPr id="37" name="Shape 169"/>
          <p:cNvSpPr/>
          <p:nvPr/>
        </p:nvSpPr>
        <p:spPr>
          <a:xfrm>
            <a:off x="2551577" y="1390411"/>
            <a:ext cx="790800" cy="446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Lock A</a:t>
            </a:r>
          </a:p>
        </p:txBody>
      </p:sp>
      <p:cxnSp>
        <p:nvCxnSpPr>
          <p:cNvPr id="38" name="Shape 170"/>
          <p:cNvCxnSpPr>
            <a:stCxn id="37" idx="3"/>
            <a:endCxn id="44" idx="1"/>
          </p:cNvCxnSpPr>
          <p:nvPr/>
        </p:nvCxnSpPr>
        <p:spPr>
          <a:xfrm>
            <a:off x="3342377" y="1613611"/>
            <a:ext cx="508810" cy="768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72"/>
          <p:cNvSpPr txBox="1"/>
          <p:nvPr/>
        </p:nvSpPr>
        <p:spPr>
          <a:xfrm>
            <a:off x="2630171" y="1994112"/>
            <a:ext cx="1056336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acquired</a:t>
            </a:r>
          </a:p>
        </p:txBody>
      </p:sp>
      <p:sp>
        <p:nvSpPr>
          <p:cNvPr id="40" name="Shape 173"/>
          <p:cNvSpPr/>
          <p:nvPr/>
        </p:nvSpPr>
        <p:spPr>
          <a:xfrm>
            <a:off x="1145612" y="2763561"/>
            <a:ext cx="899075" cy="75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cxnSp>
        <p:nvCxnSpPr>
          <p:cNvPr id="41" name="Shape 174"/>
          <p:cNvCxnSpPr>
            <a:stCxn id="19" idx="3"/>
            <a:endCxn id="37" idx="1"/>
          </p:cNvCxnSpPr>
          <p:nvPr/>
        </p:nvCxnSpPr>
        <p:spPr>
          <a:xfrm flipV="1">
            <a:off x="2138276" y="1613611"/>
            <a:ext cx="413301" cy="1183675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42" name="Shape 175"/>
          <p:cNvSpPr txBox="1"/>
          <p:nvPr/>
        </p:nvSpPr>
        <p:spPr>
          <a:xfrm>
            <a:off x="1032938" y="3920811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Running</a:t>
            </a:r>
          </a:p>
        </p:txBody>
      </p:sp>
      <p:sp>
        <p:nvSpPr>
          <p:cNvPr id="43" name="Shape 176"/>
          <p:cNvSpPr txBox="1"/>
          <p:nvPr/>
        </p:nvSpPr>
        <p:spPr>
          <a:xfrm>
            <a:off x="3720413" y="3920811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Wait</a:t>
            </a:r>
          </a:p>
        </p:txBody>
      </p:sp>
      <p:sp>
        <p:nvSpPr>
          <p:cNvPr id="44" name="Shape 171"/>
          <p:cNvSpPr/>
          <p:nvPr/>
        </p:nvSpPr>
        <p:spPr>
          <a:xfrm>
            <a:off x="3851187" y="2010086"/>
            <a:ext cx="878875" cy="7430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sp>
        <p:nvSpPr>
          <p:cNvPr id="45" name="Shape 177"/>
          <p:cNvSpPr/>
          <p:nvPr/>
        </p:nvSpPr>
        <p:spPr>
          <a:xfrm>
            <a:off x="3851188" y="2935160"/>
            <a:ext cx="888450" cy="7260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sp>
        <p:nvSpPr>
          <p:cNvPr id="46" name="Shape 178"/>
          <p:cNvSpPr txBox="1"/>
          <p:nvPr/>
        </p:nvSpPr>
        <p:spPr>
          <a:xfrm>
            <a:off x="2741995" y="3016362"/>
            <a:ext cx="1061688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never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dirty="0" smtClean="0"/>
              <a:t>reached</a:t>
            </a:r>
            <a:r>
              <a:rPr lang="en-US" dirty="0"/>
              <a:t>!</a:t>
            </a:r>
          </a:p>
        </p:txBody>
      </p:sp>
      <p:cxnSp>
        <p:nvCxnSpPr>
          <p:cNvPr id="47" name="Shape 179"/>
          <p:cNvCxnSpPr/>
          <p:nvPr/>
        </p:nvCxnSpPr>
        <p:spPr>
          <a:xfrm>
            <a:off x="5163463" y="2775436"/>
            <a:ext cx="51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180"/>
          <p:cNvSpPr/>
          <p:nvPr/>
        </p:nvSpPr>
        <p:spPr>
          <a:xfrm>
            <a:off x="5943737" y="1829786"/>
            <a:ext cx="1138504" cy="197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181"/>
          <p:cNvSpPr/>
          <p:nvPr/>
        </p:nvSpPr>
        <p:spPr>
          <a:xfrm>
            <a:off x="8629113" y="1866986"/>
            <a:ext cx="1185264" cy="1935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182"/>
          <p:cNvSpPr txBox="1"/>
          <p:nvPr/>
        </p:nvSpPr>
        <p:spPr>
          <a:xfrm>
            <a:off x="5920188" y="1098967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High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but Low</a:t>
            </a:r>
          </a:p>
        </p:txBody>
      </p:sp>
      <p:sp>
        <p:nvSpPr>
          <p:cNvPr id="51" name="Shape 183"/>
          <p:cNvSpPr txBox="1"/>
          <p:nvPr/>
        </p:nvSpPr>
        <p:spPr>
          <a:xfrm>
            <a:off x="8720763" y="1151542"/>
            <a:ext cx="984468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Low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but High</a:t>
            </a:r>
          </a:p>
        </p:txBody>
      </p:sp>
      <p:sp>
        <p:nvSpPr>
          <p:cNvPr id="52" name="Shape 184"/>
          <p:cNvSpPr/>
          <p:nvPr/>
        </p:nvSpPr>
        <p:spPr>
          <a:xfrm>
            <a:off x="7460277" y="1427611"/>
            <a:ext cx="790800" cy="446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Lock A</a:t>
            </a:r>
          </a:p>
        </p:txBody>
      </p:sp>
      <p:cxnSp>
        <p:nvCxnSpPr>
          <p:cNvPr id="53" name="Shape 185"/>
          <p:cNvCxnSpPr>
            <a:stCxn id="52" idx="3"/>
            <a:endCxn id="59" idx="1"/>
          </p:cNvCxnSpPr>
          <p:nvPr/>
        </p:nvCxnSpPr>
        <p:spPr>
          <a:xfrm>
            <a:off x="8251077" y="1650811"/>
            <a:ext cx="508810" cy="780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87"/>
          <p:cNvSpPr txBox="1"/>
          <p:nvPr/>
        </p:nvSpPr>
        <p:spPr>
          <a:xfrm>
            <a:off x="7572737" y="2014379"/>
            <a:ext cx="1026043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acquired</a:t>
            </a:r>
          </a:p>
        </p:txBody>
      </p:sp>
      <p:sp>
        <p:nvSpPr>
          <p:cNvPr id="55" name="Shape 188"/>
          <p:cNvSpPr/>
          <p:nvPr/>
        </p:nvSpPr>
        <p:spPr>
          <a:xfrm>
            <a:off x="6054313" y="2800760"/>
            <a:ext cx="908650" cy="74120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cxnSp>
        <p:nvCxnSpPr>
          <p:cNvPr id="56" name="Shape 189"/>
          <p:cNvCxnSpPr>
            <a:stCxn id="48" idx="3"/>
            <a:endCxn id="52" idx="1"/>
          </p:cNvCxnSpPr>
          <p:nvPr/>
        </p:nvCxnSpPr>
        <p:spPr>
          <a:xfrm flipV="1">
            <a:off x="7082241" y="1650811"/>
            <a:ext cx="378036" cy="1165075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7" name="Shape 190"/>
          <p:cNvSpPr txBox="1"/>
          <p:nvPr/>
        </p:nvSpPr>
        <p:spPr>
          <a:xfrm>
            <a:off x="5941638" y="3958011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 Wait</a:t>
            </a:r>
          </a:p>
        </p:txBody>
      </p:sp>
      <p:sp>
        <p:nvSpPr>
          <p:cNvPr id="58" name="Shape 191"/>
          <p:cNvSpPr txBox="1"/>
          <p:nvPr/>
        </p:nvSpPr>
        <p:spPr>
          <a:xfrm>
            <a:off x="8705313" y="3958011"/>
            <a:ext cx="986100" cy="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Running</a:t>
            </a:r>
          </a:p>
        </p:txBody>
      </p:sp>
      <p:sp>
        <p:nvSpPr>
          <p:cNvPr id="59" name="Shape 186"/>
          <p:cNvSpPr/>
          <p:nvPr/>
        </p:nvSpPr>
        <p:spPr>
          <a:xfrm>
            <a:off x="8759887" y="2047286"/>
            <a:ext cx="931525" cy="7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acquire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lock A</a:t>
            </a:r>
          </a:p>
        </p:txBody>
      </p:sp>
      <p:sp>
        <p:nvSpPr>
          <p:cNvPr id="60" name="Shape 192"/>
          <p:cNvSpPr/>
          <p:nvPr/>
        </p:nvSpPr>
        <p:spPr>
          <a:xfrm>
            <a:off x="8759888" y="2972360"/>
            <a:ext cx="885658" cy="792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lock A</a:t>
            </a:r>
          </a:p>
        </p:txBody>
      </p:sp>
      <p:sp>
        <p:nvSpPr>
          <p:cNvPr id="61" name="Shape 193"/>
          <p:cNvSpPr txBox="1"/>
          <p:nvPr/>
        </p:nvSpPr>
        <p:spPr>
          <a:xfrm>
            <a:off x="7515229" y="3053562"/>
            <a:ext cx="1163104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eventually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reached</a:t>
            </a:r>
          </a:p>
        </p:txBody>
      </p:sp>
      <p:cxnSp>
        <p:nvCxnSpPr>
          <p:cNvPr id="62" name="Shape 194"/>
          <p:cNvCxnSpPr/>
          <p:nvPr/>
        </p:nvCxnSpPr>
        <p:spPr>
          <a:xfrm rot="10800000" flipH="1">
            <a:off x="2286938" y="4142861"/>
            <a:ext cx="1283700" cy="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5"/>
          <p:cNvSpPr txBox="1"/>
          <p:nvPr/>
        </p:nvSpPr>
        <p:spPr>
          <a:xfrm>
            <a:off x="2474324" y="4076916"/>
            <a:ext cx="954675" cy="640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donate priority!</a:t>
            </a:r>
          </a:p>
        </p:txBody>
      </p:sp>
    </p:spTree>
    <p:extLst>
      <p:ext uri="{BB962C8B-B14F-4D97-AF65-F5344CB8AC3E}">
        <p14:creationId xmlns:p14="http://schemas.microsoft.com/office/powerpoint/2010/main" val="3003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 scheduler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14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Implement multilevel feedback queue scheduler (</a:t>
            </a:r>
            <a:r>
              <a:rPr lang="en-US" altLang="ko-KR" b="1" dirty="0" err="1" smtClean="0">
                <a:solidFill>
                  <a:schemeClr val="tx2"/>
                </a:solidFill>
              </a:rPr>
              <a:t>MLFQS</a:t>
            </a:r>
            <a:r>
              <a:rPr lang="en-US" altLang="ko-KR" b="1" dirty="0" smtClean="0">
                <a:solidFill>
                  <a:schemeClr val="tx2"/>
                </a:solidFill>
              </a:rPr>
              <a:t>) similar to </a:t>
            </a:r>
            <a:r>
              <a:rPr lang="en-US" altLang="ko-KR" b="1" dirty="0" err="1" smtClean="0">
                <a:solidFill>
                  <a:schemeClr val="tx2"/>
                </a:solidFill>
              </a:rPr>
              <a:t>4BSD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dirty="0" smtClean="0"/>
              <a:t>by using ready queues per each priority, </a:t>
            </a:r>
            <a:r>
              <a:rPr lang="en-US" altLang="ko-KR" dirty="0" err="1" smtClean="0"/>
              <a:t>MLFQS</a:t>
            </a:r>
            <a:r>
              <a:rPr lang="en-US" altLang="ko-KR" dirty="0" smtClean="0"/>
              <a:t> manages the priority automatically</a:t>
            </a:r>
          </a:p>
          <a:p>
            <a:pPr lvl="1"/>
            <a:r>
              <a:rPr lang="en-US" altLang="ko-KR" dirty="0" smtClean="0"/>
              <a:t>refresh the thread's priority per 4 ticks</a:t>
            </a:r>
          </a:p>
          <a:p>
            <a:pPr lvl="1"/>
            <a:r>
              <a:rPr lang="en-US" altLang="ko-KR" dirty="0" err="1" smtClean="0"/>
              <a:t>MLFQS</a:t>
            </a:r>
            <a:r>
              <a:rPr lang="en-US" altLang="ko-KR" dirty="0" smtClean="0"/>
              <a:t> is selected by adding "-</a:t>
            </a:r>
            <a:r>
              <a:rPr lang="en-US" altLang="ko-KR" dirty="0" err="1" smtClean="0"/>
              <a:t>mlfqs</a:t>
            </a:r>
            <a:r>
              <a:rPr lang="en-US" altLang="ko-KR" dirty="0" smtClean="0"/>
              <a:t>" when running pintos</a:t>
            </a:r>
          </a:p>
          <a:p>
            <a:pPr lvl="1"/>
            <a:r>
              <a:rPr lang="en-US" altLang="ko-KR" dirty="0" smtClean="0"/>
              <a:t>use the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variable </a:t>
            </a:r>
            <a:r>
              <a:rPr lang="en-US" altLang="ko-KR" dirty="0" err="1" smtClean="0"/>
              <a:t>thread_mlfqs</a:t>
            </a:r>
            <a:r>
              <a:rPr lang="en-US" altLang="ko-KR" dirty="0" smtClean="0"/>
              <a:t> in "threads/</a:t>
            </a:r>
            <a:r>
              <a:rPr lang="en-US" altLang="ko-KR" dirty="0" err="1" smtClean="0"/>
              <a:t>thread.c</a:t>
            </a:r>
            <a:r>
              <a:rPr lang="en-US" altLang="ko-KR" dirty="0" smtClean="0"/>
              <a:t>"</a:t>
            </a:r>
          </a:p>
          <a:p>
            <a:pPr lvl="1"/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Implement priority scheduling in </a:t>
            </a:r>
            <a:r>
              <a:rPr lang="en-US" altLang="ko-KR" b="1" dirty="0" err="1" smtClean="0">
                <a:solidFill>
                  <a:schemeClr val="tx2"/>
                </a:solidFill>
              </a:rPr>
              <a:t>MLFQS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no priority donation</a:t>
            </a:r>
            <a:endParaRPr lang="en-US" altLang="ko-KR" dirty="0"/>
          </a:p>
          <a:p>
            <a:pPr lvl="1"/>
            <a:r>
              <a:rPr lang="en-US" altLang="ko-KR" dirty="0" err="1" smtClean="0"/>
              <a:t>thread_set_priority</a:t>
            </a:r>
            <a:r>
              <a:rPr lang="en-US" altLang="ko-KR" dirty="0" smtClean="0"/>
              <a:t>() should not modify a priority</a:t>
            </a:r>
          </a:p>
          <a:p>
            <a:pPr lvl="2"/>
            <a:r>
              <a:rPr lang="en-US" altLang="ko-KR" dirty="0" err="1" smtClean="0">
                <a:cs typeface="Calibri"/>
                <a:sym typeface="Calibri"/>
              </a:rPr>
              <a:t>thread_set_nice</a:t>
            </a:r>
            <a:r>
              <a:rPr lang="en-US" altLang="ko-KR" dirty="0" smtClean="0">
                <a:cs typeface="Calibri"/>
                <a:sym typeface="Calibri"/>
              </a:rPr>
              <a:t>() can modify the priority indirectly</a:t>
            </a:r>
          </a:p>
          <a:p>
            <a:pPr lvl="2"/>
            <a:r>
              <a:rPr lang="en-US" altLang="ko-KR" dirty="0" smtClean="0">
                <a:cs typeface="Calibri"/>
                <a:sym typeface="Calibri"/>
              </a:rPr>
              <a:t>priority = </a:t>
            </a:r>
            <a:r>
              <a:rPr lang="en-US" altLang="ko-KR" dirty="0" err="1" smtClean="0">
                <a:cs typeface="Calibri"/>
                <a:sym typeface="Calibri"/>
              </a:rPr>
              <a:t>PRI_MAX</a:t>
            </a:r>
            <a:r>
              <a:rPr lang="en-US" altLang="ko-KR" dirty="0" smtClean="0">
                <a:cs typeface="Calibri"/>
                <a:sym typeface="Calibri"/>
              </a:rPr>
              <a:t> - (</a:t>
            </a:r>
            <a:r>
              <a:rPr lang="en-US" altLang="ko-KR" dirty="0" err="1" smtClean="0">
                <a:cs typeface="Calibri"/>
                <a:sym typeface="Calibri"/>
              </a:rPr>
              <a:t>recent_cpu</a:t>
            </a:r>
            <a:r>
              <a:rPr lang="en-US" altLang="ko-KR" dirty="0" smtClean="0">
                <a:cs typeface="Calibri"/>
                <a:sym typeface="Calibri"/>
              </a:rPr>
              <a:t> / 4) - (nice * 2)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1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Suggestion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15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Read and design before implementation</a:t>
            </a:r>
          </a:p>
          <a:p>
            <a:pPr lvl="1"/>
            <a:r>
              <a:rPr lang="en-US" altLang="ko-KR" dirty="0" smtClean="0"/>
              <a:t>pintos web page will help you a lot</a:t>
            </a:r>
          </a:p>
          <a:p>
            <a:pPr lvl="2"/>
            <a:r>
              <a:rPr lang="en-US" altLang="ko-KR" dirty="0" smtClean="0"/>
              <a:t>not only project 1 page, but also general introduction</a:t>
            </a:r>
          </a:p>
          <a:p>
            <a:pPr lvl="1"/>
            <a:r>
              <a:rPr lang="en-US" altLang="ko-KR" dirty="0" smtClean="0"/>
              <a:t>rash implementation will cause you to initialize the project</a:t>
            </a:r>
          </a:p>
          <a:p>
            <a:pPr lvl="1"/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Many groups divided the assignments into pieces, then combine at the end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We do not recommend this approach because</a:t>
            </a:r>
          </a:p>
          <a:p>
            <a:pPr lvl="2"/>
            <a:r>
              <a:rPr lang="en-US" altLang="ko-KR" dirty="0" smtClean="0"/>
              <a:t>often two changes conflict with each other</a:t>
            </a:r>
          </a:p>
          <a:p>
            <a:pPr lvl="2"/>
            <a:r>
              <a:rPr lang="en-US" altLang="ko-KR" dirty="0" smtClean="0"/>
              <a:t>requires lots of last-minute debugging</a:t>
            </a:r>
            <a:endParaRPr lang="en-US" altLang="ko-KR" dirty="0"/>
          </a:p>
          <a:p>
            <a:pPr lvl="1"/>
            <a:r>
              <a:rPr lang="en-US" altLang="ko-KR" dirty="0" smtClean="0"/>
              <a:t>Recommend integrating you team's changes early and often</a:t>
            </a:r>
          </a:p>
          <a:p>
            <a:pPr lvl="2"/>
            <a:r>
              <a:rPr lang="en-US" altLang="ko-KR" dirty="0" smtClean="0">
                <a:cs typeface="Calibri"/>
                <a:sym typeface="Calibri"/>
              </a:rPr>
              <a:t>use </a:t>
            </a:r>
            <a:r>
              <a:rPr lang="en-US" altLang="ko-KR" dirty="0" err="1" smtClean="0">
                <a:cs typeface="Calibri"/>
                <a:sym typeface="Calibri"/>
              </a:rPr>
              <a:t>git</a:t>
            </a:r>
            <a:endParaRPr lang="en-US" altLang="ko-KR" dirty="0" smtClean="0">
              <a:cs typeface="Calibri"/>
              <a:sym typeface="Calibri"/>
            </a:endParaRPr>
          </a:p>
          <a:p>
            <a:pPr lvl="2"/>
            <a:r>
              <a:rPr lang="en-US" altLang="ko-KR" dirty="0" smtClean="0">
                <a:cs typeface="Calibri"/>
                <a:sym typeface="Calibri"/>
              </a:rPr>
              <a:t>discuss often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5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report should include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16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How to achieve each requirement</a:t>
            </a:r>
          </a:p>
          <a:p>
            <a:pPr lvl="1"/>
            <a:r>
              <a:rPr lang="en-US" altLang="ko-KR" dirty="0" smtClean="0"/>
              <a:t>overall structure</a:t>
            </a:r>
          </a:p>
          <a:p>
            <a:pPr lvl="1"/>
            <a:r>
              <a:rPr lang="en-US" altLang="ko-KR" dirty="0" smtClean="0"/>
              <a:t>data structures, functions to be added / modified</a:t>
            </a:r>
          </a:p>
          <a:p>
            <a:pPr lvl="1"/>
            <a:r>
              <a:rPr lang="en-US" altLang="ko-KR" dirty="0" smtClean="0"/>
              <a:t>algorithms, rationales, and so on.</a:t>
            </a:r>
          </a:p>
          <a:p>
            <a:pPr lvl="1"/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Analysis of the current thread system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structure, functions (</a:t>
            </a:r>
            <a:r>
              <a:rPr lang="en-US" altLang="ko-KR" dirty="0" err="1" smtClean="0"/>
              <a:t>thread_init</a:t>
            </a:r>
            <a:r>
              <a:rPr lang="en-US" altLang="ko-KR" dirty="0" smtClean="0"/>
              <a:t>(), ...), how to switch threads</a:t>
            </a:r>
          </a:p>
          <a:p>
            <a:pPr lvl="1"/>
            <a:r>
              <a:rPr lang="en-US" altLang="ko-KR" dirty="0" smtClean="0"/>
              <a:t>see source codes ("threads/</a:t>
            </a:r>
            <a:r>
              <a:rPr lang="en-US" altLang="ko-KR" dirty="0" err="1" smtClean="0"/>
              <a:t>thread.h</a:t>
            </a:r>
            <a:r>
              <a:rPr lang="en-US" altLang="ko-KR" dirty="0" smtClean="0"/>
              <a:t>", "threads/</a:t>
            </a:r>
            <a:r>
              <a:rPr lang="en-US" altLang="ko-KR" dirty="0" err="1" smtClean="0"/>
              <a:t>thread.c</a:t>
            </a:r>
            <a:r>
              <a:rPr lang="en-US" altLang="ko-KR" dirty="0" smtClean="0"/>
              <a:t>") and section </a:t>
            </a:r>
            <a:r>
              <a:rPr lang="en-US" altLang="ko-KR" dirty="0" err="1" smtClean="0"/>
              <a:t>A.2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>
                <a:solidFill>
                  <a:schemeClr val="tx2"/>
                </a:solidFill>
              </a:rPr>
              <a:t>Analysis of </a:t>
            </a:r>
            <a:r>
              <a:rPr lang="en-US" altLang="ko-KR" b="1" dirty="0" smtClean="0">
                <a:solidFill>
                  <a:schemeClr val="tx2"/>
                </a:solidFill>
              </a:rPr>
              <a:t>synchronization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>
                <a:cs typeface="Calibri"/>
                <a:sym typeface="Calibri"/>
              </a:rPr>
              <a:t>meaning of semaphore, lock, and implementation in pintos</a:t>
            </a:r>
          </a:p>
          <a:p>
            <a:pPr lvl="1"/>
            <a:r>
              <a:rPr lang="en-US" altLang="ko-KR" dirty="0" smtClean="0">
                <a:cs typeface="Calibri"/>
                <a:sym typeface="Calibri"/>
              </a:rPr>
              <a:t>see source codes ("threads/</a:t>
            </a:r>
            <a:r>
              <a:rPr lang="en-US" altLang="ko-KR" dirty="0" err="1" smtClean="0">
                <a:cs typeface="Calibri"/>
                <a:sym typeface="Calibri"/>
              </a:rPr>
              <a:t>synch.h</a:t>
            </a:r>
            <a:r>
              <a:rPr lang="en-US" altLang="ko-KR" dirty="0" smtClean="0">
                <a:cs typeface="Calibri"/>
                <a:sym typeface="Calibri"/>
              </a:rPr>
              <a:t>", "threads/</a:t>
            </a:r>
            <a:r>
              <a:rPr lang="en-US" altLang="ko-KR" dirty="0" err="1" smtClean="0">
                <a:cs typeface="Calibri"/>
                <a:sym typeface="Calibri"/>
              </a:rPr>
              <a:t>synch.c</a:t>
            </a:r>
            <a:r>
              <a:rPr lang="en-US" altLang="ko-KR" dirty="0" smtClean="0">
                <a:cs typeface="Calibri"/>
                <a:sym typeface="Calibri"/>
              </a:rPr>
              <a:t>") and section </a:t>
            </a:r>
            <a:r>
              <a:rPr lang="en-US" altLang="ko-KR" dirty="0" err="1" smtClean="0">
                <a:cs typeface="Calibri"/>
                <a:sym typeface="Calibri"/>
              </a:rPr>
              <a:t>A.3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2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Goal: Implement the improved thread system in pintos</a:t>
            </a:r>
          </a:p>
          <a:p>
            <a:pPr lvl="1"/>
            <a:r>
              <a:rPr lang="en-US" altLang="ko-KR" dirty="0" smtClean="0"/>
              <a:t>Alarm clock (5 points)</a:t>
            </a:r>
          </a:p>
          <a:p>
            <a:pPr lvl="1"/>
            <a:r>
              <a:rPr lang="en-US" altLang="ko-KR" dirty="0" smtClean="0"/>
              <a:t>Priority scheduling (20 points)</a:t>
            </a:r>
          </a:p>
          <a:p>
            <a:pPr lvl="1"/>
            <a:r>
              <a:rPr lang="en-US" altLang="ko-KR" dirty="0" smtClean="0"/>
              <a:t>Advanced scheduler (10 points)</a:t>
            </a:r>
          </a:p>
          <a:p>
            <a:pPr lvl="1"/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Documents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Project </a:t>
            </a:r>
            <a:r>
              <a:rPr lang="en-US" altLang="ko-KR" dirty="0" err="1" smtClean="0"/>
              <a:t>1.docx</a:t>
            </a:r>
            <a:r>
              <a:rPr lang="en-US" altLang="ko-KR" dirty="0" smtClean="0"/>
              <a:t> - Requirements of project 1, detailed explanation of requirements</a:t>
            </a:r>
            <a:endParaRPr lang="en-US" altLang="ko-KR" dirty="0"/>
          </a:p>
          <a:p>
            <a:pPr lvl="1"/>
            <a:r>
              <a:rPr lang="en-US" altLang="ko-KR" dirty="0" smtClean="0"/>
              <a:t>Section 2, </a:t>
            </a:r>
            <a:r>
              <a:rPr lang="en-US" altLang="ko-KR" dirty="0" err="1" smtClean="0"/>
              <a:t>A.2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A.3</a:t>
            </a:r>
            <a:r>
              <a:rPr lang="en-US" altLang="ko-KR" dirty="0" smtClean="0"/>
              <a:t>, in pintos homepage</a:t>
            </a:r>
          </a:p>
          <a:p>
            <a:pPr marL="914400" lvl="2" indent="0">
              <a:buNone/>
            </a:pPr>
            <a:r>
              <a:rPr lang="en-US" altLang="ko-KR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(http</a:t>
            </a:r>
            <a:r>
              <a:rPr lang="en-US" altLang="ko-KR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://</a:t>
            </a:r>
            <a:r>
              <a:rPr lang="en-US" altLang="ko-KR" u="sng" dirty="0" err="1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web.stanford.edu</a:t>
            </a:r>
            <a:r>
              <a:rPr lang="en-US" altLang="ko-KR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/class/</a:t>
            </a:r>
            <a:r>
              <a:rPr lang="en-US" altLang="ko-KR" u="sng" dirty="0" err="1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cs140</a:t>
            </a:r>
            <a:r>
              <a:rPr lang="en-US" altLang="ko-KR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/projects/pintos/</a:t>
            </a:r>
            <a:r>
              <a:rPr lang="en-US" altLang="ko-KR" u="sng" dirty="0" err="1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pintos.html</a:t>
            </a:r>
            <a:r>
              <a:rPr lang="en-US" altLang="ko-KR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2"/>
            <a:r>
              <a:rPr lang="en-US" altLang="ko-KR" dirty="0">
                <a:cs typeface="Calibri"/>
                <a:sym typeface="Calibri"/>
              </a:rPr>
              <a:t>O</a:t>
            </a:r>
            <a:r>
              <a:rPr lang="en-US" altLang="ko-KR" dirty="0" smtClean="0">
                <a:cs typeface="Calibri"/>
                <a:sym typeface="Calibri"/>
              </a:rPr>
              <a:t>verall contents of project 1</a:t>
            </a:r>
          </a:p>
          <a:p>
            <a:pPr lvl="2"/>
            <a:r>
              <a:rPr lang="en-US" altLang="ko-KR" dirty="0" smtClean="0">
                <a:cs typeface="Calibri"/>
                <a:sym typeface="Calibri"/>
              </a:rPr>
              <a:t>Description of thread system (</a:t>
            </a:r>
            <a:r>
              <a:rPr lang="en-US" altLang="ko-KR" dirty="0" err="1" smtClean="0">
                <a:cs typeface="Calibri"/>
                <a:sym typeface="Calibri"/>
              </a:rPr>
              <a:t>A.2</a:t>
            </a:r>
            <a:r>
              <a:rPr lang="en-US" altLang="ko-KR" dirty="0" smtClean="0">
                <a:cs typeface="Calibri"/>
                <a:sym typeface="Calibri"/>
              </a:rPr>
              <a:t>), synchronization (</a:t>
            </a:r>
            <a:r>
              <a:rPr lang="en-US" altLang="ko-KR" dirty="0" err="1" smtClean="0">
                <a:cs typeface="Calibri"/>
                <a:sym typeface="Calibri"/>
              </a:rPr>
              <a:t>A.3</a:t>
            </a:r>
            <a:r>
              <a:rPr lang="en-US" altLang="ko-KR" dirty="0" smtClean="0">
                <a:cs typeface="Calibri"/>
                <a:sym typeface="Calibri"/>
              </a:rPr>
              <a:t>), </a:t>
            </a:r>
            <a:r>
              <a:rPr lang="en-US" altLang="ko-KR" dirty="0" err="1" smtClean="0">
                <a:cs typeface="Calibri"/>
                <a:sym typeface="Calibri"/>
              </a:rPr>
              <a:t>4BSD</a:t>
            </a:r>
            <a:r>
              <a:rPr lang="en-US" altLang="ko-KR" dirty="0" smtClean="0">
                <a:cs typeface="Calibri"/>
                <a:sym typeface="Calibri"/>
              </a:rPr>
              <a:t> scheduler (Appendix B)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4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Thread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3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56"/>
            <a:ext cx="70961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Thread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4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2013"/>
            <a:ext cx="9039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Thread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5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Understanding threads</a:t>
            </a:r>
          </a:p>
          <a:p>
            <a:pPr lvl="1"/>
            <a:r>
              <a:rPr lang="en-US" altLang="ko-KR" dirty="0" smtClean="0"/>
              <a:t>Pintos already implements...</a:t>
            </a:r>
          </a:p>
          <a:p>
            <a:pPr lvl="2"/>
            <a:r>
              <a:rPr lang="en-US" altLang="ko-KR" dirty="0" smtClean="0"/>
              <a:t>thread creation</a:t>
            </a:r>
          </a:p>
          <a:p>
            <a:pPr lvl="2"/>
            <a:r>
              <a:rPr lang="en-US" altLang="ko-KR" dirty="0" smtClean="0"/>
              <a:t>thread completion</a:t>
            </a:r>
          </a:p>
          <a:p>
            <a:pPr lvl="2"/>
            <a:r>
              <a:rPr lang="en-US" altLang="ko-KR" dirty="0" smtClean="0"/>
              <a:t>a simple scheduler to switch between threads (Round-Robin)</a:t>
            </a:r>
          </a:p>
          <a:p>
            <a:pPr lvl="2"/>
            <a:r>
              <a:rPr lang="en-US" altLang="ko-KR" dirty="0" smtClean="0"/>
              <a:t>synchronized primitives (semaphores, locks, ...)</a:t>
            </a:r>
          </a:p>
          <a:p>
            <a:pPr lvl="1"/>
            <a:r>
              <a:rPr lang="en-US" altLang="ko-KR" dirty="0" smtClean="0"/>
              <a:t>When a thread is created, you are creating a new context to be scheduled</a:t>
            </a:r>
          </a:p>
          <a:p>
            <a:pPr lvl="2"/>
            <a:r>
              <a:rPr lang="en-US" altLang="ko-KR" dirty="0" smtClean="0"/>
              <a:t>provide function to be run in this context as an arguments to </a:t>
            </a:r>
            <a:r>
              <a:rPr lang="en-US" altLang="ko-KR" dirty="0" err="1" smtClean="0"/>
              <a:t>thread_create</a:t>
            </a:r>
            <a:r>
              <a:rPr lang="en-US" altLang="ko-KR" dirty="0" smtClean="0"/>
              <a:t>(...)</a:t>
            </a:r>
          </a:p>
          <a:p>
            <a:pPr lvl="2"/>
            <a:r>
              <a:rPr lang="en-US" altLang="ko-KR" dirty="0" smtClean="0"/>
              <a:t>the given function acts like main() in that context</a:t>
            </a:r>
          </a:p>
          <a:p>
            <a:pPr lvl="1"/>
            <a:r>
              <a:rPr lang="en-US" altLang="ko-KR" dirty="0" smtClean="0"/>
              <a:t>In pintos, each thread is assigned a small, fixed-size execution stack just under 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 in size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</a:rPr>
              <a:t>You may cause problems, if you declare large data structures!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6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Interrupt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6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See </a:t>
            </a:r>
            <a:r>
              <a:rPr lang="en-US" altLang="ko-KR" b="1" dirty="0" err="1" smtClean="0">
                <a:solidFill>
                  <a:schemeClr val="tx2"/>
                </a:solidFill>
              </a:rPr>
              <a:t>A.4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Interrupt handling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Internal (synchronous) interrupts, that is, interrupts caused directly by CPU instructions.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system calls, page faults, and divide-by-zero, and so on.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External (asynchronous</a:t>
            </a:r>
            <a:r>
              <a:rPr lang="en-US" altLang="ko-KR" b="1" dirty="0">
                <a:solidFill>
                  <a:schemeClr val="tx2"/>
                </a:solidFill>
              </a:rPr>
              <a:t>) interrupts, that is, interrupts </a:t>
            </a:r>
            <a:r>
              <a:rPr lang="en-US" altLang="ko-KR" b="1" dirty="0" smtClean="0">
                <a:solidFill>
                  <a:schemeClr val="tx2"/>
                </a:solidFill>
              </a:rPr>
              <a:t>originating outside the CPU.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/>
              <a:t>timer, keyboard, serial ports, and so on.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2" descr="interrup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5854"/>
            <a:ext cx="41243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Interrupt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7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66"/>
            <a:ext cx="4572000" cy="1181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403" y="1383166"/>
            <a:ext cx="4339194" cy="1386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935976"/>
            <a:ext cx="41420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timer_interrupt</a:t>
            </a:r>
            <a:r>
              <a:rPr lang="en-US" altLang="ko-KR" b="1" dirty="0" smtClean="0"/>
              <a:t> handler function is registered as a external interrupt handler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V="1">
            <a:off x="2909240" y="2564266"/>
            <a:ext cx="0" cy="37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31132"/>
            <a:ext cx="3638550" cy="10572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99314"/>
            <a:ext cx="5591175" cy="1362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r="-4089"/>
          <a:stretch/>
        </p:blipFill>
        <p:spPr>
          <a:xfrm>
            <a:off x="6212403" y="2854832"/>
            <a:ext cx="4533900" cy="876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l="1" r="802"/>
          <a:stretch/>
        </p:blipFill>
        <p:spPr>
          <a:xfrm>
            <a:off x="6212403" y="3816417"/>
            <a:ext cx="4355795" cy="628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392" y="4527519"/>
            <a:ext cx="2524125" cy="600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72943" y="2555105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devices/</a:t>
            </a:r>
            <a:r>
              <a:rPr lang="en-US" altLang="ko-KR" dirty="0" err="1" smtClean="0"/>
              <a:t>timer.c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07286" y="5210046"/>
            <a:ext cx="20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threads/</a:t>
            </a:r>
            <a:r>
              <a:rPr lang="en-US" altLang="ko-KR" dirty="0" err="1" smtClean="0"/>
              <a:t>interrupt.c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Background: Thread and Timer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8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9776"/>
            <a:ext cx="3638550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080" y="1596814"/>
            <a:ext cx="5095698" cy="444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325" y="2350478"/>
            <a:ext cx="4646453" cy="30435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2989887"/>
            <a:ext cx="42527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timer_interrupt</a:t>
            </a:r>
            <a:r>
              <a:rPr lang="en-US" altLang="ko-KR" b="1" dirty="0" smtClean="0"/>
              <a:t> will be called externally per every tick and increases “ticks” by 1.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V="1">
            <a:off x="2964568" y="2657051"/>
            <a:ext cx="0" cy="33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4568" y="2638803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devices/</a:t>
            </a:r>
            <a:r>
              <a:rPr lang="en-US" altLang="ko-KR" dirty="0" err="1" smtClean="0"/>
              <a:t>timer.c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4164" y="5704860"/>
            <a:ext cx="47547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hread_tick</a:t>
            </a:r>
            <a:r>
              <a:rPr lang="en-US" altLang="ko-KR" b="1" dirty="0" smtClean="0"/>
              <a:t> increases “</a:t>
            </a:r>
            <a:r>
              <a:rPr lang="en-US" altLang="ko-KR" b="1" dirty="0" err="1" smtClean="0"/>
              <a:t>thread_ticks</a:t>
            </a:r>
            <a:r>
              <a:rPr lang="en-US" altLang="ko-KR" b="1" dirty="0" smtClean="0"/>
              <a:t>” and if “</a:t>
            </a:r>
            <a:r>
              <a:rPr lang="en-US" altLang="ko-KR" b="1" dirty="0" err="1" smtClean="0"/>
              <a:t>thread_ticks</a:t>
            </a:r>
            <a:r>
              <a:rPr lang="en-US" altLang="ko-KR" b="1" dirty="0" smtClean="0"/>
              <a:t>” exceeds TIME_SLICE, then yield.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15" idx="0"/>
            <a:endCxn id="10" idx="2"/>
          </p:cNvCxnSpPr>
          <p:nvPr/>
        </p:nvCxnSpPr>
        <p:spPr>
          <a:xfrm flipV="1">
            <a:off x="7951551" y="5394047"/>
            <a:ext cx="1" cy="310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62907" y="5354447"/>
            <a:ext cx="20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threads/</a:t>
            </a:r>
            <a:r>
              <a:rPr lang="en-US" altLang="ko-KR" dirty="0" err="1" smtClean="0"/>
              <a:t>thread.c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Alarm clock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9C96-609F-8D4C-8208-9323E841B42E}" type="slidenum">
              <a:rPr lang="en-US" smtClean="0"/>
              <a:t>9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44755"/>
            <a:ext cx="10138908" cy="45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2"/>
                </a:solidFill>
              </a:rPr>
              <a:t>Re-implement </a:t>
            </a:r>
            <a:r>
              <a:rPr lang="en-US" altLang="ko-KR" b="1" dirty="0" err="1" smtClean="0">
                <a:solidFill>
                  <a:schemeClr val="tx2"/>
                </a:solidFill>
              </a:rPr>
              <a:t>timer_sleep</a:t>
            </a:r>
            <a:r>
              <a:rPr lang="en-US" altLang="ko-KR" b="1" dirty="0" smtClean="0">
                <a:solidFill>
                  <a:schemeClr val="tx2"/>
                </a:solidFill>
              </a:rPr>
              <a:t>(x) in "devices/</a:t>
            </a:r>
            <a:r>
              <a:rPr lang="en-US" altLang="ko-KR" b="1" dirty="0" err="1" smtClean="0">
                <a:solidFill>
                  <a:schemeClr val="tx2"/>
                </a:solidFill>
              </a:rPr>
              <a:t>timer.c</a:t>
            </a:r>
            <a:r>
              <a:rPr lang="en-US" altLang="ko-KR" b="1" dirty="0" smtClean="0">
                <a:solidFill>
                  <a:schemeClr val="tx2"/>
                </a:solidFill>
              </a:rPr>
              <a:t>"</a:t>
            </a:r>
          </a:p>
          <a:p>
            <a:pPr lvl="1"/>
            <a:r>
              <a:rPr lang="en-US" altLang="ko-KR" dirty="0" smtClean="0"/>
              <a:t>Functionality</a:t>
            </a:r>
          </a:p>
          <a:p>
            <a:pPr lvl="2"/>
            <a:r>
              <a:rPr lang="en-US" altLang="ko-KR" dirty="0" smtClean="0"/>
              <a:t>suspends execution of the calling thread for x timer ticks</a:t>
            </a:r>
          </a:p>
          <a:p>
            <a:pPr lvl="1"/>
            <a:r>
              <a:rPr lang="en-US" altLang="ko-KR" dirty="0" smtClean="0"/>
              <a:t>Current Implementation: busy waits</a:t>
            </a:r>
          </a:p>
          <a:p>
            <a:pPr lvl="2"/>
            <a:r>
              <a:rPr lang="en-US" altLang="ko-KR" dirty="0" smtClean="0"/>
              <a:t>spins in a loop checking the current time and calling </a:t>
            </a:r>
            <a:r>
              <a:rPr lang="en-US" altLang="ko-KR" dirty="0" err="1" smtClean="0"/>
              <a:t>thread_yield</a:t>
            </a:r>
            <a:r>
              <a:rPr lang="en-US" altLang="ko-KR" dirty="0" smtClean="0"/>
              <a:t>() until enough time has gone by</a:t>
            </a:r>
          </a:p>
          <a:p>
            <a:pPr lvl="2"/>
            <a:r>
              <a:rPr lang="en-US" altLang="ko-KR" dirty="0" err="1" smtClean="0"/>
              <a:t>thread_yield</a:t>
            </a:r>
            <a:r>
              <a:rPr lang="en-US" altLang="ko-KR" dirty="0" smtClean="0"/>
              <a:t>() locates the thread at the last of ready queue (</a:t>
            </a:r>
            <a:r>
              <a:rPr lang="en-US" altLang="ko-KR" dirty="0" err="1" smtClean="0"/>
              <a:t>ready_list</a:t>
            </a:r>
            <a:r>
              <a:rPr lang="en-US" altLang="ko-KR" dirty="0" smtClean="0"/>
              <a:t> in "threads/</a:t>
            </a:r>
            <a:r>
              <a:rPr lang="en-US" altLang="ko-KR" dirty="0" err="1" smtClean="0"/>
              <a:t>thread.c</a:t>
            </a:r>
            <a:r>
              <a:rPr lang="en-US" altLang="ko-KR" dirty="0" smtClean="0"/>
              <a:t>")</a:t>
            </a:r>
          </a:p>
          <a:p>
            <a:pPr lvl="1"/>
            <a:r>
              <a:rPr lang="en-US" altLang="ko-KR" dirty="0" smtClean="0"/>
              <a:t>New implementation</a:t>
            </a:r>
          </a:p>
          <a:p>
            <a:pPr lvl="2"/>
            <a:r>
              <a:rPr lang="en-US" altLang="ko-KR" dirty="0" smtClean="0"/>
              <a:t>Unless the system is idle, put the thread at the ready queue after they have waited for the right amount of 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4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2357</Words>
  <Application>Microsoft Office PowerPoint</Application>
  <PresentationFormat>와이드스크린</PresentationFormat>
  <Paragraphs>413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1_Office 테마</vt:lpstr>
      <vt:lpstr>CSED 312:  Operating System Lab  Project 1: Threads</vt:lpstr>
      <vt:lpstr>Overview</vt:lpstr>
      <vt:lpstr>Background: Thread</vt:lpstr>
      <vt:lpstr>Background: Thread</vt:lpstr>
      <vt:lpstr>Background: Thread</vt:lpstr>
      <vt:lpstr>Background: Interrupt</vt:lpstr>
      <vt:lpstr>Background: Interrupt</vt:lpstr>
      <vt:lpstr>Background: Thread and Timer</vt:lpstr>
      <vt:lpstr>Alarm clock</vt:lpstr>
      <vt:lpstr>Priority scheduling</vt:lpstr>
      <vt:lpstr>Priority</vt:lpstr>
      <vt:lpstr>Priority inversion</vt:lpstr>
      <vt:lpstr>Priority donation</vt:lpstr>
      <vt:lpstr>Advanced scheduler</vt:lpstr>
      <vt:lpstr>Development Suggestion</vt:lpstr>
      <vt:lpstr>Design report should include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 312:  Operating System Lab  Introduction</dc:title>
  <dc:creator>홍정현</dc:creator>
  <cp:lastModifiedBy>홍정현</cp:lastModifiedBy>
  <cp:revision>134</cp:revision>
  <dcterms:modified xsi:type="dcterms:W3CDTF">2020-09-10T09:12:36Z</dcterms:modified>
</cp:coreProperties>
</file>