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0" r:id="rId3"/>
    <p:sldId id="271" r:id="rId4"/>
    <p:sldId id="272" r:id="rId5"/>
    <p:sldId id="273" r:id="rId6"/>
    <p:sldId id="276" r:id="rId7"/>
    <p:sldId id="274" r:id="rId8"/>
    <p:sldId id="293" r:id="rId9"/>
    <p:sldId id="277" r:id="rId10"/>
    <p:sldId id="290" r:id="rId11"/>
    <p:sldId id="278" r:id="rId12"/>
    <p:sldId id="288" r:id="rId13"/>
    <p:sldId id="280" r:id="rId14"/>
    <p:sldId id="289" r:id="rId15"/>
    <p:sldId id="275" r:id="rId16"/>
    <p:sldId id="281" r:id="rId17"/>
    <p:sldId id="286" r:id="rId18"/>
    <p:sldId id="285" r:id="rId19"/>
    <p:sldId id="284" r:id="rId20"/>
    <p:sldId id="291" r:id="rId21"/>
    <p:sldId id="292" r:id="rId22"/>
    <p:sldId id="283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D52DB"/>
    <a:srgbClr val="A8CBEA"/>
    <a:srgbClr val="DEEBF7"/>
    <a:srgbClr val="5C743C"/>
    <a:srgbClr val="697A4A"/>
    <a:srgbClr val="6B7349"/>
    <a:srgbClr val="646034"/>
    <a:srgbClr val="3E668B"/>
    <a:srgbClr val="D32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21429225">
            <a:off x="725357" y="394914"/>
            <a:ext cx="10819648" cy="5988189"/>
            <a:chOff x="580573" y="696686"/>
            <a:chExt cx="11132456" cy="6161314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294AD5"/>
                </a:gs>
                <a:gs pos="18000">
                  <a:srgbClr val="2D52DB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한쪽 모서리가 둥근 사각형 11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65062" y="89118"/>
            <a:ext cx="2763509" cy="752711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509" h="752711">
                <a:moveTo>
                  <a:pt x="513795" y="752711"/>
                </a:moveTo>
                <a:cubicBezTo>
                  <a:pt x="216252" y="502339"/>
                  <a:pt x="-81291" y="251967"/>
                  <a:pt x="20309" y="128596"/>
                </a:cubicBezTo>
                <a:cubicBezTo>
                  <a:pt x="121909" y="5225"/>
                  <a:pt x="799242" y="-18966"/>
                  <a:pt x="1123395" y="12482"/>
                </a:cubicBezTo>
                <a:cubicBezTo>
                  <a:pt x="1447548" y="43930"/>
                  <a:pt x="1691872" y="285834"/>
                  <a:pt x="1965224" y="317282"/>
                </a:cubicBezTo>
                <a:cubicBezTo>
                  <a:pt x="2238576" y="348730"/>
                  <a:pt x="2501042" y="274949"/>
                  <a:pt x="2763509" y="201168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21429225">
            <a:off x="727135" y="507237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21480000">
            <a:off x="708503" y="524992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21540000">
            <a:off x="755505" y="557991"/>
            <a:ext cx="10695812" cy="5919651"/>
          </a:xfrm>
          <a:prstGeom prst="round2SameRect">
            <a:avLst>
              <a:gd name="adj1" fmla="val 3711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rgbClr val="3A57D9"/>
                </a:gs>
                <a:gs pos="18000">
                  <a:srgbClr val="3F62DE"/>
                </a:gs>
              </a:gsLst>
              <a:lin ang="0" scaled="0"/>
              <a:tileRect/>
            </a:gradFill>
            <a:ln w="38100">
              <a:solidFill>
                <a:srgbClr val="3A57D9"/>
              </a:solidFill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rgbClr val="2448CE"/>
                </a:gs>
                <a:gs pos="29000">
                  <a:srgbClr val="3F62DE"/>
                </a:gs>
                <a:gs pos="73000">
                  <a:srgbClr val="3F6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86331" y="2501730"/>
            <a:ext cx="737325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비스 무리</a:t>
            </a:r>
            <a:r>
              <a:rPr lang="en-US" altLang="ko-KR" sz="6600" dirty="0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</a:p>
          <a:p>
            <a:pPr algn="ctr"/>
            <a:r>
              <a:rPr lang="ko-KR" altLang="en-US" sz="6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독후감 기록 앱</a:t>
            </a:r>
            <a:endParaRPr lang="en-US" altLang="ko-KR" sz="6000" b="1" dirty="0">
              <a:solidFill>
                <a:srgbClr val="FFC000">
                  <a:lumMod val="60000"/>
                  <a:lumOff val="40000"/>
                </a:srgbClr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1600" dirty="0" err="1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4800" dirty="0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2" name="대각선 줄무늬 1"/>
          <p:cNvSpPr/>
          <p:nvPr/>
        </p:nvSpPr>
        <p:spPr>
          <a:xfrm flipH="1">
            <a:off x="9633858" y="678580"/>
            <a:ext cx="2109888" cy="2109888"/>
          </a:xfrm>
          <a:prstGeom prst="diagStripe">
            <a:avLst>
              <a:gd name="adj" fmla="val 6480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1905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2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5408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4_2.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코드 일부 설명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11337" y="1971590"/>
            <a:ext cx="5181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DBManager.java</a:t>
            </a:r>
          </a:p>
          <a:p>
            <a:pPr marL="0" indent="0" fontAlgn="base">
              <a:buNone/>
            </a:pP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csc</a:t>
            </a:r>
            <a:r>
              <a:rPr lang="ko-KR" altLang="en-US" sz="15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라는 이름의 </a:t>
            </a:r>
            <a:r>
              <a:rPr lang="en-US" altLang="ko-KR" sz="15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DB</a:t>
            </a:r>
            <a:r>
              <a:rPr lang="ko-KR" altLang="en-US" sz="15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를 만들고 </a:t>
            </a:r>
            <a:r>
              <a:rPr lang="en-US" altLang="ko-KR" sz="1500" dirty="0" err="1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bookTB</a:t>
            </a:r>
            <a:r>
              <a:rPr lang="ko-KR" altLang="en-US" sz="15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라는 이름의 테이블을 설계했다</a:t>
            </a:r>
            <a:r>
              <a:rPr lang="en-US" altLang="ko-KR" sz="15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endParaRPr lang="ko-KR" altLang="en-US" sz="1500" dirty="0">
              <a:solidFill>
                <a:srgbClr val="00B0F0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DBManager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클래스는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SQLiteOpenHelper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클래스를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상속받아 데이터베이스와 테이블을 관리하는 메소드들을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사용할 수 있다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다른파일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(ShowMyData.java,WriteBookActivity.java,</a:t>
            </a:r>
          </a:p>
          <a:p>
            <a:pPr marL="0" indent="0" fontAlgn="base">
              <a:buNone/>
            </a:pP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ModifyMyData.java)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에서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DBManager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클래스의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객체를 만들어서 사용하도록 하였다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95809" y="1971590"/>
            <a:ext cx="5181600" cy="4351338"/>
          </a:xfrm>
        </p:spPr>
        <p:txBody>
          <a:bodyPr>
            <a:noAutofit/>
          </a:bodyPr>
          <a:lstStyle/>
          <a:p>
            <a:pPr fontAlgn="base"/>
            <a:endParaRPr lang="ko-KR" altLang="en-US" sz="105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0780B40C-A1D9-4209-AD35-F7B7B9B4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18031"/>
              </p:ext>
            </p:extLst>
          </p:nvPr>
        </p:nvGraphicFramePr>
        <p:xfrm>
          <a:off x="6145337" y="3366128"/>
          <a:ext cx="5181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17122954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299518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18242324"/>
                    </a:ext>
                  </a:extLst>
                </a:gridCol>
              </a:tblGrid>
              <a:tr h="3313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Table </a:t>
                      </a:r>
                      <a:r>
                        <a:rPr lang="ko-KR" altLang="en-US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명 </a:t>
                      </a:r>
                      <a:r>
                        <a:rPr lang="en-US" altLang="ko-KR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: </a:t>
                      </a:r>
                      <a:r>
                        <a:rPr lang="en-US" altLang="ko-KR" dirty="0" err="1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bookTB</a:t>
                      </a:r>
                      <a:endParaRPr lang="ko-KR" altLang="en-US" dirty="0"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9166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데이터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사용</a:t>
                      </a:r>
                      <a:endParaRPr lang="en-US" altLang="ko-KR" dirty="0"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6760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Data1</a:t>
                      </a:r>
                      <a:endParaRPr lang="ko-KR" altLang="en-US" dirty="0"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Text</a:t>
                      </a:r>
                      <a:endParaRPr lang="ko-KR" altLang="en-US" dirty="0"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책 제목</a:t>
                      </a:r>
                      <a:endParaRPr lang="en-US" altLang="ko-KR" dirty="0"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1003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Data2</a:t>
                      </a:r>
                      <a:endParaRPr lang="ko-KR" altLang="en-US" dirty="0"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Text</a:t>
                      </a:r>
                      <a:endParaRPr lang="ko-KR" altLang="en-US" dirty="0"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독후감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6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5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5983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4_2.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코드 일부 설명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</a:t>
            </a:r>
            <a:r>
              <a:rPr lang="ko-KR" altLang="en-US" sz="14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첫 번째 탭 </a:t>
            </a:r>
            <a:r>
              <a:rPr lang="en-US" altLang="ko-KR" sz="14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</a:t>
            </a:r>
            <a:endParaRPr lang="ko-KR" altLang="en-US" sz="1400" dirty="0">
              <a:solidFill>
                <a:srgbClr val="00B0F0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독서 목록 탭을 선택했을 경우 제시되는 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content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이다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이전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다음 버튼을 클릭하여 독후감을 볼 수 있으며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수정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삭제 버튼을 클릭하여 해당 독후감을 삭제하거나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수정할 수 있다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r>
              <a:rPr lang="ko-KR" altLang="en-US" sz="14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4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ShowMyData.java</a:t>
            </a:r>
            <a:endParaRPr lang="ko-KR" altLang="en-US" sz="1400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첫 번째 탭을 선택했을 경우 실행되는 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Activity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이다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다음버튼을 클릭했을 때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nextData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메소드가 실행되며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다음 독후감 내용이 제시된다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이전버튼을 </a:t>
            </a:r>
            <a:r>
              <a:rPr lang="ko-KR" altLang="en-US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클릭시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previousData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메소드가 실행되며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이전 독후감 내용이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제시된다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삭제버튼을 클릭하게 되면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deleteData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메소드가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실행되어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현재 보여지는 독후감이 삭제된다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 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수정버튼을 클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릭하면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modifyData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메소드가 실행되며 독후감을 수정할 수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있도록 다른 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Activity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로 화면 전환하도록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하였다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4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4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show.xml</a:t>
            </a:r>
            <a:endParaRPr lang="ko-KR" altLang="en-US" sz="1400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을 중첩으로 사용하여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구성하였다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이전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다음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삭제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수정 버튼은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onClick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속성을 사용하여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자바코드에서 쉽게 이벤트를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처리할 수 있도록 하였다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298A1818-5115-4CDA-9545-4D4F6482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579" y="1825625"/>
            <a:ext cx="1703358" cy="30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2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5983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4_2.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코드 일부 설명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5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</a:t>
            </a:r>
            <a:r>
              <a:rPr lang="ko-KR" altLang="en-US" sz="15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두 번째 탭 </a:t>
            </a:r>
            <a:r>
              <a:rPr lang="en-US" altLang="ko-KR" sz="15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</a:t>
            </a:r>
            <a:endParaRPr lang="ko-KR" altLang="en-US" sz="1500" b="1" dirty="0">
              <a:solidFill>
                <a:srgbClr val="00B0F0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독후감 작성 탭을 선택했을 때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제시되는 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content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이다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독후감 작성 영역에서 독후감을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모두 쓴 후에 화면 하단 우측에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있는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저장버튼을 클릭하면 독후감이 저장된다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writebook.xml</a:t>
            </a: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show.xml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파일과 같이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을 중첩으로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사용하여 구성하였다</a:t>
            </a:r>
            <a:endParaRPr lang="en-US" altLang="ko-KR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WriteBookActivity.java</a:t>
            </a: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두 번째 탭을 선택했을 경우 실시되는 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Activity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이다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SQLite insert into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문법을 사용해서 제목과 독후감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내용을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bookTB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테이블에 저장하도록 했다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modify.xml</a:t>
            </a: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을 중첩으로 사용하여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구성하였다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뷰 그룹 안에 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3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개의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을 수직으로 배치하였다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세 번째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은 저장 버튼과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취소버튼을 수평으로 배치하였다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2D6BC-AE94-40DE-B068-2262DE21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31" y="1825625"/>
            <a:ext cx="1440000" cy="2617143"/>
          </a:xfrm>
          <a:prstGeom prst="rect">
            <a:avLst/>
          </a:prstGeom>
        </p:spPr>
      </p:pic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138F76F3-0712-45AA-A1A5-4C755B81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663" y="1832197"/>
            <a:ext cx="1440000" cy="25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983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4_2.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코드 일부 설명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2037003"/>
            <a:ext cx="5181600" cy="4351338"/>
          </a:xfrm>
        </p:spPr>
        <p:txBody>
          <a:bodyPr>
            <a:normAutofit/>
          </a:bodyPr>
          <a:lstStyle/>
          <a:p>
            <a:pPr fontAlgn="base">
              <a:buFontTx/>
              <a:buChar char="-"/>
            </a:pPr>
            <a:r>
              <a:rPr lang="ko-KR" altLang="en-US" sz="15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세 번째 탭 </a:t>
            </a:r>
            <a:r>
              <a:rPr lang="en-US" altLang="ko-KR" sz="15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–</a:t>
            </a:r>
          </a:p>
          <a:p>
            <a:pPr marL="0" indent="0" fontAlgn="base">
              <a:buNone/>
            </a:pPr>
            <a:endParaRPr lang="ko-KR" altLang="en-US" sz="1500" b="1" dirty="0">
              <a:solidFill>
                <a:srgbClr val="00B0F0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도서구매링크 탭을 선택했을 때 제시되는 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content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이다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이미지 버튼을 클릭하면 각 서점의 홈페이지로 연결이 된다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46801" y="2069544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link.xml </a:t>
            </a: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아이콘들을 중앙에 배치시켰고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 이미지 버튼의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크기를 지정했다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뷰 그룹 안에 텍스트와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이미지 버튼을 수직으로 배치하였다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AppHelpActivity.java</a:t>
            </a: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각 버튼을 클릭하면 해당 서점의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홈페이지로 이동하도록 제작하였다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fontAlgn="base"/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4AEE6-3D7E-4F53-922C-EC542EA8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401" y="2037003"/>
            <a:ext cx="1440000" cy="25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2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983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4_2.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코드 일부 설명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2037003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6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</a:t>
            </a:r>
            <a:r>
              <a:rPr lang="ko-KR" altLang="en-US" sz="16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기타 코드 </a:t>
            </a:r>
            <a:r>
              <a:rPr lang="en-US" altLang="ko-KR" sz="1600" b="1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</a:t>
            </a:r>
            <a:endParaRPr lang="en-US" altLang="ko-KR" sz="16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6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AndroidManifest.xml</a:t>
            </a:r>
            <a:endParaRPr lang="ko-KR" altLang="en-US" sz="16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5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개의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Activity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파일을 모두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AndroidManifest.xml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파일에 등록했다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등록하는 위치는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&lt;application&gt;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안이다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6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string.xml</a:t>
            </a:r>
            <a:endParaRPr lang="ko-KR" altLang="en-US" sz="16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리소스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values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디렉토리에 있는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string.xml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파일 내용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600" dirty="0" err="1">
                <a:latin typeface="62570" panose="02000000000000000000" pitchFamily="2" charset="-127"/>
                <a:ea typeface="62570" panose="02000000000000000000" pitchFamily="2" charset="-127"/>
              </a:rPr>
              <a:t>app_name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은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AndroidManifest.xml </a:t>
            </a: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파일에서 앱 이름으로 사용하였다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 err="1">
                <a:latin typeface="62570" panose="02000000000000000000" pitchFamily="2" charset="-127"/>
                <a:ea typeface="62570" panose="02000000000000000000" pitchFamily="2" charset="-127"/>
              </a:rPr>
              <a:t>mbookname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와 </a:t>
            </a:r>
            <a:r>
              <a:rPr lang="en-US" altLang="ko-KR" sz="1600" dirty="0" err="1">
                <a:latin typeface="62570" panose="02000000000000000000" pitchFamily="2" charset="-127"/>
                <a:ea typeface="62570" panose="02000000000000000000" pitchFamily="2" charset="-127"/>
              </a:rPr>
              <a:t>mcontent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는 독후감 작성 탭으로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writebook.xml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파일에서 사용한다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46801" y="2069544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6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6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ModifyMyData.java</a:t>
            </a:r>
          </a:p>
          <a:p>
            <a:pPr marL="0" indent="0" fontAlgn="base">
              <a:buNone/>
            </a:pPr>
            <a:endParaRPr lang="ko-KR" altLang="en-US" sz="16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독후감 내용을 수정하는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Activity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수정 버튼을 클릭하면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UPDATE SET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명령이 실행되어 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독후감 내용이 수정되어 저장된다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fontAlgn="base"/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8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5972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5295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4_3.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실행 화면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2433353"/>
              </p:ext>
            </p:extLst>
          </p:nvPr>
        </p:nvGraphicFramePr>
        <p:xfrm>
          <a:off x="896388" y="2022249"/>
          <a:ext cx="5181600" cy="375414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588955708"/>
                    </a:ext>
                  </a:extLst>
                </a:gridCol>
              </a:tblGrid>
              <a:tr h="3582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[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독서목록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–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독후감 작성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–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도서 구매 링크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]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570187"/>
                  </a:ext>
                </a:extLst>
              </a:tr>
              <a:tr h="339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53273"/>
                  </a:ext>
                </a:extLst>
              </a:tr>
            </a:tbl>
          </a:graphicData>
        </a:graphic>
      </p:graphicFrame>
      <p:graphicFrame>
        <p:nvGraphicFramePr>
          <p:cNvPr id="11" name="내용 개체 틀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7956597"/>
              </p:ext>
            </p:extLst>
          </p:nvPr>
        </p:nvGraphicFramePr>
        <p:xfrm>
          <a:off x="6172200" y="2022249"/>
          <a:ext cx="5181600" cy="3754148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61030361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66962411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58877367"/>
                    </a:ext>
                  </a:extLst>
                </a:gridCol>
              </a:tblGrid>
              <a:tr h="323140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이전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다음 버튼 클릭 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17322"/>
                  </a:ext>
                </a:extLst>
              </a:tr>
              <a:tr h="3431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14287"/>
                  </a:ext>
                </a:extLst>
              </a:tr>
            </a:tbl>
          </a:graphicData>
        </a:graphic>
      </p:graphicFrame>
      <p:pic>
        <p:nvPicPr>
          <p:cNvPr id="9219" name="_x414006176" descr="EMB00003c846c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3" y="2684861"/>
            <a:ext cx="1619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_x414007400" descr="EMB00003c846c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65" y="2684860"/>
            <a:ext cx="1619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414006680" descr="EMB00003c846c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27" y="2684859"/>
            <a:ext cx="1619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65063" y="173479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9224" name="_x414006752" descr="EMB00003c846c8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49" y="2684859"/>
            <a:ext cx="16478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414007256" descr="EMB00003c846c8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464" y="2684858"/>
            <a:ext cx="16605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172200" y="243453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9222" name="_x414006896" descr="EMB00003c846c8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75" y="2684859"/>
            <a:ext cx="1665288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5481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4_3.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실행 화면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094114"/>
              </p:ext>
            </p:extLst>
          </p:nvPr>
        </p:nvGraphicFramePr>
        <p:xfrm>
          <a:off x="838200" y="2022250"/>
          <a:ext cx="5181600" cy="402110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67173911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029696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89345452"/>
                    </a:ext>
                  </a:extLst>
                </a:gridCol>
              </a:tblGrid>
              <a:tr h="335986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[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독후감 작성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]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77158"/>
                  </a:ext>
                </a:extLst>
              </a:tr>
              <a:tr h="3234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010862"/>
                  </a:ext>
                </a:extLst>
              </a:tr>
              <a:tr h="450330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→ 저장 버튼 클릭 시 독서목록에서 확인 가능</a:t>
                      </a: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69458"/>
                  </a:ext>
                </a:extLst>
              </a:tr>
            </a:tbl>
          </a:graphicData>
        </a:graphic>
      </p:graphicFrame>
      <p:graphicFrame>
        <p:nvGraphicFramePr>
          <p:cNvPr id="11" name="내용 개체 틀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513049"/>
              </p:ext>
            </p:extLst>
          </p:nvPr>
        </p:nvGraphicFramePr>
        <p:xfrm>
          <a:off x="6125142" y="2022249"/>
          <a:ext cx="5181600" cy="363348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48448915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8381389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339445101"/>
                    </a:ext>
                  </a:extLst>
                </a:gridCol>
              </a:tblGrid>
              <a:tr h="350834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수정 버튼 클릭 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4374"/>
                  </a:ext>
                </a:extLst>
              </a:tr>
              <a:tr h="32826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37125"/>
                  </a:ext>
                </a:extLst>
              </a:tr>
            </a:tbl>
          </a:graphicData>
        </a:graphic>
      </p:graphicFrame>
      <p:pic>
        <p:nvPicPr>
          <p:cNvPr id="10244" name="_x413777280" descr="EMB00003c846c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08" y="2458268"/>
            <a:ext cx="1619250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425610544" descr="EMB00003c846c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2458268"/>
            <a:ext cx="1619250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38200" y="2342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10241" name="_x425611480" descr="EMB00003c846c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90" y="2458268"/>
            <a:ext cx="1665288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_x425587576" descr="EMB00003c846c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58" y="2458268"/>
            <a:ext cx="1619250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_x425587360" descr="EMB00003c846c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492" y="2458268"/>
            <a:ext cx="1619250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172200" y="2585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10247" name="_x425587864" descr="EMB00003c846c8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2458268"/>
            <a:ext cx="1619250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6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5641" y="56306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4_3.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실행 화면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040194"/>
              </p:ext>
            </p:extLst>
          </p:nvPr>
        </p:nvGraphicFramePr>
        <p:xfrm>
          <a:off x="872990" y="2022249"/>
          <a:ext cx="5181600" cy="350797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5229832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71669749"/>
                    </a:ext>
                  </a:extLst>
                </a:gridCol>
              </a:tblGrid>
              <a:tr h="32678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삭제 버튼 클릭 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)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55736"/>
                  </a:ext>
                </a:extLst>
              </a:tr>
              <a:tr h="3181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585341"/>
                  </a:ext>
                </a:extLst>
              </a:tr>
            </a:tbl>
          </a:graphicData>
        </a:graphic>
      </p:graphicFrame>
      <p:graphicFrame>
        <p:nvGraphicFramePr>
          <p:cNvPr id="11" name="내용 개체 틀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2552355"/>
              </p:ext>
            </p:extLst>
          </p:nvPr>
        </p:nvGraphicFramePr>
        <p:xfrm>
          <a:off x="6197893" y="2022249"/>
          <a:ext cx="5181600" cy="3518257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6815216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5516850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164440603"/>
                    </a:ext>
                  </a:extLst>
                </a:gridCol>
              </a:tblGrid>
              <a:tr h="284488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[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도서 구매 링크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62570" panose="02000000000000000000" pitchFamily="2" charset="-127"/>
                          <a:ea typeface="62570" panose="02000000000000000000" pitchFamily="2" charset="-127"/>
                        </a:rPr>
                        <a:t>]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77639"/>
                  </a:ext>
                </a:extLst>
              </a:tr>
              <a:tr h="3233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62570" panose="02000000000000000000" pitchFamily="2" charset="-127"/>
                        <a:ea typeface="62570" panose="02000000000000000000" pitchFamily="2" charset="-127"/>
                      </a:endParaRPr>
                    </a:p>
                  </a:txBody>
                  <a:tcPr marL="57401" marR="57401" marT="15870" marB="15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9612"/>
                  </a:ext>
                </a:extLst>
              </a:tr>
            </a:tbl>
          </a:graphicData>
        </a:graphic>
      </p:graphicFrame>
      <p:pic>
        <p:nvPicPr>
          <p:cNvPr id="11266" name="_x414003584" descr="EMB00003c846c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69" y="2459626"/>
            <a:ext cx="1619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414007832" descr="EMB00003c846c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42" y="2459626"/>
            <a:ext cx="1619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22311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11270" name="_x420332072" descr="EMB00003c846c8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05" y="2459626"/>
            <a:ext cx="1619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420332576" descr="EMB00003c846c8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48" y="2469913"/>
            <a:ext cx="1619250" cy="28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_x420331496" descr="EMB00003c846c8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991" y="2459626"/>
            <a:ext cx="1619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169641" y="25910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5712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5.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프로젝트 수행 방법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E0120FC-76A0-4B00-BB73-39D75ACB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1773" y="1674994"/>
            <a:ext cx="8982486" cy="2528445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💙 중간고사 이전 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: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 전체적인 틀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기능을 구상</a:t>
            </a:r>
            <a:endParaRPr lang="en-US" altLang="ko-KR" sz="17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💙 중간고사 이후 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: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 코드를 작성하면서 각자의 코드를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연결하기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💙 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10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월 말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~11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월 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: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 오류를 수정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,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 내용을 첨부하며 부족한 부분 채워 나가기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altLang="ko-KR" sz="9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💜 아이디어 구상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간단한 회의 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카카오톡 사용</a:t>
            </a:r>
            <a:endParaRPr lang="en-US" altLang="ko-KR" sz="17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💜 오류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문제 해결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코드 작성 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구글 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Meet 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사용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ko-KR" altLang="en-US" sz="17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56E26-E65C-498B-AC3B-8640E393A8A8}"/>
              </a:ext>
            </a:extLst>
          </p:cNvPr>
          <p:cNvSpPr/>
          <p:nvPr/>
        </p:nvSpPr>
        <p:spPr>
          <a:xfrm>
            <a:off x="932480" y="1611384"/>
            <a:ext cx="10067214" cy="2636877"/>
          </a:xfrm>
          <a:prstGeom prst="rect">
            <a:avLst/>
          </a:prstGeom>
          <a:noFill/>
          <a:ln w="38100">
            <a:solidFill>
              <a:srgbClr val="A8C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BF88BC55-389E-4A85-A2A5-BEF720F21E96}"/>
              </a:ext>
            </a:extLst>
          </p:cNvPr>
          <p:cNvSpPr txBox="1">
            <a:spLocks/>
          </p:cNvSpPr>
          <p:nvPr/>
        </p:nvSpPr>
        <p:spPr>
          <a:xfrm>
            <a:off x="1111773" y="4679701"/>
            <a:ext cx="9610015" cy="108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각자 화면을 공유하면서 </a:t>
            </a:r>
            <a:r>
              <a:rPr lang="ko-KR" altLang="en-US" sz="17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오류가 난 코드 부분을 직접적으로 확인하고 비교하면서 수정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했습니다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7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음성으로 이야기하다 보니 바로바로 커뮤니케이션</a:t>
            </a:r>
            <a:r>
              <a:rPr lang="ko-KR" altLang="en-US" sz="1700" dirty="0">
                <a:latin typeface="62570" panose="02000000000000000000" pitchFamily="2" charset="-127"/>
                <a:ea typeface="62570" panose="02000000000000000000" pitchFamily="2" charset="-127"/>
              </a:rPr>
              <a:t>을 할 수 있어서 더 좋았습니다</a:t>
            </a:r>
            <a:r>
              <a:rPr lang="en-US" altLang="ko-KR" sz="17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7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3B20-987E-4F0F-B667-D85DBA9FF4B5}"/>
              </a:ext>
            </a:extLst>
          </p:cNvPr>
          <p:cNvSpPr txBox="1"/>
          <p:nvPr/>
        </p:nvSpPr>
        <p:spPr>
          <a:xfrm>
            <a:off x="1111773" y="5561227"/>
            <a:ext cx="9610016" cy="844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kern="1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주요 기능별로 나누어서 각자의 역할을 분배한 </a:t>
            </a:r>
            <a:r>
              <a:rPr lang="ko-KR" altLang="en-US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후</a:t>
            </a:r>
            <a:r>
              <a:rPr lang="en-US" altLang="ko-KR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각각 맡은 부분의 코드를 맡아서 </a:t>
            </a:r>
            <a:r>
              <a:rPr lang="en-US" altLang="ko-KR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xml, java</a:t>
            </a:r>
            <a:r>
              <a:rPr lang="ko-KR" altLang="en-US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를 맞추어 코드를 작성한 후</a:t>
            </a:r>
            <a:r>
              <a:rPr lang="en-US" altLang="ko-KR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모여서 이 코드를 연결하는 코드를 같이 작성하였습니다</a:t>
            </a:r>
            <a:r>
              <a:rPr lang="en-US" altLang="ko-KR" sz="1700" kern="100" dirty="0">
                <a:solidFill>
                  <a:srgbClr val="00000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7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CF2C8E-7FDF-48D7-A34D-C8201DB30A76}"/>
              </a:ext>
            </a:extLst>
          </p:cNvPr>
          <p:cNvSpPr/>
          <p:nvPr/>
        </p:nvSpPr>
        <p:spPr>
          <a:xfrm>
            <a:off x="932480" y="4473513"/>
            <a:ext cx="10067214" cy="2093876"/>
          </a:xfrm>
          <a:prstGeom prst="rect">
            <a:avLst/>
          </a:prstGeom>
          <a:noFill/>
          <a:ln w="38100">
            <a:solidFill>
              <a:srgbClr val="A8C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3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72319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6.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문제점 및 해결방안</a:t>
            </a: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40BA5D2D-6109-4DEC-88E3-AFAB16C9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5603" y="1607786"/>
            <a:ext cx="10448366" cy="4016383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</a:pP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fontAlgn="base">
              <a:lnSpc>
                <a:spcPct val="120000"/>
              </a:lnSpc>
              <a:buFont typeface="62570" panose="02000000000000000000" pitchFamily="2" charset="-127"/>
              <a:buChar char="★"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프로젝트를 진행하는 데 있어서 탭을 분리한 후 각자 코드를 짜서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합치기로 했는데 아무래도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프로젝트 명</a:t>
            </a:r>
            <a:r>
              <a:rPr lang="en-US" altLang="ko-KR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개개인이 설정한 변수 명</a:t>
            </a:r>
            <a:r>
              <a:rPr lang="en-US" altLang="ko-KR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패키지 명 등이 다르다 보니까 합쳤을 때      오류가 자주 발생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하기도 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fontAlgn="base">
              <a:lnSpc>
                <a:spcPct val="120000"/>
              </a:lnSpc>
            </a:pPr>
            <a:endParaRPr lang="en-US" altLang="ko-KR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fontAlgn="base">
              <a:lnSpc>
                <a:spcPct val="120000"/>
              </a:lnSpc>
              <a:buFont typeface="62570" panose="02000000000000000000" pitchFamily="2" charset="-127"/>
              <a:buChar char="★"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코드를 구상하다 보니 클래스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XML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파일 개수가 많아지고 코드를 하나하나 보는 데 있어서 굉장히 어려움이 많기도 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그래서 저희는 틀 구상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아이디어 회의 등을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카카오톡 </a:t>
            </a:r>
            <a:r>
              <a:rPr lang="ko-KR" altLang="en-US" sz="2000" dirty="0" err="1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채팅방뿐만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아니라 구글</a:t>
            </a:r>
            <a:r>
              <a:rPr lang="en-US" altLang="ko-KR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Meet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를 사용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하여 실제 구동이 되는지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코드의 어느 부분이 오류가 나는지 등을 살펴볼 수 있었습니다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9" name="그림 8" descr="노란색이(가) 표시된 사진&#10;&#10;자동 생성된 설명">
            <a:extLst>
              <a:ext uri="{FF2B5EF4-FFF2-40B4-BE49-F238E27FC236}">
                <a16:creationId xmlns:a16="http://schemas.microsoft.com/office/drawing/2014/main" id="{E0BA6BE4-5D56-4AD5-B1B3-0983355F2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33" y="5375470"/>
            <a:ext cx="1247739" cy="12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89001" y="683243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580572" y="1601674"/>
            <a:ext cx="5515427" cy="54540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1.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팀 명 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+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이유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	2.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팀 활동 사진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	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3.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작품 명 및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작품 개요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	4_1.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작품 내용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	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4_2.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코드 일부 설명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/>
              <a:t>		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5590705" y="202224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	4_3.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실행 화면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	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5.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프로젝트 수행 방법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	6.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문제점 및 해결방안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	7.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기대효과 및 응용 분야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	8.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마무리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208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7875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72319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6.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문제점 및 해결방안</a:t>
            </a:r>
          </a:p>
        </p:txBody>
      </p:sp>
      <p:sp>
        <p:nvSpPr>
          <p:cNvPr id="29" name="내용 개체 틀 5">
            <a:extLst>
              <a:ext uri="{FF2B5EF4-FFF2-40B4-BE49-F238E27FC236}">
                <a16:creationId xmlns:a16="http://schemas.microsoft.com/office/drawing/2014/main" id="{ACB5A3EB-7663-43BB-B886-AE6DAB66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603" y="1549512"/>
            <a:ext cx="9938585" cy="40708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62570" panose="02000000000000000000" pitchFamily="2" charset="-127"/>
              <a:buChar char="★"/>
            </a:pPr>
            <a:endParaRPr lang="en-US" altLang="ko-KR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>
              <a:lnSpc>
                <a:spcPct val="120000"/>
              </a:lnSpc>
              <a:buFont typeface="62570" panose="02000000000000000000" pitchFamily="2" charset="-127"/>
              <a:buChar char="★"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회의 시간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을 정해서 각자 생각하고 구상한 것들을 이야기하고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어떤 방향으로 어떤 기능을 나누어서 코드를 작성할지 토의한 후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개개인이 각자 코드를 작성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해오기도 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  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하고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구글 </a:t>
            </a:r>
            <a:r>
              <a:rPr lang="en-US" altLang="ko-KR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meet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를 켜놓고 대화를 하면서 코드를 작성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하기도 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>
              <a:lnSpc>
                <a:spcPct val="120000"/>
              </a:lnSpc>
              <a:buFont typeface="62570" panose="02000000000000000000" pitchFamily="2" charset="-127"/>
              <a:buChar char="★"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정말</a:t>
            </a:r>
            <a:r>
              <a:rPr lang="ko-KR" altLang="en-US" sz="20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수많은 오류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가</a:t>
            </a:r>
            <a:r>
              <a:rPr lang="ko-KR" altLang="en-US" sz="20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발생했고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가장 기억에 남는 것은 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XML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의 </a:t>
            </a:r>
            <a:r>
              <a:rPr lang="en-US" altLang="ko-KR" sz="2000" dirty="0" err="1">
                <a:latin typeface="62570" panose="02000000000000000000" pitchFamily="2" charset="-127"/>
                <a:ea typeface="62570" panose="02000000000000000000" pitchFamily="2" charset="-127"/>
              </a:rPr>
              <a:t>android:onClick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  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부분에서 ‘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data’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를 ‘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date’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로 잘못 기재해서 위 오타를 찾는데 굉장히 오랜 시간이   걸린 것이었습니다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위의 부분을 수정하여 자바 코드와 이름을 맞춰 실행하였더니   정상적으로 실행이 되었습니다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>
              <a:lnSpc>
                <a:spcPct val="120000"/>
              </a:lnSpc>
              <a:buFont typeface="62570" panose="02000000000000000000" pitchFamily="2" charset="-127"/>
              <a:buChar char="★"/>
            </a:pP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>
              <a:lnSpc>
                <a:spcPct val="120000"/>
              </a:lnSpc>
              <a:buFont typeface="62570" panose="02000000000000000000" pitchFamily="2" charset="-127"/>
              <a:buChar char="★"/>
            </a:pP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9" name="그림 8" descr="노란색이(가) 표시된 사진&#10;&#10;자동 생성된 설명">
            <a:extLst>
              <a:ext uri="{FF2B5EF4-FFF2-40B4-BE49-F238E27FC236}">
                <a16:creationId xmlns:a16="http://schemas.microsoft.com/office/drawing/2014/main" id="{41A52895-57D6-4B11-AA0D-CD151DAE2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32" y="5457308"/>
            <a:ext cx="1192860" cy="11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8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696686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7.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기대 효과 및 응용 분야</a:t>
            </a: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93451743-A650-49F0-BDC1-54981E9D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5603" y="1877311"/>
            <a:ext cx="10515599" cy="1096828"/>
          </a:xfrm>
        </p:spPr>
        <p:txBody>
          <a:bodyPr>
            <a:normAutofit/>
          </a:bodyPr>
          <a:lstStyle/>
          <a:p>
            <a:pPr marL="0" indent="0" algn="just" fontAlgn="base" latinLnBrk="0">
              <a:lnSpc>
                <a:spcPct val="150000"/>
              </a:lnSpc>
              <a:buNone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모두가  책이라는 </a:t>
            </a:r>
            <a:r>
              <a:rPr lang="ko-KR" altLang="en-US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공통된 관심사를 가지고 있는 앱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을 개발하게 되면서 서로가 평소 독서록을 작성할 때 불편하게 느끼던 요소들을 이야기 하는 시간을 가졌습니다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88960CF9-6A87-4166-B1B9-221ACB35D99C}"/>
              </a:ext>
            </a:extLst>
          </p:cNvPr>
          <p:cNvSpPr txBox="1">
            <a:spLocks/>
          </p:cNvSpPr>
          <p:nvPr/>
        </p:nvSpPr>
        <p:spPr>
          <a:xfrm>
            <a:off x="935603" y="3209268"/>
            <a:ext cx="10515599" cy="143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그 결과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조원들이 </a:t>
            </a:r>
            <a:r>
              <a:rPr lang="ko-KR" altLang="en-US" sz="2000" dirty="0" err="1">
                <a:latin typeface="62570" panose="02000000000000000000" pitchFamily="2" charset="-127"/>
                <a:ea typeface="62570" panose="02000000000000000000" pitchFamily="2" charset="-127"/>
              </a:rPr>
              <a:t>곹공통적으로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지적한 요소는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2000" dirty="0">
                <a:highlight>
                  <a:srgbClr val="FFFF00"/>
                </a:highlight>
                <a:latin typeface="62570" panose="02000000000000000000" pitchFamily="2" charset="-127"/>
                <a:ea typeface="62570" panose="02000000000000000000" pitchFamily="2" charset="-127"/>
              </a:rPr>
              <a:t>“지하철 및 버스와 같은 대중교통 이동 시 읽은 부분의 독서록을 그때그때 쓸 방법이 없었다는 것”</a:t>
            </a:r>
            <a:r>
              <a:rPr lang="ko-KR" altLang="en-US" sz="2000" i="1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이었습니다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66830FE-0AB1-403F-A113-2B407BEF5582}"/>
              </a:ext>
            </a:extLst>
          </p:cNvPr>
          <p:cNvSpPr txBox="1">
            <a:spLocks/>
          </p:cNvSpPr>
          <p:nvPr/>
        </p:nvSpPr>
        <p:spPr>
          <a:xfrm>
            <a:off x="935602" y="4719686"/>
            <a:ext cx="10515599" cy="222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따라서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모든 조원들이 </a:t>
            </a:r>
            <a:r>
              <a:rPr lang="ko-KR" altLang="en-US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개인 </a:t>
            </a:r>
            <a:r>
              <a:rPr lang="ko-KR" altLang="en-US" sz="2000" dirty="0" err="1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독서록</a:t>
            </a:r>
            <a:r>
              <a:rPr lang="ko-KR" altLang="en-US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앱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을 만든다는 해당 아이디어에 만장일치로 찬성했고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기획 및 디자인 제작에는 순조롭게 진행되었습니다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11" name="그림 10" descr="노란색이(가) 표시된 사진&#10;&#10;자동 생성된 설명">
            <a:extLst>
              <a:ext uri="{FF2B5EF4-FFF2-40B4-BE49-F238E27FC236}">
                <a16:creationId xmlns:a16="http://schemas.microsoft.com/office/drawing/2014/main" id="{20FEB657-5B33-4105-94F5-D1D5C250A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32" y="5457308"/>
            <a:ext cx="1192860" cy="11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2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696686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7.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기대 효과 및 응용 분야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E31107CC-F58B-40FB-AB87-E6A47DB05C80}"/>
              </a:ext>
            </a:extLst>
          </p:cNvPr>
          <p:cNvSpPr txBox="1">
            <a:spLocks/>
          </p:cNvSpPr>
          <p:nvPr/>
        </p:nvSpPr>
        <p:spPr>
          <a:xfrm>
            <a:off x="3359217" y="2303789"/>
            <a:ext cx="7837395" cy="3660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900" dirty="0">
                <a:latin typeface="62570" panose="02000000000000000000" pitchFamily="2" charset="-127"/>
                <a:ea typeface="62570" panose="02000000000000000000" pitchFamily="2" charset="-127"/>
              </a:rPr>
              <a:t>국가 도서관 통계 시스템에서 조사한 </a:t>
            </a:r>
            <a:r>
              <a:rPr lang="en-US" altLang="ko-KR" sz="1900" dirty="0">
                <a:latin typeface="62570" panose="02000000000000000000" pitchFamily="2" charset="-127"/>
                <a:ea typeface="62570" panose="02000000000000000000" pitchFamily="2" charset="-127"/>
              </a:rPr>
              <a:t>2017</a:t>
            </a:r>
            <a:r>
              <a:rPr lang="ko-KR" altLang="en-US" sz="1900" dirty="0">
                <a:latin typeface="62570" panose="02000000000000000000" pitchFamily="2" charset="-127"/>
                <a:ea typeface="62570" panose="02000000000000000000" pitchFamily="2" charset="-127"/>
              </a:rPr>
              <a:t>년도의 우리나라의 </a:t>
            </a:r>
            <a:r>
              <a:rPr lang="en-US" altLang="ko-KR" sz="1900" dirty="0">
                <a:latin typeface="62570" panose="02000000000000000000" pitchFamily="2" charset="-127"/>
                <a:ea typeface="62570" panose="02000000000000000000" pitchFamily="2" charset="-127"/>
              </a:rPr>
              <a:t>2017</a:t>
            </a:r>
            <a:r>
              <a:rPr lang="ko-KR" altLang="en-US" sz="1900" dirty="0">
                <a:latin typeface="62570" panose="02000000000000000000" pitchFamily="2" charset="-127"/>
                <a:ea typeface="62570" panose="02000000000000000000" pitchFamily="2" charset="-127"/>
              </a:rPr>
              <a:t>년도  </a:t>
            </a:r>
            <a:r>
              <a:rPr lang="ko-KR" altLang="en-US" sz="19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대출 도서 수</a:t>
            </a:r>
            <a:r>
              <a:rPr lang="ko-KR" altLang="en-US" sz="1900" dirty="0">
                <a:latin typeface="62570" panose="02000000000000000000" pitchFamily="2" charset="-127"/>
                <a:ea typeface="62570" panose="02000000000000000000" pitchFamily="2" charset="-127"/>
              </a:rPr>
              <a:t>는 시도에 설립된 공공도서관 기준 합계 </a:t>
            </a:r>
            <a:r>
              <a:rPr lang="en-US" altLang="ko-KR" sz="1900" dirty="0">
                <a:latin typeface="62570" panose="02000000000000000000" pitchFamily="2" charset="-127"/>
                <a:ea typeface="62570" panose="02000000000000000000" pitchFamily="2" charset="-127"/>
              </a:rPr>
              <a:t>48,777,899</a:t>
            </a:r>
            <a:r>
              <a:rPr lang="ko-KR" altLang="en-US" sz="1900" dirty="0">
                <a:latin typeface="62570" panose="02000000000000000000" pitchFamily="2" charset="-127"/>
                <a:ea typeface="62570" panose="02000000000000000000" pitchFamily="2" charset="-127"/>
              </a:rPr>
              <a:t>권이며</a:t>
            </a:r>
            <a:r>
              <a:rPr lang="en-US" altLang="ko-KR" sz="19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900" dirty="0">
                <a:latin typeface="62570" panose="02000000000000000000" pitchFamily="2" charset="-127"/>
                <a:ea typeface="62570" panose="02000000000000000000" pitchFamily="2" charset="-127"/>
              </a:rPr>
              <a:t>주요 대도시가 아닌 공공 도서관과 사립 도서관의 경우 더 높게   측정될 것으로 예상됩니다</a:t>
            </a:r>
            <a:r>
              <a:rPr lang="en-US" altLang="ko-KR" sz="19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따라서 </a:t>
            </a:r>
            <a:r>
              <a:rPr lang="ko-KR" altLang="en-US" sz="2000" dirty="0">
                <a:solidFill>
                  <a:srgbClr val="294AD5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많은 이들이 독서 이후 기록을 남기는 방법을 필요로 할 것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이며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이러한 부분에서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개인 </a:t>
            </a:r>
            <a:r>
              <a:rPr lang="ko-KR" altLang="en-US" sz="2000" dirty="0" err="1">
                <a:latin typeface="62570" panose="02000000000000000000" pitchFamily="2" charset="-127"/>
                <a:ea typeface="62570" panose="02000000000000000000" pitchFamily="2" charset="-127"/>
              </a:rPr>
              <a:t>독서록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앱이 많은 사용을 기대할 수 있다고 생각합니다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9AD58C6-9E45-4959-B40F-AA9DA30E72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3135766"/>
            <a:ext cx="1699986" cy="16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5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62570" panose="02000000000000000000" pitchFamily="2" charset="-127"/>
                <a:ea typeface="62570" panose="020000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74318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8.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마무리</a:t>
            </a:r>
          </a:p>
        </p:txBody>
      </p:sp>
      <p:pic>
        <p:nvPicPr>
          <p:cNvPr id="10" name="내용 개체 틀 9" descr="클립아트이(가) 표시된 사진&#10;&#10;자동 생성된 설명">
            <a:extLst>
              <a:ext uri="{FF2B5EF4-FFF2-40B4-BE49-F238E27FC236}">
                <a16:creationId xmlns:a16="http://schemas.microsoft.com/office/drawing/2014/main" id="{086F7995-C3A5-4715-8C63-8F0CA3BB1A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0" y="3899638"/>
            <a:ext cx="2534052" cy="2700850"/>
          </a:xfrm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2C4AADC9-2828-403D-87A5-15FCAE397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0" y="947737"/>
            <a:ext cx="2591986" cy="2700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F921EB-AB73-4410-99D0-187572E74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2" y="2422457"/>
            <a:ext cx="2411620" cy="3356976"/>
          </a:xfrm>
          <a:prstGeom prst="rect">
            <a:avLst/>
          </a:prstGeom>
        </p:spPr>
      </p:pic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9213547F-7AF5-489A-97CC-00CA1F08E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1" y="1925276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 후기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아무래도 전공 지식에 대해 많이 부족한 상태에서 진행하다 보니 어려움이 많았습니다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시간적으로 여유가 있던 편이 아니라 조금 더 시간과 노력을 쏟지 못한 것이 아쉽고 기회가 된다면 완성도 높은 프로젝트로 공모전을 다시 참여하고 싶습니다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  <a:sym typeface="Wingdings" panose="05000000000000000000" pitchFamily="2" charset="2"/>
              </a:rPr>
              <a:t>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 내용을 더 추가할 수 있다면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?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fontAlgn="base">
              <a:buFontTx/>
              <a:buChar char="-"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삭제 버튼 클릭 시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화면에서도 바로 지워지게 설정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!</a:t>
            </a:r>
          </a:p>
          <a:p>
            <a:pPr fontAlgn="base">
              <a:buFontTx/>
              <a:buChar char="-"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이전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다음 버튼 클릭 시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내용이 없을 경우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“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저장된 내용이 없습니다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”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라고 출력하기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!</a:t>
            </a:r>
          </a:p>
          <a:p>
            <a:pPr fontAlgn="base">
              <a:buFontTx/>
              <a:buChar char="-"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내용 추가 시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이미지도 같이 첨부할 수 있게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!</a:t>
            </a:r>
          </a:p>
          <a:p>
            <a:pPr fontAlgn="base">
              <a:buFontTx/>
              <a:buChar char="-"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제목도 수정할 수 있게 설정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A7EA2F-E490-4331-8E16-0404ACDA2A38}"/>
              </a:ext>
            </a:extLst>
          </p:cNvPr>
          <p:cNvSpPr/>
          <p:nvPr/>
        </p:nvSpPr>
        <p:spPr>
          <a:xfrm>
            <a:off x="3440710" y="1692214"/>
            <a:ext cx="5296889" cy="2207424"/>
          </a:xfrm>
          <a:prstGeom prst="rect">
            <a:avLst/>
          </a:prstGeom>
          <a:noFill/>
          <a:ln w="38100">
            <a:solidFill>
              <a:srgbClr val="A8C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8E8A36-601D-4963-BFF8-2C9710FEF2A3}"/>
              </a:ext>
            </a:extLst>
          </p:cNvPr>
          <p:cNvSpPr/>
          <p:nvPr/>
        </p:nvSpPr>
        <p:spPr>
          <a:xfrm>
            <a:off x="3440711" y="4268109"/>
            <a:ext cx="5296888" cy="2207424"/>
          </a:xfrm>
          <a:prstGeom prst="rect">
            <a:avLst/>
          </a:prstGeom>
          <a:noFill/>
          <a:ln w="38100">
            <a:solidFill>
              <a:srgbClr val="A8C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1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5063" y="6068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1.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팀 명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+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이유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9324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💙</a:t>
            </a:r>
            <a:r>
              <a:rPr lang="ko-KR" altLang="en-US" dirty="0" err="1">
                <a:latin typeface="62570" panose="02000000000000000000" pitchFamily="2" charset="-127"/>
                <a:ea typeface="62570" panose="02000000000000000000" pitchFamily="2" charset="-127"/>
              </a:rPr>
              <a:t>팀명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dirty="0" err="1">
                <a:latin typeface="62570" panose="02000000000000000000" pitchFamily="2" charset="-127"/>
                <a:ea typeface="62570" panose="02000000000000000000" pitchFamily="2" charset="-127"/>
              </a:rPr>
              <a:t>비스무리</a:t>
            </a:r>
            <a:endParaRPr lang="en-US" altLang="ko-KR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💙이유 </a:t>
            </a:r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컴퓨터 비전 </a:t>
            </a:r>
            <a:r>
              <a:rPr lang="ko-KR" altLang="en-US" sz="2400" dirty="0" err="1">
                <a:latin typeface="62570" panose="02000000000000000000" pitchFamily="2" charset="-127"/>
                <a:ea typeface="62570" panose="02000000000000000000" pitchFamily="2" charset="-127"/>
              </a:rPr>
              <a:t>랩원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2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명 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+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그래픽스 </a:t>
            </a:r>
            <a:r>
              <a:rPr lang="ko-KR" altLang="en-US" sz="2400" dirty="0" err="1">
                <a:latin typeface="62570" panose="02000000000000000000" pitchFamily="2" charset="-127"/>
                <a:ea typeface="62570" panose="02000000000000000000" pitchFamily="2" charset="-127"/>
              </a:rPr>
              <a:t>랩원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1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명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	     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랩 이름의 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‘(</a:t>
            </a:r>
            <a:r>
              <a:rPr lang="ko-KR" altLang="en-US" sz="2400" dirty="0" err="1">
                <a:latin typeface="62570" panose="02000000000000000000" pitchFamily="2" charset="-127"/>
                <a:ea typeface="62570" panose="02000000000000000000" pitchFamily="2" charset="-127"/>
              </a:rPr>
              <a:t>컴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)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비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’+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(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그래픽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)‘</a:t>
            </a:r>
            <a:r>
              <a:rPr lang="ko-KR" altLang="en-US" sz="2400" dirty="0" err="1">
                <a:latin typeface="62570" panose="02000000000000000000" pitchFamily="2" charset="-127"/>
                <a:ea typeface="62570" panose="02000000000000000000" pitchFamily="2" charset="-127"/>
              </a:rPr>
              <a:t>스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’ + </a:t>
            </a: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무리 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= “</a:t>
            </a:r>
            <a:r>
              <a:rPr lang="ko-KR" altLang="en-US" sz="2400" dirty="0" err="1">
                <a:latin typeface="62570" panose="02000000000000000000" pitchFamily="2" charset="-127"/>
                <a:ea typeface="62570" panose="02000000000000000000" pitchFamily="2" charset="-127"/>
              </a:rPr>
              <a:t>비스무리</a:t>
            </a:r>
            <a:r>
              <a:rPr lang="en-US" altLang="ko-KR" sz="2400" dirty="0">
                <a:latin typeface="62570" panose="02000000000000000000" pitchFamily="2" charset="-127"/>
                <a:ea typeface="62570" panose="02000000000000000000" pitchFamily="2" charset="-127"/>
              </a:rPr>
              <a:t>”</a:t>
            </a:r>
          </a:p>
          <a:p>
            <a:pPr marL="0" indent="0">
              <a:buNone/>
            </a:pPr>
            <a:r>
              <a:rPr lang="ko-KR" altLang="en-US" sz="2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endParaRPr lang="en-US" altLang="ko-KR" sz="2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또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비스무리라는 단어의  의미가 </a:t>
            </a:r>
            <a:r>
              <a:rPr lang="en-US" altLang="ko-KR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‘</a:t>
            </a:r>
            <a:r>
              <a:rPr lang="ko-KR" altLang="en-US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색이나 모양이 비슷하면서도 다른 어중간한 모양</a:t>
            </a:r>
            <a:r>
              <a:rPr lang="en-US" altLang="ko-KR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’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이라는 뜻이 마치 저희와 같아 조 이름을 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“</a:t>
            </a:r>
            <a:r>
              <a:rPr lang="ko-KR" altLang="en-US" sz="2000" dirty="0" err="1">
                <a:latin typeface="62570" panose="02000000000000000000" pitchFamily="2" charset="-127"/>
                <a:ea typeface="62570" panose="02000000000000000000" pitchFamily="2" charset="-127"/>
              </a:rPr>
              <a:t>비스무리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”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로 짓게 되었습니다</a:t>
            </a:r>
            <a:r>
              <a:rPr lang="en-US" altLang="ko-KR" sz="20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r>
              <a:rPr lang="ko-KR" altLang="en-US" sz="20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endParaRPr lang="en-US" altLang="ko-KR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기존에 나와 있는 앱과 비슷하지만</a:t>
            </a:r>
            <a:r>
              <a:rPr lang="en-US" altLang="ko-KR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차별화가 있는</a:t>
            </a:r>
            <a:r>
              <a:rPr lang="en-US" altLang="ko-KR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그리고 많은 사람들이 필요로 하는 그런 앱을 제작하고 싶었습니다</a:t>
            </a:r>
            <a:r>
              <a:rPr lang="en-US" altLang="ko-KR" sz="20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2000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5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6117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2.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팀 활동 사진</a:t>
            </a:r>
            <a:endParaRPr lang="ko-KR" altLang="en-US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 언제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?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매주 화요일 정규 수업이 끝난 이후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! </a:t>
            </a:r>
          </a:p>
          <a:p>
            <a:pPr marL="0" indent="0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 어떻게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?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카카오톡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SNS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커뮤니티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Google Meet!</a:t>
            </a:r>
          </a:p>
          <a:p>
            <a:pPr marL="0" indent="0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 추가적으로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💙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코드 공유 및 수정이 필요한 경우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! </a:t>
            </a:r>
          </a:p>
          <a:p>
            <a:pPr marL="0" indent="0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화요일 이외에도 수시로 아이디어 회의 등 수시로 연락을 하면서 진행하였습니다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!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14005600" descr="EMB00003c846c7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3" y="2277268"/>
            <a:ext cx="2716212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414004448" descr="EMB00003c846c7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3" y="4043929"/>
            <a:ext cx="2716212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7" name="_x414003584" descr="EMB00003c846c7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68" y="2033587"/>
            <a:ext cx="1473200" cy="39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4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3.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작품 명 및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작품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💙 작품 명 </a:t>
            </a:r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독후감 기록 앱</a:t>
            </a:r>
          </a:p>
          <a:p>
            <a:pPr marL="0" indent="0">
              <a:buNone/>
            </a:pPr>
            <a:endParaRPr lang="en-US" altLang="ko-KR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117203" y="1528222"/>
            <a:ext cx="5181600" cy="51427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💙 작품 개요 </a:t>
            </a:r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</a:p>
          <a:p>
            <a:pPr marL="0" indent="0">
              <a:buNone/>
            </a:pPr>
            <a:endParaRPr lang="en-US" altLang="ko-KR" sz="9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(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아이디어 동기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)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무언가 우리의 생활 속에서 필요한 앱이 무엇이 있을까 생각을 했습니다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세 학우 모두 책에 관심이 많았고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우리가 </a:t>
            </a: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‘</a:t>
            </a:r>
            <a:r>
              <a:rPr lang="ko-KR" altLang="en-US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책에 관련된 내용을 다루어서 앱을 구상하면 어떨까</a:t>
            </a: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?’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라는 생각으로 아이디어를 생각하게 되었습니다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저희는 초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중학생 시절 독서록을 직접 수기로 작성하곤 했습니다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이것을 시대가 바뀐 오늘날 앱을 통해서 기록할 수 있다면 더욱 효과적으로 사용할 수 있으리라 생각을 했고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평소 읽던 책의 내용을 간단하게 정리하여 보관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한다면 </a:t>
            </a:r>
            <a:r>
              <a:rPr lang="ko-KR" altLang="en-US" sz="1600" b="1" dirty="0">
                <a:latin typeface="62570" panose="02000000000000000000" pitchFamily="2" charset="-127"/>
                <a:ea typeface="62570" panose="02000000000000000000" pitchFamily="2" charset="-127"/>
              </a:rPr>
              <a:t>효율적으로 많은 사람이 찾는 앱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을 개발할 수 있겠다는 생각도 들었습니다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2782A0F-9E8B-4C31-8F89-B1B54EE58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58" y="20222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14F4FB9-3346-4C4A-BF99-37601013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FD578564-124A-49CE-9596-EE34D14D2609}"/>
              </a:ext>
            </a:extLst>
          </p:cNvPr>
          <p:cNvSpPr txBox="1">
            <a:spLocks/>
          </p:cNvSpPr>
          <p:nvPr/>
        </p:nvSpPr>
        <p:spPr>
          <a:xfrm>
            <a:off x="838200" y="25964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                          [</a:t>
            </a:r>
            <a:r>
              <a:rPr lang="ko-KR" altLang="en-US" sz="1600" dirty="0" err="1">
                <a:latin typeface="62570" panose="02000000000000000000" pitchFamily="2" charset="-127"/>
                <a:ea typeface="62570" panose="02000000000000000000" pitchFamily="2" charset="-127"/>
              </a:rPr>
              <a:t>독서록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 앱 구상도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2" name="_x419870480" descr="EMB00003c846c71">
            <a:extLst>
              <a:ext uri="{FF2B5EF4-FFF2-40B4-BE49-F238E27FC236}">
                <a16:creationId xmlns:a16="http://schemas.microsoft.com/office/drawing/2014/main" id="{F00AF3AE-3E65-49E7-9EB0-AF7D8131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69" y="3007745"/>
            <a:ext cx="2339975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420330488" descr="EMB00003c846c73">
            <a:extLst>
              <a:ext uri="{FF2B5EF4-FFF2-40B4-BE49-F238E27FC236}">
                <a16:creationId xmlns:a16="http://schemas.microsoft.com/office/drawing/2014/main" id="{5C88A861-DBC1-4445-94A8-2BE71693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2" y="3007745"/>
            <a:ext cx="2339975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1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5625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3.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작품 명 및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작품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62570" panose="02000000000000000000" pitchFamily="2" charset="-127"/>
                <a:ea typeface="62570" panose="02000000000000000000" pitchFamily="2" charset="-127"/>
              </a:rPr>
              <a:t>💙 작품 개요 </a:t>
            </a:r>
            <a:r>
              <a:rPr lang="en-US" altLang="ko-KR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한컴돋움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목적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읽은 책의 내용을 더욱 정확하게 나만의 언어로 작성하고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,</a:t>
            </a:r>
            <a:r>
              <a:rPr lang="en-US" altLang="ko-KR" sz="1600" kern="0" spc="0" dirty="0">
                <a:solidFill>
                  <a:srgbClr val="2D52DB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 DB </a:t>
            </a:r>
            <a:r>
              <a:rPr lang="ko-KR" altLang="en-US" sz="1600" kern="0" spc="0" dirty="0">
                <a:solidFill>
                  <a:srgbClr val="2D52DB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연결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을 통해 위 앱을 통해 </a:t>
            </a:r>
            <a:r>
              <a:rPr lang="ko-KR" altLang="en-US" sz="1600" kern="0" spc="0" dirty="0">
                <a:solidFill>
                  <a:srgbClr val="2D52DB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기록한 내용을 보관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할 수 있도록 하였습니다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한마디로 ‘</a:t>
            </a:r>
            <a:r>
              <a:rPr lang="ko-KR" altLang="en-US" sz="1600" kern="0" spc="0" dirty="0">
                <a:solidFill>
                  <a:srgbClr val="00B0F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독서기록 앱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’ 이라고 이야기할 수 있습니다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+mj-lt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172200" y="1983970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[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실제 작품 사진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]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16531" y="17897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20329408" descr="EMB00003c846c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35" y="2486479"/>
            <a:ext cx="1564215" cy="27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420329408" descr="EMB00003c846c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81" y="2486478"/>
            <a:ext cx="1564215" cy="27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420330560" descr="EMB00003c846c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564" y="2486478"/>
            <a:ext cx="1564215" cy="27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453A25-9FDC-4FEC-AC40-4B3A433B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23" y="4398129"/>
            <a:ext cx="2170799" cy="1509151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5408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4_1.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작품 내용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을 활용하여 </a:t>
            </a:r>
            <a:r>
              <a:rPr lang="ko-KR" altLang="en-US" sz="14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독서 기록 앱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을</a:t>
            </a:r>
            <a:r>
              <a:rPr lang="ko-KR" altLang="en-US" sz="14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제작하였습니다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400" dirty="0">
              <a:solidFill>
                <a:srgbClr val="5C743C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⦁ </a:t>
            </a:r>
            <a:r>
              <a:rPr lang="en-US" altLang="ko-KR" sz="1400" b="1" dirty="0" err="1">
                <a:solidFill>
                  <a:srgbClr val="3E668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은 기본적으로 제공되는 사용자 인터페이스 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구성요소이다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 탭을 사용해서 화면의 동일한 영역에 번갈아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다른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내용을 표시할 때 사용한다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</a:p>
          <a:p>
            <a:pPr marL="0" indent="0" fontAlgn="base">
              <a:buNone/>
            </a:pP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클래스는 탭 위젯 안에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표시되는 탭을 추가하거나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 수정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,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삭제하기 위한 기능들을 가지고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있다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⦁</a:t>
            </a:r>
            <a:r>
              <a:rPr lang="ko-KR" altLang="en-US" sz="1400" kern="0" dirty="0">
                <a:solidFill>
                  <a:srgbClr val="000000"/>
                </a:solidFill>
                <a:latin typeface="한양신명조"/>
              </a:rPr>
              <a:t>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클래스를 사용하여 탭을 만들 때는 탭들이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눌려질 때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표시되는 내용을 관리하기 위한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400" b="1" dirty="0" err="1">
                <a:solidFill>
                  <a:srgbClr val="D32908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TabHost</a:t>
            </a:r>
            <a:r>
              <a:rPr lang="en-US" altLang="ko-KR" sz="14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클래스가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 필요하다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⦁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TabHost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가 관리하는 페이지 화면은</a:t>
            </a:r>
            <a:r>
              <a:rPr lang="ko-KR" altLang="en-US" sz="1400" dirty="0">
                <a:solidFill>
                  <a:srgbClr val="6B7349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400" b="1" dirty="0" err="1">
                <a:solidFill>
                  <a:srgbClr val="6B7349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FrameLayout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을 </a:t>
            </a: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사용했다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⦁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TabHost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는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과 </a:t>
            </a:r>
            <a:r>
              <a:rPr lang="en-US" altLang="ko-KR" sz="1400" dirty="0" err="1">
                <a:latin typeface="62570" panose="02000000000000000000" pitchFamily="2" charset="-127"/>
                <a:ea typeface="62570" panose="02000000000000000000" pitchFamily="2" charset="-127"/>
              </a:rPr>
              <a:t>FrameLayout</a:t>
            </a:r>
            <a:r>
              <a:rPr lang="ko-KR" altLang="en-US" sz="1400" dirty="0">
                <a:latin typeface="62570" panose="02000000000000000000" pitchFamily="2" charset="-127"/>
                <a:ea typeface="62570" panose="02000000000000000000" pitchFamily="2" charset="-127"/>
              </a:rPr>
              <a:t>을 포함하고 있다</a:t>
            </a:r>
            <a:r>
              <a:rPr lang="en-US" altLang="ko-KR" sz="14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3056FB-5FBF-4AC1-8078-CA5DE9C6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9" y="1825625"/>
            <a:ext cx="4210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453A25-9FDC-4FEC-AC40-4B3A433B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23" y="4398129"/>
            <a:ext cx="2170799" cy="1509151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5408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4_1.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작품 내용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altLang="ko-KR" sz="16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3</a:t>
            </a:r>
            <a:r>
              <a:rPr lang="ko-KR" altLang="en-US" sz="16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개의 탭 사용</a:t>
            </a:r>
            <a:r>
              <a:rPr lang="en-US" altLang="ko-KR" sz="16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! 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(1)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독서 목록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(2)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독후감 작성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(3)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도서 구매 링크 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사용된 파일 목록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fontAlgn="base">
              <a:buFontTx/>
              <a:buChar char="-"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java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파일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		- xml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파일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ko-KR" altLang="en-US" sz="14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10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MainActivity.java / activity_main.xml</a:t>
            </a: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  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en-US" altLang="ko-KR" sz="1600" dirty="0" err="1"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을 만들고 탭을 선택했을 때 화면을 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 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어떤 내용으로 채울지 정하는 파일이다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ShowMyData.java / show.xml </a:t>
            </a: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  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독서 목록 탭을 선택하는 경우 처리되는 코드이다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WriteBookActivity.java / writebook.xml </a:t>
            </a: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  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독후감 작성 탭을 선택하는 경우 처리되는 코드이다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ModifyMyData.java / modify.xml 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  :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독서 목록 탭에서 수정버튼을 클릭하면 처리되는 </a:t>
            </a:r>
            <a:endParaRPr lang="en-US" altLang="ko-KR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 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코드이다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DBManager.java 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  : </a:t>
            </a:r>
            <a:r>
              <a:rPr lang="en-US" altLang="ko-KR" sz="1600" dirty="0" err="1">
                <a:latin typeface="62570" panose="02000000000000000000" pitchFamily="2" charset="-127"/>
                <a:ea typeface="62570" panose="02000000000000000000" pitchFamily="2" charset="-127"/>
              </a:rPr>
              <a:t>SQLiteOpenHelper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를 상속받아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DB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생성 및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Table 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   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생성을 하는 클래스이다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- AppHelpActivity.java / link.xml </a:t>
            </a: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rgbClr val="00B0F0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    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: </a:t>
            </a:r>
            <a:r>
              <a:rPr lang="ko-KR" altLang="en-US" sz="1600" dirty="0">
                <a:latin typeface="62570" panose="02000000000000000000" pitchFamily="2" charset="-127"/>
                <a:ea typeface="62570" panose="02000000000000000000" pitchFamily="2" charset="-127"/>
              </a:rPr>
              <a:t>도서 구매 링크를 안내해주는 파일이다</a:t>
            </a:r>
            <a:r>
              <a:rPr lang="en-US" altLang="ko-KR" sz="16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6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C2D52-73F5-457A-BFD4-16925D1C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65" y="4398129"/>
            <a:ext cx="2170800" cy="141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68F418-B78B-4A59-816A-0BE87CB20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25" y="4398129"/>
            <a:ext cx="2170800" cy="14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3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865063" y="83662"/>
            <a:ext cx="1365783" cy="758168"/>
          </a:xfrm>
          <a:custGeom>
            <a:avLst/>
            <a:gdLst>
              <a:gd name="connsiteX0" fmla="*/ 513795 w 2763509"/>
              <a:gd name="connsiteY0" fmla="*/ 752711 h 752711"/>
              <a:gd name="connsiteX1" fmla="*/ 20309 w 2763509"/>
              <a:gd name="connsiteY1" fmla="*/ 128596 h 752711"/>
              <a:gd name="connsiteX2" fmla="*/ 1123395 w 2763509"/>
              <a:gd name="connsiteY2" fmla="*/ 12482 h 752711"/>
              <a:gd name="connsiteX3" fmla="*/ 1965224 w 2763509"/>
              <a:gd name="connsiteY3" fmla="*/ 317282 h 752711"/>
              <a:gd name="connsiteX4" fmla="*/ 2763509 w 2763509"/>
              <a:gd name="connsiteY4" fmla="*/ 201168 h 752711"/>
              <a:gd name="connsiteX0" fmla="*/ 513795 w 2763509"/>
              <a:gd name="connsiteY0" fmla="*/ 743254 h 743254"/>
              <a:gd name="connsiteX1" fmla="*/ 20309 w 2763509"/>
              <a:gd name="connsiteY1" fmla="*/ 187719 h 743254"/>
              <a:gd name="connsiteX2" fmla="*/ 1123395 w 2763509"/>
              <a:gd name="connsiteY2" fmla="*/ 3025 h 743254"/>
              <a:gd name="connsiteX3" fmla="*/ 1965224 w 2763509"/>
              <a:gd name="connsiteY3" fmla="*/ 307825 h 743254"/>
              <a:gd name="connsiteX4" fmla="*/ 2763509 w 2763509"/>
              <a:gd name="connsiteY4" fmla="*/ 191711 h 743254"/>
              <a:gd name="connsiteX0" fmla="*/ 513795 w 2763509"/>
              <a:gd name="connsiteY0" fmla="*/ 758168 h 758168"/>
              <a:gd name="connsiteX1" fmla="*/ 20309 w 2763509"/>
              <a:gd name="connsiteY1" fmla="*/ 202633 h 758168"/>
              <a:gd name="connsiteX2" fmla="*/ 1123395 w 2763509"/>
              <a:gd name="connsiteY2" fmla="*/ 17939 h 758168"/>
              <a:gd name="connsiteX3" fmla="*/ 1965224 w 2763509"/>
              <a:gd name="connsiteY3" fmla="*/ 322739 h 758168"/>
              <a:gd name="connsiteX4" fmla="*/ 2763509 w 2763509"/>
              <a:gd name="connsiteY4" fmla="*/ 20662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  <a:gd name="connsiteX0" fmla="*/ 513795 w 3275146"/>
              <a:gd name="connsiteY0" fmla="*/ 758168 h 758168"/>
              <a:gd name="connsiteX1" fmla="*/ 20309 w 3275146"/>
              <a:gd name="connsiteY1" fmla="*/ 202633 h 758168"/>
              <a:gd name="connsiteX2" fmla="*/ 1123395 w 3275146"/>
              <a:gd name="connsiteY2" fmla="*/ 17939 h 758168"/>
              <a:gd name="connsiteX3" fmla="*/ 1965224 w 3275146"/>
              <a:gd name="connsiteY3" fmla="*/ 322739 h 758168"/>
              <a:gd name="connsiteX4" fmla="*/ 3275146 w 3275146"/>
              <a:gd name="connsiteY4" fmla="*/ 229485 h 7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46" h="758168">
                <a:moveTo>
                  <a:pt x="513795" y="758168"/>
                </a:moveTo>
                <a:cubicBezTo>
                  <a:pt x="216252" y="507796"/>
                  <a:pt x="-81291" y="326004"/>
                  <a:pt x="20309" y="202633"/>
                </a:cubicBezTo>
                <a:cubicBezTo>
                  <a:pt x="121909" y="79262"/>
                  <a:pt x="269334" y="-47799"/>
                  <a:pt x="1123395" y="17939"/>
                </a:cubicBezTo>
                <a:cubicBezTo>
                  <a:pt x="1977456" y="83677"/>
                  <a:pt x="1515235" y="196041"/>
                  <a:pt x="1965224" y="322739"/>
                </a:cubicBezTo>
                <a:cubicBezTo>
                  <a:pt x="2415213" y="449437"/>
                  <a:pt x="3012679" y="303266"/>
                  <a:pt x="3275146" y="229485"/>
                </a:cubicBezTo>
              </a:path>
            </a:pathLst>
          </a:custGeom>
          <a:noFill/>
          <a:ln w="952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0573" y="696686"/>
            <a:ext cx="11132456" cy="6161314"/>
            <a:chOff x="580573" y="696686"/>
            <a:chExt cx="11132456" cy="61613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580573" y="696686"/>
              <a:ext cx="11132456" cy="6161314"/>
            </a:xfrm>
            <a:prstGeom prst="round2SameRect">
              <a:avLst>
                <a:gd name="adj1" fmla="val 3711"/>
                <a:gd name="adj2" fmla="val 0"/>
              </a:avLst>
            </a:prstGeom>
            <a:gradFill flip="none" rotWithShape="1">
              <a:gsLst>
                <a:gs pos="60000">
                  <a:schemeClr val="bg1">
                    <a:lumMod val="95000"/>
                  </a:schemeClr>
                </a:gs>
                <a:gs pos="18000">
                  <a:schemeClr val="bg1"/>
                </a:gs>
              </a:gsLst>
              <a:lin ang="0" scaled="0"/>
              <a:tileRect/>
            </a:gradFill>
            <a:ln w="38100">
              <a:noFill/>
            </a:ln>
            <a:effectLst>
              <a:outerShdw blurRad="342900" dist="876300" sx="93000" sy="9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flipH="1">
              <a:off x="608465" y="696686"/>
              <a:ext cx="654277" cy="6161314"/>
            </a:xfrm>
            <a:prstGeom prst="round1Rect">
              <a:avLst>
                <a:gd name="adj" fmla="val 30084"/>
              </a:avLst>
            </a:prstGeom>
            <a:gradFill flip="none" rotWithShape="1">
              <a:gsLst>
                <a:gs pos="49000">
                  <a:schemeClr val="bg1">
                    <a:lumMod val="95000"/>
                  </a:schemeClr>
                </a:gs>
                <a:gs pos="29000">
                  <a:schemeClr val="bg1"/>
                </a:gs>
                <a:gs pos="73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30846" y="83662"/>
            <a:ext cx="540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Book Report Application Of </a:t>
            </a:r>
            <a:r>
              <a:rPr lang="en-US" altLang="ko-K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62570" panose="02000000000000000000" pitchFamily="2" charset="-127"/>
                <a:ea typeface="62570" panose="02000000000000000000" pitchFamily="2" charset="-127"/>
              </a:rPr>
              <a:t>Vismuri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1337" y="5408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62570" panose="02000000000000000000" pitchFamily="2" charset="-127"/>
                <a:ea typeface="62570" panose="02000000000000000000" pitchFamily="2" charset="-127"/>
              </a:rPr>
              <a:t>4_2. </a:t>
            </a:r>
            <a:r>
              <a:rPr lang="ko-KR" altLang="en-US" sz="4000" dirty="0">
                <a:latin typeface="62570" panose="02000000000000000000" pitchFamily="2" charset="-127"/>
                <a:ea typeface="62570" panose="02000000000000000000" pitchFamily="2" charset="-127"/>
              </a:rPr>
              <a:t>코드 일부 설명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11337" y="1971590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activity_main.xml</a:t>
            </a: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TabHost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를 구성하는 레이아웃이다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TabHost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는 </a:t>
            </a:r>
            <a:r>
              <a:rPr lang="ko-KR" altLang="en-US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뷰그룹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 역할을 하며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과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FrameLayout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을 포함하고 있다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LinearLayout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의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orientaion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속성을 사용하여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TabWidget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과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FrameLayout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을 수직으로 배치하였다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</a:p>
          <a:p>
            <a:pPr marL="0" indent="0" fontAlgn="base">
              <a:buNone/>
            </a:pP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⦁ </a:t>
            </a:r>
            <a:r>
              <a:rPr lang="en-US" altLang="ko-KR" sz="1500" b="1" dirty="0">
                <a:solidFill>
                  <a:srgbClr val="2D52DB"/>
                </a:solidFill>
                <a:latin typeface="62570" panose="02000000000000000000" pitchFamily="2" charset="-127"/>
                <a:ea typeface="62570" panose="02000000000000000000" pitchFamily="2" charset="-127"/>
              </a:rPr>
              <a:t>MainActivity.java</a:t>
            </a:r>
            <a:endParaRPr lang="ko-KR" altLang="en-US" sz="1500" b="1" dirty="0">
              <a:solidFill>
                <a:srgbClr val="2D52DB"/>
              </a:solidFill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setContent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를 사용하여 탭이 눌려졌을 때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FrameLayout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에 표시될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Content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뷰에 대한 리소스 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id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를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 지정한다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탭 내용으로 채울 액티비티를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가동하기 위해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인텐트로 설정한다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 </a:t>
            </a:r>
            <a:endParaRPr lang="en-US" altLang="ko-KR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addTab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로 </a:t>
            </a:r>
            <a:r>
              <a:rPr lang="en-US" altLang="ko-KR" sz="1500" dirty="0" err="1">
                <a:latin typeface="62570" panose="02000000000000000000" pitchFamily="2" charset="-127"/>
                <a:ea typeface="62570" panose="02000000000000000000" pitchFamily="2" charset="-127"/>
              </a:rPr>
              <a:t>TabHost</a:t>
            </a:r>
            <a:r>
              <a:rPr lang="ko-KR" altLang="en-US" sz="1500" dirty="0">
                <a:latin typeface="62570" panose="02000000000000000000" pitchFamily="2" charset="-127"/>
                <a:ea typeface="62570" panose="02000000000000000000" pitchFamily="2" charset="-127"/>
              </a:rPr>
              <a:t>에 탭을 추가한다</a:t>
            </a:r>
            <a:r>
              <a:rPr lang="en-US" altLang="ko-KR" sz="1500" dirty="0">
                <a:latin typeface="62570" panose="02000000000000000000" pitchFamily="2" charset="-127"/>
                <a:ea typeface="62570" panose="02000000000000000000" pitchFamily="2" charset="-127"/>
              </a:rPr>
              <a:t>.</a:t>
            </a: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fontAlgn="base"/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 fontAlgn="base">
              <a:buNone/>
            </a:pP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  <a:p>
            <a:pPr marL="0" indent="0">
              <a:buNone/>
            </a:pPr>
            <a:endParaRPr lang="ko-KR" altLang="en-US" sz="150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45337" y="1921979"/>
            <a:ext cx="5181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050" dirty="0">
                <a:latin typeface="62570" panose="02000000000000000000" pitchFamily="2" charset="-127"/>
                <a:ea typeface="62570" panose="02000000000000000000" pitchFamily="2" charset="-127"/>
              </a:rPr>
              <a:t>                     </a:t>
            </a:r>
          </a:p>
          <a:p>
            <a:pPr marL="0" indent="0" fontAlgn="base">
              <a:buNone/>
            </a:pPr>
            <a:r>
              <a:rPr lang="en-US" altLang="ko-KR" sz="1050" dirty="0">
                <a:latin typeface="62570" panose="02000000000000000000" pitchFamily="2" charset="-127"/>
                <a:ea typeface="62570" panose="02000000000000000000" pitchFamily="2" charset="-127"/>
              </a:rPr>
              <a:t>               .</a:t>
            </a:r>
            <a:endParaRPr lang="ko-KR" altLang="en-US" sz="1050" dirty="0">
              <a:latin typeface="62570" panose="02000000000000000000" pitchFamily="2" charset="-127"/>
              <a:ea typeface="62570" panose="02000000000000000000" pitchFamily="2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내용 개체 틀 5">
            <a:extLst>
              <a:ext uri="{FF2B5EF4-FFF2-40B4-BE49-F238E27FC236}">
                <a16:creationId xmlns:a16="http://schemas.microsoft.com/office/drawing/2014/main" id="{86446C1F-536D-41AD-BD44-9BCD1E5E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30" y="1971590"/>
            <a:ext cx="4565814" cy="4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82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1859</Words>
  <Application>Microsoft Office PowerPoint</Application>
  <PresentationFormat>와이드스크린</PresentationFormat>
  <Paragraphs>300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62570</vt:lpstr>
      <vt:lpstr>맑은 고딕</vt:lpstr>
      <vt:lpstr>한양신명조</vt:lpstr>
      <vt:lpstr>한컴돋움</vt:lpstr>
      <vt:lpstr>함초롬바탕</vt:lpstr>
      <vt:lpstr>Arial</vt:lpstr>
      <vt:lpstr>Wingdings</vt:lpstr>
      <vt:lpstr>1_Office 테마</vt:lpstr>
      <vt:lpstr>PowerPoint 프레젠테이션</vt:lpstr>
      <vt:lpstr>목차</vt:lpstr>
      <vt:lpstr>1. 팀 명 + 이유</vt:lpstr>
      <vt:lpstr>2. 팀 활동 사진</vt:lpstr>
      <vt:lpstr>3. 작품 명 및 작품 개요</vt:lpstr>
      <vt:lpstr>3. 작품 명 및 작품 개요</vt:lpstr>
      <vt:lpstr>4_1. 작품 내용</vt:lpstr>
      <vt:lpstr>4_1. 작품 내용</vt:lpstr>
      <vt:lpstr>4_2. 코드 일부 설명</vt:lpstr>
      <vt:lpstr>4_2. 코드 일부 설명</vt:lpstr>
      <vt:lpstr>4_2. 코드 일부 설명</vt:lpstr>
      <vt:lpstr>4_2. 코드 일부 설명</vt:lpstr>
      <vt:lpstr>4_2. 코드 일부 설명</vt:lpstr>
      <vt:lpstr>4_2. 코드 일부 설명</vt:lpstr>
      <vt:lpstr>4_3. 실행 화면</vt:lpstr>
      <vt:lpstr>4_3. 실행 화면</vt:lpstr>
      <vt:lpstr>4_3. 실행 화면</vt:lpstr>
      <vt:lpstr>5. 프로젝트 수행 방법</vt:lpstr>
      <vt:lpstr>6. 문제점 및 해결방안</vt:lpstr>
      <vt:lpstr>6. 문제점 및 해결방안</vt:lpstr>
      <vt:lpstr>7. 기대 효과 및 응용 분야</vt:lpstr>
      <vt:lpstr>7. 기대 효과 및 응용 분야</vt:lpstr>
      <vt:lpstr>8. 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조민정</cp:lastModifiedBy>
  <cp:revision>148</cp:revision>
  <dcterms:created xsi:type="dcterms:W3CDTF">2019-10-07T04:38:09Z</dcterms:created>
  <dcterms:modified xsi:type="dcterms:W3CDTF">2020-11-11T05:43:10Z</dcterms:modified>
</cp:coreProperties>
</file>