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74" r:id="rId5"/>
    <p:sldId id="275" r:id="rId6"/>
    <p:sldId id="281" r:id="rId7"/>
    <p:sldId id="282" r:id="rId8"/>
    <p:sldId id="286" r:id="rId9"/>
    <p:sldId id="287" r:id="rId10"/>
    <p:sldId id="283" r:id="rId11"/>
    <p:sldId id="284" r:id="rId12"/>
    <p:sldId id="285" r:id="rId13"/>
    <p:sldId id="270" r:id="rId14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F0000"/>
    <a:srgbClr val="D5F4FF"/>
    <a:srgbClr val="A7E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3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2" y="-534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03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557F-AE2A-47A1-AB76-E84F30C44025}" type="datetimeFigureOut">
              <a:rPr lang="ko-KR" altLang="en-US" smtClean="0"/>
              <a:pPr/>
              <a:t>2017-06-29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4A6C-B724-4C6A-B3B5-56DF997E20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altLang="ko-KR" dirty="0" smtClean="0"/>
              <a:t>PURE</a:t>
            </a:r>
            <a:br>
              <a:rPr lang="en-US" altLang="ko-KR" dirty="0" smtClean="0"/>
            </a:br>
            <a:r>
              <a:rPr lang="en-US" altLang="ko-KR" dirty="0" smtClean="0"/>
              <a:t>RED+</a:t>
            </a:r>
            <a:br>
              <a:rPr lang="en-US" altLang="ko-KR" dirty="0" smtClean="0"/>
            </a:br>
            <a:r>
              <a:rPr lang="en-US" altLang="ko-KR" dirty="0" smtClean="0"/>
              <a:t>WHITE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smtClean="0"/>
              <a:t>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799296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>
            <a:off x="0" y="523875"/>
            <a:ext cx="5100638" cy="519112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79495" y="2329551"/>
            <a:ext cx="874434" cy="874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Arial Black" panose="020B0A04020102020204" pitchFamily="34" charset="0"/>
              </a:rPr>
              <a:t>#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006664" y="2293575"/>
            <a:ext cx="1130671" cy="112785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20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1779495" y="3188829"/>
            <a:ext cx="1328870" cy="186698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l">
              <a:defRPr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2799979" y="3375527"/>
            <a:ext cx="308386" cy="304271"/>
          </a:xfrm>
          <a:solidFill>
            <a:srgbClr val="FF0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216650" y="2293575"/>
            <a:ext cx="2006600" cy="1127125"/>
          </a:xfrm>
        </p:spPr>
        <p:txBody>
          <a:bodyPr anchor="ctr">
            <a:normAutofit/>
          </a:bodyPr>
          <a:lstStyle>
            <a:lvl1pPr algn="dist">
              <a:defRPr sz="1000"/>
            </a:lvl1pPr>
          </a:lstStyle>
          <a:p>
            <a:pPr lvl="0"/>
            <a:r>
              <a:rPr lang="en-US" altLang="ko-KR" dirty="0" smtClean="0"/>
              <a:t>1</a:t>
            </a:r>
          </a:p>
          <a:p>
            <a:pPr lvl="0"/>
            <a:r>
              <a:rPr lang="en-US" altLang="ko-KR" dirty="0" smtClean="0"/>
              <a:t>2</a:t>
            </a:r>
          </a:p>
          <a:p>
            <a:pPr lvl="0"/>
            <a:r>
              <a:rPr lang="en-US" altLang="ko-KR" dirty="0" smtClean="0"/>
              <a:t>3</a:t>
            </a:r>
          </a:p>
          <a:p>
            <a:pPr lvl="0"/>
            <a:r>
              <a:rPr lang="en-US" altLang="ko-KR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8699739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1142390" y="993359"/>
            <a:ext cx="1395070" cy="215265"/>
          </a:xfr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265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 smtClean="0"/>
              <a:t>Click to edit </a:t>
            </a:r>
            <a:br>
              <a:rPr lang="en-US" altLang="ko-KR" dirty="0" smtClean="0"/>
            </a:br>
            <a:r>
              <a:rPr lang="en-US" altLang="ko-KR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 smtClean="0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83029"/>
            <a:ext cx="992707" cy="14894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171450" lvl="0" indent="-171450"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 hasCustomPrompt="1"/>
          </p:nvPr>
        </p:nvSpPr>
        <p:spPr>
          <a:xfrm>
            <a:off x="149868" y="992188"/>
            <a:ext cx="692970" cy="1465090"/>
          </a:xfrm>
        </p:spPr>
        <p:txBody>
          <a:bodyPr lIns="36000" rIns="36000">
            <a:noAutofit/>
          </a:bodyPr>
          <a:lstStyle>
            <a:lvl1pPr marL="0" indent="0" algn="dist">
              <a:buNone/>
              <a:defRPr sz="11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TEXT</a:t>
            </a:r>
          </a:p>
          <a:p>
            <a:pPr lvl="0"/>
            <a:r>
              <a:rPr lang="en-US" altLang="ko-KR" dirty="0" smtClean="0"/>
              <a:t>TYPE</a:t>
            </a:r>
          </a:p>
          <a:p>
            <a:pPr lvl="0"/>
            <a:r>
              <a:rPr lang="en-US" altLang="ko-KR" dirty="0" smtClean="0"/>
              <a:t>HERE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1152726" y="1297110"/>
            <a:ext cx="157914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>
            <a:off x="0" y="0"/>
            <a:ext cx="992706" cy="992706"/>
            <a:chOff x="0" y="0"/>
            <a:chExt cx="992706" cy="992706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0" y="0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149868" y="149868"/>
              <a:ext cx="692970" cy="6929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atin typeface="Arial Black" panose="020B0A04020102020204" pitchFamily="34" charset="0"/>
                </a:rPr>
                <a:t>#</a:t>
              </a:r>
              <a:endParaRPr lang="ko-KR" altLang="en-US" sz="40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805784" y="805784"/>
              <a:ext cx="186922" cy="186922"/>
            </a:xfrm>
            <a:prstGeom prst="line">
              <a:avLst/>
            </a:prstGeom>
            <a:ln w="952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802243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FF0000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IN.</a:t>
            </a:r>
            <a:br>
              <a:rPr lang="en-US" altLang="ko-KR" dirty="0" smtClean="0"/>
            </a:br>
            <a:r>
              <a:rPr lang="en-US" altLang="ko-KR" dirty="0" smtClean="0"/>
              <a:t>D.E</a:t>
            </a:r>
            <a:br>
              <a:rPr lang="en-US" altLang="ko-KR" dirty="0" smtClean="0"/>
            </a:br>
            <a:r>
              <a:rPr lang="en-US" altLang="ko-KR" dirty="0" smtClean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 smtClean="0"/>
              <a:t>CONTENTS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009114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 smtClean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Agency FB" panose="020B0503020202020204" pitchFamily="34" charset="0"/>
          <a:ea typeface="나눔바른고딕 UltraLight" panose="020B060302010102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zzabzz21@naver.com" TargetMode="External"/><Relationship Id="rId2" Type="http://schemas.openxmlformats.org/officeDocument/2006/relationships/hyperlink" Target="mailto:%20annie522@naver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idmy183@nate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129" y="1454156"/>
            <a:ext cx="2097742" cy="2586567"/>
          </a:xfr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KITRI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모의해킹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착수보고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en-US" sz="2800" dirty="0" err="1" smtClean="0">
                <a:solidFill>
                  <a:srgbClr val="FF0000"/>
                </a:solidFill>
                <a:latin typeface="+mj-ea"/>
                <a:ea typeface="+mj-ea"/>
              </a:rPr>
              <a:t>랜섬웨어</a:t>
            </a: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 변 종 </a:t>
            </a:r>
            <a:r>
              <a:rPr lang="en-US" altLang="ko-KR" sz="2800" dirty="0" smtClean="0">
                <a:solidFill>
                  <a:srgbClr val="FF0000"/>
                </a:solidFill>
                <a:latin typeface="+mj-ea"/>
                <a:ea typeface="+mj-ea"/>
              </a:rPr>
              <a:t>+ </a:t>
            </a:r>
            <a:r>
              <a:rPr lang="ko-KR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  예측 도구</a:t>
            </a:r>
            <a:endParaRPr lang="ko-KR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42447" y="4158998"/>
            <a:ext cx="2259106" cy="330452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ADSTORED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권주승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김예지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+mj-cs"/>
              </a:rPr>
              <a:t>  박주연  이현준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7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MANAGEMENT PLAN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프로젝트 관리방안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01_ </a:t>
            </a:r>
            <a:r>
              <a:rPr lang="ko-KR" altLang="en-US" sz="1000" dirty="0" smtClean="0"/>
              <a:t>버전 관리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9"/>
          <p:cNvSpPr>
            <a:spLocks noGrp="1"/>
          </p:cNvSpPr>
          <p:nvPr>
            <p:ph idx="1"/>
          </p:nvPr>
        </p:nvSpPr>
        <p:spPr>
          <a:xfrm>
            <a:off x="1192600" y="1646143"/>
            <a:ext cx="7367506" cy="405861"/>
          </a:xfrm>
        </p:spPr>
        <p:txBody>
          <a:bodyPr lIns="144000" rIns="144000">
            <a:normAutofit/>
          </a:bodyPr>
          <a:lstStyle/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GitHub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100" dirty="0" smtClean="0">
                <a:solidFill>
                  <a:srgbClr val="FF0000"/>
                </a:solidFill>
              </a:rPr>
              <a:t> 이용해 </a:t>
            </a:r>
            <a:r>
              <a:rPr lang="en-US" altLang="ko-KR" sz="1100" dirty="0" smtClean="0">
                <a:solidFill>
                  <a:srgbClr val="FF0000"/>
                </a:solidFill>
              </a:rPr>
              <a:t>Python Code </a:t>
            </a:r>
            <a:r>
              <a:rPr lang="ko-KR" altLang="en-US" sz="1100" dirty="0" smtClean="0">
                <a:solidFill>
                  <a:srgbClr val="FF0000"/>
                </a:solidFill>
              </a:rPr>
              <a:t>관리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1142390" y="1584101"/>
            <a:ext cx="100421" cy="105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7978" b="58258"/>
          <a:stretch/>
        </p:blipFill>
        <p:spPr>
          <a:xfrm>
            <a:off x="1192600" y="2203014"/>
            <a:ext cx="7367506" cy="30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28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MANAGEMENT PLAN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프로젝트 관리방안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02_ </a:t>
            </a:r>
            <a:r>
              <a:rPr lang="ko-KR" altLang="en-US" sz="1000" dirty="0" smtClean="0"/>
              <a:t>문서 관리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87836" y="1488141"/>
            <a:ext cx="1114110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PROJ_DOC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05419" y="1488141"/>
            <a:ext cx="1265590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MA01.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93914" y="1488141"/>
            <a:ext cx="1517072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PR01.</a:t>
            </a:r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주간보고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93914" y="1916213"/>
            <a:ext cx="1517072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PR02.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회의록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93914" y="2350520"/>
            <a:ext cx="1517072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ET01.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참고자료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05419" y="2350520"/>
            <a:ext cx="1265590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MA99.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93914" y="2784827"/>
            <a:ext cx="1517072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ET01.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참고자료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93914" y="3219134"/>
            <a:ext cx="1517072" cy="3172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ET01.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참고자료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도서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꺾인 연결선 35"/>
          <p:cNvCxnSpPr>
            <a:stCxn id="2" idx="3"/>
            <a:endCxn id="12" idx="1"/>
          </p:cNvCxnSpPr>
          <p:nvPr/>
        </p:nvCxnSpPr>
        <p:spPr>
          <a:xfrm>
            <a:off x="2301946" y="1646776"/>
            <a:ext cx="403473" cy="0"/>
          </a:xfrm>
          <a:prstGeom prst="straightConnector1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" idx="3"/>
            <a:endCxn id="16" idx="1"/>
          </p:cNvCxnSpPr>
          <p:nvPr/>
        </p:nvCxnSpPr>
        <p:spPr>
          <a:xfrm>
            <a:off x="2301946" y="1646776"/>
            <a:ext cx="403473" cy="86237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2" idx="3"/>
            <a:endCxn id="14" idx="1"/>
          </p:cNvCxnSpPr>
          <p:nvPr/>
        </p:nvCxnSpPr>
        <p:spPr>
          <a:xfrm>
            <a:off x="3971009" y="1646776"/>
            <a:ext cx="422905" cy="428072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35"/>
          <p:cNvCxnSpPr>
            <a:stCxn id="12" idx="3"/>
            <a:endCxn id="13" idx="1"/>
          </p:cNvCxnSpPr>
          <p:nvPr/>
        </p:nvCxnSpPr>
        <p:spPr>
          <a:xfrm>
            <a:off x="3971009" y="1646776"/>
            <a:ext cx="422905" cy="0"/>
          </a:xfrm>
          <a:prstGeom prst="straightConnector1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35"/>
          <p:cNvCxnSpPr>
            <a:stCxn id="16" idx="3"/>
            <a:endCxn id="15" idx="1"/>
          </p:cNvCxnSpPr>
          <p:nvPr/>
        </p:nvCxnSpPr>
        <p:spPr>
          <a:xfrm>
            <a:off x="3971009" y="2509155"/>
            <a:ext cx="422905" cy="0"/>
          </a:xfrm>
          <a:prstGeom prst="straightConnector1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6" idx="3"/>
            <a:endCxn id="17" idx="1"/>
          </p:cNvCxnSpPr>
          <p:nvPr/>
        </p:nvCxnSpPr>
        <p:spPr>
          <a:xfrm>
            <a:off x="3971009" y="2509155"/>
            <a:ext cx="422905" cy="43430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6" idx="3"/>
            <a:endCxn id="18" idx="1"/>
          </p:cNvCxnSpPr>
          <p:nvPr/>
        </p:nvCxnSpPr>
        <p:spPr>
          <a:xfrm>
            <a:off x="3971009" y="2509155"/>
            <a:ext cx="422905" cy="868614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19"/>
          <p:cNvSpPr>
            <a:spLocks noGrp="1"/>
          </p:cNvSpPr>
          <p:nvPr>
            <p:ph idx="1"/>
          </p:nvPr>
        </p:nvSpPr>
        <p:spPr>
          <a:xfrm>
            <a:off x="1558747" y="2735228"/>
            <a:ext cx="1790380" cy="801176"/>
          </a:xfrm>
        </p:spPr>
        <p:txBody>
          <a:bodyPr lIns="144000" rIns="144000">
            <a:normAutofit/>
          </a:bodyPr>
          <a:lstStyle/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Google Drive</a:t>
            </a:r>
            <a:r>
              <a:rPr lang="ko-KR" altLang="en-US" sz="1100" dirty="0" smtClean="0">
                <a:solidFill>
                  <a:srgbClr val="FF0000"/>
                </a:solidFill>
              </a:rPr>
              <a:t>와 </a:t>
            </a:r>
            <a:r>
              <a:rPr lang="en-US" altLang="ko-KR" sz="1100" dirty="0" smtClean="0">
                <a:solidFill>
                  <a:srgbClr val="FF0000"/>
                </a:solidFill>
              </a:rPr>
              <a:t>Google DOC </a:t>
            </a:r>
            <a:r>
              <a:rPr lang="ko-KR" altLang="en-US" sz="1100" dirty="0" smtClean="0">
                <a:solidFill>
                  <a:srgbClr val="FF0000"/>
                </a:solidFill>
              </a:rPr>
              <a:t>을 이용한 문서관리 </a:t>
            </a:r>
            <a:r>
              <a:rPr lang="en-US" altLang="ko-KR" sz="1100" dirty="0" smtClean="0">
                <a:solidFill>
                  <a:srgbClr val="FF0000"/>
                </a:solidFill>
              </a:rPr>
              <a:t>&amp; </a:t>
            </a:r>
            <a:r>
              <a:rPr lang="ko-KR" altLang="en-US" sz="1100" dirty="0" smtClean="0">
                <a:solidFill>
                  <a:srgbClr val="FF0000"/>
                </a:solidFill>
              </a:rPr>
              <a:t>실시간 문서 업데이트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71" name="Rectangle 1"/>
          <p:cNvSpPr/>
          <p:nvPr/>
        </p:nvSpPr>
        <p:spPr>
          <a:xfrm>
            <a:off x="1541409" y="2685318"/>
            <a:ext cx="109855" cy="876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463"/>
          <a:stretch/>
        </p:blipFill>
        <p:spPr>
          <a:xfrm>
            <a:off x="1187836" y="3792704"/>
            <a:ext cx="4723150" cy="1593335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0922"/>
          <a:stretch/>
        </p:blipFill>
        <p:spPr>
          <a:xfrm>
            <a:off x="6069233" y="938203"/>
            <a:ext cx="2762534" cy="44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9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MANAGEMENT PLAN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프로젝트 관리방안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en-US" altLang="ko-KR" sz="1000" dirty="0" smtClean="0"/>
              <a:t>03_ </a:t>
            </a:r>
            <a:r>
              <a:rPr lang="ko-KR" altLang="en-US" sz="1000" dirty="0" smtClean="0"/>
              <a:t>팀원 관리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2390" y="1569353"/>
            <a:ext cx="7432898" cy="287771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r"/>
            <a:endParaRPr lang="en-US" altLang="ko-KR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근태 기준</a:t>
            </a:r>
            <a:endParaRPr lang="en-US" altLang="ko-KR" sz="1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근태가 좋지 않은 팀원은 벌금</a:t>
            </a:r>
            <a:endParaRPr lang="en-US" altLang="ko-KR" sz="11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변동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PLAN1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팀원들이 역할을 분담하여 프로젝트를 진행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PLAN2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분담하여 프로젝트를 진행하기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어려운 경우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내용 축소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1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회의</a:t>
            </a:r>
            <a:endParaRPr lang="en-US" altLang="ko-KR" sz="11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매주 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이상 회의를 통하여 팀원들 진척 사항 파악 및 팀원 관리</a:t>
            </a:r>
            <a:endParaRPr lang="en-US" altLang="ko-KR" sz="11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4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 noGrp="1"/>
          </p:cNvSpPr>
          <p:nvPr>
            <p:ph type="title"/>
          </p:nvPr>
        </p:nvSpPr>
        <p:spPr>
          <a:xfrm>
            <a:off x="1667236" y="2240280"/>
            <a:ext cx="1237528" cy="1234440"/>
          </a:xfrm>
        </p:spPr>
        <p:txBody>
          <a:bodyPr lIns="360000" rIns="360000">
            <a:norm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6461760" y="2089150"/>
            <a:ext cx="1089660" cy="15367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60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006664" y="2293212"/>
            <a:ext cx="1228724" cy="11278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 O N T </a:t>
            </a:r>
            <a:r>
              <a:rPr lang="en-US" altLang="ko-KR" dirty="0" smtClean="0"/>
              <a:t>E </a:t>
            </a:r>
            <a:br>
              <a:rPr lang="en-US" altLang="ko-KR" dirty="0" smtClean="0"/>
            </a:br>
            <a:r>
              <a:rPr lang="en-US" altLang="ko-KR" dirty="0" smtClean="0"/>
              <a:t>NTS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9494" y="3188829"/>
            <a:ext cx="1600199" cy="186698"/>
          </a:xfrm>
        </p:spPr>
        <p:txBody>
          <a:bodyPr/>
          <a:lstStyle/>
          <a:p>
            <a:r>
              <a:rPr lang="en-US" dirty="0" smtClean="0"/>
              <a:t>GITHUB.COM/ANNIE522/KITRI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3A6E7C-90AF-45A6-BFA5-9A43259AAFA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131857" y="1622613"/>
            <a:ext cx="1721224" cy="2469774"/>
          </a:xfrm>
        </p:spPr>
        <p:txBody>
          <a:bodyPr anchor="ctr">
            <a:normAutofit/>
          </a:bodyPr>
          <a:lstStyle/>
          <a:p>
            <a:pPr algn="dist"/>
            <a:r>
              <a:rPr lang="ko-KR" altLang="en-US" sz="1050" dirty="0" smtClean="0"/>
              <a:t>프로젝트 주제 선정 배경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프로젝트 개요 및 목표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팀원 및 역할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프로젝트 일정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프로젝트 환경</a:t>
            </a:r>
            <a:endParaRPr lang="en-US" altLang="ko-KR" sz="1050" dirty="0" smtClean="0"/>
          </a:p>
          <a:p>
            <a:pPr algn="dist"/>
            <a:r>
              <a:rPr lang="en-US" altLang="ko-KR" sz="1050" dirty="0" smtClean="0"/>
              <a:t>AS-IS &amp; TO-BE</a:t>
            </a:r>
          </a:p>
          <a:p>
            <a:pPr algn="dist"/>
            <a:r>
              <a:rPr lang="ko-KR" altLang="en-US" sz="1050" dirty="0" smtClean="0"/>
              <a:t>프로젝트 관리 방안</a:t>
            </a:r>
            <a:endParaRPr lang="en-US" altLang="ko-KR" sz="1050" dirty="0" smtClean="0"/>
          </a:p>
          <a:p>
            <a:pPr algn="dist"/>
            <a:r>
              <a:rPr lang="ko-KR" altLang="en-US" sz="1050" dirty="0" smtClean="0"/>
              <a:t>출처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2914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BACKGROUND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프로젝트 주제 선정 배경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823012" y="3887662"/>
            <a:ext cx="4189411" cy="1674937"/>
          </a:xfrm>
        </p:spPr>
        <p:txBody>
          <a:bodyPr lIns="144000" rIns="144000">
            <a:normAutofit fontScale="925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/>
              <a:t>기존 </a:t>
            </a:r>
            <a:r>
              <a:rPr lang="ko-KR" altLang="en-US" sz="1200" dirty="0" err="1"/>
              <a:t>랜섬웨어를</a:t>
            </a:r>
            <a:r>
              <a:rPr lang="ko-KR" altLang="en-US" sz="1200" dirty="0"/>
              <a:t> 변형하여 전혀 예측 할 수 없는 변종 버전을 만들어내 무차별적으로 확산 되면서 항상 사회적으로 이슈가 되지만 특별한 방어 체계를 구축 할 수 없고 피해만 확산되는 안타까운 상황</a:t>
            </a:r>
            <a:r>
              <a:rPr lang="en-US" altLang="ko-KR" sz="1200" dirty="0" smtClean="0"/>
              <a:t>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/>
              <a:t>변종 </a:t>
            </a:r>
            <a:r>
              <a:rPr lang="ko-KR" altLang="en-US" sz="1200" dirty="0" err="1"/>
              <a:t>랜섬웨어를</a:t>
            </a:r>
            <a:r>
              <a:rPr lang="ko-KR" altLang="en-US" sz="1200" dirty="0"/>
              <a:t> 예측 할 수 있는 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기반의 </a:t>
            </a:r>
            <a:r>
              <a:rPr lang="ko-KR" altLang="en-US" sz="1200" dirty="0" err="1"/>
              <a:t>기술도구</a:t>
            </a:r>
            <a:r>
              <a:rPr lang="ko-KR" altLang="en-US" sz="1200" dirty="0"/>
              <a:t> 개발</a:t>
            </a:r>
            <a:endParaRPr lang="en-US" altLang="ko-KR" sz="1200" dirty="0" smtClean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- WannaCry Ransomware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 smtClean="0"/>
              <a:t>선정 배경 </a:t>
            </a:r>
            <a:r>
              <a:rPr lang="en-US" altLang="ko-KR" sz="1000" dirty="0" smtClean="0"/>
              <a:t>01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68084" y="3832734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kitri\Desktop\워너크라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390" y="1432219"/>
            <a:ext cx="3680622" cy="24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57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BACKGROUND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프로젝트 주제 선정 배경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693772" y="1562034"/>
            <a:ext cx="3414897" cy="1329477"/>
          </a:xfrm>
        </p:spPr>
        <p:txBody>
          <a:bodyPr lIns="144000" rIns="144000">
            <a:normAutofit fontScale="925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err="1" smtClean="0"/>
              <a:t>랜섬웨어에</a:t>
            </a:r>
            <a:r>
              <a:rPr lang="ko-KR" altLang="en-US" sz="1200" dirty="0" smtClean="0"/>
              <a:t> 대한 대비책이 알려지면서 이를 </a:t>
            </a:r>
            <a:r>
              <a:rPr lang="ko-KR" altLang="en-US" sz="1200" dirty="0" smtClean="0"/>
              <a:t>무</a:t>
            </a:r>
            <a:r>
              <a:rPr lang="ko-KR" altLang="en-US" sz="1200" dirty="0"/>
              <a:t>력</a:t>
            </a:r>
            <a:r>
              <a:rPr lang="ko-KR" altLang="en-US" sz="1200" dirty="0" smtClean="0"/>
              <a:t>화시키거나 </a:t>
            </a:r>
            <a:r>
              <a:rPr lang="ko-KR" altLang="en-US" sz="1200" dirty="0" smtClean="0"/>
              <a:t>우회하는 변종 </a:t>
            </a:r>
            <a:r>
              <a:rPr lang="ko-KR" altLang="en-US" sz="1200" dirty="0" err="1" smtClean="0"/>
              <a:t>랜섬웨어가</a:t>
            </a:r>
            <a:r>
              <a:rPr lang="ko-KR" altLang="en-US" sz="1200" dirty="0" smtClean="0"/>
              <a:t> 많이 만들어지고 있는 추세</a:t>
            </a:r>
            <a:endParaRPr lang="en-US" altLang="ko-KR" sz="1200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200" dirty="0" smtClean="0"/>
              <a:t>Window</a:t>
            </a:r>
            <a:r>
              <a:rPr lang="ko-KR" altLang="en-US" sz="1200" dirty="0" smtClean="0"/>
              <a:t>뿐만 아니라 </a:t>
            </a:r>
            <a:r>
              <a:rPr lang="en-US" altLang="ko-KR" sz="1200" dirty="0" smtClean="0"/>
              <a:t>Linux, Android </a:t>
            </a:r>
            <a:r>
              <a:rPr lang="ko-KR" altLang="en-US" sz="1200" dirty="0" err="1" smtClean="0"/>
              <a:t>랜섬웨어가</a:t>
            </a:r>
            <a:r>
              <a:rPr lang="ko-KR" altLang="en-US" sz="1200" dirty="0" smtClean="0"/>
              <a:t> 출현</a:t>
            </a:r>
            <a:endParaRPr lang="en-US" altLang="ko-KR" sz="1200" dirty="0" smtClean="0"/>
          </a:p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100" dirty="0" smtClean="0">
                <a:solidFill>
                  <a:srgbClr val="FF0000"/>
                </a:solidFill>
              </a:rPr>
              <a:t>- WannaCry Ransomware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 smtClean="0"/>
              <a:t>선정 배경 </a:t>
            </a:r>
            <a:r>
              <a:rPr lang="en-US" altLang="ko-KR" sz="1000" dirty="0" smtClean="0"/>
              <a:t>02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638844" y="1507107"/>
            <a:ext cx="109855" cy="109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7707" y="3142361"/>
            <a:ext cx="3695354" cy="21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0961" y="3162433"/>
            <a:ext cx="2040174" cy="217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오른쪽 화살표 15"/>
          <p:cNvSpPr/>
          <p:nvPr/>
        </p:nvSpPr>
        <p:spPr>
          <a:xfrm>
            <a:off x="4353889" y="3976347"/>
            <a:ext cx="381965" cy="3588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71795" y="3069107"/>
            <a:ext cx="7063120" cy="228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ransom 그래프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25" y="1071345"/>
            <a:ext cx="3408189" cy="18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22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OVERVIEW AND GOALS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sz="25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프로젝트 개요 및 목표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259487" y="3487660"/>
            <a:ext cx="3136991" cy="1709525"/>
          </a:xfrm>
        </p:spPr>
        <p:txBody>
          <a:bodyPr lIns="144000" rIns="144000">
            <a:normAutofit fontScale="92500" lnSpcReduction="20000"/>
          </a:bodyPr>
          <a:lstStyle/>
          <a:p>
            <a:pPr marL="0" indent="0" algn="r" fontAlgn="base">
              <a:lnSpc>
                <a:spcPct val="1200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- </a:t>
            </a:r>
            <a:r>
              <a:rPr lang="en-US" altLang="ko-KR" sz="1200" dirty="0" smtClean="0">
                <a:solidFill>
                  <a:srgbClr val="FF0000"/>
                </a:solidFill>
              </a:rPr>
              <a:t>Machine Learning ‘RS Anlyze’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200" dirty="0" smtClean="0"/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1200" dirty="0" smtClean="0"/>
              <a:t>본 </a:t>
            </a:r>
            <a:r>
              <a:rPr lang="ko-KR" altLang="en-US" sz="1200" dirty="0"/>
              <a:t>프로젝트는 </a:t>
            </a:r>
            <a:r>
              <a:rPr lang="ko-KR" altLang="en-US" sz="1200" dirty="0" err="1"/>
              <a:t>랜섬웨어를</a:t>
            </a:r>
            <a:r>
              <a:rPr lang="ko-KR" altLang="en-US" sz="1200" dirty="0"/>
              <a:t> 분석하여 </a:t>
            </a:r>
            <a:r>
              <a:rPr lang="ko-KR" altLang="en-US" sz="1200" dirty="0" smtClean="0"/>
              <a:t>변형되는 </a:t>
            </a:r>
            <a:r>
              <a:rPr lang="ko-KR" altLang="en-US" sz="1200" dirty="0"/>
              <a:t>중요한 특징들을 기준점으로 선정하여</a:t>
            </a:r>
            <a:r>
              <a:rPr lang="en-US" altLang="ko-KR" sz="1200" dirty="0"/>
              <a:t>, </a:t>
            </a:r>
            <a:r>
              <a:rPr lang="ko-KR" altLang="en-US" sz="1200" dirty="0"/>
              <a:t>그 특징을 </a:t>
            </a:r>
            <a:r>
              <a:rPr lang="ko-KR" altLang="en-US" sz="1200" dirty="0" err="1"/>
              <a:t>머신러닝으로</a:t>
            </a:r>
            <a:r>
              <a:rPr lang="ko-KR" altLang="en-US" sz="1200" dirty="0"/>
              <a:t> 프로그램에 학습시키고</a:t>
            </a:r>
            <a:r>
              <a:rPr lang="en-US" altLang="ko-KR" sz="1200" dirty="0"/>
              <a:t>, </a:t>
            </a:r>
            <a:r>
              <a:rPr lang="ko-KR" altLang="en-US" sz="1200" dirty="0"/>
              <a:t>미래에 만들어질 수 있는 </a:t>
            </a:r>
            <a:r>
              <a:rPr lang="ko-KR" altLang="en-US" sz="1200" dirty="0" err="1"/>
              <a:t>변종랜섬웨어를</a:t>
            </a:r>
            <a:r>
              <a:rPr lang="ko-KR" altLang="en-US" sz="1200" dirty="0"/>
              <a:t> 미리 예측하는 도구를 제작하여 변종 </a:t>
            </a:r>
            <a:r>
              <a:rPr lang="ko-KR" altLang="en-US" sz="1200" dirty="0" err="1"/>
              <a:t>랜섬웨어에</a:t>
            </a:r>
            <a:r>
              <a:rPr lang="ko-KR" altLang="en-US" sz="1200" dirty="0"/>
              <a:t> 대한 보안 사고를 예방하는데 목적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r>
              <a:rPr lang="ko-KR" altLang="en-US" sz="1000" dirty="0" smtClean="0"/>
              <a:t>목표</a:t>
            </a:r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0958" y="1507634"/>
            <a:ext cx="420913" cy="4342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4219" y="2663293"/>
            <a:ext cx="420913" cy="4342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0016" y="2663293"/>
            <a:ext cx="420913" cy="43422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8888" y="2663293"/>
            <a:ext cx="420913" cy="43422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7657" y="2663292"/>
            <a:ext cx="420913" cy="434222"/>
          </a:xfrm>
          <a:prstGeom prst="rect">
            <a:avLst/>
          </a:prstGeom>
        </p:spPr>
      </p:pic>
      <p:cxnSp>
        <p:nvCxnSpPr>
          <p:cNvPr id="12" name="직선 연결선 11"/>
          <p:cNvCxnSpPr>
            <a:stCxn id="4" idx="2"/>
          </p:cNvCxnSpPr>
          <p:nvPr/>
        </p:nvCxnSpPr>
        <p:spPr>
          <a:xfrm flipH="1">
            <a:off x="3511413" y="1941856"/>
            <a:ext cx="2" cy="533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7" idx="0"/>
          </p:cNvCxnSpPr>
          <p:nvPr/>
        </p:nvCxnSpPr>
        <p:spPr>
          <a:xfrm>
            <a:off x="3506455" y="2473278"/>
            <a:ext cx="718221" cy="190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1" idx="0"/>
          </p:cNvCxnSpPr>
          <p:nvPr/>
        </p:nvCxnSpPr>
        <p:spPr>
          <a:xfrm>
            <a:off x="3506456" y="2473277"/>
            <a:ext cx="254018" cy="190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2" idx="0"/>
          </p:cNvCxnSpPr>
          <p:nvPr/>
        </p:nvCxnSpPr>
        <p:spPr>
          <a:xfrm flipH="1">
            <a:off x="3289344" y="2473279"/>
            <a:ext cx="217113" cy="190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3" idx="0"/>
          </p:cNvCxnSpPr>
          <p:nvPr/>
        </p:nvCxnSpPr>
        <p:spPr>
          <a:xfrm flipH="1">
            <a:off x="2818114" y="2473276"/>
            <a:ext cx="688343" cy="190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19"/>
          <p:cNvSpPr txBox="1">
            <a:spLocks/>
          </p:cNvSpPr>
          <p:nvPr/>
        </p:nvSpPr>
        <p:spPr>
          <a:xfrm>
            <a:off x="2905149" y="2050683"/>
            <a:ext cx="1212529" cy="267261"/>
          </a:xfrm>
          <a:prstGeom prst="rect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RS Anlyze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9" name="오른쪽 중괄호 58"/>
          <p:cNvSpPr/>
          <p:nvPr/>
        </p:nvSpPr>
        <p:spPr>
          <a:xfrm rot="16200000" flipH="1">
            <a:off x="2982372" y="1084760"/>
            <a:ext cx="1048167" cy="4266000"/>
          </a:xfrm>
          <a:prstGeom prst="rightBrace">
            <a:avLst>
              <a:gd name="adj1" fmla="val 47784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9441" y="4044645"/>
            <a:ext cx="1285234" cy="114575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012701" y="42626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latin typeface="Arial Black" panose="020B0A04020102020204" pitchFamily="34" charset="0"/>
              </a:rPr>
              <a:t>CLEAN</a:t>
            </a:r>
            <a:endParaRPr lang="ko-KR" altLang="en-US" sz="1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7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MEMBERS AND ROLES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팀원 및 역할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943273" y="2512105"/>
            <a:ext cx="29748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6320">
              <a:defRPr/>
            </a:pPr>
            <a:r>
              <a:rPr lang="ko-KR" altLang="en-US" sz="1000" b="1" dirty="0" err="1" smtClean="0">
                <a:latin typeface="나눔"/>
              </a:rPr>
              <a:t>김예지</a:t>
            </a:r>
            <a:r>
              <a:rPr lang="en-US" altLang="ko-KR" sz="800" dirty="0">
                <a:latin typeface="나눔"/>
              </a:rPr>
              <a:t>	</a:t>
            </a:r>
            <a:r>
              <a:rPr lang="en-US" altLang="ko-KR" sz="800" dirty="0" smtClean="0">
                <a:latin typeface="나눔"/>
              </a:rPr>
              <a:t>(</a:t>
            </a:r>
            <a:r>
              <a:rPr lang="ko-KR" altLang="en-US" sz="800" dirty="0">
                <a:latin typeface="나눔"/>
                <a:hlinkClick r:id="rId2"/>
              </a:rPr>
              <a:t> </a:t>
            </a:r>
            <a:r>
              <a:rPr lang="en-US" altLang="ko-KR" sz="800" dirty="0" smtClean="0">
                <a:latin typeface="나눔"/>
                <a:hlinkClick r:id="rId2"/>
              </a:rPr>
              <a:t>annie522@naver.com</a:t>
            </a:r>
            <a:r>
              <a:rPr lang="en-US" altLang="ko-KR" sz="800" dirty="0" smtClean="0">
                <a:latin typeface="나눔"/>
              </a:rPr>
              <a:t> )</a:t>
            </a:r>
          </a:p>
          <a:p>
            <a:pPr defTabSz="916320">
              <a:defRPr/>
            </a:pP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	| </a:t>
            </a:r>
            <a:r>
              <a:rPr lang="ko-KR" altLang="en-US" sz="800" dirty="0" err="1" smtClean="0">
                <a:latin typeface="나눔"/>
                <a:ea typeface="나눔고딕" panose="020D0604000000000000" pitchFamily="50" charset="-127"/>
              </a:rPr>
              <a:t>머신러닝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 제작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  <a:p>
            <a:pPr defTabSz="916320">
              <a:defRPr/>
            </a:pPr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오류 수정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  <a:p>
            <a:pPr defTabSz="916320">
              <a:defRPr/>
            </a:pPr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문서 작성</a:t>
            </a:r>
            <a:endParaRPr lang="ko-KR" altLang="en-US" sz="800" dirty="0">
              <a:latin typeface="나눔"/>
            </a:endParaRPr>
          </a:p>
        </p:txBody>
      </p:sp>
      <p:sp>
        <p:nvSpPr>
          <p:cNvPr id="32" name="막힌 원호 31"/>
          <p:cNvSpPr/>
          <p:nvPr/>
        </p:nvSpPr>
        <p:spPr>
          <a:xfrm>
            <a:off x="1758400" y="1680413"/>
            <a:ext cx="3016035" cy="3016035"/>
          </a:xfrm>
          <a:prstGeom prst="blockArc">
            <a:avLst>
              <a:gd name="adj1" fmla="val 16139040"/>
              <a:gd name="adj2" fmla="val 5437737"/>
              <a:gd name="adj3" fmla="val 23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16839" y="2397380"/>
            <a:ext cx="560098" cy="560098"/>
          </a:xfrm>
          <a:prstGeom prst="ellipse">
            <a:avLst/>
          </a:prstGeom>
          <a:solidFill>
            <a:srgbClr val="FDD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타원 34"/>
          <p:cNvSpPr/>
          <p:nvPr/>
        </p:nvSpPr>
        <p:spPr>
          <a:xfrm>
            <a:off x="4344132" y="3305147"/>
            <a:ext cx="560098" cy="560098"/>
          </a:xfrm>
          <a:prstGeom prst="ellipse">
            <a:avLst/>
          </a:prstGeom>
          <a:solidFill>
            <a:srgbClr val="B0D0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717616" y="1639462"/>
            <a:ext cx="560098" cy="560098"/>
          </a:xfrm>
          <a:prstGeom prst="ellipse">
            <a:avLst/>
          </a:prstGeom>
          <a:solidFill>
            <a:srgbClr val="1BE1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715417" y="4157834"/>
            <a:ext cx="560098" cy="560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 rot="6515557">
            <a:off x="1341164" y="3408104"/>
            <a:ext cx="834890" cy="834890"/>
          </a:xfrm>
          <a:custGeom>
            <a:avLst/>
            <a:gdLst>
              <a:gd name="T0" fmla="*/ 870 w 2553"/>
              <a:gd name="T1" fmla="*/ 0 h 2551"/>
              <a:gd name="T2" fmla="*/ 2374 w 2553"/>
              <a:gd name="T3" fmla="*/ 1505 h 2551"/>
              <a:gd name="T4" fmla="*/ 2425 w 2553"/>
              <a:gd name="T5" fmla="*/ 1562 h 2551"/>
              <a:gd name="T6" fmla="*/ 2467 w 2553"/>
              <a:gd name="T7" fmla="*/ 1624 h 2551"/>
              <a:gd name="T8" fmla="*/ 2503 w 2553"/>
              <a:gd name="T9" fmla="*/ 1690 h 2551"/>
              <a:gd name="T10" fmla="*/ 2527 w 2553"/>
              <a:gd name="T11" fmla="*/ 1760 h 2551"/>
              <a:gd name="T12" fmla="*/ 2545 w 2553"/>
              <a:gd name="T13" fmla="*/ 1829 h 2551"/>
              <a:gd name="T14" fmla="*/ 2553 w 2553"/>
              <a:gd name="T15" fmla="*/ 1903 h 2551"/>
              <a:gd name="T16" fmla="*/ 2553 w 2553"/>
              <a:gd name="T17" fmla="*/ 1975 h 2551"/>
              <a:gd name="T18" fmla="*/ 2545 w 2553"/>
              <a:gd name="T19" fmla="*/ 2047 h 2551"/>
              <a:gd name="T20" fmla="*/ 2527 w 2553"/>
              <a:gd name="T21" fmla="*/ 2119 h 2551"/>
              <a:gd name="T22" fmla="*/ 2503 w 2553"/>
              <a:gd name="T23" fmla="*/ 2186 h 2551"/>
              <a:gd name="T24" fmla="*/ 2467 w 2553"/>
              <a:gd name="T25" fmla="*/ 2252 h 2551"/>
              <a:gd name="T26" fmla="*/ 2425 w 2553"/>
              <a:gd name="T27" fmla="*/ 2316 h 2551"/>
              <a:gd name="T28" fmla="*/ 2374 w 2553"/>
              <a:gd name="T29" fmla="*/ 2374 h 2551"/>
              <a:gd name="T30" fmla="*/ 2316 w 2553"/>
              <a:gd name="T31" fmla="*/ 2423 h 2551"/>
              <a:gd name="T32" fmla="*/ 2254 w 2553"/>
              <a:gd name="T33" fmla="*/ 2467 h 2551"/>
              <a:gd name="T34" fmla="*/ 2188 w 2553"/>
              <a:gd name="T35" fmla="*/ 2501 h 2551"/>
              <a:gd name="T36" fmla="*/ 2120 w 2553"/>
              <a:gd name="T37" fmla="*/ 2527 h 2551"/>
              <a:gd name="T38" fmla="*/ 2048 w 2553"/>
              <a:gd name="T39" fmla="*/ 2543 h 2551"/>
              <a:gd name="T40" fmla="*/ 1977 w 2553"/>
              <a:gd name="T41" fmla="*/ 2551 h 2551"/>
              <a:gd name="T42" fmla="*/ 1903 w 2553"/>
              <a:gd name="T43" fmla="*/ 2551 h 2551"/>
              <a:gd name="T44" fmla="*/ 1831 w 2553"/>
              <a:gd name="T45" fmla="*/ 2543 h 2551"/>
              <a:gd name="T46" fmla="*/ 1761 w 2553"/>
              <a:gd name="T47" fmla="*/ 2527 h 2551"/>
              <a:gd name="T48" fmla="*/ 1691 w 2553"/>
              <a:gd name="T49" fmla="*/ 2501 h 2551"/>
              <a:gd name="T50" fmla="*/ 1626 w 2553"/>
              <a:gd name="T51" fmla="*/ 2467 h 2551"/>
              <a:gd name="T52" fmla="*/ 1564 w 2553"/>
              <a:gd name="T53" fmla="*/ 2423 h 2551"/>
              <a:gd name="T54" fmla="*/ 1504 w 2553"/>
              <a:gd name="T55" fmla="*/ 2374 h 2551"/>
              <a:gd name="T56" fmla="*/ 0 w 2553"/>
              <a:gd name="T57" fmla="*/ 869 h 2551"/>
              <a:gd name="T58" fmla="*/ 146 w 2553"/>
              <a:gd name="T59" fmla="*/ 769 h 2551"/>
              <a:gd name="T60" fmla="*/ 285 w 2553"/>
              <a:gd name="T61" fmla="*/ 659 h 2551"/>
              <a:gd name="T62" fmla="*/ 419 w 2553"/>
              <a:gd name="T63" fmla="*/ 542 h 2551"/>
              <a:gd name="T64" fmla="*/ 543 w 2553"/>
              <a:gd name="T65" fmla="*/ 418 h 2551"/>
              <a:gd name="T66" fmla="*/ 660 w 2553"/>
              <a:gd name="T67" fmla="*/ 285 h 2551"/>
              <a:gd name="T68" fmla="*/ 770 w 2553"/>
              <a:gd name="T69" fmla="*/ 145 h 2551"/>
              <a:gd name="T70" fmla="*/ 870 w 2553"/>
              <a:gd name="T71" fmla="*/ 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53" h="2551">
                <a:moveTo>
                  <a:pt x="870" y="0"/>
                </a:moveTo>
                <a:lnTo>
                  <a:pt x="2374" y="1505"/>
                </a:lnTo>
                <a:lnTo>
                  <a:pt x="2425" y="1562"/>
                </a:lnTo>
                <a:lnTo>
                  <a:pt x="2467" y="1624"/>
                </a:lnTo>
                <a:lnTo>
                  <a:pt x="2503" y="1690"/>
                </a:lnTo>
                <a:lnTo>
                  <a:pt x="2527" y="1760"/>
                </a:lnTo>
                <a:lnTo>
                  <a:pt x="2545" y="1829"/>
                </a:lnTo>
                <a:lnTo>
                  <a:pt x="2553" y="1903"/>
                </a:lnTo>
                <a:lnTo>
                  <a:pt x="2553" y="1975"/>
                </a:lnTo>
                <a:lnTo>
                  <a:pt x="2545" y="2047"/>
                </a:lnTo>
                <a:lnTo>
                  <a:pt x="2527" y="2119"/>
                </a:lnTo>
                <a:lnTo>
                  <a:pt x="2503" y="2186"/>
                </a:lnTo>
                <a:lnTo>
                  <a:pt x="2467" y="2252"/>
                </a:lnTo>
                <a:lnTo>
                  <a:pt x="2425" y="2316"/>
                </a:lnTo>
                <a:lnTo>
                  <a:pt x="2374" y="2374"/>
                </a:lnTo>
                <a:lnTo>
                  <a:pt x="2316" y="2423"/>
                </a:lnTo>
                <a:lnTo>
                  <a:pt x="2254" y="2467"/>
                </a:lnTo>
                <a:lnTo>
                  <a:pt x="2188" y="2501"/>
                </a:lnTo>
                <a:lnTo>
                  <a:pt x="2120" y="2527"/>
                </a:lnTo>
                <a:lnTo>
                  <a:pt x="2048" y="2543"/>
                </a:lnTo>
                <a:lnTo>
                  <a:pt x="1977" y="2551"/>
                </a:lnTo>
                <a:lnTo>
                  <a:pt x="1903" y="2551"/>
                </a:lnTo>
                <a:lnTo>
                  <a:pt x="1831" y="2543"/>
                </a:lnTo>
                <a:lnTo>
                  <a:pt x="1761" y="2527"/>
                </a:lnTo>
                <a:lnTo>
                  <a:pt x="1691" y="2501"/>
                </a:lnTo>
                <a:lnTo>
                  <a:pt x="1626" y="2467"/>
                </a:lnTo>
                <a:lnTo>
                  <a:pt x="1564" y="2423"/>
                </a:lnTo>
                <a:lnTo>
                  <a:pt x="1504" y="2374"/>
                </a:lnTo>
                <a:lnTo>
                  <a:pt x="0" y="869"/>
                </a:lnTo>
                <a:lnTo>
                  <a:pt x="146" y="769"/>
                </a:lnTo>
                <a:lnTo>
                  <a:pt x="285" y="659"/>
                </a:lnTo>
                <a:lnTo>
                  <a:pt x="419" y="542"/>
                </a:lnTo>
                <a:lnTo>
                  <a:pt x="543" y="418"/>
                </a:lnTo>
                <a:lnTo>
                  <a:pt x="660" y="285"/>
                </a:lnTo>
                <a:lnTo>
                  <a:pt x="770" y="145"/>
                </a:lnTo>
                <a:lnTo>
                  <a:pt x="8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7"/>
          <p:cNvSpPr>
            <a:spLocks noEditPoints="1"/>
          </p:cNvSpPr>
          <p:nvPr/>
        </p:nvSpPr>
        <p:spPr bwMode="auto">
          <a:xfrm rot="8100000">
            <a:off x="2150867" y="2183615"/>
            <a:ext cx="2010449" cy="2009632"/>
          </a:xfrm>
          <a:custGeom>
            <a:avLst/>
            <a:gdLst>
              <a:gd name="T0" fmla="*/ 2160 w 4921"/>
              <a:gd name="T1" fmla="*/ 640 h 4918"/>
              <a:gd name="T2" fmla="*/ 1743 w 4921"/>
              <a:gd name="T3" fmla="*/ 759 h 4918"/>
              <a:gd name="T4" fmla="*/ 1370 w 4921"/>
              <a:gd name="T5" fmla="*/ 971 h 4918"/>
              <a:gd name="T6" fmla="*/ 1059 w 4921"/>
              <a:gd name="T7" fmla="*/ 1260 h 4918"/>
              <a:gd name="T8" fmla="*/ 822 w 4921"/>
              <a:gd name="T9" fmla="*/ 1613 h 4918"/>
              <a:gd name="T10" fmla="*/ 668 w 4921"/>
              <a:gd name="T11" fmla="*/ 2015 h 4918"/>
              <a:gd name="T12" fmla="*/ 614 w 4921"/>
              <a:gd name="T13" fmla="*/ 2460 h 4918"/>
              <a:gd name="T14" fmla="*/ 668 w 4921"/>
              <a:gd name="T15" fmla="*/ 2902 h 4918"/>
              <a:gd name="T16" fmla="*/ 822 w 4921"/>
              <a:gd name="T17" fmla="*/ 3305 h 4918"/>
              <a:gd name="T18" fmla="*/ 1059 w 4921"/>
              <a:gd name="T19" fmla="*/ 3658 h 4918"/>
              <a:gd name="T20" fmla="*/ 1370 w 4921"/>
              <a:gd name="T21" fmla="*/ 3947 h 4918"/>
              <a:gd name="T22" fmla="*/ 1743 w 4921"/>
              <a:gd name="T23" fmla="*/ 4158 h 4918"/>
              <a:gd name="T24" fmla="*/ 2160 w 4921"/>
              <a:gd name="T25" fmla="*/ 4278 h 4918"/>
              <a:gd name="T26" fmla="*/ 2611 w 4921"/>
              <a:gd name="T27" fmla="*/ 4296 h 4918"/>
              <a:gd name="T28" fmla="*/ 3042 w 4921"/>
              <a:gd name="T29" fmla="*/ 4208 h 4918"/>
              <a:gd name="T30" fmla="*/ 3431 w 4921"/>
              <a:gd name="T31" fmla="*/ 4027 h 4918"/>
              <a:gd name="T32" fmla="*/ 3764 w 4921"/>
              <a:gd name="T33" fmla="*/ 3761 h 4918"/>
              <a:gd name="T34" fmla="*/ 4029 w 4921"/>
              <a:gd name="T35" fmla="*/ 3429 h 4918"/>
              <a:gd name="T36" fmla="*/ 4210 w 4921"/>
              <a:gd name="T37" fmla="*/ 3042 h 4918"/>
              <a:gd name="T38" fmla="*/ 4298 w 4921"/>
              <a:gd name="T39" fmla="*/ 2609 h 4918"/>
              <a:gd name="T40" fmla="*/ 4280 w 4921"/>
              <a:gd name="T41" fmla="*/ 2161 h 4918"/>
              <a:gd name="T42" fmla="*/ 4159 w 4921"/>
              <a:gd name="T43" fmla="*/ 1742 h 4918"/>
              <a:gd name="T44" fmla="*/ 3949 w 4921"/>
              <a:gd name="T45" fmla="*/ 1371 h 4918"/>
              <a:gd name="T46" fmla="*/ 3660 w 4921"/>
              <a:gd name="T47" fmla="*/ 1058 h 4918"/>
              <a:gd name="T48" fmla="*/ 3307 w 4921"/>
              <a:gd name="T49" fmla="*/ 821 h 4918"/>
              <a:gd name="T50" fmla="*/ 2902 w 4921"/>
              <a:gd name="T51" fmla="*/ 668 h 4918"/>
              <a:gd name="T52" fmla="*/ 2459 w 4921"/>
              <a:gd name="T53" fmla="*/ 616 h 4918"/>
              <a:gd name="T54" fmla="*/ 2808 w 4921"/>
              <a:gd name="T55" fmla="*/ 24 h 4918"/>
              <a:gd name="T56" fmla="*/ 3301 w 4921"/>
              <a:gd name="T57" fmla="*/ 147 h 4918"/>
              <a:gd name="T58" fmla="*/ 3748 w 4921"/>
              <a:gd name="T59" fmla="*/ 365 h 4918"/>
              <a:gd name="T60" fmla="*/ 4141 w 4921"/>
              <a:gd name="T61" fmla="*/ 664 h 4918"/>
              <a:gd name="T62" fmla="*/ 4464 w 4921"/>
              <a:gd name="T63" fmla="*/ 1035 h 4918"/>
              <a:gd name="T64" fmla="*/ 4709 w 4921"/>
              <a:gd name="T65" fmla="*/ 1463 h 4918"/>
              <a:gd name="T66" fmla="*/ 4865 w 4921"/>
              <a:gd name="T67" fmla="*/ 1943 h 4918"/>
              <a:gd name="T68" fmla="*/ 4921 w 4921"/>
              <a:gd name="T69" fmla="*/ 2460 h 4918"/>
              <a:gd name="T70" fmla="*/ 4865 w 4921"/>
              <a:gd name="T71" fmla="*/ 2974 h 4918"/>
              <a:gd name="T72" fmla="*/ 4709 w 4921"/>
              <a:gd name="T73" fmla="*/ 3454 h 4918"/>
              <a:gd name="T74" fmla="*/ 4464 w 4921"/>
              <a:gd name="T75" fmla="*/ 3883 h 4918"/>
              <a:gd name="T76" fmla="*/ 4141 w 4921"/>
              <a:gd name="T77" fmla="*/ 4254 h 4918"/>
              <a:gd name="T78" fmla="*/ 3748 w 4921"/>
              <a:gd name="T79" fmla="*/ 4553 h 4918"/>
              <a:gd name="T80" fmla="*/ 3301 w 4921"/>
              <a:gd name="T81" fmla="*/ 4770 h 4918"/>
              <a:gd name="T82" fmla="*/ 2808 w 4921"/>
              <a:gd name="T83" fmla="*/ 4894 h 4918"/>
              <a:gd name="T84" fmla="*/ 2284 w 4921"/>
              <a:gd name="T85" fmla="*/ 4912 h 4918"/>
              <a:gd name="T86" fmla="*/ 1779 w 4921"/>
              <a:gd name="T87" fmla="*/ 4822 h 4918"/>
              <a:gd name="T88" fmla="*/ 1314 w 4921"/>
              <a:gd name="T89" fmla="*/ 4634 h 4918"/>
              <a:gd name="T90" fmla="*/ 904 w 4921"/>
              <a:gd name="T91" fmla="*/ 4361 h 4918"/>
              <a:gd name="T92" fmla="*/ 554 w 4921"/>
              <a:gd name="T93" fmla="*/ 4015 h 4918"/>
              <a:gd name="T94" fmla="*/ 283 w 4921"/>
              <a:gd name="T95" fmla="*/ 3604 h 4918"/>
              <a:gd name="T96" fmla="*/ 96 w 4921"/>
              <a:gd name="T97" fmla="*/ 3139 h 4918"/>
              <a:gd name="T98" fmla="*/ 6 w 4921"/>
              <a:gd name="T99" fmla="*/ 2635 h 4918"/>
              <a:gd name="T100" fmla="*/ 24 w 4921"/>
              <a:gd name="T101" fmla="*/ 2111 h 4918"/>
              <a:gd name="T102" fmla="*/ 148 w 4921"/>
              <a:gd name="T103" fmla="*/ 1619 h 4918"/>
              <a:gd name="T104" fmla="*/ 365 w 4921"/>
              <a:gd name="T105" fmla="*/ 1170 h 4918"/>
              <a:gd name="T106" fmla="*/ 664 w 4921"/>
              <a:gd name="T107" fmla="*/ 779 h 4918"/>
              <a:gd name="T108" fmla="*/ 1033 w 4921"/>
              <a:gd name="T109" fmla="*/ 456 h 4918"/>
              <a:gd name="T110" fmla="*/ 1464 w 4921"/>
              <a:gd name="T111" fmla="*/ 209 h 4918"/>
              <a:gd name="T112" fmla="*/ 1943 w 4921"/>
              <a:gd name="T113" fmla="*/ 54 h 4918"/>
              <a:gd name="T114" fmla="*/ 2459 w 4921"/>
              <a:gd name="T115" fmla="*/ 0 h 4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21" h="4918">
                <a:moveTo>
                  <a:pt x="2459" y="616"/>
                </a:moveTo>
                <a:lnTo>
                  <a:pt x="2310" y="622"/>
                </a:lnTo>
                <a:lnTo>
                  <a:pt x="2160" y="640"/>
                </a:lnTo>
                <a:lnTo>
                  <a:pt x="2016" y="668"/>
                </a:lnTo>
                <a:lnTo>
                  <a:pt x="1877" y="710"/>
                </a:lnTo>
                <a:lnTo>
                  <a:pt x="1743" y="759"/>
                </a:lnTo>
                <a:lnTo>
                  <a:pt x="1614" y="821"/>
                </a:lnTo>
                <a:lnTo>
                  <a:pt x="1488" y="891"/>
                </a:lnTo>
                <a:lnTo>
                  <a:pt x="1370" y="971"/>
                </a:lnTo>
                <a:lnTo>
                  <a:pt x="1261" y="1058"/>
                </a:lnTo>
                <a:lnTo>
                  <a:pt x="1157" y="1156"/>
                </a:lnTo>
                <a:lnTo>
                  <a:pt x="1059" y="1260"/>
                </a:lnTo>
                <a:lnTo>
                  <a:pt x="971" y="1371"/>
                </a:lnTo>
                <a:lnTo>
                  <a:pt x="892" y="1489"/>
                </a:lnTo>
                <a:lnTo>
                  <a:pt x="822" y="1613"/>
                </a:lnTo>
                <a:lnTo>
                  <a:pt x="760" y="1742"/>
                </a:lnTo>
                <a:lnTo>
                  <a:pt x="710" y="1876"/>
                </a:lnTo>
                <a:lnTo>
                  <a:pt x="668" y="2015"/>
                </a:lnTo>
                <a:lnTo>
                  <a:pt x="638" y="2161"/>
                </a:lnTo>
                <a:lnTo>
                  <a:pt x="620" y="2308"/>
                </a:lnTo>
                <a:lnTo>
                  <a:pt x="614" y="2460"/>
                </a:lnTo>
                <a:lnTo>
                  <a:pt x="620" y="2609"/>
                </a:lnTo>
                <a:lnTo>
                  <a:pt x="638" y="2757"/>
                </a:lnTo>
                <a:lnTo>
                  <a:pt x="668" y="2902"/>
                </a:lnTo>
                <a:lnTo>
                  <a:pt x="710" y="3042"/>
                </a:lnTo>
                <a:lnTo>
                  <a:pt x="760" y="3175"/>
                </a:lnTo>
                <a:lnTo>
                  <a:pt x="822" y="3305"/>
                </a:lnTo>
                <a:lnTo>
                  <a:pt x="892" y="3429"/>
                </a:lnTo>
                <a:lnTo>
                  <a:pt x="971" y="3546"/>
                </a:lnTo>
                <a:lnTo>
                  <a:pt x="1059" y="3658"/>
                </a:lnTo>
                <a:lnTo>
                  <a:pt x="1157" y="3761"/>
                </a:lnTo>
                <a:lnTo>
                  <a:pt x="1261" y="3859"/>
                </a:lnTo>
                <a:lnTo>
                  <a:pt x="1370" y="3947"/>
                </a:lnTo>
                <a:lnTo>
                  <a:pt x="1488" y="4027"/>
                </a:lnTo>
                <a:lnTo>
                  <a:pt x="1614" y="4096"/>
                </a:lnTo>
                <a:lnTo>
                  <a:pt x="1743" y="4158"/>
                </a:lnTo>
                <a:lnTo>
                  <a:pt x="1877" y="4208"/>
                </a:lnTo>
                <a:lnTo>
                  <a:pt x="2016" y="4250"/>
                </a:lnTo>
                <a:lnTo>
                  <a:pt x="2160" y="4278"/>
                </a:lnTo>
                <a:lnTo>
                  <a:pt x="2310" y="4296"/>
                </a:lnTo>
                <a:lnTo>
                  <a:pt x="2459" y="4302"/>
                </a:lnTo>
                <a:lnTo>
                  <a:pt x="2611" y="4296"/>
                </a:lnTo>
                <a:lnTo>
                  <a:pt x="2758" y="4278"/>
                </a:lnTo>
                <a:lnTo>
                  <a:pt x="2902" y="4250"/>
                </a:lnTo>
                <a:lnTo>
                  <a:pt x="3042" y="4208"/>
                </a:lnTo>
                <a:lnTo>
                  <a:pt x="3177" y="4158"/>
                </a:lnTo>
                <a:lnTo>
                  <a:pt x="3307" y="4096"/>
                </a:lnTo>
                <a:lnTo>
                  <a:pt x="3431" y="4027"/>
                </a:lnTo>
                <a:lnTo>
                  <a:pt x="3548" y="3947"/>
                </a:lnTo>
                <a:lnTo>
                  <a:pt x="3660" y="3859"/>
                </a:lnTo>
                <a:lnTo>
                  <a:pt x="3764" y="3761"/>
                </a:lnTo>
                <a:lnTo>
                  <a:pt x="3859" y="3658"/>
                </a:lnTo>
                <a:lnTo>
                  <a:pt x="3949" y="3546"/>
                </a:lnTo>
                <a:lnTo>
                  <a:pt x="4029" y="3429"/>
                </a:lnTo>
                <a:lnTo>
                  <a:pt x="4099" y="3305"/>
                </a:lnTo>
                <a:lnTo>
                  <a:pt x="4159" y="3175"/>
                </a:lnTo>
                <a:lnTo>
                  <a:pt x="4210" y="3042"/>
                </a:lnTo>
                <a:lnTo>
                  <a:pt x="4250" y="2902"/>
                </a:lnTo>
                <a:lnTo>
                  <a:pt x="4280" y="2757"/>
                </a:lnTo>
                <a:lnTo>
                  <a:pt x="4298" y="2609"/>
                </a:lnTo>
                <a:lnTo>
                  <a:pt x="4304" y="2460"/>
                </a:lnTo>
                <a:lnTo>
                  <a:pt x="4298" y="2308"/>
                </a:lnTo>
                <a:lnTo>
                  <a:pt x="4280" y="2161"/>
                </a:lnTo>
                <a:lnTo>
                  <a:pt x="4250" y="2015"/>
                </a:lnTo>
                <a:lnTo>
                  <a:pt x="4210" y="1876"/>
                </a:lnTo>
                <a:lnTo>
                  <a:pt x="4159" y="1742"/>
                </a:lnTo>
                <a:lnTo>
                  <a:pt x="4099" y="1613"/>
                </a:lnTo>
                <a:lnTo>
                  <a:pt x="4029" y="1489"/>
                </a:lnTo>
                <a:lnTo>
                  <a:pt x="3949" y="1371"/>
                </a:lnTo>
                <a:lnTo>
                  <a:pt x="3859" y="1260"/>
                </a:lnTo>
                <a:lnTo>
                  <a:pt x="3764" y="1156"/>
                </a:lnTo>
                <a:lnTo>
                  <a:pt x="3660" y="1058"/>
                </a:lnTo>
                <a:lnTo>
                  <a:pt x="3548" y="971"/>
                </a:lnTo>
                <a:lnTo>
                  <a:pt x="3431" y="891"/>
                </a:lnTo>
                <a:lnTo>
                  <a:pt x="3307" y="821"/>
                </a:lnTo>
                <a:lnTo>
                  <a:pt x="3177" y="759"/>
                </a:lnTo>
                <a:lnTo>
                  <a:pt x="3042" y="710"/>
                </a:lnTo>
                <a:lnTo>
                  <a:pt x="2902" y="668"/>
                </a:lnTo>
                <a:lnTo>
                  <a:pt x="2758" y="640"/>
                </a:lnTo>
                <a:lnTo>
                  <a:pt x="2611" y="622"/>
                </a:lnTo>
                <a:lnTo>
                  <a:pt x="2459" y="616"/>
                </a:lnTo>
                <a:close/>
                <a:moveTo>
                  <a:pt x="2459" y="0"/>
                </a:moveTo>
                <a:lnTo>
                  <a:pt x="2635" y="6"/>
                </a:lnTo>
                <a:lnTo>
                  <a:pt x="2808" y="24"/>
                </a:lnTo>
                <a:lnTo>
                  <a:pt x="2976" y="54"/>
                </a:lnTo>
                <a:lnTo>
                  <a:pt x="3141" y="96"/>
                </a:lnTo>
                <a:lnTo>
                  <a:pt x="3301" y="147"/>
                </a:lnTo>
                <a:lnTo>
                  <a:pt x="3455" y="209"/>
                </a:lnTo>
                <a:lnTo>
                  <a:pt x="3604" y="283"/>
                </a:lnTo>
                <a:lnTo>
                  <a:pt x="3748" y="365"/>
                </a:lnTo>
                <a:lnTo>
                  <a:pt x="3885" y="456"/>
                </a:lnTo>
                <a:lnTo>
                  <a:pt x="4017" y="556"/>
                </a:lnTo>
                <a:lnTo>
                  <a:pt x="4141" y="664"/>
                </a:lnTo>
                <a:lnTo>
                  <a:pt x="4256" y="779"/>
                </a:lnTo>
                <a:lnTo>
                  <a:pt x="4364" y="903"/>
                </a:lnTo>
                <a:lnTo>
                  <a:pt x="4464" y="1035"/>
                </a:lnTo>
                <a:lnTo>
                  <a:pt x="4556" y="1170"/>
                </a:lnTo>
                <a:lnTo>
                  <a:pt x="4637" y="1314"/>
                </a:lnTo>
                <a:lnTo>
                  <a:pt x="4709" y="1463"/>
                </a:lnTo>
                <a:lnTo>
                  <a:pt x="4773" y="1619"/>
                </a:lnTo>
                <a:lnTo>
                  <a:pt x="4825" y="1778"/>
                </a:lnTo>
                <a:lnTo>
                  <a:pt x="4865" y="1943"/>
                </a:lnTo>
                <a:lnTo>
                  <a:pt x="4895" y="2111"/>
                </a:lnTo>
                <a:lnTo>
                  <a:pt x="4913" y="2282"/>
                </a:lnTo>
                <a:lnTo>
                  <a:pt x="4921" y="2460"/>
                </a:lnTo>
                <a:lnTo>
                  <a:pt x="4913" y="2635"/>
                </a:lnTo>
                <a:lnTo>
                  <a:pt x="4895" y="2807"/>
                </a:lnTo>
                <a:lnTo>
                  <a:pt x="4865" y="2974"/>
                </a:lnTo>
                <a:lnTo>
                  <a:pt x="4825" y="3139"/>
                </a:lnTo>
                <a:lnTo>
                  <a:pt x="4773" y="3299"/>
                </a:lnTo>
                <a:lnTo>
                  <a:pt x="4709" y="3454"/>
                </a:lnTo>
                <a:lnTo>
                  <a:pt x="4637" y="3604"/>
                </a:lnTo>
                <a:lnTo>
                  <a:pt x="4556" y="3747"/>
                </a:lnTo>
                <a:lnTo>
                  <a:pt x="4464" y="3883"/>
                </a:lnTo>
                <a:lnTo>
                  <a:pt x="4364" y="4015"/>
                </a:lnTo>
                <a:lnTo>
                  <a:pt x="4256" y="4138"/>
                </a:lnTo>
                <a:lnTo>
                  <a:pt x="4141" y="4254"/>
                </a:lnTo>
                <a:lnTo>
                  <a:pt x="4017" y="4361"/>
                </a:lnTo>
                <a:lnTo>
                  <a:pt x="3885" y="4461"/>
                </a:lnTo>
                <a:lnTo>
                  <a:pt x="3748" y="4553"/>
                </a:lnTo>
                <a:lnTo>
                  <a:pt x="3604" y="4634"/>
                </a:lnTo>
                <a:lnTo>
                  <a:pt x="3455" y="4708"/>
                </a:lnTo>
                <a:lnTo>
                  <a:pt x="3301" y="4770"/>
                </a:lnTo>
                <a:lnTo>
                  <a:pt x="3141" y="4822"/>
                </a:lnTo>
                <a:lnTo>
                  <a:pt x="2976" y="4864"/>
                </a:lnTo>
                <a:lnTo>
                  <a:pt x="2808" y="4894"/>
                </a:lnTo>
                <a:lnTo>
                  <a:pt x="2635" y="4912"/>
                </a:lnTo>
                <a:lnTo>
                  <a:pt x="2459" y="4918"/>
                </a:lnTo>
                <a:lnTo>
                  <a:pt x="2284" y="4912"/>
                </a:lnTo>
                <a:lnTo>
                  <a:pt x="2112" y="4894"/>
                </a:lnTo>
                <a:lnTo>
                  <a:pt x="1943" y="4864"/>
                </a:lnTo>
                <a:lnTo>
                  <a:pt x="1779" y="4822"/>
                </a:lnTo>
                <a:lnTo>
                  <a:pt x="1620" y="4770"/>
                </a:lnTo>
                <a:lnTo>
                  <a:pt x="1464" y="4708"/>
                </a:lnTo>
                <a:lnTo>
                  <a:pt x="1314" y="4634"/>
                </a:lnTo>
                <a:lnTo>
                  <a:pt x="1171" y="4553"/>
                </a:lnTo>
                <a:lnTo>
                  <a:pt x="1033" y="4461"/>
                </a:lnTo>
                <a:lnTo>
                  <a:pt x="904" y="4361"/>
                </a:lnTo>
                <a:lnTo>
                  <a:pt x="780" y="4254"/>
                </a:lnTo>
                <a:lnTo>
                  <a:pt x="664" y="4138"/>
                </a:lnTo>
                <a:lnTo>
                  <a:pt x="554" y="4015"/>
                </a:lnTo>
                <a:lnTo>
                  <a:pt x="455" y="3883"/>
                </a:lnTo>
                <a:lnTo>
                  <a:pt x="365" y="3747"/>
                </a:lnTo>
                <a:lnTo>
                  <a:pt x="283" y="3604"/>
                </a:lnTo>
                <a:lnTo>
                  <a:pt x="209" y="3454"/>
                </a:lnTo>
                <a:lnTo>
                  <a:pt x="148" y="3299"/>
                </a:lnTo>
                <a:lnTo>
                  <a:pt x="96" y="3139"/>
                </a:lnTo>
                <a:lnTo>
                  <a:pt x="54" y="2974"/>
                </a:lnTo>
                <a:lnTo>
                  <a:pt x="24" y="2807"/>
                </a:lnTo>
                <a:lnTo>
                  <a:pt x="6" y="2635"/>
                </a:lnTo>
                <a:lnTo>
                  <a:pt x="0" y="2460"/>
                </a:lnTo>
                <a:lnTo>
                  <a:pt x="6" y="2282"/>
                </a:lnTo>
                <a:lnTo>
                  <a:pt x="24" y="2111"/>
                </a:lnTo>
                <a:lnTo>
                  <a:pt x="54" y="1943"/>
                </a:lnTo>
                <a:lnTo>
                  <a:pt x="96" y="1778"/>
                </a:lnTo>
                <a:lnTo>
                  <a:pt x="148" y="1619"/>
                </a:lnTo>
                <a:lnTo>
                  <a:pt x="209" y="1463"/>
                </a:lnTo>
                <a:lnTo>
                  <a:pt x="283" y="1314"/>
                </a:lnTo>
                <a:lnTo>
                  <a:pt x="365" y="1170"/>
                </a:lnTo>
                <a:lnTo>
                  <a:pt x="455" y="1035"/>
                </a:lnTo>
                <a:lnTo>
                  <a:pt x="554" y="903"/>
                </a:lnTo>
                <a:lnTo>
                  <a:pt x="664" y="779"/>
                </a:lnTo>
                <a:lnTo>
                  <a:pt x="780" y="664"/>
                </a:lnTo>
                <a:lnTo>
                  <a:pt x="904" y="556"/>
                </a:lnTo>
                <a:lnTo>
                  <a:pt x="1033" y="456"/>
                </a:lnTo>
                <a:lnTo>
                  <a:pt x="1171" y="365"/>
                </a:lnTo>
                <a:lnTo>
                  <a:pt x="1314" y="283"/>
                </a:lnTo>
                <a:lnTo>
                  <a:pt x="1464" y="209"/>
                </a:lnTo>
                <a:lnTo>
                  <a:pt x="1620" y="147"/>
                </a:lnTo>
                <a:lnTo>
                  <a:pt x="1779" y="96"/>
                </a:lnTo>
                <a:lnTo>
                  <a:pt x="1943" y="54"/>
                </a:lnTo>
                <a:lnTo>
                  <a:pt x="2112" y="24"/>
                </a:lnTo>
                <a:lnTo>
                  <a:pt x="2284" y="6"/>
                </a:lnTo>
                <a:lnTo>
                  <a:pt x="245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 rot="4608704">
            <a:off x="3302341" y="2600454"/>
            <a:ext cx="310730" cy="311163"/>
          </a:xfrm>
          <a:custGeom>
            <a:avLst/>
            <a:gdLst>
              <a:gd name="T0" fmla="*/ 1434 w 1434"/>
              <a:gd name="T1" fmla="*/ 0 h 1435"/>
              <a:gd name="T2" fmla="*/ 1434 w 1434"/>
              <a:gd name="T3" fmla="*/ 410 h 1435"/>
              <a:gd name="T4" fmla="*/ 1323 w 1434"/>
              <a:gd name="T5" fmla="*/ 416 h 1435"/>
              <a:gd name="T6" fmla="*/ 1215 w 1434"/>
              <a:gd name="T7" fmla="*/ 434 h 1435"/>
              <a:gd name="T8" fmla="*/ 1111 w 1434"/>
              <a:gd name="T9" fmla="*/ 462 h 1435"/>
              <a:gd name="T10" fmla="*/ 1011 w 1434"/>
              <a:gd name="T11" fmla="*/ 500 h 1435"/>
              <a:gd name="T12" fmla="*/ 918 w 1434"/>
              <a:gd name="T13" fmla="*/ 550 h 1435"/>
              <a:gd name="T14" fmla="*/ 830 w 1434"/>
              <a:gd name="T15" fmla="*/ 608 h 1435"/>
              <a:gd name="T16" fmla="*/ 748 w 1434"/>
              <a:gd name="T17" fmla="*/ 673 h 1435"/>
              <a:gd name="T18" fmla="*/ 674 w 1434"/>
              <a:gd name="T19" fmla="*/ 747 h 1435"/>
              <a:gd name="T20" fmla="*/ 609 w 1434"/>
              <a:gd name="T21" fmla="*/ 829 h 1435"/>
              <a:gd name="T22" fmla="*/ 551 w 1434"/>
              <a:gd name="T23" fmla="*/ 916 h 1435"/>
              <a:gd name="T24" fmla="*/ 501 w 1434"/>
              <a:gd name="T25" fmla="*/ 1010 h 1435"/>
              <a:gd name="T26" fmla="*/ 463 w 1434"/>
              <a:gd name="T27" fmla="*/ 1110 h 1435"/>
              <a:gd name="T28" fmla="*/ 433 w 1434"/>
              <a:gd name="T29" fmla="*/ 1213 h 1435"/>
              <a:gd name="T30" fmla="*/ 415 w 1434"/>
              <a:gd name="T31" fmla="*/ 1323 h 1435"/>
              <a:gd name="T32" fmla="*/ 409 w 1434"/>
              <a:gd name="T33" fmla="*/ 1435 h 1435"/>
              <a:gd name="T34" fmla="*/ 0 w 1434"/>
              <a:gd name="T35" fmla="*/ 1435 h 1435"/>
              <a:gd name="T36" fmla="*/ 6 w 1434"/>
              <a:gd name="T37" fmla="*/ 1303 h 1435"/>
              <a:gd name="T38" fmla="*/ 22 w 1434"/>
              <a:gd name="T39" fmla="*/ 1176 h 1435"/>
              <a:gd name="T40" fmla="*/ 52 w 1434"/>
              <a:gd name="T41" fmla="*/ 1052 h 1435"/>
              <a:gd name="T42" fmla="*/ 90 w 1434"/>
              <a:gd name="T43" fmla="*/ 934 h 1435"/>
              <a:gd name="T44" fmla="*/ 138 w 1434"/>
              <a:gd name="T45" fmla="*/ 819 h 1435"/>
              <a:gd name="T46" fmla="*/ 196 w 1434"/>
              <a:gd name="T47" fmla="*/ 711 h 1435"/>
              <a:gd name="T48" fmla="*/ 263 w 1434"/>
              <a:gd name="T49" fmla="*/ 608 h 1435"/>
              <a:gd name="T50" fmla="*/ 337 w 1434"/>
              <a:gd name="T51" fmla="*/ 510 h 1435"/>
              <a:gd name="T52" fmla="*/ 421 w 1434"/>
              <a:gd name="T53" fmla="*/ 420 h 1435"/>
              <a:gd name="T54" fmla="*/ 511 w 1434"/>
              <a:gd name="T55" fmla="*/ 336 h 1435"/>
              <a:gd name="T56" fmla="*/ 609 w 1434"/>
              <a:gd name="T57" fmla="*/ 263 h 1435"/>
              <a:gd name="T58" fmla="*/ 710 w 1434"/>
              <a:gd name="T59" fmla="*/ 195 h 1435"/>
              <a:gd name="T60" fmla="*/ 820 w 1434"/>
              <a:gd name="T61" fmla="*/ 137 h 1435"/>
              <a:gd name="T62" fmla="*/ 936 w 1434"/>
              <a:gd name="T63" fmla="*/ 89 h 1435"/>
              <a:gd name="T64" fmla="*/ 1053 w 1434"/>
              <a:gd name="T65" fmla="*/ 51 h 1435"/>
              <a:gd name="T66" fmla="*/ 1177 w 1434"/>
              <a:gd name="T67" fmla="*/ 23 h 1435"/>
              <a:gd name="T68" fmla="*/ 1305 w 1434"/>
              <a:gd name="T69" fmla="*/ 6 h 1435"/>
              <a:gd name="T70" fmla="*/ 1434 w 1434"/>
              <a:gd name="T71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34" h="1435">
                <a:moveTo>
                  <a:pt x="1434" y="0"/>
                </a:moveTo>
                <a:lnTo>
                  <a:pt x="1434" y="410"/>
                </a:lnTo>
                <a:lnTo>
                  <a:pt x="1323" y="416"/>
                </a:lnTo>
                <a:lnTo>
                  <a:pt x="1215" y="434"/>
                </a:lnTo>
                <a:lnTo>
                  <a:pt x="1111" y="462"/>
                </a:lnTo>
                <a:lnTo>
                  <a:pt x="1011" y="500"/>
                </a:lnTo>
                <a:lnTo>
                  <a:pt x="918" y="550"/>
                </a:lnTo>
                <a:lnTo>
                  <a:pt x="830" y="608"/>
                </a:lnTo>
                <a:lnTo>
                  <a:pt x="748" y="673"/>
                </a:lnTo>
                <a:lnTo>
                  <a:pt x="674" y="747"/>
                </a:lnTo>
                <a:lnTo>
                  <a:pt x="609" y="829"/>
                </a:lnTo>
                <a:lnTo>
                  <a:pt x="551" y="916"/>
                </a:lnTo>
                <a:lnTo>
                  <a:pt x="501" y="1010"/>
                </a:lnTo>
                <a:lnTo>
                  <a:pt x="463" y="1110"/>
                </a:lnTo>
                <a:lnTo>
                  <a:pt x="433" y="1213"/>
                </a:lnTo>
                <a:lnTo>
                  <a:pt x="415" y="1323"/>
                </a:lnTo>
                <a:lnTo>
                  <a:pt x="409" y="1435"/>
                </a:lnTo>
                <a:lnTo>
                  <a:pt x="0" y="1435"/>
                </a:lnTo>
                <a:lnTo>
                  <a:pt x="6" y="1303"/>
                </a:lnTo>
                <a:lnTo>
                  <a:pt x="22" y="1176"/>
                </a:lnTo>
                <a:lnTo>
                  <a:pt x="52" y="1052"/>
                </a:lnTo>
                <a:lnTo>
                  <a:pt x="90" y="934"/>
                </a:lnTo>
                <a:lnTo>
                  <a:pt x="138" y="819"/>
                </a:lnTo>
                <a:lnTo>
                  <a:pt x="196" y="711"/>
                </a:lnTo>
                <a:lnTo>
                  <a:pt x="263" y="608"/>
                </a:lnTo>
                <a:lnTo>
                  <a:pt x="337" y="510"/>
                </a:lnTo>
                <a:lnTo>
                  <a:pt x="421" y="420"/>
                </a:lnTo>
                <a:lnTo>
                  <a:pt x="511" y="336"/>
                </a:lnTo>
                <a:lnTo>
                  <a:pt x="609" y="263"/>
                </a:lnTo>
                <a:lnTo>
                  <a:pt x="710" y="195"/>
                </a:lnTo>
                <a:lnTo>
                  <a:pt x="820" y="137"/>
                </a:lnTo>
                <a:lnTo>
                  <a:pt x="936" y="89"/>
                </a:lnTo>
                <a:lnTo>
                  <a:pt x="1053" y="51"/>
                </a:lnTo>
                <a:lnTo>
                  <a:pt x="1177" y="23"/>
                </a:lnTo>
                <a:lnTo>
                  <a:pt x="1305" y="6"/>
                </a:lnTo>
                <a:lnTo>
                  <a:pt x="143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542264" y="3465032"/>
            <a:ext cx="216828" cy="240327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901363" y="4358138"/>
            <a:ext cx="222421" cy="196639"/>
            <a:chOff x="5435600" y="488950"/>
            <a:chExt cx="1725613" cy="1525587"/>
          </a:xfrm>
          <a:solidFill>
            <a:schemeClr val="bg1"/>
          </a:solidFill>
        </p:grpSpPr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6029325" y="1050925"/>
              <a:ext cx="630238" cy="963612"/>
            </a:xfrm>
            <a:custGeom>
              <a:avLst/>
              <a:gdLst>
                <a:gd name="T0" fmla="*/ 593 w 1587"/>
                <a:gd name="T1" fmla="*/ 4 h 2426"/>
                <a:gd name="T2" fmla="*/ 652 w 1587"/>
                <a:gd name="T3" fmla="*/ 31 h 2426"/>
                <a:gd name="T4" fmla="*/ 697 w 1587"/>
                <a:gd name="T5" fmla="*/ 83 h 2426"/>
                <a:gd name="T6" fmla="*/ 722 w 1587"/>
                <a:gd name="T7" fmla="*/ 151 h 2426"/>
                <a:gd name="T8" fmla="*/ 726 w 1587"/>
                <a:gd name="T9" fmla="*/ 781 h 2426"/>
                <a:gd name="T10" fmla="*/ 770 w 1587"/>
                <a:gd name="T11" fmla="*/ 740 h 2426"/>
                <a:gd name="T12" fmla="*/ 823 w 1587"/>
                <a:gd name="T13" fmla="*/ 717 h 2426"/>
                <a:gd name="T14" fmla="*/ 883 w 1587"/>
                <a:gd name="T15" fmla="*/ 717 h 2426"/>
                <a:gd name="T16" fmla="*/ 940 w 1587"/>
                <a:gd name="T17" fmla="*/ 742 h 2426"/>
                <a:gd name="T18" fmla="*/ 984 w 1587"/>
                <a:gd name="T19" fmla="*/ 786 h 2426"/>
                <a:gd name="T20" fmla="*/ 1017 w 1587"/>
                <a:gd name="T21" fmla="*/ 786 h 2426"/>
                <a:gd name="T22" fmla="*/ 1060 w 1587"/>
                <a:gd name="T23" fmla="*/ 742 h 2426"/>
                <a:gd name="T24" fmla="*/ 1116 w 1587"/>
                <a:gd name="T25" fmla="*/ 717 h 2426"/>
                <a:gd name="T26" fmla="*/ 1180 w 1587"/>
                <a:gd name="T27" fmla="*/ 719 h 2426"/>
                <a:gd name="T28" fmla="*/ 1240 w 1587"/>
                <a:gd name="T29" fmla="*/ 746 h 2426"/>
                <a:gd name="T30" fmla="*/ 1286 w 1587"/>
                <a:gd name="T31" fmla="*/ 798 h 2426"/>
                <a:gd name="T32" fmla="*/ 1311 w 1587"/>
                <a:gd name="T33" fmla="*/ 866 h 2426"/>
                <a:gd name="T34" fmla="*/ 1314 w 1587"/>
                <a:gd name="T35" fmla="*/ 913 h 2426"/>
                <a:gd name="T36" fmla="*/ 1353 w 1587"/>
                <a:gd name="T37" fmla="*/ 861 h 2426"/>
                <a:gd name="T38" fmla="*/ 1409 w 1587"/>
                <a:gd name="T39" fmla="*/ 832 h 2426"/>
                <a:gd name="T40" fmla="*/ 1471 w 1587"/>
                <a:gd name="T41" fmla="*/ 832 h 2426"/>
                <a:gd name="T42" fmla="*/ 1522 w 1587"/>
                <a:gd name="T43" fmla="*/ 857 h 2426"/>
                <a:gd name="T44" fmla="*/ 1562 w 1587"/>
                <a:gd name="T45" fmla="*/ 902 h 2426"/>
                <a:gd name="T46" fmla="*/ 1584 w 1587"/>
                <a:gd name="T47" fmla="*/ 961 h 2426"/>
                <a:gd name="T48" fmla="*/ 1587 w 1587"/>
                <a:gd name="T49" fmla="*/ 2060 h 2426"/>
                <a:gd name="T50" fmla="*/ 1574 w 1587"/>
                <a:gd name="T51" fmla="*/ 2166 h 2426"/>
                <a:gd name="T52" fmla="*/ 1538 w 1587"/>
                <a:gd name="T53" fmla="*/ 2258 h 2426"/>
                <a:gd name="T54" fmla="*/ 1482 w 1587"/>
                <a:gd name="T55" fmla="*/ 2336 h 2426"/>
                <a:gd name="T56" fmla="*/ 1409 w 1587"/>
                <a:gd name="T57" fmla="*/ 2392 h 2426"/>
                <a:gd name="T58" fmla="*/ 1324 w 1587"/>
                <a:gd name="T59" fmla="*/ 2422 h 2426"/>
                <a:gd name="T60" fmla="*/ 699 w 1587"/>
                <a:gd name="T61" fmla="*/ 2426 h 2426"/>
                <a:gd name="T62" fmla="*/ 629 w 1587"/>
                <a:gd name="T63" fmla="*/ 2414 h 2426"/>
                <a:gd name="T64" fmla="*/ 568 w 1587"/>
                <a:gd name="T65" fmla="*/ 2382 h 2426"/>
                <a:gd name="T66" fmla="*/ 514 w 1587"/>
                <a:gd name="T67" fmla="*/ 2333 h 2426"/>
                <a:gd name="T68" fmla="*/ 469 w 1587"/>
                <a:gd name="T69" fmla="*/ 2274 h 2426"/>
                <a:gd name="T70" fmla="*/ 450 w 1587"/>
                <a:gd name="T71" fmla="*/ 2246 h 2426"/>
                <a:gd name="T72" fmla="*/ 429 w 1587"/>
                <a:gd name="T73" fmla="*/ 2215 h 2426"/>
                <a:gd name="T74" fmla="*/ 413 w 1587"/>
                <a:gd name="T75" fmla="*/ 2188 h 2426"/>
                <a:gd name="T76" fmla="*/ 407 w 1587"/>
                <a:gd name="T77" fmla="*/ 2178 h 2426"/>
                <a:gd name="T78" fmla="*/ 9 w 1587"/>
                <a:gd name="T79" fmla="*/ 1344 h 2426"/>
                <a:gd name="T80" fmla="*/ 0 w 1587"/>
                <a:gd name="T81" fmla="*/ 1278 h 2426"/>
                <a:gd name="T82" fmla="*/ 12 w 1587"/>
                <a:gd name="T83" fmla="*/ 1215 h 2426"/>
                <a:gd name="T84" fmla="*/ 41 w 1587"/>
                <a:gd name="T85" fmla="*/ 1159 h 2426"/>
                <a:gd name="T86" fmla="*/ 87 w 1587"/>
                <a:gd name="T87" fmla="*/ 1117 h 2426"/>
                <a:gd name="T88" fmla="*/ 140 w 1587"/>
                <a:gd name="T89" fmla="*/ 1096 h 2426"/>
                <a:gd name="T90" fmla="*/ 197 w 1587"/>
                <a:gd name="T91" fmla="*/ 1096 h 2426"/>
                <a:gd name="T92" fmla="*/ 251 w 1587"/>
                <a:gd name="T93" fmla="*/ 1120 h 2426"/>
                <a:gd name="T94" fmla="*/ 297 w 1587"/>
                <a:gd name="T95" fmla="*/ 1163 h 2426"/>
                <a:gd name="T96" fmla="*/ 392 w 1587"/>
                <a:gd name="T97" fmla="*/ 1355 h 2426"/>
                <a:gd name="T98" fmla="*/ 395 w 1587"/>
                <a:gd name="T99" fmla="*/ 151 h 2426"/>
                <a:gd name="T100" fmla="*/ 420 w 1587"/>
                <a:gd name="T101" fmla="*/ 83 h 2426"/>
                <a:gd name="T102" fmla="*/ 466 w 1587"/>
                <a:gd name="T103" fmla="*/ 31 h 2426"/>
                <a:gd name="T104" fmla="*/ 526 w 1587"/>
                <a:gd name="T105" fmla="*/ 4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7" h="2426">
                  <a:moveTo>
                    <a:pt x="559" y="0"/>
                  </a:moveTo>
                  <a:lnTo>
                    <a:pt x="593" y="4"/>
                  </a:lnTo>
                  <a:lnTo>
                    <a:pt x="625" y="14"/>
                  </a:lnTo>
                  <a:lnTo>
                    <a:pt x="652" y="31"/>
                  </a:lnTo>
                  <a:lnTo>
                    <a:pt x="677" y="55"/>
                  </a:lnTo>
                  <a:lnTo>
                    <a:pt x="697" y="83"/>
                  </a:lnTo>
                  <a:lnTo>
                    <a:pt x="713" y="116"/>
                  </a:lnTo>
                  <a:lnTo>
                    <a:pt x="722" y="151"/>
                  </a:lnTo>
                  <a:lnTo>
                    <a:pt x="726" y="190"/>
                  </a:lnTo>
                  <a:lnTo>
                    <a:pt x="726" y="781"/>
                  </a:lnTo>
                  <a:lnTo>
                    <a:pt x="746" y="758"/>
                  </a:lnTo>
                  <a:lnTo>
                    <a:pt x="770" y="740"/>
                  </a:lnTo>
                  <a:lnTo>
                    <a:pt x="795" y="727"/>
                  </a:lnTo>
                  <a:lnTo>
                    <a:pt x="823" y="717"/>
                  </a:lnTo>
                  <a:lnTo>
                    <a:pt x="853" y="715"/>
                  </a:lnTo>
                  <a:lnTo>
                    <a:pt x="883" y="717"/>
                  </a:lnTo>
                  <a:lnTo>
                    <a:pt x="912" y="727"/>
                  </a:lnTo>
                  <a:lnTo>
                    <a:pt x="940" y="742"/>
                  </a:lnTo>
                  <a:lnTo>
                    <a:pt x="964" y="762"/>
                  </a:lnTo>
                  <a:lnTo>
                    <a:pt x="984" y="786"/>
                  </a:lnTo>
                  <a:lnTo>
                    <a:pt x="1000" y="814"/>
                  </a:lnTo>
                  <a:lnTo>
                    <a:pt x="1017" y="786"/>
                  </a:lnTo>
                  <a:lnTo>
                    <a:pt x="1037" y="762"/>
                  </a:lnTo>
                  <a:lnTo>
                    <a:pt x="1060" y="742"/>
                  </a:lnTo>
                  <a:lnTo>
                    <a:pt x="1087" y="727"/>
                  </a:lnTo>
                  <a:lnTo>
                    <a:pt x="1116" y="717"/>
                  </a:lnTo>
                  <a:lnTo>
                    <a:pt x="1147" y="715"/>
                  </a:lnTo>
                  <a:lnTo>
                    <a:pt x="1180" y="719"/>
                  </a:lnTo>
                  <a:lnTo>
                    <a:pt x="1212" y="729"/>
                  </a:lnTo>
                  <a:lnTo>
                    <a:pt x="1240" y="746"/>
                  </a:lnTo>
                  <a:lnTo>
                    <a:pt x="1265" y="770"/>
                  </a:lnTo>
                  <a:lnTo>
                    <a:pt x="1286" y="798"/>
                  </a:lnTo>
                  <a:lnTo>
                    <a:pt x="1301" y="831"/>
                  </a:lnTo>
                  <a:lnTo>
                    <a:pt x="1311" y="866"/>
                  </a:lnTo>
                  <a:lnTo>
                    <a:pt x="1314" y="905"/>
                  </a:lnTo>
                  <a:lnTo>
                    <a:pt x="1314" y="913"/>
                  </a:lnTo>
                  <a:lnTo>
                    <a:pt x="1332" y="885"/>
                  </a:lnTo>
                  <a:lnTo>
                    <a:pt x="1353" y="861"/>
                  </a:lnTo>
                  <a:lnTo>
                    <a:pt x="1380" y="844"/>
                  </a:lnTo>
                  <a:lnTo>
                    <a:pt x="1409" y="832"/>
                  </a:lnTo>
                  <a:lnTo>
                    <a:pt x="1441" y="828"/>
                  </a:lnTo>
                  <a:lnTo>
                    <a:pt x="1471" y="832"/>
                  </a:lnTo>
                  <a:lnTo>
                    <a:pt x="1499" y="841"/>
                  </a:lnTo>
                  <a:lnTo>
                    <a:pt x="1522" y="857"/>
                  </a:lnTo>
                  <a:lnTo>
                    <a:pt x="1545" y="877"/>
                  </a:lnTo>
                  <a:lnTo>
                    <a:pt x="1562" y="902"/>
                  </a:lnTo>
                  <a:lnTo>
                    <a:pt x="1577" y="930"/>
                  </a:lnTo>
                  <a:lnTo>
                    <a:pt x="1584" y="961"/>
                  </a:lnTo>
                  <a:lnTo>
                    <a:pt x="1587" y="996"/>
                  </a:lnTo>
                  <a:lnTo>
                    <a:pt x="1587" y="2060"/>
                  </a:lnTo>
                  <a:lnTo>
                    <a:pt x="1584" y="2113"/>
                  </a:lnTo>
                  <a:lnTo>
                    <a:pt x="1574" y="2166"/>
                  </a:lnTo>
                  <a:lnTo>
                    <a:pt x="1558" y="2213"/>
                  </a:lnTo>
                  <a:lnTo>
                    <a:pt x="1538" y="2258"/>
                  </a:lnTo>
                  <a:lnTo>
                    <a:pt x="1512" y="2299"/>
                  </a:lnTo>
                  <a:lnTo>
                    <a:pt x="1482" y="2336"/>
                  </a:lnTo>
                  <a:lnTo>
                    <a:pt x="1447" y="2366"/>
                  </a:lnTo>
                  <a:lnTo>
                    <a:pt x="1409" y="2392"/>
                  </a:lnTo>
                  <a:lnTo>
                    <a:pt x="1368" y="2410"/>
                  </a:lnTo>
                  <a:lnTo>
                    <a:pt x="1324" y="2422"/>
                  </a:lnTo>
                  <a:lnTo>
                    <a:pt x="1278" y="2426"/>
                  </a:lnTo>
                  <a:lnTo>
                    <a:pt x="699" y="2426"/>
                  </a:lnTo>
                  <a:lnTo>
                    <a:pt x="663" y="2422"/>
                  </a:lnTo>
                  <a:lnTo>
                    <a:pt x="629" y="2414"/>
                  </a:lnTo>
                  <a:lnTo>
                    <a:pt x="597" y="2399"/>
                  </a:lnTo>
                  <a:lnTo>
                    <a:pt x="568" y="2382"/>
                  </a:lnTo>
                  <a:lnTo>
                    <a:pt x="540" y="2360"/>
                  </a:lnTo>
                  <a:lnTo>
                    <a:pt x="514" y="2333"/>
                  </a:lnTo>
                  <a:lnTo>
                    <a:pt x="490" y="2306"/>
                  </a:lnTo>
                  <a:lnTo>
                    <a:pt x="469" y="2274"/>
                  </a:lnTo>
                  <a:lnTo>
                    <a:pt x="460" y="2261"/>
                  </a:lnTo>
                  <a:lnTo>
                    <a:pt x="450" y="2246"/>
                  </a:lnTo>
                  <a:lnTo>
                    <a:pt x="440" y="2231"/>
                  </a:lnTo>
                  <a:lnTo>
                    <a:pt x="429" y="2215"/>
                  </a:lnTo>
                  <a:lnTo>
                    <a:pt x="420" y="2200"/>
                  </a:lnTo>
                  <a:lnTo>
                    <a:pt x="413" y="2188"/>
                  </a:lnTo>
                  <a:lnTo>
                    <a:pt x="408" y="2180"/>
                  </a:lnTo>
                  <a:lnTo>
                    <a:pt x="407" y="2178"/>
                  </a:lnTo>
                  <a:lnTo>
                    <a:pt x="21" y="1376"/>
                  </a:lnTo>
                  <a:lnTo>
                    <a:pt x="9" y="1344"/>
                  </a:lnTo>
                  <a:lnTo>
                    <a:pt x="3" y="1311"/>
                  </a:lnTo>
                  <a:lnTo>
                    <a:pt x="0" y="1278"/>
                  </a:lnTo>
                  <a:lnTo>
                    <a:pt x="4" y="1246"/>
                  </a:lnTo>
                  <a:lnTo>
                    <a:pt x="12" y="1215"/>
                  </a:lnTo>
                  <a:lnTo>
                    <a:pt x="24" y="1186"/>
                  </a:lnTo>
                  <a:lnTo>
                    <a:pt x="41" y="1159"/>
                  </a:lnTo>
                  <a:lnTo>
                    <a:pt x="62" y="1136"/>
                  </a:lnTo>
                  <a:lnTo>
                    <a:pt x="87" y="1117"/>
                  </a:lnTo>
                  <a:lnTo>
                    <a:pt x="114" y="1104"/>
                  </a:lnTo>
                  <a:lnTo>
                    <a:pt x="140" y="1096"/>
                  </a:lnTo>
                  <a:lnTo>
                    <a:pt x="168" y="1093"/>
                  </a:lnTo>
                  <a:lnTo>
                    <a:pt x="197" y="1096"/>
                  </a:lnTo>
                  <a:lnTo>
                    <a:pt x="224" y="1105"/>
                  </a:lnTo>
                  <a:lnTo>
                    <a:pt x="251" y="1120"/>
                  </a:lnTo>
                  <a:lnTo>
                    <a:pt x="276" y="1138"/>
                  </a:lnTo>
                  <a:lnTo>
                    <a:pt x="297" y="1163"/>
                  </a:lnTo>
                  <a:lnTo>
                    <a:pt x="314" y="1192"/>
                  </a:lnTo>
                  <a:lnTo>
                    <a:pt x="392" y="1355"/>
                  </a:lnTo>
                  <a:lnTo>
                    <a:pt x="392" y="190"/>
                  </a:lnTo>
                  <a:lnTo>
                    <a:pt x="395" y="151"/>
                  </a:lnTo>
                  <a:lnTo>
                    <a:pt x="405" y="116"/>
                  </a:lnTo>
                  <a:lnTo>
                    <a:pt x="420" y="83"/>
                  </a:lnTo>
                  <a:lnTo>
                    <a:pt x="441" y="55"/>
                  </a:lnTo>
                  <a:lnTo>
                    <a:pt x="466" y="31"/>
                  </a:lnTo>
                  <a:lnTo>
                    <a:pt x="494" y="14"/>
                  </a:lnTo>
                  <a:lnTo>
                    <a:pt x="526" y="4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8"/>
            <p:cNvSpPr>
              <a:spLocks noEditPoints="1"/>
            </p:cNvSpPr>
            <p:nvPr/>
          </p:nvSpPr>
          <p:spPr bwMode="auto">
            <a:xfrm>
              <a:off x="5435600" y="488950"/>
              <a:ext cx="1725613" cy="1219200"/>
            </a:xfrm>
            <a:custGeom>
              <a:avLst/>
              <a:gdLst>
                <a:gd name="T0" fmla="*/ 3978 w 4349"/>
                <a:gd name="T1" fmla="*/ 1418 h 3070"/>
                <a:gd name="T2" fmla="*/ 3920 w 4349"/>
                <a:gd name="T3" fmla="*/ 1476 h 3070"/>
                <a:gd name="T4" fmla="*/ 3911 w 4349"/>
                <a:gd name="T5" fmla="*/ 1562 h 3070"/>
                <a:gd name="T6" fmla="*/ 3955 w 4349"/>
                <a:gd name="T7" fmla="*/ 1632 h 3070"/>
                <a:gd name="T8" fmla="*/ 4035 w 4349"/>
                <a:gd name="T9" fmla="*/ 1661 h 3070"/>
                <a:gd name="T10" fmla="*/ 4114 w 4349"/>
                <a:gd name="T11" fmla="*/ 1632 h 3070"/>
                <a:gd name="T12" fmla="*/ 4159 w 4349"/>
                <a:gd name="T13" fmla="*/ 1562 h 3070"/>
                <a:gd name="T14" fmla="*/ 4150 w 4349"/>
                <a:gd name="T15" fmla="*/ 1476 h 3070"/>
                <a:gd name="T16" fmla="*/ 4091 w 4349"/>
                <a:gd name="T17" fmla="*/ 1418 h 3070"/>
                <a:gd name="T18" fmla="*/ 261 w 4349"/>
                <a:gd name="T19" fmla="*/ 0 h 3070"/>
                <a:gd name="T20" fmla="*/ 4170 w 4349"/>
                <a:gd name="T21" fmla="*/ 13 h 3070"/>
                <a:gd name="T22" fmla="*/ 4273 w 4349"/>
                <a:gd name="T23" fmla="*/ 77 h 3070"/>
                <a:gd name="T24" fmla="*/ 4336 w 4349"/>
                <a:gd name="T25" fmla="*/ 180 h 3070"/>
                <a:gd name="T26" fmla="*/ 4349 w 4349"/>
                <a:gd name="T27" fmla="*/ 2809 h 3070"/>
                <a:gd name="T28" fmla="*/ 4320 w 4349"/>
                <a:gd name="T29" fmla="*/ 2929 h 3070"/>
                <a:gd name="T30" fmla="*/ 4241 w 4349"/>
                <a:gd name="T31" fmla="*/ 3020 h 3070"/>
                <a:gd name="T32" fmla="*/ 4129 w 4349"/>
                <a:gd name="T33" fmla="*/ 3067 h 3070"/>
                <a:gd name="T34" fmla="*/ 3331 w 4349"/>
                <a:gd name="T35" fmla="*/ 3070 h 3070"/>
                <a:gd name="T36" fmla="*/ 3301 w 4349"/>
                <a:gd name="T37" fmla="*/ 3066 h 3070"/>
                <a:gd name="T38" fmla="*/ 3261 w 4349"/>
                <a:gd name="T39" fmla="*/ 3048 h 3070"/>
                <a:gd name="T40" fmla="*/ 3240 w 4349"/>
                <a:gd name="T41" fmla="*/ 3004 h 3070"/>
                <a:gd name="T42" fmla="*/ 3250 w 4349"/>
                <a:gd name="T43" fmla="*/ 2876 h 3070"/>
                <a:gd name="T44" fmla="*/ 3285 w 4349"/>
                <a:gd name="T45" fmla="*/ 2851 h 3070"/>
                <a:gd name="T46" fmla="*/ 3319 w 4349"/>
                <a:gd name="T47" fmla="*/ 2846 h 3070"/>
                <a:gd name="T48" fmla="*/ 3767 w 4349"/>
                <a:gd name="T49" fmla="*/ 2846 h 3070"/>
                <a:gd name="T50" fmla="*/ 3817 w 4349"/>
                <a:gd name="T51" fmla="*/ 2821 h 3070"/>
                <a:gd name="T52" fmla="*/ 3830 w 4349"/>
                <a:gd name="T53" fmla="*/ 286 h 3070"/>
                <a:gd name="T54" fmla="*/ 3804 w 4349"/>
                <a:gd name="T55" fmla="*/ 238 h 3070"/>
                <a:gd name="T56" fmla="*/ 477 w 4349"/>
                <a:gd name="T57" fmla="*/ 224 h 3070"/>
                <a:gd name="T58" fmla="*/ 425 w 4349"/>
                <a:gd name="T59" fmla="*/ 251 h 3070"/>
                <a:gd name="T60" fmla="*/ 413 w 4349"/>
                <a:gd name="T61" fmla="*/ 2784 h 3070"/>
                <a:gd name="T62" fmla="*/ 440 w 4349"/>
                <a:gd name="T63" fmla="*/ 2834 h 3070"/>
                <a:gd name="T64" fmla="*/ 1310 w 4349"/>
                <a:gd name="T65" fmla="*/ 2846 h 3070"/>
                <a:gd name="T66" fmla="*/ 1334 w 4349"/>
                <a:gd name="T67" fmla="*/ 2847 h 3070"/>
                <a:gd name="T68" fmla="*/ 1376 w 4349"/>
                <a:gd name="T69" fmla="*/ 2868 h 3070"/>
                <a:gd name="T70" fmla="*/ 1394 w 4349"/>
                <a:gd name="T71" fmla="*/ 2897 h 3070"/>
                <a:gd name="T72" fmla="*/ 1421 w 4349"/>
                <a:gd name="T73" fmla="*/ 2949 h 3070"/>
                <a:gd name="T74" fmla="*/ 1447 w 4349"/>
                <a:gd name="T75" fmla="*/ 3005 h 3070"/>
                <a:gd name="T76" fmla="*/ 1451 w 4349"/>
                <a:gd name="T77" fmla="*/ 3046 h 3070"/>
                <a:gd name="T78" fmla="*/ 1425 w 4349"/>
                <a:gd name="T79" fmla="*/ 3066 h 3070"/>
                <a:gd name="T80" fmla="*/ 1400 w 4349"/>
                <a:gd name="T81" fmla="*/ 3070 h 3070"/>
                <a:gd name="T82" fmla="*/ 219 w 4349"/>
                <a:gd name="T83" fmla="*/ 3067 h 3070"/>
                <a:gd name="T84" fmla="*/ 107 w 4349"/>
                <a:gd name="T85" fmla="*/ 3020 h 3070"/>
                <a:gd name="T86" fmla="*/ 29 w 4349"/>
                <a:gd name="T87" fmla="*/ 2929 h 3070"/>
                <a:gd name="T88" fmla="*/ 0 w 4349"/>
                <a:gd name="T89" fmla="*/ 2809 h 3070"/>
                <a:gd name="T90" fmla="*/ 13 w 4349"/>
                <a:gd name="T91" fmla="*/ 180 h 3070"/>
                <a:gd name="T92" fmla="*/ 77 w 4349"/>
                <a:gd name="T93" fmla="*/ 77 h 3070"/>
                <a:gd name="T94" fmla="*/ 180 w 4349"/>
                <a:gd name="T95" fmla="*/ 13 h 3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49" h="3070">
                  <a:moveTo>
                    <a:pt x="4035" y="1405"/>
                  </a:moveTo>
                  <a:lnTo>
                    <a:pt x="4005" y="1409"/>
                  </a:lnTo>
                  <a:lnTo>
                    <a:pt x="3978" y="1418"/>
                  </a:lnTo>
                  <a:lnTo>
                    <a:pt x="3955" y="1434"/>
                  </a:lnTo>
                  <a:lnTo>
                    <a:pt x="3935" y="1454"/>
                  </a:lnTo>
                  <a:lnTo>
                    <a:pt x="3920" y="1476"/>
                  </a:lnTo>
                  <a:lnTo>
                    <a:pt x="3911" y="1504"/>
                  </a:lnTo>
                  <a:lnTo>
                    <a:pt x="3907" y="1533"/>
                  </a:lnTo>
                  <a:lnTo>
                    <a:pt x="3911" y="1562"/>
                  </a:lnTo>
                  <a:lnTo>
                    <a:pt x="3920" y="1590"/>
                  </a:lnTo>
                  <a:lnTo>
                    <a:pt x="3935" y="1612"/>
                  </a:lnTo>
                  <a:lnTo>
                    <a:pt x="3955" y="1632"/>
                  </a:lnTo>
                  <a:lnTo>
                    <a:pt x="3978" y="1648"/>
                  </a:lnTo>
                  <a:lnTo>
                    <a:pt x="4005" y="1657"/>
                  </a:lnTo>
                  <a:lnTo>
                    <a:pt x="4035" y="1661"/>
                  </a:lnTo>
                  <a:lnTo>
                    <a:pt x="4064" y="1657"/>
                  </a:lnTo>
                  <a:lnTo>
                    <a:pt x="4091" y="1648"/>
                  </a:lnTo>
                  <a:lnTo>
                    <a:pt x="4114" y="1632"/>
                  </a:lnTo>
                  <a:lnTo>
                    <a:pt x="4134" y="1612"/>
                  </a:lnTo>
                  <a:lnTo>
                    <a:pt x="4150" y="1590"/>
                  </a:lnTo>
                  <a:lnTo>
                    <a:pt x="4159" y="1562"/>
                  </a:lnTo>
                  <a:lnTo>
                    <a:pt x="4162" y="1533"/>
                  </a:lnTo>
                  <a:lnTo>
                    <a:pt x="4159" y="1504"/>
                  </a:lnTo>
                  <a:lnTo>
                    <a:pt x="4150" y="1476"/>
                  </a:lnTo>
                  <a:lnTo>
                    <a:pt x="4134" y="1454"/>
                  </a:lnTo>
                  <a:lnTo>
                    <a:pt x="4114" y="1434"/>
                  </a:lnTo>
                  <a:lnTo>
                    <a:pt x="4091" y="1418"/>
                  </a:lnTo>
                  <a:lnTo>
                    <a:pt x="4064" y="1409"/>
                  </a:lnTo>
                  <a:lnTo>
                    <a:pt x="4035" y="1405"/>
                  </a:lnTo>
                  <a:close/>
                  <a:moveTo>
                    <a:pt x="261" y="0"/>
                  </a:moveTo>
                  <a:lnTo>
                    <a:pt x="4087" y="0"/>
                  </a:lnTo>
                  <a:lnTo>
                    <a:pt x="4129" y="4"/>
                  </a:lnTo>
                  <a:lnTo>
                    <a:pt x="4170" y="13"/>
                  </a:lnTo>
                  <a:lnTo>
                    <a:pt x="4207" y="29"/>
                  </a:lnTo>
                  <a:lnTo>
                    <a:pt x="4241" y="50"/>
                  </a:lnTo>
                  <a:lnTo>
                    <a:pt x="4273" y="77"/>
                  </a:lnTo>
                  <a:lnTo>
                    <a:pt x="4298" y="107"/>
                  </a:lnTo>
                  <a:lnTo>
                    <a:pt x="4320" y="141"/>
                  </a:lnTo>
                  <a:lnTo>
                    <a:pt x="4336" y="180"/>
                  </a:lnTo>
                  <a:lnTo>
                    <a:pt x="4345" y="219"/>
                  </a:lnTo>
                  <a:lnTo>
                    <a:pt x="4349" y="261"/>
                  </a:lnTo>
                  <a:lnTo>
                    <a:pt x="4349" y="2809"/>
                  </a:lnTo>
                  <a:lnTo>
                    <a:pt x="4345" y="2851"/>
                  </a:lnTo>
                  <a:lnTo>
                    <a:pt x="4336" y="2892"/>
                  </a:lnTo>
                  <a:lnTo>
                    <a:pt x="4320" y="2929"/>
                  </a:lnTo>
                  <a:lnTo>
                    <a:pt x="4298" y="2963"/>
                  </a:lnTo>
                  <a:lnTo>
                    <a:pt x="4273" y="2994"/>
                  </a:lnTo>
                  <a:lnTo>
                    <a:pt x="4241" y="3020"/>
                  </a:lnTo>
                  <a:lnTo>
                    <a:pt x="4207" y="3041"/>
                  </a:lnTo>
                  <a:lnTo>
                    <a:pt x="4170" y="3057"/>
                  </a:lnTo>
                  <a:lnTo>
                    <a:pt x="4129" y="3067"/>
                  </a:lnTo>
                  <a:lnTo>
                    <a:pt x="4087" y="3070"/>
                  </a:lnTo>
                  <a:lnTo>
                    <a:pt x="3334" y="3070"/>
                  </a:lnTo>
                  <a:lnTo>
                    <a:pt x="3331" y="3070"/>
                  </a:lnTo>
                  <a:lnTo>
                    <a:pt x="3325" y="3070"/>
                  </a:lnTo>
                  <a:lnTo>
                    <a:pt x="3314" y="3069"/>
                  </a:lnTo>
                  <a:lnTo>
                    <a:pt x="3301" y="3066"/>
                  </a:lnTo>
                  <a:lnTo>
                    <a:pt x="3288" y="3062"/>
                  </a:lnTo>
                  <a:lnTo>
                    <a:pt x="3273" y="3057"/>
                  </a:lnTo>
                  <a:lnTo>
                    <a:pt x="3261" y="3048"/>
                  </a:lnTo>
                  <a:lnTo>
                    <a:pt x="3251" y="3037"/>
                  </a:lnTo>
                  <a:lnTo>
                    <a:pt x="3243" y="3023"/>
                  </a:lnTo>
                  <a:lnTo>
                    <a:pt x="3240" y="3004"/>
                  </a:lnTo>
                  <a:lnTo>
                    <a:pt x="3240" y="2912"/>
                  </a:lnTo>
                  <a:lnTo>
                    <a:pt x="3243" y="2892"/>
                  </a:lnTo>
                  <a:lnTo>
                    <a:pt x="3250" y="2876"/>
                  </a:lnTo>
                  <a:lnTo>
                    <a:pt x="3260" y="2864"/>
                  </a:lnTo>
                  <a:lnTo>
                    <a:pt x="3272" y="2856"/>
                  </a:lnTo>
                  <a:lnTo>
                    <a:pt x="3285" y="2851"/>
                  </a:lnTo>
                  <a:lnTo>
                    <a:pt x="3298" y="2847"/>
                  </a:lnTo>
                  <a:lnTo>
                    <a:pt x="3310" y="2846"/>
                  </a:lnTo>
                  <a:lnTo>
                    <a:pt x="3319" y="2846"/>
                  </a:lnTo>
                  <a:lnTo>
                    <a:pt x="3326" y="2846"/>
                  </a:lnTo>
                  <a:lnTo>
                    <a:pt x="3329" y="2846"/>
                  </a:lnTo>
                  <a:lnTo>
                    <a:pt x="3767" y="2846"/>
                  </a:lnTo>
                  <a:lnTo>
                    <a:pt x="3787" y="2843"/>
                  </a:lnTo>
                  <a:lnTo>
                    <a:pt x="3804" y="2834"/>
                  </a:lnTo>
                  <a:lnTo>
                    <a:pt x="3817" y="2821"/>
                  </a:lnTo>
                  <a:lnTo>
                    <a:pt x="3827" y="2804"/>
                  </a:lnTo>
                  <a:lnTo>
                    <a:pt x="3830" y="2784"/>
                  </a:lnTo>
                  <a:lnTo>
                    <a:pt x="3830" y="286"/>
                  </a:lnTo>
                  <a:lnTo>
                    <a:pt x="3827" y="268"/>
                  </a:lnTo>
                  <a:lnTo>
                    <a:pt x="3817" y="251"/>
                  </a:lnTo>
                  <a:lnTo>
                    <a:pt x="3804" y="238"/>
                  </a:lnTo>
                  <a:lnTo>
                    <a:pt x="3787" y="228"/>
                  </a:lnTo>
                  <a:lnTo>
                    <a:pt x="3767" y="224"/>
                  </a:lnTo>
                  <a:lnTo>
                    <a:pt x="477" y="224"/>
                  </a:lnTo>
                  <a:lnTo>
                    <a:pt x="457" y="228"/>
                  </a:lnTo>
                  <a:lnTo>
                    <a:pt x="440" y="238"/>
                  </a:lnTo>
                  <a:lnTo>
                    <a:pt x="425" y="251"/>
                  </a:lnTo>
                  <a:lnTo>
                    <a:pt x="417" y="268"/>
                  </a:lnTo>
                  <a:lnTo>
                    <a:pt x="413" y="286"/>
                  </a:lnTo>
                  <a:lnTo>
                    <a:pt x="413" y="2784"/>
                  </a:lnTo>
                  <a:lnTo>
                    <a:pt x="417" y="2804"/>
                  </a:lnTo>
                  <a:lnTo>
                    <a:pt x="425" y="2821"/>
                  </a:lnTo>
                  <a:lnTo>
                    <a:pt x="440" y="2834"/>
                  </a:lnTo>
                  <a:lnTo>
                    <a:pt x="457" y="2843"/>
                  </a:lnTo>
                  <a:lnTo>
                    <a:pt x="477" y="2846"/>
                  </a:lnTo>
                  <a:lnTo>
                    <a:pt x="1310" y="2846"/>
                  </a:lnTo>
                  <a:lnTo>
                    <a:pt x="1312" y="2846"/>
                  </a:lnTo>
                  <a:lnTo>
                    <a:pt x="1322" y="2846"/>
                  </a:lnTo>
                  <a:lnTo>
                    <a:pt x="1334" y="2847"/>
                  </a:lnTo>
                  <a:lnTo>
                    <a:pt x="1348" y="2851"/>
                  </a:lnTo>
                  <a:lnTo>
                    <a:pt x="1363" y="2858"/>
                  </a:lnTo>
                  <a:lnTo>
                    <a:pt x="1376" y="2868"/>
                  </a:lnTo>
                  <a:lnTo>
                    <a:pt x="1386" y="2883"/>
                  </a:lnTo>
                  <a:lnTo>
                    <a:pt x="1389" y="2888"/>
                  </a:lnTo>
                  <a:lnTo>
                    <a:pt x="1394" y="2897"/>
                  </a:lnTo>
                  <a:lnTo>
                    <a:pt x="1402" y="2912"/>
                  </a:lnTo>
                  <a:lnTo>
                    <a:pt x="1412" y="2930"/>
                  </a:lnTo>
                  <a:lnTo>
                    <a:pt x="1421" y="2949"/>
                  </a:lnTo>
                  <a:lnTo>
                    <a:pt x="1430" y="2968"/>
                  </a:lnTo>
                  <a:lnTo>
                    <a:pt x="1439" y="2988"/>
                  </a:lnTo>
                  <a:lnTo>
                    <a:pt x="1447" y="3005"/>
                  </a:lnTo>
                  <a:lnTo>
                    <a:pt x="1452" y="3019"/>
                  </a:lnTo>
                  <a:lnTo>
                    <a:pt x="1454" y="3034"/>
                  </a:lnTo>
                  <a:lnTo>
                    <a:pt x="1451" y="3046"/>
                  </a:lnTo>
                  <a:lnTo>
                    <a:pt x="1445" y="3056"/>
                  </a:lnTo>
                  <a:lnTo>
                    <a:pt x="1435" y="3062"/>
                  </a:lnTo>
                  <a:lnTo>
                    <a:pt x="1425" y="3066"/>
                  </a:lnTo>
                  <a:lnTo>
                    <a:pt x="1414" y="3069"/>
                  </a:lnTo>
                  <a:lnTo>
                    <a:pt x="1406" y="3070"/>
                  </a:lnTo>
                  <a:lnTo>
                    <a:pt x="1400" y="3070"/>
                  </a:lnTo>
                  <a:lnTo>
                    <a:pt x="1397" y="3070"/>
                  </a:lnTo>
                  <a:lnTo>
                    <a:pt x="261" y="3070"/>
                  </a:lnTo>
                  <a:lnTo>
                    <a:pt x="219" y="3067"/>
                  </a:lnTo>
                  <a:lnTo>
                    <a:pt x="180" y="3057"/>
                  </a:lnTo>
                  <a:lnTo>
                    <a:pt x="141" y="3041"/>
                  </a:lnTo>
                  <a:lnTo>
                    <a:pt x="107" y="3020"/>
                  </a:lnTo>
                  <a:lnTo>
                    <a:pt x="77" y="2994"/>
                  </a:lnTo>
                  <a:lnTo>
                    <a:pt x="50" y="2963"/>
                  </a:lnTo>
                  <a:lnTo>
                    <a:pt x="29" y="2929"/>
                  </a:lnTo>
                  <a:lnTo>
                    <a:pt x="13" y="2892"/>
                  </a:lnTo>
                  <a:lnTo>
                    <a:pt x="4" y="2851"/>
                  </a:lnTo>
                  <a:lnTo>
                    <a:pt x="0" y="2809"/>
                  </a:lnTo>
                  <a:lnTo>
                    <a:pt x="0" y="261"/>
                  </a:lnTo>
                  <a:lnTo>
                    <a:pt x="4" y="219"/>
                  </a:lnTo>
                  <a:lnTo>
                    <a:pt x="13" y="180"/>
                  </a:lnTo>
                  <a:lnTo>
                    <a:pt x="29" y="141"/>
                  </a:lnTo>
                  <a:lnTo>
                    <a:pt x="50" y="107"/>
                  </a:lnTo>
                  <a:lnTo>
                    <a:pt x="77" y="77"/>
                  </a:lnTo>
                  <a:lnTo>
                    <a:pt x="107" y="50"/>
                  </a:lnTo>
                  <a:lnTo>
                    <a:pt x="141" y="29"/>
                  </a:lnTo>
                  <a:lnTo>
                    <a:pt x="180" y="13"/>
                  </a:lnTo>
                  <a:lnTo>
                    <a:pt x="219" y="4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6" name="Freeform 35"/>
          <p:cNvSpPr>
            <a:spLocks noEditPoints="1"/>
          </p:cNvSpPr>
          <p:nvPr/>
        </p:nvSpPr>
        <p:spPr bwMode="auto">
          <a:xfrm>
            <a:off x="4485677" y="2593700"/>
            <a:ext cx="222421" cy="167458"/>
          </a:xfrm>
          <a:custGeom>
            <a:avLst/>
            <a:gdLst>
              <a:gd name="T0" fmla="*/ 1302 w 3466"/>
              <a:gd name="T1" fmla="*/ 2304 h 2604"/>
              <a:gd name="T2" fmla="*/ 1340 w 3466"/>
              <a:gd name="T3" fmla="*/ 2364 h 2604"/>
              <a:gd name="T4" fmla="*/ 1408 w 3466"/>
              <a:gd name="T5" fmla="*/ 2387 h 2604"/>
              <a:gd name="T6" fmla="*/ 2106 w 3466"/>
              <a:gd name="T7" fmla="*/ 2377 h 2604"/>
              <a:gd name="T8" fmla="*/ 2155 w 3466"/>
              <a:gd name="T9" fmla="*/ 2326 h 2604"/>
              <a:gd name="T10" fmla="*/ 3303 w 3466"/>
              <a:gd name="T11" fmla="*/ 2278 h 2604"/>
              <a:gd name="T12" fmla="*/ 3394 w 3466"/>
              <a:gd name="T13" fmla="*/ 2306 h 2604"/>
              <a:gd name="T14" fmla="*/ 3453 w 3466"/>
              <a:gd name="T15" fmla="*/ 2378 h 2604"/>
              <a:gd name="T16" fmla="*/ 3462 w 3466"/>
              <a:gd name="T17" fmla="*/ 2474 h 2604"/>
              <a:gd name="T18" fmla="*/ 3419 w 3466"/>
              <a:gd name="T19" fmla="*/ 2556 h 2604"/>
              <a:gd name="T20" fmla="*/ 3335 w 3466"/>
              <a:gd name="T21" fmla="*/ 2601 h 2604"/>
              <a:gd name="T22" fmla="*/ 130 w 3466"/>
              <a:gd name="T23" fmla="*/ 2601 h 2604"/>
              <a:gd name="T24" fmla="*/ 48 w 3466"/>
              <a:gd name="T25" fmla="*/ 2556 h 2604"/>
              <a:gd name="T26" fmla="*/ 3 w 3466"/>
              <a:gd name="T27" fmla="*/ 2474 h 2604"/>
              <a:gd name="T28" fmla="*/ 13 w 3466"/>
              <a:gd name="T29" fmla="*/ 2378 h 2604"/>
              <a:gd name="T30" fmla="*/ 71 w 3466"/>
              <a:gd name="T31" fmla="*/ 2306 h 2604"/>
              <a:gd name="T32" fmla="*/ 162 w 3466"/>
              <a:gd name="T33" fmla="*/ 2278 h 2604"/>
              <a:gd name="T34" fmla="*/ 277 w 3466"/>
              <a:gd name="T35" fmla="*/ 229 h 2604"/>
              <a:gd name="T36" fmla="*/ 228 w 3466"/>
              <a:gd name="T37" fmla="*/ 278 h 2604"/>
              <a:gd name="T38" fmla="*/ 217 w 3466"/>
              <a:gd name="T39" fmla="*/ 1737 h 2604"/>
              <a:gd name="T40" fmla="*/ 240 w 3466"/>
              <a:gd name="T41" fmla="*/ 1804 h 2604"/>
              <a:gd name="T42" fmla="*/ 300 w 3466"/>
              <a:gd name="T43" fmla="*/ 1842 h 2604"/>
              <a:gd name="T44" fmla="*/ 3166 w 3466"/>
              <a:gd name="T45" fmla="*/ 1842 h 2604"/>
              <a:gd name="T46" fmla="*/ 3226 w 3466"/>
              <a:gd name="T47" fmla="*/ 1804 h 2604"/>
              <a:gd name="T48" fmla="*/ 3249 w 3466"/>
              <a:gd name="T49" fmla="*/ 1737 h 2604"/>
              <a:gd name="T50" fmla="*/ 3238 w 3466"/>
              <a:gd name="T51" fmla="*/ 278 h 2604"/>
              <a:gd name="T52" fmla="*/ 3188 w 3466"/>
              <a:gd name="T53" fmla="*/ 229 h 2604"/>
              <a:gd name="T54" fmla="*/ 324 w 3466"/>
              <a:gd name="T55" fmla="*/ 217 h 2604"/>
              <a:gd name="T56" fmla="*/ 3185 w 3466"/>
              <a:gd name="T57" fmla="*/ 3 h 2604"/>
              <a:gd name="T58" fmla="*/ 3305 w 3466"/>
              <a:gd name="T59" fmla="*/ 45 h 2604"/>
              <a:gd name="T60" fmla="*/ 3398 w 3466"/>
              <a:gd name="T61" fmla="*/ 126 h 2604"/>
              <a:gd name="T62" fmla="*/ 3455 w 3466"/>
              <a:gd name="T63" fmla="*/ 238 h 2604"/>
              <a:gd name="T64" fmla="*/ 3466 w 3466"/>
              <a:gd name="T65" fmla="*/ 1737 h 2604"/>
              <a:gd name="T66" fmla="*/ 3440 w 3466"/>
              <a:gd name="T67" fmla="*/ 1863 h 2604"/>
              <a:gd name="T68" fmla="*/ 3371 w 3466"/>
              <a:gd name="T69" fmla="*/ 1966 h 2604"/>
              <a:gd name="T70" fmla="*/ 3267 w 3466"/>
              <a:gd name="T71" fmla="*/ 2036 h 2604"/>
              <a:gd name="T72" fmla="*/ 3140 w 3466"/>
              <a:gd name="T73" fmla="*/ 2061 h 2604"/>
              <a:gd name="T74" fmla="*/ 239 w 3466"/>
              <a:gd name="T75" fmla="*/ 2050 h 2604"/>
              <a:gd name="T76" fmla="*/ 127 w 3466"/>
              <a:gd name="T77" fmla="*/ 1994 h 2604"/>
              <a:gd name="T78" fmla="*/ 45 w 3466"/>
              <a:gd name="T79" fmla="*/ 1900 h 2604"/>
              <a:gd name="T80" fmla="*/ 3 w 3466"/>
              <a:gd name="T81" fmla="*/ 1780 h 2604"/>
              <a:gd name="T82" fmla="*/ 3 w 3466"/>
              <a:gd name="T83" fmla="*/ 281 h 2604"/>
              <a:gd name="T84" fmla="*/ 45 w 3466"/>
              <a:gd name="T85" fmla="*/ 161 h 2604"/>
              <a:gd name="T86" fmla="*/ 127 w 3466"/>
              <a:gd name="T87" fmla="*/ 67 h 2604"/>
              <a:gd name="T88" fmla="*/ 239 w 3466"/>
              <a:gd name="T89" fmla="*/ 12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66" h="2604">
                <a:moveTo>
                  <a:pt x="162" y="2278"/>
                </a:moveTo>
                <a:lnTo>
                  <a:pt x="1300" y="2278"/>
                </a:lnTo>
                <a:lnTo>
                  <a:pt x="1302" y="2304"/>
                </a:lnTo>
                <a:lnTo>
                  <a:pt x="1311" y="2326"/>
                </a:lnTo>
                <a:lnTo>
                  <a:pt x="1324" y="2347"/>
                </a:lnTo>
                <a:lnTo>
                  <a:pt x="1340" y="2364"/>
                </a:lnTo>
                <a:lnTo>
                  <a:pt x="1360" y="2377"/>
                </a:lnTo>
                <a:lnTo>
                  <a:pt x="1383" y="2384"/>
                </a:lnTo>
                <a:lnTo>
                  <a:pt x="1408" y="2387"/>
                </a:lnTo>
                <a:lnTo>
                  <a:pt x="2058" y="2387"/>
                </a:lnTo>
                <a:lnTo>
                  <a:pt x="2082" y="2384"/>
                </a:lnTo>
                <a:lnTo>
                  <a:pt x="2106" y="2377"/>
                </a:lnTo>
                <a:lnTo>
                  <a:pt x="2126" y="2364"/>
                </a:lnTo>
                <a:lnTo>
                  <a:pt x="2142" y="2347"/>
                </a:lnTo>
                <a:lnTo>
                  <a:pt x="2155" y="2326"/>
                </a:lnTo>
                <a:lnTo>
                  <a:pt x="2163" y="2304"/>
                </a:lnTo>
                <a:lnTo>
                  <a:pt x="2166" y="2278"/>
                </a:lnTo>
                <a:lnTo>
                  <a:pt x="3303" y="2278"/>
                </a:lnTo>
                <a:lnTo>
                  <a:pt x="3335" y="2282"/>
                </a:lnTo>
                <a:lnTo>
                  <a:pt x="3366" y="2291"/>
                </a:lnTo>
                <a:lnTo>
                  <a:pt x="3394" y="2306"/>
                </a:lnTo>
                <a:lnTo>
                  <a:pt x="3419" y="2326"/>
                </a:lnTo>
                <a:lnTo>
                  <a:pt x="3438" y="2350"/>
                </a:lnTo>
                <a:lnTo>
                  <a:pt x="3453" y="2378"/>
                </a:lnTo>
                <a:lnTo>
                  <a:pt x="3462" y="2409"/>
                </a:lnTo>
                <a:lnTo>
                  <a:pt x="3466" y="2441"/>
                </a:lnTo>
                <a:lnTo>
                  <a:pt x="3462" y="2474"/>
                </a:lnTo>
                <a:lnTo>
                  <a:pt x="3453" y="2505"/>
                </a:lnTo>
                <a:lnTo>
                  <a:pt x="3438" y="2533"/>
                </a:lnTo>
                <a:lnTo>
                  <a:pt x="3419" y="2556"/>
                </a:lnTo>
                <a:lnTo>
                  <a:pt x="3394" y="2576"/>
                </a:lnTo>
                <a:lnTo>
                  <a:pt x="3366" y="2591"/>
                </a:lnTo>
                <a:lnTo>
                  <a:pt x="3335" y="2601"/>
                </a:lnTo>
                <a:lnTo>
                  <a:pt x="3303" y="2604"/>
                </a:lnTo>
                <a:lnTo>
                  <a:pt x="162" y="2604"/>
                </a:lnTo>
                <a:lnTo>
                  <a:pt x="130" y="2601"/>
                </a:lnTo>
                <a:lnTo>
                  <a:pt x="99" y="2591"/>
                </a:lnTo>
                <a:lnTo>
                  <a:pt x="71" y="2576"/>
                </a:lnTo>
                <a:lnTo>
                  <a:pt x="48" y="2556"/>
                </a:lnTo>
                <a:lnTo>
                  <a:pt x="28" y="2533"/>
                </a:lnTo>
                <a:lnTo>
                  <a:pt x="13" y="2505"/>
                </a:lnTo>
                <a:lnTo>
                  <a:pt x="3" y="2474"/>
                </a:lnTo>
                <a:lnTo>
                  <a:pt x="0" y="2441"/>
                </a:lnTo>
                <a:lnTo>
                  <a:pt x="3" y="2409"/>
                </a:lnTo>
                <a:lnTo>
                  <a:pt x="13" y="2378"/>
                </a:lnTo>
                <a:lnTo>
                  <a:pt x="28" y="2350"/>
                </a:lnTo>
                <a:lnTo>
                  <a:pt x="48" y="2326"/>
                </a:lnTo>
                <a:lnTo>
                  <a:pt x="71" y="2306"/>
                </a:lnTo>
                <a:lnTo>
                  <a:pt x="99" y="2291"/>
                </a:lnTo>
                <a:lnTo>
                  <a:pt x="130" y="2282"/>
                </a:lnTo>
                <a:lnTo>
                  <a:pt x="162" y="2278"/>
                </a:lnTo>
                <a:close/>
                <a:moveTo>
                  <a:pt x="324" y="217"/>
                </a:moveTo>
                <a:lnTo>
                  <a:pt x="300" y="220"/>
                </a:lnTo>
                <a:lnTo>
                  <a:pt x="277" y="229"/>
                </a:lnTo>
                <a:lnTo>
                  <a:pt x="257" y="240"/>
                </a:lnTo>
                <a:lnTo>
                  <a:pt x="240" y="257"/>
                </a:lnTo>
                <a:lnTo>
                  <a:pt x="228" y="278"/>
                </a:lnTo>
                <a:lnTo>
                  <a:pt x="220" y="300"/>
                </a:lnTo>
                <a:lnTo>
                  <a:pt x="217" y="325"/>
                </a:lnTo>
                <a:lnTo>
                  <a:pt x="217" y="1737"/>
                </a:lnTo>
                <a:lnTo>
                  <a:pt x="220" y="1761"/>
                </a:lnTo>
                <a:lnTo>
                  <a:pt x="228" y="1784"/>
                </a:lnTo>
                <a:lnTo>
                  <a:pt x="240" y="1804"/>
                </a:lnTo>
                <a:lnTo>
                  <a:pt x="257" y="1821"/>
                </a:lnTo>
                <a:lnTo>
                  <a:pt x="277" y="1834"/>
                </a:lnTo>
                <a:lnTo>
                  <a:pt x="300" y="1842"/>
                </a:lnTo>
                <a:lnTo>
                  <a:pt x="324" y="1844"/>
                </a:lnTo>
                <a:lnTo>
                  <a:pt x="3140" y="1844"/>
                </a:lnTo>
                <a:lnTo>
                  <a:pt x="3166" y="1842"/>
                </a:lnTo>
                <a:lnTo>
                  <a:pt x="3188" y="1834"/>
                </a:lnTo>
                <a:lnTo>
                  <a:pt x="3209" y="1821"/>
                </a:lnTo>
                <a:lnTo>
                  <a:pt x="3226" y="1804"/>
                </a:lnTo>
                <a:lnTo>
                  <a:pt x="3238" y="1784"/>
                </a:lnTo>
                <a:lnTo>
                  <a:pt x="3246" y="1761"/>
                </a:lnTo>
                <a:lnTo>
                  <a:pt x="3249" y="1737"/>
                </a:lnTo>
                <a:lnTo>
                  <a:pt x="3249" y="325"/>
                </a:lnTo>
                <a:lnTo>
                  <a:pt x="3246" y="300"/>
                </a:lnTo>
                <a:lnTo>
                  <a:pt x="3238" y="278"/>
                </a:lnTo>
                <a:lnTo>
                  <a:pt x="3226" y="257"/>
                </a:lnTo>
                <a:lnTo>
                  <a:pt x="3209" y="240"/>
                </a:lnTo>
                <a:lnTo>
                  <a:pt x="3188" y="229"/>
                </a:lnTo>
                <a:lnTo>
                  <a:pt x="3166" y="220"/>
                </a:lnTo>
                <a:lnTo>
                  <a:pt x="3140" y="217"/>
                </a:lnTo>
                <a:lnTo>
                  <a:pt x="324" y="217"/>
                </a:lnTo>
                <a:close/>
                <a:moveTo>
                  <a:pt x="324" y="0"/>
                </a:moveTo>
                <a:lnTo>
                  <a:pt x="3140" y="0"/>
                </a:lnTo>
                <a:lnTo>
                  <a:pt x="3185" y="3"/>
                </a:lnTo>
                <a:lnTo>
                  <a:pt x="3227" y="12"/>
                </a:lnTo>
                <a:lnTo>
                  <a:pt x="3267" y="26"/>
                </a:lnTo>
                <a:lnTo>
                  <a:pt x="3305" y="45"/>
                </a:lnTo>
                <a:lnTo>
                  <a:pt x="3340" y="67"/>
                </a:lnTo>
                <a:lnTo>
                  <a:pt x="3371" y="95"/>
                </a:lnTo>
                <a:lnTo>
                  <a:pt x="3398" y="126"/>
                </a:lnTo>
                <a:lnTo>
                  <a:pt x="3422" y="161"/>
                </a:lnTo>
                <a:lnTo>
                  <a:pt x="3440" y="199"/>
                </a:lnTo>
                <a:lnTo>
                  <a:pt x="3455" y="238"/>
                </a:lnTo>
                <a:lnTo>
                  <a:pt x="3463" y="281"/>
                </a:lnTo>
                <a:lnTo>
                  <a:pt x="3466" y="325"/>
                </a:lnTo>
                <a:lnTo>
                  <a:pt x="3466" y="1737"/>
                </a:lnTo>
                <a:lnTo>
                  <a:pt x="3463" y="1780"/>
                </a:lnTo>
                <a:lnTo>
                  <a:pt x="3455" y="1822"/>
                </a:lnTo>
                <a:lnTo>
                  <a:pt x="3440" y="1863"/>
                </a:lnTo>
                <a:lnTo>
                  <a:pt x="3422" y="1900"/>
                </a:lnTo>
                <a:lnTo>
                  <a:pt x="3398" y="1935"/>
                </a:lnTo>
                <a:lnTo>
                  <a:pt x="3371" y="1966"/>
                </a:lnTo>
                <a:lnTo>
                  <a:pt x="3340" y="1994"/>
                </a:lnTo>
                <a:lnTo>
                  <a:pt x="3305" y="2017"/>
                </a:lnTo>
                <a:lnTo>
                  <a:pt x="3267" y="2036"/>
                </a:lnTo>
                <a:lnTo>
                  <a:pt x="3227" y="2050"/>
                </a:lnTo>
                <a:lnTo>
                  <a:pt x="3185" y="2058"/>
                </a:lnTo>
                <a:lnTo>
                  <a:pt x="3140" y="2061"/>
                </a:lnTo>
                <a:lnTo>
                  <a:pt x="324" y="2061"/>
                </a:lnTo>
                <a:lnTo>
                  <a:pt x="281" y="2058"/>
                </a:lnTo>
                <a:lnTo>
                  <a:pt x="239" y="2050"/>
                </a:lnTo>
                <a:lnTo>
                  <a:pt x="198" y="2036"/>
                </a:lnTo>
                <a:lnTo>
                  <a:pt x="161" y="2017"/>
                </a:lnTo>
                <a:lnTo>
                  <a:pt x="127" y="1994"/>
                </a:lnTo>
                <a:lnTo>
                  <a:pt x="95" y="1966"/>
                </a:lnTo>
                <a:lnTo>
                  <a:pt x="68" y="1935"/>
                </a:lnTo>
                <a:lnTo>
                  <a:pt x="45" y="1900"/>
                </a:lnTo>
                <a:lnTo>
                  <a:pt x="26" y="1863"/>
                </a:lnTo>
                <a:lnTo>
                  <a:pt x="12" y="1822"/>
                </a:lnTo>
                <a:lnTo>
                  <a:pt x="3" y="1780"/>
                </a:lnTo>
                <a:lnTo>
                  <a:pt x="0" y="1737"/>
                </a:lnTo>
                <a:lnTo>
                  <a:pt x="0" y="325"/>
                </a:lnTo>
                <a:lnTo>
                  <a:pt x="3" y="281"/>
                </a:lnTo>
                <a:lnTo>
                  <a:pt x="12" y="238"/>
                </a:lnTo>
                <a:lnTo>
                  <a:pt x="26" y="199"/>
                </a:lnTo>
                <a:lnTo>
                  <a:pt x="45" y="161"/>
                </a:lnTo>
                <a:lnTo>
                  <a:pt x="68" y="126"/>
                </a:lnTo>
                <a:lnTo>
                  <a:pt x="95" y="95"/>
                </a:lnTo>
                <a:lnTo>
                  <a:pt x="127" y="67"/>
                </a:lnTo>
                <a:lnTo>
                  <a:pt x="161" y="45"/>
                </a:lnTo>
                <a:lnTo>
                  <a:pt x="198" y="26"/>
                </a:lnTo>
                <a:lnTo>
                  <a:pt x="239" y="12"/>
                </a:lnTo>
                <a:lnTo>
                  <a:pt x="281" y="3"/>
                </a:lnTo>
                <a:lnTo>
                  <a:pt x="3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3889271" y="1820539"/>
            <a:ext cx="234513" cy="234512"/>
          </a:xfrm>
          <a:custGeom>
            <a:avLst/>
            <a:gdLst>
              <a:gd name="T0" fmla="*/ 3060 w 3521"/>
              <a:gd name="T1" fmla="*/ 688 h 3520"/>
              <a:gd name="T2" fmla="*/ 3028 w 3521"/>
              <a:gd name="T3" fmla="*/ 704 h 3520"/>
              <a:gd name="T4" fmla="*/ 2765 w 3521"/>
              <a:gd name="T5" fmla="*/ 971 h 3520"/>
              <a:gd name="T6" fmla="*/ 2761 w 3521"/>
              <a:gd name="T7" fmla="*/ 1004 h 3520"/>
              <a:gd name="T8" fmla="*/ 2776 w 3521"/>
              <a:gd name="T9" fmla="*/ 1036 h 3520"/>
              <a:gd name="T10" fmla="*/ 2860 w 3521"/>
              <a:gd name="T11" fmla="*/ 1115 h 3520"/>
              <a:gd name="T12" fmla="*/ 2894 w 3521"/>
              <a:gd name="T13" fmla="*/ 1120 h 3520"/>
              <a:gd name="T14" fmla="*/ 2925 w 3521"/>
              <a:gd name="T15" fmla="*/ 1104 h 3520"/>
              <a:gd name="T16" fmla="*/ 3187 w 3521"/>
              <a:gd name="T17" fmla="*/ 838 h 3520"/>
              <a:gd name="T18" fmla="*/ 3192 w 3521"/>
              <a:gd name="T19" fmla="*/ 804 h 3520"/>
              <a:gd name="T20" fmla="*/ 3177 w 3521"/>
              <a:gd name="T21" fmla="*/ 773 h 3520"/>
              <a:gd name="T22" fmla="*/ 3094 w 3521"/>
              <a:gd name="T23" fmla="*/ 694 h 3520"/>
              <a:gd name="T24" fmla="*/ 1944 w 3521"/>
              <a:gd name="T25" fmla="*/ 509 h 3520"/>
              <a:gd name="T26" fmla="*/ 1978 w 3521"/>
              <a:gd name="T27" fmla="*/ 514 h 3520"/>
              <a:gd name="T28" fmla="*/ 2996 w 3521"/>
              <a:gd name="T29" fmla="*/ 1528 h 3520"/>
              <a:gd name="T30" fmla="*/ 3011 w 3521"/>
              <a:gd name="T31" fmla="*/ 1558 h 3520"/>
              <a:gd name="T32" fmla="*/ 3006 w 3521"/>
              <a:gd name="T33" fmla="*/ 1592 h 3520"/>
              <a:gd name="T34" fmla="*/ 1098 w 3521"/>
              <a:gd name="T35" fmla="*/ 3503 h 3520"/>
              <a:gd name="T36" fmla="*/ 1068 w 3521"/>
              <a:gd name="T37" fmla="*/ 3520 h 3520"/>
              <a:gd name="T38" fmla="*/ 1034 w 3521"/>
              <a:gd name="T39" fmla="*/ 3514 h 3520"/>
              <a:gd name="T40" fmla="*/ 16 w 3521"/>
              <a:gd name="T41" fmla="*/ 2501 h 3520"/>
              <a:gd name="T42" fmla="*/ 0 w 3521"/>
              <a:gd name="T43" fmla="*/ 2469 h 3520"/>
              <a:gd name="T44" fmla="*/ 5 w 3521"/>
              <a:gd name="T45" fmla="*/ 2436 h 3520"/>
              <a:gd name="T46" fmla="*/ 1914 w 3521"/>
              <a:gd name="T47" fmla="*/ 524 h 3520"/>
              <a:gd name="T48" fmla="*/ 1944 w 3521"/>
              <a:gd name="T49" fmla="*/ 509 h 3520"/>
              <a:gd name="T50" fmla="*/ 2682 w 3521"/>
              <a:gd name="T51" fmla="*/ 333 h 3520"/>
              <a:gd name="T52" fmla="*/ 2416 w 3521"/>
              <a:gd name="T53" fmla="*/ 595 h 3520"/>
              <a:gd name="T54" fmla="*/ 2401 w 3521"/>
              <a:gd name="T55" fmla="*/ 626 h 3520"/>
              <a:gd name="T56" fmla="*/ 2405 w 3521"/>
              <a:gd name="T57" fmla="*/ 660 h 3520"/>
              <a:gd name="T58" fmla="*/ 2485 w 3521"/>
              <a:gd name="T59" fmla="*/ 744 h 3520"/>
              <a:gd name="T60" fmla="*/ 2516 w 3521"/>
              <a:gd name="T61" fmla="*/ 759 h 3520"/>
              <a:gd name="T62" fmla="*/ 2549 w 3521"/>
              <a:gd name="T63" fmla="*/ 754 h 3520"/>
              <a:gd name="T64" fmla="*/ 2817 w 3521"/>
              <a:gd name="T65" fmla="*/ 492 h 3520"/>
              <a:gd name="T66" fmla="*/ 2832 w 3521"/>
              <a:gd name="T67" fmla="*/ 461 h 3520"/>
              <a:gd name="T68" fmla="*/ 2826 w 3521"/>
              <a:gd name="T69" fmla="*/ 428 h 3520"/>
              <a:gd name="T70" fmla="*/ 2747 w 3521"/>
              <a:gd name="T71" fmla="*/ 344 h 3520"/>
              <a:gd name="T72" fmla="*/ 2716 w 3521"/>
              <a:gd name="T73" fmla="*/ 328 h 3520"/>
              <a:gd name="T74" fmla="*/ 2736 w 3521"/>
              <a:gd name="T75" fmla="*/ 0 h 3520"/>
              <a:gd name="T76" fmla="*/ 2770 w 3521"/>
              <a:gd name="T77" fmla="*/ 4 h 3520"/>
              <a:gd name="T78" fmla="*/ 3505 w 3521"/>
              <a:gd name="T79" fmla="*/ 736 h 3520"/>
              <a:gd name="T80" fmla="*/ 3521 w 3521"/>
              <a:gd name="T81" fmla="*/ 767 h 3520"/>
              <a:gd name="T82" fmla="*/ 3516 w 3521"/>
              <a:gd name="T83" fmla="*/ 801 h 3520"/>
              <a:gd name="T84" fmla="*/ 2994 w 3521"/>
              <a:gd name="T85" fmla="*/ 1327 h 3520"/>
              <a:gd name="T86" fmla="*/ 2963 w 3521"/>
              <a:gd name="T87" fmla="*/ 1342 h 3520"/>
              <a:gd name="T88" fmla="*/ 2930 w 3521"/>
              <a:gd name="T89" fmla="*/ 1337 h 3520"/>
              <a:gd name="T90" fmla="*/ 2193 w 3521"/>
              <a:gd name="T91" fmla="*/ 606 h 3520"/>
              <a:gd name="T92" fmla="*/ 2178 w 3521"/>
              <a:gd name="T93" fmla="*/ 574 h 3520"/>
              <a:gd name="T94" fmla="*/ 2183 w 3521"/>
              <a:gd name="T95" fmla="*/ 540 h 3520"/>
              <a:gd name="T96" fmla="*/ 2705 w 3521"/>
              <a:gd name="T97" fmla="*/ 15 h 3520"/>
              <a:gd name="T98" fmla="*/ 2736 w 3521"/>
              <a:gd name="T99" fmla="*/ 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21" h="3520">
                <a:moveTo>
                  <a:pt x="3076" y="688"/>
                </a:moveTo>
                <a:lnTo>
                  <a:pt x="3060" y="688"/>
                </a:lnTo>
                <a:lnTo>
                  <a:pt x="3044" y="694"/>
                </a:lnTo>
                <a:lnTo>
                  <a:pt x="3028" y="704"/>
                </a:lnTo>
                <a:lnTo>
                  <a:pt x="2776" y="956"/>
                </a:lnTo>
                <a:lnTo>
                  <a:pt x="2765" y="971"/>
                </a:lnTo>
                <a:lnTo>
                  <a:pt x="2761" y="987"/>
                </a:lnTo>
                <a:lnTo>
                  <a:pt x="2761" y="1004"/>
                </a:lnTo>
                <a:lnTo>
                  <a:pt x="2765" y="1020"/>
                </a:lnTo>
                <a:lnTo>
                  <a:pt x="2776" y="1036"/>
                </a:lnTo>
                <a:lnTo>
                  <a:pt x="2846" y="1104"/>
                </a:lnTo>
                <a:lnTo>
                  <a:pt x="2860" y="1115"/>
                </a:lnTo>
                <a:lnTo>
                  <a:pt x="2876" y="1120"/>
                </a:lnTo>
                <a:lnTo>
                  <a:pt x="2894" y="1120"/>
                </a:lnTo>
                <a:lnTo>
                  <a:pt x="2910" y="1115"/>
                </a:lnTo>
                <a:lnTo>
                  <a:pt x="2925" y="1104"/>
                </a:lnTo>
                <a:lnTo>
                  <a:pt x="3177" y="852"/>
                </a:lnTo>
                <a:lnTo>
                  <a:pt x="3187" y="838"/>
                </a:lnTo>
                <a:lnTo>
                  <a:pt x="3192" y="822"/>
                </a:lnTo>
                <a:lnTo>
                  <a:pt x="3192" y="804"/>
                </a:lnTo>
                <a:lnTo>
                  <a:pt x="3187" y="788"/>
                </a:lnTo>
                <a:lnTo>
                  <a:pt x="3177" y="773"/>
                </a:lnTo>
                <a:lnTo>
                  <a:pt x="3108" y="704"/>
                </a:lnTo>
                <a:lnTo>
                  <a:pt x="3094" y="694"/>
                </a:lnTo>
                <a:lnTo>
                  <a:pt x="3076" y="688"/>
                </a:lnTo>
                <a:close/>
                <a:moveTo>
                  <a:pt x="1944" y="509"/>
                </a:moveTo>
                <a:lnTo>
                  <a:pt x="1962" y="509"/>
                </a:lnTo>
                <a:lnTo>
                  <a:pt x="1978" y="514"/>
                </a:lnTo>
                <a:lnTo>
                  <a:pt x="1992" y="524"/>
                </a:lnTo>
                <a:lnTo>
                  <a:pt x="2996" y="1528"/>
                </a:lnTo>
                <a:lnTo>
                  <a:pt x="3006" y="1542"/>
                </a:lnTo>
                <a:lnTo>
                  <a:pt x="3011" y="1558"/>
                </a:lnTo>
                <a:lnTo>
                  <a:pt x="3011" y="1575"/>
                </a:lnTo>
                <a:lnTo>
                  <a:pt x="3006" y="1592"/>
                </a:lnTo>
                <a:lnTo>
                  <a:pt x="2996" y="1607"/>
                </a:lnTo>
                <a:lnTo>
                  <a:pt x="1098" y="3503"/>
                </a:lnTo>
                <a:lnTo>
                  <a:pt x="1084" y="3514"/>
                </a:lnTo>
                <a:lnTo>
                  <a:pt x="1068" y="3520"/>
                </a:lnTo>
                <a:lnTo>
                  <a:pt x="1050" y="3520"/>
                </a:lnTo>
                <a:lnTo>
                  <a:pt x="1034" y="3514"/>
                </a:lnTo>
                <a:lnTo>
                  <a:pt x="1019" y="3503"/>
                </a:lnTo>
                <a:lnTo>
                  <a:pt x="16" y="2501"/>
                </a:lnTo>
                <a:lnTo>
                  <a:pt x="5" y="2487"/>
                </a:lnTo>
                <a:lnTo>
                  <a:pt x="0" y="2469"/>
                </a:lnTo>
                <a:lnTo>
                  <a:pt x="0" y="2453"/>
                </a:lnTo>
                <a:lnTo>
                  <a:pt x="5" y="2436"/>
                </a:lnTo>
                <a:lnTo>
                  <a:pt x="16" y="2422"/>
                </a:lnTo>
                <a:lnTo>
                  <a:pt x="1914" y="524"/>
                </a:lnTo>
                <a:lnTo>
                  <a:pt x="1928" y="514"/>
                </a:lnTo>
                <a:lnTo>
                  <a:pt x="1944" y="509"/>
                </a:lnTo>
                <a:close/>
                <a:moveTo>
                  <a:pt x="2699" y="328"/>
                </a:moveTo>
                <a:lnTo>
                  <a:pt x="2682" y="333"/>
                </a:lnTo>
                <a:lnTo>
                  <a:pt x="2668" y="344"/>
                </a:lnTo>
                <a:lnTo>
                  <a:pt x="2416" y="595"/>
                </a:lnTo>
                <a:lnTo>
                  <a:pt x="2405" y="610"/>
                </a:lnTo>
                <a:lnTo>
                  <a:pt x="2401" y="626"/>
                </a:lnTo>
                <a:lnTo>
                  <a:pt x="2401" y="644"/>
                </a:lnTo>
                <a:lnTo>
                  <a:pt x="2405" y="660"/>
                </a:lnTo>
                <a:lnTo>
                  <a:pt x="2416" y="674"/>
                </a:lnTo>
                <a:lnTo>
                  <a:pt x="2485" y="744"/>
                </a:lnTo>
                <a:lnTo>
                  <a:pt x="2499" y="754"/>
                </a:lnTo>
                <a:lnTo>
                  <a:pt x="2516" y="759"/>
                </a:lnTo>
                <a:lnTo>
                  <a:pt x="2533" y="759"/>
                </a:lnTo>
                <a:lnTo>
                  <a:pt x="2549" y="754"/>
                </a:lnTo>
                <a:lnTo>
                  <a:pt x="2565" y="744"/>
                </a:lnTo>
                <a:lnTo>
                  <a:pt x="2817" y="492"/>
                </a:lnTo>
                <a:lnTo>
                  <a:pt x="2826" y="477"/>
                </a:lnTo>
                <a:lnTo>
                  <a:pt x="2832" y="461"/>
                </a:lnTo>
                <a:lnTo>
                  <a:pt x="2832" y="444"/>
                </a:lnTo>
                <a:lnTo>
                  <a:pt x="2826" y="428"/>
                </a:lnTo>
                <a:lnTo>
                  <a:pt x="2817" y="412"/>
                </a:lnTo>
                <a:lnTo>
                  <a:pt x="2747" y="344"/>
                </a:lnTo>
                <a:lnTo>
                  <a:pt x="2732" y="333"/>
                </a:lnTo>
                <a:lnTo>
                  <a:pt x="2716" y="328"/>
                </a:lnTo>
                <a:lnTo>
                  <a:pt x="2699" y="328"/>
                </a:lnTo>
                <a:close/>
                <a:moveTo>
                  <a:pt x="2736" y="0"/>
                </a:moveTo>
                <a:lnTo>
                  <a:pt x="2752" y="0"/>
                </a:lnTo>
                <a:lnTo>
                  <a:pt x="2770" y="4"/>
                </a:lnTo>
                <a:lnTo>
                  <a:pt x="2784" y="15"/>
                </a:lnTo>
                <a:lnTo>
                  <a:pt x="3505" y="736"/>
                </a:lnTo>
                <a:lnTo>
                  <a:pt x="3516" y="751"/>
                </a:lnTo>
                <a:lnTo>
                  <a:pt x="3521" y="767"/>
                </a:lnTo>
                <a:lnTo>
                  <a:pt x="3521" y="784"/>
                </a:lnTo>
                <a:lnTo>
                  <a:pt x="3516" y="801"/>
                </a:lnTo>
                <a:lnTo>
                  <a:pt x="3505" y="815"/>
                </a:lnTo>
                <a:lnTo>
                  <a:pt x="2994" y="1327"/>
                </a:lnTo>
                <a:lnTo>
                  <a:pt x="2979" y="1337"/>
                </a:lnTo>
                <a:lnTo>
                  <a:pt x="2963" y="1342"/>
                </a:lnTo>
                <a:lnTo>
                  <a:pt x="2946" y="1342"/>
                </a:lnTo>
                <a:lnTo>
                  <a:pt x="2930" y="1337"/>
                </a:lnTo>
                <a:lnTo>
                  <a:pt x="2914" y="1327"/>
                </a:lnTo>
                <a:lnTo>
                  <a:pt x="2193" y="606"/>
                </a:lnTo>
                <a:lnTo>
                  <a:pt x="2183" y="590"/>
                </a:lnTo>
                <a:lnTo>
                  <a:pt x="2178" y="574"/>
                </a:lnTo>
                <a:lnTo>
                  <a:pt x="2178" y="557"/>
                </a:lnTo>
                <a:lnTo>
                  <a:pt x="2183" y="540"/>
                </a:lnTo>
                <a:lnTo>
                  <a:pt x="2193" y="526"/>
                </a:lnTo>
                <a:lnTo>
                  <a:pt x="2705" y="15"/>
                </a:lnTo>
                <a:lnTo>
                  <a:pt x="2719" y="4"/>
                </a:lnTo>
                <a:lnTo>
                  <a:pt x="273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449369" y="1662974"/>
            <a:ext cx="338200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6320">
              <a:defRPr/>
            </a:pPr>
            <a:r>
              <a:rPr lang="ko-KR" altLang="en-US" sz="1000" b="1" dirty="0" err="1">
                <a:latin typeface="나눔"/>
              </a:rPr>
              <a:t>권주승</a:t>
            </a:r>
            <a:r>
              <a:rPr lang="ko-KR" altLang="en-US" sz="800" dirty="0">
                <a:latin typeface="나눔"/>
              </a:rPr>
              <a:t> </a:t>
            </a:r>
            <a:r>
              <a:rPr lang="en-US" altLang="ko-KR" sz="800" dirty="0" smtClean="0">
                <a:latin typeface="나눔"/>
              </a:rPr>
              <a:t>	(</a:t>
            </a:r>
            <a:r>
              <a:rPr lang="en-US" altLang="ko-KR" sz="800" dirty="0" smtClean="0">
                <a:latin typeface="나눔"/>
                <a:hlinkClick r:id="rId3"/>
              </a:rPr>
              <a:t>zzabzz21@naver.com</a:t>
            </a:r>
            <a:r>
              <a:rPr lang="en-US" altLang="ko-KR" sz="800" dirty="0" smtClean="0">
                <a:latin typeface="나눔"/>
              </a:rPr>
              <a:t> )</a:t>
            </a:r>
          </a:p>
          <a:p>
            <a:pPr defTabSz="916320">
              <a:defRPr/>
            </a:pPr>
            <a:r>
              <a:rPr lang="en-US" altLang="ko-KR" sz="800" dirty="0">
                <a:latin typeface="나눔"/>
              </a:rPr>
              <a:t>	</a:t>
            </a:r>
            <a:r>
              <a:rPr lang="en-US" altLang="ko-KR" sz="800" dirty="0" smtClean="0">
                <a:latin typeface="나눔"/>
              </a:rPr>
              <a:t>| </a:t>
            </a:r>
            <a:r>
              <a:rPr lang="ko-KR" altLang="en-US" sz="800" dirty="0" smtClean="0">
                <a:latin typeface="나눔"/>
              </a:rPr>
              <a:t>개발환경 구축</a:t>
            </a:r>
            <a:endParaRPr lang="en-US" altLang="ko-KR" sz="800" dirty="0" smtClean="0">
              <a:latin typeface="나눔"/>
            </a:endParaRPr>
          </a:p>
          <a:p>
            <a:pPr defTabSz="916320">
              <a:defRPr/>
            </a:pPr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샘플 </a:t>
            </a:r>
            <a:r>
              <a:rPr lang="ko-KR" altLang="en-US" sz="800" dirty="0" err="1" smtClean="0">
                <a:latin typeface="나눔"/>
                <a:ea typeface="나눔고딕" panose="020D0604000000000000" pitchFamily="50" charset="-127"/>
              </a:rPr>
              <a:t>랜섬웨어</a:t>
            </a:r>
            <a:r>
              <a:rPr lang="ko-KR" altLang="en-US" sz="800" dirty="0">
                <a:latin typeface="나눔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제작 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&amp;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변종 포함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  <a:p>
            <a:pPr defTabSz="916320">
              <a:defRPr/>
            </a:pPr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테스트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92991" y="3465032"/>
            <a:ext cx="30270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6320">
              <a:defRPr/>
            </a:pPr>
            <a:r>
              <a:rPr lang="ko-KR" altLang="en-US" sz="1000" b="1" dirty="0" smtClean="0">
                <a:latin typeface="나눔"/>
              </a:rPr>
              <a:t>박주연</a:t>
            </a:r>
            <a:r>
              <a:rPr lang="en-US" altLang="ko-KR" sz="800" dirty="0" smtClean="0">
                <a:latin typeface="나눔"/>
              </a:rPr>
              <a:t>	( llllljuz@naver.com )</a:t>
            </a:r>
          </a:p>
          <a:p>
            <a:pPr defTabSz="916320">
              <a:defRPr/>
            </a:pP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	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샘플 </a:t>
            </a:r>
            <a:r>
              <a:rPr lang="ko-KR" altLang="en-US" sz="800" dirty="0" err="1" smtClean="0">
                <a:latin typeface="나눔"/>
                <a:ea typeface="나눔고딕" panose="020D0604000000000000" pitchFamily="50" charset="-127"/>
              </a:rPr>
              <a:t>랜섬웨어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 수집 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&amp;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분석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  <a:p>
            <a:pPr defTabSz="916320">
              <a:defRPr/>
            </a:pPr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테스트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  <a:p>
            <a:pPr defTabSz="916320">
              <a:defRPr/>
            </a:pPr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문서 작성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86258" y="4321610"/>
            <a:ext cx="325798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나눔"/>
              </a:rPr>
              <a:t>이현준</a:t>
            </a:r>
            <a:r>
              <a:rPr lang="en-US" altLang="ko-KR" sz="800" dirty="0" smtClean="0">
                <a:latin typeface="나눔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( 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  <a:hlinkClick r:id="rId4"/>
              </a:rPr>
              <a:t>idmy183@nate.com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 )</a:t>
            </a:r>
            <a:endParaRPr lang="ko-KR" altLang="en-US" sz="800" dirty="0" smtClean="0">
              <a:latin typeface="나눔"/>
              <a:ea typeface="나눔고딕" panose="020D0604000000000000" pitchFamily="50" charset="-127"/>
            </a:endParaRPr>
          </a:p>
          <a:p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	| </a:t>
            </a:r>
            <a:r>
              <a:rPr lang="ko-KR" altLang="en-US" sz="800" dirty="0" err="1" smtClean="0">
                <a:latin typeface="나눔"/>
                <a:ea typeface="나눔고딕" panose="020D0604000000000000" pitchFamily="50" charset="-127"/>
              </a:rPr>
              <a:t>머신러닝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 제작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오류 수정</a:t>
            </a:r>
            <a:endParaRPr lang="en-US" altLang="ko-KR" sz="800" dirty="0" smtClean="0">
              <a:latin typeface="나눔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"/>
                <a:ea typeface="나눔고딕" panose="020D0604000000000000" pitchFamily="50" charset="-127"/>
              </a:rPr>
              <a:t>	</a:t>
            </a:r>
            <a:r>
              <a:rPr lang="en-US" altLang="ko-KR" sz="800" dirty="0" smtClean="0">
                <a:latin typeface="나눔"/>
                <a:ea typeface="나눔고딕" panose="020D0604000000000000" pitchFamily="50" charset="-127"/>
              </a:rPr>
              <a:t>| </a:t>
            </a:r>
            <a:r>
              <a:rPr lang="ko-KR" altLang="en-US" sz="800" dirty="0" smtClean="0">
                <a:latin typeface="나눔"/>
                <a:ea typeface="나눔고딕" panose="020D0604000000000000" pitchFamily="50" charset="-127"/>
              </a:rPr>
              <a:t>문서 작성</a:t>
            </a:r>
            <a:endParaRPr lang="ko-KR" altLang="en-US" sz="800" dirty="0">
              <a:latin typeface="나눔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SCHEDULE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프로젝트 일정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967336"/>
              </p:ext>
            </p:extLst>
          </p:nvPr>
        </p:nvGraphicFramePr>
        <p:xfrm>
          <a:off x="1285781" y="1805411"/>
          <a:ext cx="7308143" cy="289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55">
                  <a:extLst>
                    <a:ext uri="{9D8B030D-6E8A-4147-A177-3AD203B41FA5}">
                      <a16:colId xmlns:a16="http://schemas.microsoft.com/office/drawing/2014/main" xmlns="" val="3496041345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843961061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146043820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083208059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579101430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492922589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28162784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073946781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4204022819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896942458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931881392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224445716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892981838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212833640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636562609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917101196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533897205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471089244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404982068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981961284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4073100804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360191121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877919922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389087104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600577984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3679572740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171105713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661325957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119460162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864905703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2315091279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614716253"/>
                    </a:ext>
                  </a:extLst>
                </a:gridCol>
                <a:gridCol w="177484">
                  <a:extLst>
                    <a:ext uri="{9D8B030D-6E8A-4147-A177-3AD203B41FA5}">
                      <a16:colId xmlns:a16="http://schemas.microsoft.com/office/drawing/2014/main" xmlns="" val="121038135"/>
                    </a:ext>
                  </a:extLst>
                </a:gridCol>
              </a:tblGrid>
              <a:tr h="27898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</a:t>
                      </a:r>
                      <a:r>
                        <a:rPr lang="en-US" altLang="ko-KR" sz="10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6450538"/>
                  </a:ext>
                </a:extLst>
              </a:tr>
              <a:tr h="25330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8839696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계획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목표 수립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4357804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업무분담 및 사전준비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6775742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개발환경 구축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2974892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랜섬웨어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9432930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랜섬웨어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수집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1780821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머신러닝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0989886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 및 테스트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9316949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보고서 작성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7382810"/>
                  </a:ext>
                </a:extLst>
              </a:tr>
              <a:tr h="22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발표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042" marR="76042" marT="38021" marB="38021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8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10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EVIRONMENT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프로젝트 환경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PEN14</a:t>
            </a:r>
          </a:p>
          <a:p>
            <a:r>
              <a:rPr lang="en-US" altLang="ko-KR" dirty="0" smtClean="0"/>
              <a:t>S H U T   DOWN+</a:t>
            </a:r>
          </a:p>
          <a:p>
            <a:r>
              <a:rPr lang="en-US" altLang="ko-KR" dirty="0" smtClean="0"/>
              <a:t>RANSOM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42390" y="936875"/>
            <a:ext cx="2042770" cy="236792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2942" y="2052004"/>
            <a:ext cx="385640" cy="0"/>
          </a:xfrm>
          <a:prstGeom prst="line">
            <a:avLst/>
          </a:prstGeom>
          <a:ln w="19050" cap="flat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0619150"/>
              </p:ext>
            </p:extLst>
          </p:nvPr>
        </p:nvGraphicFramePr>
        <p:xfrm>
          <a:off x="1142390" y="1620782"/>
          <a:ext cx="7535423" cy="3097488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1306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2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571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2833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프로그램</a:t>
                      </a:r>
                      <a:endParaRPr lang="en-US" sz="1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8288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B2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버전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개발 환경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8288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63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 10 64bit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개      발</a:t>
                      </a:r>
                      <a:endParaRPr lang="en-US" sz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8288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63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3.6.0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개 발  툴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8288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63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JetBrains PyCharm Community Edition 2017.1.3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진단 도구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8288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63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Hxd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분 석  툴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8288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63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PEView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분 석  툴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18288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63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OllyDbg</a:t>
                      </a:r>
                      <a:endParaRPr lang="ko-KR" altLang="en-US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6507" y="2296989"/>
            <a:ext cx="611808" cy="3426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1128" y="2784157"/>
            <a:ext cx="613853" cy="1937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6507" y="3208567"/>
            <a:ext cx="703095" cy="1572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7463" y="3551031"/>
            <a:ext cx="289896" cy="28989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0967" y="3980485"/>
            <a:ext cx="613851" cy="2301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6910" y="4452388"/>
            <a:ext cx="703094" cy="1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0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122020" y="0"/>
            <a:ext cx="951133" cy="600635"/>
          </a:xfrm>
        </p:spPr>
        <p:txBody>
          <a:bodyPr>
            <a:noAutofit/>
          </a:bodyPr>
          <a:lstStyle/>
          <a:p>
            <a:pPr algn="ctr"/>
            <a:endParaRPr lang="ko-KR" altLang="en-US" sz="1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3283805"/>
              </p:ext>
            </p:extLst>
          </p:nvPr>
        </p:nvGraphicFramePr>
        <p:xfrm>
          <a:off x="992707" y="0"/>
          <a:ext cx="8151294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98">
                  <a:extLst>
                    <a:ext uri="{9D8B030D-6E8A-4147-A177-3AD203B41FA5}">
                      <a16:colId xmlns:a16="http://schemas.microsoft.com/office/drawing/2014/main" xmlns="" val="3813119002"/>
                    </a:ext>
                  </a:extLst>
                </a:gridCol>
                <a:gridCol w="2717098">
                  <a:extLst>
                    <a:ext uri="{9D8B030D-6E8A-4147-A177-3AD203B41FA5}">
                      <a16:colId xmlns:a16="http://schemas.microsoft.com/office/drawing/2014/main" xmlns="" val="262380927"/>
                    </a:ext>
                  </a:extLst>
                </a:gridCol>
                <a:gridCol w="2717098">
                  <a:extLst>
                    <a:ext uri="{9D8B030D-6E8A-4147-A177-3AD203B41FA5}">
                      <a16:colId xmlns:a16="http://schemas.microsoft.com/office/drawing/2014/main" xmlns="" val="3329312156"/>
                    </a:ext>
                  </a:extLst>
                </a:gridCol>
              </a:tblGrid>
              <a:tr h="57149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7812795"/>
                  </a:ext>
                </a:extLst>
              </a:tr>
            </a:tbl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AS-IS &amp; TO-BE</a:t>
            </a:r>
            <a:r>
              <a:rPr lang="en-US" altLang="ko-KR" sz="1800" dirty="0" smtClean="0">
                <a:latin typeface="Agency FB" panose="020B0503020202020204" pitchFamily="34" charset="0"/>
              </a:rPr>
              <a:t/>
            </a:r>
            <a:br>
              <a:rPr lang="en-US" altLang="ko-KR" sz="1800" dirty="0" smtClean="0">
                <a:latin typeface="Agency FB" panose="020B0503020202020204" pitchFamily="34" charset="0"/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기대효과</a:t>
            </a:r>
            <a:endParaRPr lang="ko-KR" altLang="en-US" sz="25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96" y="5135824"/>
            <a:ext cx="821854" cy="189042"/>
          </a:xfrm>
        </p:spPr>
        <p:txBody>
          <a:bodyPr/>
          <a:lstStyle/>
          <a:p>
            <a:r>
              <a:rPr lang="en-US" altLang="ko-KR" dirty="0" smtClean="0"/>
              <a:t>#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2707" y="1380567"/>
            <a:ext cx="2718680" cy="29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랜섬웨어는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탐지하기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힘듬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800" b="1" dirty="0" smtClean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</a:t>
            </a:r>
          </a:p>
          <a:p>
            <a:pPr algn="ctr"/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RS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analyze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툴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변종 예측하여 변종 예방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1387" y="1380566"/>
            <a:ext cx="2707341" cy="29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오탐율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800" b="1" dirty="0" smtClean="0">
                <a:solidFill>
                  <a:schemeClr val="bg1"/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D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DETECTION</a:t>
            </a:r>
          </a:p>
          <a:p>
            <a:pPr algn="ctr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축적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7694" y="1380566"/>
            <a:ext cx="2707341" cy="29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피해 우려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8800" b="1" dirty="0" smtClean="0">
                <a:solidFill>
                  <a:schemeClr val="bg1"/>
                </a:solidFill>
                <a:latin typeface="Arial Black" panose="020B0A04020102020204" pitchFamily="34" charset="0"/>
                <a:ea typeface="나눔고딕 ExtraBold" panose="020D0904000000000000" pitchFamily="50" charset="-127"/>
              </a:rPr>
              <a:t>S</a:t>
            </a:r>
            <a:endParaRPr lang="en-US" altLang="ko-KR" sz="8800" b="1" dirty="0">
              <a:solidFill>
                <a:schemeClr val="bg1"/>
              </a:solidFill>
              <a:latin typeface="Arial Black" panose="020B0A04020102020204" pitchFamily="34" charset="0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SAFE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예방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안전성 강화</a:t>
            </a:r>
          </a:p>
        </p:txBody>
      </p:sp>
    </p:spTree>
    <p:extLst>
      <p:ext uri="{BB962C8B-B14F-4D97-AF65-F5344CB8AC3E}">
        <p14:creationId xmlns:p14="http://schemas.microsoft.com/office/powerpoint/2010/main" xmlns="" val="25045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497</Words>
  <Application>Microsoft Office PowerPoint</Application>
  <PresentationFormat>화면 슬라이드 쇼(16:10)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KITRI 모의해킹 14기 착수보고 랜섬웨어 변 종 +   예측 도구</vt:lpstr>
      <vt:lpstr>C O N T E  NTS</vt:lpstr>
      <vt:lpstr>BACKGROUND 프로젝트 주제 선정 배경</vt:lpstr>
      <vt:lpstr>BACKGROUND 프로젝트 주제 선정 배경</vt:lpstr>
      <vt:lpstr>OVERVIEW AND GOALS 프로젝트 개요 및 목표</vt:lpstr>
      <vt:lpstr>MEMBERS AND ROLES 팀원 및 역할</vt:lpstr>
      <vt:lpstr>SCHEDULE 프로젝트 일정</vt:lpstr>
      <vt:lpstr>EVIRONMENT 프로젝트 환경</vt:lpstr>
      <vt:lpstr>AS-IS &amp; TO-BE 기대효과</vt:lpstr>
      <vt:lpstr>MANAGEMENT PLAN 프로젝트 관리방안</vt:lpstr>
      <vt:lpstr>MANAGEMENT PLAN 프로젝트 관리방안</vt:lpstr>
      <vt:lpstr>MANAGEMENT PLAN 프로젝트 관리방안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KITRI</cp:lastModifiedBy>
  <cp:revision>114</cp:revision>
  <dcterms:created xsi:type="dcterms:W3CDTF">2016-01-21T06:51:56Z</dcterms:created>
  <dcterms:modified xsi:type="dcterms:W3CDTF">2017-06-29T08:18:32Z</dcterms:modified>
</cp:coreProperties>
</file>