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56" r:id="rId11"/>
    <p:sldId id="268" r:id="rId12"/>
    <p:sldId id="269" r:id="rId13"/>
    <p:sldId id="257" r:id="rId14"/>
    <p:sldId id="25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1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7403E-F269-4C1D-8941-0252ACD64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141ECC-6690-4F05-A81C-BB06CB6CF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49A40-079D-417C-8589-31C0C3B6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6462-8312-4C31-8EB4-259EA103E0C3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167A70-46FB-4B00-A682-A1050FA9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22640-EF08-472A-A99D-F1C564C7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27A-7122-4649-961A-0EF3A5F27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41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6FCB2-48D2-4442-9D73-C86D8175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EDD25E-7109-400D-8041-E98FF07C3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44F64-69B6-47BA-9DA7-A59CB2AD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6462-8312-4C31-8EB4-259EA103E0C3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D798B6-2240-4D32-A1B8-FFFA5427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6B537C-8916-496B-A5D3-57E487A0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27A-7122-4649-961A-0EF3A5F27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52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876413-A96E-4A6B-9F09-F3CBA71C8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F585BE-FB5E-474B-BF00-B57ADAE38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EAD8D-9362-49B6-9D8D-3F559385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6462-8312-4C31-8EB4-259EA103E0C3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8F542-496D-4F2C-83F3-DA1FEE13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07156-D804-4AB8-BF65-8EF1621B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27A-7122-4649-961A-0EF3A5F27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58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7BFAB-589B-4EAE-9427-05444CD8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1E61EB-700D-4684-A77B-41D851200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B879FC-32FC-40E9-BE8A-60B2C3D98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6462-8312-4C31-8EB4-259EA103E0C3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84451-267B-4906-9B7F-CB61D45F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3246D-B0EC-45FA-B091-AFBC8C13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27A-7122-4649-961A-0EF3A5F27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25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D1C1A-6D2A-4440-9E00-030F2CF2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313249-0AB2-4E0F-A8B4-82514F5B4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A4D77-7112-4CA9-9936-D8705E3D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6462-8312-4C31-8EB4-259EA103E0C3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9FD15-D1A4-4593-BD3B-90CB05BB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9AF7E-A735-4B24-8484-7F18B99F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27A-7122-4649-961A-0EF3A5F27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31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4CF1A-00F6-4D60-99D3-60CCB182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168F7B-9531-4220-BBE3-1A7727EF8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14979-99FC-4547-A140-4C6C1CF30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420A08-E6E4-4C7D-923F-B25267C2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6462-8312-4C31-8EB4-259EA103E0C3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ED336B-89D4-468F-BDA3-B480E64F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02391D-3065-465A-BE02-416D9B30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27A-7122-4649-961A-0EF3A5F27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7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F27B3-9D2F-4A12-ADAC-BB9B6F66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3E2DF0-B96F-4F28-95D1-37D527369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B16A2B-6B21-45D8-8E7B-794F8C2BB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46C765-321B-4D78-A32E-D500D8B6F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818FAE-EE93-44AC-B5B6-DE2D73A75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73EDC5-286D-4651-A679-62C13CED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6462-8312-4C31-8EB4-259EA103E0C3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7B95BF-A44A-4070-9BBC-1293702E2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56BDD5-AA01-4D5E-A587-9F8753EF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27A-7122-4649-961A-0EF3A5F27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88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9A0EF-C2DC-4D82-BF6D-A41FCE1B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0163C4-B57B-486E-B1F2-E45E5855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6462-8312-4C31-8EB4-259EA103E0C3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C31852-A4BC-4EB3-AA13-B844C334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83C5FF-2EF0-4EA5-A2C7-9D6BCB22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27A-7122-4649-961A-0EF3A5F27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6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AF02AE-EFA7-4ED3-8670-9D4C4EB4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6462-8312-4C31-8EB4-259EA103E0C3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3377C9-2E40-4AA6-8B03-13AB745A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6F1696-7F4A-4213-B26E-759D5139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27A-7122-4649-961A-0EF3A5F27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3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1E0F4-BD04-48CB-830C-A9BC77219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B1FB3-071F-4676-B891-807D4E761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720B05-C790-45A7-BB96-3BD0CDB3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4B86CE-B597-4C3F-896B-FEDF4041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6462-8312-4C31-8EB4-259EA103E0C3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F0B119-400E-455C-89D7-5C6E63F7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E46FCC-759F-48B3-8C22-01CF4706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27A-7122-4649-961A-0EF3A5F27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2A86F-2A09-4000-9A76-1CB57E12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965028-A625-48A3-91F4-A9D81A31F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CC7EAE-ED73-4B1F-9EAF-0312E0B22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EB46BE-458D-40A4-A561-BCE91B2A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6462-8312-4C31-8EB4-259EA103E0C3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387A1-84EB-46FA-8908-93A01558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95C0CA-7701-44CB-AA99-FFD38C81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27A-7122-4649-961A-0EF3A5F27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0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99CD54-8B5C-424F-B6A2-2560FC40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4D7E2E-AD30-4C31-872C-4569A1263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8AEB0-2D2B-4A67-BB19-500466778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F6462-8312-4C31-8EB4-259EA103E0C3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648C1-F013-4A7C-8090-4BBE4CB2B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8BCDE-7622-4240-84F4-7A0D2AA83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B827A-7122-4649-961A-0EF3A5F27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22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B7593-98E7-4DEB-A0A2-02E2AB4A061A}"/>
              </a:ext>
            </a:extLst>
          </p:cNvPr>
          <p:cNvSpPr>
            <a:spLocks noGrp="1"/>
          </p:cNvSpPr>
          <p:nvPr/>
        </p:nvSpPr>
        <p:spPr>
          <a:xfrm>
            <a:off x="1818350" y="1601093"/>
            <a:ext cx="9063010" cy="18299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 err="1"/>
              <a:t>아두이노</a:t>
            </a:r>
            <a:r>
              <a:rPr lang="ko-KR" altLang="en-US" sz="3600" dirty="0"/>
              <a:t> 시나리오 구성 및 데이터 흐름도 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48D42CE-59D7-4023-9693-DAA4410908EA}"/>
              </a:ext>
            </a:extLst>
          </p:cNvPr>
          <p:cNvCxnSpPr/>
          <p:nvPr/>
        </p:nvCxnSpPr>
        <p:spPr>
          <a:xfrm>
            <a:off x="1700786" y="3430994"/>
            <a:ext cx="8749442" cy="33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12D17CE-EFD4-4BB2-ADE4-AAE50C70FC14}"/>
              </a:ext>
            </a:extLst>
          </p:cNvPr>
          <p:cNvSpPr txBox="1"/>
          <p:nvPr/>
        </p:nvSpPr>
        <p:spPr>
          <a:xfrm>
            <a:off x="9510469" y="4558704"/>
            <a:ext cx="187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최은영</a:t>
            </a:r>
            <a:r>
              <a:rPr lang="en-US" altLang="ko-KR" dirty="0"/>
              <a:t>, </a:t>
            </a:r>
            <a:r>
              <a:rPr lang="ko-KR" altLang="en-US" dirty="0"/>
              <a:t>박주연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326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5913A37-D3D5-4B0B-B96F-E027B9002861}"/>
              </a:ext>
            </a:extLst>
          </p:cNvPr>
          <p:cNvSpPr/>
          <p:nvPr/>
        </p:nvSpPr>
        <p:spPr>
          <a:xfrm>
            <a:off x="8499048" y="416560"/>
            <a:ext cx="3418634" cy="6349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BEF5110-9550-4A80-B573-288D4314B318}"/>
              </a:ext>
            </a:extLst>
          </p:cNvPr>
          <p:cNvSpPr/>
          <p:nvPr/>
        </p:nvSpPr>
        <p:spPr>
          <a:xfrm>
            <a:off x="274320" y="416560"/>
            <a:ext cx="3418634" cy="6349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EC80DC-05E9-41A0-9DD9-635A4D33A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729" y="1051680"/>
            <a:ext cx="1363460" cy="6817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42C7C9-22C4-455C-A24D-2FF294731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92" y="1033300"/>
            <a:ext cx="1019171" cy="6926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08AF413-9BCA-4878-BDC9-740330FF82F2}"/>
              </a:ext>
            </a:extLst>
          </p:cNvPr>
          <p:cNvSpPr txBox="1"/>
          <p:nvPr/>
        </p:nvSpPr>
        <p:spPr>
          <a:xfrm>
            <a:off x="4630094" y="375090"/>
            <a:ext cx="276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/>
              <a:t>데이터 양방향 흐름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F1534-F54F-46A5-9029-F01E0254FBD2}"/>
              </a:ext>
            </a:extLst>
          </p:cNvPr>
          <p:cNvSpPr txBox="1"/>
          <p:nvPr/>
        </p:nvSpPr>
        <p:spPr>
          <a:xfrm>
            <a:off x="599011" y="538480"/>
            <a:ext cx="2769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err="1"/>
              <a:t>아두이노</a:t>
            </a:r>
            <a:endParaRPr lang="ko-KR" altLang="en-US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870263-BDC9-4E06-AFDC-B4FBC22BB811}"/>
              </a:ext>
            </a:extLst>
          </p:cNvPr>
          <p:cNvSpPr txBox="1"/>
          <p:nvPr/>
        </p:nvSpPr>
        <p:spPr>
          <a:xfrm>
            <a:off x="8892542" y="538480"/>
            <a:ext cx="2769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err="1"/>
              <a:t>라즈베리파이</a:t>
            </a:r>
            <a:endParaRPr lang="ko-KR" altLang="en-US" sz="1600" b="1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40EF674-D7A9-4004-8DCB-BEDD4A35F462}"/>
              </a:ext>
            </a:extLst>
          </p:cNvPr>
          <p:cNvSpPr/>
          <p:nvPr/>
        </p:nvSpPr>
        <p:spPr>
          <a:xfrm>
            <a:off x="555867" y="1882195"/>
            <a:ext cx="2769251" cy="14706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25F2605-6B85-419B-B550-3E59E2FA18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94" t="23360" r="28420" b="26460"/>
          <a:stretch/>
        </p:blipFill>
        <p:spPr>
          <a:xfrm>
            <a:off x="883779" y="2051930"/>
            <a:ext cx="851955" cy="92438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3F45002-EB3D-46E5-A484-354BC8BFB0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91" t="35126" r="54131" b="58025"/>
          <a:stretch/>
        </p:blipFill>
        <p:spPr>
          <a:xfrm>
            <a:off x="2103571" y="2028146"/>
            <a:ext cx="601406" cy="924388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8F27A4D-B1C2-454B-8B8B-18F1D218D7AB}"/>
              </a:ext>
            </a:extLst>
          </p:cNvPr>
          <p:cNvCxnSpPr>
            <a:cxnSpLocks/>
          </p:cNvCxnSpPr>
          <p:nvPr/>
        </p:nvCxnSpPr>
        <p:spPr>
          <a:xfrm flipH="1">
            <a:off x="2834648" y="2925519"/>
            <a:ext cx="58419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7BE7B8-15B3-4729-B216-60662059ACB6}"/>
              </a:ext>
            </a:extLst>
          </p:cNvPr>
          <p:cNvSpPr txBox="1"/>
          <p:nvPr/>
        </p:nvSpPr>
        <p:spPr>
          <a:xfrm>
            <a:off x="6024881" y="2505900"/>
            <a:ext cx="2514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/>
              <a:t>LED </a:t>
            </a:r>
            <a:r>
              <a:rPr lang="ko-KR" altLang="en-US" sz="1800" b="1" dirty="0"/>
              <a:t>아날로그 신호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2D87BF-2606-4BB1-B131-BBEB29EC2572}"/>
              </a:ext>
            </a:extLst>
          </p:cNvPr>
          <p:cNvSpPr txBox="1"/>
          <p:nvPr/>
        </p:nvSpPr>
        <p:spPr>
          <a:xfrm>
            <a:off x="987149" y="2976318"/>
            <a:ext cx="1820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/>
              <a:t>스마트 무드 등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6A4C808-CB8B-4E1C-8715-FAD738BE1190}"/>
              </a:ext>
            </a:extLst>
          </p:cNvPr>
          <p:cNvSpPr/>
          <p:nvPr/>
        </p:nvSpPr>
        <p:spPr>
          <a:xfrm>
            <a:off x="558284" y="3532548"/>
            <a:ext cx="2769251" cy="14706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4C8FEA3-6212-46AA-B91F-04B15EA6E328}"/>
              </a:ext>
            </a:extLst>
          </p:cNvPr>
          <p:cNvSpPr/>
          <p:nvPr/>
        </p:nvSpPr>
        <p:spPr>
          <a:xfrm>
            <a:off x="558283" y="5149548"/>
            <a:ext cx="2769251" cy="14706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D29E42D-6F70-4B4F-9E97-55C85D26E3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5" t="61326" r="75834"/>
          <a:stretch/>
        </p:blipFill>
        <p:spPr>
          <a:xfrm rot="5400000">
            <a:off x="2111511" y="3503561"/>
            <a:ext cx="977091" cy="129739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1DE2128-7BA3-4A12-ACAE-DAF93ED7EB64}"/>
              </a:ext>
            </a:extLst>
          </p:cNvPr>
          <p:cNvSpPr txBox="1"/>
          <p:nvPr/>
        </p:nvSpPr>
        <p:spPr>
          <a:xfrm>
            <a:off x="987148" y="4621213"/>
            <a:ext cx="1820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/>
              <a:t>창문 잠그기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C12FD805-C751-46F5-B911-4341F11459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5" t="64381" r="63400" b="6826"/>
          <a:stretch/>
        </p:blipFill>
        <p:spPr>
          <a:xfrm>
            <a:off x="720879" y="3645190"/>
            <a:ext cx="1213598" cy="99561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4D60E83-02A6-4277-9618-3F442960A1B5}"/>
              </a:ext>
            </a:extLst>
          </p:cNvPr>
          <p:cNvSpPr txBox="1"/>
          <p:nvPr/>
        </p:nvSpPr>
        <p:spPr>
          <a:xfrm>
            <a:off x="3653030" y="1825906"/>
            <a:ext cx="2769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조도센서 </a:t>
            </a:r>
            <a:r>
              <a:rPr lang="ko-KR" altLang="en-US" sz="1800" b="1" dirty="0"/>
              <a:t>아날로그 신호</a:t>
            </a:r>
          </a:p>
        </p:txBody>
      </p:sp>
      <p:sp>
        <p:nvSpPr>
          <p:cNvPr id="51" name="화살표: 왼쪽/오른쪽 50">
            <a:extLst>
              <a:ext uri="{FF2B5EF4-FFF2-40B4-BE49-F238E27FC236}">
                <a16:creationId xmlns:a16="http://schemas.microsoft.com/office/drawing/2014/main" id="{C630574D-E981-4405-92BE-D1A43589CC53}"/>
              </a:ext>
            </a:extLst>
          </p:cNvPr>
          <p:cNvSpPr/>
          <p:nvPr/>
        </p:nvSpPr>
        <p:spPr>
          <a:xfrm>
            <a:off x="4315564" y="794418"/>
            <a:ext cx="3418634" cy="71202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CFAC0C8-4500-4932-8184-45AB29DE017E}"/>
              </a:ext>
            </a:extLst>
          </p:cNvPr>
          <p:cNvCxnSpPr>
            <a:cxnSpLocks/>
          </p:cNvCxnSpPr>
          <p:nvPr/>
        </p:nvCxnSpPr>
        <p:spPr>
          <a:xfrm flipH="1">
            <a:off x="2834648" y="4455644"/>
            <a:ext cx="58419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5A1C5D4-333C-46EC-A967-6B54754AFB43}"/>
              </a:ext>
            </a:extLst>
          </p:cNvPr>
          <p:cNvSpPr txBox="1"/>
          <p:nvPr/>
        </p:nvSpPr>
        <p:spPr>
          <a:xfrm>
            <a:off x="3692953" y="3265699"/>
            <a:ext cx="2769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/>
              <a:t>적외선 센서 디지털 신호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2FCC5A-F5DC-488A-8B82-C4BBCB95ED32}"/>
              </a:ext>
            </a:extLst>
          </p:cNvPr>
          <p:cNvSpPr txBox="1"/>
          <p:nvPr/>
        </p:nvSpPr>
        <p:spPr>
          <a:xfrm>
            <a:off x="5897301" y="4034662"/>
            <a:ext cx="2769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서보</a:t>
            </a:r>
            <a:r>
              <a:rPr lang="ko-KR" altLang="en-US" b="1" dirty="0"/>
              <a:t> 모터 작동</a:t>
            </a:r>
            <a:endParaRPr lang="ko-KR" altLang="en-US" sz="18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F68FB640-AA48-4C30-9F13-494788CFCF07}"/>
              </a:ext>
            </a:extLst>
          </p:cNvPr>
          <p:cNvSpPr/>
          <p:nvPr/>
        </p:nvSpPr>
        <p:spPr>
          <a:xfrm>
            <a:off x="8879051" y="1856793"/>
            <a:ext cx="2769251" cy="14706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무드 등 밝기 조정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D790210-8E7B-4565-B8E9-69742C04E8E8}"/>
              </a:ext>
            </a:extLst>
          </p:cNvPr>
          <p:cNvCxnSpPr>
            <a:cxnSpLocks/>
          </p:cNvCxnSpPr>
          <p:nvPr/>
        </p:nvCxnSpPr>
        <p:spPr>
          <a:xfrm>
            <a:off x="3556000" y="2255519"/>
            <a:ext cx="58623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CCEF072-A4A4-49F2-B47C-C2B8821A77E2}"/>
              </a:ext>
            </a:extLst>
          </p:cNvPr>
          <p:cNvSpPr/>
          <p:nvPr/>
        </p:nvSpPr>
        <p:spPr>
          <a:xfrm>
            <a:off x="8815481" y="3450365"/>
            <a:ext cx="2896390" cy="14706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적외선 센서 값에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따라 모터 작동여부 결정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5E15542-EB41-4BE1-BB6A-208525D907EE}"/>
              </a:ext>
            </a:extLst>
          </p:cNvPr>
          <p:cNvCxnSpPr>
            <a:cxnSpLocks/>
          </p:cNvCxnSpPr>
          <p:nvPr/>
        </p:nvCxnSpPr>
        <p:spPr>
          <a:xfrm>
            <a:off x="3556000" y="3729277"/>
            <a:ext cx="58623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그림 61">
            <a:extLst>
              <a:ext uri="{FF2B5EF4-FFF2-40B4-BE49-F238E27FC236}">
                <a16:creationId xmlns:a16="http://schemas.microsoft.com/office/drawing/2014/main" id="{1BFC96F7-ED74-446B-BBA7-BFA213D8E7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7" t="67674" r="54988" b="8920"/>
          <a:stretch/>
        </p:blipFill>
        <p:spPr>
          <a:xfrm>
            <a:off x="1902842" y="5200008"/>
            <a:ext cx="1002863" cy="1104276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A35297B-C8D7-4878-BFC4-B2226876A7D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9" t="13614" r="32255" b="31879"/>
          <a:stretch/>
        </p:blipFill>
        <p:spPr>
          <a:xfrm>
            <a:off x="833822" y="5245946"/>
            <a:ext cx="877677" cy="990106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06CC783-B969-4AC8-82DB-A66114AD058E}"/>
              </a:ext>
            </a:extLst>
          </p:cNvPr>
          <p:cNvSpPr txBox="1"/>
          <p:nvPr/>
        </p:nvSpPr>
        <p:spPr>
          <a:xfrm>
            <a:off x="1013933" y="6277553"/>
            <a:ext cx="1820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/>
              <a:t>온</a:t>
            </a:r>
            <a:r>
              <a:rPr lang="en-US" altLang="ko-KR" sz="1800" b="1" dirty="0"/>
              <a:t>/</a:t>
            </a:r>
            <a:r>
              <a:rPr lang="ko-KR" altLang="en-US" sz="1800" b="1" dirty="0"/>
              <a:t>습도 </a:t>
            </a:r>
            <a:r>
              <a:rPr lang="ko-KR" altLang="en-US" sz="1800" b="1" dirty="0" err="1"/>
              <a:t>알리미</a:t>
            </a:r>
            <a:endParaRPr lang="ko-KR" altLang="en-US" sz="1800" b="1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DA73B33-CB16-4922-A905-1E0831CD5730}"/>
              </a:ext>
            </a:extLst>
          </p:cNvPr>
          <p:cNvCxnSpPr>
            <a:cxnSpLocks/>
          </p:cNvCxnSpPr>
          <p:nvPr/>
        </p:nvCxnSpPr>
        <p:spPr>
          <a:xfrm flipH="1">
            <a:off x="2834648" y="6081244"/>
            <a:ext cx="58419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DD4EFE4-5190-434F-AE84-4F68F4AA55C8}"/>
              </a:ext>
            </a:extLst>
          </p:cNvPr>
          <p:cNvSpPr txBox="1"/>
          <p:nvPr/>
        </p:nvSpPr>
        <p:spPr>
          <a:xfrm>
            <a:off x="3652887" y="5021723"/>
            <a:ext cx="2769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온도센서 아날로그 신호</a:t>
            </a:r>
            <a:endParaRPr lang="ko-KR" altLang="en-US" sz="18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01175B-2B8B-40E8-90FB-680651983CD7}"/>
              </a:ext>
            </a:extLst>
          </p:cNvPr>
          <p:cNvSpPr txBox="1"/>
          <p:nvPr/>
        </p:nvSpPr>
        <p:spPr>
          <a:xfrm>
            <a:off x="6014720" y="5660261"/>
            <a:ext cx="2769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err="1"/>
              <a:t>피에조</a:t>
            </a:r>
            <a:r>
              <a:rPr lang="ko-KR" altLang="en-US" sz="1800" b="1" dirty="0"/>
              <a:t> 스피커 작동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A9C7B875-63D2-4F74-B1A8-1ACF8B43737C}"/>
              </a:ext>
            </a:extLst>
          </p:cNvPr>
          <p:cNvSpPr/>
          <p:nvPr/>
        </p:nvSpPr>
        <p:spPr>
          <a:xfrm>
            <a:off x="8828973" y="5045922"/>
            <a:ext cx="2896390" cy="14706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온도 센서 값에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따라 스피커 작동여부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결정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B5A3813-3815-4B5A-AE6C-4B6DFF4BEA78}"/>
              </a:ext>
            </a:extLst>
          </p:cNvPr>
          <p:cNvCxnSpPr>
            <a:cxnSpLocks/>
          </p:cNvCxnSpPr>
          <p:nvPr/>
        </p:nvCxnSpPr>
        <p:spPr>
          <a:xfrm>
            <a:off x="3491121" y="5476797"/>
            <a:ext cx="58623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07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94DDBB7-F2CA-404F-B097-CF2A603009AE}"/>
              </a:ext>
            </a:extLst>
          </p:cNvPr>
          <p:cNvSpPr>
            <a:spLocks noGrp="1"/>
          </p:cNvSpPr>
          <p:nvPr/>
        </p:nvSpPr>
        <p:spPr>
          <a:xfrm>
            <a:off x="1342547" y="1656619"/>
            <a:ext cx="9571636" cy="18299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 err="1"/>
              <a:t>캡스톤</a:t>
            </a:r>
            <a:r>
              <a:rPr lang="ko-KR" altLang="en-US" sz="3600" dirty="0"/>
              <a:t> 디자인 </a:t>
            </a:r>
            <a:r>
              <a:rPr lang="ko-KR" altLang="en-US" sz="3600" b="1" dirty="0" err="1"/>
              <a:t>모비우스</a:t>
            </a:r>
            <a:r>
              <a:rPr lang="ko-KR" altLang="en-US" sz="3600" b="1" dirty="0"/>
              <a:t> </a:t>
            </a:r>
            <a:r>
              <a:rPr lang="ko-KR" altLang="en-US" sz="3600" b="1" dirty="0" err="1"/>
              <a:t>서버단</a:t>
            </a:r>
            <a:r>
              <a:rPr lang="ko-KR" altLang="en-US" sz="3600" b="1" dirty="0"/>
              <a:t> </a:t>
            </a:r>
            <a:r>
              <a:rPr lang="ko-KR" altLang="en-US" sz="3600" dirty="0"/>
              <a:t>데이터 흐름도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08967F-D0BC-0F43-16E4-B3FD6BEF6172}"/>
              </a:ext>
            </a:extLst>
          </p:cNvPr>
          <p:cNvCxnSpPr>
            <a:cxnSpLocks/>
          </p:cNvCxnSpPr>
          <p:nvPr/>
        </p:nvCxnSpPr>
        <p:spPr>
          <a:xfrm>
            <a:off x="1342547" y="3429000"/>
            <a:ext cx="9506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FC12E1-3B4C-C427-AFC0-D24C6B166D8A}"/>
              </a:ext>
            </a:extLst>
          </p:cNvPr>
          <p:cNvSpPr txBox="1"/>
          <p:nvPr/>
        </p:nvSpPr>
        <p:spPr>
          <a:xfrm>
            <a:off x="9510469" y="4558704"/>
            <a:ext cx="187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최은영</a:t>
            </a:r>
            <a:r>
              <a:rPr lang="en-US" altLang="ko-KR" dirty="0"/>
              <a:t>, </a:t>
            </a:r>
            <a:r>
              <a:rPr lang="ko-KR" altLang="en-US" dirty="0"/>
              <a:t>박주연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1269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C5D17B8-0664-5CA1-5D82-B61DACAAB58B}"/>
              </a:ext>
            </a:extLst>
          </p:cNvPr>
          <p:cNvSpPr>
            <a:spLocks noGrp="1"/>
          </p:cNvSpPr>
          <p:nvPr/>
        </p:nvSpPr>
        <p:spPr>
          <a:xfrm>
            <a:off x="259336" y="393785"/>
            <a:ext cx="11673328" cy="523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목차</a:t>
            </a: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E3E2BC46-D031-4F94-8B3C-D58E9B6F5389}"/>
              </a:ext>
            </a:extLst>
          </p:cNvPr>
          <p:cNvSpPr txBox="1"/>
          <p:nvPr/>
        </p:nvSpPr>
        <p:spPr>
          <a:xfrm>
            <a:off x="423359" y="1118721"/>
            <a:ext cx="10112561" cy="2190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엔드 디바이스 데이터 흐름도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아두이노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라즈베리파이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1)</a:t>
            </a:r>
          </a:p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응용 게이트웨이 데이터 흐름도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라즈베리파이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모비우스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서버 데이터 흐름도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모비우스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My SQL)</a:t>
            </a:r>
          </a:p>
        </p:txBody>
      </p:sp>
    </p:spTree>
    <p:extLst>
      <p:ext uri="{BB962C8B-B14F-4D97-AF65-F5344CB8AC3E}">
        <p14:creationId xmlns:p14="http://schemas.microsoft.com/office/powerpoint/2010/main" val="135056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C5D17B8-0664-5CA1-5D82-B61DACAAB58B}"/>
              </a:ext>
            </a:extLst>
          </p:cNvPr>
          <p:cNvSpPr>
            <a:spLocks noGrp="1"/>
          </p:cNvSpPr>
          <p:nvPr/>
        </p:nvSpPr>
        <p:spPr>
          <a:xfrm>
            <a:off x="259336" y="393785"/>
            <a:ext cx="11673328" cy="523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/>
              <a:t>1. </a:t>
            </a:r>
            <a:r>
              <a:rPr lang="ko-KR" altLang="en-US" sz="3000" dirty="0"/>
              <a:t>엔드 디바이스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0D5A3D5D-B690-DF0E-6888-772D949DB54B}"/>
              </a:ext>
            </a:extLst>
          </p:cNvPr>
          <p:cNvSpPr txBox="1"/>
          <p:nvPr/>
        </p:nvSpPr>
        <p:spPr>
          <a:xfrm>
            <a:off x="495561" y="1023180"/>
            <a:ext cx="10112561" cy="1841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2000" dirty="0"/>
              <a:t>구성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아두이노</a:t>
            </a:r>
            <a:r>
              <a:rPr lang="en-US" altLang="ko-KR" sz="2000" dirty="0"/>
              <a:t>, </a:t>
            </a:r>
            <a:r>
              <a:rPr lang="ko-KR" altLang="en-US" sz="2000" dirty="0"/>
              <a:t>라즈베리 파이 </a:t>
            </a:r>
            <a:r>
              <a:rPr lang="en-US" altLang="ko-KR" sz="2000" dirty="0"/>
              <a:t>1</a:t>
            </a:r>
          </a:p>
          <a:p>
            <a:pPr>
              <a:lnSpc>
                <a:spcPct val="200000"/>
              </a:lnSpc>
            </a:pPr>
            <a:endParaRPr lang="en-US" altLang="ko-KR" sz="2000" dirty="0"/>
          </a:p>
          <a:p>
            <a:pPr>
              <a:lnSpc>
                <a:spcPct val="200000"/>
              </a:lnSpc>
            </a:pP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76BEC6-8A4F-8075-F2A5-A8EF40E9C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93" y="1820936"/>
            <a:ext cx="8398792" cy="464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86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12F4D6-B9C9-FA0A-04DA-E108BDC7C1AC}"/>
              </a:ext>
            </a:extLst>
          </p:cNvPr>
          <p:cNvSpPr>
            <a:spLocks noGrp="1"/>
          </p:cNvSpPr>
          <p:nvPr/>
        </p:nvSpPr>
        <p:spPr>
          <a:xfrm>
            <a:off x="259336" y="393785"/>
            <a:ext cx="11673328" cy="523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/>
              <a:t>1. </a:t>
            </a:r>
            <a:r>
              <a:rPr lang="ko-KR" altLang="en-US" sz="3000" dirty="0"/>
              <a:t>엔드 디바이스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57E05E30-8FCD-5162-4D60-7E528983F601}"/>
              </a:ext>
            </a:extLst>
          </p:cNvPr>
          <p:cNvSpPr txBox="1"/>
          <p:nvPr/>
        </p:nvSpPr>
        <p:spPr>
          <a:xfrm>
            <a:off x="495561" y="1023180"/>
            <a:ext cx="10112561" cy="430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2000" dirty="0"/>
              <a:t>흐름 순서</a:t>
            </a:r>
            <a:endParaRPr lang="en-US" altLang="ko-KR" sz="2000" dirty="0"/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ko-KR" altLang="en-US" sz="2000" dirty="0" err="1"/>
              <a:t>아두이노</a:t>
            </a:r>
            <a:r>
              <a:rPr lang="ko-KR" altLang="en-US" sz="2000" dirty="0"/>
              <a:t> 센서들을 통해 센싱 데이터 수집</a:t>
            </a:r>
            <a:endParaRPr lang="en-US" altLang="ko-KR" sz="2000" dirty="0"/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ko-KR" altLang="en-US" sz="2000" dirty="0"/>
              <a:t>센싱 데이터들을 라즈베리 파이 </a:t>
            </a:r>
            <a:r>
              <a:rPr lang="en-US" altLang="ko-KR" sz="2000" dirty="0"/>
              <a:t>1</a:t>
            </a:r>
            <a:r>
              <a:rPr lang="ko-KR" altLang="en-US" sz="2000" dirty="0"/>
              <a:t>의 </a:t>
            </a:r>
            <a:r>
              <a:rPr lang="en-US" altLang="ko-KR" sz="2000" dirty="0"/>
              <a:t>Tas</a:t>
            </a:r>
            <a:r>
              <a:rPr lang="ko-KR" altLang="en-US" sz="2000" dirty="0"/>
              <a:t>에 전달</a:t>
            </a:r>
            <a:endParaRPr lang="en-US" altLang="ko-KR" sz="2000" dirty="0"/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en-US" altLang="ko-KR" sz="2000" dirty="0"/>
              <a:t>Tas</a:t>
            </a:r>
            <a:r>
              <a:rPr lang="ko-KR" altLang="en-US" sz="2000" dirty="0"/>
              <a:t>는 설정된 구조에 따라 메시지 구성</a:t>
            </a:r>
            <a:endParaRPr lang="en-US" altLang="ko-KR" sz="2000" dirty="0"/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ko-KR" altLang="en-US" sz="2000" dirty="0"/>
              <a:t>로라 모듈을 통해 </a:t>
            </a:r>
            <a:r>
              <a:rPr lang="en-US" altLang="ko-KR" sz="2000" dirty="0"/>
              <a:t>Tas </a:t>
            </a:r>
            <a:r>
              <a:rPr lang="ko-KR" altLang="en-US" sz="2000" dirty="0"/>
              <a:t>메시지를 라즈베리 파이 </a:t>
            </a:r>
            <a:r>
              <a:rPr lang="en-US" altLang="ko-KR" sz="2000" dirty="0"/>
              <a:t>2(</a:t>
            </a:r>
            <a:r>
              <a:rPr lang="ko-KR" altLang="en-US" sz="2000" dirty="0"/>
              <a:t>응용 게이트웨이</a:t>
            </a:r>
            <a:r>
              <a:rPr lang="en-US" altLang="ko-KR" sz="2000" dirty="0"/>
              <a:t>)</a:t>
            </a:r>
            <a:r>
              <a:rPr lang="ko-KR" altLang="en-US" sz="2000" dirty="0"/>
              <a:t>으로 전달</a:t>
            </a:r>
            <a:endParaRPr lang="en-US" altLang="ko-KR" sz="2000" dirty="0"/>
          </a:p>
          <a:p>
            <a:pPr marL="457200" indent="-457200">
              <a:lnSpc>
                <a:spcPct val="200000"/>
              </a:lnSpc>
              <a:buAutoNum type="arabicParenR"/>
            </a:pPr>
            <a:endParaRPr lang="en-US" altLang="ko-KR" sz="2000" dirty="0"/>
          </a:p>
          <a:p>
            <a:pPr marL="457200" indent="-457200">
              <a:lnSpc>
                <a:spcPct val="200000"/>
              </a:lnSpc>
              <a:buAutoNum type="arabicParenR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55458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표 54">
            <a:extLst>
              <a:ext uri="{FF2B5EF4-FFF2-40B4-BE49-F238E27FC236}">
                <a16:creationId xmlns:a16="http://schemas.microsoft.com/office/drawing/2014/main" id="{239F303C-8F7C-4F42-B5A3-CD5BC0F41BF1}"/>
              </a:ext>
            </a:extLst>
          </p:cNvPr>
          <p:cNvGraphicFramePr>
            <a:graphicFrameLocks noGrp="1"/>
          </p:cNvGraphicFramePr>
          <p:nvPr/>
        </p:nvGraphicFramePr>
        <p:xfrm>
          <a:off x="2713037" y="2026031"/>
          <a:ext cx="6669088" cy="3676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088">
                  <a:extLst>
                    <a:ext uri="{9D8B030D-6E8A-4147-A177-3AD203B41FA5}">
                      <a16:colId xmlns:a16="http://schemas.microsoft.com/office/drawing/2014/main" val="1719583832"/>
                    </a:ext>
                  </a:extLst>
                </a:gridCol>
              </a:tblGrid>
              <a:tr h="3406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라즈베리 파이 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182912"/>
                  </a:ext>
                </a:extLst>
              </a:tr>
              <a:tr h="33102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1560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9C5D17B8-0664-5CA1-5D82-B61DACAAB58B}"/>
              </a:ext>
            </a:extLst>
          </p:cNvPr>
          <p:cNvSpPr>
            <a:spLocks noGrp="1"/>
          </p:cNvSpPr>
          <p:nvPr/>
        </p:nvSpPr>
        <p:spPr>
          <a:xfrm>
            <a:off x="259336" y="393785"/>
            <a:ext cx="11673328" cy="523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/>
              <a:t>2. </a:t>
            </a:r>
            <a:r>
              <a:rPr lang="ko-KR" altLang="en-US" sz="3000" dirty="0"/>
              <a:t>응용 게이트웨이</a:t>
            </a:r>
            <a:r>
              <a:rPr lang="en-US" altLang="ko-KR" sz="3000" dirty="0"/>
              <a:t> </a:t>
            </a:r>
            <a:endParaRPr lang="ko-KR" altLang="en-US" sz="3000" dirty="0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0D5A3D5D-B690-DF0E-6888-772D949DB54B}"/>
              </a:ext>
            </a:extLst>
          </p:cNvPr>
          <p:cNvSpPr txBox="1"/>
          <p:nvPr/>
        </p:nvSpPr>
        <p:spPr>
          <a:xfrm>
            <a:off x="495561" y="1023180"/>
            <a:ext cx="10112561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2000" dirty="0"/>
              <a:t>구성</a:t>
            </a:r>
            <a:r>
              <a:rPr lang="en-US" altLang="ko-KR" sz="2000" dirty="0"/>
              <a:t>: </a:t>
            </a:r>
            <a:r>
              <a:rPr lang="ko-KR" altLang="en-US" sz="2000" dirty="0"/>
              <a:t>라즈베리 파이 </a:t>
            </a:r>
            <a:r>
              <a:rPr lang="en-US" altLang="ko-KR" sz="2000" dirty="0"/>
              <a:t>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974F5C-50AE-4D0A-81F7-FA07593DF4AC}"/>
              </a:ext>
            </a:extLst>
          </p:cNvPr>
          <p:cNvSpPr/>
          <p:nvPr/>
        </p:nvSpPr>
        <p:spPr>
          <a:xfrm>
            <a:off x="782635" y="1853477"/>
            <a:ext cx="1076325" cy="40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엔드</a:t>
            </a:r>
            <a:endParaRPr lang="en-US" altLang="ko-KR" sz="1200" dirty="0"/>
          </a:p>
          <a:p>
            <a:pPr algn="ctr"/>
            <a:r>
              <a:rPr lang="ko-KR" altLang="en-US" sz="1200" dirty="0"/>
              <a:t>디바이스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D71782-D02B-46DA-8C3C-23C2EC5034F8}"/>
              </a:ext>
            </a:extLst>
          </p:cNvPr>
          <p:cNvSpPr/>
          <p:nvPr/>
        </p:nvSpPr>
        <p:spPr>
          <a:xfrm>
            <a:off x="903286" y="3145840"/>
            <a:ext cx="838200" cy="567184"/>
          </a:xfrm>
          <a:prstGeom prst="rect">
            <a:avLst/>
          </a:prstGeom>
          <a:solidFill>
            <a:srgbClr val="D4E1F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TAS</a:t>
            </a:r>
          </a:p>
          <a:p>
            <a:pPr algn="ctr"/>
            <a:r>
              <a:rPr lang="ko-KR" altLang="en-US" sz="1200" dirty="0"/>
              <a:t>메시지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15B2463-B444-459E-B25B-32933475568C}"/>
              </a:ext>
            </a:extLst>
          </p:cNvPr>
          <p:cNvSpPr/>
          <p:nvPr/>
        </p:nvSpPr>
        <p:spPr>
          <a:xfrm>
            <a:off x="3059113" y="2615370"/>
            <a:ext cx="695050" cy="2957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LoRa</a:t>
            </a:r>
          </a:p>
          <a:p>
            <a:pPr algn="ctr"/>
            <a:r>
              <a:rPr lang="ko-KR" altLang="en-US" sz="1200" dirty="0"/>
              <a:t>모듈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720D404-0338-4C1C-82E5-89410F202112}"/>
              </a:ext>
            </a:extLst>
          </p:cNvPr>
          <p:cNvSpPr/>
          <p:nvPr/>
        </p:nvSpPr>
        <p:spPr>
          <a:xfrm>
            <a:off x="4066308" y="3624774"/>
            <a:ext cx="794343" cy="478533"/>
          </a:xfrm>
          <a:prstGeom prst="rect">
            <a:avLst/>
          </a:prstGeom>
          <a:solidFill>
            <a:srgbClr val="D4E1F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TAS</a:t>
            </a:r>
          </a:p>
          <a:p>
            <a:pPr algn="ctr"/>
            <a:r>
              <a:rPr lang="ko-KR" altLang="en-US" sz="1200" dirty="0"/>
              <a:t>메시지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6048E9-7473-42F3-8436-BB44A197BF5B}"/>
              </a:ext>
            </a:extLst>
          </p:cNvPr>
          <p:cNvSpPr/>
          <p:nvPr/>
        </p:nvSpPr>
        <p:spPr>
          <a:xfrm>
            <a:off x="5183188" y="2615370"/>
            <a:ext cx="695050" cy="2957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메시지</a:t>
            </a:r>
            <a:endParaRPr lang="en-US" altLang="ko-KR" sz="1200" dirty="0"/>
          </a:p>
          <a:p>
            <a:pPr algn="ctr"/>
            <a:r>
              <a:rPr lang="ko-KR" altLang="en-US" sz="1200" dirty="0"/>
              <a:t>필터링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40C7722-A791-4B21-A77D-2FDBE85433B1}"/>
              </a:ext>
            </a:extLst>
          </p:cNvPr>
          <p:cNvSpPr/>
          <p:nvPr/>
        </p:nvSpPr>
        <p:spPr>
          <a:xfrm>
            <a:off x="6116638" y="2615370"/>
            <a:ext cx="695050" cy="2957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&amp;Cube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5E69DF5-2896-4D34-B8FF-4C29D94B0C6B}"/>
              </a:ext>
            </a:extLst>
          </p:cNvPr>
          <p:cNvSpPr/>
          <p:nvPr/>
        </p:nvSpPr>
        <p:spPr>
          <a:xfrm>
            <a:off x="7307263" y="3627633"/>
            <a:ext cx="794343" cy="478533"/>
          </a:xfrm>
          <a:prstGeom prst="rect">
            <a:avLst/>
          </a:prstGeom>
          <a:solidFill>
            <a:srgbClr val="D4E1F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&amp;Cube</a:t>
            </a:r>
          </a:p>
          <a:p>
            <a:pPr algn="ctr"/>
            <a:r>
              <a:rPr lang="ko-KR" altLang="en-US" sz="1200" dirty="0"/>
              <a:t>메시지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9149074-C6D1-4EC8-A72F-489028C932B1}"/>
              </a:ext>
            </a:extLst>
          </p:cNvPr>
          <p:cNvSpPr/>
          <p:nvPr/>
        </p:nvSpPr>
        <p:spPr>
          <a:xfrm>
            <a:off x="8364538" y="2615370"/>
            <a:ext cx="695050" cy="2957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TCP/IP</a:t>
            </a:r>
          </a:p>
          <a:p>
            <a:pPr algn="ctr"/>
            <a:r>
              <a:rPr lang="ko-KR" altLang="en-US" sz="1200" dirty="0"/>
              <a:t>모듈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D8C338C-E926-4058-8F33-8CDAEDB11D72}"/>
              </a:ext>
            </a:extLst>
          </p:cNvPr>
          <p:cNvSpPr/>
          <p:nvPr/>
        </p:nvSpPr>
        <p:spPr>
          <a:xfrm>
            <a:off x="10287794" y="3145408"/>
            <a:ext cx="838200" cy="567184"/>
          </a:xfrm>
          <a:prstGeom prst="rect">
            <a:avLst/>
          </a:prstGeom>
          <a:solidFill>
            <a:srgbClr val="D4E1F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&amp;Cube</a:t>
            </a:r>
          </a:p>
          <a:p>
            <a:pPr algn="ctr"/>
            <a:r>
              <a:rPr lang="ko-KR" altLang="en-US" sz="1200" dirty="0"/>
              <a:t>메시지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EB7CA30-5E29-4555-B8D4-437B33BAC389}"/>
              </a:ext>
            </a:extLst>
          </p:cNvPr>
          <p:cNvSpPr/>
          <p:nvPr/>
        </p:nvSpPr>
        <p:spPr>
          <a:xfrm>
            <a:off x="10094913" y="1843952"/>
            <a:ext cx="1223963" cy="40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모비우스</a:t>
            </a:r>
            <a:r>
              <a:rPr lang="ko-KR" altLang="en-US" sz="1200" dirty="0"/>
              <a:t> 서버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0A9E4E1-2507-449A-88E3-0D56BD335A52}"/>
              </a:ext>
            </a:extLst>
          </p:cNvPr>
          <p:cNvSpPr/>
          <p:nvPr/>
        </p:nvSpPr>
        <p:spPr>
          <a:xfrm>
            <a:off x="7267004" y="1114425"/>
            <a:ext cx="2048446" cy="739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TTS </a:t>
            </a:r>
            <a:r>
              <a:rPr lang="ko-KR" altLang="en-US" dirty="0"/>
              <a:t>모듈 부착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56B24D51-CB97-4C10-8468-0702D3A88929}"/>
              </a:ext>
            </a:extLst>
          </p:cNvPr>
          <p:cNvCxnSpPr>
            <a:cxnSpLocks/>
            <a:endCxn id="54" idx="0"/>
          </p:cNvCxnSpPr>
          <p:nvPr/>
        </p:nvCxnSpPr>
        <p:spPr>
          <a:xfrm rot="10800000" flipV="1">
            <a:off x="6047582" y="1536699"/>
            <a:ext cx="1219425" cy="48933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3C44E3F-C7A9-40D4-A77F-718F3B69E400}"/>
              </a:ext>
            </a:extLst>
          </p:cNvPr>
          <p:cNvCxnSpPr>
            <a:cxnSpLocks/>
          </p:cNvCxnSpPr>
          <p:nvPr/>
        </p:nvCxnSpPr>
        <p:spPr>
          <a:xfrm rot="5400000">
            <a:off x="5371622" y="5788255"/>
            <a:ext cx="762164" cy="589757"/>
          </a:xfrm>
          <a:prstGeom prst="bentConnector3">
            <a:avLst>
              <a:gd name="adj1" fmla="val 999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C0435A7-8EFE-4A98-B195-224F2181642B}"/>
              </a:ext>
            </a:extLst>
          </p:cNvPr>
          <p:cNvSpPr/>
          <p:nvPr/>
        </p:nvSpPr>
        <p:spPr>
          <a:xfrm>
            <a:off x="784224" y="6067114"/>
            <a:ext cx="4673601" cy="739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 </a:t>
            </a:r>
            <a:r>
              <a:rPr lang="en-US" altLang="ko-KR" dirty="0"/>
              <a:t>Service(TTS, </a:t>
            </a:r>
            <a:r>
              <a:rPr lang="ko-KR" altLang="en-US" dirty="0" err="1"/>
              <a:t>아두이노</a:t>
            </a:r>
            <a:r>
              <a:rPr lang="ko-KR" altLang="en-US" dirty="0"/>
              <a:t> 데이터 활용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F1027D1-CC2F-4B26-82E1-646034B62077}"/>
              </a:ext>
            </a:extLst>
          </p:cNvPr>
          <p:cNvCxnSpPr>
            <a:cxnSpLocks/>
            <a:stCxn id="2" idx="2"/>
            <a:endCxn id="45" idx="0"/>
          </p:cNvCxnSpPr>
          <p:nvPr/>
        </p:nvCxnSpPr>
        <p:spPr>
          <a:xfrm>
            <a:off x="1320798" y="2263052"/>
            <a:ext cx="1588" cy="882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4192011E-55A8-4BFA-87CA-1C7204392E3B}"/>
              </a:ext>
            </a:extLst>
          </p:cNvPr>
          <p:cNvCxnSpPr>
            <a:stCxn id="45" idx="2"/>
            <a:endCxn id="54" idx="1"/>
          </p:cNvCxnSpPr>
          <p:nvPr/>
        </p:nvCxnSpPr>
        <p:spPr>
          <a:xfrm rot="16200000" flipH="1">
            <a:off x="1942203" y="3093206"/>
            <a:ext cx="151017" cy="13906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950D3CD-8F63-467C-87C3-F230F3E3E8AC}"/>
              </a:ext>
            </a:extLst>
          </p:cNvPr>
          <p:cNvCxnSpPr>
            <a:endCxn id="47" idx="1"/>
          </p:cNvCxnSpPr>
          <p:nvPr/>
        </p:nvCxnSpPr>
        <p:spPr>
          <a:xfrm>
            <a:off x="3754163" y="3864040"/>
            <a:ext cx="31214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A7F9AE4-DB53-4313-ABEE-2352BDE3F833}"/>
              </a:ext>
            </a:extLst>
          </p:cNvPr>
          <p:cNvCxnSpPr/>
          <p:nvPr/>
        </p:nvCxnSpPr>
        <p:spPr>
          <a:xfrm>
            <a:off x="4860651" y="3864040"/>
            <a:ext cx="235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EA0E769-347E-4244-9335-18DC0339E4CA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6811688" y="3864040"/>
            <a:ext cx="495575" cy="2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FDD59CF-C05A-4BFD-9FE0-09C59B544B1C}"/>
              </a:ext>
            </a:extLst>
          </p:cNvPr>
          <p:cNvCxnSpPr/>
          <p:nvPr/>
        </p:nvCxnSpPr>
        <p:spPr>
          <a:xfrm>
            <a:off x="8101606" y="3864040"/>
            <a:ext cx="262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B1145C67-9AB6-41B4-A643-BFE46B5A08B3}"/>
              </a:ext>
            </a:extLst>
          </p:cNvPr>
          <p:cNvCxnSpPr>
            <a:stCxn id="52" idx="2"/>
            <a:endCxn id="54" idx="3"/>
          </p:cNvCxnSpPr>
          <p:nvPr/>
        </p:nvCxnSpPr>
        <p:spPr>
          <a:xfrm rot="5400000">
            <a:off x="9968786" y="3125932"/>
            <a:ext cx="151449" cy="132476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956D82C-87FB-4AAD-9348-A3ECA7A777DE}"/>
              </a:ext>
            </a:extLst>
          </p:cNvPr>
          <p:cNvCxnSpPr>
            <a:stCxn id="52" idx="0"/>
            <a:endCxn id="53" idx="2"/>
          </p:cNvCxnSpPr>
          <p:nvPr/>
        </p:nvCxnSpPr>
        <p:spPr>
          <a:xfrm flipV="1">
            <a:off x="10706894" y="2253527"/>
            <a:ext cx="1" cy="89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787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12F4D6-B9C9-FA0A-04DA-E108BDC7C1AC}"/>
              </a:ext>
            </a:extLst>
          </p:cNvPr>
          <p:cNvSpPr>
            <a:spLocks noGrp="1"/>
          </p:cNvSpPr>
          <p:nvPr/>
        </p:nvSpPr>
        <p:spPr>
          <a:xfrm>
            <a:off x="259336" y="393785"/>
            <a:ext cx="11673328" cy="523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/>
              <a:t>2. </a:t>
            </a:r>
            <a:r>
              <a:rPr lang="ko-KR" altLang="en-US" sz="3000" dirty="0"/>
              <a:t>응용 게이트웨이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57E05E30-8FCD-5162-4D60-7E528983F601}"/>
              </a:ext>
            </a:extLst>
          </p:cNvPr>
          <p:cNvSpPr txBox="1"/>
          <p:nvPr/>
        </p:nvSpPr>
        <p:spPr>
          <a:xfrm>
            <a:off x="495561" y="1023180"/>
            <a:ext cx="10112561" cy="430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2000" dirty="0"/>
              <a:t>흐름 순서</a:t>
            </a:r>
            <a:endParaRPr lang="en-US" altLang="ko-KR" sz="2000" dirty="0"/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ko-KR" altLang="en-US" sz="2000" dirty="0"/>
              <a:t>엔드 디바이스에서 넘어 온 </a:t>
            </a:r>
            <a:r>
              <a:rPr lang="en-US" altLang="ko-KR" sz="2000" dirty="0"/>
              <a:t>Tas </a:t>
            </a:r>
            <a:r>
              <a:rPr lang="ko-KR" altLang="en-US" sz="2000" dirty="0"/>
              <a:t>메시지를 받아</a:t>
            </a:r>
            <a:r>
              <a:rPr lang="en-US" altLang="ko-KR" sz="2000" dirty="0"/>
              <a:t>, LoRa </a:t>
            </a:r>
            <a:r>
              <a:rPr lang="ko-KR" altLang="en-US" sz="2000" dirty="0"/>
              <a:t>모듈에 전달</a:t>
            </a:r>
            <a:endParaRPr lang="en-US" altLang="ko-KR" sz="2000" dirty="0"/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ko-KR" altLang="en-US" sz="2000" dirty="0"/>
              <a:t>로라 모듈에서 </a:t>
            </a:r>
            <a:r>
              <a:rPr lang="en-US" altLang="ko-KR" sz="2000" dirty="0"/>
              <a:t>Tas </a:t>
            </a:r>
            <a:r>
              <a:rPr lang="ko-KR" altLang="en-US" sz="2000" dirty="0"/>
              <a:t>메시지를 받아</a:t>
            </a:r>
            <a:r>
              <a:rPr lang="en-US" altLang="ko-KR" sz="2000" dirty="0"/>
              <a:t>, </a:t>
            </a:r>
            <a:r>
              <a:rPr lang="ko-KR" altLang="en-US" sz="2000" dirty="0"/>
              <a:t>메시지를 필터링</a:t>
            </a:r>
            <a:endParaRPr lang="en-US" altLang="ko-KR" sz="2000" dirty="0"/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ko-KR" altLang="en-US" sz="2000" dirty="0" err="1"/>
              <a:t>필터링된</a:t>
            </a:r>
            <a:r>
              <a:rPr lang="ko-KR" altLang="en-US" sz="2000" dirty="0"/>
              <a:t> 메시지를 </a:t>
            </a:r>
            <a:r>
              <a:rPr lang="en-US" altLang="ko-KR" sz="2000" dirty="0"/>
              <a:t>&amp;Cube</a:t>
            </a:r>
            <a:r>
              <a:rPr lang="ko-KR" altLang="en-US" sz="2000" dirty="0"/>
              <a:t>를 통해 </a:t>
            </a:r>
            <a:r>
              <a:rPr lang="en-US" altLang="ko-KR" sz="2000" dirty="0"/>
              <a:t>TCP/IP </a:t>
            </a:r>
            <a:r>
              <a:rPr lang="ko-KR" altLang="en-US" sz="2000" dirty="0"/>
              <a:t>모듈에 전달</a:t>
            </a:r>
            <a:endParaRPr lang="en-US" altLang="ko-KR" sz="2000" dirty="0"/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en-US" altLang="ko-KR" sz="2000" dirty="0"/>
              <a:t>TCP/IP</a:t>
            </a:r>
            <a:r>
              <a:rPr lang="ko-KR" altLang="en-US" sz="2000" dirty="0"/>
              <a:t> 모듈은 </a:t>
            </a:r>
            <a:r>
              <a:rPr lang="en-US" altLang="ko-KR" sz="2000" dirty="0"/>
              <a:t>&amp;Cube </a:t>
            </a:r>
            <a:r>
              <a:rPr lang="ko-KR" altLang="en-US" sz="2000" dirty="0"/>
              <a:t>메시지</a:t>
            </a:r>
            <a:r>
              <a:rPr lang="en-US" altLang="ko-KR" sz="2000" dirty="0"/>
              <a:t>(</a:t>
            </a:r>
            <a:r>
              <a:rPr lang="ko-KR" altLang="en-US" sz="2000" dirty="0"/>
              <a:t>데이터</a:t>
            </a:r>
            <a:r>
              <a:rPr lang="en-US" altLang="ko-KR" sz="2000" dirty="0"/>
              <a:t>)</a:t>
            </a:r>
            <a:r>
              <a:rPr lang="ko-KR" altLang="en-US" sz="2000" dirty="0"/>
              <a:t>를 받아 </a:t>
            </a:r>
            <a:r>
              <a:rPr lang="ko-KR" altLang="en-US" sz="2000" dirty="0" err="1"/>
              <a:t>모비우스</a:t>
            </a:r>
            <a:r>
              <a:rPr lang="ko-KR" altLang="en-US" sz="2000" dirty="0"/>
              <a:t> 서버에 전달</a:t>
            </a:r>
            <a:endParaRPr lang="en-US" altLang="ko-KR" sz="2000" dirty="0"/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ko-KR" altLang="en-US" sz="2000" dirty="0" err="1"/>
              <a:t>라즈베리파이</a:t>
            </a:r>
            <a:r>
              <a:rPr lang="en-US" altLang="ko-KR" sz="2000" dirty="0"/>
              <a:t>2</a:t>
            </a:r>
            <a:r>
              <a:rPr lang="ko-KR" altLang="en-US" sz="2000" dirty="0"/>
              <a:t>에 들어온 데이터와 부착된 </a:t>
            </a:r>
            <a:r>
              <a:rPr lang="en-US" altLang="ko-KR" sz="2000" dirty="0"/>
              <a:t>TTS </a:t>
            </a:r>
            <a:r>
              <a:rPr lang="ko-KR" altLang="en-US" sz="2000" dirty="0"/>
              <a:t>모듈을 통해</a:t>
            </a:r>
            <a:r>
              <a:rPr lang="en-US" altLang="ko-KR" sz="2000" dirty="0"/>
              <a:t>, </a:t>
            </a:r>
            <a:r>
              <a:rPr lang="ko-KR" altLang="en-US" sz="2000" dirty="0"/>
              <a:t>새로운 서비스 개발</a:t>
            </a:r>
            <a:endParaRPr lang="en-US" altLang="ko-KR" sz="2000" dirty="0"/>
          </a:p>
          <a:p>
            <a:pPr marL="457200" indent="-457200">
              <a:lnSpc>
                <a:spcPct val="200000"/>
              </a:lnSpc>
              <a:buAutoNum type="arabicParenR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04950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표 54">
            <a:extLst>
              <a:ext uri="{FF2B5EF4-FFF2-40B4-BE49-F238E27FC236}">
                <a16:creationId xmlns:a16="http://schemas.microsoft.com/office/drawing/2014/main" id="{5DA4485E-0D7E-43F4-A9A5-9F4A6C707F17}"/>
              </a:ext>
            </a:extLst>
          </p:cNvPr>
          <p:cNvGraphicFramePr>
            <a:graphicFrameLocks noGrp="1"/>
          </p:cNvGraphicFramePr>
          <p:nvPr/>
        </p:nvGraphicFramePr>
        <p:xfrm>
          <a:off x="5434985" y="2493417"/>
          <a:ext cx="4302157" cy="3676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157">
                  <a:extLst>
                    <a:ext uri="{9D8B030D-6E8A-4147-A177-3AD203B41FA5}">
                      <a16:colId xmlns:a16="http://schemas.microsoft.com/office/drawing/2014/main" val="1719583832"/>
                    </a:ext>
                  </a:extLst>
                </a:gridCol>
              </a:tblGrid>
              <a:tr h="3406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모비우스</a:t>
                      </a:r>
                      <a:r>
                        <a:rPr lang="ko-KR" altLang="en-US" dirty="0"/>
                        <a:t> 서버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182912"/>
                  </a:ext>
                </a:extLst>
              </a:tr>
              <a:tr h="33102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1560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9C5D17B8-0664-5CA1-5D82-B61DACAAB58B}"/>
              </a:ext>
            </a:extLst>
          </p:cNvPr>
          <p:cNvSpPr>
            <a:spLocks noGrp="1"/>
          </p:cNvSpPr>
          <p:nvPr/>
        </p:nvSpPr>
        <p:spPr>
          <a:xfrm>
            <a:off x="259336" y="393785"/>
            <a:ext cx="11673328" cy="523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/>
              <a:t>3. </a:t>
            </a:r>
            <a:r>
              <a:rPr lang="ko-KR" altLang="en-US" sz="3000" dirty="0" err="1"/>
              <a:t>모비우스</a:t>
            </a:r>
            <a:r>
              <a:rPr lang="ko-KR" altLang="en-US" sz="3000" dirty="0"/>
              <a:t> 서버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0D5A3D5D-B690-DF0E-6888-772D949DB54B}"/>
              </a:ext>
            </a:extLst>
          </p:cNvPr>
          <p:cNvSpPr txBox="1"/>
          <p:nvPr/>
        </p:nvSpPr>
        <p:spPr>
          <a:xfrm>
            <a:off x="495561" y="1023180"/>
            <a:ext cx="10112561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2000" dirty="0"/>
              <a:t>구성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모비우스</a:t>
            </a:r>
            <a:r>
              <a:rPr lang="ko-KR" altLang="en-US" sz="2000" dirty="0"/>
              <a:t> 서버</a:t>
            </a:r>
            <a:r>
              <a:rPr lang="en-US" altLang="ko-KR" sz="2000" dirty="0"/>
              <a:t>, My SQL, </a:t>
            </a:r>
            <a:r>
              <a:rPr lang="ko-KR" altLang="en-US" sz="2000" dirty="0"/>
              <a:t>구글 시트</a:t>
            </a:r>
            <a:endParaRPr lang="en-US" altLang="ko-KR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D37C53-9B99-47C5-BF4C-68451E992A48}"/>
              </a:ext>
            </a:extLst>
          </p:cNvPr>
          <p:cNvSpPr/>
          <p:nvPr/>
        </p:nvSpPr>
        <p:spPr>
          <a:xfrm>
            <a:off x="1171300" y="2307785"/>
            <a:ext cx="1076325" cy="40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응용</a:t>
            </a:r>
            <a:endParaRPr lang="en-US" altLang="ko-KR" sz="1200" dirty="0"/>
          </a:p>
          <a:p>
            <a:pPr algn="ctr"/>
            <a:r>
              <a:rPr lang="ko-KR" altLang="en-US" sz="1200" dirty="0"/>
              <a:t>게이트웨이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34F988-51E0-44CB-B9CD-0D52CA84F1D8}"/>
              </a:ext>
            </a:extLst>
          </p:cNvPr>
          <p:cNvSpPr/>
          <p:nvPr/>
        </p:nvSpPr>
        <p:spPr>
          <a:xfrm>
            <a:off x="1291951" y="3600148"/>
            <a:ext cx="838200" cy="567184"/>
          </a:xfrm>
          <a:prstGeom prst="rect">
            <a:avLst/>
          </a:prstGeom>
          <a:solidFill>
            <a:srgbClr val="D4E1F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&amp;Cube</a:t>
            </a:r>
          </a:p>
          <a:p>
            <a:pPr algn="ctr"/>
            <a:r>
              <a:rPr lang="ko-KR" altLang="en-US" sz="1200" dirty="0"/>
              <a:t>메시지</a:t>
            </a:r>
            <a:endParaRPr lang="en-US" altLang="ko-KR" sz="12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DCE29A9-5AFF-440F-A6AF-1E7868325F88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709463" y="2717360"/>
            <a:ext cx="1588" cy="882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7AA7487-26A5-46EB-A6CC-80571F21C03B}"/>
              </a:ext>
            </a:extLst>
          </p:cNvPr>
          <p:cNvCxnSpPr>
            <a:stCxn id="28" idx="2"/>
          </p:cNvCxnSpPr>
          <p:nvPr/>
        </p:nvCxnSpPr>
        <p:spPr>
          <a:xfrm rot="16200000" flipH="1">
            <a:off x="2330868" y="3547514"/>
            <a:ext cx="151017" cy="13906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E6979C8-E0A3-4EC6-8BDA-0BDF01D1B29B}"/>
              </a:ext>
            </a:extLst>
          </p:cNvPr>
          <p:cNvSpPr/>
          <p:nvPr/>
        </p:nvSpPr>
        <p:spPr>
          <a:xfrm>
            <a:off x="3264097" y="3073488"/>
            <a:ext cx="695050" cy="2957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TCP/IP</a:t>
            </a:r>
          </a:p>
          <a:p>
            <a:pPr algn="ctr"/>
            <a:r>
              <a:rPr lang="ko-KR" altLang="en-US" sz="1200" dirty="0"/>
              <a:t>모듈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3C35DE-3509-4795-8119-73FA4610186C}"/>
              </a:ext>
            </a:extLst>
          </p:cNvPr>
          <p:cNvSpPr/>
          <p:nvPr/>
        </p:nvSpPr>
        <p:spPr>
          <a:xfrm>
            <a:off x="4271292" y="4082892"/>
            <a:ext cx="794343" cy="478533"/>
          </a:xfrm>
          <a:prstGeom prst="rect">
            <a:avLst/>
          </a:prstGeom>
          <a:solidFill>
            <a:srgbClr val="D4E1F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&amp;Cube</a:t>
            </a:r>
          </a:p>
          <a:p>
            <a:pPr algn="ctr"/>
            <a:r>
              <a:rPr lang="ko-KR" altLang="en-US" sz="1200" dirty="0"/>
              <a:t>메시지</a:t>
            </a:r>
            <a:endParaRPr lang="en-US" altLang="ko-KR" sz="12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05F1023-C917-416D-AE82-94AC3D9CE486}"/>
              </a:ext>
            </a:extLst>
          </p:cNvPr>
          <p:cNvCxnSpPr>
            <a:endCxn id="32" idx="1"/>
          </p:cNvCxnSpPr>
          <p:nvPr/>
        </p:nvCxnSpPr>
        <p:spPr>
          <a:xfrm>
            <a:off x="3959147" y="4322158"/>
            <a:ext cx="31214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FB3EDF8-8239-42F4-A5EA-AC9D498C650A}"/>
              </a:ext>
            </a:extLst>
          </p:cNvPr>
          <p:cNvCxnSpPr/>
          <p:nvPr/>
        </p:nvCxnSpPr>
        <p:spPr>
          <a:xfrm>
            <a:off x="5065635" y="4322158"/>
            <a:ext cx="235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B7AEC4-02BC-4D0C-A0F9-BE0C0A77AC62}"/>
              </a:ext>
            </a:extLst>
          </p:cNvPr>
          <p:cNvSpPr/>
          <p:nvPr/>
        </p:nvSpPr>
        <p:spPr>
          <a:xfrm>
            <a:off x="5607581" y="3092026"/>
            <a:ext cx="695050" cy="2957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MQTT</a:t>
            </a:r>
          </a:p>
          <a:p>
            <a:pPr algn="ctr"/>
            <a:r>
              <a:rPr lang="ko-KR" altLang="en-US" sz="1200" dirty="0"/>
              <a:t>서버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1F0937E-3C18-46FF-9B28-975CD4FD6B29}"/>
              </a:ext>
            </a:extLst>
          </p:cNvPr>
          <p:cNvSpPr/>
          <p:nvPr/>
        </p:nvSpPr>
        <p:spPr>
          <a:xfrm>
            <a:off x="6640121" y="4082892"/>
            <a:ext cx="794343" cy="478533"/>
          </a:xfrm>
          <a:prstGeom prst="rect">
            <a:avLst/>
          </a:prstGeom>
          <a:solidFill>
            <a:srgbClr val="D4E1F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메시지</a:t>
            </a:r>
            <a:endParaRPr lang="en-US" altLang="ko-KR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2F1CD7D-7D38-4B3C-AC73-EE01ADAE87D2}"/>
              </a:ext>
            </a:extLst>
          </p:cNvPr>
          <p:cNvSpPr/>
          <p:nvPr/>
        </p:nvSpPr>
        <p:spPr>
          <a:xfrm>
            <a:off x="7746779" y="3082757"/>
            <a:ext cx="695050" cy="2957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데이터</a:t>
            </a:r>
            <a:endParaRPr lang="en-US" altLang="ko-KR" sz="1200" dirty="0"/>
          </a:p>
          <a:p>
            <a:pPr algn="ctr"/>
            <a:r>
              <a:rPr lang="ko-KR" altLang="en-US" sz="1200" dirty="0"/>
              <a:t>추출 및</a:t>
            </a:r>
            <a:endParaRPr lang="en-US" altLang="ko-KR" sz="1200" dirty="0"/>
          </a:p>
          <a:p>
            <a:pPr algn="ctr"/>
            <a:r>
              <a:rPr lang="ko-KR" altLang="en-US" sz="1200" dirty="0"/>
              <a:t>필터링</a:t>
            </a:r>
            <a:endParaRPr lang="en-US" altLang="ko-KR" sz="12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F3DCB52-F810-4D5A-B2E0-83A3D620EEC3}"/>
              </a:ext>
            </a:extLst>
          </p:cNvPr>
          <p:cNvCxnSpPr/>
          <p:nvPr/>
        </p:nvCxnSpPr>
        <p:spPr>
          <a:xfrm>
            <a:off x="6315303" y="4327261"/>
            <a:ext cx="31214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3409BF7-0C30-42B6-A878-E06013697236}"/>
              </a:ext>
            </a:extLst>
          </p:cNvPr>
          <p:cNvCxnSpPr/>
          <p:nvPr/>
        </p:nvCxnSpPr>
        <p:spPr>
          <a:xfrm>
            <a:off x="7434464" y="4322158"/>
            <a:ext cx="235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246DE5F-B458-474B-B4CD-3471F618E3C9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8431511" y="3740355"/>
            <a:ext cx="633342" cy="59107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B86781E-5656-4DAB-9C40-992B4EB594D4}"/>
              </a:ext>
            </a:extLst>
          </p:cNvPr>
          <p:cNvSpPr/>
          <p:nvPr/>
        </p:nvSpPr>
        <p:spPr>
          <a:xfrm>
            <a:off x="8526690" y="3330780"/>
            <a:ext cx="1076325" cy="40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데이터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CB48787-6419-4DC3-A844-36D2312078C4}"/>
              </a:ext>
            </a:extLst>
          </p:cNvPr>
          <p:cNvCxnSpPr>
            <a:stCxn id="56" idx="0"/>
          </p:cNvCxnSpPr>
          <p:nvPr/>
        </p:nvCxnSpPr>
        <p:spPr>
          <a:xfrm flipH="1" flipV="1">
            <a:off x="9064852" y="2229076"/>
            <a:ext cx="1" cy="110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원통형 13">
            <a:extLst>
              <a:ext uri="{FF2B5EF4-FFF2-40B4-BE49-F238E27FC236}">
                <a16:creationId xmlns:a16="http://schemas.microsoft.com/office/drawing/2014/main" id="{C817FAFE-68E2-412F-A53A-EE00C06CD314}"/>
              </a:ext>
            </a:extLst>
          </p:cNvPr>
          <p:cNvSpPr/>
          <p:nvPr/>
        </p:nvSpPr>
        <p:spPr>
          <a:xfrm>
            <a:off x="8544522" y="1633091"/>
            <a:ext cx="1054325" cy="52306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642ABF3-62F2-4CB1-9B93-592B3CB60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142" y="1359773"/>
            <a:ext cx="1202152" cy="90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12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12F4D6-B9C9-FA0A-04DA-E108BDC7C1AC}"/>
              </a:ext>
            </a:extLst>
          </p:cNvPr>
          <p:cNvSpPr>
            <a:spLocks noGrp="1"/>
          </p:cNvSpPr>
          <p:nvPr/>
        </p:nvSpPr>
        <p:spPr>
          <a:xfrm>
            <a:off x="259336" y="393785"/>
            <a:ext cx="11673328" cy="523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/>
              <a:t>3. </a:t>
            </a:r>
            <a:r>
              <a:rPr lang="ko-KR" altLang="en-US" sz="3000" dirty="0" err="1"/>
              <a:t>모비우스</a:t>
            </a:r>
            <a:r>
              <a:rPr lang="ko-KR" altLang="en-US" sz="3000" dirty="0"/>
              <a:t> 서버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57E05E30-8FCD-5162-4D60-7E528983F601}"/>
              </a:ext>
            </a:extLst>
          </p:cNvPr>
          <p:cNvSpPr txBox="1"/>
          <p:nvPr/>
        </p:nvSpPr>
        <p:spPr>
          <a:xfrm>
            <a:off x="495561" y="1023180"/>
            <a:ext cx="10112561" cy="307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2000" dirty="0"/>
              <a:t>흐름 순서</a:t>
            </a:r>
            <a:endParaRPr lang="en-US" altLang="ko-KR" sz="2000" dirty="0"/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ko-KR" altLang="en-US" sz="2000" dirty="0"/>
              <a:t>응용 게이트웨이에서 넘어 온 </a:t>
            </a:r>
            <a:r>
              <a:rPr lang="en-US" altLang="ko-KR" sz="2000" dirty="0"/>
              <a:t>&amp;Cube </a:t>
            </a:r>
            <a:r>
              <a:rPr lang="ko-KR" altLang="en-US" sz="2000" dirty="0"/>
              <a:t>메시지를 받아</a:t>
            </a:r>
            <a:r>
              <a:rPr lang="en-US" altLang="ko-KR" sz="2000" dirty="0"/>
              <a:t>, TCP/IP </a:t>
            </a:r>
            <a:r>
              <a:rPr lang="ko-KR" altLang="en-US" sz="2000" dirty="0"/>
              <a:t>모듈에 전달</a:t>
            </a:r>
            <a:endParaRPr lang="en-US" altLang="ko-KR" sz="2000" dirty="0"/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en-US" altLang="ko-KR" sz="2000" dirty="0"/>
              <a:t>TCP/IP</a:t>
            </a:r>
            <a:r>
              <a:rPr lang="ko-KR" altLang="en-US" sz="2000" dirty="0"/>
              <a:t> 모듈에서 </a:t>
            </a:r>
            <a:r>
              <a:rPr lang="en-US" altLang="ko-KR" sz="2000" dirty="0"/>
              <a:t>&amp;Cube </a:t>
            </a:r>
            <a:r>
              <a:rPr lang="ko-KR" altLang="en-US" sz="2000" dirty="0"/>
              <a:t>메시지를 받아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모비우스의</a:t>
            </a:r>
            <a:r>
              <a:rPr lang="ko-KR" altLang="en-US" sz="2000" dirty="0"/>
              <a:t> </a:t>
            </a:r>
            <a:r>
              <a:rPr lang="en-US" altLang="ko-KR" sz="2000" dirty="0"/>
              <a:t>MQTT </a:t>
            </a:r>
            <a:r>
              <a:rPr lang="ko-KR" altLang="en-US" sz="2000" dirty="0"/>
              <a:t>서버에 전달</a:t>
            </a:r>
            <a:endParaRPr lang="en-US" altLang="ko-KR" sz="2000" dirty="0"/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en-US" altLang="ko-KR" sz="2000" dirty="0"/>
              <a:t>MQTT</a:t>
            </a:r>
            <a:r>
              <a:rPr lang="ko-KR" altLang="en-US" sz="2000" dirty="0"/>
              <a:t> 서버에서 데이터 메시지를 분석하고 추출하여 필터링함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ko-KR" altLang="en-US" sz="2000" dirty="0"/>
              <a:t>필터링한 데이터를 </a:t>
            </a:r>
            <a:r>
              <a:rPr lang="en-US" altLang="ko-KR" sz="2000" dirty="0"/>
              <a:t>My SQL DB</a:t>
            </a:r>
            <a:r>
              <a:rPr lang="ko-KR" altLang="en-US" sz="2000" dirty="0"/>
              <a:t>에 전달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530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B0F8836-D053-4106-9844-0BD86181E5FC}"/>
              </a:ext>
            </a:extLst>
          </p:cNvPr>
          <p:cNvSpPr>
            <a:spLocks noGrp="1"/>
          </p:cNvSpPr>
          <p:nvPr/>
        </p:nvSpPr>
        <p:spPr>
          <a:xfrm>
            <a:off x="259336" y="393785"/>
            <a:ext cx="11673328" cy="523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000" dirty="0"/>
              <a:t>목차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C96E89D-5296-4051-BFFF-B806A8774336}"/>
              </a:ext>
            </a:extLst>
          </p:cNvPr>
          <p:cNvSpPr txBox="1"/>
          <p:nvPr/>
        </p:nvSpPr>
        <p:spPr>
          <a:xfrm>
            <a:off x="423359" y="1118721"/>
            <a:ext cx="10112561" cy="366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2400" b="1" dirty="0"/>
              <a:t>1. </a:t>
            </a:r>
            <a:r>
              <a:rPr lang="ko-KR" altLang="en-US" sz="2400" b="1" dirty="0" err="1"/>
              <a:t>아두이노</a:t>
            </a:r>
            <a:r>
              <a:rPr lang="ko-KR" altLang="en-US" sz="2400" b="1" dirty="0"/>
              <a:t> 시나리오</a:t>
            </a:r>
            <a:r>
              <a:rPr lang="en-US" altLang="ko-KR" sz="2400" b="1" dirty="0"/>
              <a:t>#1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스마트 </a:t>
            </a:r>
            <a:r>
              <a:rPr lang="ko-KR" altLang="en-US" sz="2400" b="1" dirty="0" err="1"/>
              <a:t>무드등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en-US" altLang="ko-KR" sz="2400" b="1" dirty="0"/>
              <a:t>2. </a:t>
            </a:r>
            <a:r>
              <a:rPr lang="ko-KR" altLang="en-US" sz="2400" b="1" dirty="0" err="1"/>
              <a:t>아두이노</a:t>
            </a:r>
            <a:r>
              <a:rPr lang="ko-KR" altLang="en-US" sz="2400" b="1" dirty="0"/>
              <a:t> 시나리오</a:t>
            </a:r>
            <a:r>
              <a:rPr lang="en-US" altLang="ko-KR" sz="2400" b="1" dirty="0"/>
              <a:t>#2: </a:t>
            </a:r>
            <a:r>
              <a:rPr lang="ko-KR" altLang="en-US" sz="2400" b="1" dirty="0"/>
              <a:t>창문 잠그기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en-US" altLang="ko-KR" sz="2400" b="1" dirty="0"/>
              <a:t>3. </a:t>
            </a:r>
            <a:r>
              <a:rPr lang="ko-KR" altLang="en-US" sz="2400" b="1" dirty="0" err="1"/>
              <a:t>아두이노</a:t>
            </a:r>
            <a:r>
              <a:rPr lang="ko-KR" altLang="en-US" sz="2400" b="1" dirty="0"/>
              <a:t> 시나리오</a:t>
            </a:r>
            <a:r>
              <a:rPr lang="en-US" altLang="ko-KR" sz="2400" b="1" dirty="0"/>
              <a:t>#3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온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습도 </a:t>
            </a:r>
            <a:r>
              <a:rPr lang="ko-KR" altLang="en-US" sz="2400" b="1" dirty="0" err="1"/>
              <a:t>알리미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en-US" altLang="ko-KR" sz="2400" b="1" dirty="0"/>
              <a:t>4. </a:t>
            </a:r>
            <a:r>
              <a:rPr lang="ko-KR" altLang="en-US" sz="2400" b="1" dirty="0"/>
              <a:t>모든 시나리오를 합친 최종 </a:t>
            </a:r>
            <a:r>
              <a:rPr lang="ko-KR" altLang="en-US" sz="2400" b="1" dirty="0" err="1"/>
              <a:t>아두이노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en-US" altLang="ko-KR" sz="2400" b="1" dirty="0"/>
              <a:t>5. </a:t>
            </a:r>
            <a:r>
              <a:rPr lang="ko-KR" altLang="en-US" sz="2400" b="1" dirty="0"/>
              <a:t>최종 </a:t>
            </a:r>
            <a:r>
              <a:rPr lang="ko-KR" altLang="en-US" sz="2400" b="1" dirty="0" err="1"/>
              <a:t>아두이노와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라즈베리파이</a:t>
            </a:r>
            <a:r>
              <a:rPr lang="ko-KR" altLang="en-US" sz="2400" b="1" dirty="0"/>
              <a:t> 간의 데이터 흐름도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41886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EE7FACC2-5EB0-41F9-88FD-38D5C2737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87" y="1381760"/>
            <a:ext cx="6281893" cy="519176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B0F8836-D053-4106-9844-0BD86181E5FC}"/>
              </a:ext>
            </a:extLst>
          </p:cNvPr>
          <p:cNvSpPr>
            <a:spLocks noGrp="1"/>
          </p:cNvSpPr>
          <p:nvPr/>
        </p:nvSpPr>
        <p:spPr>
          <a:xfrm>
            <a:off x="259336" y="393785"/>
            <a:ext cx="11673328" cy="523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/>
              <a:t>1. </a:t>
            </a:r>
            <a:r>
              <a:rPr lang="ko-KR" altLang="en-US" sz="3000" dirty="0" err="1"/>
              <a:t>아두이노</a:t>
            </a:r>
            <a:r>
              <a:rPr lang="ko-KR" altLang="en-US" sz="3000" dirty="0"/>
              <a:t> 시나리오</a:t>
            </a:r>
            <a:r>
              <a:rPr lang="en-US" altLang="ko-KR" sz="3000" dirty="0"/>
              <a:t>#1 : </a:t>
            </a:r>
            <a:r>
              <a:rPr lang="ko-KR" altLang="en-US" sz="3000" dirty="0"/>
              <a:t>스마트 </a:t>
            </a:r>
            <a:r>
              <a:rPr lang="ko-KR" altLang="en-US" sz="3000" dirty="0" err="1"/>
              <a:t>무드등</a:t>
            </a:r>
            <a:endParaRPr lang="ko-KR" altLang="en-US" sz="3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17E1ED-7B78-43F7-9395-A0C3B5AF46A0}"/>
              </a:ext>
            </a:extLst>
          </p:cNvPr>
          <p:cNvSpPr/>
          <p:nvPr/>
        </p:nvSpPr>
        <p:spPr>
          <a:xfrm>
            <a:off x="350776" y="1209245"/>
            <a:ext cx="1889761" cy="623705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회로 예시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DE3100-E518-493B-B9F0-93C2B1C72086}"/>
              </a:ext>
            </a:extLst>
          </p:cNvPr>
          <p:cNvSpPr/>
          <p:nvPr/>
        </p:nvSpPr>
        <p:spPr>
          <a:xfrm>
            <a:off x="6482336" y="1209245"/>
            <a:ext cx="1889761" cy="623705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사용될 부품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562D655-F7CB-4A3F-B800-2590921947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2" t="31480" r="48140" b="53821"/>
          <a:stretch/>
        </p:blipFill>
        <p:spPr>
          <a:xfrm>
            <a:off x="7694256" y="2125341"/>
            <a:ext cx="1255746" cy="16100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14EEFBA-767C-4213-BC0A-6A1AE448FA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36" t="31990" r="52706" b="54538"/>
          <a:stretch/>
        </p:blipFill>
        <p:spPr>
          <a:xfrm>
            <a:off x="9629537" y="2067834"/>
            <a:ext cx="1403251" cy="16489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E2D6AD7-FAD7-4208-82D4-EB667168ED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4" t="15755" r="18413" b="15853"/>
          <a:stretch/>
        </p:blipFill>
        <p:spPr>
          <a:xfrm>
            <a:off x="9781630" y="4867779"/>
            <a:ext cx="1099063" cy="112776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B78417-5E1B-4684-AB1F-12873FF3BA09}"/>
              </a:ext>
            </a:extLst>
          </p:cNvPr>
          <p:cNvSpPr/>
          <p:nvPr/>
        </p:nvSpPr>
        <p:spPr>
          <a:xfrm>
            <a:off x="7843293" y="4122596"/>
            <a:ext cx="957671" cy="518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8A70FA-5DD1-4CB2-A508-571D4F878F83}"/>
              </a:ext>
            </a:extLst>
          </p:cNvPr>
          <p:cNvSpPr/>
          <p:nvPr/>
        </p:nvSpPr>
        <p:spPr>
          <a:xfrm>
            <a:off x="9634060" y="4122198"/>
            <a:ext cx="1403251" cy="518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LED </a:t>
            </a:r>
            <a:r>
              <a:rPr lang="ko-KR" altLang="en-US" dirty="0"/>
              <a:t>작은 조명부품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F527-9297-4D56-925C-6BF7240BFEB6}"/>
              </a:ext>
            </a:extLst>
          </p:cNvPr>
          <p:cNvSpPr/>
          <p:nvPr/>
        </p:nvSpPr>
        <p:spPr>
          <a:xfrm>
            <a:off x="9694308" y="6205135"/>
            <a:ext cx="1273706" cy="518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조도센서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C93D9F0-948C-4934-A82E-4DF7EDC04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179" y="5065486"/>
            <a:ext cx="1409897" cy="87642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945DA2-E3BA-4567-982F-EE4523C2085E}"/>
              </a:ext>
            </a:extLst>
          </p:cNvPr>
          <p:cNvSpPr/>
          <p:nvPr/>
        </p:nvSpPr>
        <p:spPr>
          <a:xfrm>
            <a:off x="7893261" y="6205135"/>
            <a:ext cx="957671" cy="518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스위치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C26722-B85B-44D0-8F61-FC804A0F6332}"/>
              </a:ext>
            </a:extLst>
          </p:cNvPr>
          <p:cNvSpPr txBox="1"/>
          <p:nvPr/>
        </p:nvSpPr>
        <p:spPr>
          <a:xfrm>
            <a:off x="10423493" y="5572576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FF0000"/>
                </a:solidFill>
              </a:rPr>
              <a:t>센서</a:t>
            </a:r>
          </a:p>
        </p:txBody>
      </p:sp>
    </p:spTree>
    <p:extLst>
      <p:ext uri="{BB962C8B-B14F-4D97-AF65-F5344CB8AC3E}">
        <p14:creationId xmlns:p14="http://schemas.microsoft.com/office/powerpoint/2010/main" val="399992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B0F8836-D053-4106-9844-0BD86181E5FC}"/>
              </a:ext>
            </a:extLst>
          </p:cNvPr>
          <p:cNvSpPr>
            <a:spLocks noGrp="1"/>
          </p:cNvSpPr>
          <p:nvPr/>
        </p:nvSpPr>
        <p:spPr>
          <a:xfrm>
            <a:off x="259336" y="393785"/>
            <a:ext cx="11673328" cy="523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/>
              <a:t>1. </a:t>
            </a:r>
            <a:r>
              <a:rPr lang="ko-KR" altLang="en-US" sz="3000" dirty="0" err="1"/>
              <a:t>아두이노</a:t>
            </a:r>
            <a:r>
              <a:rPr lang="ko-KR" altLang="en-US" sz="3000" dirty="0"/>
              <a:t> 시나리오</a:t>
            </a:r>
            <a:r>
              <a:rPr lang="en-US" altLang="ko-KR" sz="3000" dirty="0"/>
              <a:t>#1 : </a:t>
            </a:r>
            <a:r>
              <a:rPr lang="ko-KR" altLang="en-US" sz="3000" dirty="0"/>
              <a:t>스마트 </a:t>
            </a:r>
            <a:r>
              <a:rPr lang="ko-KR" altLang="en-US" sz="3000" dirty="0" err="1"/>
              <a:t>무드등</a:t>
            </a:r>
            <a:r>
              <a:rPr lang="ko-KR" altLang="en-US" sz="3000" dirty="0"/>
              <a:t> 설명</a:t>
            </a: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1E784239-1EA6-4A0F-90F1-53A87D2B4D0B}"/>
              </a:ext>
            </a:extLst>
          </p:cNvPr>
          <p:cNvSpPr txBox="1"/>
          <p:nvPr/>
        </p:nvSpPr>
        <p:spPr>
          <a:xfrm>
            <a:off x="495561" y="1023180"/>
            <a:ext cx="10112561" cy="5488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배경 </a:t>
            </a:r>
            <a:endParaRPr lang="en-US" altLang="ko-KR" sz="2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독거노인들이 밤이 되었을 때</a:t>
            </a:r>
            <a:r>
              <a:rPr lang="en-US" altLang="ko-KR" sz="2000" dirty="0"/>
              <a:t>, </a:t>
            </a:r>
            <a:r>
              <a:rPr lang="ko-KR" altLang="en-US" sz="2000" dirty="0"/>
              <a:t>어두운 환경에 적응하기가 어려움</a:t>
            </a:r>
            <a:r>
              <a:rPr lang="en-US" altLang="ko-KR" sz="2000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불을 다 껐을 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무드등</a:t>
            </a:r>
            <a:r>
              <a:rPr lang="ko-KR" altLang="en-US" sz="2000" dirty="0"/>
              <a:t> 역할을 해주는 조명이 필요하다고 생각함</a:t>
            </a:r>
            <a:r>
              <a:rPr lang="en-US" altLang="ko-KR" sz="2000" dirty="0"/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05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구현</a:t>
            </a:r>
            <a:endParaRPr lang="en-US" altLang="ko-KR" sz="2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TTS </a:t>
            </a:r>
            <a:r>
              <a:rPr lang="ko-KR" altLang="en-US" sz="2000" dirty="0"/>
              <a:t>모듈로 자동 조명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무드등</a:t>
            </a:r>
            <a:r>
              <a:rPr lang="en-US" altLang="ko-KR" sz="2000" dirty="0"/>
              <a:t>)</a:t>
            </a:r>
            <a:r>
              <a:rPr lang="ko-KR" altLang="en-US" sz="2000" dirty="0"/>
              <a:t>을 킨다고 알리기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조도 센서 값에 따라서 밝기 조정하기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스위치를 만들어</a:t>
            </a:r>
            <a:r>
              <a:rPr lang="en-US" altLang="ko-KR" sz="2000" dirty="0"/>
              <a:t>, </a:t>
            </a:r>
            <a:r>
              <a:rPr lang="ko-KR" altLang="en-US" sz="2000" dirty="0"/>
              <a:t>조명등이 필요 없을 때는 조명등 끄기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/>
              <a:t>라즈베리파이와</a:t>
            </a:r>
            <a:r>
              <a:rPr lang="ko-KR" altLang="en-US" sz="2000" dirty="0"/>
              <a:t> </a:t>
            </a:r>
            <a:r>
              <a:rPr lang="en-US" altLang="ko-KR" sz="2000" dirty="0"/>
              <a:t>analog </a:t>
            </a:r>
            <a:r>
              <a:rPr lang="ko-KR" altLang="en-US" sz="2000" dirty="0"/>
              <a:t>신호로 데이터 주고 받기</a:t>
            </a:r>
            <a:r>
              <a:rPr lang="en-US" altLang="ko-KR" sz="2000" dirty="0"/>
              <a:t>(</a:t>
            </a:r>
            <a:r>
              <a:rPr lang="ko-KR" altLang="en-US" sz="2000" dirty="0"/>
              <a:t>양방향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429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929E07-21E3-408E-869A-29AEF8ED7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73" y="1554209"/>
            <a:ext cx="5815867" cy="464312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B0F8836-D053-4106-9844-0BD86181E5FC}"/>
              </a:ext>
            </a:extLst>
          </p:cNvPr>
          <p:cNvSpPr>
            <a:spLocks noGrp="1"/>
          </p:cNvSpPr>
          <p:nvPr/>
        </p:nvSpPr>
        <p:spPr>
          <a:xfrm>
            <a:off x="259336" y="393785"/>
            <a:ext cx="11673328" cy="523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/>
              <a:t>2. </a:t>
            </a:r>
            <a:r>
              <a:rPr lang="ko-KR" altLang="en-US" sz="3000" dirty="0" err="1"/>
              <a:t>아두이노</a:t>
            </a:r>
            <a:r>
              <a:rPr lang="ko-KR" altLang="en-US" sz="3000" dirty="0"/>
              <a:t> 시나리오</a:t>
            </a:r>
            <a:r>
              <a:rPr lang="en-US" altLang="ko-KR" sz="3000" dirty="0"/>
              <a:t>#2 : </a:t>
            </a:r>
            <a:r>
              <a:rPr lang="ko-KR" altLang="en-US" sz="3000" dirty="0"/>
              <a:t>창문 잠그기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17E1ED-7B78-43F7-9395-A0C3B5AF46A0}"/>
              </a:ext>
            </a:extLst>
          </p:cNvPr>
          <p:cNvSpPr/>
          <p:nvPr/>
        </p:nvSpPr>
        <p:spPr>
          <a:xfrm>
            <a:off x="350776" y="1209245"/>
            <a:ext cx="1889761" cy="623705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회로 예시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DE3100-E518-493B-B9F0-93C2B1C72086}"/>
              </a:ext>
            </a:extLst>
          </p:cNvPr>
          <p:cNvSpPr/>
          <p:nvPr/>
        </p:nvSpPr>
        <p:spPr>
          <a:xfrm>
            <a:off x="6482336" y="1209245"/>
            <a:ext cx="1889761" cy="623705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사용될 부품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B78417-5E1B-4684-AB1F-12873FF3BA09}"/>
              </a:ext>
            </a:extLst>
          </p:cNvPr>
          <p:cNvSpPr/>
          <p:nvPr/>
        </p:nvSpPr>
        <p:spPr>
          <a:xfrm>
            <a:off x="6625615" y="3796908"/>
            <a:ext cx="1255746" cy="518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서보모터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8A70FA-5DD1-4CB2-A508-571D4F878F83}"/>
              </a:ext>
            </a:extLst>
          </p:cNvPr>
          <p:cNvSpPr/>
          <p:nvPr/>
        </p:nvSpPr>
        <p:spPr>
          <a:xfrm>
            <a:off x="8232136" y="3776858"/>
            <a:ext cx="1984296" cy="518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PIR</a:t>
            </a:r>
            <a:r>
              <a:rPr lang="ko-KR" altLang="en-US" dirty="0"/>
              <a:t>센서</a:t>
            </a:r>
            <a:r>
              <a:rPr lang="en-US" altLang="ko-KR" dirty="0"/>
              <a:t>(</a:t>
            </a:r>
            <a:r>
              <a:rPr lang="ko-KR" altLang="en-US" dirty="0"/>
              <a:t>적외선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F527-9297-4D56-925C-6BF7240BFEB6}"/>
              </a:ext>
            </a:extLst>
          </p:cNvPr>
          <p:cNvSpPr/>
          <p:nvPr/>
        </p:nvSpPr>
        <p:spPr>
          <a:xfrm>
            <a:off x="7474996" y="6146046"/>
            <a:ext cx="1273706" cy="518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5V </a:t>
            </a:r>
            <a:r>
              <a:rPr lang="ko-KR" altLang="en-US" dirty="0"/>
              <a:t>조절기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16CD214-9ADE-426B-B823-D949563C34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5" t="61326" r="75834"/>
          <a:stretch/>
        </p:blipFill>
        <p:spPr>
          <a:xfrm rot="5400000">
            <a:off x="6672719" y="2198960"/>
            <a:ext cx="1161538" cy="154230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7D111B4-89F6-466E-ABB7-AF41699AEF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5" t="64381" r="63400" b="6826"/>
          <a:stretch/>
        </p:blipFill>
        <p:spPr>
          <a:xfrm>
            <a:off x="8232136" y="1923003"/>
            <a:ext cx="1984296" cy="162787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013ECF1-C54C-4CA3-9849-33BF63AF2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1" t="69067" r="48211" b="15813"/>
          <a:stretch/>
        </p:blipFill>
        <p:spPr>
          <a:xfrm>
            <a:off x="7492956" y="4557030"/>
            <a:ext cx="1266570" cy="134299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452285E-96FF-4E59-9E83-6B39857593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7" t="68340" r="40374" b="12845"/>
          <a:stretch/>
        </p:blipFill>
        <p:spPr>
          <a:xfrm>
            <a:off x="10567207" y="2051647"/>
            <a:ext cx="1188907" cy="137735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7D1F3F-C1BC-4E48-9762-AC8911C782C0}"/>
              </a:ext>
            </a:extLst>
          </p:cNvPr>
          <p:cNvSpPr/>
          <p:nvPr/>
        </p:nvSpPr>
        <p:spPr>
          <a:xfrm>
            <a:off x="10282793" y="3776858"/>
            <a:ext cx="1757734" cy="518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유극</a:t>
            </a:r>
            <a:r>
              <a:rPr lang="ko-KR" altLang="en-US" dirty="0"/>
              <a:t> 콘덴서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7938DD4-8EDF-4A8B-94E3-AAD6177114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2700" r="85105"/>
          <a:stretch/>
        </p:blipFill>
        <p:spPr>
          <a:xfrm rot="5400000">
            <a:off x="9566061" y="4604876"/>
            <a:ext cx="1300741" cy="1462337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33B2C0-E4C4-469C-BEAA-06B4446A8C77}"/>
              </a:ext>
            </a:extLst>
          </p:cNvPr>
          <p:cNvSpPr/>
          <p:nvPr/>
        </p:nvSpPr>
        <p:spPr>
          <a:xfrm>
            <a:off x="9224283" y="6133381"/>
            <a:ext cx="1984296" cy="518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배터리 </a:t>
            </a:r>
            <a:r>
              <a:rPr lang="en-US" altLang="ko-KR" dirty="0"/>
              <a:t>or </a:t>
            </a:r>
            <a:r>
              <a:rPr lang="ko-KR" altLang="en-US" dirty="0"/>
              <a:t>건전지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2ADF0F-957B-4091-87DC-84969E05F418}"/>
              </a:ext>
            </a:extLst>
          </p:cNvPr>
          <p:cNvSpPr txBox="1"/>
          <p:nvPr/>
        </p:nvSpPr>
        <p:spPr>
          <a:xfrm>
            <a:off x="9524737" y="319221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FF0000"/>
                </a:solidFill>
              </a:rPr>
              <a:t>센서</a:t>
            </a:r>
          </a:p>
        </p:txBody>
      </p:sp>
    </p:spTree>
    <p:extLst>
      <p:ext uri="{BB962C8B-B14F-4D97-AF65-F5344CB8AC3E}">
        <p14:creationId xmlns:p14="http://schemas.microsoft.com/office/powerpoint/2010/main" val="33247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B0F8836-D053-4106-9844-0BD86181E5FC}"/>
              </a:ext>
            </a:extLst>
          </p:cNvPr>
          <p:cNvSpPr>
            <a:spLocks noGrp="1"/>
          </p:cNvSpPr>
          <p:nvPr/>
        </p:nvSpPr>
        <p:spPr>
          <a:xfrm>
            <a:off x="259336" y="393785"/>
            <a:ext cx="11673328" cy="523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/>
              <a:t>2. </a:t>
            </a:r>
            <a:r>
              <a:rPr lang="ko-KR" altLang="en-US" sz="3000" dirty="0" err="1"/>
              <a:t>아두이노</a:t>
            </a:r>
            <a:r>
              <a:rPr lang="ko-KR" altLang="en-US" sz="3000" dirty="0"/>
              <a:t> 시나리오</a:t>
            </a:r>
            <a:r>
              <a:rPr lang="en-US" altLang="ko-KR" sz="3000" dirty="0"/>
              <a:t>#2 : </a:t>
            </a:r>
            <a:r>
              <a:rPr lang="ko-KR" altLang="en-US" sz="3000" dirty="0"/>
              <a:t>창문 잠그기 설명</a:t>
            </a: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1E784239-1EA6-4A0F-90F1-53A87D2B4D0B}"/>
              </a:ext>
            </a:extLst>
          </p:cNvPr>
          <p:cNvSpPr txBox="1"/>
          <p:nvPr/>
        </p:nvSpPr>
        <p:spPr>
          <a:xfrm>
            <a:off x="495561" y="1023180"/>
            <a:ext cx="11208759" cy="4872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배경 </a:t>
            </a:r>
            <a:endParaRPr lang="en-US" altLang="ko-KR" sz="2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거동이 어려운 독거노인들이 범죄</a:t>
            </a:r>
            <a:r>
              <a:rPr lang="en-US" altLang="ko-KR" sz="2000" dirty="0"/>
              <a:t>(</a:t>
            </a:r>
            <a:r>
              <a:rPr lang="ko-KR" altLang="en-US" sz="2000" dirty="0"/>
              <a:t>도둑</a:t>
            </a:r>
            <a:r>
              <a:rPr lang="en-US" altLang="ko-KR" sz="2000" dirty="0"/>
              <a:t>/</a:t>
            </a:r>
            <a:r>
              <a:rPr lang="ko-KR" altLang="en-US" sz="2000" dirty="0"/>
              <a:t>강도</a:t>
            </a:r>
            <a:r>
              <a:rPr lang="en-US" altLang="ko-KR" sz="2000" dirty="0"/>
              <a:t>)</a:t>
            </a:r>
            <a:r>
              <a:rPr lang="ko-KR" altLang="en-US" sz="2000" dirty="0"/>
              <a:t>에 노출되는 것을 막아줄 수 있음</a:t>
            </a:r>
            <a:r>
              <a:rPr lang="en-US" altLang="ko-KR" sz="2000" dirty="0"/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서보</a:t>
            </a:r>
            <a:r>
              <a:rPr lang="ko-KR" altLang="en-US" sz="2000" dirty="0"/>
              <a:t> 모터를 이용해 창문의 잠금 장치가 동작함</a:t>
            </a:r>
            <a:r>
              <a:rPr lang="en-US" altLang="ko-KR" sz="2000" dirty="0"/>
              <a:t>.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05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구현</a:t>
            </a:r>
            <a:endParaRPr lang="en-US" altLang="ko-KR" sz="2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/>
              <a:t>피에조</a:t>
            </a:r>
            <a:r>
              <a:rPr lang="ko-KR" altLang="en-US" sz="2000" dirty="0"/>
              <a:t> 스피커에서 소리가 나오면서 창문이 잠김</a:t>
            </a:r>
            <a:r>
              <a:rPr lang="en-US" altLang="ko-KR" sz="2000" dirty="0"/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적외선</a:t>
            </a:r>
            <a:r>
              <a:rPr lang="en-US" altLang="ko-KR" sz="2000" dirty="0"/>
              <a:t>(PIR) </a:t>
            </a:r>
            <a:r>
              <a:rPr lang="ko-KR" altLang="en-US" sz="2000" dirty="0"/>
              <a:t>센서 값에 따라 </a:t>
            </a:r>
            <a:r>
              <a:rPr lang="ko-KR" altLang="en-US" sz="2000" dirty="0" err="1"/>
              <a:t>서보</a:t>
            </a:r>
            <a:r>
              <a:rPr lang="ko-KR" altLang="en-US" sz="2000" dirty="0"/>
              <a:t> 모터의 작동이 결정됨</a:t>
            </a:r>
            <a:r>
              <a:rPr lang="en-US" altLang="ko-KR" sz="2000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/>
              <a:t>라즈베리파이와</a:t>
            </a:r>
            <a:r>
              <a:rPr lang="ko-KR" altLang="en-US" sz="2000" dirty="0"/>
              <a:t> 디지털</a:t>
            </a:r>
            <a:r>
              <a:rPr lang="en-US" altLang="ko-KR" sz="2000" dirty="0"/>
              <a:t> </a:t>
            </a:r>
            <a:r>
              <a:rPr lang="ko-KR" altLang="en-US" sz="2000" dirty="0"/>
              <a:t>신호로 데이터 주고 받기</a:t>
            </a:r>
            <a:r>
              <a:rPr lang="en-US" altLang="ko-KR" sz="2000" dirty="0"/>
              <a:t>(</a:t>
            </a:r>
            <a:r>
              <a:rPr lang="ko-KR" altLang="en-US" sz="2000" dirty="0"/>
              <a:t>적외선 센서만</a:t>
            </a:r>
            <a:r>
              <a:rPr lang="en-US" altLang="ko-KR" sz="2000" dirty="0"/>
              <a:t>. + </a:t>
            </a:r>
            <a:r>
              <a:rPr lang="ko-KR" altLang="en-US" sz="2000" dirty="0"/>
              <a:t>양방향 데이터 흐름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044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291696-7659-4B65-95B6-6BBBCAEA7B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38"/>
          <a:stretch/>
        </p:blipFill>
        <p:spPr>
          <a:xfrm>
            <a:off x="350777" y="1627371"/>
            <a:ext cx="5576934" cy="4836844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B0F8836-D053-4106-9844-0BD86181E5FC}"/>
              </a:ext>
            </a:extLst>
          </p:cNvPr>
          <p:cNvSpPr>
            <a:spLocks noGrp="1"/>
          </p:cNvSpPr>
          <p:nvPr/>
        </p:nvSpPr>
        <p:spPr>
          <a:xfrm>
            <a:off x="259336" y="393785"/>
            <a:ext cx="11673328" cy="523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/>
              <a:t>3. </a:t>
            </a:r>
            <a:r>
              <a:rPr lang="ko-KR" altLang="en-US" sz="3000" dirty="0" err="1"/>
              <a:t>아두이노</a:t>
            </a:r>
            <a:r>
              <a:rPr lang="ko-KR" altLang="en-US" sz="3000" dirty="0"/>
              <a:t> 시나리오</a:t>
            </a:r>
            <a:r>
              <a:rPr lang="en-US" altLang="ko-KR" sz="3000" dirty="0"/>
              <a:t>#3 : </a:t>
            </a:r>
            <a:r>
              <a:rPr lang="ko-KR" altLang="en-US" sz="3000" dirty="0"/>
              <a:t>온</a:t>
            </a:r>
            <a:r>
              <a:rPr lang="en-US" altLang="ko-KR" sz="3000" dirty="0"/>
              <a:t>/</a:t>
            </a:r>
            <a:r>
              <a:rPr lang="ko-KR" altLang="en-US" sz="3000" dirty="0"/>
              <a:t>습도 </a:t>
            </a:r>
            <a:r>
              <a:rPr lang="ko-KR" altLang="en-US" sz="3000" dirty="0" err="1"/>
              <a:t>알리미</a:t>
            </a:r>
            <a:endParaRPr lang="ko-KR" altLang="en-US" sz="3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17E1ED-7B78-43F7-9395-A0C3B5AF46A0}"/>
              </a:ext>
            </a:extLst>
          </p:cNvPr>
          <p:cNvSpPr/>
          <p:nvPr/>
        </p:nvSpPr>
        <p:spPr>
          <a:xfrm>
            <a:off x="350776" y="1209245"/>
            <a:ext cx="1889761" cy="623705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회로 예시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DE3100-E518-493B-B9F0-93C2B1C72086}"/>
              </a:ext>
            </a:extLst>
          </p:cNvPr>
          <p:cNvSpPr/>
          <p:nvPr/>
        </p:nvSpPr>
        <p:spPr>
          <a:xfrm>
            <a:off x="6482336" y="1209245"/>
            <a:ext cx="1889761" cy="623705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사용될 부품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B78417-5E1B-4684-AB1F-12873FF3BA09}"/>
              </a:ext>
            </a:extLst>
          </p:cNvPr>
          <p:cNvSpPr/>
          <p:nvPr/>
        </p:nvSpPr>
        <p:spPr>
          <a:xfrm>
            <a:off x="6736080" y="4124474"/>
            <a:ext cx="2032000" cy="523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피에조</a:t>
            </a:r>
            <a:r>
              <a:rPr lang="ko-KR" altLang="en-US" dirty="0"/>
              <a:t> 스피커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4C2227C-BC21-408B-9035-D0AE9D06BF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7" t="67674" r="54988" b="8920"/>
          <a:stretch/>
        </p:blipFill>
        <p:spPr>
          <a:xfrm>
            <a:off x="7076697" y="2355007"/>
            <a:ext cx="1295400" cy="14263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FBBDA2-AA0A-4459-8807-97C7EC52A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080" y="2188360"/>
            <a:ext cx="2686669" cy="175969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A0C75C-B61A-4B5C-B273-3DB30375B8F0}"/>
              </a:ext>
            </a:extLst>
          </p:cNvPr>
          <p:cNvSpPr/>
          <p:nvPr/>
        </p:nvSpPr>
        <p:spPr>
          <a:xfrm>
            <a:off x="9095414" y="4124474"/>
            <a:ext cx="2032000" cy="523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온</a:t>
            </a:r>
            <a:r>
              <a:rPr lang="en-US" altLang="ko-KR" dirty="0"/>
              <a:t>/</a:t>
            </a:r>
            <a:r>
              <a:rPr lang="ko-KR" altLang="en-US" dirty="0"/>
              <a:t>습도 센서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703BDA-6E4A-4EC0-8C37-10F7A834BEA1}"/>
              </a:ext>
            </a:extLst>
          </p:cNvPr>
          <p:cNvSpPr txBox="1"/>
          <p:nvPr/>
        </p:nvSpPr>
        <p:spPr>
          <a:xfrm>
            <a:off x="10469229" y="3482264"/>
            <a:ext cx="985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FF0000"/>
                </a:solidFill>
              </a:rPr>
              <a:t>센서</a:t>
            </a:r>
          </a:p>
        </p:txBody>
      </p:sp>
    </p:spTree>
    <p:extLst>
      <p:ext uri="{BB962C8B-B14F-4D97-AF65-F5344CB8AC3E}">
        <p14:creationId xmlns:p14="http://schemas.microsoft.com/office/powerpoint/2010/main" val="57300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B0F8836-D053-4106-9844-0BD86181E5FC}"/>
              </a:ext>
            </a:extLst>
          </p:cNvPr>
          <p:cNvSpPr>
            <a:spLocks noGrp="1"/>
          </p:cNvSpPr>
          <p:nvPr/>
        </p:nvSpPr>
        <p:spPr>
          <a:xfrm>
            <a:off x="259336" y="393785"/>
            <a:ext cx="11673328" cy="523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/>
              <a:t>3. </a:t>
            </a:r>
            <a:r>
              <a:rPr lang="ko-KR" altLang="en-US" sz="3000" dirty="0" err="1"/>
              <a:t>아두이노</a:t>
            </a:r>
            <a:r>
              <a:rPr lang="ko-KR" altLang="en-US" sz="3000" dirty="0"/>
              <a:t> 시나리오</a:t>
            </a:r>
            <a:r>
              <a:rPr lang="en-US" altLang="ko-KR" sz="3000" dirty="0"/>
              <a:t>#3 : </a:t>
            </a:r>
            <a:r>
              <a:rPr lang="ko-KR" altLang="en-US" sz="3000" dirty="0"/>
              <a:t>온</a:t>
            </a:r>
            <a:r>
              <a:rPr lang="en-US" altLang="ko-KR" sz="3000" dirty="0"/>
              <a:t>/</a:t>
            </a:r>
            <a:r>
              <a:rPr lang="ko-KR" altLang="en-US" sz="3000" dirty="0"/>
              <a:t>습도 </a:t>
            </a:r>
            <a:r>
              <a:rPr lang="ko-KR" altLang="en-US" sz="3000" dirty="0" err="1"/>
              <a:t>알리미</a:t>
            </a:r>
            <a:r>
              <a:rPr lang="ko-KR" altLang="en-US" sz="3000" dirty="0"/>
              <a:t> 설명</a:t>
            </a: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1E784239-1EA6-4A0F-90F1-53A87D2B4D0B}"/>
              </a:ext>
            </a:extLst>
          </p:cNvPr>
          <p:cNvSpPr txBox="1"/>
          <p:nvPr/>
        </p:nvSpPr>
        <p:spPr>
          <a:xfrm>
            <a:off x="495561" y="1023180"/>
            <a:ext cx="11208759" cy="5488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배경 </a:t>
            </a:r>
            <a:endParaRPr lang="en-US" altLang="ko-KR" sz="2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독거노인들의 집 안의 온도를 측정함</a:t>
            </a:r>
            <a:r>
              <a:rPr lang="en-US" altLang="ko-KR" sz="2000" dirty="0"/>
              <a:t>.  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온도가 높을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열사병을 주의하세요</a:t>
            </a:r>
            <a:r>
              <a:rPr lang="en-US" altLang="ko-KR" sz="2000" dirty="0"/>
              <a:t>, </a:t>
            </a:r>
            <a:r>
              <a:rPr lang="ko-KR" altLang="en-US" sz="2000" dirty="0"/>
              <a:t>폭염이 예상됩니다 등 출력</a:t>
            </a:r>
            <a:r>
              <a:rPr lang="en-US" altLang="ko-KR" sz="2000" dirty="0"/>
              <a:t>(</a:t>
            </a:r>
            <a:r>
              <a:rPr lang="ko-KR" altLang="en-US" sz="2000" dirty="0"/>
              <a:t>음성</a:t>
            </a:r>
            <a:r>
              <a:rPr lang="en-US" altLang="ko-KR" sz="2000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온도가 낮을 경우</a:t>
            </a:r>
            <a:r>
              <a:rPr lang="en-US" altLang="ko-KR" sz="2000" dirty="0"/>
              <a:t>, </a:t>
            </a:r>
            <a:r>
              <a:rPr lang="ko-KR" altLang="en-US" sz="2000" dirty="0"/>
              <a:t>동상에 주의하세요</a:t>
            </a:r>
            <a:r>
              <a:rPr lang="en-US" altLang="ko-KR" sz="2000" dirty="0"/>
              <a:t>, </a:t>
            </a:r>
            <a:r>
              <a:rPr lang="ko-KR" altLang="en-US" sz="2000" dirty="0"/>
              <a:t>보일러를 키세요 등 출력</a:t>
            </a:r>
            <a:r>
              <a:rPr lang="en-US" altLang="ko-KR" sz="2000" dirty="0"/>
              <a:t>(</a:t>
            </a:r>
            <a:r>
              <a:rPr lang="ko-KR" altLang="en-US" sz="2000" dirty="0"/>
              <a:t>음성</a:t>
            </a:r>
            <a:r>
              <a:rPr lang="en-US" altLang="ko-KR" sz="2000" dirty="0"/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05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구현</a:t>
            </a:r>
            <a:endParaRPr lang="en-US" altLang="ko-KR" sz="2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TTS </a:t>
            </a:r>
            <a:r>
              <a:rPr lang="ko-KR" altLang="en-US" sz="2000" dirty="0"/>
              <a:t>모듈로 몇 도인지</a:t>
            </a:r>
            <a:r>
              <a:rPr lang="en-US" altLang="ko-KR" sz="2000" dirty="0"/>
              <a:t>, </a:t>
            </a:r>
            <a:r>
              <a:rPr lang="ko-KR" altLang="en-US" sz="2000" dirty="0"/>
              <a:t>메시지 음성 출력하기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온도 센서 값에 따라 </a:t>
            </a:r>
            <a:r>
              <a:rPr lang="ko-KR" altLang="en-US" sz="2000" dirty="0" err="1"/>
              <a:t>피에조</a:t>
            </a:r>
            <a:r>
              <a:rPr lang="ko-KR" altLang="en-US" sz="2000" dirty="0"/>
              <a:t> 작동 여부 결정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/>
              <a:t>라즈베리파이와</a:t>
            </a:r>
            <a:r>
              <a:rPr lang="ko-KR" altLang="en-US" sz="2000" dirty="0"/>
              <a:t> 아날로그 신호로 데이터 주고 받기</a:t>
            </a:r>
            <a:r>
              <a:rPr lang="en-US" altLang="ko-KR" sz="2000" dirty="0"/>
              <a:t>(</a:t>
            </a:r>
            <a:r>
              <a:rPr lang="ko-KR" altLang="en-US" sz="2000" dirty="0"/>
              <a:t>온도 센서만</a:t>
            </a:r>
            <a:r>
              <a:rPr lang="en-US" altLang="ko-KR" sz="2000" dirty="0"/>
              <a:t>. + </a:t>
            </a:r>
            <a:r>
              <a:rPr lang="ko-KR" altLang="en-US" sz="2000" dirty="0"/>
              <a:t>양방향 데이터 흐름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385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529D4E-96F6-4709-BB93-94B3C832F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0" y="1351844"/>
            <a:ext cx="9540240" cy="5112371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B0F8836-D053-4106-9844-0BD86181E5FC}"/>
              </a:ext>
            </a:extLst>
          </p:cNvPr>
          <p:cNvSpPr>
            <a:spLocks noGrp="1"/>
          </p:cNvSpPr>
          <p:nvPr/>
        </p:nvSpPr>
        <p:spPr>
          <a:xfrm>
            <a:off x="259336" y="393785"/>
            <a:ext cx="11673328" cy="523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/>
              <a:t>4. </a:t>
            </a:r>
            <a:r>
              <a:rPr lang="ko-KR" altLang="en-US" sz="3000" dirty="0"/>
              <a:t>모든 시나리오를 합친 최종 </a:t>
            </a:r>
            <a:r>
              <a:rPr lang="ko-KR" altLang="en-US" sz="3000" dirty="0" err="1"/>
              <a:t>아두이노</a:t>
            </a:r>
            <a:endParaRPr lang="ko-KR" altLang="en-US" sz="3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17E1ED-7B78-43F7-9395-A0C3B5AF46A0}"/>
              </a:ext>
            </a:extLst>
          </p:cNvPr>
          <p:cNvSpPr/>
          <p:nvPr/>
        </p:nvSpPr>
        <p:spPr>
          <a:xfrm>
            <a:off x="350776" y="1209245"/>
            <a:ext cx="1889761" cy="623705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회로 예시</a:t>
            </a:r>
          </a:p>
        </p:txBody>
      </p:sp>
    </p:spTree>
    <p:extLst>
      <p:ext uri="{BB962C8B-B14F-4D97-AF65-F5344CB8AC3E}">
        <p14:creationId xmlns:p14="http://schemas.microsoft.com/office/powerpoint/2010/main" val="4017619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689</Words>
  <Application>Microsoft Office PowerPoint</Application>
  <PresentationFormat>와이드스크린</PresentationFormat>
  <Paragraphs>149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주연</dc:creator>
  <cp:lastModifiedBy>최 은영</cp:lastModifiedBy>
  <cp:revision>55</cp:revision>
  <dcterms:created xsi:type="dcterms:W3CDTF">2022-09-09T02:41:09Z</dcterms:created>
  <dcterms:modified xsi:type="dcterms:W3CDTF">2022-09-12T03:36:43Z</dcterms:modified>
</cp:coreProperties>
</file>