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80" r:id="rId3"/>
    <p:sldId id="294" r:id="rId4"/>
    <p:sldId id="260" r:id="rId5"/>
    <p:sldId id="265" r:id="rId6"/>
    <p:sldId id="266" r:id="rId7"/>
    <p:sldId id="322" r:id="rId8"/>
    <p:sldId id="269" r:id="rId9"/>
    <p:sldId id="262" r:id="rId10"/>
    <p:sldId id="289" r:id="rId11"/>
    <p:sldId id="290" r:id="rId12"/>
    <p:sldId id="291" r:id="rId13"/>
    <p:sldId id="263" r:id="rId14"/>
    <p:sldId id="285" r:id="rId15"/>
    <p:sldId id="276" r:id="rId16"/>
    <p:sldId id="323" r:id="rId17"/>
    <p:sldId id="281" r:id="rId18"/>
    <p:sldId id="292" r:id="rId19"/>
    <p:sldId id="287" r:id="rId20"/>
    <p:sldId id="279" r:id="rId21"/>
    <p:sldId id="264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7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0952C9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346" y="72"/>
      </p:cViewPr>
      <p:guideLst>
        <p:guide orient="horz" pos="2387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96F0-D1D2-4BF4-A5AF-452ACF190034}" type="datetimeFigureOut">
              <a:rPr lang="ko-KR" altLang="en-US" smtClean="0"/>
              <a:pPr/>
              <a:t>2017-04-19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3302-AEF5-486A-B2EA-1ECD6116B5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682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96F0-D1D2-4BF4-A5AF-452ACF190034}" type="datetimeFigureOut">
              <a:rPr lang="ko-KR" altLang="en-US" smtClean="0"/>
              <a:pPr/>
              <a:t>2017-04-19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3302-AEF5-486A-B2EA-1ECD6116B5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604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96F0-D1D2-4BF4-A5AF-452ACF190034}" type="datetimeFigureOut">
              <a:rPr lang="ko-KR" altLang="en-US" smtClean="0"/>
              <a:pPr/>
              <a:t>2017-04-19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3302-AEF5-486A-B2EA-1ECD6116B5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004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96F0-D1D2-4BF4-A5AF-452ACF190034}" type="datetimeFigureOut">
              <a:rPr lang="ko-KR" altLang="en-US" smtClean="0"/>
              <a:pPr/>
              <a:t>2017-04-19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3302-AEF5-486A-B2EA-1ECD6116B5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812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96F0-D1D2-4BF4-A5AF-452ACF190034}" type="datetimeFigureOut">
              <a:rPr lang="ko-KR" altLang="en-US" smtClean="0"/>
              <a:pPr/>
              <a:t>2017-04-19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3302-AEF5-486A-B2EA-1ECD6116B5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861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96F0-D1D2-4BF4-A5AF-452ACF190034}" type="datetimeFigureOut">
              <a:rPr lang="ko-KR" altLang="en-US" smtClean="0"/>
              <a:pPr/>
              <a:t>2017-04-19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3302-AEF5-486A-B2EA-1ECD6116B5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867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96F0-D1D2-4BF4-A5AF-452ACF190034}" type="datetimeFigureOut">
              <a:rPr lang="ko-KR" altLang="en-US" smtClean="0"/>
              <a:pPr/>
              <a:t>2017-04-19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3302-AEF5-486A-B2EA-1ECD6116B5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864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96F0-D1D2-4BF4-A5AF-452ACF190034}" type="datetimeFigureOut">
              <a:rPr lang="ko-KR" altLang="en-US" smtClean="0"/>
              <a:pPr/>
              <a:t>2017-04-19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3302-AEF5-486A-B2EA-1ECD6116B5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136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96F0-D1D2-4BF4-A5AF-452ACF190034}" type="datetimeFigureOut">
              <a:rPr lang="ko-KR" altLang="en-US" smtClean="0"/>
              <a:pPr/>
              <a:t>2017-04-19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3302-AEF5-486A-B2EA-1ECD6116B5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379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96F0-D1D2-4BF4-A5AF-452ACF190034}" type="datetimeFigureOut">
              <a:rPr lang="ko-KR" altLang="en-US" smtClean="0"/>
              <a:pPr/>
              <a:t>2017-04-19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3302-AEF5-486A-B2EA-1ECD6116B5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280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96F0-D1D2-4BF4-A5AF-452ACF190034}" type="datetimeFigureOut">
              <a:rPr lang="ko-KR" altLang="en-US" smtClean="0"/>
              <a:pPr/>
              <a:t>2017-04-19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3302-AEF5-486A-B2EA-1ECD6116B5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437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296F0-D1D2-4BF4-A5AF-452ACF190034}" type="datetimeFigureOut">
              <a:rPr lang="ko-KR" altLang="en-US" smtClean="0"/>
              <a:pPr/>
              <a:t>2017-04-19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C3302-AEF5-486A-B2EA-1ECD6116B5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814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8.jpe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1.png"/><Relationship Id="rId7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8.jpe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1.png"/><Relationship Id="rId7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19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jpe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9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png"/><Relationship Id="rId7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jpe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5.jpeg"/><Relationship Id="rId7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jpe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905989"/>
            <a:ext cx="12192000" cy="264687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730796" y="2046482"/>
            <a:ext cx="657335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맑은 고딕" panose="020B0503020000020004" pitchFamily="50" charset="-127"/>
              </a:rPr>
              <a:t>스마트 피트니스 보조 시스템</a:t>
            </a:r>
            <a:endParaRPr lang="en-US" altLang="ko-KR" sz="3200" dirty="0">
              <a:solidFill>
                <a:schemeClr val="bg1"/>
              </a:solidFill>
              <a:latin typeface="맑은 고딕" panose="020B0503020000020004" pitchFamily="50" charset="-127"/>
            </a:endParaRPr>
          </a:p>
          <a:p>
            <a:pPr algn="ctr"/>
            <a:r>
              <a:rPr lang="en-US" altLang="ko-KR" sz="2600" dirty="0">
                <a:solidFill>
                  <a:schemeClr val="bg1"/>
                </a:solidFill>
                <a:latin typeface="맑은 고딕" panose="020B0503020000020004" pitchFamily="50" charset="-127"/>
              </a:rPr>
              <a:t>(Smart Fitness Assistance System)</a:t>
            </a:r>
            <a:r>
              <a:rPr lang="ko-KR" altLang="en-US" sz="2600" dirty="0">
                <a:solidFill>
                  <a:schemeClr val="bg1"/>
                </a:solidFill>
                <a:latin typeface="맑은 고딕" panose="020B0503020000020004" pitchFamily="50" charset="-127"/>
              </a:rPr>
              <a:t> </a:t>
            </a:r>
            <a:endParaRPr lang="ko-KR" altLang="en-US" sz="2600" dirty="0">
              <a:solidFill>
                <a:schemeClr val="bg1"/>
              </a:solidFill>
              <a:latin typeface="a드림고딕1" panose="02020600000000000000" pitchFamily="18" charset="-127"/>
              <a:ea typeface="a드림고딕1" panose="0202060000000000000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2339" y="4018244"/>
            <a:ext cx="2108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+mj-ea"/>
                <a:ea typeface="+mj-ea"/>
              </a:rPr>
              <a:t>종합설계 설계서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590703" y="3182369"/>
            <a:ext cx="329455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spcBef>
                <a:spcPct val="20000"/>
              </a:spcBef>
              <a:buClr>
                <a:schemeClr val="hlink"/>
              </a:buClr>
              <a:defRPr/>
            </a:pPr>
            <a:r>
              <a:rPr lang="ko-KR" altLang="en-US" kern="0" dirty="0">
                <a:solidFill>
                  <a:schemeClr val="bg1"/>
                </a:solidFill>
                <a:latin typeface="맑은 고딕" panose="020B0503020000020004" pitchFamily="50" charset="-127"/>
              </a:rPr>
              <a:t>팀 명</a:t>
            </a:r>
            <a:r>
              <a:rPr lang="en-US" altLang="ko-KR" kern="0" dirty="0">
                <a:solidFill>
                  <a:schemeClr val="bg1"/>
                </a:solidFill>
                <a:latin typeface="맑은 고딕" panose="020B0503020000020004" pitchFamily="50" charset="-127"/>
              </a:rPr>
              <a:t> : 2Years</a:t>
            </a:r>
          </a:p>
          <a:p>
            <a:pPr algn="r">
              <a:spcBef>
                <a:spcPct val="20000"/>
              </a:spcBef>
              <a:buClr>
                <a:schemeClr val="hlink"/>
              </a:buClr>
              <a:defRPr/>
            </a:pPr>
            <a:endParaRPr lang="en-US" altLang="ko-KR" sz="500" kern="0" dirty="0">
              <a:solidFill>
                <a:schemeClr val="bg1"/>
              </a:solidFill>
              <a:latin typeface="맑은 고딕" panose="020B0503020000020004" pitchFamily="50" charset="-127"/>
            </a:endParaRPr>
          </a:p>
          <a:p>
            <a:pPr algn="r"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altLang="ko-KR" sz="1500" kern="0" dirty="0">
                <a:solidFill>
                  <a:schemeClr val="bg1"/>
                </a:solidFill>
                <a:latin typeface="맑은 고딕" panose="020B0503020000020004" pitchFamily="50" charset="-127"/>
              </a:rPr>
              <a:t>2010154012 </a:t>
            </a:r>
            <a:r>
              <a:rPr lang="ko-KR" altLang="en-US" sz="1500" kern="0" dirty="0">
                <a:solidFill>
                  <a:schemeClr val="bg1"/>
                </a:solidFill>
                <a:latin typeface="맑은 고딕" panose="020B0503020000020004" pitchFamily="50" charset="-127"/>
              </a:rPr>
              <a:t>김익현 </a:t>
            </a:r>
            <a:r>
              <a:rPr lang="en-US" altLang="ko-KR" sz="1500" kern="0" dirty="0">
                <a:solidFill>
                  <a:schemeClr val="bg1"/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sz="1500" kern="0" dirty="0" err="1">
                <a:solidFill>
                  <a:schemeClr val="bg1"/>
                </a:solidFill>
                <a:latin typeface="맑은 고딕" panose="020B0503020000020004" pitchFamily="50" charset="-127"/>
              </a:rPr>
              <a:t>이보경</a:t>
            </a:r>
            <a:r>
              <a:rPr lang="ko-KR" altLang="en-US" sz="1500" kern="0" dirty="0">
                <a:solidFill>
                  <a:schemeClr val="bg1"/>
                </a:solidFill>
                <a:latin typeface="맑은 고딕" panose="020B0503020000020004" pitchFamily="50" charset="-127"/>
              </a:rPr>
              <a:t> 교수님</a:t>
            </a:r>
            <a:r>
              <a:rPr lang="en-US" altLang="ko-KR" sz="1500" kern="0" dirty="0">
                <a:solidFill>
                  <a:schemeClr val="bg1"/>
                </a:solidFill>
                <a:latin typeface="맑은 고딕" panose="020B0503020000020004" pitchFamily="50" charset="-127"/>
              </a:rPr>
              <a:t>)</a:t>
            </a:r>
          </a:p>
          <a:p>
            <a:pPr algn="r"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altLang="ko-KR" sz="1500" kern="0" dirty="0">
                <a:solidFill>
                  <a:schemeClr val="bg1"/>
                </a:solidFill>
                <a:latin typeface="맑은 고딕" panose="020B0503020000020004" pitchFamily="50" charset="-127"/>
              </a:rPr>
              <a:t>2012154023 </a:t>
            </a:r>
            <a:r>
              <a:rPr lang="ko-KR" altLang="en-US" sz="1500" kern="0" dirty="0">
                <a:solidFill>
                  <a:schemeClr val="bg1"/>
                </a:solidFill>
                <a:latin typeface="맑은 고딕" panose="020B0503020000020004" pitchFamily="50" charset="-127"/>
              </a:rPr>
              <a:t>박재환 </a:t>
            </a:r>
            <a:r>
              <a:rPr lang="en-US" altLang="ko-KR" sz="1500" kern="0" dirty="0">
                <a:solidFill>
                  <a:schemeClr val="bg1"/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sz="1500" kern="0" dirty="0" err="1">
                <a:solidFill>
                  <a:schemeClr val="bg1"/>
                </a:solidFill>
                <a:latin typeface="맑은 고딕" panose="020B0503020000020004" pitchFamily="50" charset="-127"/>
              </a:rPr>
              <a:t>정의훈</a:t>
            </a:r>
            <a:r>
              <a:rPr lang="ko-KR" altLang="en-US" sz="1500" kern="0" dirty="0">
                <a:solidFill>
                  <a:schemeClr val="bg1"/>
                </a:solidFill>
                <a:latin typeface="맑은 고딕" panose="020B0503020000020004" pitchFamily="50" charset="-127"/>
              </a:rPr>
              <a:t> 교수님</a:t>
            </a:r>
            <a:r>
              <a:rPr lang="en-US" altLang="ko-KR" sz="1500" kern="0" dirty="0">
                <a:solidFill>
                  <a:schemeClr val="bg1"/>
                </a:solidFill>
                <a:latin typeface="맑은 고딕" panose="020B0503020000020004" pitchFamily="50" charset="-127"/>
              </a:rPr>
              <a:t>)</a:t>
            </a:r>
          </a:p>
          <a:p>
            <a:pPr algn="r"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altLang="ko-KR" sz="1500" kern="0" dirty="0">
                <a:solidFill>
                  <a:schemeClr val="bg1"/>
                </a:solidFill>
                <a:latin typeface="맑은 고딕" panose="020B0503020000020004" pitchFamily="50" charset="-127"/>
              </a:rPr>
              <a:t>2014154024 </a:t>
            </a:r>
            <a:r>
              <a:rPr lang="ko-KR" altLang="en-US" sz="1500" kern="0" dirty="0">
                <a:solidFill>
                  <a:schemeClr val="bg1"/>
                </a:solidFill>
                <a:latin typeface="맑은 고딕" panose="020B0503020000020004" pitchFamily="50" charset="-127"/>
              </a:rPr>
              <a:t>안세영 </a:t>
            </a:r>
            <a:r>
              <a:rPr lang="en-US" altLang="ko-KR" sz="1500" kern="0" dirty="0">
                <a:solidFill>
                  <a:schemeClr val="bg1"/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sz="1500" kern="0" dirty="0" err="1">
                <a:solidFill>
                  <a:schemeClr val="bg1"/>
                </a:solidFill>
                <a:latin typeface="맑은 고딕" panose="020B0503020000020004" pitchFamily="50" charset="-127"/>
              </a:rPr>
              <a:t>정의훈</a:t>
            </a:r>
            <a:r>
              <a:rPr lang="ko-KR" altLang="en-US" sz="1500" kern="0" dirty="0">
                <a:solidFill>
                  <a:schemeClr val="bg1"/>
                </a:solidFill>
                <a:latin typeface="맑은 고딕" panose="020B0503020000020004" pitchFamily="50" charset="-127"/>
              </a:rPr>
              <a:t> 교수님</a:t>
            </a:r>
            <a:r>
              <a:rPr lang="en-US" altLang="ko-KR" sz="1500" kern="0" dirty="0">
                <a:solidFill>
                  <a:schemeClr val="bg1"/>
                </a:solidFill>
                <a:latin typeface="맑은 고딕" panose="020B0503020000020004" pitchFamily="50" charset="-127"/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2339" y="6139851"/>
            <a:ext cx="50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궁서체" panose="02030609000101010101" pitchFamily="17" charset="-127"/>
                <a:ea typeface="궁서체" panose="02030609000101010101" pitchFamily="17" charset="-127"/>
              </a:rPr>
              <a:t>KIM IK HYEON. PARK JAE HWAN. AHN SAE YOUNG</a:t>
            </a:r>
            <a:endParaRPr lang="ko-KR" altLang="en-US" dirty="0">
              <a:latin typeface="궁서체" panose="02030609000101010101" pitchFamily="17" charset="-127"/>
              <a:ea typeface="궁서체" panose="02030609000101010101" pitchFamily="17" charset="-127"/>
            </a:endParaRPr>
          </a:p>
        </p:txBody>
      </p:sp>
      <p:pic>
        <p:nvPicPr>
          <p:cNvPr id="9" name="Picture 6" descr="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2109" y="290106"/>
            <a:ext cx="2343150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412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323850" y="1371600"/>
            <a:ext cx="114490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11"/>
          <p:cNvGrpSpPr/>
          <p:nvPr/>
        </p:nvGrpSpPr>
        <p:grpSpPr>
          <a:xfrm>
            <a:off x="361950" y="0"/>
            <a:ext cx="11449050" cy="1162050"/>
            <a:chOff x="323850" y="0"/>
            <a:chExt cx="11449050" cy="1162050"/>
          </a:xfrm>
        </p:grpSpPr>
        <p:sp>
          <p:nvSpPr>
            <p:cNvPr id="23" name="자유형 22"/>
            <p:cNvSpPr/>
            <p:nvPr/>
          </p:nvSpPr>
          <p:spPr>
            <a:xfrm>
              <a:off x="323850" y="0"/>
              <a:ext cx="11449050" cy="1162050"/>
            </a:xfrm>
            <a:custGeom>
              <a:avLst/>
              <a:gdLst>
                <a:gd name="connsiteX0" fmla="*/ 161913 w 11449050"/>
                <a:gd name="connsiteY0" fmla="*/ 0 h 1162050"/>
                <a:gd name="connsiteX1" fmla="*/ 11287137 w 11449050"/>
                <a:gd name="connsiteY1" fmla="*/ 0 h 1162050"/>
                <a:gd name="connsiteX2" fmla="*/ 11449050 w 11449050"/>
                <a:gd name="connsiteY2" fmla="*/ 0 h 1162050"/>
                <a:gd name="connsiteX3" fmla="*/ 11449050 w 11449050"/>
                <a:gd name="connsiteY3" fmla="*/ 342723 h 1162050"/>
                <a:gd name="connsiteX4" fmla="*/ 11449050 w 11449050"/>
                <a:gd name="connsiteY4" fmla="*/ 712735 h 1162050"/>
                <a:gd name="connsiteX5" fmla="*/ 11449050 w 11449050"/>
                <a:gd name="connsiteY5" fmla="*/ 768797 h 1162050"/>
                <a:gd name="connsiteX6" fmla="*/ 11442765 w 11449050"/>
                <a:gd name="connsiteY6" fmla="*/ 775082 h 1162050"/>
                <a:gd name="connsiteX7" fmla="*/ 11439921 w 11449050"/>
                <a:gd name="connsiteY7" fmla="*/ 803288 h 1162050"/>
                <a:gd name="connsiteX8" fmla="*/ 11090288 w 11449050"/>
                <a:gd name="connsiteY8" fmla="*/ 1152922 h 1162050"/>
                <a:gd name="connsiteX9" fmla="*/ 11062082 w 11449050"/>
                <a:gd name="connsiteY9" fmla="*/ 1155765 h 1162050"/>
                <a:gd name="connsiteX10" fmla="*/ 11055797 w 11449050"/>
                <a:gd name="connsiteY10" fmla="*/ 1162050 h 1162050"/>
                <a:gd name="connsiteX11" fmla="*/ 10999735 w 11449050"/>
                <a:gd name="connsiteY11" fmla="*/ 1162050 h 1162050"/>
                <a:gd name="connsiteX12" fmla="*/ 449315 w 11449050"/>
                <a:gd name="connsiteY12" fmla="*/ 1162050 h 1162050"/>
                <a:gd name="connsiteX13" fmla="*/ 0 w 11449050"/>
                <a:gd name="connsiteY13" fmla="*/ 1162050 h 1162050"/>
                <a:gd name="connsiteX14" fmla="*/ 0 w 11449050"/>
                <a:gd name="connsiteY14" fmla="*/ 712735 h 1162050"/>
                <a:gd name="connsiteX15" fmla="*/ 0 w 11449050"/>
                <a:gd name="connsiteY15" fmla="*/ 392657 h 1162050"/>
                <a:gd name="connsiteX16" fmla="*/ 0 w 11449050"/>
                <a:gd name="connsiteY16" fmla="*/ 342723 h 1162050"/>
                <a:gd name="connsiteX17" fmla="*/ 131601 w 11449050"/>
                <a:gd name="connsiteY17" fmla="*/ 25009 h 1162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49050" h="1162050">
                  <a:moveTo>
                    <a:pt x="161913" y="0"/>
                  </a:moveTo>
                  <a:lnTo>
                    <a:pt x="11287137" y="0"/>
                  </a:lnTo>
                  <a:lnTo>
                    <a:pt x="11449050" y="0"/>
                  </a:lnTo>
                  <a:lnTo>
                    <a:pt x="11449050" y="342723"/>
                  </a:lnTo>
                  <a:lnTo>
                    <a:pt x="11449050" y="712735"/>
                  </a:lnTo>
                  <a:lnTo>
                    <a:pt x="11449050" y="768797"/>
                  </a:lnTo>
                  <a:lnTo>
                    <a:pt x="11442765" y="775082"/>
                  </a:lnTo>
                  <a:lnTo>
                    <a:pt x="11439921" y="803288"/>
                  </a:lnTo>
                  <a:cubicBezTo>
                    <a:pt x="11404010" y="978784"/>
                    <a:pt x="11265784" y="1117010"/>
                    <a:pt x="11090288" y="1152922"/>
                  </a:cubicBezTo>
                  <a:lnTo>
                    <a:pt x="11062082" y="1155765"/>
                  </a:lnTo>
                  <a:lnTo>
                    <a:pt x="11055797" y="1162050"/>
                  </a:lnTo>
                  <a:lnTo>
                    <a:pt x="10999735" y="1162050"/>
                  </a:lnTo>
                  <a:lnTo>
                    <a:pt x="449315" y="1162050"/>
                  </a:lnTo>
                  <a:lnTo>
                    <a:pt x="0" y="1162050"/>
                  </a:lnTo>
                  <a:lnTo>
                    <a:pt x="0" y="712735"/>
                  </a:lnTo>
                  <a:lnTo>
                    <a:pt x="0" y="392657"/>
                  </a:lnTo>
                  <a:lnTo>
                    <a:pt x="0" y="342723"/>
                  </a:lnTo>
                  <a:cubicBezTo>
                    <a:pt x="0" y="218648"/>
                    <a:pt x="50291" y="106319"/>
                    <a:pt x="131601" y="25009"/>
                  </a:cubicBezTo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/>
            </a:p>
          </p:txBody>
        </p:sp>
        <p:grpSp>
          <p:nvGrpSpPr>
            <p:cNvPr id="6" name="그룹 9"/>
            <p:cNvGrpSpPr/>
            <p:nvPr/>
          </p:nvGrpSpPr>
          <p:grpSpPr>
            <a:xfrm>
              <a:off x="9437039" y="231983"/>
              <a:ext cx="2164192" cy="576264"/>
              <a:chOff x="8864279" y="416382"/>
              <a:chExt cx="2164192" cy="576264"/>
            </a:xfrm>
          </p:grpSpPr>
          <p:cxnSp>
            <p:nvCxnSpPr>
              <p:cNvPr id="14" name="직선 연결선 13"/>
              <p:cNvCxnSpPr/>
              <p:nvPr/>
            </p:nvCxnSpPr>
            <p:spPr>
              <a:xfrm>
                <a:off x="8864279" y="416382"/>
                <a:ext cx="0" cy="576264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/>
              <p:cNvSpPr txBox="1"/>
              <p:nvPr/>
            </p:nvSpPr>
            <p:spPr>
              <a:xfrm>
                <a:off x="9035949" y="505388"/>
                <a:ext cx="1992522" cy="3730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endParaRPr lang="ko-KR" altLang="en-US" sz="140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p:grpSp>
      </p:grpSp>
      <p:cxnSp>
        <p:nvCxnSpPr>
          <p:cNvPr id="20" name="직선 연결선 19"/>
          <p:cNvCxnSpPr/>
          <p:nvPr/>
        </p:nvCxnSpPr>
        <p:spPr>
          <a:xfrm>
            <a:off x="323850" y="6591300"/>
            <a:ext cx="88201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29"/>
          <p:cNvGrpSpPr/>
          <p:nvPr/>
        </p:nvGrpSpPr>
        <p:grpSpPr>
          <a:xfrm>
            <a:off x="666750" y="1673953"/>
            <a:ext cx="10687050" cy="4555397"/>
            <a:chOff x="666750" y="1673953"/>
            <a:chExt cx="10687050" cy="4555397"/>
          </a:xfrm>
        </p:grpSpPr>
        <p:sp>
          <p:nvSpPr>
            <p:cNvPr id="26" name="직사각형 25"/>
            <p:cNvSpPr/>
            <p:nvPr/>
          </p:nvSpPr>
          <p:spPr>
            <a:xfrm>
              <a:off x="666750" y="1950179"/>
              <a:ext cx="10687050" cy="4279171"/>
            </a:xfrm>
            <a:prstGeom prst="rect">
              <a:avLst/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/>
            </a:p>
          </p:txBody>
        </p:sp>
        <p:grpSp>
          <p:nvGrpSpPr>
            <p:cNvPr id="9" name="그룹 28"/>
            <p:cNvGrpSpPr/>
            <p:nvPr/>
          </p:nvGrpSpPr>
          <p:grpSpPr>
            <a:xfrm>
              <a:off x="3819526" y="1673953"/>
              <a:ext cx="4181474" cy="552451"/>
              <a:chOff x="3819526" y="1673953"/>
              <a:chExt cx="4181474" cy="552451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4095750" y="1673954"/>
                <a:ext cx="3905250" cy="55245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r>
                  <a:rPr lang="ko-KR" altLang="en-US" sz="2000"/>
                  <a:t>수행 시나리오</a:t>
                </a:r>
              </a:p>
            </p:txBody>
          </p:sp>
          <p:sp>
            <p:nvSpPr>
              <p:cNvPr id="28" name="직각 삼각형 27"/>
              <p:cNvSpPr/>
              <p:nvPr/>
            </p:nvSpPr>
            <p:spPr>
              <a:xfrm rot="16200000">
                <a:off x="3819526" y="1673953"/>
                <a:ext cx="276226" cy="276225"/>
              </a:xfrm>
              <a:prstGeom prst="rtTriangle">
                <a:avLst/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>
            <a:off x="629947" y="134264"/>
            <a:ext cx="4697120" cy="86177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50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03.</a:t>
            </a:r>
            <a:r>
              <a:rPr lang="ko-KR" altLang="en-US" sz="45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수행 시나리오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1281137" y="0"/>
            <a:ext cx="888057" cy="119948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904875" y="2311367"/>
            <a:ext cx="2261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/>
              <a:buChar char="l"/>
            </a:pPr>
            <a:r>
              <a:rPr lang="ko-KR" altLang="en-US" dirty="0"/>
              <a:t>운동자세 교정</a:t>
            </a:r>
          </a:p>
        </p:txBody>
      </p:sp>
      <p:sp>
        <p:nvSpPr>
          <p:cNvPr id="32" name="오른쪽 화살표 31"/>
          <p:cNvSpPr/>
          <p:nvPr/>
        </p:nvSpPr>
        <p:spPr>
          <a:xfrm>
            <a:off x="3181269" y="4420556"/>
            <a:ext cx="1864976" cy="15993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5" name="오른쪽 화살표 34"/>
          <p:cNvSpPr/>
          <p:nvPr/>
        </p:nvSpPr>
        <p:spPr>
          <a:xfrm flipH="1">
            <a:off x="3181269" y="4762924"/>
            <a:ext cx="1864976" cy="16126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382769" y="4232928"/>
            <a:ext cx="15071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운동 자세 정보 전달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583276" y="4580495"/>
            <a:ext cx="15675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자세 측정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489591" y="5151262"/>
            <a:ext cx="10415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잘못된 자세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081478" y="5216765"/>
            <a:ext cx="22623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/>
              <a:t>키넥트</a:t>
            </a:r>
            <a:r>
              <a:rPr lang="ko-KR" altLang="en-US" sz="1100" dirty="0"/>
              <a:t> 모션 감지 후 전달 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424472" y="5593250"/>
            <a:ext cx="27195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화면 경고로 사용자에게 알림 전달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58744" y="4219394"/>
            <a:ext cx="27195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바른 운동자세로 운동 </a:t>
            </a:r>
          </a:p>
        </p:txBody>
      </p:sp>
      <p:sp>
        <p:nvSpPr>
          <p:cNvPr id="49" name="오른쪽 화살표 48"/>
          <p:cNvSpPr/>
          <p:nvPr/>
        </p:nvSpPr>
        <p:spPr>
          <a:xfrm>
            <a:off x="7117386" y="5401622"/>
            <a:ext cx="1864976" cy="15993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51" name="오른쪽 화살표 50"/>
          <p:cNvSpPr/>
          <p:nvPr/>
        </p:nvSpPr>
        <p:spPr>
          <a:xfrm>
            <a:off x="3178272" y="5347570"/>
            <a:ext cx="1864976" cy="15993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cxnSp>
        <p:nvCxnSpPr>
          <p:cNvPr id="73" name="직선 연결선 72"/>
          <p:cNvCxnSpPr>
            <a:cxnSpLocks/>
          </p:cNvCxnSpPr>
          <p:nvPr/>
        </p:nvCxnSpPr>
        <p:spPr>
          <a:xfrm flipV="1">
            <a:off x="2838482" y="3412503"/>
            <a:ext cx="2553650" cy="156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>
            <a:cxnSpLocks/>
          </p:cNvCxnSpPr>
          <p:nvPr/>
        </p:nvCxnSpPr>
        <p:spPr>
          <a:xfrm>
            <a:off x="6987246" y="3397139"/>
            <a:ext cx="2456876" cy="153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6116161" y="4155100"/>
            <a:ext cx="0" cy="19817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868" y="2687481"/>
            <a:ext cx="1917006" cy="1467619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727419" y="2661210"/>
            <a:ext cx="2513144" cy="1765378"/>
          </a:xfrm>
          <a:prstGeom prst="rect">
            <a:avLst/>
          </a:prstGeom>
        </p:spPr>
      </p:pic>
      <p:sp>
        <p:nvSpPr>
          <p:cNvPr id="50" name="오른쪽 화살표 49"/>
          <p:cNvSpPr/>
          <p:nvPr/>
        </p:nvSpPr>
        <p:spPr>
          <a:xfrm flipH="1">
            <a:off x="3166259" y="5774822"/>
            <a:ext cx="5830990" cy="16007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키넥트에 대한 이미지 검색결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6012" y="2790732"/>
            <a:ext cx="2531484" cy="142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6" name="그룹 35"/>
          <p:cNvGrpSpPr/>
          <p:nvPr/>
        </p:nvGrpSpPr>
        <p:grpSpPr>
          <a:xfrm>
            <a:off x="8738954" y="6334876"/>
            <a:ext cx="2770421" cy="447675"/>
            <a:chOff x="8738954" y="6334876"/>
            <a:chExt cx="2770421" cy="447675"/>
          </a:xfrm>
        </p:grpSpPr>
        <p:pic>
          <p:nvPicPr>
            <p:cNvPr id="37" name="그림 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4000" y="6339639"/>
              <a:ext cx="2365375" cy="41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" name="그림 3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738954" y="6334876"/>
              <a:ext cx="904875" cy="4476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061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323850" y="1371600"/>
            <a:ext cx="114490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11"/>
          <p:cNvGrpSpPr/>
          <p:nvPr/>
        </p:nvGrpSpPr>
        <p:grpSpPr>
          <a:xfrm>
            <a:off x="361950" y="0"/>
            <a:ext cx="11449050" cy="1162050"/>
            <a:chOff x="323850" y="0"/>
            <a:chExt cx="11449050" cy="1162050"/>
          </a:xfrm>
        </p:grpSpPr>
        <p:sp>
          <p:nvSpPr>
            <p:cNvPr id="23" name="자유형 22"/>
            <p:cNvSpPr/>
            <p:nvPr/>
          </p:nvSpPr>
          <p:spPr>
            <a:xfrm>
              <a:off x="323850" y="0"/>
              <a:ext cx="11449050" cy="1162050"/>
            </a:xfrm>
            <a:custGeom>
              <a:avLst/>
              <a:gdLst>
                <a:gd name="connsiteX0" fmla="*/ 161913 w 11449050"/>
                <a:gd name="connsiteY0" fmla="*/ 0 h 1162050"/>
                <a:gd name="connsiteX1" fmla="*/ 11287137 w 11449050"/>
                <a:gd name="connsiteY1" fmla="*/ 0 h 1162050"/>
                <a:gd name="connsiteX2" fmla="*/ 11449050 w 11449050"/>
                <a:gd name="connsiteY2" fmla="*/ 0 h 1162050"/>
                <a:gd name="connsiteX3" fmla="*/ 11449050 w 11449050"/>
                <a:gd name="connsiteY3" fmla="*/ 342723 h 1162050"/>
                <a:gd name="connsiteX4" fmla="*/ 11449050 w 11449050"/>
                <a:gd name="connsiteY4" fmla="*/ 712735 h 1162050"/>
                <a:gd name="connsiteX5" fmla="*/ 11449050 w 11449050"/>
                <a:gd name="connsiteY5" fmla="*/ 768797 h 1162050"/>
                <a:gd name="connsiteX6" fmla="*/ 11442765 w 11449050"/>
                <a:gd name="connsiteY6" fmla="*/ 775082 h 1162050"/>
                <a:gd name="connsiteX7" fmla="*/ 11439921 w 11449050"/>
                <a:gd name="connsiteY7" fmla="*/ 803288 h 1162050"/>
                <a:gd name="connsiteX8" fmla="*/ 11090288 w 11449050"/>
                <a:gd name="connsiteY8" fmla="*/ 1152922 h 1162050"/>
                <a:gd name="connsiteX9" fmla="*/ 11062082 w 11449050"/>
                <a:gd name="connsiteY9" fmla="*/ 1155765 h 1162050"/>
                <a:gd name="connsiteX10" fmla="*/ 11055797 w 11449050"/>
                <a:gd name="connsiteY10" fmla="*/ 1162050 h 1162050"/>
                <a:gd name="connsiteX11" fmla="*/ 10999735 w 11449050"/>
                <a:gd name="connsiteY11" fmla="*/ 1162050 h 1162050"/>
                <a:gd name="connsiteX12" fmla="*/ 449315 w 11449050"/>
                <a:gd name="connsiteY12" fmla="*/ 1162050 h 1162050"/>
                <a:gd name="connsiteX13" fmla="*/ 0 w 11449050"/>
                <a:gd name="connsiteY13" fmla="*/ 1162050 h 1162050"/>
                <a:gd name="connsiteX14" fmla="*/ 0 w 11449050"/>
                <a:gd name="connsiteY14" fmla="*/ 712735 h 1162050"/>
                <a:gd name="connsiteX15" fmla="*/ 0 w 11449050"/>
                <a:gd name="connsiteY15" fmla="*/ 392657 h 1162050"/>
                <a:gd name="connsiteX16" fmla="*/ 0 w 11449050"/>
                <a:gd name="connsiteY16" fmla="*/ 342723 h 1162050"/>
                <a:gd name="connsiteX17" fmla="*/ 131601 w 11449050"/>
                <a:gd name="connsiteY17" fmla="*/ 25009 h 1162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49050" h="1162050">
                  <a:moveTo>
                    <a:pt x="161913" y="0"/>
                  </a:moveTo>
                  <a:lnTo>
                    <a:pt x="11287137" y="0"/>
                  </a:lnTo>
                  <a:lnTo>
                    <a:pt x="11449050" y="0"/>
                  </a:lnTo>
                  <a:lnTo>
                    <a:pt x="11449050" y="342723"/>
                  </a:lnTo>
                  <a:lnTo>
                    <a:pt x="11449050" y="712735"/>
                  </a:lnTo>
                  <a:lnTo>
                    <a:pt x="11449050" y="768797"/>
                  </a:lnTo>
                  <a:lnTo>
                    <a:pt x="11442765" y="775082"/>
                  </a:lnTo>
                  <a:lnTo>
                    <a:pt x="11439921" y="803288"/>
                  </a:lnTo>
                  <a:cubicBezTo>
                    <a:pt x="11404010" y="978784"/>
                    <a:pt x="11265784" y="1117010"/>
                    <a:pt x="11090288" y="1152922"/>
                  </a:cubicBezTo>
                  <a:lnTo>
                    <a:pt x="11062082" y="1155765"/>
                  </a:lnTo>
                  <a:lnTo>
                    <a:pt x="11055797" y="1162050"/>
                  </a:lnTo>
                  <a:lnTo>
                    <a:pt x="10999735" y="1162050"/>
                  </a:lnTo>
                  <a:lnTo>
                    <a:pt x="449315" y="1162050"/>
                  </a:lnTo>
                  <a:lnTo>
                    <a:pt x="0" y="1162050"/>
                  </a:lnTo>
                  <a:lnTo>
                    <a:pt x="0" y="712735"/>
                  </a:lnTo>
                  <a:lnTo>
                    <a:pt x="0" y="392657"/>
                  </a:lnTo>
                  <a:lnTo>
                    <a:pt x="0" y="342723"/>
                  </a:lnTo>
                  <a:cubicBezTo>
                    <a:pt x="0" y="218648"/>
                    <a:pt x="50291" y="106319"/>
                    <a:pt x="131601" y="25009"/>
                  </a:cubicBezTo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/>
            </a:p>
          </p:txBody>
        </p:sp>
        <p:grpSp>
          <p:nvGrpSpPr>
            <p:cNvPr id="4" name="그룹 9"/>
            <p:cNvGrpSpPr/>
            <p:nvPr/>
          </p:nvGrpSpPr>
          <p:grpSpPr>
            <a:xfrm>
              <a:off x="9437039" y="231983"/>
              <a:ext cx="2164192" cy="576264"/>
              <a:chOff x="8864279" y="416382"/>
              <a:chExt cx="2164192" cy="576264"/>
            </a:xfrm>
          </p:grpSpPr>
          <p:cxnSp>
            <p:nvCxnSpPr>
              <p:cNvPr id="14" name="직선 연결선 13"/>
              <p:cNvCxnSpPr/>
              <p:nvPr/>
            </p:nvCxnSpPr>
            <p:spPr>
              <a:xfrm>
                <a:off x="8864279" y="416382"/>
                <a:ext cx="0" cy="576264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/>
              <p:cNvSpPr txBox="1"/>
              <p:nvPr/>
            </p:nvSpPr>
            <p:spPr>
              <a:xfrm>
                <a:off x="9035949" y="505388"/>
                <a:ext cx="1992522" cy="3730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endParaRPr lang="ko-KR" altLang="en-US" sz="140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p:grpSp>
      </p:grpSp>
      <p:cxnSp>
        <p:nvCxnSpPr>
          <p:cNvPr id="20" name="직선 연결선 19"/>
          <p:cNvCxnSpPr/>
          <p:nvPr/>
        </p:nvCxnSpPr>
        <p:spPr>
          <a:xfrm>
            <a:off x="323850" y="6591300"/>
            <a:ext cx="88201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29"/>
          <p:cNvGrpSpPr/>
          <p:nvPr/>
        </p:nvGrpSpPr>
        <p:grpSpPr>
          <a:xfrm>
            <a:off x="666750" y="1673953"/>
            <a:ext cx="10687050" cy="4555397"/>
            <a:chOff x="666750" y="1673953"/>
            <a:chExt cx="10687050" cy="4555397"/>
          </a:xfrm>
        </p:grpSpPr>
        <p:sp>
          <p:nvSpPr>
            <p:cNvPr id="26" name="직사각형 25"/>
            <p:cNvSpPr/>
            <p:nvPr/>
          </p:nvSpPr>
          <p:spPr>
            <a:xfrm>
              <a:off x="666750" y="1950179"/>
              <a:ext cx="10687050" cy="4279171"/>
            </a:xfrm>
            <a:prstGeom prst="rect">
              <a:avLst/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/>
            </a:p>
          </p:txBody>
        </p:sp>
        <p:grpSp>
          <p:nvGrpSpPr>
            <p:cNvPr id="6" name="그룹 28"/>
            <p:cNvGrpSpPr/>
            <p:nvPr/>
          </p:nvGrpSpPr>
          <p:grpSpPr>
            <a:xfrm>
              <a:off x="3819526" y="1673953"/>
              <a:ext cx="4181474" cy="552451"/>
              <a:chOff x="3819526" y="1673953"/>
              <a:chExt cx="4181474" cy="552451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4095750" y="1673954"/>
                <a:ext cx="3905250" cy="55245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r>
                  <a:rPr lang="ko-KR" altLang="en-US" sz="2000" dirty="0"/>
                  <a:t>수행 시나리오</a:t>
                </a:r>
              </a:p>
            </p:txBody>
          </p:sp>
          <p:sp>
            <p:nvSpPr>
              <p:cNvPr id="28" name="직각 삼각형 27"/>
              <p:cNvSpPr/>
              <p:nvPr/>
            </p:nvSpPr>
            <p:spPr>
              <a:xfrm rot="16200000">
                <a:off x="3819526" y="1673953"/>
                <a:ext cx="276226" cy="276225"/>
              </a:xfrm>
              <a:prstGeom prst="rtTriangle">
                <a:avLst/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1281137" y="0"/>
            <a:ext cx="888057" cy="119948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904875" y="2311367"/>
            <a:ext cx="2261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/>
              <a:buChar char="l"/>
            </a:pPr>
            <a:r>
              <a:rPr lang="ko-KR" altLang="en-US" dirty="0"/>
              <a:t>운동정보 통계</a:t>
            </a:r>
          </a:p>
        </p:txBody>
      </p:sp>
      <p:pic>
        <p:nvPicPr>
          <p:cNvPr id="47" name="Picture 11" descr="서버에 대한 이미지 검색결과"/>
          <p:cNvPicPr>
            <a:picLocks noChangeAspect="1" noChangeArrowheads="1"/>
          </p:cNvPicPr>
          <p:nvPr/>
        </p:nvPicPr>
        <p:blipFill rotWithShape="1">
          <a:blip r:embed="rId3">
            <a:alphaModFix/>
            <a:lum/>
          </a:blip>
          <a:srcRect/>
          <a:stretch>
            <a:fillRect/>
          </a:stretch>
        </p:blipFill>
        <p:spPr>
          <a:xfrm>
            <a:off x="6897885" y="2545397"/>
            <a:ext cx="1195833" cy="1604613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TextBox 31"/>
          <p:cNvSpPr txBox="1"/>
          <p:nvPr/>
        </p:nvSpPr>
        <p:spPr>
          <a:xfrm>
            <a:off x="629947" y="134264"/>
            <a:ext cx="4791696" cy="86177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50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03.</a:t>
            </a:r>
            <a:r>
              <a:rPr lang="ko-KR" altLang="en-US" sz="45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수행 시나리오</a:t>
            </a:r>
          </a:p>
        </p:txBody>
      </p:sp>
      <p:sp>
        <p:nvSpPr>
          <p:cNvPr id="41" name="오른쪽 화살표 40"/>
          <p:cNvSpPr/>
          <p:nvPr/>
        </p:nvSpPr>
        <p:spPr>
          <a:xfrm>
            <a:off x="2502356" y="4571792"/>
            <a:ext cx="1864976" cy="15993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2980109" y="4364547"/>
            <a:ext cx="15071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운동 실시</a:t>
            </a:r>
          </a:p>
        </p:txBody>
      </p:sp>
      <p:cxnSp>
        <p:nvCxnSpPr>
          <p:cNvPr id="53" name="직선 연결선 52"/>
          <p:cNvCxnSpPr/>
          <p:nvPr/>
        </p:nvCxnSpPr>
        <p:spPr>
          <a:xfrm>
            <a:off x="4750944" y="4355580"/>
            <a:ext cx="0" cy="18015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7579602" y="4421211"/>
            <a:ext cx="1835" cy="17227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오른쪽 화살표 54"/>
          <p:cNvSpPr/>
          <p:nvPr/>
        </p:nvSpPr>
        <p:spPr>
          <a:xfrm>
            <a:off x="5058354" y="4574265"/>
            <a:ext cx="1864976" cy="15993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5183159" y="4364547"/>
            <a:ext cx="16465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운동 정보 측정 후 전달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8085426" y="4369512"/>
            <a:ext cx="15071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운동 정보 </a:t>
            </a:r>
            <a:r>
              <a:rPr lang="ko-KR" altLang="en-US" sz="1100" dirty="0" smtClean="0"/>
              <a:t>띄움</a:t>
            </a:r>
            <a:endParaRPr lang="ko-KR" altLang="en-US" sz="1100" dirty="0"/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868" y="2687481"/>
            <a:ext cx="1917006" cy="1467619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5407217" y="4810828"/>
            <a:ext cx="15675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운동 통계치 확인 </a:t>
            </a:r>
          </a:p>
        </p:txBody>
      </p:sp>
      <p:sp>
        <p:nvSpPr>
          <p:cNvPr id="40" name="오른쪽 화살표 39"/>
          <p:cNvSpPr/>
          <p:nvPr/>
        </p:nvSpPr>
        <p:spPr>
          <a:xfrm flipH="1">
            <a:off x="2502355" y="5010429"/>
            <a:ext cx="7301087" cy="137994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5" name="오른쪽 화살표 34"/>
          <p:cNvSpPr/>
          <p:nvPr/>
        </p:nvSpPr>
        <p:spPr>
          <a:xfrm>
            <a:off x="7949776" y="4565767"/>
            <a:ext cx="1864976" cy="15993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키넥트에 대한 이미지 검색결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1203" y="3018606"/>
            <a:ext cx="2372075" cy="1334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4" name="그룹 33"/>
          <p:cNvGrpSpPr/>
          <p:nvPr/>
        </p:nvGrpSpPr>
        <p:grpSpPr>
          <a:xfrm>
            <a:off x="8738954" y="6334876"/>
            <a:ext cx="2770421" cy="447675"/>
            <a:chOff x="8738954" y="6334876"/>
            <a:chExt cx="2770421" cy="447675"/>
          </a:xfrm>
        </p:grpSpPr>
        <p:pic>
          <p:nvPicPr>
            <p:cNvPr id="36" name="그림 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4000" y="6339639"/>
              <a:ext cx="2365375" cy="41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9" name="그림 3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738954" y="6334876"/>
              <a:ext cx="904875" cy="447675"/>
            </a:xfrm>
            <a:prstGeom prst="rect">
              <a:avLst/>
            </a:prstGeom>
          </p:spPr>
        </p:pic>
      </p:grpSp>
      <p:pic>
        <p:nvPicPr>
          <p:cNvPr id="42" name="그림 4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087605" y="2782835"/>
            <a:ext cx="2193532" cy="1540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89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323850" y="1371600"/>
            <a:ext cx="114490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1"/>
          <p:cNvGrpSpPr/>
          <p:nvPr/>
        </p:nvGrpSpPr>
        <p:grpSpPr>
          <a:xfrm>
            <a:off x="361950" y="0"/>
            <a:ext cx="11449050" cy="1162050"/>
            <a:chOff x="323850" y="0"/>
            <a:chExt cx="11449050" cy="1162050"/>
          </a:xfrm>
        </p:grpSpPr>
        <p:sp>
          <p:nvSpPr>
            <p:cNvPr id="23" name="자유형 22"/>
            <p:cNvSpPr/>
            <p:nvPr/>
          </p:nvSpPr>
          <p:spPr>
            <a:xfrm>
              <a:off x="323850" y="0"/>
              <a:ext cx="11449050" cy="1162050"/>
            </a:xfrm>
            <a:custGeom>
              <a:avLst/>
              <a:gdLst>
                <a:gd name="connsiteX0" fmla="*/ 161913 w 11449050"/>
                <a:gd name="connsiteY0" fmla="*/ 0 h 1162050"/>
                <a:gd name="connsiteX1" fmla="*/ 11287137 w 11449050"/>
                <a:gd name="connsiteY1" fmla="*/ 0 h 1162050"/>
                <a:gd name="connsiteX2" fmla="*/ 11449050 w 11449050"/>
                <a:gd name="connsiteY2" fmla="*/ 0 h 1162050"/>
                <a:gd name="connsiteX3" fmla="*/ 11449050 w 11449050"/>
                <a:gd name="connsiteY3" fmla="*/ 342723 h 1162050"/>
                <a:gd name="connsiteX4" fmla="*/ 11449050 w 11449050"/>
                <a:gd name="connsiteY4" fmla="*/ 712735 h 1162050"/>
                <a:gd name="connsiteX5" fmla="*/ 11449050 w 11449050"/>
                <a:gd name="connsiteY5" fmla="*/ 768797 h 1162050"/>
                <a:gd name="connsiteX6" fmla="*/ 11442765 w 11449050"/>
                <a:gd name="connsiteY6" fmla="*/ 775082 h 1162050"/>
                <a:gd name="connsiteX7" fmla="*/ 11439921 w 11449050"/>
                <a:gd name="connsiteY7" fmla="*/ 803288 h 1162050"/>
                <a:gd name="connsiteX8" fmla="*/ 11090288 w 11449050"/>
                <a:gd name="connsiteY8" fmla="*/ 1152922 h 1162050"/>
                <a:gd name="connsiteX9" fmla="*/ 11062082 w 11449050"/>
                <a:gd name="connsiteY9" fmla="*/ 1155765 h 1162050"/>
                <a:gd name="connsiteX10" fmla="*/ 11055797 w 11449050"/>
                <a:gd name="connsiteY10" fmla="*/ 1162050 h 1162050"/>
                <a:gd name="connsiteX11" fmla="*/ 10999735 w 11449050"/>
                <a:gd name="connsiteY11" fmla="*/ 1162050 h 1162050"/>
                <a:gd name="connsiteX12" fmla="*/ 449315 w 11449050"/>
                <a:gd name="connsiteY12" fmla="*/ 1162050 h 1162050"/>
                <a:gd name="connsiteX13" fmla="*/ 0 w 11449050"/>
                <a:gd name="connsiteY13" fmla="*/ 1162050 h 1162050"/>
                <a:gd name="connsiteX14" fmla="*/ 0 w 11449050"/>
                <a:gd name="connsiteY14" fmla="*/ 712735 h 1162050"/>
                <a:gd name="connsiteX15" fmla="*/ 0 w 11449050"/>
                <a:gd name="connsiteY15" fmla="*/ 392657 h 1162050"/>
                <a:gd name="connsiteX16" fmla="*/ 0 w 11449050"/>
                <a:gd name="connsiteY16" fmla="*/ 342723 h 1162050"/>
                <a:gd name="connsiteX17" fmla="*/ 131601 w 11449050"/>
                <a:gd name="connsiteY17" fmla="*/ 25009 h 1162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49050" h="1162050">
                  <a:moveTo>
                    <a:pt x="161913" y="0"/>
                  </a:moveTo>
                  <a:lnTo>
                    <a:pt x="11287137" y="0"/>
                  </a:lnTo>
                  <a:lnTo>
                    <a:pt x="11449050" y="0"/>
                  </a:lnTo>
                  <a:lnTo>
                    <a:pt x="11449050" y="342723"/>
                  </a:lnTo>
                  <a:lnTo>
                    <a:pt x="11449050" y="712735"/>
                  </a:lnTo>
                  <a:lnTo>
                    <a:pt x="11449050" y="768797"/>
                  </a:lnTo>
                  <a:lnTo>
                    <a:pt x="11442765" y="775082"/>
                  </a:lnTo>
                  <a:lnTo>
                    <a:pt x="11439921" y="803288"/>
                  </a:lnTo>
                  <a:cubicBezTo>
                    <a:pt x="11404010" y="978784"/>
                    <a:pt x="11265784" y="1117010"/>
                    <a:pt x="11090288" y="1152922"/>
                  </a:cubicBezTo>
                  <a:lnTo>
                    <a:pt x="11062082" y="1155765"/>
                  </a:lnTo>
                  <a:lnTo>
                    <a:pt x="11055797" y="1162050"/>
                  </a:lnTo>
                  <a:lnTo>
                    <a:pt x="10999735" y="1162050"/>
                  </a:lnTo>
                  <a:lnTo>
                    <a:pt x="449315" y="1162050"/>
                  </a:lnTo>
                  <a:lnTo>
                    <a:pt x="0" y="1162050"/>
                  </a:lnTo>
                  <a:lnTo>
                    <a:pt x="0" y="712735"/>
                  </a:lnTo>
                  <a:lnTo>
                    <a:pt x="0" y="392657"/>
                  </a:lnTo>
                  <a:lnTo>
                    <a:pt x="0" y="342723"/>
                  </a:lnTo>
                  <a:cubicBezTo>
                    <a:pt x="0" y="218648"/>
                    <a:pt x="50291" y="106319"/>
                    <a:pt x="131601" y="25009"/>
                  </a:cubicBezTo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/>
            </a:p>
          </p:txBody>
        </p:sp>
        <p:grpSp>
          <p:nvGrpSpPr>
            <p:cNvPr id="3" name="그룹 9"/>
            <p:cNvGrpSpPr/>
            <p:nvPr/>
          </p:nvGrpSpPr>
          <p:grpSpPr>
            <a:xfrm>
              <a:off x="9437039" y="231983"/>
              <a:ext cx="2164192" cy="576264"/>
              <a:chOff x="8864279" y="416382"/>
              <a:chExt cx="2164192" cy="576264"/>
            </a:xfrm>
          </p:grpSpPr>
          <p:cxnSp>
            <p:nvCxnSpPr>
              <p:cNvPr id="14" name="직선 연결선 13"/>
              <p:cNvCxnSpPr/>
              <p:nvPr/>
            </p:nvCxnSpPr>
            <p:spPr>
              <a:xfrm>
                <a:off x="8864279" y="416382"/>
                <a:ext cx="0" cy="576264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/>
              <p:cNvSpPr txBox="1"/>
              <p:nvPr/>
            </p:nvSpPr>
            <p:spPr>
              <a:xfrm>
                <a:off x="9035949" y="505388"/>
                <a:ext cx="1992522" cy="3730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endParaRPr lang="ko-KR" altLang="en-US" sz="140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p:grpSp>
      </p:grpSp>
      <p:cxnSp>
        <p:nvCxnSpPr>
          <p:cNvPr id="20" name="직선 연결선 19"/>
          <p:cNvCxnSpPr/>
          <p:nvPr/>
        </p:nvCxnSpPr>
        <p:spPr>
          <a:xfrm>
            <a:off x="323850" y="6591300"/>
            <a:ext cx="88201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29"/>
          <p:cNvGrpSpPr/>
          <p:nvPr/>
        </p:nvGrpSpPr>
        <p:grpSpPr>
          <a:xfrm>
            <a:off x="666750" y="1673953"/>
            <a:ext cx="10687050" cy="4555397"/>
            <a:chOff x="666750" y="1673953"/>
            <a:chExt cx="10687050" cy="4555397"/>
          </a:xfrm>
        </p:grpSpPr>
        <p:sp>
          <p:nvSpPr>
            <p:cNvPr id="26" name="직사각형 25"/>
            <p:cNvSpPr/>
            <p:nvPr/>
          </p:nvSpPr>
          <p:spPr>
            <a:xfrm>
              <a:off x="666750" y="1950179"/>
              <a:ext cx="10687050" cy="4279171"/>
            </a:xfrm>
            <a:prstGeom prst="rect">
              <a:avLst/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/>
            </a:p>
          </p:txBody>
        </p:sp>
        <p:grpSp>
          <p:nvGrpSpPr>
            <p:cNvPr id="5" name="그룹 28"/>
            <p:cNvGrpSpPr/>
            <p:nvPr/>
          </p:nvGrpSpPr>
          <p:grpSpPr>
            <a:xfrm>
              <a:off x="3819526" y="1673953"/>
              <a:ext cx="4181474" cy="552451"/>
              <a:chOff x="3819526" y="1673953"/>
              <a:chExt cx="4181474" cy="552451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4095750" y="1673954"/>
                <a:ext cx="3905250" cy="55245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r>
                  <a:rPr lang="ko-KR" altLang="en-US" sz="2000"/>
                  <a:t>수행 시나리오</a:t>
                </a:r>
              </a:p>
            </p:txBody>
          </p:sp>
          <p:sp>
            <p:nvSpPr>
              <p:cNvPr id="28" name="직각 삼각형 27"/>
              <p:cNvSpPr/>
              <p:nvPr/>
            </p:nvSpPr>
            <p:spPr>
              <a:xfrm rot="16200000">
                <a:off x="3819526" y="1673953"/>
                <a:ext cx="276226" cy="276225"/>
              </a:xfrm>
              <a:prstGeom prst="rtTriangle">
                <a:avLst/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1281137" y="0"/>
            <a:ext cx="888057" cy="119948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904875" y="2311367"/>
            <a:ext cx="2261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/>
              <a:buChar char="l"/>
            </a:pPr>
            <a:r>
              <a:rPr lang="ko-KR" altLang="en-US" dirty="0"/>
              <a:t>신체 상태 측정</a:t>
            </a:r>
          </a:p>
        </p:txBody>
      </p:sp>
      <p:pic>
        <p:nvPicPr>
          <p:cNvPr id="47" name="Picture 11" descr="서버에 대한 이미지 검색결과"/>
          <p:cNvPicPr>
            <a:picLocks noChangeAspect="1" noChangeArrowheads="1"/>
          </p:cNvPicPr>
          <p:nvPr/>
        </p:nvPicPr>
        <p:blipFill rotWithShape="1">
          <a:blip r:embed="rId3">
            <a:alphaModFix/>
            <a:lum/>
          </a:blip>
          <a:srcRect/>
          <a:stretch>
            <a:fillRect/>
          </a:stretch>
        </p:blipFill>
        <p:spPr>
          <a:xfrm>
            <a:off x="9475139" y="2714984"/>
            <a:ext cx="1195833" cy="1604613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TextBox 31"/>
          <p:cNvSpPr txBox="1"/>
          <p:nvPr/>
        </p:nvSpPr>
        <p:spPr>
          <a:xfrm>
            <a:off x="629947" y="134264"/>
            <a:ext cx="4791696" cy="86177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50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03.</a:t>
            </a:r>
            <a:r>
              <a:rPr lang="ko-KR" altLang="en-US" sz="45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수행 시나리오</a:t>
            </a:r>
          </a:p>
        </p:txBody>
      </p:sp>
      <p:pic>
        <p:nvPicPr>
          <p:cNvPr id="36" name="Picture 8" descr="C:\Users\안세영\Documents\카카오톡 받은 파일\밴드.png"/>
          <p:cNvPicPr>
            <a:picLocks noChangeAspect="1" noChangeArrowheads="1"/>
          </p:cNvPicPr>
          <p:nvPr/>
        </p:nvPicPr>
        <p:blipFill rotWithShape="1">
          <a:blip r:embed="rId4" cstate="print">
            <a:alphaModFix/>
            <a:lum/>
          </a:blip>
          <a:srcRect/>
          <a:stretch>
            <a:fillRect/>
          </a:stretch>
        </p:blipFill>
        <p:spPr>
          <a:xfrm>
            <a:off x="3956864" y="2629852"/>
            <a:ext cx="1742170" cy="174217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오른쪽 화살표 40"/>
          <p:cNvSpPr/>
          <p:nvPr/>
        </p:nvSpPr>
        <p:spPr>
          <a:xfrm>
            <a:off x="2502356" y="4571792"/>
            <a:ext cx="1864976" cy="15993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2980109" y="4364547"/>
            <a:ext cx="15071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운동 실시</a:t>
            </a:r>
          </a:p>
        </p:txBody>
      </p:sp>
      <p:cxnSp>
        <p:nvCxnSpPr>
          <p:cNvPr id="53" name="직선 연결선 52"/>
          <p:cNvCxnSpPr/>
          <p:nvPr/>
        </p:nvCxnSpPr>
        <p:spPr>
          <a:xfrm>
            <a:off x="4750944" y="4355580"/>
            <a:ext cx="0" cy="18015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7579602" y="4421211"/>
            <a:ext cx="1835" cy="17227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오른쪽 화살표 54"/>
          <p:cNvSpPr/>
          <p:nvPr/>
        </p:nvSpPr>
        <p:spPr>
          <a:xfrm>
            <a:off x="5058354" y="4574265"/>
            <a:ext cx="1864976" cy="15993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5183159" y="4364547"/>
            <a:ext cx="16465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신체 상태 측정 후 전달</a:t>
            </a:r>
          </a:p>
        </p:txBody>
      </p:sp>
      <p:sp>
        <p:nvSpPr>
          <p:cNvPr id="64" name="오른쪽 화살표 63"/>
          <p:cNvSpPr/>
          <p:nvPr/>
        </p:nvSpPr>
        <p:spPr>
          <a:xfrm flipH="1">
            <a:off x="2502356" y="5010429"/>
            <a:ext cx="4439057" cy="145414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8117389" y="4372418"/>
            <a:ext cx="15071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신체 상태 전달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389134" y="4818573"/>
            <a:ext cx="15675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신체 상태 알림</a:t>
            </a: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3868" y="2687481"/>
            <a:ext cx="1917006" cy="1467619"/>
          </a:xfrm>
          <a:prstGeom prst="rect">
            <a:avLst/>
          </a:prstGeom>
        </p:spPr>
      </p:pic>
      <p:sp>
        <p:nvSpPr>
          <p:cNvPr id="35" name="왼쪽/오른쪽 화살표 34"/>
          <p:cNvSpPr/>
          <p:nvPr/>
        </p:nvSpPr>
        <p:spPr>
          <a:xfrm>
            <a:off x="7938467" y="4571258"/>
            <a:ext cx="1864976" cy="165704"/>
          </a:xfrm>
          <a:prstGeom prst="left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4" name="그룹 33"/>
          <p:cNvGrpSpPr/>
          <p:nvPr/>
        </p:nvGrpSpPr>
        <p:grpSpPr>
          <a:xfrm>
            <a:off x="8738954" y="6334876"/>
            <a:ext cx="2770421" cy="447675"/>
            <a:chOff x="8738954" y="6334876"/>
            <a:chExt cx="2770421" cy="447675"/>
          </a:xfrm>
        </p:grpSpPr>
        <p:pic>
          <p:nvPicPr>
            <p:cNvPr id="37" name="그림 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4000" y="6339639"/>
              <a:ext cx="2365375" cy="41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" name="그림 3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738954" y="6334876"/>
              <a:ext cx="904875" cy="447675"/>
            </a:xfrm>
            <a:prstGeom prst="rect">
              <a:avLst/>
            </a:prstGeom>
          </p:spPr>
        </p:pic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1795" y="2652422"/>
            <a:ext cx="1775614" cy="1653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775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323850" y="1371600"/>
            <a:ext cx="114490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자유형 20"/>
          <p:cNvSpPr/>
          <p:nvPr/>
        </p:nvSpPr>
        <p:spPr>
          <a:xfrm>
            <a:off x="361950" y="0"/>
            <a:ext cx="11449050" cy="1162050"/>
          </a:xfrm>
          <a:custGeom>
            <a:avLst/>
            <a:gdLst>
              <a:gd name="connsiteX0" fmla="*/ 161913 w 11449050"/>
              <a:gd name="connsiteY0" fmla="*/ 0 h 1162050"/>
              <a:gd name="connsiteX1" fmla="*/ 11287137 w 11449050"/>
              <a:gd name="connsiteY1" fmla="*/ 0 h 1162050"/>
              <a:gd name="connsiteX2" fmla="*/ 11449050 w 11449050"/>
              <a:gd name="connsiteY2" fmla="*/ 0 h 1162050"/>
              <a:gd name="connsiteX3" fmla="*/ 11449050 w 11449050"/>
              <a:gd name="connsiteY3" fmla="*/ 342723 h 1162050"/>
              <a:gd name="connsiteX4" fmla="*/ 11449050 w 11449050"/>
              <a:gd name="connsiteY4" fmla="*/ 712735 h 1162050"/>
              <a:gd name="connsiteX5" fmla="*/ 11449050 w 11449050"/>
              <a:gd name="connsiteY5" fmla="*/ 768797 h 1162050"/>
              <a:gd name="connsiteX6" fmla="*/ 11442765 w 11449050"/>
              <a:gd name="connsiteY6" fmla="*/ 775082 h 1162050"/>
              <a:gd name="connsiteX7" fmla="*/ 11439921 w 11449050"/>
              <a:gd name="connsiteY7" fmla="*/ 803288 h 1162050"/>
              <a:gd name="connsiteX8" fmla="*/ 11090288 w 11449050"/>
              <a:gd name="connsiteY8" fmla="*/ 1152922 h 1162050"/>
              <a:gd name="connsiteX9" fmla="*/ 11062082 w 11449050"/>
              <a:gd name="connsiteY9" fmla="*/ 1155765 h 1162050"/>
              <a:gd name="connsiteX10" fmla="*/ 11055797 w 11449050"/>
              <a:gd name="connsiteY10" fmla="*/ 1162050 h 1162050"/>
              <a:gd name="connsiteX11" fmla="*/ 10999735 w 11449050"/>
              <a:gd name="connsiteY11" fmla="*/ 1162050 h 1162050"/>
              <a:gd name="connsiteX12" fmla="*/ 449315 w 11449050"/>
              <a:gd name="connsiteY12" fmla="*/ 1162050 h 1162050"/>
              <a:gd name="connsiteX13" fmla="*/ 0 w 11449050"/>
              <a:gd name="connsiteY13" fmla="*/ 1162050 h 1162050"/>
              <a:gd name="connsiteX14" fmla="*/ 0 w 11449050"/>
              <a:gd name="connsiteY14" fmla="*/ 712735 h 1162050"/>
              <a:gd name="connsiteX15" fmla="*/ 0 w 11449050"/>
              <a:gd name="connsiteY15" fmla="*/ 392657 h 1162050"/>
              <a:gd name="connsiteX16" fmla="*/ 0 w 11449050"/>
              <a:gd name="connsiteY16" fmla="*/ 342723 h 1162050"/>
              <a:gd name="connsiteX17" fmla="*/ 131601 w 11449050"/>
              <a:gd name="connsiteY17" fmla="*/ 25009 h 1162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1449050" h="1162050">
                <a:moveTo>
                  <a:pt x="161913" y="0"/>
                </a:moveTo>
                <a:lnTo>
                  <a:pt x="11287137" y="0"/>
                </a:lnTo>
                <a:lnTo>
                  <a:pt x="11449050" y="0"/>
                </a:lnTo>
                <a:lnTo>
                  <a:pt x="11449050" y="342723"/>
                </a:lnTo>
                <a:lnTo>
                  <a:pt x="11449050" y="712735"/>
                </a:lnTo>
                <a:lnTo>
                  <a:pt x="11449050" y="768797"/>
                </a:lnTo>
                <a:lnTo>
                  <a:pt x="11442765" y="775082"/>
                </a:lnTo>
                <a:lnTo>
                  <a:pt x="11439921" y="803288"/>
                </a:lnTo>
                <a:cubicBezTo>
                  <a:pt x="11404010" y="978784"/>
                  <a:pt x="11265784" y="1117010"/>
                  <a:pt x="11090288" y="1152922"/>
                </a:cubicBezTo>
                <a:lnTo>
                  <a:pt x="11062082" y="1155765"/>
                </a:lnTo>
                <a:lnTo>
                  <a:pt x="11055797" y="1162050"/>
                </a:lnTo>
                <a:lnTo>
                  <a:pt x="10999735" y="1162050"/>
                </a:lnTo>
                <a:lnTo>
                  <a:pt x="449315" y="1162050"/>
                </a:lnTo>
                <a:lnTo>
                  <a:pt x="0" y="1162050"/>
                </a:lnTo>
                <a:lnTo>
                  <a:pt x="0" y="712735"/>
                </a:lnTo>
                <a:lnTo>
                  <a:pt x="0" y="392657"/>
                </a:lnTo>
                <a:lnTo>
                  <a:pt x="0" y="342723"/>
                </a:lnTo>
                <a:cubicBezTo>
                  <a:pt x="0" y="218648"/>
                  <a:pt x="50291" y="106319"/>
                  <a:pt x="131601" y="25009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드림고딕1" panose="02020600000000000000" pitchFamily="18" charset="-127"/>
              <a:ea typeface="a드림고딕1" panose="02020600000000000000" pitchFamily="18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323850" y="6591300"/>
            <a:ext cx="88201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9475139" y="231983"/>
            <a:ext cx="0" cy="576264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646809" y="320989"/>
            <a:ext cx="1992522" cy="373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a드림고딕1" panose="02020600000000000000" pitchFamily="18" charset="-127"/>
              <a:ea typeface="a드림고딕1" panose="02020600000000000000" pitchFamily="18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281137" y="0"/>
            <a:ext cx="888057" cy="119948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29947" y="134264"/>
            <a:ext cx="703910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04.</a:t>
            </a:r>
            <a:r>
              <a:rPr lang="ko-KR" altLang="en-US" sz="45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환경 및 개발 방법</a:t>
            </a:r>
          </a:p>
        </p:txBody>
      </p:sp>
      <p:sp>
        <p:nvSpPr>
          <p:cNvPr id="13" name="object 3"/>
          <p:cNvSpPr txBox="1">
            <a:spLocks noChangeArrowheads="1"/>
          </p:cNvSpPr>
          <p:nvPr/>
        </p:nvSpPr>
        <p:spPr bwMode="auto">
          <a:xfrm>
            <a:off x="629947" y="1623262"/>
            <a:ext cx="7886700" cy="5011628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 marL="9525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52425" indent="-342900">
              <a:spcBef>
                <a:spcPct val="0"/>
              </a:spcBef>
              <a:buClrTx/>
              <a:buFont typeface="Wingdings" panose="05000000000000000000" pitchFamily="2" charset="2"/>
              <a:buChar char="l"/>
              <a:defRPr/>
            </a:pPr>
            <a:r>
              <a:rPr lang="ko-KR" altLang="ko-KR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개발 </a:t>
            </a:r>
            <a:r>
              <a: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환경</a:t>
            </a:r>
            <a:endParaRPr lang="en-US" altLang="ko-KR" sz="2000" dirty="0">
              <a:solidFill>
                <a:schemeClr val="tx1"/>
              </a:solidFill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Font typeface="Wingdings" panose="05000000000000000000" pitchFamily="2" charset="2"/>
              <a:buNone/>
              <a:defRPr/>
            </a:pPr>
            <a:endParaRPr lang="ko-KR" altLang="ko-KR" sz="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581025" indent="-285750">
              <a:spcBef>
                <a:spcPts val="413"/>
              </a:spcBef>
              <a:buClrTx/>
              <a:buFont typeface="Wingdings" panose="05000000000000000000" pitchFamily="2" charset="2"/>
              <a:buChar char="ü"/>
              <a:defRPr/>
            </a:pPr>
            <a:r>
              <a:rPr lang="en-US" altLang="ko-KR" sz="1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C#</a:t>
            </a:r>
          </a:p>
          <a:p>
            <a:pPr marL="466725" indent="-171450">
              <a:spcBef>
                <a:spcPts val="413"/>
              </a:spcBef>
              <a:buClrTx/>
              <a:buFont typeface="Wingdings" panose="05000000000000000000" pitchFamily="2" charset="2"/>
              <a:buChar char="ü"/>
              <a:defRPr/>
            </a:pPr>
            <a:endParaRPr lang="en-US" altLang="ko-KR" sz="4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581025" indent="-285750">
              <a:spcBef>
                <a:spcPts val="413"/>
              </a:spcBef>
              <a:buClrTx/>
              <a:buFont typeface="Wingdings" panose="05000000000000000000" pitchFamily="2" charset="2"/>
              <a:buChar char="ü"/>
              <a:defRPr/>
            </a:pPr>
            <a:r>
              <a:rPr lang="ko-KR" altLang="en-US" sz="1700" b="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아두이노</a:t>
            </a:r>
            <a:r>
              <a:rPr lang="ko-KR" altLang="en-US" sz="1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en-US" altLang="ko-KR" sz="1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(</a:t>
            </a:r>
            <a:r>
              <a:rPr lang="ko-KR" altLang="en-US" sz="1700" b="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아두이노</a:t>
            </a:r>
            <a:r>
              <a:rPr lang="ko-KR" altLang="en-US" sz="1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프로 미니 사용</a:t>
            </a:r>
            <a:r>
              <a:rPr lang="en-US" altLang="ko-KR" sz="1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)</a:t>
            </a:r>
          </a:p>
          <a:p>
            <a:pPr marL="466725" indent="-171450">
              <a:spcBef>
                <a:spcPts val="413"/>
              </a:spcBef>
              <a:buClrTx/>
              <a:buFont typeface="Wingdings" panose="05000000000000000000" pitchFamily="2" charset="2"/>
              <a:buChar char="ü"/>
              <a:defRPr/>
            </a:pPr>
            <a:endParaRPr lang="en-US" altLang="ko-KR" sz="4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581025" indent="-285750">
              <a:spcBef>
                <a:spcPts val="413"/>
              </a:spcBef>
              <a:buClrTx/>
              <a:buFont typeface="Wingdings" panose="05000000000000000000" pitchFamily="2" charset="2"/>
              <a:buChar char="ü"/>
              <a:defRPr/>
            </a:pPr>
            <a:r>
              <a:rPr lang="en-US" altLang="ko-KR" sz="1700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MySQL </a:t>
            </a:r>
            <a:r>
              <a:rPr lang="ko-KR" altLang="en-US" sz="1700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서</a:t>
            </a:r>
            <a:r>
              <a:rPr lang="ko-KR" altLang="en-US" sz="1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버</a:t>
            </a:r>
            <a:endParaRPr lang="en-US" altLang="ko-KR" sz="17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295275">
              <a:spcBef>
                <a:spcPts val="413"/>
              </a:spcBef>
              <a:buClrTx/>
              <a:buNone/>
              <a:defRPr/>
            </a:pPr>
            <a:endParaRPr lang="en-US" altLang="ko-KR" sz="4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581025" indent="-285750">
              <a:spcBef>
                <a:spcPts val="413"/>
              </a:spcBef>
              <a:buClrTx/>
              <a:buFont typeface="Wingdings" panose="05000000000000000000" pitchFamily="2" charset="2"/>
              <a:buChar char="ü"/>
              <a:defRPr/>
            </a:pPr>
            <a:r>
              <a:rPr lang="en-US" altLang="ko-KR" sz="1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Kinect for Windows SDK 2.0</a:t>
            </a:r>
          </a:p>
          <a:p>
            <a:pPr marL="295275">
              <a:spcBef>
                <a:spcPts val="413"/>
              </a:spcBef>
              <a:buClrTx/>
              <a:buNone/>
              <a:defRPr/>
            </a:pPr>
            <a:endParaRPr lang="en-US" altLang="ko-KR" sz="17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295275">
              <a:spcBef>
                <a:spcPts val="413"/>
              </a:spcBef>
              <a:buClrTx/>
              <a:buNone/>
              <a:defRPr/>
            </a:pP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시스템</a:t>
            </a:r>
            <a:endParaRPr lang="en-US" altLang="ko-KR" sz="1800" dirty="0">
              <a:solidFill>
                <a:schemeClr val="tx1"/>
              </a:solidFill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 marL="295275">
              <a:spcBef>
                <a:spcPts val="413"/>
              </a:spcBef>
              <a:buClrTx/>
              <a:buNone/>
              <a:defRPr/>
            </a:pPr>
            <a:endParaRPr lang="en-US" altLang="ko-KR" sz="5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581025" indent="-285750">
              <a:spcBef>
                <a:spcPts val="413"/>
              </a:spcBef>
              <a:buClrTx/>
              <a:buFont typeface="Wingdings" panose="05000000000000000000" pitchFamily="2" charset="2"/>
              <a:buChar char="ü"/>
              <a:defRPr/>
            </a:pPr>
            <a:r>
              <a:rPr lang="en-US" altLang="ko-KR" sz="1800" b="0" dirty="0">
                <a:solidFill>
                  <a:schemeClr val="tx1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OS-</a:t>
            </a:r>
            <a:r>
              <a:rPr lang="ko-KR" altLang="en-US" sz="1800" b="0" dirty="0">
                <a:solidFill>
                  <a:schemeClr val="tx1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윈도우</a:t>
            </a:r>
            <a:r>
              <a:rPr lang="en-US" altLang="ko-KR" sz="1800" b="0" dirty="0">
                <a:solidFill>
                  <a:schemeClr val="tx1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10 64Bit</a:t>
            </a:r>
          </a:p>
          <a:p>
            <a:pPr marL="295275">
              <a:spcBef>
                <a:spcPts val="413"/>
              </a:spcBef>
              <a:buClrTx/>
              <a:buNone/>
              <a:defRPr/>
            </a:pPr>
            <a:endParaRPr lang="en-US" altLang="ko-KR" sz="500" b="0" dirty="0">
              <a:solidFill>
                <a:schemeClr val="tx1"/>
              </a:solidFill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 marL="581025" indent="-285750">
              <a:spcBef>
                <a:spcPts val="413"/>
              </a:spcBef>
              <a:buClrTx/>
              <a:buFont typeface="Wingdings" panose="05000000000000000000" pitchFamily="2" charset="2"/>
              <a:buChar char="ü"/>
              <a:defRPr/>
            </a:pPr>
            <a:r>
              <a:rPr lang="en-US" altLang="ko-KR" sz="1800" b="0" dirty="0">
                <a:solidFill>
                  <a:schemeClr val="tx1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CPU-intel Core i5-6300HQ 2.3GHz</a:t>
            </a:r>
          </a:p>
          <a:p>
            <a:pPr marL="295275">
              <a:spcBef>
                <a:spcPts val="413"/>
              </a:spcBef>
              <a:buClrTx/>
              <a:buNone/>
              <a:defRPr/>
            </a:pPr>
            <a:endParaRPr lang="en-US" altLang="ko-KR" sz="500" b="0" dirty="0">
              <a:solidFill>
                <a:schemeClr val="tx1"/>
              </a:solidFill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 marL="581025" indent="-285750">
              <a:spcBef>
                <a:spcPts val="413"/>
              </a:spcBef>
              <a:buClrTx/>
              <a:buFont typeface="Wingdings" panose="05000000000000000000" pitchFamily="2" charset="2"/>
              <a:buChar char="ü"/>
              <a:defRPr/>
            </a:pPr>
            <a:r>
              <a:rPr lang="en-US" altLang="ko-KR" sz="1800" b="0" dirty="0">
                <a:solidFill>
                  <a:schemeClr val="tx1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RAM-8.00GB</a:t>
            </a:r>
          </a:p>
          <a:p>
            <a:pPr marL="295275">
              <a:spcBef>
                <a:spcPts val="413"/>
              </a:spcBef>
              <a:buClrTx/>
              <a:buNone/>
              <a:defRPr/>
            </a:pPr>
            <a:endParaRPr lang="en-US" altLang="ko-KR" sz="500" b="0" dirty="0">
              <a:solidFill>
                <a:schemeClr val="tx1"/>
              </a:solidFill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 marL="581025" indent="-285750">
              <a:spcBef>
                <a:spcPts val="413"/>
              </a:spcBef>
              <a:buClrTx/>
              <a:buFont typeface="Wingdings" panose="05000000000000000000" pitchFamily="2" charset="2"/>
              <a:buChar char="ü"/>
              <a:defRPr/>
            </a:pPr>
            <a:r>
              <a:rPr lang="en-US" altLang="ko-KR" sz="1800" b="0" dirty="0">
                <a:solidFill>
                  <a:schemeClr val="tx1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HDD-SSD250GB</a:t>
            </a:r>
          </a:p>
          <a:p>
            <a:pPr marL="295275">
              <a:spcBef>
                <a:spcPts val="413"/>
              </a:spcBef>
              <a:buClrTx/>
              <a:buNone/>
              <a:defRPr/>
            </a:pPr>
            <a:endParaRPr lang="en-US" altLang="ko-KR" sz="500" b="0" dirty="0">
              <a:solidFill>
                <a:schemeClr val="tx1"/>
              </a:solidFill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 marL="581025" indent="-285750">
              <a:spcBef>
                <a:spcPts val="413"/>
              </a:spcBef>
              <a:buClrTx/>
              <a:buFont typeface="Wingdings" panose="05000000000000000000" pitchFamily="2" charset="2"/>
              <a:buChar char="ü"/>
              <a:defRPr/>
            </a:pPr>
            <a:r>
              <a:rPr lang="en-US" altLang="ko-KR" sz="1800" b="0" dirty="0">
                <a:solidFill>
                  <a:schemeClr val="tx1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Graphic-Geforce-940m</a:t>
            </a:r>
            <a:endParaRPr lang="en-US" altLang="ko-KR" sz="17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spcBef>
                <a:spcPts val="413"/>
              </a:spcBef>
              <a:buClrTx/>
              <a:buFontTx/>
              <a:buNone/>
              <a:defRPr/>
            </a:pPr>
            <a:endParaRPr lang="en-US" altLang="ko-KR" sz="5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7314" y="4038452"/>
            <a:ext cx="4863329" cy="2117526"/>
          </a:xfrm>
          <a:prstGeom prst="rect">
            <a:avLst/>
          </a:prstGeom>
        </p:spPr>
      </p:pic>
      <p:grpSp>
        <p:nvGrpSpPr>
          <p:cNvPr id="14" name="그룹 13"/>
          <p:cNvGrpSpPr/>
          <p:nvPr/>
        </p:nvGrpSpPr>
        <p:grpSpPr>
          <a:xfrm>
            <a:off x="8738954" y="6334876"/>
            <a:ext cx="2770421" cy="447675"/>
            <a:chOff x="8738954" y="6334876"/>
            <a:chExt cx="2770421" cy="447675"/>
          </a:xfrm>
        </p:grpSpPr>
        <p:pic>
          <p:nvPicPr>
            <p:cNvPr id="20" name="그림 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4000" y="6339639"/>
              <a:ext cx="2365375" cy="41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738954" y="6334876"/>
              <a:ext cx="904875" cy="447675"/>
            </a:xfrm>
            <a:prstGeom prst="rect">
              <a:avLst/>
            </a:prstGeom>
          </p:spPr>
        </p:pic>
      </p:grpSp>
      <p:pic>
        <p:nvPicPr>
          <p:cNvPr id="1034" name="Picture 10" descr="c#에 대한 이미지 검색결과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0343" y="1647471"/>
            <a:ext cx="4021511" cy="2262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084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323850" y="1371600"/>
            <a:ext cx="114490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자유형 20"/>
          <p:cNvSpPr/>
          <p:nvPr/>
        </p:nvSpPr>
        <p:spPr>
          <a:xfrm>
            <a:off x="361950" y="0"/>
            <a:ext cx="11449050" cy="1162050"/>
          </a:xfrm>
          <a:custGeom>
            <a:avLst/>
            <a:gdLst>
              <a:gd name="connsiteX0" fmla="*/ 161913 w 11449050"/>
              <a:gd name="connsiteY0" fmla="*/ 0 h 1162050"/>
              <a:gd name="connsiteX1" fmla="*/ 11287137 w 11449050"/>
              <a:gd name="connsiteY1" fmla="*/ 0 h 1162050"/>
              <a:gd name="connsiteX2" fmla="*/ 11449050 w 11449050"/>
              <a:gd name="connsiteY2" fmla="*/ 0 h 1162050"/>
              <a:gd name="connsiteX3" fmla="*/ 11449050 w 11449050"/>
              <a:gd name="connsiteY3" fmla="*/ 342723 h 1162050"/>
              <a:gd name="connsiteX4" fmla="*/ 11449050 w 11449050"/>
              <a:gd name="connsiteY4" fmla="*/ 712735 h 1162050"/>
              <a:gd name="connsiteX5" fmla="*/ 11449050 w 11449050"/>
              <a:gd name="connsiteY5" fmla="*/ 768797 h 1162050"/>
              <a:gd name="connsiteX6" fmla="*/ 11442765 w 11449050"/>
              <a:gd name="connsiteY6" fmla="*/ 775082 h 1162050"/>
              <a:gd name="connsiteX7" fmla="*/ 11439921 w 11449050"/>
              <a:gd name="connsiteY7" fmla="*/ 803288 h 1162050"/>
              <a:gd name="connsiteX8" fmla="*/ 11090288 w 11449050"/>
              <a:gd name="connsiteY8" fmla="*/ 1152922 h 1162050"/>
              <a:gd name="connsiteX9" fmla="*/ 11062082 w 11449050"/>
              <a:gd name="connsiteY9" fmla="*/ 1155765 h 1162050"/>
              <a:gd name="connsiteX10" fmla="*/ 11055797 w 11449050"/>
              <a:gd name="connsiteY10" fmla="*/ 1162050 h 1162050"/>
              <a:gd name="connsiteX11" fmla="*/ 10999735 w 11449050"/>
              <a:gd name="connsiteY11" fmla="*/ 1162050 h 1162050"/>
              <a:gd name="connsiteX12" fmla="*/ 449315 w 11449050"/>
              <a:gd name="connsiteY12" fmla="*/ 1162050 h 1162050"/>
              <a:gd name="connsiteX13" fmla="*/ 0 w 11449050"/>
              <a:gd name="connsiteY13" fmla="*/ 1162050 h 1162050"/>
              <a:gd name="connsiteX14" fmla="*/ 0 w 11449050"/>
              <a:gd name="connsiteY14" fmla="*/ 712735 h 1162050"/>
              <a:gd name="connsiteX15" fmla="*/ 0 w 11449050"/>
              <a:gd name="connsiteY15" fmla="*/ 392657 h 1162050"/>
              <a:gd name="connsiteX16" fmla="*/ 0 w 11449050"/>
              <a:gd name="connsiteY16" fmla="*/ 342723 h 1162050"/>
              <a:gd name="connsiteX17" fmla="*/ 131601 w 11449050"/>
              <a:gd name="connsiteY17" fmla="*/ 25009 h 1162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1449050" h="1162050">
                <a:moveTo>
                  <a:pt x="161913" y="0"/>
                </a:moveTo>
                <a:lnTo>
                  <a:pt x="11287137" y="0"/>
                </a:lnTo>
                <a:lnTo>
                  <a:pt x="11449050" y="0"/>
                </a:lnTo>
                <a:lnTo>
                  <a:pt x="11449050" y="342723"/>
                </a:lnTo>
                <a:lnTo>
                  <a:pt x="11449050" y="712735"/>
                </a:lnTo>
                <a:lnTo>
                  <a:pt x="11449050" y="768797"/>
                </a:lnTo>
                <a:lnTo>
                  <a:pt x="11442765" y="775082"/>
                </a:lnTo>
                <a:lnTo>
                  <a:pt x="11439921" y="803288"/>
                </a:lnTo>
                <a:cubicBezTo>
                  <a:pt x="11404010" y="978784"/>
                  <a:pt x="11265784" y="1117010"/>
                  <a:pt x="11090288" y="1152922"/>
                </a:cubicBezTo>
                <a:lnTo>
                  <a:pt x="11062082" y="1155765"/>
                </a:lnTo>
                <a:lnTo>
                  <a:pt x="11055797" y="1162050"/>
                </a:lnTo>
                <a:lnTo>
                  <a:pt x="10999735" y="1162050"/>
                </a:lnTo>
                <a:lnTo>
                  <a:pt x="449315" y="1162050"/>
                </a:lnTo>
                <a:lnTo>
                  <a:pt x="0" y="1162050"/>
                </a:lnTo>
                <a:lnTo>
                  <a:pt x="0" y="712735"/>
                </a:lnTo>
                <a:lnTo>
                  <a:pt x="0" y="392657"/>
                </a:lnTo>
                <a:lnTo>
                  <a:pt x="0" y="342723"/>
                </a:lnTo>
                <a:cubicBezTo>
                  <a:pt x="0" y="218648"/>
                  <a:pt x="50291" y="106319"/>
                  <a:pt x="131601" y="25009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드림고딕1" panose="02020600000000000000" pitchFamily="18" charset="-127"/>
              <a:ea typeface="a드림고딕1" panose="02020600000000000000" pitchFamily="18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323850" y="6591300"/>
            <a:ext cx="88201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9475139" y="231983"/>
            <a:ext cx="0" cy="576264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646809" y="320989"/>
            <a:ext cx="1992522" cy="373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a드림고딕1" panose="02020600000000000000" pitchFamily="18" charset="-127"/>
              <a:ea typeface="a드림고딕1" panose="02020600000000000000" pitchFamily="18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281137" y="0"/>
            <a:ext cx="888057" cy="119948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29947" y="134264"/>
            <a:ext cx="703910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04.</a:t>
            </a:r>
            <a:r>
              <a:rPr lang="ko-KR" altLang="en-US" sz="45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환경 및 개발 방법</a:t>
            </a:r>
          </a:p>
        </p:txBody>
      </p:sp>
      <p:sp>
        <p:nvSpPr>
          <p:cNvPr id="14" name="object 3"/>
          <p:cNvSpPr txBox="1">
            <a:spLocks noChangeArrowheads="1"/>
          </p:cNvSpPr>
          <p:nvPr/>
        </p:nvSpPr>
        <p:spPr bwMode="auto">
          <a:xfrm>
            <a:off x="629947" y="1623262"/>
            <a:ext cx="7886700" cy="2513509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 marL="9525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52425" indent="-342900">
              <a:spcBef>
                <a:spcPct val="0"/>
              </a:spcBef>
              <a:buClrTx/>
              <a:buFont typeface="Wingdings" panose="05000000000000000000" pitchFamily="2" charset="2"/>
              <a:buChar char="l"/>
              <a:defRPr/>
            </a:pPr>
            <a:r>
              <a:rPr lang="ko-KR" altLang="ko-KR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개발 </a:t>
            </a:r>
            <a:r>
              <a: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도구</a:t>
            </a:r>
            <a:endParaRPr lang="en-US" altLang="ko-KR" sz="2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Font typeface="Wingdings" panose="05000000000000000000" pitchFamily="2" charset="2"/>
              <a:buNone/>
              <a:defRPr/>
            </a:pPr>
            <a:endParaRPr lang="ko-KR" altLang="ko-KR" sz="4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581025" indent="-285750">
              <a:spcBef>
                <a:spcPts val="413"/>
              </a:spcBef>
              <a:buClrTx/>
              <a:buFont typeface="Wingdings" panose="05000000000000000000" pitchFamily="2" charset="2"/>
              <a:buChar char="ü"/>
              <a:defRPr/>
            </a:pPr>
            <a:r>
              <a:rPr lang="ko-KR" altLang="en-US" sz="1700" b="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아두이노</a:t>
            </a:r>
            <a:r>
              <a:rPr lang="ko-KR" altLang="en-US" sz="1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키트</a:t>
            </a:r>
            <a:endParaRPr lang="en-US" altLang="ko-KR" sz="17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466725" indent="-171450">
              <a:spcBef>
                <a:spcPts val="413"/>
              </a:spcBef>
              <a:buClrTx/>
              <a:buFont typeface="Wingdings" panose="05000000000000000000" pitchFamily="2" charset="2"/>
              <a:buChar char="ü"/>
              <a:defRPr/>
            </a:pPr>
            <a:endParaRPr lang="en-US" altLang="ko-KR" sz="4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581025" indent="-285750">
              <a:spcBef>
                <a:spcPts val="413"/>
              </a:spcBef>
              <a:buClrTx/>
              <a:buFont typeface="Wingdings" panose="05000000000000000000" pitchFamily="2" charset="2"/>
              <a:buChar char="ü"/>
              <a:defRPr/>
            </a:pPr>
            <a:r>
              <a:rPr lang="ko-KR" altLang="en-US" sz="1700" b="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키넥트</a:t>
            </a:r>
            <a:endParaRPr lang="en-US" altLang="ko-KR" sz="17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295275">
              <a:spcBef>
                <a:spcPts val="413"/>
              </a:spcBef>
              <a:buClrTx/>
              <a:buNone/>
              <a:defRPr/>
            </a:pPr>
            <a:endParaRPr lang="en-US" altLang="ko-KR" sz="4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581025" indent="-285750">
              <a:spcBef>
                <a:spcPts val="413"/>
              </a:spcBef>
              <a:buClrTx/>
              <a:buFont typeface="Wingdings" panose="05000000000000000000" pitchFamily="2" charset="2"/>
              <a:buChar char="ü"/>
              <a:defRPr/>
            </a:pPr>
            <a:r>
              <a:rPr lang="ko-KR" altLang="en-US" sz="1700" b="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아두이노</a:t>
            </a:r>
            <a:r>
              <a:rPr lang="ko-KR" altLang="en-US" sz="1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온도센서</a:t>
            </a:r>
            <a:endParaRPr lang="en-US" altLang="ko-KR" sz="17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295275">
              <a:spcBef>
                <a:spcPts val="413"/>
              </a:spcBef>
              <a:buClrTx/>
              <a:buNone/>
              <a:defRPr/>
            </a:pPr>
            <a:endParaRPr lang="en-US" altLang="ko-KR" sz="4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581025" indent="-285750">
              <a:spcBef>
                <a:spcPts val="413"/>
              </a:spcBef>
              <a:buClrTx/>
              <a:buFont typeface="Wingdings" panose="05000000000000000000" pitchFamily="2" charset="2"/>
              <a:buChar char="ü"/>
              <a:defRPr/>
            </a:pPr>
            <a:r>
              <a:rPr lang="ko-KR" altLang="en-US" sz="1700" b="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아두이노</a:t>
            </a:r>
            <a:r>
              <a:rPr lang="ko-KR" altLang="en-US" sz="1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심장박동 센서</a:t>
            </a:r>
            <a:endParaRPr lang="en-US" altLang="ko-KR" sz="17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295275">
              <a:spcBef>
                <a:spcPts val="413"/>
              </a:spcBef>
              <a:buClrTx/>
              <a:buNone/>
              <a:defRPr/>
            </a:pPr>
            <a:endParaRPr lang="en-US" altLang="ko-KR" sz="4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581025" indent="-285750">
              <a:spcBef>
                <a:spcPts val="413"/>
              </a:spcBef>
              <a:buClrTx/>
              <a:buFont typeface="Wingdings" panose="05000000000000000000" pitchFamily="2" charset="2"/>
              <a:buChar char="ü"/>
              <a:defRPr/>
            </a:pPr>
            <a:r>
              <a:rPr lang="ko-KR" altLang="en-US" sz="1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블루투스</a:t>
            </a:r>
            <a:endParaRPr lang="en-US" altLang="ko-KR" sz="17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spcBef>
                <a:spcPts val="413"/>
              </a:spcBef>
              <a:buClrTx/>
              <a:buFontTx/>
              <a:buNone/>
              <a:defRPr/>
            </a:pPr>
            <a:endParaRPr lang="en-US" altLang="ko-KR" sz="5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pic>
        <p:nvPicPr>
          <p:cNvPr id="1026" name="Picture 2" descr="블루투스 이미지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5272" y="3405937"/>
            <a:ext cx="4762500" cy="2724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그룹 12"/>
          <p:cNvGrpSpPr/>
          <p:nvPr/>
        </p:nvGrpSpPr>
        <p:grpSpPr>
          <a:xfrm>
            <a:off x="8738954" y="6334876"/>
            <a:ext cx="2770421" cy="447675"/>
            <a:chOff x="8738954" y="6334876"/>
            <a:chExt cx="2770421" cy="447675"/>
          </a:xfrm>
        </p:grpSpPr>
        <p:pic>
          <p:nvPicPr>
            <p:cNvPr id="20" name="그림 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4000" y="6339639"/>
              <a:ext cx="2365375" cy="41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738954" y="6334876"/>
              <a:ext cx="904875" cy="4476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5548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323850" y="1371600"/>
            <a:ext cx="114490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자유형 20"/>
          <p:cNvSpPr/>
          <p:nvPr/>
        </p:nvSpPr>
        <p:spPr>
          <a:xfrm>
            <a:off x="361950" y="0"/>
            <a:ext cx="11449050" cy="1162050"/>
          </a:xfrm>
          <a:custGeom>
            <a:avLst/>
            <a:gdLst>
              <a:gd name="connsiteX0" fmla="*/ 161913 w 11449050"/>
              <a:gd name="connsiteY0" fmla="*/ 0 h 1162050"/>
              <a:gd name="connsiteX1" fmla="*/ 11287137 w 11449050"/>
              <a:gd name="connsiteY1" fmla="*/ 0 h 1162050"/>
              <a:gd name="connsiteX2" fmla="*/ 11449050 w 11449050"/>
              <a:gd name="connsiteY2" fmla="*/ 0 h 1162050"/>
              <a:gd name="connsiteX3" fmla="*/ 11449050 w 11449050"/>
              <a:gd name="connsiteY3" fmla="*/ 342723 h 1162050"/>
              <a:gd name="connsiteX4" fmla="*/ 11449050 w 11449050"/>
              <a:gd name="connsiteY4" fmla="*/ 712735 h 1162050"/>
              <a:gd name="connsiteX5" fmla="*/ 11449050 w 11449050"/>
              <a:gd name="connsiteY5" fmla="*/ 768797 h 1162050"/>
              <a:gd name="connsiteX6" fmla="*/ 11442765 w 11449050"/>
              <a:gd name="connsiteY6" fmla="*/ 775082 h 1162050"/>
              <a:gd name="connsiteX7" fmla="*/ 11439921 w 11449050"/>
              <a:gd name="connsiteY7" fmla="*/ 803288 h 1162050"/>
              <a:gd name="connsiteX8" fmla="*/ 11090288 w 11449050"/>
              <a:gd name="connsiteY8" fmla="*/ 1152922 h 1162050"/>
              <a:gd name="connsiteX9" fmla="*/ 11062082 w 11449050"/>
              <a:gd name="connsiteY9" fmla="*/ 1155765 h 1162050"/>
              <a:gd name="connsiteX10" fmla="*/ 11055797 w 11449050"/>
              <a:gd name="connsiteY10" fmla="*/ 1162050 h 1162050"/>
              <a:gd name="connsiteX11" fmla="*/ 10999735 w 11449050"/>
              <a:gd name="connsiteY11" fmla="*/ 1162050 h 1162050"/>
              <a:gd name="connsiteX12" fmla="*/ 449315 w 11449050"/>
              <a:gd name="connsiteY12" fmla="*/ 1162050 h 1162050"/>
              <a:gd name="connsiteX13" fmla="*/ 0 w 11449050"/>
              <a:gd name="connsiteY13" fmla="*/ 1162050 h 1162050"/>
              <a:gd name="connsiteX14" fmla="*/ 0 w 11449050"/>
              <a:gd name="connsiteY14" fmla="*/ 712735 h 1162050"/>
              <a:gd name="connsiteX15" fmla="*/ 0 w 11449050"/>
              <a:gd name="connsiteY15" fmla="*/ 392657 h 1162050"/>
              <a:gd name="connsiteX16" fmla="*/ 0 w 11449050"/>
              <a:gd name="connsiteY16" fmla="*/ 342723 h 1162050"/>
              <a:gd name="connsiteX17" fmla="*/ 131601 w 11449050"/>
              <a:gd name="connsiteY17" fmla="*/ 25009 h 1162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1449050" h="1162050">
                <a:moveTo>
                  <a:pt x="161913" y="0"/>
                </a:moveTo>
                <a:lnTo>
                  <a:pt x="11287137" y="0"/>
                </a:lnTo>
                <a:lnTo>
                  <a:pt x="11449050" y="0"/>
                </a:lnTo>
                <a:lnTo>
                  <a:pt x="11449050" y="342723"/>
                </a:lnTo>
                <a:lnTo>
                  <a:pt x="11449050" y="712735"/>
                </a:lnTo>
                <a:lnTo>
                  <a:pt x="11449050" y="768797"/>
                </a:lnTo>
                <a:lnTo>
                  <a:pt x="11442765" y="775082"/>
                </a:lnTo>
                <a:lnTo>
                  <a:pt x="11439921" y="803288"/>
                </a:lnTo>
                <a:cubicBezTo>
                  <a:pt x="11404010" y="978784"/>
                  <a:pt x="11265784" y="1117010"/>
                  <a:pt x="11090288" y="1152922"/>
                </a:cubicBezTo>
                <a:lnTo>
                  <a:pt x="11062082" y="1155765"/>
                </a:lnTo>
                <a:lnTo>
                  <a:pt x="11055797" y="1162050"/>
                </a:lnTo>
                <a:lnTo>
                  <a:pt x="10999735" y="1162050"/>
                </a:lnTo>
                <a:lnTo>
                  <a:pt x="449315" y="1162050"/>
                </a:lnTo>
                <a:lnTo>
                  <a:pt x="0" y="1162050"/>
                </a:lnTo>
                <a:lnTo>
                  <a:pt x="0" y="712735"/>
                </a:lnTo>
                <a:lnTo>
                  <a:pt x="0" y="392657"/>
                </a:lnTo>
                <a:lnTo>
                  <a:pt x="0" y="342723"/>
                </a:lnTo>
                <a:cubicBezTo>
                  <a:pt x="0" y="218648"/>
                  <a:pt x="50291" y="106319"/>
                  <a:pt x="131601" y="25009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드림고딕1" panose="02020600000000000000" pitchFamily="18" charset="-127"/>
              <a:ea typeface="a드림고딕1" panose="02020600000000000000" pitchFamily="18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323850" y="6591300"/>
            <a:ext cx="88201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9475139" y="231983"/>
            <a:ext cx="0" cy="576264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646809" y="320989"/>
            <a:ext cx="1992522" cy="373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a드림고딕1" panose="02020600000000000000" pitchFamily="18" charset="-127"/>
              <a:ea typeface="a드림고딕1" panose="02020600000000000000" pitchFamily="18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281137" y="0"/>
            <a:ext cx="888057" cy="119948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29947" y="134264"/>
            <a:ext cx="703910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04.</a:t>
            </a:r>
            <a:r>
              <a:rPr lang="ko-KR" altLang="en-US" sz="45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환경 및 개발 방법</a:t>
            </a:r>
          </a:p>
        </p:txBody>
      </p:sp>
      <p:sp>
        <p:nvSpPr>
          <p:cNvPr id="10" name="object 3"/>
          <p:cNvSpPr txBox="1">
            <a:spLocks noChangeArrowheads="1"/>
          </p:cNvSpPr>
          <p:nvPr/>
        </p:nvSpPr>
        <p:spPr bwMode="auto">
          <a:xfrm>
            <a:off x="592586" y="3232214"/>
            <a:ext cx="6916283" cy="164660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 marL="9525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52425" indent="-342900">
              <a:spcBef>
                <a:spcPct val="0"/>
              </a:spcBef>
              <a:buClrTx/>
              <a:buFont typeface="Wingdings" panose="05000000000000000000" pitchFamily="2" charset="2"/>
              <a:buChar char="l"/>
              <a:defRPr/>
            </a:pPr>
            <a:r>
              <a: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밴드</a:t>
            </a:r>
            <a:endParaRPr lang="en-US" altLang="ko-KR" sz="5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180975" indent="-171450">
              <a:spcBef>
                <a:spcPct val="0"/>
              </a:spcBef>
              <a:buClrTx/>
              <a:buFont typeface="Wingdings" panose="05000000000000000000" pitchFamily="2" charset="2"/>
              <a:buChar char="ü"/>
              <a:defRPr/>
            </a:pPr>
            <a:endParaRPr lang="ko-KR" altLang="ko-KR" sz="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581025" indent="-285750">
              <a:spcBef>
                <a:spcPts val="413"/>
              </a:spcBef>
              <a:buClrTx/>
              <a:buFont typeface="Wingdings" panose="05000000000000000000" pitchFamily="2" charset="2"/>
              <a:buChar char="ü"/>
              <a:defRPr/>
            </a:pPr>
            <a:r>
              <a:rPr lang="ko-KR" altLang="en-US" sz="1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밴드와 </a:t>
            </a:r>
            <a:r>
              <a:rPr lang="ko-KR" altLang="en-US" sz="1700" b="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아두이노를</a:t>
            </a:r>
            <a:r>
              <a:rPr lang="ko-KR" altLang="en-US" sz="1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결합</a:t>
            </a:r>
            <a:endParaRPr lang="en-US" altLang="ko-KR" sz="17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466725" indent="-171450">
              <a:spcBef>
                <a:spcPts val="413"/>
              </a:spcBef>
              <a:buClrTx/>
              <a:buFont typeface="Wingdings" panose="05000000000000000000" pitchFamily="2" charset="2"/>
              <a:buChar char="ü"/>
              <a:defRPr/>
            </a:pPr>
            <a:endParaRPr lang="en-US" altLang="ko-KR" sz="4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581025" indent="-285750">
              <a:spcBef>
                <a:spcPts val="413"/>
              </a:spcBef>
              <a:buClrTx/>
              <a:buFont typeface="Wingdings" panose="05000000000000000000" pitchFamily="2" charset="2"/>
              <a:buChar char="ü"/>
              <a:defRPr/>
            </a:pPr>
            <a:r>
              <a:rPr lang="ko-KR" altLang="en-US" sz="1700" b="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아두이노에는</a:t>
            </a:r>
            <a:r>
              <a:rPr lang="ko-KR" altLang="en-US" sz="1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각종 센서들을 연결</a:t>
            </a:r>
            <a:endParaRPr lang="en-US" altLang="ko-KR" sz="17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466725" indent="-171450">
              <a:spcBef>
                <a:spcPts val="413"/>
              </a:spcBef>
              <a:buClrTx/>
              <a:buFont typeface="Wingdings" panose="05000000000000000000" pitchFamily="2" charset="2"/>
              <a:buChar char="ü"/>
              <a:defRPr/>
            </a:pPr>
            <a:endParaRPr lang="en-US" altLang="ko-KR" sz="4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581025" indent="-285750">
              <a:spcBef>
                <a:spcPts val="413"/>
              </a:spcBef>
              <a:buClrTx/>
              <a:buFont typeface="Wingdings" panose="05000000000000000000" pitchFamily="2" charset="2"/>
              <a:buChar char="ü"/>
              <a:defRPr/>
            </a:pPr>
            <a:r>
              <a:rPr lang="ko-KR" altLang="en-US" sz="1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장착된 센서들은 블루투스를 </a:t>
            </a:r>
            <a:r>
              <a:rPr lang="ko-KR" altLang="en-US" sz="1700" b="0" dirty="0" smtClean="0">
                <a:solidFill>
                  <a:schemeClr val="tx1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이용해 </a:t>
            </a:r>
            <a:r>
              <a:rPr lang="ko-KR" altLang="en-US" sz="1700" b="0" dirty="0" err="1" smtClean="0">
                <a:solidFill>
                  <a:schemeClr val="tx1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키넥트로</a:t>
            </a:r>
            <a:r>
              <a:rPr lang="ko-KR" altLang="en-US" sz="1700" b="0" dirty="0" smtClean="0">
                <a:solidFill>
                  <a:schemeClr val="tx1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en-US" sz="1700" b="0" dirty="0">
                <a:solidFill>
                  <a:schemeClr val="tx1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정보를 </a:t>
            </a:r>
            <a:r>
              <a:rPr lang="ko-KR" altLang="en-US" sz="1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전달</a:t>
            </a:r>
            <a:endParaRPr lang="en-US" altLang="ko-KR" sz="17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466725" indent="-171450">
              <a:spcBef>
                <a:spcPts val="413"/>
              </a:spcBef>
              <a:buClrTx/>
              <a:buFont typeface="Wingdings" panose="05000000000000000000" pitchFamily="2" charset="2"/>
              <a:buChar char="ü"/>
              <a:defRPr/>
            </a:pPr>
            <a:endParaRPr lang="en-US" altLang="ko-KR" sz="4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20" name="object 3"/>
          <p:cNvSpPr txBox="1">
            <a:spLocks noChangeArrowheads="1"/>
          </p:cNvSpPr>
          <p:nvPr/>
        </p:nvSpPr>
        <p:spPr bwMode="auto">
          <a:xfrm>
            <a:off x="588446" y="5105127"/>
            <a:ext cx="6785655" cy="810478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 marL="9525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52425" indent="-342900">
              <a:spcBef>
                <a:spcPct val="0"/>
              </a:spcBef>
              <a:buClrTx/>
              <a:buFont typeface="Wingdings" panose="05000000000000000000" pitchFamily="2" charset="2"/>
              <a:buChar char="l"/>
              <a:defRPr/>
            </a:pPr>
            <a:r>
              <a: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Server</a:t>
            </a:r>
            <a:endParaRPr lang="en-US" altLang="ko-KR" sz="5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Font typeface="Wingdings" panose="05000000000000000000" pitchFamily="2" charset="2"/>
              <a:buNone/>
              <a:defRPr/>
            </a:pPr>
            <a:endParaRPr lang="ko-KR" altLang="ko-KR" sz="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581025" indent="-285750">
              <a:spcBef>
                <a:spcPts val="413"/>
              </a:spcBef>
              <a:buClrTx/>
              <a:buFont typeface="Wingdings" panose="05000000000000000000" pitchFamily="2" charset="2"/>
              <a:buChar char="ü"/>
              <a:defRPr/>
            </a:pPr>
            <a:r>
              <a:rPr lang="en-US" altLang="ko-KR" sz="1700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MySQL </a:t>
            </a:r>
            <a:r>
              <a:rPr lang="ko-KR" altLang="en-US" sz="1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서버 사용</a:t>
            </a:r>
            <a:endParaRPr lang="en-US" altLang="ko-KR" sz="17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spcBef>
                <a:spcPts val="413"/>
              </a:spcBef>
              <a:buClrTx/>
              <a:buFontTx/>
              <a:buNone/>
              <a:defRPr/>
            </a:pPr>
            <a:endParaRPr lang="en-US" altLang="ko-KR" sz="5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22" name="object 3"/>
          <p:cNvSpPr txBox="1">
            <a:spLocks noChangeArrowheads="1"/>
          </p:cNvSpPr>
          <p:nvPr/>
        </p:nvSpPr>
        <p:spPr bwMode="auto">
          <a:xfrm>
            <a:off x="592586" y="1472153"/>
            <a:ext cx="6785655" cy="1533753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 marL="9525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52425" indent="-342900">
              <a:spcBef>
                <a:spcPct val="0"/>
              </a:spcBef>
              <a:buClrTx/>
              <a:buFont typeface="Wingdings" panose="05000000000000000000" pitchFamily="2" charset="2"/>
              <a:buChar char="l"/>
              <a:defRPr/>
            </a:pPr>
            <a:r>
              <a:rPr lang="ko-KR" altLang="en-US" sz="20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키넥트</a:t>
            </a:r>
            <a:endParaRPr lang="en-US" altLang="ko-KR" sz="5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Font typeface="Wingdings" panose="05000000000000000000" pitchFamily="2" charset="2"/>
              <a:buNone/>
              <a:defRPr/>
            </a:pPr>
            <a:endParaRPr lang="ko-KR" altLang="ko-KR" sz="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581025" indent="-285750">
              <a:spcBef>
                <a:spcPts val="413"/>
              </a:spcBef>
              <a:buClrTx/>
              <a:buFont typeface="Wingdings" panose="05000000000000000000" pitchFamily="2" charset="2"/>
              <a:buChar char="ü"/>
              <a:defRPr/>
            </a:pPr>
            <a:r>
              <a:rPr lang="ko-KR" altLang="en-US" sz="1700" b="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모션측정</a:t>
            </a:r>
            <a:r>
              <a:rPr lang="ko-KR" altLang="en-US" sz="1700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및 알림</a:t>
            </a:r>
            <a:endParaRPr lang="en-US" altLang="ko-KR" sz="1700" b="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295275">
              <a:spcBef>
                <a:spcPts val="413"/>
              </a:spcBef>
              <a:buClrTx/>
              <a:buNone/>
              <a:defRPr/>
            </a:pPr>
            <a:endParaRPr lang="en-US" altLang="ko-KR" sz="400" b="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581025" indent="-285750">
              <a:spcBef>
                <a:spcPts val="413"/>
              </a:spcBef>
              <a:buClrTx/>
              <a:buFont typeface="Wingdings" panose="05000000000000000000" pitchFamily="2" charset="2"/>
              <a:buChar char="ü"/>
              <a:defRPr/>
            </a:pPr>
            <a:r>
              <a:rPr lang="en-US" altLang="ko-KR" sz="1700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Visual Studio 2015</a:t>
            </a:r>
          </a:p>
          <a:p>
            <a:pPr marL="295275">
              <a:spcBef>
                <a:spcPts val="413"/>
              </a:spcBef>
              <a:buClrTx/>
              <a:buNone/>
              <a:defRPr/>
            </a:pPr>
            <a:endParaRPr lang="en-US" altLang="ko-KR" sz="400" b="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581025" indent="-285750">
              <a:spcBef>
                <a:spcPts val="413"/>
              </a:spcBef>
              <a:buClrTx/>
              <a:buFont typeface="Wingdings" panose="05000000000000000000" pitchFamily="2" charset="2"/>
              <a:buChar char="ü"/>
              <a:defRPr/>
            </a:pPr>
            <a:r>
              <a:rPr lang="en-US" altLang="ko-KR" sz="1700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C# </a:t>
            </a:r>
            <a:r>
              <a:rPr lang="ko-KR" altLang="en-US" sz="1700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사용</a:t>
            </a:r>
            <a:endParaRPr lang="en-US" altLang="ko-KR" sz="17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8738954" y="6334876"/>
            <a:ext cx="2770421" cy="447675"/>
            <a:chOff x="8738954" y="6334876"/>
            <a:chExt cx="2770421" cy="447675"/>
          </a:xfrm>
        </p:grpSpPr>
        <p:pic>
          <p:nvPicPr>
            <p:cNvPr id="24" name="그림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4000" y="6339639"/>
              <a:ext cx="2365375" cy="41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738954" y="6334876"/>
              <a:ext cx="904875" cy="447675"/>
            </a:xfrm>
            <a:prstGeom prst="rect">
              <a:avLst/>
            </a:prstGeom>
          </p:spPr>
        </p:pic>
      </p:grpSp>
      <p:pic>
        <p:nvPicPr>
          <p:cNvPr id="26" name="Picture 2" descr="관련 이미지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4770" y="1483039"/>
            <a:ext cx="4581171" cy="2866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848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323850" y="1371600"/>
            <a:ext cx="114490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자유형 20"/>
          <p:cNvSpPr/>
          <p:nvPr/>
        </p:nvSpPr>
        <p:spPr>
          <a:xfrm>
            <a:off x="361950" y="0"/>
            <a:ext cx="11449050" cy="1162050"/>
          </a:xfrm>
          <a:custGeom>
            <a:avLst/>
            <a:gdLst>
              <a:gd name="connsiteX0" fmla="*/ 161913 w 11449050"/>
              <a:gd name="connsiteY0" fmla="*/ 0 h 1162050"/>
              <a:gd name="connsiteX1" fmla="*/ 11287137 w 11449050"/>
              <a:gd name="connsiteY1" fmla="*/ 0 h 1162050"/>
              <a:gd name="connsiteX2" fmla="*/ 11449050 w 11449050"/>
              <a:gd name="connsiteY2" fmla="*/ 0 h 1162050"/>
              <a:gd name="connsiteX3" fmla="*/ 11449050 w 11449050"/>
              <a:gd name="connsiteY3" fmla="*/ 342723 h 1162050"/>
              <a:gd name="connsiteX4" fmla="*/ 11449050 w 11449050"/>
              <a:gd name="connsiteY4" fmla="*/ 712735 h 1162050"/>
              <a:gd name="connsiteX5" fmla="*/ 11449050 w 11449050"/>
              <a:gd name="connsiteY5" fmla="*/ 768797 h 1162050"/>
              <a:gd name="connsiteX6" fmla="*/ 11442765 w 11449050"/>
              <a:gd name="connsiteY6" fmla="*/ 775082 h 1162050"/>
              <a:gd name="connsiteX7" fmla="*/ 11439921 w 11449050"/>
              <a:gd name="connsiteY7" fmla="*/ 803288 h 1162050"/>
              <a:gd name="connsiteX8" fmla="*/ 11090288 w 11449050"/>
              <a:gd name="connsiteY8" fmla="*/ 1152922 h 1162050"/>
              <a:gd name="connsiteX9" fmla="*/ 11062082 w 11449050"/>
              <a:gd name="connsiteY9" fmla="*/ 1155765 h 1162050"/>
              <a:gd name="connsiteX10" fmla="*/ 11055797 w 11449050"/>
              <a:gd name="connsiteY10" fmla="*/ 1162050 h 1162050"/>
              <a:gd name="connsiteX11" fmla="*/ 10999735 w 11449050"/>
              <a:gd name="connsiteY11" fmla="*/ 1162050 h 1162050"/>
              <a:gd name="connsiteX12" fmla="*/ 449315 w 11449050"/>
              <a:gd name="connsiteY12" fmla="*/ 1162050 h 1162050"/>
              <a:gd name="connsiteX13" fmla="*/ 0 w 11449050"/>
              <a:gd name="connsiteY13" fmla="*/ 1162050 h 1162050"/>
              <a:gd name="connsiteX14" fmla="*/ 0 w 11449050"/>
              <a:gd name="connsiteY14" fmla="*/ 712735 h 1162050"/>
              <a:gd name="connsiteX15" fmla="*/ 0 w 11449050"/>
              <a:gd name="connsiteY15" fmla="*/ 392657 h 1162050"/>
              <a:gd name="connsiteX16" fmla="*/ 0 w 11449050"/>
              <a:gd name="connsiteY16" fmla="*/ 342723 h 1162050"/>
              <a:gd name="connsiteX17" fmla="*/ 131601 w 11449050"/>
              <a:gd name="connsiteY17" fmla="*/ 25009 h 1162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1449050" h="1162050">
                <a:moveTo>
                  <a:pt x="161913" y="0"/>
                </a:moveTo>
                <a:lnTo>
                  <a:pt x="11287137" y="0"/>
                </a:lnTo>
                <a:lnTo>
                  <a:pt x="11449050" y="0"/>
                </a:lnTo>
                <a:lnTo>
                  <a:pt x="11449050" y="342723"/>
                </a:lnTo>
                <a:lnTo>
                  <a:pt x="11449050" y="712735"/>
                </a:lnTo>
                <a:lnTo>
                  <a:pt x="11449050" y="768797"/>
                </a:lnTo>
                <a:lnTo>
                  <a:pt x="11442765" y="775082"/>
                </a:lnTo>
                <a:lnTo>
                  <a:pt x="11439921" y="803288"/>
                </a:lnTo>
                <a:cubicBezTo>
                  <a:pt x="11404010" y="978784"/>
                  <a:pt x="11265784" y="1117010"/>
                  <a:pt x="11090288" y="1152922"/>
                </a:cubicBezTo>
                <a:lnTo>
                  <a:pt x="11062082" y="1155765"/>
                </a:lnTo>
                <a:lnTo>
                  <a:pt x="11055797" y="1162050"/>
                </a:lnTo>
                <a:lnTo>
                  <a:pt x="10999735" y="1162050"/>
                </a:lnTo>
                <a:lnTo>
                  <a:pt x="449315" y="1162050"/>
                </a:lnTo>
                <a:lnTo>
                  <a:pt x="0" y="1162050"/>
                </a:lnTo>
                <a:lnTo>
                  <a:pt x="0" y="712735"/>
                </a:lnTo>
                <a:lnTo>
                  <a:pt x="0" y="392657"/>
                </a:lnTo>
                <a:lnTo>
                  <a:pt x="0" y="342723"/>
                </a:lnTo>
                <a:cubicBezTo>
                  <a:pt x="0" y="218648"/>
                  <a:pt x="50291" y="106319"/>
                  <a:pt x="131601" y="25009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드림고딕1" panose="02020600000000000000" pitchFamily="18" charset="-127"/>
              <a:ea typeface="a드림고딕1" panose="02020600000000000000" pitchFamily="18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323850" y="6591300"/>
            <a:ext cx="88201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9475139" y="231983"/>
            <a:ext cx="0" cy="576264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646809" y="320989"/>
            <a:ext cx="1992522" cy="373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a드림고딕1" panose="02020600000000000000" pitchFamily="18" charset="-127"/>
              <a:ea typeface="a드림고딕1" panose="02020600000000000000" pitchFamily="18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281137" y="0"/>
            <a:ext cx="888057" cy="119948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29947" y="134264"/>
            <a:ext cx="382188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05.</a:t>
            </a:r>
            <a:r>
              <a:rPr lang="ko-KR" altLang="en-US" sz="5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현황</a:t>
            </a:r>
            <a:endParaRPr lang="ko-KR" altLang="en-US" sz="45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8738954" y="6334876"/>
            <a:ext cx="2770421" cy="447675"/>
            <a:chOff x="8738954" y="6334876"/>
            <a:chExt cx="2770421" cy="447675"/>
          </a:xfrm>
        </p:grpSpPr>
        <p:pic>
          <p:nvPicPr>
            <p:cNvPr id="24" name="그림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4000" y="6339639"/>
              <a:ext cx="2365375" cy="41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738954" y="6334876"/>
              <a:ext cx="904875" cy="447675"/>
            </a:xfrm>
            <a:prstGeom prst="rect">
              <a:avLst/>
            </a:prstGeom>
          </p:spPr>
        </p:pic>
      </p:grpSp>
      <p:sp>
        <p:nvSpPr>
          <p:cNvPr id="27" name="object 3"/>
          <p:cNvSpPr txBox="1">
            <a:spLocks noChangeArrowheads="1"/>
          </p:cNvSpPr>
          <p:nvPr/>
        </p:nvSpPr>
        <p:spPr bwMode="auto">
          <a:xfrm>
            <a:off x="629946" y="1623262"/>
            <a:ext cx="10715715" cy="124649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 marL="9525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52425" indent="-342900">
              <a:spcBef>
                <a:spcPct val="0"/>
              </a:spcBef>
              <a:buClrTx/>
              <a:buFont typeface="Wingdings" panose="05000000000000000000" pitchFamily="2" charset="2"/>
              <a:buChar char="l"/>
              <a:defRPr/>
            </a:pPr>
            <a:r>
              <a: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개발 완료한 기능</a:t>
            </a:r>
            <a:endParaRPr lang="ko-KR" altLang="ko-KR" sz="4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581025" indent="-285750">
              <a:spcBef>
                <a:spcPts val="413"/>
              </a:spcBef>
              <a:buClrTx/>
              <a:buFont typeface="Wingdings" panose="05000000000000000000" pitchFamily="2" charset="2"/>
              <a:buChar char="ü"/>
              <a:defRPr/>
            </a:pPr>
            <a:r>
              <a:rPr lang="ko-KR" altLang="en-US" sz="1700" b="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키넥트</a:t>
            </a:r>
            <a:r>
              <a:rPr lang="ko-KR" altLang="en-US" sz="1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운동</a:t>
            </a:r>
            <a:r>
              <a:rPr lang="en-US" altLang="ko-KR" sz="1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(</a:t>
            </a:r>
            <a:r>
              <a:rPr lang="ko-KR" altLang="en-US" sz="1700" b="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덤벨</a:t>
            </a:r>
            <a:r>
              <a:rPr lang="en-US" altLang="ko-KR" sz="1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)</a:t>
            </a:r>
            <a:r>
              <a:rPr lang="ko-KR" altLang="en-US" sz="1700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모드 </a:t>
            </a:r>
            <a:r>
              <a:rPr lang="en-US" altLang="ko-KR" sz="1700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- </a:t>
            </a:r>
            <a:r>
              <a:rPr lang="ko-KR" altLang="en-US" sz="1700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상체 </a:t>
            </a:r>
            <a:r>
              <a:rPr lang="ko-KR" altLang="en-US" sz="1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조인트의 움직임 </a:t>
            </a:r>
            <a:r>
              <a:rPr lang="ko-KR" altLang="en-US" sz="1700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표준 값을 </a:t>
            </a:r>
            <a:r>
              <a:rPr lang="ko-KR" altLang="en-US" sz="1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정해 값이 벗어나면 잘못된 자세로 판단</a:t>
            </a:r>
            <a:endParaRPr lang="en-US" altLang="ko-KR" sz="17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581025" indent="-285750">
              <a:spcBef>
                <a:spcPts val="413"/>
              </a:spcBef>
              <a:buClrTx/>
              <a:buFont typeface="Wingdings" panose="05000000000000000000" pitchFamily="2" charset="2"/>
              <a:buChar char="ü"/>
              <a:defRPr/>
            </a:pPr>
            <a:r>
              <a:rPr lang="ko-KR" altLang="en-US" sz="1700" b="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아두이노</a:t>
            </a:r>
            <a:r>
              <a:rPr lang="en-US" altLang="ko-KR" sz="1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(</a:t>
            </a:r>
            <a:r>
              <a:rPr lang="ko-KR" altLang="en-US" sz="1700" b="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심박센서</a:t>
            </a:r>
            <a:r>
              <a:rPr lang="en-US" altLang="ko-KR" sz="1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lang="ko-KR" altLang="en-US" sz="1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온도센서</a:t>
            </a:r>
            <a:r>
              <a:rPr lang="en-US" altLang="ko-KR" sz="1700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)- </a:t>
            </a:r>
            <a:r>
              <a:rPr lang="ko-KR" altLang="en-US" sz="1700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심장박동과 </a:t>
            </a:r>
            <a:r>
              <a:rPr lang="ko-KR" altLang="en-US" sz="1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체온 값 측정 </a:t>
            </a:r>
            <a:endParaRPr lang="en-US" altLang="ko-KR" sz="17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581025" indent="-285750">
              <a:spcBef>
                <a:spcPts val="413"/>
              </a:spcBef>
              <a:buClrTx/>
              <a:buFont typeface="Wingdings" panose="05000000000000000000" pitchFamily="2" charset="2"/>
              <a:buChar char="ü"/>
              <a:defRPr/>
            </a:pPr>
            <a:r>
              <a:rPr lang="en-US" altLang="ko-KR" sz="1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MySQL</a:t>
            </a:r>
            <a:r>
              <a:rPr lang="ko-KR" altLang="en-US" sz="1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을 이용한 </a:t>
            </a:r>
            <a:r>
              <a:rPr lang="ko-KR" altLang="en-US" sz="1700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서버 생성 </a:t>
            </a:r>
            <a:r>
              <a:rPr lang="en-US" altLang="ko-KR" sz="1700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- </a:t>
            </a:r>
            <a:r>
              <a:rPr lang="ko-KR" altLang="en-US" sz="1700" b="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키넥트에서</a:t>
            </a:r>
            <a:r>
              <a:rPr lang="ko-KR" altLang="en-US" sz="1700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en-US" sz="1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주는 정보를 서버에 저장</a:t>
            </a:r>
            <a:endParaRPr lang="en-US" altLang="ko-KR" sz="4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28" name="object 3"/>
          <p:cNvSpPr txBox="1">
            <a:spLocks noChangeArrowheads="1"/>
          </p:cNvSpPr>
          <p:nvPr/>
        </p:nvSpPr>
        <p:spPr bwMode="auto">
          <a:xfrm>
            <a:off x="629947" y="3118382"/>
            <a:ext cx="7886700" cy="1359346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 marL="9525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52425" indent="-342900">
              <a:spcBef>
                <a:spcPct val="0"/>
              </a:spcBef>
              <a:buClrTx/>
              <a:buFont typeface="Wingdings" panose="05000000000000000000" pitchFamily="2" charset="2"/>
              <a:buChar char="l"/>
              <a:defRPr/>
            </a:pPr>
            <a:r>
              <a: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개발할 기능 </a:t>
            </a:r>
            <a:endParaRPr lang="ko-KR" altLang="ko-KR" sz="4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581025" indent="-285750">
              <a:spcBef>
                <a:spcPts val="413"/>
              </a:spcBef>
              <a:buClrTx/>
              <a:buFont typeface="Wingdings" panose="05000000000000000000" pitchFamily="2" charset="2"/>
              <a:buChar char="ü"/>
              <a:defRPr/>
            </a:pPr>
            <a:r>
              <a:rPr lang="ko-KR" altLang="en-US" sz="1700" b="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키넥트</a:t>
            </a:r>
            <a:r>
              <a:rPr lang="ko-KR" altLang="en-US" sz="1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운동</a:t>
            </a:r>
            <a:r>
              <a:rPr lang="en-US" altLang="ko-KR" sz="1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(</a:t>
            </a:r>
            <a:r>
              <a:rPr lang="ko-KR" altLang="en-US" sz="1700" b="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스쿼트</a:t>
            </a:r>
            <a:r>
              <a:rPr lang="en-US" altLang="ko-KR" sz="1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)</a:t>
            </a:r>
            <a:r>
              <a:rPr lang="ko-KR" altLang="en-US" sz="1700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모드 </a:t>
            </a:r>
            <a:r>
              <a:rPr lang="en-US" altLang="ko-KR" sz="1700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- </a:t>
            </a:r>
            <a:r>
              <a:rPr lang="ko-KR" altLang="en-US" sz="1700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하체 </a:t>
            </a:r>
            <a:r>
              <a:rPr lang="ko-KR" altLang="en-US" sz="1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관절의 움직임 </a:t>
            </a:r>
            <a:r>
              <a:rPr lang="ko-KR" altLang="en-US" sz="1700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표준 값 </a:t>
            </a:r>
            <a:r>
              <a:rPr lang="ko-KR" altLang="en-US" sz="1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정의 </a:t>
            </a:r>
            <a:endParaRPr lang="en-US" altLang="ko-KR" sz="17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581025" indent="-285750">
              <a:spcBef>
                <a:spcPts val="413"/>
              </a:spcBef>
              <a:buClrTx/>
              <a:buFont typeface="Wingdings" panose="05000000000000000000" pitchFamily="2" charset="2"/>
              <a:buChar char="ü"/>
              <a:defRPr/>
            </a:pPr>
            <a:r>
              <a:rPr lang="ko-KR" altLang="en-US" sz="1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잘못된 자세로 운동시 정상적인 자세 유도 기능</a:t>
            </a:r>
            <a:r>
              <a:rPr lang="en-US" altLang="ko-KR" sz="1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(</a:t>
            </a:r>
            <a:r>
              <a:rPr lang="ko-KR" altLang="en-US" sz="1700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메시지 박스</a:t>
            </a:r>
            <a:r>
              <a:rPr lang="en-US" altLang="ko-KR" sz="1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)</a:t>
            </a:r>
          </a:p>
          <a:p>
            <a:pPr marL="581025" indent="-285750">
              <a:spcBef>
                <a:spcPts val="413"/>
              </a:spcBef>
              <a:buClrTx/>
              <a:buFont typeface="Wingdings" panose="05000000000000000000" pitchFamily="2" charset="2"/>
              <a:buChar char="ü"/>
              <a:defRPr/>
            </a:pPr>
            <a:r>
              <a:rPr lang="ko-KR" altLang="en-US" sz="1700" b="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아두이노로</a:t>
            </a:r>
            <a:r>
              <a:rPr lang="ko-KR" altLang="en-US" sz="1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받은 심장박동과 </a:t>
            </a:r>
            <a:r>
              <a:rPr lang="ko-KR" altLang="en-US" sz="1700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체온 값을 </a:t>
            </a:r>
            <a:r>
              <a:rPr lang="ko-KR" altLang="en-US" sz="1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화면에 표시</a:t>
            </a:r>
            <a:endParaRPr lang="en-US" altLang="ko-KR" sz="17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295275">
              <a:spcBef>
                <a:spcPts val="413"/>
              </a:spcBef>
              <a:buClrTx/>
              <a:buNone/>
              <a:defRPr/>
            </a:pPr>
            <a:endParaRPr lang="en-US" altLang="ko-KR" sz="4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29" name="object 3"/>
          <p:cNvSpPr txBox="1">
            <a:spLocks noChangeArrowheads="1"/>
          </p:cNvSpPr>
          <p:nvPr/>
        </p:nvSpPr>
        <p:spPr bwMode="auto">
          <a:xfrm>
            <a:off x="629947" y="4573251"/>
            <a:ext cx="7886700" cy="620683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 marL="9525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52425" indent="-342900">
              <a:spcBef>
                <a:spcPct val="0"/>
              </a:spcBef>
              <a:buClrTx/>
              <a:buFont typeface="Wingdings" panose="05000000000000000000" pitchFamily="2" charset="2"/>
              <a:buChar char="l"/>
              <a:defRPr/>
            </a:pPr>
            <a:r>
              <a: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개발에서 제외할 기능</a:t>
            </a:r>
            <a:endParaRPr lang="ko-KR" altLang="ko-KR" sz="4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581025" indent="-285750">
              <a:spcBef>
                <a:spcPts val="413"/>
              </a:spcBef>
              <a:buClrTx/>
              <a:buFont typeface="Wingdings" panose="05000000000000000000" pitchFamily="2" charset="2"/>
              <a:buChar char="ü"/>
              <a:defRPr/>
            </a:pPr>
            <a:r>
              <a:rPr lang="en-US" altLang="ko-KR" sz="1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-</a:t>
            </a:r>
            <a:endParaRPr lang="en-US" altLang="ko-KR" sz="4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60728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586" y="1850854"/>
            <a:ext cx="8218039" cy="4500682"/>
          </a:xfrm>
          <a:prstGeom prst="rect">
            <a:avLst/>
          </a:prstGeom>
        </p:spPr>
      </p:pic>
      <p:cxnSp>
        <p:nvCxnSpPr>
          <p:cNvPr id="11" name="직선 연결선 10"/>
          <p:cNvCxnSpPr/>
          <p:nvPr/>
        </p:nvCxnSpPr>
        <p:spPr>
          <a:xfrm>
            <a:off x="323850" y="1371600"/>
            <a:ext cx="114490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자유형 20"/>
          <p:cNvSpPr/>
          <p:nvPr/>
        </p:nvSpPr>
        <p:spPr>
          <a:xfrm>
            <a:off x="361950" y="0"/>
            <a:ext cx="11449050" cy="1162050"/>
          </a:xfrm>
          <a:custGeom>
            <a:avLst/>
            <a:gdLst>
              <a:gd name="connsiteX0" fmla="*/ 161913 w 11449050"/>
              <a:gd name="connsiteY0" fmla="*/ 0 h 1162050"/>
              <a:gd name="connsiteX1" fmla="*/ 11287137 w 11449050"/>
              <a:gd name="connsiteY1" fmla="*/ 0 h 1162050"/>
              <a:gd name="connsiteX2" fmla="*/ 11449050 w 11449050"/>
              <a:gd name="connsiteY2" fmla="*/ 0 h 1162050"/>
              <a:gd name="connsiteX3" fmla="*/ 11449050 w 11449050"/>
              <a:gd name="connsiteY3" fmla="*/ 342723 h 1162050"/>
              <a:gd name="connsiteX4" fmla="*/ 11449050 w 11449050"/>
              <a:gd name="connsiteY4" fmla="*/ 712735 h 1162050"/>
              <a:gd name="connsiteX5" fmla="*/ 11449050 w 11449050"/>
              <a:gd name="connsiteY5" fmla="*/ 768797 h 1162050"/>
              <a:gd name="connsiteX6" fmla="*/ 11442765 w 11449050"/>
              <a:gd name="connsiteY6" fmla="*/ 775082 h 1162050"/>
              <a:gd name="connsiteX7" fmla="*/ 11439921 w 11449050"/>
              <a:gd name="connsiteY7" fmla="*/ 803288 h 1162050"/>
              <a:gd name="connsiteX8" fmla="*/ 11090288 w 11449050"/>
              <a:gd name="connsiteY8" fmla="*/ 1152922 h 1162050"/>
              <a:gd name="connsiteX9" fmla="*/ 11062082 w 11449050"/>
              <a:gd name="connsiteY9" fmla="*/ 1155765 h 1162050"/>
              <a:gd name="connsiteX10" fmla="*/ 11055797 w 11449050"/>
              <a:gd name="connsiteY10" fmla="*/ 1162050 h 1162050"/>
              <a:gd name="connsiteX11" fmla="*/ 10999735 w 11449050"/>
              <a:gd name="connsiteY11" fmla="*/ 1162050 h 1162050"/>
              <a:gd name="connsiteX12" fmla="*/ 449315 w 11449050"/>
              <a:gd name="connsiteY12" fmla="*/ 1162050 h 1162050"/>
              <a:gd name="connsiteX13" fmla="*/ 0 w 11449050"/>
              <a:gd name="connsiteY13" fmla="*/ 1162050 h 1162050"/>
              <a:gd name="connsiteX14" fmla="*/ 0 w 11449050"/>
              <a:gd name="connsiteY14" fmla="*/ 712735 h 1162050"/>
              <a:gd name="connsiteX15" fmla="*/ 0 w 11449050"/>
              <a:gd name="connsiteY15" fmla="*/ 392657 h 1162050"/>
              <a:gd name="connsiteX16" fmla="*/ 0 w 11449050"/>
              <a:gd name="connsiteY16" fmla="*/ 342723 h 1162050"/>
              <a:gd name="connsiteX17" fmla="*/ 131601 w 11449050"/>
              <a:gd name="connsiteY17" fmla="*/ 25009 h 1162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1449050" h="1162050">
                <a:moveTo>
                  <a:pt x="161913" y="0"/>
                </a:moveTo>
                <a:lnTo>
                  <a:pt x="11287137" y="0"/>
                </a:lnTo>
                <a:lnTo>
                  <a:pt x="11449050" y="0"/>
                </a:lnTo>
                <a:lnTo>
                  <a:pt x="11449050" y="342723"/>
                </a:lnTo>
                <a:lnTo>
                  <a:pt x="11449050" y="712735"/>
                </a:lnTo>
                <a:lnTo>
                  <a:pt x="11449050" y="768797"/>
                </a:lnTo>
                <a:lnTo>
                  <a:pt x="11442765" y="775082"/>
                </a:lnTo>
                <a:lnTo>
                  <a:pt x="11439921" y="803288"/>
                </a:lnTo>
                <a:cubicBezTo>
                  <a:pt x="11404010" y="978784"/>
                  <a:pt x="11265784" y="1117010"/>
                  <a:pt x="11090288" y="1152922"/>
                </a:cubicBezTo>
                <a:lnTo>
                  <a:pt x="11062082" y="1155765"/>
                </a:lnTo>
                <a:lnTo>
                  <a:pt x="11055797" y="1162050"/>
                </a:lnTo>
                <a:lnTo>
                  <a:pt x="10999735" y="1162050"/>
                </a:lnTo>
                <a:lnTo>
                  <a:pt x="449315" y="1162050"/>
                </a:lnTo>
                <a:lnTo>
                  <a:pt x="0" y="1162050"/>
                </a:lnTo>
                <a:lnTo>
                  <a:pt x="0" y="712735"/>
                </a:lnTo>
                <a:lnTo>
                  <a:pt x="0" y="392657"/>
                </a:lnTo>
                <a:lnTo>
                  <a:pt x="0" y="342723"/>
                </a:lnTo>
                <a:cubicBezTo>
                  <a:pt x="0" y="218648"/>
                  <a:pt x="50291" y="106319"/>
                  <a:pt x="131601" y="25009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드림고딕1" panose="02020600000000000000" pitchFamily="18" charset="-127"/>
              <a:ea typeface="a드림고딕1" panose="02020600000000000000" pitchFamily="18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323850" y="6591300"/>
            <a:ext cx="88201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9475139" y="231983"/>
            <a:ext cx="0" cy="576264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646809" y="320989"/>
            <a:ext cx="1992522" cy="373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a드림고딕1" panose="02020600000000000000" pitchFamily="18" charset="-127"/>
              <a:ea typeface="a드림고딕1" panose="02020600000000000000" pitchFamily="18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281137" y="0"/>
            <a:ext cx="888057" cy="119948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29947" y="134264"/>
            <a:ext cx="223330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GitHub</a:t>
            </a:r>
            <a:endParaRPr lang="ko-KR" altLang="en-US" sz="45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44000" y="1908631"/>
            <a:ext cx="2749080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 err="1"/>
              <a:t>팀원별</a:t>
            </a:r>
            <a:r>
              <a:rPr lang="ko-KR" altLang="en-US" dirty="0"/>
              <a:t> </a:t>
            </a:r>
            <a:r>
              <a:rPr lang="en-US" altLang="ko-KR" dirty="0"/>
              <a:t>GitHub </a:t>
            </a:r>
            <a:r>
              <a:rPr lang="ko-KR" altLang="en-US" dirty="0"/>
              <a:t>아이디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/>
              <a:t>팀장 박재환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ID : </a:t>
            </a:r>
            <a:r>
              <a:rPr lang="en-US" altLang="ko-KR" dirty="0" err="1"/>
              <a:t>ParkJaeHwan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/>
              <a:t>팀원 김익현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ID : </a:t>
            </a:r>
            <a:r>
              <a:rPr lang="en-US" altLang="ko-KR" dirty="0" err="1"/>
              <a:t>IkHyunKim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/>
              <a:t>팀원</a:t>
            </a:r>
            <a:r>
              <a:rPr lang="en-US" altLang="ko-KR" dirty="0"/>
              <a:t> </a:t>
            </a:r>
            <a:r>
              <a:rPr lang="ko-KR" altLang="en-US" dirty="0"/>
              <a:t>안세영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ID : </a:t>
            </a:r>
            <a:r>
              <a:rPr lang="en-US" altLang="ko-KR" dirty="0" err="1"/>
              <a:t>SaeYoungAhn</a:t>
            </a:r>
            <a:endParaRPr lang="ko-KR" altLang="en-US" dirty="0"/>
          </a:p>
        </p:txBody>
      </p:sp>
      <p:sp>
        <p:nvSpPr>
          <p:cNvPr id="14" name="object 3"/>
          <p:cNvSpPr txBox="1">
            <a:spLocks noChangeArrowheads="1"/>
          </p:cNvSpPr>
          <p:nvPr/>
        </p:nvSpPr>
        <p:spPr bwMode="auto">
          <a:xfrm>
            <a:off x="592586" y="1472153"/>
            <a:ext cx="9406820" cy="30777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 marL="9525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52425" indent="-342900">
              <a:spcBef>
                <a:spcPct val="0"/>
              </a:spcBef>
              <a:buClrTx/>
              <a:buFont typeface="Wingdings" panose="05000000000000000000" pitchFamily="2" charset="2"/>
              <a:buChar char="l"/>
              <a:defRPr/>
            </a:pPr>
            <a:r>
              <a:rPr lang="ko-KR" altLang="en-US" sz="2000" b="0" dirty="0">
                <a:solidFill>
                  <a:schemeClr val="tx1"/>
                </a:solidFill>
                <a:latin typeface="+mn-ea"/>
              </a:rPr>
              <a:t>졸업작품 </a:t>
            </a:r>
            <a:r>
              <a:rPr lang="en-US" altLang="ko-KR" sz="2000" b="0" dirty="0">
                <a:solidFill>
                  <a:schemeClr val="tx1"/>
                </a:solidFill>
                <a:latin typeface="+mn-ea"/>
              </a:rPr>
              <a:t>GitHub </a:t>
            </a:r>
            <a:r>
              <a:rPr lang="ko-KR" altLang="en-US" sz="2000" b="0" dirty="0">
                <a:solidFill>
                  <a:schemeClr val="tx1"/>
                </a:solidFill>
                <a:latin typeface="+mn-ea"/>
              </a:rPr>
              <a:t>주소 </a:t>
            </a:r>
            <a:r>
              <a:rPr lang="en-US" altLang="ko-KR" sz="2000" b="0" dirty="0">
                <a:solidFill>
                  <a:schemeClr val="tx1"/>
                </a:solidFill>
                <a:latin typeface="+mn-ea"/>
              </a:rPr>
              <a:t>: </a:t>
            </a:r>
            <a:r>
              <a:rPr lang="en-US" altLang="ko-KR" sz="2000" b="0" dirty="0">
                <a:solidFill>
                  <a:srgbClr val="0000FF"/>
                </a:solidFill>
                <a:latin typeface="+mn-ea"/>
              </a:rPr>
              <a:t>https://github.com/ParkJaeHwan/Capstone.git</a:t>
            </a:r>
            <a:endParaRPr lang="ko-KR" altLang="en-US" sz="2000" b="0" dirty="0">
              <a:solidFill>
                <a:srgbClr val="0000FF"/>
              </a:solidFill>
              <a:latin typeface="+mn-ea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8738954" y="6334876"/>
            <a:ext cx="2770421" cy="447675"/>
            <a:chOff x="8738954" y="6334876"/>
            <a:chExt cx="2770421" cy="447675"/>
          </a:xfrm>
        </p:grpSpPr>
        <p:pic>
          <p:nvPicPr>
            <p:cNvPr id="20" name="그림 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4000" y="6339639"/>
              <a:ext cx="2365375" cy="41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738954" y="6334876"/>
              <a:ext cx="904875" cy="4476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2330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323850" y="1371600"/>
            <a:ext cx="114490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자유형 20"/>
          <p:cNvSpPr/>
          <p:nvPr/>
        </p:nvSpPr>
        <p:spPr>
          <a:xfrm>
            <a:off x="361950" y="0"/>
            <a:ext cx="11449050" cy="1162050"/>
          </a:xfrm>
          <a:custGeom>
            <a:avLst/>
            <a:gdLst>
              <a:gd name="connsiteX0" fmla="*/ 161913 w 11449050"/>
              <a:gd name="connsiteY0" fmla="*/ 0 h 1162050"/>
              <a:gd name="connsiteX1" fmla="*/ 11287137 w 11449050"/>
              <a:gd name="connsiteY1" fmla="*/ 0 h 1162050"/>
              <a:gd name="connsiteX2" fmla="*/ 11449050 w 11449050"/>
              <a:gd name="connsiteY2" fmla="*/ 0 h 1162050"/>
              <a:gd name="connsiteX3" fmla="*/ 11449050 w 11449050"/>
              <a:gd name="connsiteY3" fmla="*/ 342723 h 1162050"/>
              <a:gd name="connsiteX4" fmla="*/ 11449050 w 11449050"/>
              <a:gd name="connsiteY4" fmla="*/ 712735 h 1162050"/>
              <a:gd name="connsiteX5" fmla="*/ 11449050 w 11449050"/>
              <a:gd name="connsiteY5" fmla="*/ 768797 h 1162050"/>
              <a:gd name="connsiteX6" fmla="*/ 11442765 w 11449050"/>
              <a:gd name="connsiteY6" fmla="*/ 775082 h 1162050"/>
              <a:gd name="connsiteX7" fmla="*/ 11439921 w 11449050"/>
              <a:gd name="connsiteY7" fmla="*/ 803288 h 1162050"/>
              <a:gd name="connsiteX8" fmla="*/ 11090288 w 11449050"/>
              <a:gd name="connsiteY8" fmla="*/ 1152922 h 1162050"/>
              <a:gd name="connsiteX9" fmla="*/ 11062082 w 11449050"/>
              <a:gd name="connsiteY9" fmla="*/ 1155765 h 1162050"/>
              <a:gd name="connsiteX10" fmla="*/ 11055797 w 11449050"/>
              <a:gd name="connsiteY10" fmla="*/ 1162050 h 1162050"/>
              <a:gd name="connsiteX11" fmla="*/ 10999735 w 11449050"/>
              <a:gd name="connsiteY11" fmla="*/ 1162050 h 1162050"/>
              <a:gd name="connsiteX12" fmla="*/ 449315 w 11449050"/>
              <a:gd name="connsiteY12" fmla="*/ 1162050 h 1162050"/>
              <a:gd name="connsiteX13" fmla="*/ 0 w 11449050"/>
              <a:gd name="connsiteY13" fmla="*/ 1162050 h 1162050"/>
              <a:gd name="connsiteX14" fmla="*/ 0 w 11449050"/>
              <a:gd name="connsiteY14" fmla="*/ 712735 h 1162050"/>
              <a:gd name="connsiteX15" fmla="*/ 0 w 11449050"/>
              <a:gd name="connsiteY15" fmla="*/ 392657 h 1162050"/>
              <a:gd name="connsiteX16" fmla="*/ 0 w 11449050"/>
              <a:gd name="connsiteY16" fmla="*/ 342723 h 1162050"/>
              <a:gd name="connsiteX17" fmla="*/ 131601 w 11449050"/>
              <a:gd name="connsiteY17" fmla="*/ 25009 h 1162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1449050" h="1162050">
                <a:moveTo>
                  <a:pt x="161913" y="0"/>
                </a:moveTo>
                <a:lnTo>
                  <a:pt x="11287137" y="0"/>
                </a:lnTo>
                <a:lnTo>
                  <a:pt x="11449050" y="0"/>
                </a:lnTo>
                <a:lnTo>
                  <a:pt x="11449050" y="342723"/>
                </a:lnTo>
                <a:lnTo>
                  <a:pt x="11449050" y="712735"/>
                </a:lnTo>
                <a:lnTo>
                  <a:pt x="11449050" y="768797"/>
                </a:lnTo>
                <a:lnTo>
                  <a:pt x="11442765" y="775082"/>
                </a:lnTo>
                <a:lnTo>
                  <a:pt x="11439921" y="803288"/>
                </a:lnTo>
                <a:cubicBezTo>
                  <a:pt x="11404010" y="978784"/>
                  <a:pt x="11265784" y="1117010"/>
                  <a:pt x="11090288" y="1152922"/>
                </a:cubicBezTo>
                <a:lnTo>
                  <a:pt x="11062082" y="1155765"/>
                </a:lnTo>
                <a:lnTo>
                  <a:pt x="11055797" y="1162050"/>
                </a:lnTo>
                <a:lnTo>
                  <a:pt x="10999735" y="1162050"/>
                </a:lnTo>
                <a:lnTo>
                  <a:pt x="449315" y="1162050"/>
                </a:lnTo>
                <a:lnTo>
                  <a:pt x="0" y="1162050"/>
                </a:lnTo>
                <a:lnTo>
                  <a:pt x="0" y="712735"/>
                </a:lnTo>
                <a:lnTo>
                  <a:pt x="0" y="392657"/>
                </a:lnTo>
                <a:lnTo>
                  <a:pt x="0" y="342723"/>
                </a:lnTo>
                <a:cubicBezTo>
                  <a:pt x="0" y="218648"/>
                  <a:pt x="50291" y="106319"/>
                  <a:pt x="131601" y="25009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드림고딕1" panose="02020600000000000000" pitchFamily="18" charset="-127"/>
              <a:ea typeface="a드림고딕1" panose="02020600000000000000" pitchFamily="18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323850" y="6591300"/>
            <a:ext cx="88201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9475139" y="231983"/>
            <a:ext cx="0" cy="576264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646809" y="320989"/>
            <a:ext cx="1992522" cy="373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a드림고딕1" panose="02020600000000000000" pitchFamily="18" charset="-127"/>
              <a:ea typeface="a드림고딕1" panose="02020600000000000000" pitchFamily="18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281137" y="0"/>
            <a:ext cx="888057" cy="119948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29947" y="134264"/>
            <a:ext cx="367119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06.</a:t>
            </a:r>
            <a:r>
              <a:rPr lang="ko-KR" altLang="en-US" sz="50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업무</a:t>
            </a:r>
            <a:r>
              <a:rPr lang="ko-KR" altLang="en-US" sz="45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45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분담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374132"/>
              </p:ext>
            </p:extLst>
          </p:nvPr>
        </p:nvGraphicFramePr>
        <p:xfrm>
          <a:off x="1933608" y="1583114"/>
          <a:ext cx="8317832" cy="462963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970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85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27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794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743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박재환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안세영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김익현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9212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자료탐색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en-US" altLang="ko-KR" sz="1300" dirty="0"/>
                    </a:p>
                    <a:p>
                      <a:pPr algn="ctr" latinLnBrk="1"/>
                      <a:r>
                        <a:rPr lang="ko-KR" altLang="en-US" sz="1300" dirty="0" err="1"/>
                        <a:t>키넥트</a:t>
                      </a:r>
                      <a:r>
                        <a:rPr lang="en-US" altLang="ko-KR" sz="1300" dirty="0"/>
                        <a:t>, </a:t>
                      </a:r>
                      <a:r>
                        <a:rPr lang="ko-KR" altLang="en-US" sz="1300" dirty="0" err="1"/>
                        <a:t>아두이노</a:t>
                      </a:r>
                      <a:r>
                        <a:rPr lang="ko-KR" altLang="en-US" sz="1300" dirty="0"/>
                        <a:t> 기술</a:t>
                      </a:r>
                      <a:r>
                        <a:rPr lang="en-US" altLang="ko-KR" sz="1300" dirty="0"/>
                        <a:t>, </a:t>
                      </a:r>
                      <a:r>
                        <a:rPr lang="ko-KR" altLang="en-US" sz="1300" dirty="0"/>
                        <a:t>블루투스 통신</a:t>
                      </a:r>
                      <a:r>
                        <a:rPr lang="en-US" altLang="ko-KR" sz="1300" dirty="0"/>
                        <a:t>, </a:t>
                      </a:r>
                      <a:r>
                        <a:rPr lang="en-US" altLang="ko-KR" sz="1300" dirty="0" smtClean="0"/>
                        <a:t>MySQL </a:t>
                      </a:r>
                      <a:r>
                        <a:rPr lang="ko-KR" altLang="en-US" sz="1300" dirty="0" smtClean="0"/>
                        <a:t>서버</a:t>
                      </a:r>
                      <a:endParaRPr lang="en-US" altLang="ko-KR" sz="1300" dirty="0" smtClean="0"/>
                    </a:p>
                    <a:p>
                      <a:pPr algn="ctr" latinLnBrk="1"/>
                      <a:endParaRPr lang="en-US" altLang="ko-KR" sz="500" dirty="0" smtClean="0"/>
                    </a:p>
                    <a:p>
                      <a:pPr algn="ctr" latinLnBrk="1"/>
                      <a:r>
                        <a:rPr lang="ko-KR" altLang="en-US" sz="1300" dirty="0" err="1" smtClean="0"/>
                        <a:t>아두이노</a:t>
                      </a:r>
                      <a:r>
                        <a:rPr lang="ko-KR" altLang="en-US" sz="1300" dirty="0" smtClean="0"/>
                        <a:t> 센서</a:t>
                      </a:r>
                      <a:r>
                        <a:rPr lang="en-US" altLang="ko-KR" sz="1300" dirty="0" smtClean="0"/>
                        <a:t>(</a:t>
                      </a:r>
                      <a:r>
                        <a:rPr lang="ko-KR" altLang="en-US" sz="1300" dirty="0" smtClean="0"/>
                        <a:t>심장박동 센서</a:t>
                      </a:r>
                      <a:r>
                        <a:rPr lang="en-US" altLang="ko-KR" sz="1300" dirty="0" smtClean="0"/>
                        <a:t>, </a:t>
                      </a:r>
                      <a:r>
                        <a:rPr lang="ko-KR" altLang="en-US" sz="1300" dirty="0" smtClean="0"/>
                        <a:t>체온 센서</a:t>
                      </a:r>
                      <a:r>
                        <a:rPr lang="en-US" altLang="ko-KR" sz="1300" dirty="0" smtClean="0"/>
                        <a:t>)</a:t>
                      </a:r>
                      <a:endParaRPr lang="en-US" altLang="ko-KR" sz="13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8479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설계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300" dirty="0"/>
                    </a:p>
                    <a:p>
                      <a:pPr algn="ctr" latinLnBrk="1"/>
                      <a:r>
                        <a:rPr lang="ko-KR" altLang="en-US" sz="1300" dirty="0" smtClean="0"/>
                        <a:t>서버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300" dirty="0"/>
                    </a:p>
                    <a:p>
                      <a:pPr algn="ctr" latinLnBrk="1"/>
                      <a:r>
                        <a:rPr lang="ko-KR" altLang="en-US" sz="1300" dirty="0" err="1"/>
                        <a:t>키넥트</a:t>
                      </a:r>
                      <a:endParaRPr lang="en-US" altLang="ko-KR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300" dirty="0" smtClean="0"/>
                    </a:p>
                    <a:p>
                      <a:pPr algn="ctr" latinLnBrk="1"/>
                      <a:r>
                        <a:rPr lang="ko-KR" altLang="en-US" sz="1300" dirty="0" err="1" smtClean="0"/>
                        <a:t>아두이노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34440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300" dirty="0"/>
                    </a:p>
                    <a:p>
                      <a:pPr algn="ctr" latinLnBrk="1"/>
                      <a:endParaRPr lang="en-US" altLang="ko-KR" sz="500" dirty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aseline="0" dirty="0" smtClean="0"/>
                        <a:t>MySQL</a:t>
                      </a:r>
                      <a:r>
                        <a:rPr lang="ko-KR" altLang="en-US" sz="1300" baseline="0" dirty="0" smtClean="0"/>
                        <a:t> 서버</a:t>
                      </a:r>
                      <a:endParaRPr lang="en-US" altLang="ko-KR" sz="1300" baseline="0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400" baseline="0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aseline="0" dirty="0" err="1" smtClean="0"/>
                        <a:t>키넥트</a:t>
                      </a:r>
                      <a:r>
                        <a:rPr lang="ko-KR" altLang="en-US" sz="1300" baseline="0" dirty="0" smtClean="0"/>
                        <a:t> 연동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300" dirty="0"/>
                    </a:p>
                    <a:p>
                      <a:pPr algn="ctr" latinLnBrk="1"/>
                      <a:endParaRPr lang="en-US" altLang="ko-KR" sz="500" dirty="0"/>
                    </a:p>
                    <a:p>
                      <a:pPr algn="ctr" latinLnBrk="1"/>
                      <a:r>
                        <a:rPr lang="ko-KR" altLang="en-US" sz="1300" dirty="0" err="1"/>
                        <a:t>키넥트</a:t>
                      </a:r>
                      <a:r>
                        <a:rPr lang="ko-KR" altLang="en-US" sz="1300" dirty="0"/>
                        <a:t> 모션인식</a:t>
                      </a:r>
                      <a:endParaRPr lang="en-US" altLang="ko-KR" sz="1300" dirty="0"/>
                    </a:p>
                    <a:p>
                      <a:pPr algn="ctr" latinLnBrk="1"/>
                      <a:endParaRPr lang="en-US" altLang="ko-KR" sz="500" dirty="0"/>
                    </a:p>
                    <a:p>
                      <a:pPr algn="ctr" latinLnBrk="1"/>
                      <a:r>
                        <a:rPr lang="ko-KR" altLang="en-US" sz="1300" baseline="0" dirty="0"/>
                        <a:t>동영상과 그림병합</a:t>
                      </a:r>
                      <a:endParaRPr lang="en-US" altLang="ko-KR" sz="13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300" baseline="0" dirty="0"/>
                    </a:p>
                    <a:p>
                      <a:pPr algn="ctr" latinLnBrk="1"/>
                      <a:endParaRPr lang="en-US" altLang="ko-KR" sz="500" baseline="0" dirty="0"/>
                    </a:p>
                    <a:p>
                      <a:pPr algn="ctr" latinLnBrk="1"/>
                      <a:endParaRPr lang="ko-KR" altLang="en-US" sz="500" dirty="0"/>
                    </a:p>
                    <a:p>
                      <a:pPr algn="ctr" latinLnBrk="1"/>
                      <a:r>
                        <a:rPr lang="ko-KR" altLang="en-US" sz="1300" dirty="0" err="1" smtClean="0"/>
                        <a:t>아두이노</a:t>
                      </a:r>
                      <a:r>
                        <a:rPr lang="ko-KR" altLang="en-US" sz="1300" dirty="0" smtClean="0"/>
                        <a:t> 데이터 처리</a:t>
                      </a:r>
                      <a:endParaRPr lang="en-US" altLang="ko-KR" sz="1300" dirty="0" smtClean="0"/>
                    </a:p>
                    <a:p>
                      <a:pPr algn="ctr" latinLnBrk="1"/>
                      <a:endParaRPr lang="en-US" altLang="ko-KR" sz="500" dirty="0" smtClean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 err="1" smtClean="0"/>
                        <a:t>아두이노</a:t>
                      </a:r>
                      <a:r>
                        <a:rPr lang="ko-KR" altLang="en-US" sz="1300" dirty="0" smtClean="0"/>
                        <a:t> 센서와 밴드 통합</a:t>
                      </a:r>
                      <a:endParaRPr lang="en-US" altLang="ko-KR" sz="13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80065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테스트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en-US" altLang="ko-KR" sz="1300" dirty="0"/>
                    </a:p>
                    <a:p>
                      <a:pPr algn="ctr" latinLnBrk="1"/>
                      <a:r>
                        <a:rPr lang="ko-KR" altLang="en-US" sz="1300" dirty="0" err="1"/>
                        <a:t>아두이노와</a:t>
                      </a:r>
                      <a:r>
                        <a:rPr lang="ko-KR" altLang="en-US" sz="1300" dirty="0"/>
                        <a:t> </a:t>
                      </a:r>
                      <a:r>
                        <a:rPr lang="ko-KR" altLang="en-US" sz="1300" dirty="0" smtClean="0"/>
                        <a:t>센서</a:t>
                      </a:r>
                      <a:r>
                        <a:rPr lang="en-US" altLang="ko-KR" sz="1300" dirty="0" smtClean="0"/>
                        <a:t>, </a:t>
                      </a:r>
                      <a:r>
                        <a:rPr lang="ko-KR" altLang="en-US" sz="1300" dirty="0" err="1" smtClean="0"/>
                        <a:t>키넥트와</a:t>
                      </a:r>
                      <a:r>
                        <a:rPr lang="ko-KR" altLang="en-US" sz="1300" dirty="0" smtClean="0"/>
                        <a:t> 서버 데이터 </a:t>
                      </a:r>
                      <a:r>
                        <a:rPr lang="ko-KR" altLang="en-US" sz="1300" dirty="0"/>
                        <a:t>송수신 테스트</a:t>
                      </a:r>
                      <a:endParaRPr lang="en-US" altLang="ko-KR" sz="1300" dirty="0"/>
                    </a:p>
                    <a:p>
                      <a:pPr algn="ctr" latinLnBrk="1"/>
                      <a:endParaRPr lang="en-US" altLang="ko-KR" sz="500" dirty="0"/>
                    </a:p>
                    <a:p>
                      <a:pPr algn="ctr" latinLnBrk="1"/>
                      <a:r>
                        <a:rPr lang="ko-KR" altLang="en-US" sz="1300" dirty="0" err="1" smtClean="0"/>
                        <a:t>키넥트와</a:t>
                      </a:r>
                      <a:r>
                        <a:rPr lang="ko-KR" altLang="en-US" sz="1300" dirty="0" smtClean="0"/>
                        <a:t> </a:t>
                      </a:r>
                      <a:r>
                        <a:rPr lang="ko-KR" altLang="en-US" sz="1300" dirty="0" err="1" smtClean="0"/>
                        <a:t>아두이노</a:t>
                      </a:r>
                      <a:r>
                        <a:rPr lang="ko-KR" altLang="en-US" sz="1300" dirty="0" smtClean="0"/>
                        <a:t> </a:t>
                      </a:r>
                      <a:r>
                        <a:rPr lang="ko-KR" altLang="en-US" sz="1300" dirty="0"/>
                        <a:t>작동 및 제어 테스트</a:t>
                      </a:r>
                      <a:endParaRPr lang="en-US" altLang="ko-KR" sz="1300" dirty="0"/>
                    </a:p>
                    <a:p>
                      <a:pPr algn="ctr" latinLnBrk="1"/>
                      <a:endParaRPr lang="en-US" altLang="ko-KR" sz="500" dirty="0"/>
                    </a:p>
                    <a:p>
                      <a:pPr algn="ctr" latinLnBrk="1"/>
                      <a:r>
                        <a:rPr lang="ko-KR" altLang="en-US" sz="1300" dirty="0"/>
                        <a:t>통합테스트 및 유지보수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3" name="그룹 12"/>
          <p:cNvGrpSpPr/>
          <p:nvPr/>
        </p:nvGrpSpPr>
        <p:grpSpPr>
          <a:xfrm>
            <a:off x="8738954" y="6334876"/>
            <a:ext cx="2770421" cy="447675"/>
            <a:chOff x="8738954" y="6334876"/>
            <a:chExt cx="2770421" cy="447675"/>
          </a:xfrm>
        </p:grpSpPr>
        <p:pic>
          <p:nvPicPr>
            <p:cNvPr id="14" name="그림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4000" y="6339639"/>
              <a:ext cx="2365375" cy="41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738954" y="6334876"/>
              <a:ext cx="904875" cy="4476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6480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323850" y="1371600"/>
            <a:ext cx="114490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자유형 20"/>
          <p:cNvSpPr/>
          <p:nvPr/>
        </p:nvSpPr>
        <p:spPr>
          <a:xfrm>
            <a:off x="361950" y="0"/>
            <a:ext cx="11449050" cy="1162050"/>
          </a:xfrm>
          <a:custGeom>
            <a:avLst/>
            <a:gdLst>
              <a:gd name="connsiteX0" fmla="*/ 161913 w 11449050"/>
              <a:gd name="connsiteY0" fmla="*/ 0 h 1162050"/>
              <a:gd name="connsiteX1" fmla="*/ 11287137 w 11449050"/>
              <a:gd name="connsiteY1" fmla="*/ 0 h 1162050"/>
              <a:gd name="connsiteX2" fmla="*/ 11449050 w 11449050"/>
              <a:gd name="connsiteY2" fmla="*/ 0 h 1162050"/>
              <a:gd name="connsiteX3" fmla="*/ 11449050 w 11449050"/>
              <a:gd name="connsiteY3" fmla="*/ 342723 h 1162050"/>
              <a:gd name="connsiteX4" fmla="*/ 11449050 w 11449050"/>
              <a:gd name="connsiteY4" fmla="*/ 712735 h 1162050"/>
              <a:gd name="connsiteX5" fmla="*/ 11449050 w 11449050"/>
              <a:gd name="connsiteY5" fmla="*/ 768797 h 1162050"/>
              <a:gd name="connsiteX6" fmla="*/ 11442765 w 11449050"/>
              <a:gd name="connsiteY6" fmla="*/ 775082 h 1162050"/>
              <a:gd name="connsiteX7" fmla="*/ 11439921 w 11449050"/>
              <a:gd name="connsiteY7" fmla="*/ 803288 h 1162050"/>
              <a:gd name="connsiteX8" fmla="*/ 11090288 w 11449050"/>
              <a:gd name="connsiteY8" fmla="*/ 1152922 h 1162050"/>
              <a:gd name="connsiteX9" fmla="*/ 11062082 w 11449050"/>
              <a:gd name="connsiteY9" fmla="*/ 1155765 h 1162050"/>
              <a:gd name="connsiteX10" fmla="*/ 11055797 w 11449050"/>
              <a:gd name="connsiteY10" fmla="*/ 1162050 h 1162050"/>
              <a:gd name="connsiteX11" fmla="*/ 10999735 w 11449050"/>
              <a:gd name="connsiteY11" fmla="*/ 1162050 h 1162050"/>
              <a:gd name="connsiteX12" fmla="*/ 449315 w 11449050"/>
              <a:gd name="connsiteY12" fmla="*/ 1162050 h 1162050"/>
              <a:gd name="connsiteX13" fmla="*/ 0 w 11449050"/>
              <a:gd name="connsiteY13" fmla="*/ 1162050 h 1162050"/>
              <a:gd name="connsiteX14" fmla="*/ 0 w 11449050"/>
              <a:gd name="connsiteY14" fmla="*/ 712735 h 1162050"/>
              <a:gd name="connsiteX15" fmla="*/ 0 w 11449050"/>
              <a:gd name="connsiteY15" fmla="*/ 392657 h 1162050"/>
              <a:gd name="connsiteX16" fmla="*/ 0 w 11449050"/>
              <a:gd name="connsiteY16" fmla="*/ 342723 h 1162050"/>
              <a:gd name="connsiteX17" fmla="*/ 131601 w 11449050"/>
              <a:gd name="connsiteY17" fmla="*/ 25009 h 1162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1449050" h="1162050">
                <a:moveTo>
                  <a:pt x="161913" y="0"/>
                </a:moveTo>
                <a:lnTo>
                  <a:pt x="11287137" y="0"/>
                </a:lnTo>
                <a:lnTo>
                  <a:pt x="11449050" y="0"/>
                </a:lnTo>
                <a:lnTo>
                  <a:pt x="11449050" y="342723"/>
                </a:lnTo>
                <a:lnTo>
                  <a:pt x="11449050" y="712735"/>
                </a:lnTo>
                <a:lnTo>
                  <a:pt x="11449050" y="768797"/>
                </a:lnTo>
                <a:lnTo>
                  <a:pt x="11442765" y="775082"/>
                </a:lnTo>
                <a:lnTo>
                  <a:pt x="11439921" y="803288"/>
                </a:lnTo>
                <a:cubicBezTo>
                  <a:pt x="11404010" y="978784"/>
                  <a:pt x="11265784" y="1117010"/>
                  <a:pt x="11090288" y="1152922"/>
                </a:cubicBezTo>
                <a:lnTo>
                  <a:pt x="11062082" y="1155765"/>
                </a:lnTo>
                <a:lnTo>
                  <a:pt x="11055797" y="1162050"/>
                </a:lnTo>
                <a:lnTo>
                  <a:pt x="10999735" y="1162050"/>
                </a:lnTo>
                <a:lnTo>
                  <a:pt x="449315" y="1162050"/>
                </a:lnTo>
                <a:lnTo>
                  <a:pt x="0" y="1162050"/>
                </a:lnTo>
                <a:lnTo>
                  <a:pt x="0" y="712735"/>
                </a:lnTo>
                <a:lnTo>
                  <a:pt x="0" y="392657"/>
                </a:lnTo>
                <a:lnTo>
                  <a:pt x="0" y="342723"/>
                </a:lnTo>
                <a:cubicBezTo>
                  <a:pt x="0" y="218648"/>
                  <a:pt x="50291" y="106319"/>
                  <a:pt x="131601" y="25009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드림고딕1" panose="02020600000000000000" pitchFamily="18" charset="-127"/>
              <a:ea typeface="a드림고딕1" panose="02020600000000000000" pitchFamily="18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323850" y="6591300"/>
            <a:ext cx="88201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9475139" y="231983"/>
            <a:ext cx="0" cy="576264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646809" y="320989"/>
            <a:ext cx="1992522" cy="373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a드림고딕1" panose="02020600000000000000" pitchFamily="18" charset="-127"/>
              <a:ea typeface="a드림고딕1" panose="02020600000000000000" pitchFamily="18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281137" y="0"/>
            <a:ext cx="888057" cy="119948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29947" y="134264"/>
            <a:ext cx="585128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07.</a:t>
            </a:r>
            <a:r>
              <a:rPr lang="ko-KR" altLang="en-US" sz="45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종합설계 수행일정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25638"/>
              </p:ext>
            </p:extLst>
          </p:nvPr>
        </p:nvGraphicFramePr>
        <p:xfrm>
          <a:off x="361950" y="1683947"/>
          <a:ext cx="11258550" cy="4132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11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36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2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2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2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29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429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429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429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429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5760">
                <a:tc rowSpan="9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추진일정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추진사항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월 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월 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7~9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85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주제선정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085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사전 조사 및 계획서 발표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085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자료 수집 및 분석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085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아두이노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&amp; </a:t>
                      </a:r>
                      <a:r>
                        <a:rPr lang="ko-KR" altLang="en-US" sz="1400" dirty="0" err="1"/>
                        <a:t>키넥트</a:t>
                      </a:r>
                      <a:r>
                        <a:rPr lang="ko-KR" altLang="en-US" sz="1400" dirty="0"/>
                        <a:t> 분석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설계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085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C#</a:t>
                      </a:r>
                      <a:r>
                        <a:rPr lang="ko-KR" altLang="en-US" sz="1400" dirty="0"/>
                        <a:t>을 이용한 </a:t>
                      </a:r>
                      <a:r>
                        <a:rPr lang="en-US" altLang="ko-KR" sz="1400" dirty="0"/>
                        <a:t>s/w</a:t>
                      </a:r>
                      <a:r>
                        <a:rPr lang="ko-KR" altLang="en-US" sz="1400" dirty="0"/>
                        <a:t>설계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085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통합 시스템 구현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085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테스트 및 유지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보수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085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최종보고서 작성 및 최적화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4095749" y="2152650"/>
            <a:ext cx="904876" cy="26289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4103369" y="2594610"/>
            <a:ext cx="904876" cy="26289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4103369" y="3082290"/>
            <a:ext cx="904876" cy="26289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5039525" y="3075036"/>
            <a:ext cx="904876" cy="26289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5054039" y="3568512"/>
            <a:ext cx="904876" cy="26289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5990195" y="3575772"/>
            <a:ext cx="904876" cy="26289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5990195" y="4025706"/>
            <a:ext cx="904876" cy="26289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6926351" y="4018452"/>
            <a:ext cx="904876" cy="26289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7862507" y="4025712"/>
            <a:ext cx="904876" cy="26289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6926351" y="4497414"/>
            <a:ext cx="904876" cy="26289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7862507" y="4504674"/>
            <a:ext cx="904876" cy="26289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8798663" y="4497420"/>
            <a:ext cx="904876" cy="26289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8813177" y="4976382"/>
            <a:ext cx="904876" cy="26289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9749333" y="4983642"/>
            <a:ext cx="904876" cy="26289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10670975" y="5411808"/>
            <a:ext cx="904876" cy="26289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5" name="그룹 34"/>
          <p:cNvGrpSpPr/>
          <p:nvPr/>
        </p:nvGrpSpPr>
        <p:grpSpPr>
          <a:xfrm>
            <a:off x="8738954" y="6334876"/>
            <a:ext cx="2770421" cy="447675"/>
            <a:chOff x="8738954" y="6334876"/>
            <a:chExt cx="2770421" cy="447675"/>
          </a:xfrm>
        </p:grpSpPr>
        <p:pic>
          <p:nvPicPr>
            <p:cNvPr id="36" name="그림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4000" y="6339639"/>
              <a:ext cx="2365375" cy="41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7" name="그림 3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738954" y="6334876"/>
              <a:ext cx="904875" cy="4476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5672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자유형 29"/>
          <p:cNvSpPr/>
          <p:nvPr/>
        </p:nvSpPr>
        <p:spPr>
          <a:xfrm rot="10800000">
            <a:off x="0" y="0"/>
            <a:ext cx="3962400" cy="6858000"/>
          </a:xfrm>
          <a:custGeom>
            <a:avLst/>
            <a:gdLst>
              <a:gd name="connsiteX0" fmla="*/ 3962400 w 3962400"/>
              <a:gd name="connsiteY0" fmla="*/ 6858000 h 6858000"/>
              <a:gd name="connsiteX1" fmla="*/ 0 w 3962400"/>
              <a:gd name="connsiteY1" fmla="*/ 6858000 h 6858000"/>
              <a:gd name="connsiteX2" fmla="*/ 3198350 w 3962400"/>
              <a:gd name="connsiteY2" fmla="*/ 0 h 6858000"/>
              <a:gd name="connsiteX3" fmla="*/ 3962400 w 3962400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62400" h="6858000">
                <a:moveTo>
                  <a:pt x="3962400" y="6858000"/>
                </a:moveTo>
                <a:lnTo>
                  <a:pt x="0" y="6858000"/>
                </a:lnTo>
                <a:lnTo>
                  <a:pt x="3198350" y="0"/>
                </a:lnTo>
                <a:lnTo>
                  <a:pt x="3962400" y="0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088167" y="221088"/>
            <a:ext cx="17860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I N D E X</a:t>
            </a:r>
            <a:endParaRPr lang="ko-KR" altLang="en-US" sz="2800" dirty="0">
              <a:solidFill>
                <a:schemeClr val="bg1">
                  <a:lumMod val="95000"/>
                </a:schemeClr>
              </a:solidFill>
              <a:latin typeface="a드림고딕1" panose="02020600000000000000" pitchFamily="18" charset="-127"/>
              <a:ea typeface="a드림고딕1" panose="02020600000000000000" pitchFamily="18" charset="-127"/>
            </a:endParaRPr>
          </a:p>
        </p:txBody>
      </p:sp>
      <p:pic>
        <p:nvPicPr>
          <p:cNvPr id="17" name="Picture 6" descr="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2109" y="290106"/>
            <a:ext cx="2343150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그룹 4"/>
          <p:cNvGrpSpPr/>
          <p:nvPr/>
        </p:nvGrpSpPr>
        <p:grpSpPr>
          <a:xfrm>
            <a:off x="237012" y="1280121"/>
            <a:ext cx="6682363" cy="4290192"/>
            <a:chOff x="237012" y="725491"/>
            <a:chExt cx="6682363" cy="4290192"/>
          </a:xfrm>
        </p:grpSpPr>
        <p:sp>
          <p:nvSpPr>
            <p:cNvPr id="48" name="TextBox 47"/>
            <p:cNvSpPr txBox="1"/>
            <p:nvPr/>
          </p:nvSpPr>
          <p:spPr>
            <a:xfrm>
              <a:off x="3639310" y="725491"/>
              <a:ext cx="22733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01. </a:t>
              </a:r>
              <a:r>
                <a: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종합설계 개요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639310" y="1286747"/>
              <a:ext cx="19848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02. </a:t>
              </a:r>
              <a:r>
                <a:rPr lang="ko-KR" altLang="en-US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시스템 구성</a:t>
              </a:r>
              <a:endPara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639310" y="1851518"/>
              <a:ext cx="310052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03. </a:t>
              </a:r>
              <a:r>
                <a:rPr lang="ko-KR" altLang="en-US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시스템 수행 시나리오</a:t>
              </a:r>
              <a:endPara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639310" y="2393856"/>
              <a:ext cx="32800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04. </a:t>
              </a:r>
              <a:r>
                <a:rPr lang="ko-KR" altLang="en-US" sz="2000" dirty="0">
                  <a:latin typeface="맑은 고딕" panose="020B0503020000020004" pitchFamily="50" charset="-127"/>
                </a:rPr>
                <a:t>개발 환경 및 개발 방법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639467" y="2944098"/>
              <a:ext cx="17283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05.</a:t>
              </a:r>
              <a:r>
                <a: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개발 현황</a:t>
              </a:r>
              <a:endPara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1" name="직선 연결선 60"/>
            <p:cNvCxnSpPr/>
            <p:nvPr/>
          </p:nvCxnSpPr>
          <p:spPr>
            <a:xfrm>
              <a:off x="2493639" y="1158504"/>
              <a:ext cx="3392492" cy="18293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>
              <a:off x="2683068" y="1723509"/>
              <a:ext cx="2972765" cy="16695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/>
            <p:nvPr/>
          </p:nvCxnSpPr>
          <p:spPr>
            <a:xfrm flipV="1">
              <a:off x="1089247" y="2286916"/>
              <a:ext cx="5765356" cy="4436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 flipV="1">
              <a:off x="1133909" y="2838064"/>
              <a:ext cx="5775958" cy="353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>
              <a:off x="1220805" y="3388306"/>
              <a:ext cx="4125635" cy="8391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3639467" y="3508011"/>
              <a:ext cx="17283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06. </a:t>
              </a:r>
              <a:r>
                <a:rPr lang="ko-KR" altLang="en-US" sz="2000" dirty="0" smtClean="0">
                  <a:latin typeface="맑은 고딕" panose="020B0503020000020004" pitchFamily="50" charset="-127"/>
                </a:rPr>
                <a:t>업무 분담</a:t>
              </a:r>
              <a:endPara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1591246" y="3943409"/>
              <a:ext cx="3820891" cy="9296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3639310" y="4615573"/>
              <a:ext cx="31902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08. </a:t>
              </a:r>
              <a:r>
                <a:rPr lang="ko-KR" altLang="en-US" sz="2000" dirty="0" err="1">
                  <a:latin typeface="맑은 고딕" panose="020B0503020000020004" pitchFamily="50" charset="-127"/>
                </a:rPr>
                <a:t>필요기술</a:t>
              </a:r>
              <a:r>
                <a:rPr lang="ko-KR" altLang="en-US" sz="2000" dirty="0">
                  <a:latin typeface="맑은 고딕" panose="020B0503020000020004" pitchFamily="50" charset="-127"/>
                </a:rPr>
                <a:t> 및 참고 문헌</a:t>
              </a:r>
              <a:endPara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639310" y="4062655"/>
              <a:ext cx="275428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07. </a:t>
              </a:r>
              <a:r>
                <a:rPr lang="ko-KR" altLang="en-US" sz="2000" dirty="0">
                  <a:latin typeface="맑은 고딕" panose="020B0503020000020004" pitchFamily="50" charset="-127"/>
                </a:rPr>
                <a:t>종합설계 </a:t>
              </a:r>
              <a:r>
                <a:rPr lang="ko-KR" altLang="en-US" sz="2000" dirty="0" err="1">
                  <a:latin typeface="맑은 고딕" panose="020B0503020000020004" pitchFamily="50" charset="-127"/>
                </a:rPr>
                <a:t>수행일정</a:t>
              </a:r>
              <a:endParaRPr lang="ko-KR" altLang="en-US" sz="2000" dirty="0">
                <a:latin typeface="맑은 고딕" panose="020B0503020000020004" pitchFamily="50" charset="-127"/>
              </a:endParaRPr>
            </a:p>
          </p:txBody>
        </p:sp>
        <p:cxnSp>
          <p:nvCxnSpPr>
            <p:cNvPr id="26" name="직선 연결선 25"/>
            <p:cNvCxnSpPr/>
            <p:nvPr/>
          </p:nvCxnSpPr>
          <p:spPr>
            <a:xfrm>
              <a:off x="237012" y="4499417"/>
              <a:ext cx="6153584" cy="9296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/>
            <p:nvPr/>
          </p:nvCxnSpPr>
          <p:spPr>
            <a:xfrm>
              <a:off x="667209" y="5004829"/>
              <a:ext cx="6153584" cy="9296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2994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323850" y="1371600"/>
            <a:ext cx="114490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자유형 20"/>
          <p:cNvSpPr/>
          <p:nvPr/>
        </p:nvSpPr>
        <p:spPr>
          <a:xfrm>
            <a:off x="361950" y="0"/>
            <a:ext cx="11449050" cy="1162050"/>
          </a:xfrm>
          <a:custGeom>
            <a:avLst/>
            <a:gdLst>
              <a:gd name="connsiteX0" fmla="*/ 161913 w 11449050"/>
              <a:gd name="connsiteY0" fmla="*/ 0 h 1162050"/>
              <a:gd name="connsiteX1" fmla="*/ 11287137 w 11449050"/>
              <a:gd name="connsiteY1" fmla="*/ 0 h 1162050"/>
              <a:gd name="connsiteX2" fmla="*/ 11449050 w 11449050"/>
              <a:gd name="connsiteY2" fmla="*/ 0 h 1162050"/>
              <a:gd name="connsiteX3" fmla="*/ 11449050 w 11449050"/>
              <a:gd name="connsiteY3" fmla="*/ 342723 h 1162050"/>
              <a:gd name="connsiteX4" fmla="*/ 11449050 w 11449050"/>
              <a:gd name="connsiteY4" fmla="*/ 712735 h 1162050"/>
              <a:gd name="connsiteX5" fmla="*/ 11449050 w 11449050"/>
              <a:gd name="connsiteY5" fmla="*/ 768797 h 1162050"/>
              <a:gd name="connsiteX6" fmla="*/ 11442765 w 11449050"/>
              <a:gd name="connsiteY6" fmla="*/ 775082 h 1162050"/>
              <a:gd name="connsiteX7" fmla="*/ 11439921 w 11449050"/>
              <a:gd name="connsiteY7" fmla="*/ 803288 h 1162050"/>
              <a:gd name="connsiteX8" fmla="*/ 11090288 w 11449050"/>
              <a:gd name="connsiteY8" fmla="*/ 1152922 h 1162050"/>
              <a:gd name="connsiteX9" fmla="*/ 11062082 w 11449050"/>
              <a:gd name="connsiteY9" fmla="*/ 1155765 h 1162050"/>
              <a:gd name="connsiteX10" fmla="*/ 11055797 w 11449050"/>
              <a:gd name="connsiteY10" fmla="*/ 1162050 h 1162050"/>
              <a:gd name="connsiteX11" fmla="*/ 10999735 w 11449050"/>
              <a:gd name="connsiteY11" fmla="*/ 1162050 h 1162050"/>
              <a:gd name="connsiteX12" fmla="*/ 449315 w 11449050"/>
              <a:gd name="connsiteY12" fmla="*/ 1162050 h 1162050"/>
              <a:gd name="connsiteX13" fmla="*/ 0 w 11449050"/>
              <a:gd name="connsiteY13" fmla="*/ 1162050 h 1162050"/>
              <a:gd name="connsiteX14" fmla="*/ 0 w 11449050"/>
              <a:gd name="connsiteY14" fmla="*/ 712735 h 1162050"/>
              <a:gd name="connsiteX15" fmla="*/ 0 w 11449050"/>
              <a:gd name="connsiteY15" fmla="*/ 392657 h 1162050"/>
              <a:gd name="connsiteX16" fmla="*/ 0 w 11449050"/>
              <a:gd name="connsiteY16" fmla="*/ 342723 h 1162050"/>
              <a:gd name="connsiteX17" fmla="*/ 131601 w 11449050"/>
              <a:gd name="connsiteY17" fmla="*/ 25009 h 1162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1449050" h="1162050">
                <a:moveTo>
                  <a:pt x="161913" y="0"/>
                </a:moveTo>
                <a:lnTo>
                  <a:pt x="11287137" y="0"/>
                </a:lnTo>
                <a:lnTo>
                  <a:pt x="11449050" y="0"/>
                </a:lnTo>
                <a:lnTo>
                  <a:pt x="11449050" y="342723"/>
                </a:lnTo>
                <a:lnTo>
                  <a:pt x="11449050" y="712735"/>
                </a:lnTo>
                <a:lnTo>
                  <a:pt x="11449050" y="768797"/>
                </a:lnTo>
                <a:lnTo>
                  <a:pt x="11442765" y="775082"/>
                </a:lnTo>
                <a:lnTo>
                  <a:pt x="11439921" y="803288"/>
                </a:lnTo>
                <a:cubicBezTo>
                  <a:pt x="11404010" y="978784"/>
                  <a:pt x="11265784" y="1117010"/>
                  <a:pt x="11090288" y="1152922"/>
                </a:cubicBezTo>
                <a:lnTo>
                  <a:pt x="11062082" y="1155765"/>
                </a:lnTo>
                <a:lnTo>
                  <a:pt x="11055797" y="1162050"/>
                </a:lnTo>
                <a:lnTo>
                  <a:pt x="10999735" y="1162050"/>
                </a:lnTo>
                <a:lnTo>
                  <a:pt x="449315" y="1162050"/>
                </a:lnTo>
                <a:lnTo>
                  <a:pt x="0" y="1162050"/>
                </a:lnTo>
                <a:lnTo>
                  <a:pt x="0" y="712735"/>
                </a:lnTo>
                <a:lnTo>
                  <a:pt x="0" y="392657"/>
                </a:lnTo>
                <a:lnTo>
                  <a:pt x="0" y="342723"/>
                </a:lnTo>
                <a:cubicBezTo>
                  <a:pt x="0" y="218648"/>
                  <a:pt x="50291" y="106319"/>
                  <a:pt x="131601" y="25009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드림고딕1" panose="02020600000000000000" pitchFamily="18" charset="-127"/>
              <a:ea typeface="a드림고딕1" panose="02020600000000000000" pitchFamily="18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323850" y="6591300"/>
            <a:ext cx="88201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9475139" y="231983"/>
            <a:ext cx="0" cy="576264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646809" y="320989"/>
            <a:ext cx="1992522" cy="373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a드림고딕1" panose="02020600000000000000" pitchFamily="18" charset="-127"/>
              <a:ea typeface="a드림고딕1" panose="02020600000000000000" pitchFamily="18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281137" y="0"/>
            <a:ext cx="888057" cy="119948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29947" y="134264"/>
            <a:ext cx="683552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08.</a:t>
            </a:r>
            <a:r>
              <a:rPr lang="ko-KR" altLang="en-US" sz="45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필요기술 및 참고 문헌</a:t>
            </a:r>
          </a:p>
        </p:txBody>
      </p:sp>
      <p:sp>
        <p:nvSpPr>
          <p:cNvPr id="10" name="object 3"/>
          <p:cNvSpPr txBox="1">
            <a:spLocks noChangeArrowheads="1"/>
          </p:cNvSpPr>
          <p:nvPr/>
        </p:nvSpPr>
        <p:spPr bwMode="auto">
          <a:xfrm>
            <a:off x="629947" y="1786614"/>
            <a:ext cx="7886700" cy="620712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 marL="9525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52425" indent="-342900">
              <a:spcBef>
                <a:spcPct val="0"/>
              </a:spcBef>
              <a:buClrTx/>
              <a:buFont typeface="Wingdings" panose="05000000000000000000" pitchFamily="2" charset="2"/>
              <a:buChar char="ü"/>
              <a:defRPr/>
            </a:pPr>
            <a:r>
              <a: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C </a:t>
            </a:r>
            <a:r>
              <a:rPr lang="ko-KR" altLang="en-US" sz="20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아두이노</a:t>
            </a:r>
            <a:r>
              <a: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WIFI</a:t>
            </a:r>
            <a:r>
              <a:rPr lang="ko-KR" altLang="en-US" sz="20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실드를</a:t>
            </a:r>
            <a:r>
              <a: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사용하여 </a:t>
            </a:r>
            <a:r>
              <a: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WIFI </a:t>
            </a:r>
            <a:r>
              <a: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연결하기 응용</a:t>
            </a:r>
            <a:endParaRPr lang="ko-KR" altLang="ko-KR" sz="4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295275">
              <a:spcBef>
                <a:spcPts val="413"/>
              </a:spcBef>
              <a:buClrTx/>
              <a:buFont typeface="Wingdings" panose="05000000000000000000" pitchFamily="2" charset="2"/>
              <a:buChar char="Ø"/>
              <a:defRPr/>
            </a:pPr>
            <a:r>
              <a:rPr lang="ko-KR" altLang="en-US" sz="1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en-US" altLang="ko-KR" sz="1700" u="sng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http://kocoafab.cc/tutorial/view/108</a:t>
            </a:r>
            <a:endParaRPr lang="en-US" altLang="ko-KR" sz="17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3" name="object 3"/>
          <p:cNvSpPr txBox="1">
            <a:spLocks noChangeArrowheads="1"/>
          </p:cNvSpPr>
          <p:nvPr/>
        </p:nvSpPr>
        <p:spPr bwMode="auto">
          <a:xfrm>
            <a:off x="629947" y="2693569"/>
            <a:ext cx="7886700" cy="635000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 marL="9525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52425" indent="-342900">
              <a:spcBef>
                <a:spcPct val="0"/>
              </a:spcBef>
              <a:buClrTx/>
              <a:buFont typeface="Wingdings" panose="05000000000000000000" pitchFamily="2" charset="2"/>
              <a:buChar char="ü"/>
              <a:defRPr/>
            </a:pPr>
            <a:r>
              <a: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그림으로 쉽게 설명하는 안드로이드 프로그래밍</a:t>
            </a:r>
            <a:endParaRPr lang="ko-KR" altLang="ko-KR" sz="20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295275">
              <a:spcBef>
                <a:spcPts val="413"/>
              </a:spcBef>
              <a:buClrTx/>
              <a:buFont typeface="Wingdings" panose="05000000000000000000" pitchFamily="2" charset="2"/>
              <a:buChar char="Ø"/>
              <a:defRPr/>
            </a:pPr>
            <a:r>
              <a:rPr lang="ko-KR" altLang="en-US" sz="1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en-US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생능출판사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천인국</a:t>
            </a:r>
            <a:endParaRPr lang="en-US" altLang="ko-KR" sz="17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4" name="object 3"/>
          <p:cNvSpPr txBox="1">
            <a:spLocks noChangeArrowheads="1"/>
          </p:cNvSpPr>
          <p:nvPr/>
        </p:nvSpPr>
        <p:spPr bwMode="auto">
          <a:xfrm>
            <a:off x="629947" y="3614812"/>
            <a:ext cx="7886700" cy="635000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 marL="9525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52425" indent="-342900">
              <a:spcBef>
                <a:spcPct val="0"/>
              </a:spcBef>
              <a:buClrTx/>
              <a:buFont typeface="Wingdings" panose="05000000000000000000" pitchFamily="2" charset="2"/>
              <a:buChar char="ü"/>
              <a:defRPr/>
            </a:pPr>
            <a:r>
              <a:rPr lang="ko-KR" altLang="en-US" sz="20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핵심예제로</a:t>
            </a:r>
            <a:r>
              <a: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 배우는 </a:t>
            </a:r>
            <a:r>
              <a:rPr lang="ko-KR" altLang="en-US" sz="20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아두이노</a:t>
            </a:r>
            <a:r>
              <a: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 프로그래밍 </a:t>
            </a:r>
            <a:endParaRPr lang="ko-KR" altLang="ko-KR" sz="4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295275">
              <a:spcBef>
                <a:spcPts val="413"/>
              </a:spcBef>
              <a:buClrTx/>
              <a:buFont typeface="Wingdings" panose="05000000000000000000" pitchFamily="2" charset="2"/>
              <a:buChar char="Ø"/>
              <a:defRPr/>
            </a:pPr>
            <a:r>
              <a:rPr lang="ko-KR" altLang="en-US" sz="1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en-US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제이펍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허경용</a:t>
            </a:r>
            <a:endParaRPr lang="en-US" altLang="ko-KR" sz="17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20" name="object 3"/>
          <p:cNvSpPr txBox="1">
            <a:spLocks noChangeArrowheads="1"/>
          </p:cNvSpPr>
          <p:nvPr/>
        </p:nvSpPr>
        <p:spPr bwMode="auto">
          <a:xfrm>
            <a:off x="629947" y="4533843"/>
            <a:ext cx="7886700" cy="620683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 marL="9525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52425" indent="-342900">
              <a:spcBef>
                <a:spcPct val="0"/>
              </a:spcBef>
              <a:buClrTx/>
              <a:buFont typeface="Wingdings" panose="05000000000000000000" pitchFamily="2" charset="2"/>
              <a:buChar char="ü"/>
              <a:defRPr/>
            </a:pPr>
            <a:r>
              <a:rPr lang="ko-KR" altLang="en-US" sz="20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키넥트</a:t>
            </a:r>
            <a:r>
              <a: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 프로그래밍 </a:t>
            </a:r>
            <a:endParaRPr lang="ko-KR" altLang="ko-KR" sz="4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295275">
              <a:spcBef>
                <a:spcPts val="413"/>
              </a:spcBef>
              <a:buClrTx/>
              <a:buFont typeface="Wingdings" panose="05000000000000000000" pitchFamily="2" charset="2"/>
              <a:buChar char="Ø"/>
              <a:defRPr/>
            </a:pPr>
            <a:r>
              <a:rPr lang="ko-KR" altLang="en-US" sz="1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en-US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비제이퍼블릭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자렛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 웹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 /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제임스 </a:t>
            </a:r>
            <a:r>
              <a:rPr lang="ko-KR" altLang="en-US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애쉴리</a:t>
            </a:r>
            <a:endParaRPr lang="en-US" altLang="ko-KR" sz="17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22" name="object 3"/>
          <p:cNvSpPr txBox="1">
            <a:spLocks noChangeArrowheads="1"/>
          </p:cNvSpPr>
          <p:nvPr/>
        </p:nvSpPr>
        <p:spPr bwMode="auto">
          <a:xfrm>
            <a:off x="629947" y="5438557"/>
            <a:ext cx="7886700" cy="620683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 marL="9525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52425" indent="-342900">
              <a:spcBef>
                <a:spcPct val="0"/>
              </a:spcBef>
              <a:buClrTx/>
              <a:buFont typeface="Wingdings" panose="05000000000000000000" pitchFamily="2" charset="2"/>
              <a:buChar char="ü"/>
              <a:defRPr/>
            </a:pPr>
            <a:r>
              <a:rPr lang="ko-KR" altLang="en-US" sz="20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키넥트</a:t>
            </a:r>
            <a:r>
              <a: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 프로그램 개발 입문서</a:t>
            </a:r>
            <a:endParaRPr lang="ko-KR" altLang="ko-KR" sz="4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295275">
              <a:spcBef>
                <a:spcPts val="413"/>
              </a:spcBef>
              <a:buClrTx/>
              <a:buFont typeface="Wingdings" panose="05000000000000000000" pitchFamily="2" charset="2"/>
              <a:buChar char="Ø"/>
              <a:defRPr/>
            </a:pPr>
            <a:r>
              <a:rPr lang="ko-KR" altLang="en-US" sz="1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퍼플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정영훈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 / </a:t>
            </a:r>
            <a:r>
              <a:rPr lang="ko-KR" altLang="en-US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최규달</a:t>
            </a:r>
            <a:endParaRPr lang="en-US" altLang="ko-KR" sz="17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8738954" y="6334876"/>
            <a:ext cx="2770421" cy="447675"/>
            <a:chOff x="8738954" y="6334876"/>
            <a:chExt cx="2770421" cy="447675"/>
          </a:xfrm>
        </p:grpSpPr>
        <p:pic>
          <p:nvPicPr>
            <p:cNvPr id="24" name="그림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4000" y="6339639"/>
              <a:ext cx="2365375" cy="41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738954" y="6334876"/>
              <a:ext cx="904875" cy="4476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6480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chemeClr val="bg1">
              <a:lumMod val="7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1" y="4005943"/>
            <a:ext cx="7663543" cy="74022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자유형 20"/>
          <p:cNvSpPr/>
          <p:nvPr/>
        </p:nvSpPr>
        <p:spPr>
          <a:xfrm>
            <a:off x="7663543" y="1465943"/>
            <a:ext cx="4528457" cy="3280228"/>
          </a:xfrm>
          <a:custGeom>
            <a:avLst/>
            <a:gdLst>
              <a:gd name="connsiteX0" fmla="*/ 2282906 w 4528457"/>
              <a:gd name="connsiteY0" fmla="*/ 0 h 3280228"/>
              <a:gd name="connsiteX1" fmla="*/ 4528457 w 4528457"/>
              <a:gd name="connsiteY1" fmla="*/ 0 h 3280228"/>
              <a:gd name="connsiteX2" fmla="*/ 4528457 w 4528457"/>
              <a:gd name="connsiteY2" fmla="*/ 3280228 h 3280228"/>
              <a:gd name="connsiteX3" fmla="*/ 0 w 4528457"/>
              <a:gd name="connsiteY3" fmla="*/ 3280228 h 3280228"/>
              <a:gd name="connsiteX4" fmla="*/ 0 w 4528457"/>
              <a:gd name="connsiteY4" fmla="*/ 1439747 h 3280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28457" h="3280228">
                <a:moveTo>
                  <a:pt x="2282906" y="0"/>
                </a:moveTo>
                <a:lnTo>
                  <a:pt x="4528457" y="0"/>
                </a:lnTo>
                <a:lnTo>
                  <a:pt x="4528457" y="3280228"/>
                </a:lnTo>
                <a:lnTo>
                  <a:pt x="0" y="3280228"/>
                </a:lnTo>
                <a:lnTo>
                  <a:pt x="0" y="1439747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548549" y="4083669"/>
            <a:ext cx="61321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a드림고딕7" panose="02020600000000000000" pitchFamily="18" charset="-127"/>
                <a:ea typeface="a드림고딕7" panose="02020600000000000000" pitchFamily="18" charset="-127"/>
              </a:rPr>
              <a:t>Thank You for your attention</a:t>
            </a:r>
            <a:endParaRPr lang="ko-KR" altLang="en-US" sz="3200" dirty="0">
              <a:solidFill>
                <a:schemeClr val="bg1"/>
              </a:solidFill>
              <a:latin typeface="a드림고딕7" panose="02020600000000000000" pitchFamily="18" charset="-127"/>
              <a:ea typeface="a드림고딕7" panose="02020600000000000000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 rot="19696894">
            <a:off x="8185287" y="1904773"/>
            <a:ext cx="172354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0" dirty="0">
                <a:solidFill>
                  <a:schemeClr val="bg1">
                    <a:lumMod val="75000"/>
                  </a:schemeClr>
                </a:solidFill>
                <a:latin typeface="a가을소풍B" panose="02020600000000000000" pitchFamily="18" charset="-127"/>
                <a:ea typeface="a가을소풍B" panose="02020600000000000000" pitchFamily="18" charset="-127"/>
              </a:rPr>
              <a:t>Q&amp;A</a:t>
            </a:r>
            <a:endParaRPr lang="ko-KR" altLang="en-US" sz="8000" dirty="0">
              <a:solidFill>
                <a:schemeClr val="bg1">
                  <a:lumMod val="75000"/>
                </a:schemeClr>
              </a:solidFill>
              <a:latin typeface="a가을소풍B" panose="02020600000000000000" pitchFamily="18" charset="-127"/>
              <a:ea typeface="a가을소풍B" panose="0202060000000000000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 rot="19711857">
            <a:off x="8516423" y="2744588"/>
            <a:ext cx="218521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spc="600" dirty="0">
                <a:solidFill>
                  <a:schemeClr val="bg1">
                    <a:lumMod val="50000"/>
                  </a:schemeClr>
                </a:solidFill>
                <a:latin typeface="a가을소풍B" panose="02020600000000000000" pitchFamily="18" charset="-127"/>
                <a:ea typeface="a가을소풍B" panose="02020600000000000000" pitchFamily="18" charset="-127"/>
              </a:rPr>
              <a:t>TIME</a:t>
            </a:r>
            <a:endParaRPr lang="ko-KR" altLang="en-US" sz="6600" spc="600" dirty="0">
              <a:solidFill>
                <a:schemeClr val="bg1">
                  <a:lumMod val="50000"/>
                </a:schemeClr>
              </a:solidFill>
              <a:latin typeface="a가을소풍B" panose="02020600000000000000" pitchFamily="18" charset="-127"/>
              <a:ea typeface="a가을소풍B" panose="02020600000000000000" pitchFamily="18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8738954" y="6334876"/>
            <a:ext cx="2770421" cy="447675"/>
            <a:chOff x="8738954" y="6334876"/>
            <a:chExt cx="2770421" cy="447675"/>
          </a:xfrm>
        </p:grpSpPr>
        <p:pic>
          <p:nvPicPr>
            <p:cNvPr id="13" name="그림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4000" y="6339639"/>
              <a:ext cx="2365375" cy="41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738954" y="6334876"/>
              <a:ext cx="904875" cy="4476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4544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323850" y="1371600"/>
            <a:ext cx="114490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/>
        </p:nvGrpSpPr>
        <p:grpSpPr>
          <a:xfrm>
            <a:off x="361950" y="0"/>
            <a:ext cx="11449050" cy="1162050"/>
            <a:chOff x="323850" y="0"/>
            <a:chExt cx="11449050" cy="1162050"/>
          </a:xfrm>
        </p:grpSpPr>
        <p:sp>
          <p:nvSpPr>
            <p:cNvPr id="23" name="자유형 22"/>
            <p:cNvSpPr/>
            <p:nvPr/>
          </p:nvSpPr>
          <p:spPr>
            <a:xfrm>
              <a:off x="323850" y="0"/>
              <a:ext cx="11449050" cy="1162050"/>
            </a:xfrm>
            <a:custGeom>
              <a:avLst/>
              <a:gdLst>
                <a:gd name="connsiteX0" fmla="*/ 161913 w 11449050"/>
                <a:gd name="connsiteY0" fmla="*/ 0 h 1162050"/>
                <a:gd name="connsiteX1" fmla="*/ 11287137 w 11449050"/>
                <a:gd name="connsiteY1" fmla="*/ 0 h 1162050"/>
                <a:gd name="connsiteX2" fmla="*/ 11449050 w 11449050"/>
                <a:gd name="connsiteY2" fmla="*/ 0 h 1162050"/>
                <a:gd name="connsiteX3" fmla="*/ 11449050 w 11449050"/>
                <a:gd name="connsiteY3" fmla="*/ 342723 h 1162050"/>
                <a:gd name="connsiteX4" fmla="*/ 11449050 w 11449050"/>
                <a:gd name="connsiteY4" fmla="*/ 712735 h 1162050"/>
                <a:gd name="connsiteX5" fmla="*/ 11449050 w 11449050"/>
                <a:gd name="connsiteY5" fmla="*/ 768797 h 1162050"/>
                <a:gd name="connsiteX6" fmla="*/ 11442765 w 11449050"/>
                <a:gd name="connsiteY6" fmla="*/ 775082 h 1162050"/>
                <a:gd name="connsiteX7" fmla="*/ 11439921 w 11449050"/>
                <a:gd name="connsiteY7" fmla="*/ 803288 h 1162050"/>
                <a:gd name="connsiteX8" fmla="*/ 11090288 w 11449050"/>
                <a:gd name="connsiteY8" fmla="*/ 1152922 h 1162050"/>
                <a:gd name="connsiteX9" fmla="*/ 11062082 w 11449050"/>
                <a:gd name="connsiteY9" fmla="*/ 1155765 h 1162050"/>
                <a:gd name="connsiteX10" fmla="*/ 11055797 w 11449050"/>
                <a:gd name="connsiteY10" fmla="*/ 1162050 h 1162050"/>
                <a:gd name="connsiteX11" fmla="*/ 10999735 w 11449050"/>
                <a:gd name="connsiteY11" fmla="*/ 1162050 h 1162050"/>
                <a:gd name="connsiteX12" fmla="*/ 449315 w 11449050"/>
                <a:gd name="connsiteY12" fmla="*/ 1162050 h 1162050"/>
                <a:gd name="connsiteX13" fmla="*/ 0 w 11449050"/>
                <a:gd name="connsiteY13" fmla="*/ 1162050 h 1162050"/>
                <a:gd name="connsiteX14" fmla="*/ 0 w 11449050"/>
                <a:gd name="connsiteY14" fmla="*/ 712735 h 1162050"/>
                <a:gd name="connsiteX15" fmla="*/ 0 w 11449050"/>
                <a:gd name="connsiteY15" fmla="*/ 392657 h 1162050"/>
                <a:gd name="connsiteX16" fmla="*/ 0 w 11449050"/>
                <a:gd name="connsiteY16" fmla="*/ 342723 h 1162050"/>
                <a:gd name="connsiteX17" fmla="*/ 131601 w 11449050"/>
                <a:gd name="connsiteY17" fmla="*/ 25009 h 1162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49050" h="1162050">
                  <a:moveTo>
                    <a:pt x="161913" y="0"/>
                  </a:moveTo>
                  <a:lnTo>
                    <a:pt x="11287137" y="0"/>
                  </a:lnTo>
                  <a:lnTo>
                    <a:pt x="11449050" y="0"/>
                  </a:lnTo>
                  <a:lnTo>
                    <a:pt x="11449050" y="342723"/>
                  </a:lnTo>
                  <a:lnTo>
                    <a:pt x="11449050" y="712735"/>
                  </a:lnTo>
                  <a:lnTo>
                    <a:pt x="11449050" y="768797"/>
                  </a:lnTo>
                  <a:lnTo>
                    <a:pt x="11442765" y="775082"/>
                  </a:lnTo>
                  <a:lnTo>
                    <a:pt x="11439921" y="803288"/>
                  </a:lnTo>
                  <a:cubicBezTo>
                    <a:pt x="11404010" y="978784"/>
                    <a:pt x="11265784" y="1117010"/>
                    <a:pt x="11090288" y="1152922"/>
                  </a:cubicBezTo>
                  <a:lnTo>
                    <a:pt x="11062082" y="1155765"/>
                  </a:lnTo>
                  <a:lnTo>
                    <a:pt x="11055797" y="1162050"/>
                  </a:lnTo>
                  <a:lnTo>
                    <a:pt x="10999735" y="1162050"/>
                  </a:lnTo>
                  <a:lnTo>
                    <a:pt x="449315" y="1162050"/>
                  </a:lnTo>
                  <a:lnTo>
                    <a:pt x="0" y="1162050"/>
                  </a:lnTo>
                  <a:lnTo>
                    <a:pt x="0" y="712735"/>
                  </a:lnTo>
                  <a:lnTo>
                    <a:pt x="0" y="392657"/>
                  </a:lnTo>
                  <a:lnTo>
                    <a:pt x="0" y="342723"/>
                  </a:lnTo>
                  <a:cubicBezTo>
                    <a:pt x="0" y="218648"/>
                    <a:pt x="50291" y="106319"/>
                    <a:pt x="131601" y="25009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드림고딕1" panose="02020600000000000000" pitchFamily="18" charset="-127"/>
                <a:ea typeface="a드림고딕1" panose="02020600000000000000" pitchFamily="18" charset="-127"/>
              </a:endParaRP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9437039" y="231983"/>
              <a:ext cx="2164192" cy="576264"/>
              <a:chOff x="8864279" y="416382"/>
              <a:chExt cx="2164192" cy="576264"/>
            </a:xfrm>
          </p:grpSpPr>
          <p:cxnSp>
            <p:nvCxnSpPr>
              <p:cNvPr id="14" name="직선 연결선 13"/>
              <p:cNvCxnSpPr/>
              <p:nvPr/>
            </p:nvCxnSpPr>
            <p:spPr>
              <a:xfrm>
                <a:off x="8864279" y="416382"/>
                <a:ext cx="0" cy="576264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/>
              <p:cNvSpPr txBox="1"/>
              <p:nvPr/>
            </p:nvSpPr>
            <p:spPr>
              <a:xfrm>
                <a:off x="9035949" y="505388"/>
                <a:ext cx="1992522" cy="3730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ko-KR" altLang="en-US" sz="1400" dirty="0">
                  <a:solidFill>
                    <a:schemeClr val="bg1">
                      <a:lumMod val="85000"/>
                    </a:schemeClr>
                  </a:solidFill>
                  <a:latin typeface="a드림고딕1" panose="02020600000000000000" pitchFamily="18" charset="-127"/>
                  <a:ea typeface="a드림고딕1" panose="02020600000000000000" pitchFamily="18" charset="-127"/>
                </a:endParaRPr>
              </a:p>
            </p:txBody>
          </p:sp>
        </p:grpSp>
      </p:grpSp>
      <p:cxnSp>
        <p:nvCxnSpPr>
          <p:cNvPr id="20" name="직선 연결선 19"/>
          <p:cNvCxnSpPr/>
          <p:nvPr/>
        </p:nvCxnSpPr>
        <p:spPr>
          <a:xfrm>
            <a:off x="323850" y="6591300"/>
            <a:ext cx="88201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/>
          <p:cNvGrpSpPr/>
          <p:nvPr/>
        </p:nvGrpSpPr>
        <p:grpSpPr>
          <a:xfrm>
            <a:off x="666750" y="1673953"/>
            <a:ext cx="10687050" cy="4555397"/>
            <a:chOff x="666750" y="1673953"/>
            <a:chExt cx="10687050" cy="4555397"/>
          </a:xfrm>
        </p:grpSpPr>
        <p:sp>
          <p:nvSpPr>
            <p:cNvPr id="26" name="직사각형 25"/>
            <p:cNvSpPr/>
            <p:nvPr/>
          </p:nvSpPr>
          <p:spPr>
            <a:xfrm>
              <a:off x="666750" y="1950179"/>
              <a:ext cx="10687050" cy="4279171"/>
            </a:xfrm>
            <a:prstGeom prst="rect">
              <a:avLst/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9" name="그룹 28"/>
            <p:cNvGrpSpPr/>
            <p:nvPr/>
          </p:nvGrpSpPr>
          <p:grpSpPr>
            <a:xfrm>
              <a:off x="3819526" y="1673953"/>
              <a:ext cx="4181474" cy="552451"/>
              <a:chOff x="3819526" y="1673953"/>
              <a:chExt cx="4181474" cy="552451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4095750" y="1673954"/>
                <a:ext cx="3905250" cy="55245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000" dirty="0"/>
                  <a:t>지적 사항</a:t>
                </a:r>
              </a:p>
            </p:txBody>
          </p:sp>
          <p:sp>
            <p:nvSpPr>
              <p:cNvPr id="28" name="직각 삼각형 27"/>
              <p:cNvSpPr/>
              <p:nvPr/>
            </p:nvSpPr>
            <p:spPr>
              <a:xfrm rot="16200000">
                <a:off x="3819526" y="1673953"/>
                <a:ext cx="276226" cy="276225"/>
              </a:xfrm>
              <a:prstGeom prst="rtTriangle">
                <a:avLst/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>
            <a:off x="629947" y="134264"/>
            <a:ext cx="469712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solidFill>
                  <a:schemeClr val="bg1"/>
                </a:solidFill>
                <a:latin typeface="+mj-lt"/>
                <a:ea typeface="a공간B" panose="02020600000000000000" pitchFamily="18" charset="-127"/>
              </a:rPr>
              <a:t>01.</a:t>
            </a:r>
            <a:r>
              <a:rPr lang="ko-KR" altLang="en-US" sz="45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종합설계 개요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1408" y="2343983"/>
            <a:ext cx="10477733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1600" dirty="0">
                <a:latin typeface="맑은 고딕" panose="020B0503020000020004" pitchFamily="50" charset="-127"/>
                <a:cs typeface="Arial" panose="020B0604020202020204" pitchFamily="34" charset="0"/>
              </a:rPr>
              <a:t>지난 발표에서의 지적 사항</a:t>
            </a:r>
            <a:endParaRPr lang="en-US" altLang="ko-KR" sz="16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600" dirty="0"/>
              <a:t>1. Kinect</a:t>
            </a:r>
            <a:r>
              <a:rPr lang="ko-KR" altLang="en-US" sz="1600" dirty="0"/>
              <a:t>정확도 검토</a:t>
            </a:r>
          </a:p>
          <a:p>
            <a:r>
              <a:rPr lang="en-US" altLang="ko-KR" sz="1600" dirty="0"/>
              <a:t>2. </a:t>
            </a:r>
            <a:r>
              <a:rPr lang="ko-KR" altLang="en-US" sz="1600" dirty="0"/>
              <a:t>센서적용 시스템에 대한 디자인</a:t>
            </a:r>
            <a:r>
              <a:rPr lang="en-US" altLang="ko-KR" sz="1600" dirty="0"/>
              <a:t>(</a:t>
            </a:r>
            <a:r>
              <a:rPr lang="ko-KR" altLang="en-US" sz="1600" dirty="0"/>
              <a:t>설계</a:t>
            </a:r>
            <a:r>
              <a:rPr lang="en-US" altLang="ko-KR" sz="1600" dirty="0"/>
              <a:t>) </a:t>
            </a:r>
            <a:r>
              <a:rPr lang="ko-KR" altLang="en-US" sz="1600" dirty="0"/>
              <a:t>부족 </a:t>
            </a:r>
            <a:r>
              <a:rPr lang="en-US" altLang="ko-KR" sz="1600" dirty="0"/>
              <a:t>/ </a:t>
            </a:r>
            <a:r>
              <a:rPr lang="ko-KR" altLang="en-US" sz="1600" dirty="0"/>
              <a:t>교정에 대한 방안 </a:t>
            </a:r>
            <a:r>
              <a:rPr lang="en-US" altLang="ko-KR" sz="1600" dirty="0"/>
              <a:t>/ </a:t>
            </a:r>
            <a:r>
              <a:rPr lang="ko-KR" altLang="en-US" sz="1600" dirty="0"/>
              <a:t>방법론 정립이 필요</a:t>
            </a:r>
          </a:p>
          <a:p>
            <a:r>
              <a:rPr lang="en-US" altLang="ko-KR" sz="1600" dirty="0"/>
              <a:t>3. </a:t>
            </a:r>
            <a:r>
              <a:rPr lang="ko-KR" altLang="en-US" sz="1600" dirty="0"/>
              <a:t>무엇을 보조할 것인지 정확한 정의가 필요</a:t>
            </a:r>
          </a:p>
          <a:p>
            <a:r>
              <a:rPr lang="en-US" altLang="ko-KR" sz="1600" dirty="0"/>
              <a:t>4. Kinect</a:t>
            </a:r>
            <a:r>
              <a:rPr lang="ko-KR" altLang="en-US" sz="1600" dirty="0"/>
              <a:t>로 가능한 구현을 실험해 보고 결정할 것</a:t>
            </a:r>
            <a:endParaRPr lang="en-US" altLang="ko-KR" sz="16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endParaRPr lang="en-US" altLang="ko-KR" sz="16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1600" dirty="0">
                <a:latin typeface="맑은 고딕" panose="020B0503020000020004" pitchFamily="50" charset="-127"/>
                <a:cs typeface="Arial" panose="020B0604020202020204" pitchFamily="34" charset="0"/>
              </a:rPr>
              <a:t>지적 사항에 대한 답변</a:t>
            </a:r>
            <a:endParaRPr lang="en-US" altLang="ko-KR" sz="16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600" dirty="0"/>
              <a:t>1. 5m</a:t>
            </a:r>
            <a:r>
              <a:rPr lang="ko-KR" altLang="en-US" sz="1600" dirty="0"/>
              <a:t>에서 평균 </a:t>
            </a:r>
            <a:r>
              <a:rPr lang="en-US" altLang="ko-KR" sz="1600" dirty="0"/>
              <a:t>5mm</a:t>
            </a:r>
            <a:r>
              <a:rPr lang="ko-KR" altLang="en-US" sz="1600" dirty="0"/>
              <a:t>의 오차와 </a:t>
            </a:r>
            <a:r>
              <a:rPr lang="en-US" altLang="ko-KR" sz="1600" dirty="0"/>
              <a:t>2.5m </a:t>
            </a:r>
            <a:r>
              <a:rPr lang="ko-KR" altLang="en-US" sz="1600" dirty="0"/>
              <a:t>부근에서는 </a:t>
            </a:r>
            <a:r>
              <a:rPr lang="en-US" altLang="ko-KR" sz="1600" dirty="0"/>
              <a:t>7.5mm</a:t>
            </a:r>
            <a:r>
              <a:rPr lang="ko-KR" altLang="en-US" sz="1600" dirty="0"/>
              <a:t>의 오차가 발생하고</a:t>
            </a:r>
            <a:r>
              <a:rPr lang="en-US" altLang="ko-KR" sz="1600" dirty="0"/>
              <a:t>,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r>
              <a:rPr lang="en-US" altLang="ko-KR" sz="1600" dirty="0"/>
              <a:t>   </a:t>
            </a:r>
            <a:r>
              <a:rPr lang="ko-KR" altLang="en-US" sz="1600" dirty="0"/>
              <a:t>손위치의 오차 범위가 최소 </a:t>
            </a:r>
            <a:r>
              <a:rPr lang="en-US" altLang="ko-KR" sz="1600" dirty="0"/>
              <a:t>5mm</a:t>
            </a:r>
            <a:r>
              <a:rPr lang="ko-KR" altLang="en-US" sz="1600" dirty="0"/>
              <a:t>에서 최대 </a:t>
            </a:r>
            <a:r>
              <a:rPr lang="en-US" altLang="ko-KR" sz="1600" dirty="0"/>
              <a:t>25mm </a:t>
            </a:r>
            <a:r>
              <a:rPr lang="ko-KR" altLang="en-US" sz="1600" dirty="0"/>
              <a:t>사이가 발생</a:t>
            </a:r>
            <a:endParaRPr lang="en-US" altLang="ko-KR" sz="1600" dirty="0"/>
          </a:p>
          <a:p>
            <a:r>
              <a:rPr lang="en-US" altLang="ko-KR" sz="1600" dirty="0"/>
              <a:t>2. </a:t>
            </a:r>
            <a:r>
              <a:rPr lang="ko-KR" altLang="en-US" sz="1600" dirty="0"/>
              <a:t>모션인식을 통해 화면에 사용자의 잘못된 부위에 선으로 알림을 띄워주고</a:t>
            </a:r>
            <a:r>
              <a:rPr lang="en-US" altLang="ko-KR" sz="1600" dirty="0"/>
              <a:t>, </a:t>
            </a:r>
            <a:r>
              <a:rPr lang="ko-KR" altLang="en-US" sz="1600" dirty="0"/>
              <a:t>자세를 변경하라는</a:t>
            </a:r>
            <a:endParaRPr lang="en-US" altLang="ko-KR" sz="1600" dirty="0"/>
          </a:p>
          <a:p>
            <a:r>
              <a:rPr lang="ko-KR" altLang="en-US" sz="1600" dirty="0"/>
              <a:t>   메시지도 같이 띄움</a:t>
            </a:r>
            <a:r>
              <a:rPr lang="en-US" altLang="ko-KR" sz="1600" dirty="0"/>
              <a:t>. </a:t>
            </a:r>
            <a:r>
              <a:rPr lang="ko-KR" altLang="en-US" sz="1600" dirty="0"/>
              <a:t>그리고 사용자가 운동한 모습을 녹화해 리뷰하는 기능도 추가</a:t>
            </a:r>
            <a:endParaRPr lang="en-US" altLang="ko-KR" sz="1600" dirty="0"/>
          </a:p>
          <a:p>
            <a:r>
              <a:rPr lang="en-US" altLang="ko-KR" sz="1600" dirty="0"/>
              <a:t>3. Kinect</a:t>
            </a:r>
            <a:r>
              <a:rPr lang="ko-KR" altLang="en-US" sz="1600" dirty="0"/>
              <a:t>는 </a:t>
            </a:r>
            <a:r>
              <a:rPr lang="ko-KR" altLang="en-US" sz="1600" dirty="0" err="1"/>
              <a:t>덤벨</a:t>
            </a:r>
            <a:r>
              <a:rPr lang="ko-KR" altLang="en-US" sz="1600" dirty="0"/>
              <a:t> 운동과 </a:t>
            </a:r>
            <a:r>
              <a:rPr lang="ko-KR" altLang="en-US" sz="1600" dirty="0" err="1"/>
              <a:t>스쿼트를</a:t>
            </a:r>
            <a:r>
              <a:rPr lang="ko-KR" altLang="en-US" sz="1600" dirty="0"/>
              <a:t> 지원하며 </a:t>
            </a:r>
            <a:r>
              <a:rPr lang="ko-KR" altLang="en-US" sz="1600" dirty="0" err="1"/>
              <a:t>아두이노</a:t>
            </a:r>
            <a:r>
              <a:rPr lang="ko-KR" altLang="en-US" sz="1600" dirty="0"/>
              <a:t> 센서는 사용자의 심장박동</a:t>
            </a:r>
            <a:r>
              <a:rPr lang="en-US" altLang="ko-KR" sz="1600" dirty="0"/>
              <a:t>, </a:t>
            </a:r>
            <a:r>
              <a:rPr lang="ko-KR" altLang="en-US" sz="1600" dirty="0"/>
              <a:t>체온을 측정</a:t>
            </a:r>
            <a:endParaRPr lang="en-US" altLang="ko-KR" sz="1600" dirty="0"/>
          </a:p>
          <a:p>
            <a:r>
              <a:rPr lang="en-US" altLang="ko-KR" sz="1600" dirty="0"/>
              <a:t>4. Kinect</a:t>
            </a:r>
            <a:r>
              <a:rPr lang="ko-KR" altLang="en-US" sz="1600" dirty="0"/>
              <a:t>로 가능한 구현은 시뮬레이션을 통해 충분히 실험을 거친 후 결정하였음</a:t>
            </a: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281137" y="0"/>
            <a:ext cx="888057" cy="1199485"/>
          </a:xfrm>
          <a:prstGeom prst="rect">
            <a:avLst/>
          </a:prstGeom>
        </p:spPr>
      </p:pic>
      <p:grpSp>
        <p:nvGrpSpPr>
          <p:cNvPr id="18" name="그룹 17"/>
          <p:cNvGrpSpPr/>
          <p:nvPr/>
        </p:nvGrpSpPr>
        <p:grpSpPr>
          <a:xfrm>
            <a:off x="8738954" y="6334876"/>
            <a:ext cx="2770421" cy="447675"/>
            <a:chOff x="8738954" y="6334876"/>
            <a:chExt cx="2770421" cy="447675"/>
          </a:xfrm>
        </p:grpSpPr>
        <p:pic>
          <p:nvPicPr>
            <p:cNvPr id="19" name="그림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4000" y="6339639"/>
              <a:ext cx="2365375" cy="41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738954" y="6334876"/>
              <a:ext cx="904875" cy="4476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9183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323850" y="1371600"/>
            <a:ext cx="114490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/>
        </p:nvGrpSpPr>
        <p:grpSpPr>
          <a:xfrm>
            <a:off x="361950" y="0"/>
            <a:ext cx="11449050" cy="1162050"/>
            <a:chOff x="323850" y="0"/>
            <a:chExt cx="11449050" cy="1162050"/>
          </a:xfrm>
        </p:grpSpPr>
        <p:sp>
          <p:nvSpPr>
            <p:cNvPr id="23" name="자유형 22"/>
            <p:cNvSpPr/>
            <p:nvPr/>
          </p:nvSpPr>
          <p:spPr>
            <a:xfrm>
              <a:off x="323850" y="0"/>
              <a:ext cx="11449050" cy="1162050"/>
            </a:xfrm>
            <a:custGeom>
              <a:avLst/>
              <a:gdLst>
                <a:gd name="connsiteX0" fmla="*/ 161913 w 11449050"/>
                <a:gd name="connsiteY0" fmla="*/ 0 h 1162050"/>
                <a:gd name="connsiteX1" fmla="*/ 11287137 w 11449050"/>
                <a:gd name="connsiteY1" fmla="*/ 0 h 1162050"/>
                <a:gd name="connsiteX2" fmla="*/ 11449050 w 11449050"/>
                <a:gd name="connsiteY2" fmla="*/ 0 h 1162050"/>
                <a:gd name="connsiteX3" fmla="*/ 11449050 w 11449050"/>
                <a:gd name="connsiteY3" fmla="*/ 342723 h 1162050"/>
                <a:gd name="connsiteX4" fmla="*/ 11449050 w 11449050"/>
                <a:gd name="connsiteY4" fmla="*/ 712735 h 1162050"/>
                <a:gd name="connsiteX5" fmla="*/ 11449050 w 11449050"/>
                <a:gd name="connsiteY5" fmla="*/ 768797 h 1162050"/>
                <a:gd name="connsiteX6" fmla="*/ 11442765 w 11449050"/>
                <a:gd name="connsiteY6" fmla="*/ 775082 h 1162050"/>
                <a:gd name="connsiteX7" fmla="*/ 11439921 w 11449050"/>
                <a:gd name="connsiteY7" fmla="*/ 803288 h 1162050"/>
                <a:gd name="connsiteX8" fmla="*/ 11090288 w 11449050"/>
                <a:gd name="connsiteY8" fmla="*/ 1152922 h 1162050"/>
                <a:gd name="connsiteX9" fmla="*/ 11062082 w 11449050"/>
                <a:gd name="connsiteY9" fmla="*/ 1155765 h 1162050"/>
                <a:gd name="connsiteX10" fmla="*/ 11055797 w 11449050"/>
                <a:gd name="connsiteY10" fmla="*/ 1162050 h 1162050"/>
                <a:gd name="connsiteX11" fmla="*/ 10999735 w 11449050"/>
                <a:gd name="connsiteY11" fmla="*/ 1162050 h 1162050"/>
                <a:gd name="connsiteX12" fmla="*/ 449315 w 11449050"/>
                <a:gd name="connsiteY12" fmla="*/ 1162050 h 1162050"/>
                <a:gd name="connsiteX13" fmla="*/ 0 w 11449050"/>
                <a:gd name="connsiteY13" fmla="*/ 1162050 h 1162050"/>
                <a:gd name="connsiteX14" fmla="*/ 0 w 11449050"/>
                <a:gd name="connsiteY14" fmla="*/ 712735 h 1162050"/>
                <a:gd name="connsiteX15" fmla="*/ 0 w 11449050"/>
                <a:gd name="connsiteY15" fmla="*/ 392657 h 1162050"/>
                <a:gd name="connsiteX16" fmla="*/ 0 w 11449050"/>
                <a:gd name="connsiteY16" fmla="*/ 342723 h 1162050"/>
                <a:gd name="connsiteX17" fmla="*/ 131601 w 11449050"/>
                <a:gd name="connsiteY17" fmla="*/ 25009 h 1162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49050" h="1162050">
                  <a:moveTo>
                    <a:pt x="161913" y="0"/>
                  </a:moveTo>
                  <a:lnTo>
                    <a:pt x="11287137" y="0"/>
                  </a:lnTo>
                  <a:lnTo>
                    <a:pt x="11449050" y="0"/>
                  </a:lnTo>
                  <a:lnTo>
                    <a:pt x="11449050" y="342723"/>
                  </a:lnTo>
                  <a:lnTo>
                    <a:pt x="11449050" y="712735"/>
                  </a:lnTo>
                  <a:lnTo>
                    <a:pt x="11449050" y="768797"/>
                  </a:lnTo>
                  <a:lnTo>
                    <a:pt x="11442765" y="775082"/>
                  </a:lnTo>
                  <a:lnTo>
                    <a:pt x="11439921" y="803288"/>
                  </a:lnTo>
                  <a:cubicBezTo>
                    <a:pt x="11404010" y="978784"/>
                    <a:pt x="11265784" y="1117010"/>
                    <a:pt x="11090288" y="1152922"/>
                  </a:cubicBezTo>
                  <a:lnTo>
                    <a:pt x="11062082" y="1155765"/>
                  </a:lnTo>
                  <a:lnTo>
                    <a:pt x="11055797" y="1162050"/>
                  </a:lnTo>
                  <a:lnTo>
                    <a:pt x="10999735" y="1162050"/>
                  </a:lnTo>
                  <a:lnTo>
                    <a:pt x="449315" y="1162050"/>
                  </a:lnTo>
                  <a:lnTo>
                    <a:pt x="0" y="1162050"/>
                  </a:lnTo>
                  <a:lnTo>
                    <a:pt x="0" y="712735"/>
                  </a:lnTo>
                  <a:lnTo>
                    <a:pt x="0" y="392657"/>
                  </a:lnTo>
                  <a:lnTo>
                    <a:pt x="0" y="342723"/>
                  </a:lnTo>
                  <a:cubicBezTo>
                    <a:pt x="0" y="218648"/>
                    <a:pt x="50291" y="106319"/>
                    <a:pt x="131601" y="25009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드림고딕1" panose="02020600000000000000" pitchFamily="18" charset="-127"/>
                <a:ea typeface="a드림고딕1" panose="02020600000000000000" pitchFamily="18" charset="-127"/>
              </a:endParaRP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9437039" y="231983"/>
              <a:ext cx="2164192" cy="576264"/>
              <a:chOff x="8864279" y="416382"/>
              <a:chExt cx="2164192" cy="576264"/>
            </a:xfrm>
          </p:grpSpPr>
          <p:cxnSp>
            <p:nvCxnSpPr>
              <p:cNvPr id="14" name="직선 연결선 13"/>
              <p:cNvCxnSpPr/>
              <p:nvPr/>
            </p:nvCxnSpPr>
            <p:spPr>
              <a:xfrm>
                <a:off x="8864279" y="416382"/>
                <a:ext cx="0" cy="576264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/>
              <p:cNvSpPr txBox="1"/>
              <p:nvPr/>
            </p:nvSpPr>
            <p:spPr>
              <a:xfrm>
                <a:off x="9035949" y="505388"/>
                <a:ext cx="1992522" cy="3730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ko-KR" altLang="en-US" sz="1400" dirty="0">
                  <a:solidFill>
                    <a:schemeClr val="bg1">
                      <a:lumMod val="85000"/>
                    </a:schemeClr>
                  </a:solidFill>
                  <a:latin typeface="a드림고딕1" panose="02020600000000000000" pitchFamily="18" charset="-127"/>
                  <a:ea typeface="a드림고딕1" panose="02020600000000000000" pitchFamily="18" charset="-127"/>
                </a:endParaRPr>
              </a:p>
            </p:txBody>
          </p:sp>
        </p:grpSp>
      </p:grpSp>
      <p:cxnSp>
        <p:nvCxnSpPr>
          <p:cNvPr id="20" name="직선 연결선 19"/>
          <p:cNvCxnSpPr/>
          <p:nvPr/>
        </p:nvCxnSpPr>
        <p:spPr>
          <a:xfrm>
            <a:off x="323850" y="6591300"/>
            <a:ext cx="88201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/>
          <p:cNvGrpSpPr/>
          <p:nvPr/>
        </p:nvGrpSpPr>
        <p:grpSpPr>
          <a:xfrm>
            <a:off x="666750" y="1673953"/>
            <a:ext cx="10687050" cy="4555397"/>
            <a:chOff x="666750" y="1673953"/>
            <a:chExt cx="10687050" cy="4555397"/>
          </a:xfrm>
        </p:grpSpPr>
        <p:sp>
          <p:nvSpPr>
            <p:cNvPr id="26" name="직사각형 25"/>
            <p:cNvSpPr/>
            <p:nvPr/>
          </p:nvSpPr>
          <p:spPr>
            <a:xfrm>
              <a:off x="666750" y="1950179"/>
              <a:ext cx="10687050" cy="4279171"/>
            </a:xfrm>
            <a:prstGeom prst="rect">
              <a:avLst/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9" name="그룹 28"/>
            <p:cNvGrpSpPr/>
            <p:nvPr/>
          </p:nvGrpSpPr>
          <p:grpSpPr>
            <a:xfrm>
              <a:off x="3819526" y="1673953"/>
              <a:ext cx="4181474" cy="552451"/>
              <a:chOff x="3819526" y="1673953"/>
              <a:chExt cx="4181474" cy="552451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4095750" y="1673954"/>
                <a:ext cx="3905250" cy="55245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000" dirty="0"/>
                  <a:t>연구 개발 배경</a:t>
                </a:r>
              </a:p>
            </p:txBody>
          </p:sp>
          <p:sp>
            <p:nvSpPr>
              <p:cNvPr id="28" name="직각 삼각형 27"/>
              <p:cNvSpPr/>
              <p:nvPr/>
            </p:nvSpPr>
            <p:spPr>
              <a:xfrm rot="16200000">
                <a:off x="3819526" y="1673953"/>
                <a:ext cx="276226" cy="276225"/>
              </a:xfrm>
              <a:prstGeom prst="rtTriangle">
                <a:avLst/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>
            <a:off x="629947" y="134264"/>
            <a:ext cx="469712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01.</a:t>
            </a:r>
            <a:r>
              <a:rPr lang="ko-KR" altLang="en-US" sz="45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종합설계 개요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03404" y="2931127"/>
            <a:ext cx="3523473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>
                <a:latin typeface="맑은 고딕" panose="020B0503020000020004" pitchFamily="50" charset="-127"/>
                <a:cs typeface="Arial" panose="020B0604020202020204" pitchFamily="34" charset="0"/>
              </a:rPr>
              <a:t>운동에 대한 관심이 증가함에 따라</a:t>
            </a:r>
            <a:r>
              <a:rPr lang="en-US" altLang="ko-KR" dirty="0">
                <a:latin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cs typeface="Arial" panose="020B0604020202020204" pitchFamily="34" charset="0"/>
              </a:rPr>
              <a:t>개인 운동인구 증가</a:t>
            </a:r>
            <a:endParaRPr lang="en-US" altLang="ko-KR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endParaRPr lang="en-US" altLang="ko-KR" sz="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>
                <a:latin typeface="맑은 고딕" panose="020B0503020000020004" pitchFamily="50" charset="-127"/>
                <a:cs typeface="Arial" panose="020B0604020202020204" pitchFamily="34" charset="0"/>
              </a:rPr>
              <a:t>운동 초보자들이 바른 자세로 운동을 하기 힘듦</a:t>
            </a:r>
            <a:endParaRPr lang="en-US" altLang="ko-KR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endParaRPr lang="en-US" altLang="ko-KR" sz="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>
                <a:latin typeface="맑은 고딕" panose="020B0503020000020004" pitchFamily="50" charset="-127"/>
                <a:cs typeface="Arial" panose="020B0604020202020204" pitchFamily="34" charset="0"/>
              </a:rPr>
              <a:t>자세 인식을 통한 바른 운동 자세 교정의 필요성 </a:t>
            </a:r>
            <a:endParaRPr lang="en-US" altLang="ko-KR" dirty="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2864" y="2799920"/>
            <a:ext cx="3384550" cy="2855913"/>
          </a:xfrm>
          <a:prstGeom prst="rect">
            <a:avLst/>
          </a:prstGeom>
          <a:ln>
            <a:solidFill>
              <a:schemeClr val="tx1">
                <a:lumMod val="40000"/>
                <a:lumOff val="60000"/>
              </a:schemeClr>
            </a:solidFill>
          </a:ln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6877" y="2799920"/>
            <a:ext cx="3455987" cy="2855913"/>
          </a:xfrm>
          <a:prstGeom prst="rect">
            <a:avLst/>
          </a:prstGeom>
          <a:ln>
            <a:solidFill>
              <a:schemeClr val="tx1">
                <a:lumMod val="40000"/>
                <a:lumOff val="60000"/>
              </a:schemeClr>
            </a:solidFill>
          </a:ln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281137" y="0"/>
            <a:ext cx="888057" cy="1199485"/>
          </a:xfrm>
          <a:prstGeom prst="rect">
            <a:avLst/>
          </a:prstGeom>
        </p:spPr>
      </p:pic>
      <p:grpSp>
        <p:nvGrpSpPr>
          <p:cNvPr id="32" name="그룹 31"/>
          <p:cNvGrpSpPr/>
          <p:nvPr/>
        </p:nvGrpSpPr>
        <p:grpSpPr>
          <a:xfrm>
            <a:off x="8738954" y="6334876"/>
            <a:ext cx="2770421" cy="447675"/>
            <a:chOff x="8738954" y="6334876"/>
            <a:chExt cx="2770421" cy="447675"/>
          </a:xfrm>
        </p:grpSpPr>
        <p:pic>
          <p:nvPicPr>
            <p:cNvPr id="33" name="그림 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4000" y="6339639"/>
              <a:ext cx="2365375" cy="41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4" name="그림 3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738954" y="6334876"/>
              <a:ext cx="904875" cy="4476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1567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323850" y="1371600"/>
            <a:ext cx="114490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/>
        </p:nvGrpSpPr>
        <p:grpSpPr>
          <a:xfrm>
            <a:off x="361950" y="0"/>
            <a:ext cx="11449050" cy="1162050"/>
            <a:chOff x="323850" y="0"/>
            <a:chExt cx="11449050" cy="1162050"/>
          </a:xfrm>
        </p:grpSpPr>
        <p:sp>
          <p:nvSpPr>
            <p:cNvPr id="23" name="자유형 22"/>
            <p:cNvSpPr/>
            <p:nvPr/>
          </p:nvSpPr>
          <p:spPr>
            <a:xfrm>
              <a:off x="323850" y="0"/>
              <a:ext cx="11449050" cy="1162050"/>
            </a:xfrm>
            <a:custGeom>
              <a:avLst/>
              <a:gdLst>
                <a:gd name="connsiteX0" fmla="*/ 161913 w 11449050"/>
                <a:gd name="connsiteY0" fmla="*/ 0 h 1162050"/>
                <a:gd name="connsiteX1" fmla="*/ 11287137 w 11449050"/>
                <a:gd name="connsiteY1" fmla="*/ 0 h 1162050"/>
                <a:gd name="connsiteX2" fmla="*/ 11449050 w 11449050"/>
                <a:gd name="connsiteY2" fmla="*/ 0 h 1162050"/>
                <a:gd name="connsiteX3" fmla="*/ 11449050 w 11449050"/>
                <a:gd name="connsiteY3" fmla="*/ 342723 h 1162050"/>
                <a:gd name="connsiteX4" fmla="*/ 11449050 w 11449050"/>
                <a:gd name="connsiteY4" fmla="*/ 712735 h 1162050"/>
                <a:gd name="connsiteX5" fmla="*/ 11449050 w 11449050"/>
                <a:gd name="connsiteY5" fmla="*/ 768797 h 1162050"/>
                <a:gd name="connsiteX6" fmla="*/ 11442765 w 11449050"/>
                <a:gd name="connsiteY6" fmla="*/ 775082 h 1162050"/>
                <a:gd name="connsiteX7" fmla="*/ 11439921 w 11449050"/>
                <a:gd name="connsiteY7" fmla="*/ 803288 h 1162050"/>
                <a:gd name="connsiteX8" fmla="*/ 11090288 w 11449050"/>
                <a:gd name="connsiteY8" fmla="*/ 1152922 h 1162050"/>
                <a:gd name="connsiteX9" fmla="*/ 11062082 w 11449050"/>
                <a:gd name="connsiteY9" fmla="*/ 1155765 h 1162050"/>
                <a:gd name="connsiteX10" fmla="*/ 11055797 w 11449050"/>
                <a:gd name="connsiteY10" fmla="*/ 1162050 h 1162050"/>
                <a:gd name="connsiteX11" fmla="*/ 10999735 w 11449050"/>
                <a:gd name="connsiteY11" fmla="*/ 1162050 h 1162050"/>
                <a:gd name="connsiteX12" fmla="*/ 449315 w 11449050"/>
                <a:gd name="connsiteY12" fmla="*/ 1162050 h 1162050"/>
                <a:gd name="connsiteX13" fmla="*/ 0 w 11449050"/>
                <a:gd name="connsiteY13" fmla="*/ 1162050 h 1162050"/>
                <a:gd name="connsiteX14" fmla="*/ 0 w 11449050"/>
                <a:gd name="connsiteY14" fmla="*/ 712735 h 1162050"/>
                <a:gd name="connsiteX15" fmla="*/ 0 w 11449050"/>
                <a:gd name="connsiteY15" fmla="*/ 392657 h 1162050"/>
                <a:gd name="connsiteX16" fmla="*/ 0 w 11449050"/>
                <a:gd name="connsiteY16" fmla="*/ 342723 h 1162050"/>
                <a:gd name="connsiteX17" fmla="*/ 131601 w 11449050"/>
                <a:gd name="connsiteY17" fmla="*/ 25009 h 1162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49050" h="1162050">
                  <a:moveTo>
                    <a:pt x="161913" y="0"/>
                  </a:moveTo>
                  <a:lnTo>
                    <a:pt x="11287137" y="0"/>
                  </a:lnTo>
                  <a:lnTo>
                    <a:pt x="11449050" y="0"/>
                  </a:lnTo>
                  <a:lnTo>
                    <a:pt x="11449050" y="342723"/>
                  </a:lnTo>
                  <a:lnTo>
                    <a:pt x="11449050" y="712735"/>
                  </a:lnTo>
                  <a:lnTo>
                    <a:pt x="11449050" y="768797"/>
                  </a:lnTo>
                  <a:lnTo>
                    <a:pt x="11442765" y="775082"/>
                  </a:lnTo>
                  <a:lnTo>
                    <a:pt x="11439921" y="803288"/>
                  </a:lnTo>
                  <a:cubicBezTo>
                    <a:pt x="11404010" y="978784"/>
                    <a:pt x="11265784" y="1117010"/>
                    <a:pt x="11090288" y="1152922"/>
                  </a:cubicBezTo>
                  <a:lnTo>
                    <a:pt x="11062082" y="1155765"/>
                  </a:lnTo>
                  <a:lnTo>
                    <a:pt x="11055797" y="1162050"/>
                  </a:lnTo>
                  <a:lnTo>
                    <a:pt x="10999735" y="1162050"/>
                  </a:lnTo>
                  <a:lnTo>
                    <a:pt x="449315" y="1162050"/>
                  </a:lnTo>
                  <a:lnTo>
                    <a:pt x="0" y="1162050"/>
                  </a:lnTo>
                  <a:lnTo>
                    <a:pt x="0" y="712735"/>
                  </a:lnTo>
                  <a:lnTo>
                    <a:pt x="0" y="392657"/>
                  </a:lnTo>
                  <a:lnTo>
                    <a:pt x="0" y="342723"/>
                  </a:lnTo>
                  <a:cubicBezTo>
                    <a:pt x="0" y="218648"/>
                    <a:pt x="50291" y="106319"/>
                    <a:pt x="131601" y="25009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드림고딕1" panose="02020600000000000000" pitchFamily="18" charset="-127"/>
                <a:ea typeface="a드림고딕1" panose="02020600000000000000" pitchFamily="18" charset="-127"/>
              </a:endParaRP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9437039" y="231983"/>
              <a:ext cx="2164192" cy="576264"/>
              <a:chOff x="8864279" y="416382"/>
              <a:chExt cx="2164192" cy="576264"/>
            </a:xfrm>
          </p:grpSpPr>
          <p:cxnSp>
            <p:nvCxnSpPr>
              <p:cNvPr id="14" name="직선 연결선 13"/>
              <p:cNvCxnSpPr/>
              <p:nvPr/>
            </p:nvCxnSpPr>
            <p:spPr>
              <a:xfrm>
                <a:off x="8864279" y="416382"/>
                <a:ext cx="0" cy="576264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/>
              <p:cNvSpPr txBox="1"/>
              <p:nvPr/>
            </p:nvSpPr>
            <p:spPr>
              <a:xfrm>
                <a:off x="9035949" y="505388"/>
                <a:ext cx="1992522" cy="3730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ko-KR" altLang="en-US" sz="1400" dirty="0">
                  <a:solidFill>
                    <a:schemeClr val="bg1">
                      <a:lumMod val="85000"/>
                    </a:schemeClr>
                  </a:solidFill>
                  <a:latin typeface="a드림고딕1" panose="02020600000000000000" pitchFamily="18" charset="-127"/>
                  <a:ea typeface="a드림고딕1" panose="02020600000000000000" pitchFamily="18" charset="-127"/>
                </a:endParaRPr>
              </a:p>
            </p:txBody>
          </p:sp>
        </p:grpSp>
      </p:grpSp>
      <p:cxnSp>
        <p:nvCxnSpPr>
          <p:cNvPr id="20" name="직선 연결선 19"/>
          <p:cNvCxnSpPr/>
          <p:nvPr/>
        </p:nvCxnSpPr>
        <p:spPr>
          <a:xfrm>
            <a:off x="323850" y="6591300"/>
            <a:ext cx="88201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/>
          <p:cNvGrpSpPr/>
          <p:nvPr/>
        </p:nvGrpSpPr>
        <p:grpSpPr>
          <a:xfrm>
            <a:off x="666750" y="1673953"/>
            <a:ext cx="10687050" cy="4555397"/>
            <a:chOff x="666750" y="1673953"/>
            <a:chExt cx="10687050" cy="4555397"/>
          </a:xfrm>
        </p:grpSpPr>
        <p:sp>
          <p:nvSpPr>
            <p:cNvPr id="26" name="직사각형 25"/>
            <p:cNvSpPr/>
            <p:nvPr/>
          </p:nvSpPr>
          <p:spPr>
            <a:xfrm>
              <a:off x="666750" y="1950179"/>
              <a:ext cx="10687050" cy="4279171"/>
            </a:xfrm>
            <a:prstGeom prst="rect">
              <a:avLst/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9" name="그룹 28"/>
            <p:cNvGrpSpPr/>
            <p:nvPr/>
          </p:nvGrpSpPr>
          <p:grpSpPr>
            <a:xfrm>
              <a:off x="3819526" y="1673953"/>
              <a:ext cx="4181474" cy="552451"/>
              <a:chOff x="3819526" y="1673953"/>
              <a:chExt cx="4181474" cy="552451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4095750" y="1673954"/>
                <a:ext cx="3905250" cy="55245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000" dirty="0"/>
                  <a:t>연구 개발 목표</a:t>
                </a:r>
              </a:p>
            </p:txBody>
          </p:sp>
          <p:sp>
            <p:nvSpPr>
              <p:cNvPr id="28" name="직각 삼각형 27"/>
              <p:cNvSpPr/>
              <p:nvPr/>
            </p:nvSpPr>
            <p:spPr>
              <a:xfrm rot="16200000">
                <a:off x="3819526" y="1673953"/>
                <a:ext cx="276226" cy="276225"/>
              </a:xfrm>
              <a:prstGeom prst="rtTriangle">
                <a:avLst/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>
            <a:off x="629947" y="134264"/>
            <a:ext cx="469712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01.</a:t>
            </a:r>
            <a:r>
              <a:rPr lang="ko-KR" altLang="en-US" sz="45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종합설계 개요</a:t>
            </a: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281137" y="0"/>
            <a:ext cx="888057" cy="1199485"/>
          </a:xfrm>
          <a:prstGeom prst="rect">
            <a:avLst/>
          </a:prstGeom>
        </p:spPr>
      </p:pic>
      <p:pic>
        <p:nvPicPr>
          <p:cNvPr id="25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4004835"/>
            <a:ext cx="1733752" cy="1859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725380" y="2710712"/>
            <a:ext cx="6188291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err="1">
                <a:latin typeface="맑은 고딕" panose="020B0503020000020004" pitchFamily="50" charset="-127"/>
                <a:cs typeface="Arial" panose="020B0604020202020204" pitchFamily="34" charset="0"/>
              </a:rPr>
              <a:t>아두이노를</a:t>
            </a:r>
            <a:r>
              <a:rPr lang="ko-KR" altLang="en-US" dirty="0">
                <a:latin typeface="맑은 고딕" panose="020B0503020000020004" pitchFamily="50" charset="-127"/>
                <a:cs typeface="Arial" panose="020B0604020202020204" pitchFamily="34" charset="0"/>
              </a:rPr>
              <a:t> 결합해 스마트밴드 형태의 </a:t>
            </a:r>
            <a:r>
              <a:rPr lang="en-US" altLang="ko-KR" dirty="0">
                <a:latin typeface="맑은 고딕" panose="020B0503020000020004" pitchFamily="50" charset="-127"/>
                <a:cs typeface="Arial" panose="020B0604020202020204" pitchFamily="34" charset="0"/>
              </a:rPr>
              <a:t>H/W</a:t>
            </a:r>
            <a:r>
              <a:rPr lang="ko-KR" altLang="en-US" dirty="0">
                <a:latin typeface="맑은 고딕" panose="020B0503020000020004" pitchFamily="50" charset="-127"/>
                <a:cs typeface="Arial" panose="020B0604020202020204" pitchFamily="34" charset="0"/>
              </a:rPr>
              <a:t>제작</a:t>
            </a:r>
            <a:endParaRPr lang="en-US" altLang="ko-KR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endParaRPr lang="en-US" altLang="ko-KR" sz="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endParaRPr lang="en-US" altLang="ko-KR" sz="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endParaRPr lang="en-US" altLang="ko-KR" sz="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>
                <a:latin typeface="맑은 고딕" panose="020B0503020000020004" pitchFamily="50" charset="-127"/>
                <a:cs typeface="Arial" panose="020B0604020202020204" pitchFamily="34" charset="0"/>
              </a:rPr>
              <a:t>MS</a:t>
            </a:r>
            <a:r>
              <a:rPr lang="ko-KR" altLang="en-US" dirty="0">
                <a:latin typeface="맑은 고딕" panose="020B0503020000020004" pitchFamily="50" charset="-127"/>
                <a:cs typeface="Arial" panose="020B0604020202020204" pitchFamily="34" charset="0"/>
              </a:rPr>
              <a:t>사의 </a:t>
            </a:r>
            <a:r>
              <a:rPr lang="ko-KR" altLang="en-US" dirty="0" err="1">
                <a:latin typeface="맑은 고딕" panose="020B0503020000020004" pitchFamily="50" charset="-127"/>
                <a:cs typeface="Arial" panose="020B0604020202020204" pitchFamily="34" charset="0"/>
              </a:rPr>
              <a:t>키넥트를</a:t>
            </a:r>
            <a:r>
              <a:rPr lang="ko-KR" altLang="en-US" dirty="0">
                <a:latin typeface="맑은 고딕" panose="020B0503020000020004" pitchFamily="50" charset="-127"/>
                <a:cs typeface="Arial" panose="020B0604020202020204" pitchFamily="34" charset="0"/>
              </a:rPr>
              <a:t> 사용해 사용자의 모션측정</a:t>
            </a:r>
            <a:endParaRPr lang="en-US" altLang="ko-KR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endParaRPr lang="en-US" altLang="ko-KR" sz="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endParaRPr lang="en-US" altLang="ko-KR" sz="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endParaRPr lang="en-US" altLang="ko-KR" sz="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pc="-100" dirty="0">
                <a:latin typeface="맑은 고딕" panose="020B0503020000020004" pitchFamily="50" charset="-127"/>
                <a:cs typeface="Arial" panose="020B0604020202020204" pitchFamily="34" charset="0"/>
              </a:rPr>
              <a:t>잘못된 자세로 운동시 화면 경고로 바른 운동자세 유도</a:t>
            </a:r>
            <a:r>
              <a:rPr lang="ko-KR" altLang="en-US" dirty="0">
                <a:latin typeface="맑은 고딕" panose="020B0503020000020004" pitchFamily="50" charset="-127"/>
                <a:cs typeface="Arial" panose="020B0604020202020204" pitchFamily="34" charset="0"/>
              </a:rPr>
              <a:t> </a:t>
            </a:r>
            <a:endParaRPr lang="en-US" altLang="ko-KR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endParaRPr lang="en-US" altLang="ko-KR" sz="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endParaRPr lang="en-US" altLang="ko-KR" sz="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endParaRPr lang="en-US" altLang="ko-KR" sz="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>
                <a:latin typeface="맑은 고딕" panose="020B0503020000020004" pitchFamily="50" charset="-127"/>
                <a:cs typeface="Arial" panose="020B0604020202020204" pitchFamily="34" charset="0"/>
              </a:rPr>
              <a:t>벤치프레스</a:t>
            </a:r>
            <a:r>
              <a:rPr lang="en-US" altLang="ko-KR" dirty="0">
                <a:latin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lang="ko-KR" altLang="en-US" dirty="0" err="1">
                <a:latin typeface="맑은 고딕" panose="020B0503020000020004" pitchFamily="50" charset="-127"/>
                <a:cs typeface="Arial" panose="020B0604020202020204" pitchFamily="34" charset="0"/>
              </a:rPr>
              <a:t>스쿼트</a:t>
            </a:r>
            <a:r>
              <a:rPr lang="ko-KR" altLang="en-US" dirty="0">
                <a:latin typeface="맑은 고딕" panose="020B0503020000020004" pitchFamily="50" charset="-127"/>
                <a:cs typeface="Arial" panose="020B0604020202020204" pitchFamily="34" charset="0"/>
              </a:rPr>
              <a:t> 등 </a:t>
            </a:r>
            <a:r>
              <a:rPr lang="ko-KR" altLang="en-US" dirty="0" err="1">
                <a:latin typeface="맑은 고딕" panose="020B0503020000020004" pitchFamily="50" charset="-127"/>
                <a:cs typeface="Arial" panose="020B0604020202020204" pitchFamily="34" charset="0"/>
              </a:rPr>
              <a:t>덤벨</a:t>
            </a:r>
            <a:r>
              <a:rPr lang="ko-KR" altLang="en-US" dirty="0">
                <a:latin typeface="맑은 고딕" panose="020B0503020000020004" pitchFamily="50" charset="-127"/>
                <a:cs typeface="Arial" panose="020B0604020202020204" pitchFamily="34" charset="0"/>
              </a:rPr>
              <a:t> 및 바 운동 지원 </a:t>
            </a:r>
            <a:endParaRPr lang="en-US" altLang="ko-KR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endParaRPr lang="en-US" altLang="ko-KR" sz="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endParaRPr lang="en-US" altLang="ko-KR" sz="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endParaRPr lang="en-US" altLang="ko-KR" sz="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>
                <a:latin typeface="맑은 고딕" panose="020B0503020000020004" pitchFamily="50" charset="-127"/>
                <a:cs typeface="Arial" panose="020B0604020202020204" pitchFamily="34" charset="0"/>
              </a:rPr>
              <a:t>심장박동 센서를 이용해 운동 강도와 체력측정</a:t>
            </a:r>
            <a:endParaRPr lang="en-US" altLang="ko-KR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endParaRPr lang="en-US" altLang="ko-KR" sz="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endParaRPr lang="en-US" altLang="ko-KR" sz="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endParaRPr lang="en-US" altLang="ko-KR" sz="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>
                <a:latin typeface="맑은 고딕" panose="020B0503020000020004" pitchFamily="50" charset="-127"/>
                <a:cs typeface="Arial" panose="020B0604020202020204" pitchFamily="34" charset="0"/>
              </a:rPr>
              <a:t>운동량과 운동자세 통계를 제공하여 스스로 운동량을 파악하고 바른 운동자세 유도</a:t>
            </a:r>
            <a:endParaRPr lang="en-US" altLang="ko-KR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endParaRPr lang="en-US" altLang="ko-KR" sz="400" dirty="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pic>
        <p:nvPicPr>
          <p:cNvPr id="5122" name="Picture 2" descr="키넥트에 대한 이미지 검색결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2044" y="2598175"/>
            <a:ext cx="2002536" cy="1126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그룹 20"/>
          <p:cNvGrpSpPr/>
          <p:nvPr/>
        </p:nvGrpSpPr>
        <p:grpSpPr>
          <a:xfrm>
            <a:off x="8738954" y="6334876"/>
            <a:ext cx="2770421" cy="447675"/>
            <a:chOff x="8738954" y="6334876"/>
            <a:chExt cx="2770421" cy="447675"/>
          </a:xfrm>
        </p:grpSpPr>
        <p:pic>
          <p:nvPicPr>
            <p:cNvPr id="31" name="그림 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4000" y="6339639"/>
              <a:ext cx="2365375" cy="41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738954" y="6334876"/>
              <a:ext cx="904875" cy="447675"/>
            </a:xfrm>
            <a:prstGeom prst="rect">
              <a:avLst/>
            </a:prstGeom>
          </p:spPr>
        </p:pic>
      </p:grpSp>
      <p:pic>
        <p:nvPicPr>
          <p:cNvPr id="3076" name="Picture 4" descr="마이크로 소프트에 대한 이미지 검색결과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2254" y="2429100"/>
            <a:ext cx="2418587" cy="1360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4031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323850" y="1371600"/>
            <a:ext cx="114490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/>
        </p:nvGrpSpPr>
        <p:grpSpPr>
          <a:xfrm>
            <a:off x="361950" y="0"/>
            <a:ext cx="11449050" cy="1162050"/>
            <a:chOff x="323850" y="0"/>
            <a:chExt cx="11449050" cy="1162050"/>
          </a:xfrm>
        </p:grpSpPr>
        <p:sp>
          <p:nvSpPr>
            <p:cNvPr id="23" name="자유형 22"/>
            <p:cNvSpPr/>
            <p:nvPr/>
          </p:nvSpPr>
          <p:spPr>
            <a:xfrm>
              <a:off x="323850" y="0"/>
              <a:ext cx="11449050" cy="1162050"/>
            </a:xfrm>
            <a:custGeom>
              <a:avLst/>
              <a:gdLst>
                <a:gd name="connsiteX0" fmla="*/ 161913 w 11449050"/>
                <a:gd name="connsiteY0" fmla="*/ 0 h 1162050"/>
                <a:gd name="connsiteX1" fmla="*/ 11287137 w 11449050"/>
                <a:gd name="connsiteY1" fmla="*/ 0 h 1162050"/>
                <a:gd name="connsiteX2" fmla="*/ 11449050 w 11449050"/>
                <a:gd name="connsiteY2" fmla="*/ 0 h 1162050"/>
                <a:gd name="connsiteX3" fmla="*/ 11449050 w 11449050"/>
                <a:gd name="connsiteY3" fmla="*/ 342723 h 1162050"/>
                <a:gd name="connsiteX4" fmla="*/ 11449050 w 11449050"/>
                <a:gd name="connsiteY4" fmla="*/ 712735 h 1162050"/>
                <a:gd name="connsiteX5" fmla="*/ 11449050 w 11449050"/>
                <a:gd name="connsiteY5" fmla="*/ 768797 h 1162050"/>
                <a:gd name="connsiteX6" fmla="*/ 11442765 w 11449050"/>
                <a:gd name="connsiteY6" fmla="*/ 775082 h 1162050"/>
                <a:gd name="connsiteX7" fmla="*/ 11439921 w 11449050"/>
                <a:gd name="connsiteY7" fmla="*/ 803288 h 1162050"/>
                <a:gd name="connsiteX8" fmla="*/ 11090288 w 11449050"/>
                <a:gd name="connsiteY8" fmla="*/ 1152922 h 1162050"/>
                <a:gd name="connsiteX9" fmla="*/ 11062082 w 11449050"/>
                <a:gd name="connsiteY9" fmla="*/ 1155765 h 1162050"/>
                <a:gd name="connsiteX10" fmla="*/ 11055797 w 11449050"/>
                <a:gd name="connsiteY10" fmla="*/ 1162050 h 1162050"/>
                <a:gd name="connsiteX11" fmla="*/ 10999735 w 11449050"/>
                <a:gd name="connsiteY11" fmla="*/ 1162050 h 1162050"/>
                <a:gd name="connsiteX12" fmla="*/ 449315 w 11449050"/>
                <a:gd name="connsiteY12" fmla="*/ 1162050 h 1162050"/>
                <a:gd name="connsiteX13" fmla="*/ 0 w 11449050"/>
                <a:gd name="connsiteY13" fmla="*/ 1162050 h 1162050"/>
                <a:gd name="connsiteX14" fmla="*/ 0 w 11449050"/>
                <a:gd name="connsiteY14" fmla="*/ 712735 h 1162050"/>
                <a:gd name="connsiteX15" fmla="*/ 0 w 11449050"/>
                <a:gd name="connsiteY15" fmla="*/ 392657 h 1162050"/>
                <a:gd name="connsiteX16" fmla="*/ 0 w 11449050"/>
                <a:gd name="connsiteY16" fmla="*/ 342723 h 1162050"/>
                <a:gd name="connsiteX17" fmla="*/ 131601 w 11449050"/>
                <a:gd name="connsiteY17" fmla="*/ 25009 h 1162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49050" h="1162050">
                  <a:moveTo>
                    <a:pt x="161913" y="0"/>
                  </a:moveTo>
                  <a:lnTo>
                    <a:pt x="11287137" y="0"/>
                  </a:lnTo>
                  <a:lnTo>
                    <a:pt x="11449050" y="0"/>
                  </a:lnTo>
                  <a:lnTo>
                    <a:pt x="11449050" y="342723"/>
                  </a:lnTo>
                  <a:lnTo>
                    <a:pt x="11449050" y="712735"/>
                  </a:lnTo>
                  <a:lnTo>
                    <a:pt x="11449050" y="768797"/>
                  </a:lnTo>
                  <a:lnTo>
                    <a:pt x="11442765" y="775082"/>
                  </a:lnTo>
                  <a:lnTo>
                    <a:pt x="11439921" y="803288"/>
                  </a:lnTo>
                  <a:cubicBezTo>
                    <a:pt x="11404010" y="978784"/>
                    <a:pt x="11265784" y="1117010"/>
                    <a:pt x="11090288" y="1152922"/>
                  </a:cubicBezTo>
                  <a:lnTo>
                    <a:pt x="11062082" y="1155765"/>
                  </a:lnTo>
                  <a:lnTo>
                    <a:pt x="11055797" y="1162050"/>
                  </a:lnTo>
                  <a:lnTo>
                    <a:pt x="10999735" y="1162050"/>
                  </a:lnTo>
                  <a:lnTo>
                    <a:pt x="449315" y="1162050"/>
                  </a:lnTo>
                  <a:lnTo>
                    <a:pt x="0" y="1162050"/>
                  </a:lnTo>
                  <a:lnTo>
                    <a:pt x="0" y="712735"/>
                  </a:lnTo>
                  <a:lnTo>
                    <a:pt x="0" y="392657"/>
                  </a:lnTo>
                  <a:lnTo>
                    <a:pt x="0" y="342723"/>
                  </a:lnTo>
                  <a:cubicBezTo>
                    <a:pt x="0" y="218648"/>
                    <a:pt x="50291" y="106319"/>
                    <a:pt x="131601" y="25009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드림고딕1" panose="02020600000000000000" pitchFamily="18" charset="-127"/>
                <a:ea typeface="a드림고딕1" panose="02020600000000000000" pitchFamily="18" charset="-127"/>
              </a:endParaRP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9437039" y="231983"/>
              <a:ext cx="2164192" cy="576264"/>
              <a:chOff x="8864279" y="416382"/>
              <a:chExt cx="2164192" cy="576264"/>
            </a:xfrm>
          </p:grpSpPr>
          <p:cxnSp>
            <p:nvCxnSpPr>
              <p:cNvPr id="14" name="직선 연결선 13"/>
              <p:cNvCxnSpPr/>
              <p:nvPr/>
            </p:nvCxnSpPr>
            <p:spPr>
              <a:xfrm>
                <a:off x="8864279" y="416382"/>
                <a:ext cx="0" cy="576264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/>
              <p:cNvSpPr txBox="1"/>
              <p:nvPr/>
            </p:nvSpPr>
            <p:spPr>
              <a:xfrm>
                <a:off x="9035949" y="505388"/>
                <a:ext cx="1992522" cy="3730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ko-KR" altLang="en-US" sz="1400" dirty="0">
                  <a:solidFill>
                    <a:schemeClr val="bg1">
                      <a:lumMod val="85000"/>
                    </a:schemeClr>
                  </a:solidFill>
                  <a:latin typeface="a드림고딕1" panose="02020600000000000000" pitchFamily="18" charset="-127"/>
                  <a:ea typeface="a드림고딕1" panose="02020600000000000000" pitchFamily="18" charset="-127"/>
                </a:endParaRPr>
              </a:p>
            </p:txBody>
          </p:sp>
        </p:grpSp>
      </p:grpSp>
      <p:cxnSp>
        <p:nvCxnSpPr>
          <p:cNvPr id="20" name="직선 연결선 19"/>
          <p:cNvCxnSpPr/>
          <p:nvPr/>
        </p:nvCxnSpPr>
        <p:spPr>
          <a:xfrm>
            <a:off x="323850" y="6591300"/>
            <a:ext cx="88201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/>
          <p:cNvGrpSpPr/>
          <p:nvPr/>
        </p:nvGrpSpPr>
        <p:grpSpPr>
          <a:xfrm>
            <a:off x="666750" y="1673953"/>
            <a:ext cx="10687050" cy="4555397"/>
            <a:chOff x="666750" y="1673953"/>
            <a:chExt cx="10687050" cy="4555397"/>
          </a:xfrm>
        </p:grpSpPr>
        <p:sp>
          <p:nvSpPr>
            <p:cNvPr id="26" name="직사각형 25"/>
            <p:cNvSpPr/>
            <p:nvPr/>
          </p:nvSpPr>
          <p:spPr>
            <a:xfrm>
              <a:off x="666750" y="1950179"/>
              <a:ext cx="10687050" cy="4279171"/>
            </a:xfrm>
            <a:prstGeom prst="rect">
              <a:avLst/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9" name="그룹 28"/>
            <p:cNvGrpSpPr/>
            <p:nvPr/>
          </p:nvGrpSpPr>
          <p:grpSpPr>
            <a:xfrm>
              <a:off x="3819526" y="1673953"/>
              <a:ext cx="4181474" cy="552451"/>
              <a:chOff x="3819526" y="1673953"/>
              <a:chExt cx="4181474" cy="552451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4095750" y="1673954"/>
                <a:ext cx="3905250" cy="55245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000" dirty="0"/>
                  <a:t>연구 개발 효과</a:t>
                </a:r>
              </a:p>
            </p:txBody>
          </p:sp>
          <p:sp>
            <p:nvSpPr>
              <p:cNvPr id="28" name="직각 삼각형 27"/>
              <p:cNvSpPr/>
              <p:nvPr/>
            </p:nvSpPr>
            <p:spPr>
              <a:xfrm rot="16200000">
                <a:off x="3819526" y="1673953"/>
                <a:ext cx="276226" cy="276225"/>
              </a:xfrm>
              <a:prstGeom prst="rtTriangle">
                <a:avLst/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>
            <a:off x="629947" y="134264"/>
            <a:ext cx="469712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01.</a:t>
            </a:r>
            <a:r>
              <a:rPr lang="ko-KR" altLang="en-US" sz="45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종합설계 개요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41166" y="3627507"/>
            <a:ext cx="33721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>
                <a:latin typeface="맑은 고딕" panose="020B0503020000020004" pitchFamily="50" charset="-127"/>
                <a:cs typeface="Arial" panose="020B0604020202020204" pitchFamily="34" charset="0"/>
              </a:rPr>
              <a:t>운동의 효율성 증가</a:t>
            </a:r>
            <a:endParaRPr lang="en-US" altLang="ko-KR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endParaRPr lang="en-US" altLang="ko-KR" sz="400" dirty="0" smtClean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endParaRPr lang="en-US" altLang="ko-KR" sz="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err="1">
                <a:latin typeface="맑은 고딕" panose="020B0503020000020004" pitchFamily="50" charset="-127"/>
                <a:cs typeface="Arial" panose="020B0604020202020204" pitchFamily="34" charset="0"/>
              </a:rPr>
              <a:t>운동자세</a:t>
            </a:r>
            <a:r>
              <a:rPr lang="ko-KR" altLang="en-US" dirty="0">
                <a:latin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en-US" dirty="0" smtClean="0">
                <a:latin typeface="맑은 고딕" panose="020B0503020000020004" pitchFamily="50" charset="-127"/>
                <a:cs typeface="Arial" panose="020B0604020202020204" pitchFamily="34" charset="0"/>
              </a:rPr>
              <a:t>교정</a:t>
            </a:r>
            <a:endParaRPr lang="en-US" altLang="ko-KR" dirty="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281137" y="0"/>
            <a:ext cx="888057" cy="1199485"/>
          </a:xfrm>
          <a:prstGeom prst="rect">
            <a:avLst/>
          </a:prstGeom>
        </p:spPr>
      </p:pic>
      <p:pic>
        <p:nvPicPr>
          <p:cNvPr id="1026" name="Picture 2" descr="벤치프레스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1736" y="2716663"/>
            <a:ext cx="3290400" cy="3023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그룹 20"/>
          <p:cNvGrpSpPr/>
          <p:nvPr/>
        </p:nvGrpSpPr>
        <p:grpSpPr>
          <a:xfrm>
            <a:off x="8738954" y="6334876"/>
            <a:ext cx="2770421" cy="447675"/>
            <a:chOff x="8738954" y="6334876"/>
            <a:chExt cx="2770421" cy="447675"/>
          </a:xfrm>
        </p:grpSpPr>
        <p:pic>
          <p:nvPicPr>
            <p:cNvPr id="22" name="그림 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4000" y="6339639"/>
              <a:ext cx="2365375" cy="41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738954" y="6334876"/>
              <a:ext cx="904875" cy="447675"/>
            </a:xfrm>
            <a:prstGeom prst="rect">
              <a:avLst/>
            </a:prstGeom>
          </p:spPr>
        </p:pic>
      </p:grpSp>
      <p:pic>
        <p:nvPicPr>
          <p:cNvPr id="25" name="Picture 7" descr="바벨 사진에 대한 이미지 검색결과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0263" y="2716663"/>
            <a:ext cx="2814666" cy="3022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532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6" descr="키넥트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9288" y="4796748"/>
            <a:ext cx="2662476" cy="1254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직선 연결선 10"/>
          <p:cNvCxnSpPr/>
          <p:nvPr/>
        </p:nvCxnSpPr>
        <p:spPr>
          <a:xfrm>
            <a:off x="323850" y="1371600"/>
            <a:ext cx="114490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/>
        </p:nvGrpSpPr>
        <p:grpSpPr>
          <a:xfrm>
            <a:off x="361950" y="0"/>
            <a:ext cx="11449050" cy="1162050"/>
            <a:chOff x="323850" y="0"/>
            <a:chExt cx="11449050" cy="1162050"/>
          </a:xfrm>
        </p:grpSpPr>
        <p:sp>
          <p:nvSpPr>
            <p:cNvPr id="23" name="자유형 22"/>
            <p:cNvSpPr/>
            <p:nvPr/>
          </p:nvSpPr>
          <p:spPr>
            <a:xfrm>
              <a:off x="323850" y="0"/>
              <a:ext cx="11449050" cy="1162050"/>
            </a:xfrm>
            <a:custGeom>
              <a:avLst/>
              <a:gdLst>
                <a:gd name="connsiteX0" fmla="*/ 161913 w 11449050"/>
                <a:gd name="connsiteY0" fmla="*/ 0 h 1162050"/>
                <a:gd name="connsiteX1" fmla="*/ 11287137 w 11449050"/>
                <a:gd name="connsiteY1" fmla="*/ 0 h 1162050"/>
                <a:gd name="connsiteX2" fmla="*/ 11449050 w 11449050"/>
                <a:gd name="connsiteY2" fmla="*/ 0 h 1162050"/>
                <a:gd name="connsiteX3" fmla="*/ 11449050 w 11449050"/>
                <a:gd name="connsiteY3" fmla="*/ 342723 h 1162050"/>
                <a:gd name="connsiteX4" fmla="*/ 11449050 w 11449050"/>
                <a:gd name="connsiteY4" fmla="*/ 712735 h 1162050"/>
                <a:gd name="connsiteX5" fmla="*/ 11449050 w 11449050"/>
                <a:gd name="connsiteY5" fmla="*/ 768797 h 1162050"/>
                <a:gd name="connsiteX6" fmla="*/ 11442765 w 11449050"/>
                <a:gd name="connsiteY6" fmla="*/ 775082 h 1162050"/>
                <a:gd name="connsiteX7" fmla="*/ 11439921 w 11449050"/>
                <a:gd name="connsiteY7" fmla="*/ 803288 h 1162050"/>
                <a:gd name="connsiteX8" fmla="*/ 11090288 w 11449050"/>
                <a:gd name="connsiteY8" fmla="*/ 1152922 h 1162050"/>
                <a:gd name="connsiteX9" fmla="*/ 11062082 w 11449050"/>
                <a:gd name="connsiteY9" fmla="*/ 1155765 h 1162050"/>
                <a:gd name="connsiteX10" fmla="*/ 11055797 w 11449050"/>
                <a:gd name="connsiteY10" fmla="*/ 1162050 h 1162050"/>
                <a:gd name="connsiteX11" fmla="*/ 10999735 w 11449050"/>
                <a:gd name="connsiteY11" fmla="*/ 1162050 h 1162050"/>
                <a:gd name="connsiteX12" fmla="*/ 449315 w 11449050"/>
                <a:gd name="connsiteY12" fmla="*/ 1162050 h 1162050"/>
                <a:gd name="connsiteX13" fmla="*/ 0 w 11449050"/>
                <a:gd name="connsiteY13" fmla="*/ 1162050 h 1162050"/>
                <a:gd name="connsiteX14" fmla="*/ 0 w 11449050"/>
                <a:gd name="connsiteY14" fmla="*/ 712735 h 1162050"/>
                <a:gd name="connsiteX15" fmla="*/ 0 w 11449050"/>
                <a:gd name="connsiteY15" fmla="*/ 392657 h 1162050"/>
                <a:gd name="connsiteX16" fmla="*/ 0 w 11449050"/>
                <a:gd name="connsiteY16" fmla="*/ 342723 h 1162050"/>
                <a:gd name="connsiteX17" fmla="*/ 131601 w 11449050"/>
                <a:gd name="connsiteY17" fmla="*/ 25009 h 1162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49050" h="1162050">
                  <a:moveTo>
                    <a:pt x="161913" y="0"/>
                  </a:moveTo>
                  <a:lnTo>
                    <a:pt x="11287137" y="0"/>
                  </a:lnTo>
                  <a:lnTo>
                    <a:pt x="11449050" y="0"/>
                  </a:lnTo>
                  <a:lnTo>
                    <a:pt x="11449050" y="342723"/>
                  </a:lnTo>
                  <a:lnTo>
                    <a:pt x="11449050" y="712735"/>
                  </a:lnTo>
                  <a:lnTo>
                    <a:pt x="11449050" y="768797"/>
                  </a:lnTo>
                  <a:lnTo>
                    <a:pt x="11442765" y="775082"/>
                  </a:lnTo>
                  <a:lnTo>
                    <a:pt x="11439921" y="803288"/>
                  </a:lnTo>
                  <a:cubicBezTo>
                    <a:pt x="11404010" y="978784"/>
                    <a:pt x="11265784" y="1117010"/>
                    <a:pt x="11090288" y="1152922"/>
                  </a:cubicBezTo>
                  <a:lnTo>
                    <a:pt x="11062082" y="1155765"/>
                  </a:lnTo>
                  <a:lnTo>
                    <a:pt x="11055797" y="1162050"/>
                  </a:lnTo>
                  <a:lnTo>
                    <a:pt x="10999735" y="1162050"/>
                  </a:lnTo>
                  <a:lnTo>
                    <a:pt x="449315" y="1162050"/>
                  </a:lnTo>
                  <a:lnTo>
                    <a:pt x="0" y="1162050"/>
                  </a:lnTo>
                  <a:lnTo>
                    <a:pt x="0" y="712735"/>
                  </a:lnTo>
                  <a:lnTo>
                    <a:pt x="0" y="392657"/>
                  </a:lnTo>
                  <a:lnTo>
                    <a:pt x="0" y="342723"/>
                  </a:lnTo>
                  <a:cubicBezTo>
                    <a:pt x="0" y="218648"/>
                    <a:pt x="50291" y="106319"/>
                    <a:pt x="131601" y="25009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드림고딕1" panose="02020600000000000000" pitchFamily="18" charset="-127"/>
                <a:ea typeface="a드림고딕1" panose="02020600000000000000" pitchFamily="18" charset="-127"/>
              </a:endParaRP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9437039" y="231983"/>
              <a:ext cx="2164192" cy="576264"/>
              <a:chOff x="8864279" y="416382"/>
              <a:chExt cx="2164192" cy="576264"/>
            </a:xfrm>
          </p:grpSpPr>
          <p:cxnSp>
            <p:nvCxnSpPr>
              <p:cNvPr id="14" name="직선 연결선 13"/>
              <p:cNvCxnSpPr/>
              <p:nvPr/>
            </p:nvCxnSpPr>
            <p:spPr>
              <a:xfrm>
                <a:off x="8864279" y="416382"/>
                <a:ext cx="0" cy="576264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/>
              <p:cNvSpPr txBox="1"/>
              <p:nvPr/>
            </p:nvSpPr>
            <p:spPr>
              <a:xfrm>
                <a:off x="9035949" y="505388"/>
                <a:ext cx="1992522" cy="3730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ko-KR" altLang="en-US" sz="1400" dirty="0">
                  <a:solidFill>
                    <a:schemeClr val="bg1">
                      <a:lumMod val="85000"/>
                    </a:schemeClr>
                  </a:solidFill>
                  <a:latin typeface="a드림고딕1" panose="02020600000000000000" pitchFamily="18" charset="-127"/>
                  <a:ea typeface="a드림고딕1" panose="02020600000000000000" pitchFamily="18" charset="-127"/>
                </a:endParaRPr>
              </a:p>
            </p:txBody>
          </p:sp>
        </p:grpSp>
      </p:grpSp>
      <p:cxnSp>
        <p:nvCxnSpPr>
          <p:cNvPr id="20" name="직선 연결선 19"/>
          <p:cNvCxnSpPr/>
          <p:nvPr/>
        </p:nvCxnSpPr>
        <p:spPr>
          <a:xfrm>
            <a:off x="323850" y="6591300"/>
            <a:ext cx="88201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/>
          <p:cNvGrpSpPr/>
          <p:nvPr/>
        </p:nvGrpSpPr>
        <p:grpSpPr>
          <a:xfrm>
            <a:off x="666750" y="1673953"/>
            <a:ext cx="10687050" cy="4555397"/>
            <a:chOff x="666750" y="1673953"/>
            <a:chExt cx="10687050" cy="4555397"/>
          </a:xfrm>
        </p:grpSpPr>
        <p:sp>
          <p:nvSpPr>
            <p:cNvPr id="26" name="직사각형 25"/>
            <p:cNvSpPr/>
            <p:nvPr/>
          </p:nvSpPr>
          <p:spPr>
            <a:xfrm>
              <a:off x="666750" y="1950179"/>
              <a:ext cx="10687050" cy="4279171"/>
            </a:xfrm>
            <a:prstGeom prst="rect">
              <a:avLst/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9" name="그룹 28"/>
            <p:cNvGrpSpPr/>
            <p:nvPr/>
          </p:nvGrpSpPr>
          <p:grpSpPr>
            <a:xfrm>
              <a:off x="3819526" y="1673953"/>
              <a:ext cx="4181474" cy="552451"/>
              <a:chOff x="3819526" y="1673953"/>
              <a:chExt cx="4181474" cy="552451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4095750" y="1673954"/>
                <a:ext cx="3905250" cy="55245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000" dirty="0" err="1"/>
                  <a:t>키넥트</a:t>
                </a:r>
                <a:r>
                  <a:rPr lang="en-US" altLang="ko-KR" sz="2000" dirty="0"/>
                  <a:t>(Kinect)</a:t>
                </a:r>
                <a:r>
                  <a:rPr lang="ko-KR" altLang="en-US" sz="2000" dirty="0"/>
                  <a:t>란</a:t>
                </a:r>
                <a:r>
                  <a:rPr lang="en-US" altLang="ko-KR" sz="2000" dirty="0"/>
                  <a:t>?</a:t>
                </a:r>
                <a:endParaRPr lang="ko-KR" altLang="en-US" sz="2000" dirty="0"/>
              </a:p>
            </p:txBody>
          </p:sp>
          <p:sp>
            <p:nvSpPr>
              <p:cNvPr id="28" name="직각 삼각형 27"/>
              <p:cNvSpPr/>
              <p:nvPr/>
            </p:nvSpPr>
            <p:spPr>
              <a:xfrm rot="16200000">
                <a:off x="3819526" y="1673953"/>
                <a:ext cx="276226" cy="276225"/>
              </a:xfrm>
              <a:prstGeom prst="rtTriangle">
                <a:avLst/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>
            <a:off x="629947" y="134264"/>
            <a:ext cx="469712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01.</a:t>
            </a:r>
            <a:r>
              <a:rPr lang="ko-KR" altLang="en-US" sz="45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종합설계 개요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281137" y="0"/>
            <a:ext cx="888057" cy="1199485"/>
          </a:xfrm>
          <a:prstGeom prst="rect">
            <a:avLst/>
          </a:prstGeom>
        </p:spPr>
      </p:pic>
      <p:grpSp>
        <p:nvGrpSpPr>
          <p:cNvPr id="21" name="그룹 20"/>
          <p:cNvGrpSpPr/>
          <p:nvPr/>
        </p:nvGrpSpPr>
        <p:grpSpPr>
          <a:xfrm>
            <a:off x="8738954" y="6334876"/>
            <a:ext cx="2770421" cy="447675"/>
            <a:chOff x="8738954" y="6334876"/>
            <a:chExt cx="2770421" cy="447675"/>
          </a:xfrm>
        </p:grpSpPr>
        <p:pic>
          <p:nvPicPr>
            <p:cNvPr id="22" name="그림 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4000" y="6339639"/>
              <a:ext cx="2365375" cy="41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738954" y="6334876"/>
              <a:ext cx="904875" cy="447675"/>
            </a:xfrm>
            <a:prstGeom prst="rect">
              <a:avLst/>
            </a:prstGeom>
          </p:spPr>
        </p:pic>
      </p:grpSp>
      <p:sp>
        <p:nvSpPr>
          <p:cNvPr id="32" name="TextBox 31"/>
          <p:cNvSpPr txBox="1"/>
          <p:nvPr/>
        </p:nvSpPr>
        <p:spPr>
          <a:xfrm>
            <a:off x="859871" y="2312129"/>
            <a:ext cx="1030080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200" dirty="0" err="1">
                <a:latin typeface="맑은 고딕" panose="020B0503020000020004" pitchFamily="50" charset="-127"/>
                <a:cs typeface="Arial" panose="020B0604020202020204" pitchFamily="34" charset="0"/>
              </a:rPr>
              <a:t>키넥트</a:t>
            </a:r>
            <a:r>
              <a:rPr lang="ko-KR" altLang="en-US" sz="1200" dirty="0">
                <a:latin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en-US" altLang="ko-KR" sz="1200" dirty="0">
                <a:latin typeface="맑은 고딕" panose="020B0503020000020004" pitchFamily="50" charset="-127"/>
                <a:cs typeface="Arial" panose="020B0604020202020204" pitchFamily="34" charset="0"/>
              </a:rPr>
              <a:t>: </a:t>
            </a:r>
            <a:r>
              <a:rPr lang="ko-KR" altLang="en-US" sz="1200" dirty="0"/>
              <a:t>마이크로소프트사의 동작인식 카메라로 별도의 컨트롤러 없이 모션 인식을 통해 여러 기능을 수행할 수 있는 혁신적인 장치</a:t>
            </a:r>
            <a:endParaRPr lang="en-US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200" dirty="0">
                <a:latin typeface="맑은 고딕" panose="020B0503020000020004" pitchFamily="50" charset="-127"/>
                <a:cs typeface="Arial" panose="020B0604020202020204" pitchFamily="34" charset="0"/>
              </a:rPr>
              <a:t>스펙 </a:t>
            </a:r>
            <a:r>
              <a:rPr lang="en-US" altLang="ko-KR" sz="1200" dirty="0">
                <a:latin typeface="맑은 고딕" panose="020B0503020000020004" pitchFamily="50" charset="-127"/>
                <a:cs typeface="Arial" panose="020B0604020202020204" pitchFamily="34" charset="0"/>
              </a:rPr>
              <a:t>: 1080P HD RGB Camera / 30FPS color / Time of Flight Technology / Microphone Arrays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200" dirty="0" smtClean="0">
                <a:latin typeface="맑은 고딕" panose="020B0503020000020004" pitchFamily="50" charset="-127"/>
                <a:cs typeface="Arial" panose="020B0604020202020204" pitchFamily="34" charset="0"/>
              </a:rPr>
              <a:t>기능</a:t>
            </a:r>
            <a:r>
              <a:rPr lang="en-US" altLang="ko-KR" sz="1200" dirty="0" smtClean="0">
                <a:latin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en-US" altLang="ko-KR" sz="1200" dirty="0">
                <a:latin typeface="맑은 고딕" panose="020B0503020000020004" pitchFamily="50" charset="-127"/>
                <a:cs typeface="Arial" panose="020B0604020202020204" pitchFamily="34" charset="0"/>
              </a:rPr>
              <a:t>: </a:t>
            </a:r>
            <a:r>
              <a:rPr lang="en-US" altLang="ko-KR" sz="1200" dirty="0"/>
              <a:t>RGB</a:t>
            </a:r>
            <a:r>
              <a:rPr lang="ko-KR" altLang="en-US" sz="1200" dirty="0"/>
              <a:t>카메라의 </a:t>
            </a:r>
            <a:r>
              <a:rPr lang="en-US" altLang="ko-KR" sz="1200" dirty="0"/>
              <a:t>Color Sensor, IR Emitter</a:t>
            </a:r>
            <a:r>
              <a:rPr lang="ko-KR" altLang="en-US" sz="1200" dirty="0"/>
              <a:t>와 </a:t>
            </a:r>
            <a:r>
              <a:rPr lang="en-US" altLang="ko-KR" sz="1200" dirty="0"/>
              <a:t>IR Depth Sensor, 4</a:t>
            </a:r>
            <a:r>
              <a:rPr lang="ko-KR" altLang="en-US" sz="1200" dirty="0"/>
              <a:t>개의 </a:t>
            </a:r>
            <a:r>
              <a:rPr lang="en-US" altLang="ko-KR" sz="1200" dirty="0"/>
              <a:t>Microphone Array </a:t>
            </a:r>
            <a:r>
              <a:rPr lang="ko-KR" altLang="en-US" sz="1200" dirty="0"/>
              <a:t>그리고 </a:t>
            </a:r>
            <a:r>
              <a:rPr lang="en-US" altLang="ko-KR" sz="1200" dirty="0"/>
              <a:t>Sensor</a:t>
            </a:r>
            <a:r>
              <a:rPr lang="ko-KR" altLang="en-US" sz="1200" dirty="0"/>
              <a:t>를 상하로 움직일 수 있도록 </a:t>
            </a:r>
            <a:r>
              <a:rPr lang="en-US" altLang="ko-KR" sz="1200" dirty="0"/>
              <a:t>Tilt Motor </a:t>
            </a:r>
            <a:r>
              <a:rPr lang="ko-KR" altLang="en-US" sz="1200" dirty="0"/>
              <a:t>등으로 구성되어 있다</a:t>
            </a:r>
            <a:r>
              <a:rPr lang="en-US" altLang="ko-KR" sz="1200" dirty="0"/>
              <a:t>. </a:t>
            </a:r>
            <a:r>
              <a:rPr lang="ko-KR" altLang="en-US" sz="1200" dirty="0"/>
              <a:t>이 </a:t>
            </a:r>
            <a:r>
              <a:rPr lang="en-US" altLang="ko-KR" sz="1200" dirty="0"/>
              <a:t>Sensor</a:t>
            </a:r>
            <a:r>
              <a:rPr lang="ko-KR" altLang="en-US" sz="1200" dirty="0"/>
              <a:t>들로 일반적인 </a:t>
            </a:r>
            <a:r>
              <a:rPr lang="en-US" altLang="ko-KR" sz="1200" dirty="0"/>
              <a:t>RGB </a:t>
            </a:r>
            <a:r>
              <a:rPr lang="ko-KR" altLang="en-US" sz="1200" dirty="0"/>
              <a:t>카메라로 촬영 되는 영상</a:t>
            </a:r>
            <a:r>
              <a:rPr lang="en-US" altLang="ko-KR" sz="1200" dirty="0"/>
              <a:t>(Color View)</a:t>
            </a:r>
            <a:r>
              <a:rPr lang="ko-KR" altLang="en-US" sz="1200" dirty="0"/>
              <a:t>과 촬영된 영상의 깊이 정보를 나타내는 영상</a:t>
            </a:r>
            <a:r>
              <a:rPr lang="en-US" altLang="ko-KR" sz="1200" dirty="0"/>
              <a:t>(Depth View) </a:t>
            </a:r>
            <a:r>
              <a:rPr lang="ko-KR" altLang="en-US" sz="1200" dirty="0"/>
              <a:t>그리고 검출된 사용자의 골격을 나타내는 영상</a:t>
            </a:r>
            <a:r>
              <a:rPr lang="en-US" altLang="ko-KR" sz="1200" dirty="0"/>
              <a:t>(Skeleton View) </a:t>
            </a:r>
            <a:r>
              <a:rPr lang="ko-KR" altLang="en-US" sz="1200" dirty="0"/>
              <a:t>정보를 나타냄</a:t>
            </a:r>
            <a:endParaRPr lang="en-US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200" dirty="0">
                <a:latin typeface="맑은 고딕" panose="020B0503020000020004" pitchFamily="50" charset="-127"/>
                <a:cs typeface="Arial" panose="020B0604020202020204" pitchFamily="34" charset="0"/>
              </a:rPr>
              <a:t>특징 </a:t>
            </a:r>
            <a:r>
              <a:rPr lang="en-US" altLang="ko-KR" sz="1200" dirty="0">
                <a:latin typeface="맑은 고딕" panose="020B0503020000020004" pitchFamily="50" charset="-127"/>
                <a:cs typeface="Arial" panose="020B0604020202020204" pitchFamily="34" charset="0"/>
              </a:rPr>
              <a:t>:  </a:t>
            </a:r>
            <a:r>
              <a:rPr lang="ko-KR" altLang="en-US" sz="1200" dirty="0" smtClean="0"/>
              <a:t>화면 </a:t>
            </a:r>
            <a:r>
              <a:rPr lang="ko-KR" altLang="en-US" sz="1200" dirty="0"/>
              <a:t>안에 있는 모든 인물들에 대하여 손과 얼굴을 포함한 신체 </a:t>
            </a:r>
            <a:r>
              <a:rPr lang="en-US" altLang="ko-KR" sz="1200" dirty="0"/>
              <a:t>15</a:t>
            </a:r>
            <a:r>
              <a:rPr lang="ko-KR" altLang="en-US" sz="1200" dirty="0"/>
              <a:t>개 주요 부위의 위치를 초당 </a:t>
            </a:r>
            <a:r>
              <a:rPr lang="en-US" altLang="ko-KR" sz="1200" dirty="0"/>
              <a:t>30 </a:t>
            </a:r>
            <a:r>
              <a:rPr lang="ko-KR" altLang="en-US" sz="1200" dirty="0"/>
              <a:t>프레임의 속도로 지속적으로 알려주며 보다 복잡한 동작의 인식도 지원함으로써 작업을 </a:t>
            </a:r>
            <a:r>
              <a:rPr lang="ko-KR" altLang="en-US" sz="1200" dirty="0" smtClean="0"/>
              <a:t>수월하게 함</a:t>
            </a:r>
            <a:r>
              <a:rPr lang="en-US" altLang="ko-KR" sz="1200" dirty="0" smtClean="0"/>
              <a:t>. </a:t>
            </a:r>
            <a:r>
              <a:rPr lang="ko-KR" altLang="en-US" sz="1200" dirty="0" err="1"/>
              <a:t>키넥트</a:t>
            </a:r>
            <a:r>
              <a:rPr lang="en-US" altLang="ko-KR" sz="1200" dirty="0"/>
              <a:t> </a:t>
            </a:r>
            <a:r>
              <a:rPr lang="ko-KR" altLang="en-US" sz="1200" dirty="0"/>
              <a:t>센서는 사람의 신체부위 및 움직임을 인식할 수 있기 때문에 센서와 사람 사이의 거리</a:t>
            </a:r>
            <a:r>
              <a:rPr lang="en-US" altLang="ko-KR" sz="1200" dirty="0"/>
              <a:t>, </a:t>
            </a:r>
            <a:r>
              <a:rPr lang="ko-KR" altLang="en-US" sz="1200" dirty="0"/>
              <a:t>각 관절 값 등을 추종하는데 높은 </a:t>
            </a:r>
            <a:r>
              <a:rPr lang="ko-KR" altLang="en-US" sz="1200" dirty="0" smtClean="0"/>
              <a:t>성능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많은 </a:t>
            </a:r>
            <a:r>
              <a:rPr lang="ko-KR" altLang="en-US" sz="1200" dirty="0"/>
              <a:t>학습 알고리즘을 통해 인체의 특징 점은 물론 동작패턴 및 손가락 모양까지도 검출이 </a:t>
            </a:r>
            <a:r>
              <a:rPr lang="ko-KR" altLang="en-US" sz="1200" dirty="0" smtClean="0"/>
              <a:t>가능</a:t>
            </a:r>
            <a:endParaRPr lang="en-US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200" dirty="0">
                <a:latin typeface="맑은 고딕" panose="020B0503020000020004" pitchFamily="50" charset="-127"/>
                <a:cs typeface="Arial" panose="020B0604020202020204" pitchFamily="34" charset="0"/>
              </a:rPr>
              <a:t>가격 </a:t>
            </a:r>
            <a:r>
              <a:rPr lang="en-US" altLang="ko-KR" sz="1200" dirty="0">
                <a:latin typeface="맑은 고딕" panose="020B0503020000020004" pitchFamily="50" charset="-127"/>
                <a:cs typeface="Arial" panose="020B0604020202020204" pitchFamily="34" charset="0"/>
              </a:rPr>
              <a:t>: </a:t>
            </a:r>
            <a:r>
              <a:rPr lang="ko-KR" altLang="en-US" sz="1200" dirty="0" err="1">
                <a:latin typeface="맑은 고딕" panose="020B0503020000020004" pitchFamily="50" charset="-127"/>
                <a:cs typeface="Arial" panose="020B0604020202020204" pitchFamily="34" charset="0"/>
              </a:rPr>
              <a:t>키넥트</a:t>
            </a:r>
            <a:r>
              <a:rPr lang="ko-KR" altLang="en-US" sz="1200" dirty="0">
                <a:latin typeface="맑은 고딕" panose="020B0503020000020004" pitchFamily="50" charset="-127"/>
                <a:cs typeface="Arial" panose="020B0604020202020204" pitchFamily="34" charset="0"/>
              </a:rPr>
              <a:t> 어댑터 </a:t>
            </a:r>
            <a:r>
              <a:rPr lang="en-US" altLang="ko-KR" sz="1200" dirty="0">
                <a:latin typeface="맑은 고딕" panose="020B0503020000020004" pitchFamily="50" charset="-127"/>
                <a:cs typeface="Arial" panose="020B0604020202020204" pitchFamily="34" charset="0"/>
              </a:rPr>
              <a:t>+ </a:t>
            </a:r>
            <a:r>
              <a:rPr lang="en-US" altLang="ko-KR" sz="1200" dirty="0" err="1">
                <a:latin typeface="맑은 고딕" panose="020B0503020000020004" pitchFamily="50" charset="-127"/>
                <a:cs typeface="Arial" panose="020B0604020202020204" pitchFamily="34" charset="0"/>
              </a:rPr>
              <a:t>xbox</a:t>
            </a:r>
            <a:r>
              <a:rPr lang="en-US" altLang="ko-KR" sz="1200" dirty="0">
                <a:latin typeface="맑은 고딕" panose="020B0503020000020004" pitchFamily="50" charset="-127"/>
                <a:cs typeface="Arial" panose="020B0604020202020204" pitchFamily="34" charset="0"/>
              </a:rPr>
              <a:t> one </a:t>
            </a:r>
            <a:r>
              <a:rPr lang="ko-KR" altLang="en-US" sz="1200" dirty="0" err="1">
                <a:latin typeface="맑은 고딕" panose="020B0503020000020004" pitchFamily="50" charset="-127"/>
                <a:cs typeface="Arial" panose="020B0604020202020204" pitchFamily="34" charset="0"/>
              </a:rPr>
              <a:t>키넥트</a:t>
            </a:r>
            <a:r>
              <a:rPr lang="ko-KR" altLang="en-US" sz="1200" dirty="0">
                <a:latin typeface="맑은 고딕" panose="020B0503020000020004" pitchFamily="50" charset="-127"/>
                <a:cs typeface="Arial" panose="020B0604020202020204" pitchFamily="34" charset="0"/>
              </a:rPr>
              <a:t> 센서 약 </a:t>
            </a:r>
            <a:r>
              <a:rPr lang="en-US" altLang="ko-KR" sz="1200" dirty="0">
                <a:latin typeface="맑은 고딕" panose="020B0503020000020004" pitchFamily="50" charset="-127"/>
                <a:cs typeface="Arial" panose="020B0604020202020204" pitchFamily="34" charset="0"/>
              </a:rPr>
              <a:t>20</a:t>
            </a:r>
            <a:r>
              <a:rPr lang="ko-KR" altLang="en-US" sz="1200" dirty="0">
                <a:latin typeface="맑은 고딕" panose="020B0503020000020004" pitchFamily="50" charset="-127"/>
                <a:cs typeface="Arial" panose="020B0604020202020204" pitchFamily="34" charset="0"/>
              </a:rPr>
              <a:t>만원</a:t>
            </a:r>
            <a:endParaRPr lang="en-US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87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키넥트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1934" y="2287578"/>
            <a:ext cx="1649081" cy="927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직선 연결선 10"/>
          <p:cNvCxnSpPr/>
          <p:nvPr/>
        </p:nvCxnSpPr>
        <p:spPr>
          <a:xfrm>
            <a:off x="323850" y="1371600"/>
            <a:ext cx="114490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/>
        </p:nvGrpSpPr>
        <p:grpSpPr>
          <a:xfrm>
            <a:off x="361950" y="0"/>
            <a:ext cx="11449050" cy="1162050"/>
            <a:chOff x="323850" y="0"/>
            <a:chExt cx="11449050" cy="1162050"/>
          </a:xfrm>
        </p:grpSpPr>
        <p:sp>
          <p:nvSpPr>
            <p:cNvPr id="23" name="자유형 22"/>
            <p:cNvSpPr/>
            <p:nvPr/>
          </p:nvSpPr>
          <p:spPr>
            <a:xfrm>
              <a:off x="323850" y="0"/>
              <a:ext cx="11449050" cy="1162050"/>
            </a:xfrm>
            <a:custGeom>
              <a:avLst/>
              <a:gdLst>
                <a:gd name="connsiteX0" fmla="*/ 161913 w 11449050"/>
                <a:gd name="connsiteY0" fmla="*/ 0 h 1162050"/>
                <a:gd name="connsiteX1" fmla="*/ 11287137 w 11449050"/>
                <a:gd name="connsiteY1" fmla="*/ 0 h 1162050"/>
                <a:gd name="connsiteX2" fmla="*/ 11449050 w 11449050"/>
                <a:gd name="connsiteY2" fmla="*/ 0 h 1162050"/>
                <a:gd name="connsiteX3" fmla="*/ 11449050 w 11449050"/>
                <a:gd name="connsiteY3" fmla="*/ 342723 h 1162050"/>
                <a:gd name="connsiteX4" fmla="*/ 11449050 w 11449050"/>
                <a:gd name="connsiteY4" fmla="*/ 712735 h 1162050"/>
                <a:gd name="connsiteX5" fmla="*/ 11449050 w 11449050"/>
                <a:gd name="connsiteY5" fmla="*/ 768797 h 1162050"/>
                <a:gd name="connsiteX6" fmla="*/ 11442765 w 11449050"/>
                <a:gd name="connsiteY6" fmla="*/ 775082 h 1162050"/>
                <a:gd name="connsiteX7" fmla="*/ 11439921 w 11449050"/>
                <a:gd name="connsiteY7" fmla="*/ 803288 h 1162050"/>
                <a:gd name="connsiteX8" fmla="*/ 11090288 w 11449050"/>
                <a:gd name="connsiteY8" fmla="*/ 1152922 h 1162050"/>
                <a:gd name="connsiteX9" fmla="*/ 11062082 w 11449050"/>
                <a:gd name="connsiteY9" fmla="*/ 1155765 h 1162050"/>
                <a:gd name="connsiteX10" fmla="*/ 11055797 w 11449050"/>
                <a:gd name="connsiteY10" fmla="*/ 1162050 h 1162050"/>
                <a:gd name="connsiteX11" fmla="*/ 10999735 w 11449050"/>
                <a:gd name="connsiteY11" fmla="*/ 1162050 h 1162050"/>
                <a:gd name="connsiteX12" fmla="*/ 449315 w 11449050"/>
                <a:gd name="connsiteY12" fmla="*/ 1162050 h 1162050"/>
                <a:gd name="connsiteX13" fmla="*/ 0 w 11449050"/>
                <a:gd name="connsiteY13" fmla="*/ 1162050 h 1162050"/>
                <a:gd name="connsiteX14" fmla="*/ 0 w 11449050"/>
                <a:gd name="connsiteY14" fmla="*/ 712735 h 1162050"/>
                <a:gd name="connsiteX15" fmla="*/ 0 w 11449050"/>
                <a:gd name="connsiteY15" fmla="*/ 392657 h 1162050"/>
                <a:gd name="connsiteX16" fmla="*/ 0 w 11449050"/>
                <a:gd name="connsiteY16" fmla="*/ 342723 h 1162050"/>
                <a:gd name="connsiteX17" fmla="*/ 131601 w 11449050"/>
                <a:gd name="connsiteY17" fmla="*/ 25009 h 1162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49050" h="1162050">
                  <a:moveTo>
                    <a:pt x="161913" y="0"/>
                  </a:moveTo>
                  <a:lnTo>
                    <a:pt x="11287137" y="0"/>
                  </a:lnTo>
                  <a:lnTo>
                    <a:pt x="11449050" y="0"/>
                  </a:lnTo>
                  <a:lnTo>
                    <a:pt x="11449050" y="342723"/>
                  </a:lnTo>
                  <a:lnTo>
                    <a:pt x="11449050" y="712735"/>
                  </a:lnTo>
                  <a:lnTo>
                    <a:pt x="11449050" y="768797"/>
                  </a:lnTo>
                  <a:lnTo>
                    <a:pt x="11442765" y="775082"/>
                  </a:lnTo>
                  <a:lnTo>
                    <a:pt x="11439921" y="803288"/>
                  </a:lnTo>
                  <a:cubicBezTo>
                    <a:pt x="11404010" y="978784"/>
                    <a:pt x="11265784" y="1117010"/>
                    <a:pt x="11090288" y="1152922"/>
                  </a:cubicBezTo>
                  <a:lnTo>
                    <a:pt x="11062082" y="1155765"/>
                  </a:lnTo>
                  <a:lnTo>
                    <a:pt x="11055797" y="1162050"/>
                  </a:lnTo>
                  <a:lnTo>
                    <a:pt x="10999735" y="1162050"/>
                  </a:lnTo>
                  <a:lnTo>
                    <a:pt x="449315" y="1162050"/>
                  </a:lnTo>
                  <a:lnTo>
                    <a:pt x="0" y="1162050"/>
                  </a:lnTo>
                  <a:lnTo>
                    <a:pt x="0" y="712735"/>
                  </a:lnTo>
                  <a:lnTo>
                    <a:pt x="0" y="392657"/>
                  </a:lnTo>
                  <a:lnTo>
                    <a:pt x="0" y="342723"/>
                  </a:lnTo>
                  <a:cubicBezTo>
                    <a:pt x="0" y="218648"/>
                    <a:pt x="50291" y="106319"/>
                    <a:pt x="131601" y="25009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드림고딕1" panose="02020600000000000000" pitchFamily="18" charset="-127"/>
                <a:ea typeface="a드림고딕1" panose="02020600000000000000" pitchFamily="18" charset="-127"/>
              </a:endParaRP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9437039" y="231983"/>
              <a:ext cx="2164192" cy="576264"/>
              <a:chOff x="8864279" y="416382"/>
              <a:chExt cx="2164192" cy="576264"/>
            </a:xfrm>
          </p:grpSpPr>
          <p:cxnSp>
            <p:nvCxnSpPr>
              <p:cNvPr id="14" name="직선 연결선 13"/>
              <p:cNvCxnSpPr/>
              <p:nvPr/>
            </p:nvCxnSpPr>
            <p:spPr>
              <a:xfrm>
                <a:off x="8864279" y="416382"/>
                <a:ext cx="0" cy="576264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/>
              <p:cNvSpPr txBox="1"/>
              <p:nvPr/>
            </p:nvSpPr>
            <p:spPr>
              <a:xfrm>
                <a:off x="9035949" y="505388"/>
                <a:ext cx="1992522" cy="3730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ko-KR" altLang="en-US" sz="1400" dirty="0">
                  <a:solidFill>
                    <a:schemeClr val="bg1">
                      <a:lumMod val="85000"/>
                    </a:schemeClr>
                  </a:solidFill>
                  <a:latin typeface="a드림고딕1" panose="02020600000000000000" pitchFamily="18" charset="-127"/>
                  <a:ea typeface="a드림고딕1" panose="02020600000000000000" pitchFamily="18" charset="-127"/>
                </a:endParaRPr>
              </a:p>
            </p:txBody>
          </p:sp>
        </p:grpSp>
      </p:grpSp>
      <p:cxnSp>
        <p:nvCxnSpPr>
          <p:cNvPr id="20" name="직선 연결선 19"/>
          <p:cNvCxnSpPr/>
          <p:nvPr/>
        </p:nvCxnSpPr>
        <p:spPr>
          <a:xfrm>
            <a:off x="323850" y="6591300"/>
            <a:ext cx="88201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/>
          <p:cNvGrpSpPr/>
          <p:nvPr/>
        </p:nvGrpSpPr>
        <p:grpSpPr>
          <a:xfrm>
            <a:off x="666750" y="1673953"/>
            <a:ext cx="10687050" cy="4555397"/>
            <a:chOff x="666750" y="1673953"/>
            <a:chExt cx="10687050" cy="4555397"/>
          </a:xfrm>
        </p:grpSpPr>
        <p:sp>
          <p:nvSpPr>
            <p:cNvPr id="26" name="직사각형 25"/>
            <p:cNvSpPr/>
            <p:nvPr/>
          </p:nvSpPr>
          <p:spPr>
            <a:xfrm>
              <a:off x="666750" y="1950179"/>
              <a:ext cx="10687050" cy="4279171"/>
            </a:xfrm>
            <a:prstGeom prst="rect">
              <a:avLst/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9" name="그룹 28"/>
            <p:cNvGrpSpPr/>
            <p:nvPr/>
          </p:nvGrpSpPr>
          <p:grpSpPr>
            <a:xfrm>
              <a:off x="3819526" y="1673953"/>
              <a:ext cx="4181474" cy="552451"/>
              <a:chOff x="3819526" y="1673953"/>
              <a:chExt cx="4181474" cy="552451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4095750" y="1673954"/>
                <a:ext cx="3905250" cy="55245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000" dirty="0"/>
                  <a:t>시스템 구성</a:t>
                </a:r>
              </a:p>
            </p:txBody>
          </p:sp>
          <p:sp>
            <p:nvSpPr>
              <p:cNvPr id="28" name="직각 삼각형 27"/>
              <p:cNvSpPr/>
              <p:nvPr/>
            </p:nvSpPr>
            <p:spPr>
              <a:xfrm rot="16200000">
                <a:off x="3819526" y="1673953"/>
                <a:ext cx="276226" cy="276225"/>
              </a:xfrm>
              <a:prstGeom prst="rtTriangle">
                <a:avLst/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>
            <a:off x="629947" y="134264"/>
            <a:ext cx="412003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02.</a:t>
            </a:r>
            <a:r>
              <a:rPr lang="ko-KR" altLang="en-US" sz="45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 구성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281137" y="0"/>
            <a:ext cx="888057" cy="1199485"/>
          </a:xfrm>
          <a:prstGeom prst="rect">
            <a:avLst/>
          </a:prstGeom>
        </p:spPr>
      </p:pic>
      <p:pic>
        <p:nvPicPr>
          <p:cNvPr id="21" name="Picture 8" descr="C:\Users\안세영\Documents\카카오톡 받은 파일\밴드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1934" y="4348882"/>
            <a:ext cx="1693101" cy="1693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11" descr="서버에 대한 이미지 검색결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8954" y="4337469"/>
            <a:ext cx="1048675" cy="1407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화살표: 오른쪽 8"/>
          <p:cNvSpPr>
            <a:spLocks noChangeArrowheads="1"/>
          </p:cNvSpPr>
          <p:nvPr/>
        </p:nvSpPr>
        <p:spPr bwMode="auto">
          <a:xfrm rot="5400000" flipH="1">
            <a:off x="5591332" y="3480917"/>
            <a:ext cx="1101901" cy="54428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spcBef>
                <a:spcPct val="0"/>
              </a:spcBef>
              <a:buClrTx/>
              <a:buFontTx/>
              <a:buNone/>
            </a:pPr>
            <a:endParaRPr lang="ko-KR" altLang="en-US" sz="1600" b="0">
              <a:latin typeface="HY견고딕" panose="02030600000101010101" pitchFamily="18" charset="-127"/>
            </a:endParaRPr>
          </a:p>
        </p:txBody>
      </p:sp>
      <p:pic>
        <p:nvPicPr>
          <p:cNvPr id="1027" name="Picture 3" descr="C:\Users\안세영\Desktop\졸작\노트북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115802" y="4256055"/>
            <a:ext cx="1827782" cy="1371781"/>
          </a:xfrm>
          <a:prstGeom prst="rect">
            <a:avLst/>
          </a:prstGeom>
          <a:noFill/>
        </p:spPr>
      </p:pic>
      <p:sp>
        <p:nvSpPr>
          <p:cNvPr id="34" name="직사각형 33"/>
          <p:cNvSpPr/>
          <p:nvPr/>
        </p:nvSpPr>
        <p:spPr>
          <a:xfrm>
            <a:off x="4801350" y="3752854"/>
            <a:ext cx="110897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spcBef>
                <a:spcPct val="0"/>
              </a:spcBef>
              <a:buClrTx/>
              <a:buFont typeface="Wingdings" panose="05000000000000000000" pitchFamily="2" charset="2"/>
              <a:buChar char="ü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사용자 신체 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  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상태 전달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43" name="직사각형 14"/>
          <p:cNvSpPr>
            <a:spLocks noChangeArrowheads="1"/>
          </p:cNvSpPr>
          <p:nvPr/>
        </p:nvSpPr>
        <p:spPr bwMode="auto">
          <a:xfrm>
            <a:off x="8495649" y="5763741"/>
            <a:ext cx="17395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28600" indent="-228600">
              <a:spcBef>
                <a:spcPct val="0"/>
              </a:spcBef>
              <a:buClrTx/>
              <a:buFont typeface="Wingdings" panose="05000000000000000000" pitchFamily="2" charset="2"/>
              <a:buChar char="ü"/>
            </a:pPr>
            <a:r>
              <a:rPr lang="ko-KR" altLang="en-US" sz="1000" b="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키넥트로부터</a:t>
            </a:r>
            <a:r>
              <a:rPr lang="ko-KR" altLang="en-US" sz="10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받은 정보를 저장</a:t>
            </a:r>
            <a:endParaRPr lang="en-US" altLang="ko-KR" sz="10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44" name="직사각형 43"/>
          <p:cNvSpPr/>
          <p:nvPr/>
        </p:nvSpPr>
        <p:spPr>
          <a:xfrm rot="2697726">
            <a:off x="7462860" y="3242240"/>
            <a:ext cx="20655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spcBef>
                <a:spcPct val="0"/>
              </a:spcBef>
              <a:buClrTx/>
              <a:buFont typeface="Wingdings" panose="05000000000000000000" pitchFamily="2" charset="2"/>
              <a:buChar char="ü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사용자가 한 운동 정보와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  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아두이노에서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받은 정보 전달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45" name="직사각형 44"/>
          <p:cNvSpPr/>
          <p:nvPr/>
        </p:nvSpPr>
        <p:spPr>
          <a:xfrm rot="19072995" flipH="1">
            <a:off x="2975865" y="2792761"/>
            <a:ext cx="20655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spcBef>
                <a:spcPct val="0"/>
              </a:spcBef>
              <a:buClrTx/>
              <a:buFont typeface="Wingdings" panose="05000000000000000000" pitchFamily="2" charset="2"/>
              <a:buChar char="ü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사용자가 한 운동 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    정보전달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46" name="직사각형 14"/>
          <p:cNvSpPr>
            <a:spLocks noChangeArrowheads="1"/>
          </p:cNvSpPr>
          <p:nvPr/>
        </p:nvSpPr>
        <p:spPr bwMode="auto">
          <a:xfrm>
            <a:off x="2204074" y="5637090"/>
            <a:ext cx="17395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28600" indent="-228600">
              <a:spcBef>
                <a:spcPct val="0"/>
              </a:spcBef>
              <a:buClrTx/>
              <a:buFont typeface="Wingdings" panose="05000000000000000000" pitchFamily="2" charset="2"/>
              <a:buChar char="ü"/>
            </a:pPr>
            <a:r>
              <a:rPr lang="ko-KR" altLang="en-US" sz="10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사용자의 운동상태를 화면에 띄움</a:t>
            </a:r>
            <a:endParaRPr lang="en-US" altLang="ko-KR" sz="10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8" name="화살표: 오른쪽 8"/>
          <p:cNvSpPr>
            <a:spLocks noChangeArrowheads="1"/>
          </p:cNvSpPr>
          <p:nvPr/>
        </p:nvSpPr>
        <p:spPr bwMode="auto">
          <a:xfrm rot="19083418" flipH="1">
            <a:off x="3173506" y="3368697"/>
            <a:ext cx="1757368" cy="482011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spcBef>
                <a:spcPct val="0"/>
              </a:spcBef>
              <a:buClrTx/>
              <a:buFontTx/>
              <a:buNone/>
            </a:pPr>
            <a:endParaRPr lang="ko-KR" altLang="en-US" sz="1600" b="0">
              <a:latin typeface="HY견고딕" panose="02030600000101010101" pitchFamily="18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738954" y="6334876"/>
            <a:ext cx="2770421" cy="447675"/>
            <a:chOff x="8738954" y="6334876"/>
            <a:chExt cx="2770421" cy="447675"/>
          </a:xfrm>
        </p:grpSpPr>
        <p:pic>
          <p:nvPicPr>
            <p:cNvPr id="17" name="그림 1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4000" y="6339639"/>
              <a:ext cx="2365375" cy="41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738954" y="6334876"/>
              <a:ext cx="904875" cy="447675"/>
            </a:xfrm>
            <a:prstGeom prst="rect">
              <a:avLst/>
            </a:prstGeom>
          </p:spPr>
        </p:pic>
      </p:grpSp>
      <p:sp>
        <p:nvSpPr>
          <p:cNvPr id="35" name="화살표: 오른쪽 8"/>
          <p:cNvSpPr>
            <a:spLocks noChangeArrowheads="1"/>
          </p:cNvSpPr>
          <p:nvPr/>
        </p:nvSpPr>
        <p:spPr bwMode="auto">
          <a:xfrm rot="13412570" flipH="1">
            <a:off x="7135796" y="3442845"/>
            <a:ext cx="1757368" cy="482011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>
              <a:spcBef>
                <a:spcPct val="0"/>
              </a:spcBef>
              <a:buClrTx/>
              <a:buFontTx/>
              <a:buNone/>
            </a:pPr>
            <a:endParaRPr lang="ko-KR" altLang="en-US" sz="1600" b="0">
              <a:latin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788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/>
          <p:cNvSpPr/>
          <p:nvPr/>
        </p:nvSpPr>
        <p:spPr>
          <a:xfrm>
            <a:off x="666750" y="1950179"/>
            <a:ext cx="10687050" cy="4279171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323850" y="1371600"/>
            <a:ext cx="114490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자유형 24"/>
          <p:cNvSpPr/>
          <p:nvPr/>
        </p:nvSpPr>
        <p:spPr>
          <a:xfrm>
            <a:off x="361950" y="0"/>
            <a:ext cx="11449050" cy="1162050"/>
          </a:xfrm>
          <a:custGeom>
            <a:avLst/>
            <a:gdLst>
              <a:gd name="connsiteX0" fmla="*/ 161913 w 11449050"/>
              <a:gd name="connsiteY0" fmla="*/ 0 h 1162050"/>
              <a:gd name="connsiteX1" fmla="*/ 11287137 w 11449050"/>
              <a:gd name="connsiteY1" fmla="*/ 0 h 1162050"/>
              <a:gd name="connsiteX2" fmla="*/ 11449050 w 11449050"/>
              <a:gd name="connsiteY2" fmla="*/ 0 h 1162050"/>
              <a:gd name="connsiteX3" fmla="*/ 11449050 w 11449050"/>
              <a:gd name="connsiteY3" fmla="*/ 342723 h 1162050"/>
              <a:gd name="connsiteX4" fmla="*/ 11449050 w 11449050"/>
              <a:gd name="connsiteY4" fmla="*/ 712735 h 1162050"/>
              <a:gd name="connsiteX5" fmla="*/ 11449050 w 11449050"/>
              <a:gd name="connsiteY5" fmla="*/ 768797 h 1162050"/>
              <a:gd name="connsiteX6" fmla="*/ 11442765 w 11449050"/>
              <a:gd name="connsiteY6" fmla="*/ 775082 h 1162050"/>
              <a:gd name="connsiteX7" fmla="*/ 11439921 w 11449050"/>
              <a:gd name="connsiteY7" fmla="*/ 803288 h 1162050"/>
              <a:gd name="connsiteX8" fmla="*/ 11090288 w 11449050"/>
              <a:gd name="connsiteY8" fmla="*/ 1152922 h 1162050"/>
              <a:gd name="connsiteX9" fmla="*/ 11062082 w 11449050"/>
              <a:gd name="connsiteY9" fmla="*/ 1155765 h 1162050"/>
              <a:gd name="connsiteX10" fmla="*/ 11055797 w 11449050"/>
              <a:gd name="connsiteY10" fmla="*/ 1162050 h 1162050"/>
              <a:gd name="connsiteX11" fmla="*/ 10999735 w 11449050"/>
              <a:gd name="connsiteY11" fmla="*/ 1162050 h 1162050"/>
              <a:gd name="connsiteX12" fmla="*/ 449315 w 11449050"/>
              <a:gd name="connsiteY12" fmla="*/ 1162050 h 1162050"/>
              <a:gd name="connsiteX13" fmla="*/ 0 w 11449050"/>
              <a:gd name="connsiteY13" fmla="*/ 1162050 h 1162050"/>
              <a:gd name="connsiteX14" fmla="*/ 0 w 11449050"/>
              <a:gd name="connsiteY14" fmla="*/ 712735 h 1162050"/>
              <a:gd name="connsiteX15" fmla="*/ 0 w 11449050"/>
              <a:gd name="connsiteY15" fmla="*/ 392657 h 1162050"/>
              <a:gd name="connsiteX16" fmla="*/ 0 w 11449050"/>
              <a:gd name="connsiteY16" fmla="*/ 342723 h 1162050"/>
              <a:gd name="connsiteX17" fmla="*/ 131601 w 11449050"/>
              <a:gd name="connsiteY17" fmla="*/ 25009 h 1162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1449050" h="1162050">
                <a:moveTo>
                  <a:pt x="161913" y="0"/>
                </a:moveTo>
                <a:lnTo>
                  <a:pt x="11287137" y="0"/>
                </a:lnTo>
                <a:lnTo>
                  <a:pt x="11449050" y="0"/>
                </a:lnTo>
                <a:lnTo>
                  <a:pt x="11449050" y="342723"/>
                </a:lnTo>
                <a:lnTo>
                  <a:pt x="11449050" y="712735"/>
                </a:lnTo>
                <a:lnTo>
                  <a:pt x="11449050" y="768797"/>
                </a:lnTo>
                <a:lnTo>
                  <a:pt x="11442765" y="775082"/>
                </a:lnTo>
                <a:lnTo>
                  <a:pt x="11439921" y="803288"/>
                </a:lnTo>
                <a:cubicBezTo>
                  <a:pt x="11404010" y="978784"/>
                  <a:pt x="11265784" y="1117010"/>
                  <a:pt x="11090288" y="1152922"/>
                </a:cubicBezTo>
                <a:lnTo>
                  <a:pt x="11062082" y="1155765"/>
                </a:lnTo>
                <a:lnTo>
                  <a:pt x="11055797" y="1162050"/>
                </a:lnTo>
                <a:lnTo>
                  <a:pt x="10999735" y="1162050"/>
                </a:lnTo>
                <a:lnTo>
                  <a:pt x="449315" y="1162050"/>
                </a:lnTo>
                <a:lnTo>
                  <a:pt x="0" y="1162050"/>
                </a:lnTo>
                <a:lnTo>
                  <a:pt x="0" y="712735"/>
                </a:lnTo>
                <a:lnTo>
                  <a:pt x="0" y="392657"/>
                </a:lnTo>
                <a:lnTo>
                  <a:pt x="0" y="342723"/>
                </a:lnTo>
                <a:cubicBezTo>
                  <a:pt x="0" y="218648"/>
                  <a:pt x="50291" y="106319"/>
                  <a:pt x="131601" y="25009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드림고딕1" panose="02020600000000000000" pitchFamily="18" charset="-127"/>
              <a:ea typeface="a드림고딕1" panose="02020600000000000000" pitchFamily="18" charset="-127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323850" y="6591300"/>
            <a:ext cx="88201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9475139" y="231983"/>
            <a:ext cx="0" cy="576264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9646809" y="320989"/>
            <a:ext cx="1992522" cy="373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a드림고딕1" panose="02020600000000000000" pitchFamily="18" charset="-127"/>
              <a:ea typeface="a드림고딕1" panose="02020600000000000000" pitchFamily="18" charset="-127"/>
            </a:endParaRPr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281137" y="0"/>
            <a:ext cx="888057" cy="119948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629947" y="134264"/>
            <a:ext cx="412003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02.</a:t>
            </a:r>
            <a:r>
              <a:rPr lang="ko-KR" altLang="en-US" sz="45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 구성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4095750" y="1673954"/>
            <a:ext cx="3905250" cy="5524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/>
              <a:t>아두이노</a:t>
            </a:r>
            <a:r>
              <a:rPr lang="ko-KR" altLang="en-US" sz="2000" dirty="0"/>
              <a:t> 센서</a:t>
            </a:r>
          </a:p>
        </p:txBody>
      </p:sp>
      <p:sp>
        <p:nvSpPr>
          <p:cNvPr id="47" name="직각 삼각형 46"/>
          <p:cNvSpPr/>
          <p:nvPr/>
        </p:nvSpPr>
        <p:spPr>
          <a:xfrm rot="16200000">
            <a:off x="3819526" y="1673953"/>
            <a:ext cx="276226" cy="276225"/>
          </a:xfrm>
          <a:prstGeom prst="rtTriangl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9" name="표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1995793"/>
              </p:ext>
            </p:extLst>
          </p:nvPr>
        </p:nvGraphicFramePr>
        <p:xfrm>
          <a:off x="749407" y="2336693"/>
          <a:ext cx="10531732" cy="385058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32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2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29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32933">
                  <a:extLst>
                    <a:ext uri="{9D8B030D-6E8A-4147-A177-3AD203B41FA5}">
                      <a16:colId xmlns:a16="http://schemas.microsoft.com/office/drawing/2014/main" val="3056863658"/>
                    </a:ext>
                  </a:extLst>
                </a:gridCol>
              </a:tblGrid>
              <a:tr h="2178418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1433" marR="91433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1433" marR="91433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33" marR="91433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5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33" marR="91433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6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48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배터리</a:t>
                      </a:r>
                      <a:r>
                        <a:rPr lang="ko-KR" altLang="en-US" sz="1400" b="0" i="0" kern="1200" baseline="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충전 모듈</a:t>
                      </a:r>
                      <a:endParaRPr lang="en-US" altLang="ko-KR" sz="1400" b="0" i="0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TP4056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91433" marR="91433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latin typeface="맑은 고딕" pitchFamily="50" charset="-127"/>
                          <a:ea typeface="+mn-ea"/>
                        </a:rPr>
                        <a:t>블루투스</a:t>
                      </a:r>
                      <a:r>
                        <a:rPr lang="ko-KR" altLang="en-US" sz="1400" dirty="0">
                          <a:latin typeface="맑은 고딕" pitchFamily="50" charset="-127"/>
                          <a:ea typeface="+mn-ea"/>
                        </a:rPr>
                        <a:t> 모듈</a:t>
                      </a:r>
                      <a:endParaRPr lang="en-US" altLang="ko-KR" sz="1400" dirty="0">
                        <a:latin typeface="맑은 고딕" pitchFamily="50" charset="-127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en-US" sz="1400" dirty="0"/>
                        <a:t>HC-06</a:t>
                      </a:r>
                      <a:r>
                        <a:rPr lang="en-US" altLang="ko-KR" sz="1400" dirty="0">
                          <a:latin typeface="맑은 고딕" pitchFamily="50" charset="-127"/>
                          <a:ea typeface="+mn-ea"/>
                        </a:rPr>
                        <a:t>)</a:t>
                      </a:r>
                      <a:endParaRPr lang="ko-KR" altLang="en-US" sz="1400" dirty="0">
                        <a:latin typeface="맑은 고딕" pitchFamily="50" charset="-127"/>
                        <a:ea typeface="+mn-ea"/>
                      </a:endParaRPr>
                    </a:p>
                  </a:txBody>
                  <a:tcPr marL="91433" marR="91433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itchFamily="50" charset="-127"/>
                          <a:ea typeface="+mn-ea"/>
                        </a:rPr>
                        <a:t>온도 센서</a:t>
                      </a:r>
                      <a:endParaRPr lang="en-US" altLang="ko-KR" sz="1400" dirty="0">
                        <a:latin typeface="맑은 고딕" pitchFamily="50" charset="-127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1400" dirty="0" smtClean="0">
                          <a:latin typeface="맑은 고딕" pitchFamily="50" charset="-127"/>
                          <a:ea typeface="+mn-ea"/>
                        </a:rPr>
                        <a:t>(GY-MLX90615)</a:t>
                      </a:r>
                      <a:endParaRPr lang="ko-KR" altLang="en-US" sz="1400" dirty="0">
                        <a:latin typeface="맑은 고딕" pitchFamily="50" charset="-127"/>
                        <a:ea typeface="+mn-ea"/>
                      </a:endParaRPr>
                    </a:p>
                  </a:txBody>
                  <a:tcPr marL="91433" marR="91433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심박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모니터링 센서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(</a:t>
                      </a:r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Heart Rate Monitor Sensor</a:t>
                      </a:r>
                      <a:r>
                        <a:rPr lang="en-US" altLang="ko-KR" sz="1400" b="0" dirty="0">
                          <a:latin typeface="+mn-lt"/>
                          <a:ea typeface="+mn-ea"/>
                        </a:rPr>
                        <a:t>)</a:t>
                      </a:r>
                      <a:endParaRPr lang="ko-KR" altLang="en-US" sz="1400" b="0" dirty="0">
                        <a:latin typeface="+mn-lt"/>
                        <a:ea typeface="+mn-ea"/>
                      </a:endParaRPr>
                    </a:p>
                  </a:txBody>
                  <a:tcPr marL="91433" marR="91433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1806152"/>
                  </a:ext>
                </a:extLst>
              </a:tr>
              <a:tr h="1147309">
                <a:tc gridSpan="2"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ko-KR" altLang="en-US" sz="1400" b="0" i="0" kern="1200" dirty="0" err="1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아두이노와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4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키넥트를</a:t>
                      </a:r>
                      <a:r>
                        <a:rPr lang="ko-KR" alt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연결하기 위해서 블루투스 모듈을</a:t>
                      </a:r>
                      <a:endParaRPr lang="en-US" altLang="ko-KR" sz="1400" b="0" i="0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 사용했고 충전을 하기 위해 배터리 모듈을 사용</a:t>
                      </a:r>
                      <a:endParaRPr lang="en-US" altLang="ko-KR" sz="1400" b="0" i="0" kern="12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3" marR="91433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400" dirty="0">
                          <a:latin typeface="맑은 고딕" pitchFamily="50" charset="-127"/>
                          <a:ea typeface="맑은 고딕" pitchFamily="50" charset="-127"/>
                        </a:rPr>
                        <a:t>사용자의 체온을 측정</a:t>
                      </a:r>
                    </a:p>
                  </a:txBody>
                  <a:tcPr marL="91433" marR="91433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ko-KR" altLang="en-US" sz="1400" b="0" dirty="0">
                          <a:latin typeface="+mn-lt"/>
                          <a:ea typeface="+mn-ea"/>
                        </a:rPr>
                        <a:t>사용자의 심박수 측정</a:t>
                      </a:r>
                    </a:p>
                  </a:txBody>
                  <a:tcPr marL="91433" marR="91433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4" name="그룹 13"/>
          <p:cNvGrpSpPr/>
          <p:nvPr/>
        </p:nvGrpSpPr>
        <p:grpSpPr>
          <a:xfrm>
            <a:off x="8738954" y="6334876"/>
            <a:ext cx="2770421" cy="447675"/>
            <a:chOff x="8738954" y="6334876"/>
            <a:chExt cx="2770421" cy="447675"/>
          </a:xfrm>
        </p:grpSpPr>
        <p:pic>
          <p:nvPicPr>
            <p:cNvPr id="15" name="그림 1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4000" y="6339639"/>
              <a:ext cx="2365375" cy="41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738954" y="6334876"/>
              <a:ext cx="904875" cy="4476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75207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25013</TotalTime>
  <Words>1053</Words>
  <Application>Microsoft Office PowerPoint</Application>
  <PresentationFormat>와이드스크린</PresentationFormat>
  <Paragraphs>272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31" baseType="lpstr">
      <vt:lpstr>a가을소풍B</vt:lpstr>
      <vt:lpstr>a공간B</vt:lpstr>
      <vt:lpstr>a드림고딕1</vt:lpstr>
      <vt:lpstr>a드림고딕7</vt:lpstr>
      <vt:lpstr>HY견고딕</vt:lpstr>
      <vt:lpstr>궁서체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nayoun kim</dc:creator>
  <cp:lastModifiedBy>박재환</cp:lastModifiedBy>
  <cp:revision>493</cp:revision>
  <dcterms:created xsi:type="dcterms:W3CDTF">2014-11-11T07:47:07Z</dcterms:created>
  <dcterms:modified xsi:type="dcterms:W3CDTF">2017-04-18T15:53:54Z</dcterms:modified>
</cp:coreProperties>
</file>