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7" r:id="rId3"/>
    <p:sldId id="268" r:id="rId4"/>
    <p:sldId id="275" r:id="rId5"/>
    <p:sldId id="270" r:id="rId6"/>
    <p:sldId id="271" r:id="rId7"/>
    <p:sldId id="269" r:id="rId8"/>
    <p:sldId id="257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56" r:id="rId17"/>
    <p:sldId id="258" r:id="rId18"/>
    <p:sldId id="272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D7C49-E852-47F8-B44E-30456D2C9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1F529B-D544-4B1B-AEE6-9CC4BFFA4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F7B53-83FD-4C8C-97AF-13483593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1DE8-0231-4FCC-8071-64884DF2E988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7CFE96-7457-44C3-AD05-99FED532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990CF3-BB7C-413D-BC42-67A70827A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EDFBD-D993-408B-9442-0FEEF326F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30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0421C-7C55-409D-A344-6F30ABF58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637202-322E-4524-9C82-0214E88C6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460B53-0C87-46B3-9E40-2C139C61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1DE8-0231-4FCC-8071-64884DF2E988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37472-0592-439F-8978-9C5AC2AA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2D170-69D5-4C4B-8B6F-64672FF9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EDFBD-D993-408B-9442-0FEEF326F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27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0CEC4D-D6F9-4483-B52A-70C8BAE0B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0B296B-036B-48B4-9187-E83DDFC71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929DE-2BCE-4F12-9B8D-2FE1765F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1DE8-0231-4FCC-8071-64884DF2E988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50C86-B496-4082-84C9-505F9FC6E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6EB48B-41E2-422A-A83C-6207807E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EDFBD-D993-408B-9442-0FEEF326F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76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1ACFC-D953-46C0-82E9-1BBC40F4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5D86D1-3D82-4691-BE44-D09A9F59B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BA2B1-89CD-4E8C-A3B7-EB81D408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1DE8-0231-4FCC-8071-64884DF2E988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62365-9E84-4630-BBE1-F6D99B03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4FFD9-F392-4410-BBBE-9360E2A8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EDFBD-D993-408B-9442-0FEEF326F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2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FDC78-C74B-421E-8005-8588F3C08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89727D-3050-47DE-857B-A13BD3DDC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B88F7F-7AC3-456C-9B14-3911B0CC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1DE8-0231-4FCC-8071-64884DF2E988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F8C03-D436-44C4-9F60-D38DD015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649A9-0B01-40D1-A4DE-C88D0C30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EDFBD-D993-408B-9442-0FEEF326F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52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2B30F-B209-4611-834F-A0C245DC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BECB5C-59E8-4AB6-B45B-27D28326B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16DF84-0E16-4851-A63F-EC67D8C9A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C6B62C-912B-4463-8E10-260398435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1DE8-0231-4FCC-8071-64884DF2E988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3B002-C40B-429A-8C12-CCFC9BE7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96FAFC-EC68-42CB-8E62-23F4A034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EDFBD-D993-408B-9442-0FEEF326F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83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C947A-A57E-4644-8A53-745FDEE43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62D7EE-21D0-423E-B29A-2BDC4400F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E43010-D76A-4B7A-8499-99BD6BF99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122595-BFCC-4348-B9B8-9674CB7B6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BF2EE0-270B-4375-92D3-8515B8D28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0420BB-C1B3-4E43-AFAB-5376A1619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1DE8-0231-4FCC-8071-64884DF2E988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2FA017-A9EE-4F96-9ADE-C6773460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650B7E-8D96-4D1E-8114-512FE2FD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EDFBD-D993-408B-9442-0FEEF326F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5AD02-265E-4E9D-9B50-58BDFB1C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693E74-30BC-4FB2-B429-535FD331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1DE8-0231-4FCC-8071-64884DF2E988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852BE2-3F8E-4BC5-998E-F2E971EA7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BE000-A2F2-4639-940A-D8E424E2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EDFBD-D993-408B-9442-0FEEF326F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7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F0A80F-42C9-462C-B2B9-4F0185F9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1DE8-0231-4FCC-8071-64884DF2E988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DA047E-80BD-47A4-93B3-6F2598E7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7495FA-3669-40AD-80A4-6D61F3CE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EDFBD-D993-408B-9442-0FEEF326F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81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68453-7321-4889-9B88-8EB45988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39176-76AC-4C24-91D2-1122D4993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8AF392-2BF9-4B26-8A5F-35D78994A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0680B5-F24C-47B4-BCB0-3993E528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1DE8-0231-4FCC-8071-64884DF2E988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50292B-F5C2-4FE7-9125-0580BF6C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98E94D-8159-46A9-A521-BDEA9180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EDFBD-D993-408B-9442-0FEEF326F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11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5A438-C4AF-4674-89CA-FC376284F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6E282F-A443-48F8-BCD3-43DEE15AD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EF3F99-2909-4AAB-8A49-0DFFF9584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A963F8-54CA-4FAF-9305-EB2539DD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1DE8-0231-4FCC-8071-64884DF2E988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3A99AA-37B3-49E8-A193-AF543D40D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C8E547-F038-44CA-B4DF-44D708F5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EDFBD-D993-408B-9442-0FEEF326F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79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FD2CC4-B6E5-4A20-A7B2-AD0B5B22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D4840-3DBF-4B0C-86CF-6E80EAC99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A88900-EEFD-4BDD-977D-C027DAD6B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E1DE8-0231-4FCC-8071-64884DF2E988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8EA82E-E5B7-48D1-AB71-AF9304E54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AD93E0-05B0-480F-AD53-8671E2B40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EDFBD-D993-408B-9442-0FEEF326F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57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955AA-6F3C-4DDD-96F4-E6995A02DD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Chapter11. </a:t>
            </a:r>
            <a:r>
              <a:rPr lang="ko-KR" altLang="en-US" sz="5400" dirty="0"/>
              <a:t>심층신경망 훈련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A39E43-63DD-4937-8772-F6023E28A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박 재림</a:t>
            </a:r>
          </a:p>
        </p:txBody>
      </p:sp>
    </p:spTree>
    <p:extLst>
      <p:ext uri="{BB962C8B-B14F-4D97-AF65-F5344CB8AC3E}">
        <p14:creationId xmlns:p14="http://schemas.microsoft.com/office/powerpoint/2010/main" val="4730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voiding Local Minima. Picture from http://www.yaldex.com.">
            <a:extLst>
              <a:ext uri="{FF2B5EF4-FFF2-40B4-BE49-F238E27FC236}">
                <a16:creationId xmlns:a16="http://schemas.microsoft.com/office/drawing/2014/main" id="{8D76C0DE-5B68-4A11-81E6-BB2C86594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51" y="1758518"/>
            <a:ext cx="4472934" cy="334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8B1F6517-B3D4-4801-9348-84408C5EC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1161" y="410738"/>
            <a:ext cx="6357566" cy="6036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C3E50"/>
                </a:solidFill>
                <a:effectLst/>
                <a:ea typeface="Helvetica Neue"/>
              </a:rPr>
              <a:t>그림과 같이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2C3E50"/>
                </a:solidFill>
                <a:effectLst/>
                <a:ea typeface="Helvetica Neue"/>
              </a:rPr>
              <a:t>지역최저점을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C3E50"/>
                </a:solidFill>
                <a:effectLst/>
                <a:ea typeface="Helvetica Neue"/>
              </a:rPr>
              <a:t> 빠져나오는 효과가 있을 것이라고 기대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2C3E50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2C3E50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C3E50"/>
                </a:solidFill>
                <a:effectLst/>
                <a:ea typeface="Helvetica Neue"/>
              </a:rPr>
              <a:t>기존의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C3E50"/>
                </a:solidFill>
                <a:effectLst/>
                <a:ea typeface="Helvetica Neue"/>
              </a:rPr>
              <a:t>SGD</a:t>
            </a:r>
            <a:r>
              <a:rPr lang="ko-KR" altLang="en-US" sz="2000" dirty="0" err="1">
                <a:solidFill>
                  <a:srgbClr val="2C3E50"/>
                </a:solidFill>
                <a:ea typeface="Helvetica Neue"/>
              </a:rPr>
              <a:t>의</a:t>
            </a:r>
            <a:r>
              <a:rPr lang="ko-KR" altLang="en-US" sz="2000" dirty="0">
                <a:solidFill>
                  <a:srgbClr val="2C3E50"/>
                </a:solidFill>
                <a:ea typeface="Helvetica Neue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C3E50"/>
                </a:solidFill>
                <a:effectLst/>
                <a:ea typeface="Helvetica Neue"/>
              </a:rPr>
              <a:t>경우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2C3E50"/>
                </a:solidFill>
                <a:effectLst/>
                <a:ea typeface="Helvetica Neue"/>
              </a:rPr>
              <a:t>지역최저점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C3E50"/>
                </a:solidFill>
                <a:effectLst/>
                <a:ea typeface="Helvetica Neue"/>
              </a:rPr>
              <a:t>에 빠지면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C3E50"/>
                </a:solidFill>
                <a:effectLst/>
                <a:ea typeface="Helvetica Neue"/>
              </a:rPr>
              <a:t>gradient가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C3E50"/>
                </a:solidFill>
                <a:effectLst/>
                <a:ea typeface="Helvetica Neue"/>
              </a:rPr>
              <a:t> 0이 되어 이동할 수 없지만,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2C3E50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2C3E50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C3E50"/>
                </a:solidFill>
                <a:effectLst/>
                <a:ea typeface="Helvetica Neue"/>
              </a:rPr>
              <a:t>momentum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C3E50"/>
                </a:solidFill>
                <a:effectLst/>
                <a:ea typeface="Helvetica Neue"/>
              </a:rPr>
              <a:t> 방식의 경우 기존에 이동했던 방향에 관성이 있어 이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2C3E50"/>
                </a:solidFill>
                <a:effectLst/>
                <a:ea typeface="Helvetica Neue"/>
              </a:rPr>
              <a:t>지역최저점을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C3E50"/>
                </a:solidFill>
                <a:effectLst/>
                <a:ea typeface="Helvetica Neue"/>
              </a:rPr>
              <a:t> 빠져나오고 더 좋은 </a:t>
            </a:r>
            <a:r>
              <a:rPr lang="ko-KR" altLang="en-US" sz="2000" dirty="0">
                <a:solidFill>
                  <a:srgbClr val="2C3E50"/>
                </a:solidFill>
                <a:ea typeface="Helvetica Neue"/>
              </a:rPr>
              <a:t>최저점으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C3E50"/>
                </a:solidFill>
                <a:effectLst/>
                <a:ea typeface="Helvetica Neue"/>
              </a:rPr>
              <a:t>로 이동할 것을 기대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2C3E50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2C3E50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2C3E50"/>
                </a:solidFill>
                <a:effectLst/>
                <a:ea typeface="Helvetica Neue"/>
              </a:rPr>
              <a:t>그러나 위 방식은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C3E50"/>
                </a:solidFill>
                <a:effectLst/>
                <a:ea typeface="Helvetica Neue"/>
              </a:rPr>
              <a:t>기존의 변수들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C3E50"/>
                </a:solidFill>
                <a:effectLst/>
                <a:ea typeface="MathJax_Math-italic"/>
              </a:rPr>
              <a:t>θ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C3E50"/>
                </a:solidFill>
                <a:effectLst/>
                <a:ea typeface="Helvetica Neue"/>
              </a:rPr>
              <a:t>θ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C3E50"/>
                </a:solidFill>
                <a:effectLst/>
                <a:ea typeface="Helvetica Neue"/>
              </a:rPr>
              <a:t> 외에도 과거에 이동했던 양을 변수별로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C3E50"/>
                </a:solidFill>
                <a:effectLst/>
                <a:ea typeface="Helvetica Neue"/>
              </a:rPr>
              <a:t>저장해야하므로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C3E50"/>
                </a:solidFill>
                <a:effectLst/>
                <a:ea typeface="Helvetica Neue"/>
              </a:rPr>
              <a:t> 변수에 대한 메모리가 기존의 두 배로 필요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279C266E-1C59-416A-AE60-7CE3F41ADDA8}"/>
              </a:ext>
            </a:extLst>
          </p:cNvPr>
          <p:cNvSpPr txBox="1">
            <a:spLocks/>
          </p:cNvSpPr>
          <p:nvPr/>
        </p:nvSpPr>
        <p:spPr>
          <a:xfrm>
            <a:off x="270488" y="111732"/>
            <a:ext cx="3404867" cy="776035"/>
          </a:xfrm>
          <a:prstGeom prst="rect">
            <a:avLst/>
          </a:prstGeo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>
                <a:solidFill>
                  <a:srgbClr val="262626"/>
                </a:solidFill>
              </a:rPr>
              <a:t>모멘텀 최적화</a:t>
            </a:r>
          </a:p>
        </p:txBody>
      </p:sp>
    </p:spTree>
    <p:extLst>
      <p:ext uri="{BB962C8B-B14F-4D97-AF65-F5344CB8AC3E}">
        <p14:creationId xmlns:p14="http://schemas.microsoft.com/office/powerpoint/2010/main" val="2458733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1873"/>
            <a:ext cx="12192000" cy="2686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2051" name="Picture 3" descr="Difference between Momentum and NAG. Picture from CS231.">
            <a:extLst>
              <a:ext uri="{FF2B5EF4-FFF2-40B4-BE49-F238E27FC236}">
                <a16:creationId xmlns:a16="http://schemas.microsoft.com/office/drawing/2014/main" id="{FEC4A3AE-326B-4C34-A6C0-20D16A292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379" y="580043"/>
            <a:ext cx="8460242" cy="268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C479EB99-786D-453F-A3CC-122D163D9A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40997" y="4373039"/>
            <a:ext cx="7910005" cy="22837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Helvetica Neue"/>
              </a:rPr>
              <a:t>Momentum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Helvetica Neue"/>
              </a:rPr>
              <a:t> 방식에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Helvetica Neue"/>
              </a:rPr>
              <a:t>서 이동벡터 계산 시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Helvetica Neue"/>
              </a:rPr>
              <a:t>,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Helvetica Neue"/>
              </a:rPr>
              <a:t>현재 위치에서의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Helvetica Neue"/>
              </a:rPr>
              <a:t>gradient와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Helvetica Neue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Helvetica Neue"/>
              </a:rPr>
              <a:t>momentum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Helvetica Neue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Helvetica Neue"/>
              </a:rPr>
              <a:t>step을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Helvetica Neue"/>
              </a:rPr>
              <a:t> 독립적으로 계산하고 합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Helvetica Neue"/>
              </a:rPr>
              <a:t>침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Helvetica Neue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Helvetica Neue"/>
              </a:rPr>
              <a:t>반면,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Helvetica Neue"/>
              </a:rPr>
              <a:t>NAG에서는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Helvetica Neue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Helvetica Neue"/>
              </a:rPr>
              <a:t>momentum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Helvetica Neue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Helvetica Neue"/>
              </a:rPr>
              <a:t>step을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Helvetica Neue"/>
              </a:rPr>
              <a:t> 먼저 고려하여,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Helvetica Neue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Helvetica Neue"/>
              </a:rPr>
              <a:t>momentum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Helvetica Neue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Helvetica Neue"/>
              </a:rPr>
              <a:t>step을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Helvetica Neue"/>
              </a:rPr>
              <a:t> 먼저 이동했다고 생각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Helvetica Neue"/>
              </a:rPr>
              <a:t>하고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Helvetica Neue"/>
              </a:rPr>
              <a:t>,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Helvetica Neue"/>
              </a:rPr>
              <a:t>그 자리에서의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Helvetica Neue"/>
              </a:rPr>
              <a:t>gradient를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Helvetica Neue"/>
              </a:rPr>
              <a:t> 구해서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Helvetica Neue"/>
              </a:rPr>
              <a:t>gradient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Helvetica Neue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Helvetica Neue"/>
              </a:rPr>
              <a:t>step을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Helvetica Neue"/>
              </a:rPr>
              <a:t> 이동 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9E38F80-C760-47A5-BC63-44C31073C80A}"/>
              </a:ext>
            </a:extLst>
          </p:cNvPr>
          <p:cNvSpPr txBox="1">
            <a:spLocks/>
          </p:cNvSpPr>
          <p:nvPr/>
        </p:nvSpPr>
        <p:spPr>
          <a:xfrm>
            <a:off x="270489" y="111732"/>
            <a:ext cx="1785890" cy="687258"/>
          </a:xfrm>
          <a:prstGeom prst="rect">
            <a:avLst/>
          </a:prstGeo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262626"/>
                </a:solidFill>
              </a:rPr>
              <a:t>NAG</a:t>
            </a:r>
            <a:endParaRPr lang="ko-KR" altLang="en-US" sz="32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212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D37C38-A827-4284-B2D0-BF3336E5D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496"/>
            <a:ext cx="10515600" cy="462844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Momentum </a:t>
            </a:r>
            <a:r>
              <a:rPr lang="ko-KR" altLang="en-US" dirty="0"/>
              <a:t>방식의 경우</a:t>
            </a:r>
            <a:r>
              <a:rPr lang="en-US" altLang="ko-KR" dirty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멈춰야 할 시점에서 관성에 의해 훨씬 멀리 갈수도 있다는 단점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NAG </a:t>
            </a:r>
            <a:r>
              <a:rPr lang="ko-KR" altLang="en-US" dirty="0"/>
              <a:t>방식의 경우</a:t>
            </a:r>
            <a:r>
              <a:rPr lang="en-US" altLang="ko-KR" dirty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일단 모멘텀으로 이동을 반정도 한 후 어떤 방식으로 이동해야 할 지 결정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=&gt; </a:t>
            </a:r>
            <a:r>
              <a:rPr lang="ko-KR" altLang="en-US" dirty="0"/>
              <a:t>진동을 감소시키고 더욱 빠르게 수렴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7B03AC1-411C-435D-B3C4-4C317260B167}"/>
              </a:ext>
            </a:extLst>
          </p:cNvPr>
          <p:cNvSpPr txBox="1">
            <a:spLocks/>
          </p:cNvSpPr>
          <p:nvPr/>
        </p:nvSpPr>
        <p:spPr>
          <a:xfrm>
            <a:off x="270489" y="111732"/>
            <a:ext cx="1785890" cy="687258"/>
          </a:xfrm>
          <a:prstGeom prst="rect">
            <a:avLst/>
          </a:prstGeo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262626"/>
                </a:solidFill>
              </a:rPr>
              <a:t>NAG</a:t>
            </a:r>
            <a:endParaRPr lang="ko-KR" altLang="en-US" sz="32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489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D37C38-A827-4284-B2D0-BF3336E5D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804" y="1651246"/>
            <a:ext cx="11132598" cy="476730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자주 등장하거나 변화를 많이 한 변수</a:t>
            </a:r>
            <a:r>
              <a:rPr lang="ko-KR" altLang="en-US" dirty="0"/>
              <a:t>들의 경우</a:t>
            </a:r>
            <a:r>
              <a:rPr lang="en-US" altLang="ko-KR" dirty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optimum</a:t>
            </a:r>
            <a:r>
              <a:rPr lang="ko-KR" altLang="en-US" dirty="0"/>
              <a:t>에 가까이 있을 확률이 높아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작은 크기로 이동하며</a:t>
            </a:r>
            <a:r>
              <a:rPr lang="en-US" altLang="ko-KR" dirty="0"/>
              <a:t> </a:t>
            </a:r>
            <a:r>
              <a:rPr lang="ko-KR" altLang="en-US" dirty="0"/>
              <a:t>세밀한 값을 조정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적게 변화한 변수</a:t>
            </a:r>
            <a:r>
              <a:rPr lang="ko-KR" altLang="en-US" dirty="0"/>
              <a:t>들의 경우</a:t>
            </a:r>
            <a:r>
              <a:rPr lang="en-US" altLang="ko-KR" dirty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Optimum </a:t>
            </a:r>
            <a:r>
              <a:rPr lang="ko-KR" altLang="en-US" dirty="0"/>
              <a:t>값에 도달하기 위해 많이 이동해야 할 확률이 높아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빠르게 </a:t>
            </a:r>
            <a:r>
              <a:rPr lang="en-US" altLang="ko-KR" dirty="0"/>
              <a:t>loss </a:t>
            </a:r>
            <a:r>
              <a:rPr lang="ko-KR" altLang="en-US" dirty="0"/>
              <a:t>값을 줄이는 방향으로 이동하려는 방식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7B03AC1-411C-435D-B3C4-4C317260B167}"/>
              </a:ext>
            </a:extLst>
          </p:cNvPr>
          <p:cNvSpPr txBox="1">
            <a:spLocks/>
          </p:cNvSpPr>
          <p:nvPr/>
        </p:nvSpPr>
        <p:spPr>
          <a:xfrm>
            <a:off x="594804" y="295563"/>
            <a:ext cx="4896775" cy="1051243"/>
          </a:xfrm>
          <a:prstGeom prst="rect">
            <a:avLst/>
          </a:prstGeo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 err="1">
                <a:solidFill>
                  <a:srgbClr val="262626"/>
                </a:solidFill>
              </a:rPr>
              <a:t>AdaGrad</a:t>
            </a:r>
            <a:r>
              <a:rPr lang="en-US" altLang="ko-KR" sz="3200" dirty="0">
                <a:solidFill>
                  <a:srgbClr val="262626"/>
                </a:solidFill>
              </a:rPr>
              <a:t> = </a:t>
            </a:r>
            <a:r>
              <a:rPr lang="ko-KR" altLang="en-US" sz="3200" dirty="0">
                <a:solidFill>
                  <a:srgbClr val="262626"/>
                </a:solidFill>
              </a:rPr>
              <a:t>적응적 학습</a:t>
            </a:r>
          </a:p>
        </p:txBody>
      </p:sp>
    </p:spTree>
    <p:extLst>
      <p:ext uri="{BB962C8B-B14F-4D97-AF65-F5344CB8AC3E}">
        <p14:creationId xmlns:p14="http://schemas.microsoft.com/office/powerpoint/2010/main" val="147043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D37C38-A827-4284-B2D0-BF3336E5D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804" y="1651246"/>
            <a:ext cx="11132598" cy="47673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 err="1"/>
              <a:t>학습률이</a:t>
            </a:r>
            <a:r>
              <a:rPr lang="ko-KR" altLang="en-US" dirty="0"/>
              <a:t> 너무 감소되어 </a:t>
            </a:r>
            <a:r>
              <a:rPr lang="en-US" altLang="ko-KR" dirty="0"/>
              <a:t>global minimum</a:t>
            </a:r>
            <a:r>
              <a:rPr lang="ko-KR" altLang="en-US" dirty="0"/>
              <a:t>에 도달 전</a:t>
            </a:r>
            <a:r>
              <a:rPr lang="en-US" altLang="ko-KR" dirty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멈춰버리는 경향이 있어 심층신경망에선 사용하지 않아야 함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(</a:t>
            </a:r>
            <a:r>
              <a:rPr lang="ko-KR" altLang="en-US" dirty="0"/>
              <a:t>간단한 선형회귀에선 사용가능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=&gt; </a:t>
            </a:r>
            <a:r>
              <a:rPr lang="ko-KR" altLang="en-US" dirty="0"/>
              <a:t>보완한 것이 </a:t>
            </a:r>
            <a:r>
              <a:rPr lang="en-US" altLang="ko-KR" dirty="0" err="1"/>
              <a:t>RMSProp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7B03AC1-411C-435D-B3C4-4C317260B167}"/>
              </a:ext>
            </a:extLst>
          </p:cNvPr>
          <p:cNvSpPr txBox="1">
            <a:spLocks/>
          </p:cNvSpPr>
          <p:nvPr/>
        </p:nvSpPr>
        <p:spPr>
          <a:xfrm>
            <a:off x="594804" y="295563"/>
            <a:ext cx="4896775" cy="1051243"/>
          </a:xfrm>
          <a:prstGeom prst="rect">
            <a:avLst/>
          </a:prstGeo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 err="1">
                <a:solidFill>
                  <a:srgbClr val="262626"/>
                </a:solidFill>
              </a:rPr>
              <a:t>AdaGrad</a:t>
            </a:r>
            <a:r>
              <a:rPr lang="en-US" altLang="ko-KR" sz="3200" dirty="0">
                <a:solidFill>
                  <a:srgbClr val="262626"/>
                </a:solidFill>
              </a:rPr>
              <a:t> = </a:t>
            </a:r>
            <a:r>
              <a:rPr lang="ko-KR" altLang="en-US" sz="3200" dirty="0">
                <a:solidFill>
                  <a:srgbClr val="262626"/>
                </a:solidFill>
              </a:rPr>
              <a:t>적응적 학습</a:t>
            </a:r>
          </a:p>
        </p:txBody>
      </p:sp>
    </p:spTree>
    <p:extLst>
      <p:ext uri="{BB962C8B-B14F-4D97-AF65-F5344CB8AC3E}">
        <p14:creationId xmlns:p14="http://schemas.microsoft.com/office/powerpoint/2010/main" val="877752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D37C38-A827-4284-B2D0-BF3336E5D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805" y="1316854"/>
            <a:ext cx="11132598" cy="67470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반복에서 비롯된 </a:t>
            </a:r>
            <a:r>
              <a:rPr lang="ko-KR" altLang="en-US" sz="2400" dirty="0" err="1"/>
              <a:t>그래디언트</a:t>
            </a:r>
            <a:r>
              <a:rPr lang="ko-KR" altLang="en-US" sz="2400" dirty="0"/>
              <a:t> 누적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7B03AC1-411C-435D-B3C4-4C317260B167}"/>
              </a:ext>
            </a:extLst>
          </p:cNvPr>
          <p:cNvSpPr txBox="1">
            <a:spLocks/>
          </p:cNvSpPr>
          <p:nvPr/>
        </p:nvSpPr>
        <p:spPr>
          <a:xfrm>
            <a:off x="594805" y="295564"/>
            <a:ext cx="1899820" cy="801568"/>
          </a:xfrm>
          <a:prstGeom prst="rect">
            <a:avLst/>
          </a:prstGeo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 err="1">
                <a:solidFill>
                  <a:srgbClr val="262626"/>
                </a:solidFill>
              </a:rPr>
              <a:t>RMSProp</a:t>
            </a:r>
            <a:endParaRPr lang="ko-KR" altLang="en-US" sz="3200" dirty="0">
              <a:solidFill>
                <a:srgbClr val="262626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AE7C191-C227-4D59-9017-367DE96B7354}"/>
              </a:ext>
            </a:extLst>
          </p:cNvPr>
          <p:cNvSpPr txBox="1">
            <a:spLocks/>
          </p:cNvSpPr>
          <p:nvPr/>
        </p:nvSpPr>
        <p:spPr>
          <a:xfrm>
            <a:off x="594805" y="2341845"/>
            <a:ext cx="1899820" cy="796771"/>
          </a:xfrm>
          <a:prstGeom prst="rect">
            <a:avLst/>
          </a:prstGeo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262626"/>
                </a:solidFill>
              </a:rPr>
              <a:t>Adam</a:t>
            </a:r>
            <a:endParaRPr lang="ko-KR" altLang="en-US" sz="3200" dirty="0">
              <a:solidFill>
                <a:srgbClr val="26262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738A06E-D876-4588-B2B1-C39C373B250C}"/>
              </a:ext>
            </a:extLst>
          </p:cNvPr>
          <p:cNvSpPr txBox="1">
            <a:spLocks/>
          </p:cNvSpPr>
          <p:nvPr/>
        </p:nvSpPr>
        <p:spPr>
          <a:xfrm>
            <a:off x="594805" y="3256429"/>
            <a:ext cx="4580877" cy="674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dirty="0"/>
              <a:t>모멘텀 최적화 </a:t>
            </a:r>
            <a:r>
              <a:rPr lang="en-US" altLang="ko-KR" dirty="0"/>
              <a:t>+ </a:t>
            </a:r>
            <a:r>
              <a:rPr lang="en-US" altLang="ko-KR" dirty="0" err="1"/>
              <a:t>RmsProp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EA87DC8-D449-4194-9CC1-4B848C60FD2A}"/>
              </a:ext>
            </a:extLst>
          </p:cNvPr>
          <p:cNvSpPr txBox="1">
            <a:spLocks/>
          </p:cNvSpPr>
          <p:nvPr/>
        </p:nvSpPr>
        <p:spPr>
          <a:xfrm>
            <a:off x="594805" y="4755462"/>
            <a:ext cx="11132598" cy="17071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dirty="0"/>
              <a:t>최근 논문에서</a:t>
            </a:r>
            <a:r>
              <a:rPr lang="en-US" altLang="ko-KR" dirty="0"/>
              <a:t>, </a:t>
            </a:r>
            <a:r>
              <a:rPr lang="ko-KR" altLang="en-US" dirty="0"/>
              <a:t>적응적 최적화 방법이 일부</a:t>
            </a:r>
            <a:r>
              <a:rPr lang="en-US" altLang="ko-KR" dirty="0"/>
              <a:t> dataset</a:t>
            </a:r>
            <a:r>
              <a:rPr lang="ko-KR" altLang="en-US" dirty="0"/>
              <a:t>에서 나쁜 결과를 도출</a:t>
            </a:r>
            <a:r>
              <a:rPr lang="en-US" altLang="ko-KR" dirty="0"/>
              <a:t>,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모멘텀 최적화나 </a:t>
            </a:r>
            <a:r>
              <a:rPr lang="en-US" altLang="ko-KR" dirty="0"/>
              <a:t>NAG</a:t>
            </a:r>
            <a:r>
              <a:rPr lang="ko-KR" altLang="en-US" dirty="0"/>
              <a:t>를 이용하는 것이 좋음</a:t>
            </a:r>
          </a:p>
        </p:txBody>
      </p:sp>
    </p:spTree>
    <p:extLst>
      <p:ext uri="{BB962C8B-B14F-4D97-AF65-F5344CB8AC3E}">
        <p14:creationId xmlns:p14="http://schemas.microsoft.com/office/powerpoint/2010/main" val="3373385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638E06-4A48-4533-8234-1CDEE361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https://distill.pub/2017/momentum/</a:t>
            </a:r>
            <a:endParaRPr lang="ko-KR" altLang="en-US" dirty="0"/>
          </a:p>
        </p:txBody>
      </p:sp>
      <p:pic>
        <p:nvPicPr>
          <p:cNvPr id="1026" name="Picture 2" descr="ì°ë´ë ¤ì¤ëììì¤ìê¸¸ìì°¾ê¸°(Optimizer)ìë°ë¬ê³ë³´&#10;SGD&#10;Momentum&#10;NAG&#10;Adagrad&#10;RMSProp&#10;AdaDelta&#10;Adam&#10;Nadam&#10;ì¤íê³ì°í´ììì§ì¸í,â¨&#10;ìê¹ë´ë ¤ì¤ëê´ì±ë°©í¥ëê°ì&#10;ì¼ë¨ê´ì±ë°©í¥ë¨¼ì ìì§ì´ê³ ...">
            <a:extLst>
              <a:ext uri="{FF2B5EF4-FFF2-40B4-BE49-F238E27FC236}">
                <a16:creationId xmlns:a16="http://schemas.microsoft.com/office/drawing/2014/main" id="{871D4CE8-91A2-4677-8A3B-3D2C28749A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1842941"/>
            <a:ext cx="7839075" cy="441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897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14167-DF45-4961-9A06-B2B54A53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과적합</a:t>
            </a:r>
            <a:r>
              <a:rPr lang="ko-KR" altLang="en-US" dirty="0"/>
              <a:t> 규제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FE7DB-65CD-43E2-AA81-988B3EBDE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조기 종료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L1&amp; L2</a:t>
            </a:r>
            <a:r>
              <a:rPr lang="ko-KR" altLang="en-US" dirty="0"/>
              <a:t> 규제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드롭아웃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맥스</a:t>
            </a:r>
            <a:r>
              <a:rPr lang="en-US" altLang="ko-KR" dirty="0"/>
              <a:t>-</a:t>
            </a:r>
            <a:r>
              <a:rPr lang="ko-KR" altLang="en-US" dirty="0"/>
              <a:t>노름 규제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데이터 증식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9972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14167-DF45-4961-9A06-B2B54A53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규제 방법</a:t>
            </a:r>
            <a:r>
              <a:rPr lang="en-US" altLang="ko-KR" dirty="0"/>
              <a:t> = Dropout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FE7DB-65CD-43E2-AA81-988B3EBDE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매</a:t>
            </a:r>
            <a:r>
              <a:rPr lang="en-US" altLang="ko-KR" dirty="0"/>
              <a:t> </a:t>
            </a:r>
            <a:r>
              <a:rPr lang="ko-KR" altLang="en-US" dirty="0"/>
              <a:t>훈련 스텝에 각 뉴런은 임시적으로 제외 될 확률 </a:t>
            </a:r>
            <a:r>
              <a:rPr lang="en-US" altLang="ko-KR" dirty="0"/>
              <a:t>p</a:t>
            </a:r>
            <a:r>
              <a:rPr lang="ko-KR" altLang="en-US" dirty="0"/>
              <a:t>를 갖음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</a:t>
            </a:r>
            <a:r>
              <a:rPr lang="ko-KR" altLang="en-US" dirty="0"/>
              <a:t>그 제외는 그 스텝에서만 활성화 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과대 적합이 되었거나</a:t>
            </a:r>
            <a:r>
              <a:rPr lang="en-US" altLang="ko-KR" dirty="0"/>
              <a:t>, </a:t>
            </a:r>
            <a:r>
              <a:rPr lang="ko-KR" altLang="en-US" dirty="0"/>
              <a:t>네트워크에 층이 많을 경우</a:t>
            </a:r>
            <a:r>
              <a:rPr lang="en-US" altLang="ko-KR" dirty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p</a:t>
            </a:r>
            <a:r>
              <a:rPr lang="ko-KR" altLang="en-US" dirty="0"/>
              <a:t>를 </a:t>
            </a:r>
            <a:r>
              <a:rPr lang="ko-KR" altLang="en-US" dirty="0" err="1"/>
              <a:t>크게함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5433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14167-DF45-4961-9A06-B2B54A53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DNN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FE7DB-65CD-43E2-AA81-988B3EBDE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He</a:t>
            </a:r>
            <a:r>
              <a:rPr lang="ko-KR" altLang="en-US" dirty="0"/>
              <a:t>초기화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ELU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배치정규화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Dropout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NAG</a:t>
            </a:r>
          </a:p>
        </p:txBody>
      </p:sp>
    </p:spTree>
    <p:extLst>
      <p:ext uri="{BB962C8B-B14F-4D97-AF65-F5344CB8AC3E}">
        <p14:creationId xmlns:p14="http://schemas.microsoft.com/office/powerpoint/2010/main" val="120050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00BC4FA-D12B-4261-9F8B-9CF577CE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그래디언트의</a:t>
            </a:r>
            <a:r>
              <a:rPr lang="ko-KR" altLang="en-US" dirty="0"/>
              <a:t> 소실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0A47C53-3A50-4D3C-9FD2-776D50467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역전파</a:t>
            </a:r>
            <a:r>
              <a:rPr lang="ko-KR" altLang="en-US" dirty="0"/>
              <a:t> 알고리즘은 출력층에서 멀어질수록 출력오차 반영</a:t>
            </a:r>
            <a:r>
              <a:rPr lang="en-US" altLang="ko-KR" dirty="0"/>
              <a:t>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</a:t>
            </a:r>
            <a:r>
              <a:rPr lang="ko-KR" altLang="en-US" dirty="0"/>
              <a:t>왜냐하면</a:t>
            </a:r>
            <a:r>
              <a:rPr lang="en-US" altLang="ko-KR" dirty="0"/>
              <a:t>, </a:t>
            </a:r>
            <a:r>
              <a:rPr lang="ko-KR" altLang="en-US" dirty="0"/>
              <a:t>입력에 가까운 은닉층까지 오차가 전달되지 않음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  따라서</a:t>
            </a:r>
            <a:r>
              <a:rPr lang="en-US" altLang="ko-KR" dirty="0"/>
              <a:t>, </a:t>
            </a:r>
            <a:r>
              <a:rPr lang="ko-KR" altLang="en-US" dirty="0"/>
              <a:t>제대로 학습이 안됨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연결 가중치를 변경해주지 않으면</a:t>
            </a:r>
            <a:r>
              <a:rPr lang="en-US" altLang="ko-KR" dirty="0"/>
              <a:t>, </a:t>
            </a:r>
            <a:r>
              <a:rPr lang="ko-KR" altLang="en-US" dirty="0"/>
              <a:t>수렴이 잘 안됨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=&gt; </a:t>
            </a:r>
            <a:r>
              <a:rPr lang="ko-KR" altLang="en-US" dirty="0" err="1"/>
              <a:t>그래디언트</a:t>
            </a:r>
            <a:r>
              <a:rPr lang="ko-KR" altLang="en-US" dirty="0"/>
              <a:t> 소실 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=&gt; </a:t>
            </a:r>
            <a:r>
              <a:rPr lang="ko-KR" altLang="en-US" dirty="0"/>
              <a:t>가중치 초기화 방법 고안</a:t>
            </a:r>
          </a:p>
        </p:txBody>
      </p:sp>
    </p:spTree>
    <p:extLst>
      <p:ext uri="{BB962C8B-B14F-4D97-AF65-F5344CB8AC3E}">
        <p14:creationId xmlns:p14="http://schemas.microsoft.com/office/powerpoint/2010/main" val="323378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26ECB-79CE-483B-831F-11C29B69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</p:spPr>
        <p:txBody>
          <a:bodyPr/>
          <a:lstStyle/>
          <a:p>
            <a:r>
              <a:rPr lang="ko-KR" altLang="en-US" dirty="0"/>
              <a:t>초기화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2A909F-9673-4E41-BB24-D0C1587E6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550"/>
            <a:ext cx="10515600" cy="498735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처음 </a:t>
            </a:r>
            <a:r>
              <a:rPr lang="en-US" altLang="ko-KR" sz="2400" dirty="0"/>
              <a:t>weight </a:t>
            </a:r>
            <a:r>
              <a:rPr lang="ko-KR" altLang="en-US" sz="2400" dirty="0"/>
              <a:t>값들은 평균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dirty="0"/>
              <a:t>0,</a:t>
            </a:r>
            <a:r>
              <a:rPr lang="ko-KR" altLang="en-US" sz="2400" dirty="0"/>
              <a:t> 표준편차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dirty="0"/>
              <a:t>1</a:t>
            </a:r>
            <a:r>
              <a:rPr lang="ko-KR" altLang="en-US" sz="2400" dirty="0"/>
              <a:t>인 표준 정규분포를 이용해 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초기화 했을 경우에 </a:t>
            </a:r>
            <a:r>
              <a:rPr lang="en-US" altLang="ko-KR" sz="2400" dirty="0"/>
              <a:t>Sigmoid </a:t>
            </a:r>
            <a:r>
              <a:rPr lang="ko-KR" altLang="en-US" sz="2400" dirty="0"/>
              <a:t>함수의 출력이 </a:t>
            </a:r>
            <a:r>
              <a:rPr lang="en-US" altLang="ko-KR" sz="2400" dirty="0"/>
              <a:t>0 </a:t>
            </a:r>
            <a:r>
              <a:rPr lang="ko-KR" altLang="en-US" sz="2400" dirty="0"/>
              <a:t>과 </a:t>
            </a:r>
            <a:r>
              <a:rPr lang="en-US" altLang="ko-KR" sz="2400" dirty="0"/>
              <a:t>1</a:t>
            </a:r>
            <a:r>
              <a:rPr lang="ko-KR" altLang="en-US" sz="2400" dirty="0"/>
              <a:t>에 치우치는 현상 발생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 </a:t>
            </a:r>
            <a:r>
              <a:rPr lang="en-US" altLang="ko-KR" sz="2400" dirty="0"/>
              <a:t> =&gt; </a:t>
            </a:r>
            <a:r>
              <a:rPr lang="ko-KR" altLang="en-US" sz="2400" dirty="0"/>
              <a:t>모델의 표현력 제한</a:t>
            </a:r>
            <a:r>
              <a:rPr lang="en-US" altLang="ko-KR" sz="2400" dirty="0"/>
              <a:t>, </a:t>
            </a:r>
            <a:r>
              <a:rPr lang="ko-KR" altLang="en-US" sz="2400" dirty="0"/>
              <a:t>기울기 소실로 학습이 제대로 이루어지지 않음</a:t>
            </a:r>
            <a:r>
              <a:rPr lang="en-US" altLang="ko-KR" sz="24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따라서 활성화 값은 적당히 고르게 분포되어야 하고</a:t>
            </a:r>
            <a:r>
              <a:rPr lang="en-US" altLang="ko-KR" sz="2400" dirty="0"/>
              <a:t>, </a:t>
            </a:r>
            <a:r>
              <a:rPr lang="ko-KR" altLang="en-US" sz="2400" dirty="0"/>
              <a:t>이것을 위해 가중치 초기화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Sigmoid or</a:t>
            </a:r>
            <a:r>
              <a:rPr lang="ko-KR" altLang="en-US" sz="2400" dirty="0"/>
              <a:t> </a:t>
            </a:r>
            <a:r>
              <a:rPr lang="en-US" altLang="ko-KR" sz="2400" dirty="0"/>
              <a:t>Tanh -&gt; Xavier </a:t>
            </a:r>
            <a:r>
              <a:rPr lang="en-US" altLang="ko-KR" sz="2400" dirty="0" err="1"/>
              <a:t>initializtion</a:t>
            </a:r>
            <a:r>
              <a:rPr lang="ko-KR" altLang="en-US" sz="2400" dirty="0"/>
              <a:t> </a:t>
            </a:r>
          </a:p>
          <a:p>
            <a:pPr>
              <a:lnSpc>
                <a:spcPct val="150000"/>
              </a:lnSpc>
            </a:pPr>
            <a:r>
              <a:rPr lang="en-US" altLang="ko-KR" sz="2400" dirty="0" err="1"/>
              <a:t>ReLU</a:t>
            </a:r>
            <a:r>
              <a:rPr lang="en-US" altLang="ko-KR" sz="2400" dirty="0"/>
              <a:t> -&gt; He </a:t>
            </a:r>
            <a:r>
              <a:rPr lang="en-US" altLang="ko-KR" sz="2400" dirty="0" err="1"/>
              <a:t>initializtion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3604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826ECB-79CE-483B-831F-11C29B69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초기화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t1.daumcdn.net/cfile/tistory/99B295445AA9717614">
            <a:extLst>
              <a:ext uri="{FF2B5EF4-FFF2-40B4-BE49-F238E27FC236}">
                <a16:creationId xmlns:a16="http://schemas.microsoft.com/office/drawing/2014/main" id="{6CD8B025-1525-4562-B9CC-F49A7B343C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747" y="492573"/>
            <a:ext cx="5145695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75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0A91D-37FE-4704-A74D-25AE92FB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활성화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2BE813-5EF2-4895-ADF0-7FE9EB637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altLang="ko-KR" dirty="0"/>
              <a:t>Sigmoid = gradient vanishing </a:t>
            </a:r>
            <a:r>
              <a:rPr lang="ko-KR" altLang="en-US" dirty="0"/>
              <a:t>문제</a:t>
            </a:r>
            <a:endParaRPr lang="en-US" altLang="ko-KR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		 = </a:t>
            </a:r>
            <a:r>
              <a:rPr lang="ko-KR" altLang="en-US" dirty="0"/>
              <a:t>중심이 </a:t>
            </a:r>
            <a:r>
              <a:rPr lang="en-US" altLang="ko-KR" dirty="0"/>
              <a:t>0.5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		 = </a:t>
            </a:r>
            <a:r>
              <a:rPr lang="en-US" altLang="ko-KR" dirty="0" err="1"/>
              <a:t>exp</a:t>
            </a:r>
            <a:r>
              <a:rPr lang="en-US" altLang="ko-KR" dirty="0"/>
              <a:t>()</a:t>
            </a:r>
            <a:r>
              <a:rPr lang="ko-KR" altLang="en-US" dirty="0"/>
              <a:t> 계산에 많은 비용</a:t>
            </a:r>
            <a:endParaRPr lang="en-US" altLang="ko-KR" dirty="0"/>
          </a:p>
          <a:p>
            <a:pPr marL="0" indent="0">
              <a:lnSpc>
                <a:spcPct val="110000"/>
              </a:lnSpc>
              <a:buNone/>
            </a:pPr>
            <a:endParaRPr lang="en-US" altLang="ko-KR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ReLU</a:t>
            </a:r>
            <a:r>
              <a:rPr lang="en-US" altLang="ko-KR" dirty="0"/>
              <a:t> = </a:t>
            </a:r>
            <a:r>
              <a:rPr lang="ko-KR" altLang="en-US" dirty="0"/>
              <a:t>포화문제 </a:t>
            </a:r>
            <a:r>
              <a:rPr lang="en-US" altLang="ko-KR" dirty="0"/>
              <a:t>x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	    = </a:t>
            </a:r>
            <a:r>
              <a:rPr lang="ko-KR" altLang="en-US" dirty="0"/>
              <a:t>계산이 빠름</a:t>
            </a:r>
            <a:endParaRPr lang="en-US" altLang="ko-KR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	    = </a:t>
            </a:r>
            <a:r>
              <a:rPr lang="ko-KR" altLang="en-US" dirty="0"/>
              <a:t>입력</a:t>
            </a:r>
            <a:r>
              <a:rPr lang="en-US" altLang="ko-KR" dirty="0"/>
              <a:t>&lt;0</a:t>
            </a:r>
            <a:r>
              <a:rPr lang="ko-KR" altLang="en-US" dirty="0"/>
              <a:t>이면</a:t>
            </a:r>
            <a:r>
              <a:rPr lang="en-US" altLang="ko-KR" dirty="0"/>
              <a:t>, </a:t>
            </a:r>
            <a:r>
              <a:rPr lang="ko-KR" altLang="en-US" dirty="0" err="1"/>
              <a:t>미분값이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이 되어 뉴런이 죽음</a:t>
            </a:r>
            <a:endParaRPr lang="en-US" altLang="ko-KR" dirty="0"/>
          </a:p>
          <a:p>
            <a:pPr marL="0" indent="0">
              <a:lnSpc>
                <a:spcPct val="11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34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0A91D-37FE-4704-A74D-25AE92FB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활성화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2BE813-5EF2-4895-ADF0-7FE9EB637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altLang="ko-KR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3. </a:t>
            </a:r>
            <a:r>
              <a:rPr lang="en-US" altLang="ko-KR" dirty="0" err="1"/>
              <a:t>LeakyReLU</a:t>
            </a:r>
            <a:r>
              <a:rPr lang="en-US" altLang="ko-KR" dirty="0"/>
              <a:t> = z&lt;0</a:t>
            </a:r>
            <a:r>
              <a:rPr lang="ko-KR" altLang="en-US" dirty="0" err="1"/>
              <a:t>일때</a:t>
            </a:r>
            <a:r>
              <a:rPr lang="en-US" altLang="ko-KR" dirty="0"/>
              <a:t>, </a:t>
            </a:r>
            <a:r>
              <a:rPr lang="ko-KR" altLang="en-US" dirty="0"/>
              <a:t>새는 정도를 부여하여 뉴런이 </a:t>
            </a:r>
            <a:r>
              <a:rPr lang="ko-KR" altLang="en-US" dirty="0" err="1"/>
              <a:t>안죽음</a:t>
            </a:r>
            <a:endParaRPr lang="en-US" altLang="ko-KR" dirty="0"/>
          </a:p>
          <a:p>
            <a:pPr marL="0" indent="0">
              <a:lnSpc>
                <a:spcPct val="110000"/>
              </a:lnSpc>
              <a:buNone/>
            </a:pPr>
            <a:endParaRPr lang="en-US" altLang="ko-KR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4. ELU = </a:t>
            </a:r>
            <a:r>
              <a:rPr lang="ko-KR" altLang="en-US" dirty="0"/>
              <a:t>모든 종류의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장점 통함</a:t>
            </a:r>
            <a:endParaRPr lang="en-US" altLang="ko-KR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	  = </a:t>
            </a:r>
            <a:r>
              <a:rPr lang="en-US" altLang="ko-KR" dirty="0" err="1"/>
              <a:t>exp</a:t>
            </a:r>
            <a:r>
              <a:rPr lang="en-US" altLang="ko-KR" dirty="0"/>
              <a:t>()</a:t>
            </a:r>
            <a:r>
              <a:rPr lang="ko-KR" altLang="en-US" dirty="0"/>
              <a:t>계산 문제</a:t>
            </a:r>
            <a:endParaRPr lang="en-US" altLang="ko-KR" dirty="0"/>
          </a:p>
          <a:p>
            <a:pPr marL="0" indent="0">
              <a:lnSpc>
                <a:spcPct val="11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072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D2048-5E84-49B4-BCE9-B7DDAD40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배치정규화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07A8A0-B077-44BA-A816-E814118E3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각 층의 </a:t>
            </a:r>
            <a:r>
              <a:rPr lang="ko-KR" altLang="en-US" dirty="0" err="1"/>
              <a:t>출력값의</a:t>
            </a:r>
            <a:r>
              <a:rPr lang="ko-KR" altLang="en-US" dirty="0"/>
              <a:t> 분포를 같도록 </a:t>
            </a:r>
            <a:r>
              <a:rPr lang="ko-KR" altLang="en-US" dirty="0" err="1"/>
              <a:t>정규화하는</a:t>
            </a:r>
            <a:r>
              <a:rPr lang="ko-KR" altLang="en-US" dirty="0"/>
              <a:t> 방법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깊은 신경망일 수록 같은 </a:t>
            </a:r>
            <a:r>
              <a:rPr lang="en-US" altLang="ko-KR" dirty="0"/>
              <a:t>Input </a:t>
            </a:r>
            <a:r>
              <a:rPr lang="ko-KR" altLang="en-US" dirty="0"/>
              <a:t>값을 갖더라도 가중치가 조금만 달라지면 완전히 다른 값을 얻음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이를 해결하기 위해 각 층의 </a:t>
            </a:r>
            <a:r>
              <a:rPr lang="ko-KR" altLang="en-US" dirty="0" err="1"/>
              <a:t>출력값에</a:t>
            </a:r>
            <a:r>
              <a:rPr lang="ko-KR" altLang="en-US" dirty="0"/>
              <a:t> 배치 정규화 과정을 추가하면 가중치의 차이를 완화하여 안정적인 학습이 가능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463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F76480-CAC5-435D-A239-C179EDDE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ko-KR" altLang="en-US" sz="3200">
                <a:solidFill>
                  <a:srgbClr val="262626"/>
                </a:solidFill>
              </a:rPr>
              <a:t>모멘텀 최적화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540EECE-4EC1-47FE-B896-D7EE2B3C3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19750" y="355107"/>
                <a:ext cx="6276975" cy="6161103"/>
              </a:xfrm>
            </p:spPr>
            <p:txBody>
              <a:bodyPr anchor="ctr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/>
                  <a:t>Gradient Descent</a:t>
                </a:r>
                <a:r>
                  <a:rPr lang="ko-KR" altLang="en-US" sz="2000" dirty="0"/>
                  <a:t>를 통해 이동하는 과정에 일종의 ‘</a:t>
                </a:r>
                <a:r>
                  <a:rPr lang="ko-KR" altLang="en-US" sz="2000" dirty="0" err="1"/>
                  <a:t>관성’을</a:t>
                </a:r>
                <a:r>
                  <a:rPr lang="ko-KR" altLang="en-US" sz="2000" dirty="0"/>
                  <a:t> 주는 것</a:t>
                </a:r>
                <a:r>
                  <a:rPr lang="en-US" altLang="ko-KR" sz="2000" dirty="0"/>
                  <a:t>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ko-KR" altLang="en-US" sz="2000" dirty="0"/>
                  <a:t>   현재 </a:t>
                </a:r>
                <a:r>
                  <a:rPr lang="en-US" altLang="ko-KR" sz="2000" dirty="0"/>
                  <a:t>Gradient</a:t>
                </a:r>
                <a:r>
                  <a:rPr lang="ko-KR" altLang="en-US" sz="2000" dirty="0"/>
                  <a:t>를 통해 이동하는 방향과는 별개로</a:t>
                </a:r>
                <a:r>
                  <a:rPr lang="en-US" altLang="ko-KR" sz="2000" dirty="0"/>
                  <a:t>,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ko-KR" altLang="en-US" sz="2000" dirty="0"/>
                  <a:t>   과거에 이동했던 방식을 기억하면서 </a:t>
                </a:r>
                <a:endParaRPr lang="en-US" altLang="ko-KR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2000" dirty="0"/>
                  <a:t>   </a:t>
                </a:r>
                <a:r>
                  <a:rPr lang="ko-KR" altLang="en-US" sz="2000" dirty="0"/>
                  <a:t>그 방향으로 일정 정도 추가적으로 이동하는 방식</a:t>
                </a:r>
                <a:r>
                  <a:rPr lang="en-US" altLang="ko-KR" sz="20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일반적으로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altLang="ko-KR" sz="2000" b="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최적점에 도달할 때까지 </a:t>
                </a:r>
                <a:r>
                  <a:rPr lang="ko-KR" altLang="en-US" sz="2000" dirty="0" err="1"/>
                  <a:t>빨라짐</a:t>
                </a:r>
                <a:r>
                  <a:rPr lang="en-US" altLang="ko-KR" sz="20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지역 최저점을 건너뛸 수 있음</a:t>
                </a: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b="0" dirty="0"/>
                  <a:t>모멘텀 </a:t>
                </a:r>
                <a:r>
                  <a:rPr lang="en-US" altLang="ko-KR" sz="2000" b="0" dirty="0"/>
                  <a:t>= </a:t>
                </a:r>
                <a:r>
                  <a:rPr lang="ko-KR" altLang="en-US" sz="2000" dirty="0"/>
                  <a:t>운동량</a:t>
                </a:r>
                <a:r>
                  <a:rPr lang="en-US" altLang="ko-KR" sz="2000" b="0" dirty="0"/>
                  <a:t>.</a:t>
                </a:r>
              </a:p>
              <a:p>
                <a:pPr>
                  <a:lnSpc>
                    <a:spcPct val="150000"/>
                  </a:lnSpc>
                  <a:buFont typeface="Symbol" panose="05050102010706020507" pitchFamily="18" charset="2"/>
                  <a:buChar char="Þ"/>
                </a:pPr>
                <a:r>
                  <a:rPr lang="ko-KR" altLang="en-US" sz="2000" dirty="0"/>
                  <a:t> 언덕아래로 공을 내려 보낼 때</a:t>
                </a:r>
                <a:r>
                  <a:rPr lang="en-US" altLang="ko-KR" sz="2000" dirty="0"/>
                  <a:t>,  </a:t>
                </a:r>
                <a:r>
                  <a:rPr lang="ko-KR" altLang="en-US" sz="2000" dirty="0"/>
                  <a:t>내려갈수록 모멘텀이 커져 제일 낮은 곳으로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빨라지며 </a:t>
                </a:r>
                <a:r>
                  <a:rPr lang="ko-KR" altLang="en-US" sz="2000" dirty="0" err="1"/>
                  <a:t>굴러감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540EECE-4EC1-47FE-B896-D7EE2B3C3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19750" y="355107"/>
                <a:ext cx="6276975" cy="6161103"/>
              </a:xfrm>
              <a:blipFill>
                <a:blip r:embed="rId2"/>
                <a:stretch>
                  <a:fillRect l="-1068" b="-10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7628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76480-CAC5-435D-A239-C179EDDE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181" y="3987144"/>
            <a:ext cx="6090429" cy="13449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+mn-lt"/>
              </a:rPr>
              <a:t>그러나 </a:t>
            </a:r>
            <a:r>
              <a:rPr lang="en-US" altLang="ko-KR" sz="1800" dirty="0">
                <a:latin typeface="+mn-lt"/>
              </a:rPr>
              <a:t>Momentum </a:t>
            </a:r>
            <a:r>
              <a:rPr lang="ko-KR" altLang="en-US" sz="1800" dirty="0">
                <a:latin typeface="+mn-lt"/>
              </a:rPr>
              <a:t>방식은 다음과 같이 자주 이동하는 방향에 관성이 걸리게 되고</a:t>
            </a:r>
            <a:r>
              <a:rPr lang="en-US" altLang="ko-KR" sz="1800" dirty="0">
                <a:latin typeface="+mn-lt"/>
              </a:rPr>
              <a:t>, </a:t>
            </a:r>
            <a:br>
              <a:rPr lang="en-US" altLang="ko-KR" sz="1800" dirty="0">
                <a:latin typeface="+mn-lt"/>
              </a:rPr>
            </a:br>
            <a:r>
              <a:rPr lang="ko-KR" altLang="en-US" sz="1800" dirty="0">
                <a:latin typeface="+mn-lt"/>
              </a:rPr>
              <a:t>진동을 하더라도 중앙으로 가는 방향에 힘을 얻기 때문에</a:t>
            </a:r>
            <a:br>
              <a:rPr lang="en-US" altLang="ko-KR" sz="1800" dirty="0">
                <a:latin typeface="+mn-lt"/>
              </a:rPr>
            </a:br>
            <a:r>
              <a:rPr lang="en-US" altLang="ko-KR" sz="1800" dirty="0">
                <a:latin typeface="+mn-lt"/>
              </a:rPr>
              <a:t>SGD</a:t>
            </a:r>
            <a:r>
              <a:rPr lang="ko-KR" altLang="en-US" sz="1800" dirty="0">
                <a:latin typeface="+mn-lt"/>
              </a:rPr>
              <a:t>에 비해 상대적으로 빠르게 이동</a:t>
            </a:r>
            <a:r>
              <a:rPr lang="en-US" altLang="ko-KR" sz="1800" dirty="0">
                <a:latin typeface="+mn-lt"/>
              </a:rPr>
              <a:t>.</a:t>
            </a:r>
            <a:endParaRPr lang="ko-KR" altLang="en-US" sz="1800" dirty="0"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20A1C9-9B6E-4FA7-898D-F621EC5BF0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"/>
          <a:stretch/>
        </p:blipFill>
        <p:spPr>
          <a:xfrm>
            <a:off x="707390" y="794996"/>
            <a:ext cx="4686791" cy="52680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760BE64-FC1C-401A-A559-74CA5C338BA2}"/>
              </a:ext>
            </a:extLst>
          </p:cNvPr>
          <p:cNvSpPr/>
          <p:nvPr/>
        </p:nvSpPr>
        <p:spPr>
          <a:xfrm>
            <a:off x="5394181" y="1183470"/>
            <a:ext cx="6745614" cy="1287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2C3E50"/>
                </a:solidFill>
                <a:latin typeface="Helvetica Neue"/>
              </a:rPr>
              <a:t>현재 </a:t>
            </a:r>
            <a:r>
              <a:rPr lang="en-US" altLang="ko-KR" dirty="0">
                <a:solidFill>
                  <a:srgbClr val="2C3E50"/>
                </a:solidFill>
                <a:latin typeface="Helvetica Neue"/>
              </a:rPr>
              <a:t>SGD</a:t>
            </a:r>
            <a:r>
              <a:rPr lang="ko-KR" altLang="en-US" dirty="0">
                <a:solidFill>
                  <a:srgbClr val="2C3E50"/>
                </a:solidFill>
                <a:latin typeface="Helvetica Neue"/>
              </a:rPr>
              <a:t>는 중앙의 최적점으로 이동해야 하는 상황</a:t>
            </a:r>
            <a:r>
              <a:rPr lang="en-US" altLang="ko-KR" dirty="0">
                <a:solidFill>
                  <a:srgbClr val="2C3E50"/>
                </a:solidFill>
                <a:latin typeface="Helvetica Neue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2C3E50"/>
                </a:solidFill>
                <a:latin typeface="Helvetica Neue"/>
              </a:rPr>
              <a:t>한번의 </a:t>
            </a:r>
            <a:r>
              <a:rPr lang="en-US" altLang="ko-KR" dirty="0">
                <a:solidFill>
                  <a:srgbClr val="2C3E50"/>
                </a:solidFill>
                <a:latin typeface="Helvetica Neue"/>
              </a:rPr>
              <a:t>step</a:t>
            </a:r>
            <a:r>
              <a:rPr lang="ko-KR" altLang="en-US" dirty="0">
                <a:solidFill>
                  <a:srgbClr val="2C3E50"/>
                </a:solidFill>
                <a:latin typeface="Helvetica Neue"/>
              </a:rPr>
              <a:t>에서 움직일 수 있는 </a:t>
            </a:r>
            <a:r>
              <a:rPr lang="en-US" altLang="ko-KR" dirty="0">
                <a:solidFill>
                  <a:srgbClr val="2C3E50"/>
                </a:solidFill>
                <a:latin typeface="Helvetica Neue"/>
              </a:rPr>
              <a:t>step size</a:t>
            </a:r>
            <a:r>
              <a:rPr lang="ko-KR" altLang="en-US" dirty="0">
                <a:solidFill>
                  <a:srgbClr val="2C3E50"/>
                </a:solidFill>
                <a:latin typeface="Helvetica Neue"/>
              </a:rPr>
              <a:t>는 한계가 있으므로 </a:t>
            </a:r>
            <a:endParaRPr lang="en-US" altLang="ko-KR" dirty="0">
              <a:solidFill>
                <a:srgbClr val="2C3E50"/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2C3E50"/>
                </a:solidFill>
                <a:latin typeface="Helvetica Neue"/>
              </a:rPr>
              <a:t>이 현상이 일어날 때는 좌우로 계속 진동하면서 이동에 난항</a:t>
            </a:r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F77419D-8989-4E76-A693-EE652D323454}"/>
              </a:ext>
            </a:extLst>
          </p:cNvPr>
          <p:cNvSpPr txBox="1">
            <a:spLocks/>
          </p:cNvSpPr>
          <p:nvPr/>
        </p:nvSpPr>
        <p:spPr>
          <a:xfrm>
            <a:off x="270488" y="111732"/>
            <a:ext cx="3404867" cy="776035"/>
          </a:xfrm>
          <a:prstGeom prst="rect">
            <a:avLst/>
          </a:prstGeo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>
                <a:solidFill>
                  <a:srgbClr val="262626"/>
                </a:solidFill>
              </a:rPr>
              <a:t>모멘텀 최적화</a:t>
            </a:r>
          </a:p>
        </p:txBody>
      </p:sp>
    </p:spTree>
    <p:extLst>
      <p:ext uri="{BB962C8B-B14F-4D97-AF65-F5344CB8AC3E}">
        <p14:creationId xmlns:p14="http://schemas.microsoft.com/office/powerpoint/2010/main" val="1778940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590</Words>
  <Application>Microsoft Office PowerPoint</Application>
  <PresentationFormat>와이드스크린</PresentationFormat>
  <Paragraphs>115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Helvetica Neue</vt:lpstr>
      <vt:lpstr>MathJax_Math-italic</vt:lpstr>
      <vt:lpstr>맑은 고딕</vt:lpstr>
      <vt:lpstr>Arial</vt:lpstr>
      <vt:lpstr>Cambria Math</vt:lpstr>
      <vt:lpstr>Gill Sans MT</vt:lpstr>
      <vt:lpstr>Symbol</vt:lpstr>
      <vt:lpstr>Office 테마</vt:lpstr>
      <vt:lpstr>Chapter11. 심층신경망 훈련</vt:lpstr>
      <vt:lpstr>그래디언트의 소실</vt:lpstr>
      <vt:lpstr>초기화</vt:lpstr>
      <vt:lpstr>초기화</vt:lpstr>
      <vt:lpstr>활성화 함수</vt:lpstr>
      <vt:lpstr>활성화 함수</vt:lpstr>
      <vt:lpstr>배치정규화</vt:lpstr>
      <vt:lpstr>모멘텀 최적화</vt:lpstr>
      <vt:lpstr>그러나 Momentum 방식은 다음과 같이 자주 이동하는 방향에 관성이 걸리게 되고,  진동을 하더라도 중앙으로 가는 방향에 힘을 얻기 때문에 SGD에 비해 상대적으로 빠르게 이동.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https://distill.pub/2017/momentum/</vt:lpstr>
      <vt:lpstr>과적합 규제 방법</vt:lpstr>
      <vt:lpstr>규제 방법 = Dropout</vt:lpstr>
      <vt:lpstr>기본 DNN설정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재림 박</dc:creator>
  <cp:lastModifiedBy>재림 박</cp:lastModifiedBy>
  <cp:revision>21</cp:revision>
  <dcterms:created xsi:type="dcterms:W3CDTF">2018-08-05T11:22:24Z</dcterms:created>
  <dcterms:modified xsi:type="dcterms:W3CDTF">2018-08-06T05:30:11Z</dcterms:modified>
</cp:coreProperties>
</file>