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A4C26-FD87-4CBF-8961-AAE4BB132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9A26B8-F11B-4BC1-9B8A-5DA03FEF5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134208-196A-4151-A060-60D79F4DA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432A-310A-49AE-996F-6BFC010CF19F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325099-CD4B-4FEF-99CB-4EF57E98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5F760-AA11-4EB5-996D-E654026E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FFDB-1969-4FA4-8A55-0D3E4FB2D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81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FFB85-8546-461E-97EA-F5A6E17A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57A90F-0F08-4526-A185-8E91E8705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C75F3F-E143-43B7-BA20-6CCEA53CA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432A-310A-49AE-996F-6BFC010CF19F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B7EF9-FE89-40A4-A6E7-A7E1B331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32E95-7998-493F-9F85-B7B90686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FFDB-1969-4FA4-8A55-0D3E4FB2D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D731C0-7B88-4274-9B4A-7AA899300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1131D1-7F4B-4311-98F6-A01C2EE0B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367493-3E7A-460B-897A-7FE14C46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432A-310A-49AE-996F-6BFC010CF19F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28D2E8-D6E2-416B-A7E2-E401F4FD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E612E9-6373-4BDB-B547-417CB6C6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FFDB-1969-4FA4-8A55-0D3E4FB2D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82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CE2DB-E686-4977-935A-88857B824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1D8436-A1E5-45C7-8AA7-C990D3037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8AAFE-A635-45A7-92DF-7B7C4074D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432A-310A-49AE-996F-6BFC010CF19F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F14E0E-A508-4492-9A81-BF1963D18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8162D8-0AA7-47FA-8341-326B6A4F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FFDB-1969-4FA4-8A55-0D3E4FB2D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72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C8F7D-2E52-4F75-8BD4-6EEE1468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A5F67A-DEAF-4776-8F2B-677A86384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34BCDC-EED8-4E68-ACD6-02925C8C8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432A-310A-49AE-996F-6BFC010CF19F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352B9E-1C24-46F6-B299-CF530773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599B3-0AA9-4DD3-B162-1BF254CF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FFDB-1969-4FA4-8A55-0D3E4FB2D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08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9A77A-5AE7-4175-9B5F-C50FE11C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7E8030-98B8-443F-B912-B36490D60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41F32F-5283-43D0-976D-9F70044A1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1188AB-5D6C-4012-A4C4-BA3306471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432A-310A-49AE-996F-6BFC010CF19F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DBAFE8-12C6-47E3-BB53-90C116D7E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485D93-3782-4522-9516-094535A1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FFDB-1969-4FA4-8A55-0D3E4FB2D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02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108A3-6B72-49D2-8114-7764C7D5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AABACF-75BF-4ECD-A408-D9A6E7F52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CB59B-5CAE-495D-BBCB-C25B7FDB1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C881C9-B4C5-4464-958A-F3EFA8B72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CB8415-916A-4767-ABBC-9BE1A824E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F3862A-43FC-4421-99AA-E3D52A1B9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432A-310A-49AE-996F-6BFC010CF19F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AD5154-AF47-48D6-9D7F-BC79DF666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2346AD-38A1-4946-8F8B-6E74311B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FFDB-1969-4FA4-8A55-0D3E4FB2D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4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5AADF-28EC-407E-B2B7-94F3C6E1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5FC344-B9F3-4362-983E-35C952975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432A-310A-49AE-996F-6BFC010CF19F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FC56E9-C483-4DDC-BB90-E387BA208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5D07C5-02AB-4F80-B368-FA244741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FFDB-1969-4FA4-8A55-0D3E4FB2D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52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BE9F2C-1FB9-4421-BE1A-2C4CC405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432A-310A-49AE-996F-6BFC010CF19F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F3FE3F-D410-45D9-86D2-AEE2A3037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7FDD31-C56C-4B7C-BF52-37B1B66B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FFDB-1969-4FA4-8A55-0D3E4FB2D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91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6DE8B-A414-429F-9B9A-9B3B2807B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487D5A-C5E8-48B9-812C-BF137592A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515608-B5B6-4EC6-A963-A272C4357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1C3C3E-F272-4FEA-8373-587921CF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432A-310A-49AE-996F-6BFC010CF19F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D7B1C7-37CE-4D60-A2D5-8486A17E7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9E31FC-2291-49CE-B7EB-D70A2996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FFDB-1969-4FA4-8A55-0D3E4FB2D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27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8493A-CA53-46B8-ACDD-E2ABDEE0F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46EE07-E3DA-4D93-B8DB-E105E15B2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5D6416-96D1-4BE7-8082-28AB9924C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9B1658-4AE0-4220-9C85-54CDA6D01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432A-310A-49AE-996F-6BFC010CF19F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1DB42D-F9A0-456E-8959-43583559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2BF757-FD51-4575-B020-EEA191F5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FFDB-1969-4FA4-8A55-0D3E4FB2D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50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9DEE96-46F2-41E9-B8D4-B92045BB4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DA390D-6695-4BD8-BC46-BB589349E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6D646E-D186-49A5-8D6D-9504FD495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1432A-310A-49AE-996F-6BFC010CF19F}" type="datetimeFigureOut">
              <a:rPr lang="ko-KR" altLang="en-US" smtClean="0"/>
              <a:t>2018-07-02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303D41-2B6A-44FF-A72B-CE8BAAE2D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19FFD8-23C5-48C9-8B08-682FF356C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FFDB-1969-4FA4-8A55-0D3E4FB2D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88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747A5-1F98-4451-9D80-2179F0DB7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101" y="2547891"/>
            <a:ext cx="9144000" cy="1121870"/>
          </a:xfrm>
        </p:spPr>
        <p:txBody>
          <a:bodyPr/>
          <a:lstStyle/>
          <a:p>
            <a:r>
              <a:rPr lang="en-US" altLang="ko-KR" dirty="0"/>
              <a:t>Chapter1. </a:t>
            </a:r>
            <a:r>
              <a:rPr lang="ko-KR" altLang="en-US" dirty="0" err="1"/>
              <a:t>머신러닝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491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5F8939-BE4E-47EE-8B0B-AD8467032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97654"/>
            <a:ext cx="11514337" cy="665825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b="1" dirty="0"/>
              <a:t>Linear Regression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Cost function = squared error function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비용을 작게 해야 좋은 </a:t>
            </a:r>
            <a:r>
              <a:rPr lang="en-US" altLang="ko-KR" sz="2400" dirty="0"/>
              <a:t>model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0037740-473B-4FDD-B9EE-8617F6C5C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B51D69-2554-488D-B8AA-238E9BE35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6637481-0C21-49FE-A246-D2F213198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211829080" descr="EMB00002bc031a5">
            <a:extLst>
              <a:ext uri="{FF2B5EF4-FFF2-40B4-BE49-F238E27FC236}">
                <a16:creationId xmlns:a16="http://schemas.microsoft.com/office/drawing/2014/main" id="{A21841F3-FA40-4F12-9A39-945500CC5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85" y="2925192"/>
            <a:ext cx="6764785" cy="322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665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125BD-53D6-4472-9738-B3B37A680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259025"/>
            <a:ext cx="10515600" cy="636085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직선</a:t>
            </a:r>
            <a:r>
              <a:rPr lang="en-US" altLang="ko-KR" dirty="0"/>
              <a:t>(hypothesis)</a:t>
            </a:r>
            <a:r>
              <a:rPr lang="ko-KR" altLang="en-US" dirty="0"/>
              <a:t>과 </a:t>
            </a:r>
            <a:r>
              <a:rPr lang="en-US" altLang="ko-KR" dirty="0"/>
              <a:t>data</a:t>
            </a:r>
            <a:r>
              <a:rPr lang="ko-KR" altLang="en-US" dirty="0"/>
              <a:t>들의 거리를 재어 </a:t>
            </a:r>
            <a:r>
              <a:rPr lang="en-US" altLang="ko-KR" dirty="0"/>
              <a:t>cost</a:t>
            </a:r>
            <a:r>
              <a:rPr lang="ko-KR" altLang="en-US" dirty="0"/>
              <a:t>를 구함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위 </a:t>
            </a:r>
            <a:r>
              <a:rPr lang="en-US" altLang="ko-KR" dirty="0"/>
              <a:t>: J=0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아래 </a:t>
            </a:r>
            <a:r>
              <a:rPr lang="en-US" altLang="ko-KR" dirty="0"/>
              <a:t>: J=0.58</a:t>
            </a:r>
            <a:endParaRPr lang="ko-KR" altLang="en-US" dirty="0"/>
          </a:p>
        </p:txBody>
      </p:sp>
      <p:pic>
        <p:nvPicPr>
          <p:cNvPr id="9220" name="Picture 4" descr="https://d3c33hcgiwev3.cloudfront.net/imageAssetProxy.v1/_B8TJZtREea33w76dwnDIg_3e3d4433e32478f8df446d0b6da26c27_Screenshot-2016-10-26-00.57.56.png?expiry=1530662400000&amp;hmac=l_sy1tyD3TQQWo9fz1ODb61m4QVyGhMfKZpZavr4A5A">
            <a:extLst>
              <a:ext uri="{FF2B5EF4-FFF2-40B4-BE49-F238E27FC236}">
                <a16:creationId xmlns:a16="http://schemas.microsoft.com/office/drawing/2014/main" id="{B8F2A4C2-8DBB-459B-BC81-2C738EE1F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55279"/>
            <a:ext cx="4803138" cy="262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s://d3c33hcgiwev3.cloudfront.net/imageAssetProxy.v1/8guexptSEeanbxIMvDC87g_3d86874dfd37b8e3c53c9f6cfa94676c_Screenshot-2016-10-26-01.03.07.png?expiry=1530662400000&amp;hmac=A0npuW6ea1EcaHbexZdcaluVvjQmXUwlQYDAhy3Ujv4">
            <a:extLst>
              <a:ext uri="{FF2B5EF4-FFF2-40B4-BE49-F238E27FC236}">
                <a16:creationId xmlns:a16="http://schemas.microsoft.com/office/drawing/2014/main" id="{9946C27B-2CFA-411E-A4FE-A6D0D838C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84734"/>
            <a:ext cx="4733925" cy="263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https://d3c33hcgiwev3.cloudfront.net/imageAssetProxy.v1/fph0S5tTEeajtg5TyD0vYA_9b28bdfeb34b2d4914d0b64903735cf1_Screenshot-2016-10-26-01.09.05.png?expiry=1530662400000&amp;hmac=QT3PV67_0fJ5W-6Kn5qOzQutB4eGFh5SruS0dAaAlOg">
            <a:extLst>
              <a:ext uri="{FF2B5EF4-FFF2-40B4-BE49-F238E27FC236}">
                <a16:creationId xmlns:a16="http://schemas.microsoft.com/office/drawing/2014/main" id="{E6B25FE0-C34C-43E6-9888-CC5A95AEE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5" y="2169122"/>
            <a:ext cx="3124200" cy="297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030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7D6DB-4CCD-4D1C-A32F-2BC4FB1DE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122" y="413258"/>
            <a:ext cx="10515600" cy="5941822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lnSpc>
                <a:spcPct val="160000"/>
              </a:lnSpc>
              <a:buNone/>
            </a:pPr>
            <a:r>
              <a:rPr lang="en-US" altLang="ko-KR" sz="3600" b="1" dirty="0"/>
              <a:t>Gradient descent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ko-KR" altLang="en-US" dirty="0"/>
              <a:t>최솟값을 찾는 방법 </a:t>
            </a:r>
            <a:r>
              <a:rPr lang="en-US" altLang="ko-KR" dirty="0"/>
              <a:t>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/>
              <a:t>gradient descent (</a:t>
            </a:r>
            <a:r>
              <a:rPr lang="ko-KR" altLang="en-US" dirty="0"/>
              <a:t>비용함수 </a:t>
            </a:r>
            <a:r>
              <a:rPr lang="en-US" altLang="ko-KR" dirty="0"/>
              <a:t>j</a:t>
            </a:r>
            <a:r>
              <a:rPr lang="ko-KR" altLang="en-US" dirty="0"/>
              <a:t>의 최솟값을 찾는 알고리즘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indent="0">
              <a:lnSpc>
                <a:spcPct val="160000"/>
              </a:lnSpc>
              <a:buNone/>
            </a:pPr>
            <a:endParaRPr lang="en-US" altLang="ko-KR" dirty="0"/>
          </a:p>
          <a:p>
            <a:pPr marL="0" indent="0">
              <a:lnSpc>
                <a:spcPct val="160000"/>
              </a:lnSpc>
              <a:buNone/>
            </a:pPr>
            <a:r>
              <a:rPr lang="ko-KR" altLang="en-US" dirty="0"/>
              <a:t>경사가 급한 면으로 따라 </a:t>
            </a:r>
            <a:r>
              <a:rPr lang="ko-KR" altLang="en-US" dirty="0" err="1"/>
              <a:t>내려감</a:t>
            </a:r>
            <a:r>
              <a:rPr lang="en-US" altLang="ko-KR" dirty="0"/>
              <a:t>.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ko-KR" altLang="en-US" dirty="0"/>
              <a:t>어느 </a:t>
            </a:r>
            <a:r>
              <a:rPr lang="en-US" altLang="ko-KR" dirty="0"/>
              <a:t>point</a:t>
            </a:r>
            <a:r>
              <a:rPr lang="ko-KR" altLang="en-US" dirty="0"/>
              <a:t>이냐에 따라 최솟값이 달라짐</a:t>
            </a:r>
            <a:endParaRPr lang="en-US" altLang="ko-KR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/>
              <a:t>(</a:t>
            </a:r>
            <a:r>
              <a:rPr lang="ko-KR" altLang="en-US" dirty="0"/>
              <a:t>선형회귀는 지역적 최솟값</a:t>
            </a:r>
            <a:r>
              <a:rPr lang="en-US" altLang="ko-KR" dirty="0"/>
              <a:t>=</a:t>
            </a:r>
            <a:r>
              <a:rPr lang="ko-KR" altLang="en-US" dirty="0"/>
              <a:t>전역적 최솟값</a:t>
            </a:r>
            <a:endParaRPr lang="en-US" altLang="ko-KR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/>
              <a:t>  </a:t>
            </a:r>
            <a:r>
              <a:rPr lang="ko-KR" altLang="en-US" dirty="0"/>
              <a:t>왜냐하면 </a:t>
            </a:r>
            <a:r>
              <a:rPr lang="en-US" altLang="ko-KR" dirty="0"/>
              <a:t>J</a:t>
            </a:r>
            <a:r>
              <a:rPr lang="ko-KR" altLang="en-US" dirty="0"/>
              <a:t>가 </a:t>
            </a:r>
            <a:r>
              <a:rPr lang="ko-KR" altLang="en-US" dirty="0" err="1"/>
              <a:t>볼록함수로</a:t>
            </a:r>
            <a:r>
              <a:rPr lang="ko-KR" altLang="en-US" dirty="0"/>
              <a:t> 나타남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ko-KR" altLang="en-US" dirty="0"/>
              <a:t>내려가는 크기는 </a:t>
            </a:r>
            <a:r>
              <a:rPr lang="en-US" altLang="ko-KR" dirty="0"/>
              <a:t>learning rate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의해 결정</a:t>
            </a:r>
            <a:endParaRPr lang="en-US" altLang="ko-KR" dirty="0"/>
          </a:p>
          <a:p>
            <a:pPr marL="0" indent="0">
              <a:lnSpc>
                <a:spcPct val="160000"/>
              </a:lnSpc>
              <a:buNone/>
            </a:pPr>
            <a:endParaRPr lang="en-US" altLang="ko-KR" dirty="0"/>
          </a:p>
          <a:p>
            <a:pPr marL="0" indent="0">
              <a:lnSpc>
                <a:spcPct val="160000"/>
              </a:lnSpc>
              <a:buNone/>
            </a:pPr>
            <a:r>
              <a:rPr lang="ko-KR" altLang="en-US" dirty="0"/>
              <a:t>최솟값일 때</a:t>
            </a:r>
            <a:r>
              <a:rPr lang="en-US" altLang="ko-KR" dirty="0"/>
              <a:t>, </a:t>
            </a:r>
            <a:r>
              <a:rPr lang="ko-KR" altLang="en-US" dirty="0"/>
              <a:t>미분계수는 </a:t>
            </a:r>
            <a:r>
              <a:rPr lang="en-US" altLang="ko-KR" dirty="0"/>
              <a:t>0</a:t>
            </a:r>
            <a:r>
              <a:rPr lang="ko-KR" altLang="en-US" dirty="0"/>
              <a:t>이 됨</a:t>
            </a:r>
            <a:endParaRPr lang="en-US" altLang="ko-KR" dirty="0"/>
          </a:p>
          <a:p>
            <a:pPr marL="0" indent="0">
              <a:lnSpc>
                <a:spcPct val="160000"/>
              </a:lnSpc>
              <a:buNone/>
            </a:pPr>
            <a:endParaRPr lang="en-US" altLang="ko-KR" dirty="0"/>
          </a:p>
          <a:p>
            <a:pPr marL="0" indent="0">
              <a:lnSpc>
                <a:spcPct val="160000"/>
              </a:lnSpc>
              <a:buNone/>
            </a:pPr>
            <a:endParaRPr lang="en-US" altLang="ko-KR" dirty="0"/>
          </a:p>
          <a:p>
            <a:pPr marL="0" indent="0">
              <a:lnSpc>
                <a:spcPct val="160000"/>
              </a:lnSpc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42" name="Picture 2" descr="https://d3c33hcgiwev3.cloudfront.net/imageAssetProxy.v1/bn9SyaDIEeav5QpTGIv-Pg_0d06dca3d225f3de8b5a4a7e92254153_Screenshot-2016-11-01-23.48.26.png?expiry=1530662400000&amp;hmac=ebCW6nOYGNKDJtgnOZpWq5DptJfqVOitgcrbRBtjU3M">
            <a:extLst>
              <a:ext uri="{FF2B5EF4-FFF2-40B4-BE49-F238E27FC236}">
                <a16:creationId xmlns:a16="http://schemas.microsoft.com/office/drawing/2014/main" id="{82BCA8B7-7363-4C96-8B44-FE10EB751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4" r="3354"/>
          <a:stretch/>
        </p:blipFill>
        <p:spPr bwMode="auto">
          <a:xfrm>
            <a:off x="6543676" y="2496312"/>
            <a:ext cx="4974464" cy="256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A927243D-7F74-4F6B-A1FE-57FD257EB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275" y="-10604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351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A927243D-7F74-4F6B-A1FE-57FD257EB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275" y="-10604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3" name="_x566807352" descr="EMB00002bc031ab">
            <a:extLst>
              <a:ext uri="{FF2B5EF4-FFF2-40B4-BE49-F238E27FC236}">
                <a16:creationId xmlns:a16="http://schemas.microsoft.com/office/drawing/2014/main" id="{5DA5D478-37A2-4F45-B8C8-CB2E47109C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" t="4825" r="2390" b="16118"/>
          <a:stretch/>
        </p:blipFill>
        <p:spPr bwMode="auto">
          <a:xfrm>
            <a:off x="298323" y="82295"/>
            <a:ext cx="8169021" cy="640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65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5F8939-BE4E-47EE-8B0B-AD8467032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576"/>
            <a:ext cx="10515600" cy="6374166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ko-KR" altLang="en-US" sz="4600" b="1" dirty="0"/>
              <a:t>잘 제안된 학습 문제</a:t>
            </a:r>
            <a:endParaRPr lang="en-US" altLang="ko-KR" sz="4600" b="1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: </a:t>
            </a:r>
            <a:r>
              <a:rPr lang="ko-KR" altLang="en-US" dirty="0"/>
              <a:t>어떤 과제에 대한 성능이 측정되고 경험을 통해 향상된다면</a:t>
            </a:r>
            <a:r>
              <a:rPr lang="en-US" altLang="ko-KR" dirty="0"/>
              <a:t>,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dirty="0"/>
              <a:t>  프로그램은 과제에 대해 </a:t>
            </a:r>
            <a:r>
              <a:rPr lang="ko-KR" altLang="en-US" dirty="0" err="1"/>
              <a:t>경험으로부터</a:t>
            </a:r>
            <a:r>
              <a:rPr lang="ko-KR" altLang="en-US" dirty="0"/>
              <a:t> 성능에 따라 학습한다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dirty="0"/>
              <a:t>   </a:t>
            </a:r>
            <a:endParaRPr lang="en-US" altLang="ko-KR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    </a:t>
            </a:r>
            <a:r>
              <a:rPr lang="ko-KR" altLang="en-US" dirty="0"/>
              <a:t>학습 시 사용하는 샘플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training set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    경험</a:t>
            </a:r>
            <a:r>
              <a:rPr lang="en-US" altLang="ko-KR" dirty="0"/>
              <a:t> = training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    성능 </a:t>
            </a:r>
            <a:r>
              <a:rPr lang="en-US" altLang="ko-KR" dirty="0"/>
              <a:t>= accuracy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153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5F8939-BE4E-47EE-8B0B-AD8467032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150"/>
            <a:ext cx="10515600" cy="5679813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z="5400" b="1" dirty="0"/>
              <a:t>왜</a:t>
            </a:r>
            <a:r>
              <a:rPr lang="en-US" altLang="ko-KR" sz="5400" b="1" dirty="0"/>
              <a:t> ML</a:t>
            </a:r>
            <a:r>
              <a:rPr lang="ko-KR" altLang="en-US" sz="5400" b="1" dirty="0"/>
              <a:t>을 사용하나</a:t>
            </a:r>
            <a:r>
              <a:rPr lang="en-US" altLang="ko-KR" sz="5400" b="1" dirty="0"/>
              <a:t>? </a:t>
            </a:r>
          </a:p>
          <a:p>
            <a:pPr marL="0" indent="0" algn="ctr">
              <a:buNone/>
            </a:pPr>
            <a:endParaRPr lang="en-US" altLang="ko-KR" sz="3500" dirty="0"/>
          </a:p>
          <a:p>
            <a:pPr marL="514350" indent="-514350">
              <a:buAutoNum type="arabicPeriod"/>
            </a:pPr>
            <a:r>
              <a:rPr lang="ko-KR" altLang="en-US" dirty="0"/>
              <a:t>데이터 분석 시 겉으로 보이지 않는 패턴 발견 가능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(=data mining)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새로운 데이터에 적응이 쉬움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(</a:t>
            </a:r>
            <a:r>
              <a:rPr lang="ko-KR" altLang="en-US" dirty="0"/>
              <a:t>전통적 </a:t>
            </a:r>
            <a:r>
              <a:rPr lang="en-US" altLang="ko-KR" dirty="0"/>
              <a:t>: </a:t>
            </a:r>
            <a:r>
              <a:rPr lang="ko-KR" altLang="en-US" dirty="0"/>
              <a:t>한 규칙이 추가되는 대로 일일이 바꿔줘야 함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</a:t>
            </a:r>
            <a:r>
              <a:rPr lang="ko-KR" altLang="en-US" dirty="0" err="1"/>
              <a:t>머신러닝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한 규칙이 추가되면 자동 인식하여 학습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2231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5F8939-BE4E-47EE-8B0B-AD8467032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24" y="97654"/>
            <a:ext cx="10515600" cy="65250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4000" b="1" dirty="0" err="1"/>
              <a:t>머신러닝</a:t>
            </a:r>
            <a:r>
              <a:rPr lang="ko-KR" altLang="en-US" sz="4000" b="1" dirty="0"/>
              <a:t> 시스템의 종류</a:t>
            </a:r>
            <a:endParaRPr lang="en-US" altLang="ko-KR" sz="4000" b="1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감독 형태</a:t>
            </a:r>
            <a:endParaRPr lang="en-US" altLang="ko-KR" dirty="0"/>
          </a:p>
          <a:p>
            <a:pPr marL="0" indent="0">
              <a:spcBef>
                <a:spcPts val="1200"/>
              </a:spcBef>
              <a:buNone/>
            </a:pPr>
            <a:r>
              <a:rPr lang="en-US" altLang="ko-KR" b="1" dirty="0"/>
              <a:t>&lt;Supervised Learning&gt;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ko-KR" sz="2400" dirty="0"/>
              <a:t>: </a:t>
            </a:r>
            <a:r>
              <a:rPr lang="ko-KR" altLang="en-US" sz="2400" dirty="0"/>
              <a:t>정답을 알려주고 </a:t>
            </a:r>
            <a:r>
              <a:rPr lang="en-US" altLang="ko-KR" sz="2400" dirty="0"/>
              <a:t>training </a:t>
            </a:r>
            <a:r>
              <a:rPr lang="ko-KR" altLang="en-US" sz="2400" dirty="0"/>
              <a:t>함</a:t>
            </a:r>
            <a:r>
              <a:rPr lang="en-US" altLang="ko-KR" sz="2400" dirty="0"/>
              <a:t>.(=label</a:t>
            </a:r>
            <a:r>
              <a:rPr lang="ko-KR" altLang="en-US" sz="2400" dirty="0"/>
              <a:t>이 있다</a:t>
            </a:r>
            <a:r>
              <a:rPr lang="en-US" altLang="ko-KR" sz="2400" dirty="0"/>
              <a:t>.)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ko-KR" sz="2400" dirty="0"/>
              <a:t>  ex) KNN, Linear regression, SVM </a:t>
            </a:r>
            <a:r>
              <a:rPr lang="ko-KR" altLang="en-US" sz="2400" dirty="0"/>
              <a:t>등</a:t>
            </a:r>
            <a:endParaRPr lang="en-US" altLang="ko-KR" sz="2400" dirty="0"/>
          </a:p>
          <a:p>
            <a:pPr marL="0" indent="0">
              <a:spcBef>
                <a:spcPts val="1200"/>
              </a:spcBef>
              <a:buNone/>
            </a:pPr>
            <a:endParaRPr lang="en-US" altLang="ko-KR" sz="2400" dirty="0"/>
          </a:p>
          <a:p>
            <a:pPr marL="0" indent="0">
              <a:spcBef>
                <a:spcPts val="1200"/>
              </a:spcBef>
              <a:buNone/>
            </a:pPr>
            <a:r>
              <a:rPr lang="en-US" altLang="ko-KR" sz="2400" dirty="0"/>
              <a:t>: regression(</a:t>
            </a:r>
            <a:r>
              <a:rPr lang="ko-KR" altLang="en-US" sz="2400" dirty="0"/>
              <a:t>회귀</a:t>
            </a:r>
            <a:r>
              <a:rPr lang="en-US" altLang="ko-KR" sz="2400" dirty="0"/>
              <a:t>) = </a:t>
            </a:r>
            <a:r>
              <a:rPr lang="ko-KR" altLang="en-US" sz="2400" dirty="0"/>
              <a:t>연속적인 값 예측</a:t>
            </a:r>
            <a:endParaRPr lang="en-US" altLang="ko-KR" sz="2400" dirty="0"/>
          </a:p>
          <a:p>
            <a:pPr marL="0" indent="0">
              <a:spcBef>
                <a:spcPts val="1200"/>
              </a:spcBef>
              <a:buNone/>
            </a:pPr>
            <a:r>
              <a:rPr lang="en-US" altLang="ko-KR" sz="2400" dirty="0"/>
              <a:t> classification(</a:t>
            </a:r>
            <a:r>
              <a:rPr lang="ko-KR" altLang="en-US" sz="2400" dirty="0"/>
              <a:t>분류</a:t>
            </a:r>
            <a:r>
              <a:rPr lang="en-US" altLang="ko-KR" sz="2400" dirty="0"/>
              <a:t>) = </a:t>
            </a:r>
            <a:r>
              <a:rPr lang="ko-KR" altLang="en-US" sz="2400" dirty="0"/>
              <a:t>이산적인 값 예측</a:t>
            </a:r>
            <a:endParaRPr lang="en-US" altLang="ko-KR" sz="2400" dirty="0"/>
          </a:p>
          <a:p>
            <a:pPr marL="0" indent="0">
              <a:spcBef>
                <a:spcPts val="1200"/>
              </a:spcBef>
              <a:buNone/>
            </a:pPr>
            <a:r>
              <a:rPr lang="en-US" altLang="ko-KR" sz="2200" dirty="0"/>
              <a:t> 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ko-KR" sz="2200" dirty="0"/>
              <a:t>ex1) </a:t>
            </a:r>
            <a:r>
              <a:rPr lang="ko-KR" altLang="en-US" sz="2200" dirty="0"/>
              <a:t>이 사진은 고양이인가 강아지인가</a:t>
            </a:r>
            <a:r>
              <a:rPr lang="en-US" altLang="ko-KR" sz="2200" dirty="0"/>
              <a:t>? </a:t>
            </a:r>
            <a:r>
              <a:rPr lang="ko-KR" altLang="en-US" sz="2200" dirty="0"/>
              <a:t>고양이다</a:t>
            </a:r>
            <a:r>
              <a:rPr lang="en-US" altLang="ko-KR" sz="2200" dirty="0"/>
              <a:t>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ko-KR" sz="2200" dirty="0"/>
              <a:t>      (classification)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ko-KR" sz="2200" dirty="0"/>
              <a:t>ex2)  A</a:t>
            </a:r>
            <a:r>
              <a:rPr lang="ko-KR" altLang="en-US" sz="2200" dirty="0"/>
              <a:t>의 키가 </a:t>
            </a:r>
            <a:r>
              <a:rPr lang="en-US" altLang="ko-KR" sz="2200" dirty="0"/>
              <a:t>160cm</a:t>
            </a:r>
            <a:r>
              <a:rPr lang="ko-KR" altLang="en-US" sz="2200" dirty="0"/>
              <a:t>일 때</a:t>
            </a:r>
            <a:r>
              <a:rPr lang="en-US" altLang="ko-KR" sz="2200" dirty="0"/>
              <a:t>, </a:t>
            </a:r>
            <a:r>
              <a:rPr lang="ko-KR" altLang="en-US" sz="2200" dirty="0"/>
              <a:t>몸무게는</a:t>
            </a:r>
            <a:r>
              <a:rPr lang="en-US" altLang="ko-KR" sz="2200" dirty="0"/>
              <a:t>?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ko-KR" sz="2200" dirty="0"/>
              <a:t>       (regression)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030" name="Picture 6" descr="1-6.png">
            <a:extLst>
              <a:ext uri="{FF2B5EF4-FFF2-40B4-BE49-F238E27FC236}">
                <a16:creationId xmlns:a16="http://schemas.microsoft.com/office/drawing/2014/main" id="{A0D99EAF-95E8-44C4-98B7-8935E9557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055" y="4563122"/>
            <a:ext cx="4364501" cy="205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29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5F8939-BE4E-47EE-8B0B-AD8467032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150"/>
            <a:ext cx="10515600" cy="56798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4000" b="1" dirty="0" err="1"/>
              <a:t>머신러닝</a:t>
            </a:r>
            <a:r>
              <a:rPr lang="ko-KR" altLang="en-US" sz="4000" b="1" dirty="0"/>
              <a:t> 시스템의 종류</a:t>
            </a:r>
            <a:endParaRPr lang="en-US" altLang="ko-KR" sz="4000" b="1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감독 형태</a:t>
            </a:r>
            <a:endParaRPr lang="en-US" altLang="ko-KR" dirty="0"/>
          </a:p>
          <a:p>
            <a:pPr marL="0" indent="0">
              <a:spcBef>
                <a:spcPts val="1200"/>
              </a:spcBef>
              <a:buNone/>
            </a:pPr>
            <a:r>
              <a:rPr lang="en-US" altLang="ko-KR" b="1" dirty="0"/>
              <a:t>&lt;Unsupervised Learning&gt;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ko-KR" sz="2400" dirty="0"/>
              <a:t>: </a:t>
            </a:r>
            <a:r>
              <a:rPr lang="ko-KR" altLang="en-US" sz="2400" dirty="0"/>
              <a:t>정답을 알려주지 않음</a:t>
            </a:r>
            <a:r>
              <a:rPr lang="en-US" altLang="ko-KR" sz="2400" dirty="0"/>
              <a:t>.(=label</a:t>
            </a:r>
            <a:r>
              <a:rPr lang="ko-KR" altLang="en-US" sz="2400" dirty="0"/>
              <a:t>이 없다</a:t>
            </a:r>
            <a:r>
              <a:rPr lang="en-US" altLang="ko-KR" sz="2400" dirty="0"/>
              <a:t>)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비슷한 </a:t>
            </a:r>
            <a:r>
              <a:rPr lang="en-US" altLang="ko-KR" sz="2400" dirty="0"/>
              <a:t>data</a:t>
            </a:r>
            <a:r>
              <a:rPr lang="ko-KR" altLang="en-US" sz="2400" dirty="0"/>
              <a:t>들을 군집화</a:t>
            </a:r>
            <a:r>
              <a:rPr lang="en-US" altLang="ko-KR" sz="2400" dirty="0"/>
              <a:t>(</a:t>
            </a:r>
            <a:r>
              <a:rPr lang="ko-KR" altLang="en-US" sz="2400" dirty="0"/>
              <a:t>스스로 데이터들 간의 관계를 찾음</a:t>
            </a:r>
            <a:r>
              <a:rPr lang="en-US" altLang="ko-KR" sz="2400" dirty="0"/>
              <a:t>)</a:t>
            </a:r>
            <a:br>
              <a:rPr lang="ko-KR" altLang="en-US" sz="2400" dirty="0"/>
            </a:br>
            <a:br>
              <a:rPr lang="ko-KR" altLang="en-US" sz="2400" dirty="0"/>
            </a:br>
            <a:r>
              <a:rPr lang="ko-KR" altLang="en-US" sz="2400" dirty="0"/>
              <a:t>  </a:t>
            </a:r>
            <a:r>
              <a:rPr lang="en-US" altLang="ko-KR" sz="2400" dirty="0"/>
              <a:t>ex) clustering : </a:t>
            </a:r>
            <a:r>
              <a:rPr lang="ko-KR" altLang="en-US" sz="2400" dirty="0"/>
              <a:t>특성별로 </a:t>
            </a:r>
            <a:r>
              <a:rPr lang="en-US" altLang="ko-KR" sz="2400" dirty="0"/>
              <a:t>grouping</a:t>
            </a:r>
          </a:p>
        </p:txBody>
      </p:sp>
    </p:spTree>
    <p:extLst>
      <p:ext uri="{BB962C8B-B14F-4D97-AF65-F5344CB8AC3E}">
        <p14:creationId xmlns:p14="http://schemas.microsoft.com/office/powerpoint/2010/main" val="4270030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5F8939-BE4E-47EE-8B0B-AD8467032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086" y="80270"/>
            <a:ext cx="6386901" cy="723900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ko-KR" b="1" dirty="0"/>
              <a:t>&lt;Unsupervised Learning&gt;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ko-KR" b="1" dirty="0"/>
              <a:t>Ex 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894ABA-874E-4596-BC08-7E71F2B66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006" y="550416"/>
            <a:ext cx="8715375" cy="630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3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5F8939-BE4E-47EE-8B0B-AD8467032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24" y="97654"/>
            <a:ext cx="10515600" cy="665825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sz="3600" b="1" dirty="0" err="1"/>
              <a:t>머신러닝</a:t>
            </a:r>
            <a:r>
              <a:rPr lang="ko-KR" altLang="en-US" sz="3600" b="1" dirty="0"/>
              <a:t> 시스템의 종류</a:t>
            </a:r>
            <a:endParaRPr lang="en-US" altLang="ko-KR" sz="36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2. </a:t>
            </a:r>
            <a:r>
              <a:rPr lang="ko-KR" altLang="en-US" dirty="0"/>
              <a:t>실시간 학습 가능 여부</a:t>
            </a:r>
            <a:endParaRPr lang="en-US" altLang="ko-KR" dirty="0"/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ko-KR" b="1" dirty="0"/>
              <a:t>&lt;Batch Learning&gt; 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ko-KR" sz="2600" dirty="0"/>
              <a:t>: </a:t>
            </a:r>
            <a:r>
              <a:rPr lang="ko-KR" altLang="en-US" sz="2600" dirty="0"/>
              <a:t>시스템에 알고리즘을 한 번 적용하면</a:t>
            </a:r>
            <a:r>
              <a:rPr lang="en-US" altLang="ko-KR" sz="2600" dirty="0"/>
              <a:t>, </a:t>
            </a:r>
            <a:r>
              <a:rPr lang="ko-KR" altLang="en-US" sz="2600" dirty="0"/>
              <a:t>수정이 불가</a:t>
            </a:r>
            <a:endParaRPr lang="en-US" altLang="ko-KR" sz="2600" dirty="0"/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ko-KR" sz="2600" dirty="0"/>
              <a:t>: </a:t>
            </a:r>
            <a:r>
              <a:rPr lang="ko-KR" altLang="en-US" sz="2600" dirty="0"/>
              <a:t>새 </a:t>
            </a:r>
            <a:r>
              <a:rPr lang="en-US" altLang="ko-KR" sz="2600" dirty="0"/>
              <a:t>data</a:t>
            </a:r>
            <a:r>
              <a:rPr lang="ko-KR" altLang="en-US" sz="2600" dirty="0"/>
              <a:t> 들어오면</a:t>
            </a:r>
            <a:r>
              <a:rPr lang="en-US" altLang="ko-KR" sz="2600" dirty="0"/>
              <a:t>, </a:t>
            </a:r>
            <a:r>
              <a:rPr lang="ko-KR" altLang="en-US" sz="2600" dirty="0"/>
              <a:t>처음부터 다시 </a:t>
            </a:r>
            <a:r>
              <a:rPr lang="en-US" altLang="ko-KR" sz="2600" dirty="0"/>
              <a:t>training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ko-KR" b="1" dirty="0"/>
              <a:t>&lt;Incremental Learning&gt;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ko-KR" sz="2600" dirty="0"/>
              <a:t>: data</a:t>
            </a:r>
            <a:r>
              <a:rPr lang="ko-KR" altLang="en-US" sz="2600" dirty="0"/>
              <a:t>를 </a:t>
            </a:r>
            <a:r>
              <a:rPr lang="en-US" altLang="ko-KR" sz="2600" dirty="0"/>
              <a:t>mini-batch</a:t>
            </a:r>
            <a:r>
              <a:rPr lang="ko-KR" altLang="en-US" sz="2600" dirty="0"/>
              <a:t>로 나눠서 주입하여 훈련</a:t>
            </a:r>
            <a:endParaRPr lang="en-US" altLang="ko-KR" sz="2600" dirty="0"/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ko-KR" sz="2600" dirty="0"/>
              <a:t>: </a:t>
            </a:r>
            <a:r>
              <a:rPr lang="ko-KR" altLang="en-US" sz="2600" dirty="0"/>
              <a:t>학습이 끝난 </a:t>
            </a:r>
            <a:r>
              <a:rPr lang="en-US" altLang="ko-KR" sz="2600" dirty="0"/>
              <a:t>data</a:t>
            </a:r>
            <a:r>
              <a:rPr lang="ko-KR" altLang="en-US" sz="2600" dirty="0"/>
              <a:t>는 더 이상 필요 </a:t>
            </a:r>
            <a:r>
              <a:rPr lang="en-US" altLang="ko-KR" sz="2600" dirty="0"/>
              <a:t>X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ko-KR" sz="2600" dirty="0"/>
              <a:t>* Learning rate = </a:t>
            </a:r>
            <a:r>
              <a:rPr lang="ko-KR" altLang="en-US" sz="2600" dirty="0"/>
              <a:t>얼마나 변화하는 </a:t>
            </a:r>
            <a:r>
              <a:rPr lang="en-US" altLang="ko-KR" sz="2600" dirty="0"/>
              <a:t>data</a:t>
            </a:r>
            <a:r>
              <a:rPr lang="ko-KR" altLang="en-US" sz="2600" dirty="0"/>
              <a:t>에 빠르게 적응할 것인가</a:t>
            </a:r>
            <a:r>
              <a:rPr lang="en-US" altLang="ko-KR" sz="2600" dirty="0"/>
              <a:t>.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ko-KR" sz="2600" dirty="0"/>
              <a:t>                       high</a:t>
            </a:r>
            <a:r>
              <a:rPr lang="ko-KR" altLang="en-US" sz="2600" dirty="0"/>
              <a:t> </a:t>
            </a:r>
            <a:r>
              <a:rPr lang="en-US" altLang="ko-KR" sz="2600" dirty="0"/>
              <a:t>-&gt;</a:t>
            </a:r>
            <a:r>
              <a:rPr lang="ko-KR" altLang="en-US" sz="2600" dirty="0"/>
              <a:t> 빠르게 적응</a:t>
            </a:r>
            <a:r>
              <a:rPr lang="en-US" altLang="ko-KR" sz="2600" dirty="0"/>
              <a:t>, </a:t>
            </a:r>
            <a:r>
              <a:rPr lang="ko-KR" altLang="en-US" sz="2600" dirty="0"/>
              <a:t>빠르게 잊음</a:t>
            </a:r>
            <a:endParaRPr lang="en-US" altLang="ko-KR" sz="2600" dirty="0"/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ko-KR" sz="2600" dirty="0"/>
              <a:t>                       low -&gt; </a:t>
            </a:r>
            <a:r>
              <a:rPr lang="ko-KR" altLang="en-US" sz="2600" dirty="0"/>
              <a:t>느리게 적응</a:t>
            </a:r>
            <a:r>
              <a:rPr lang="en-US" altLang="ko-KR" sz="2600" dirty="0"/>
              <a:t>, </a:t>
            </a:r>
            <a:r>
              <a:rPr lang="ko-KR" altLang="en-US" sz="2600" dirty="0"/>
              <a:t>잡음에 덜 민감</a:t>
            </a:r>
            <a:endParaRPr lang="en-US" altLang="ko-KR" sz="2600" dirty="0"/>
          </a:p>
        </p:txBody>
      </p:sp>
    </p:spTree>
    <p:extLst>
      <p:ext uri="{BB962C8B-B14F-4D97-AF65-F5344CB8AC3E}">
        <p14:creationId xmlns:p14="http://schemas.microsoft.com/office/powerpoint/2010/main" val="195390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5F8939-BE4E-47EE-8B0B-AD8467032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24" y="97654"/>
            <a:ext cx="10515600" cy="665825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sz="3600" b="1" dirty="0" err="1"/>
              <a:t>머신러닝</a:t>
            </a:r>
            <a:r>
              <a:rPr lang="ko-KR" altLang="en-US" sz="3600" b="1" dirty="0"/>
              <a:t> 시스템의 종류</a:t>
            </a:r>
            <a:endParaRPr lang="en-US" altLang="ko-KR" sz="36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3. </a:t>
            </a:r>
            <a:r>
              <a:rPr lang="ko-KR" altLang="en-US" dirty="0"/>
              <a:t>어떻게 일반화 되는가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&lt;Instance-based learning&gt;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: </a:t>
            </a:r>
            <a:r>
              <a:rPr lang="ko-KR" altLang="en-US" sz="2400" dirty="0"/>
              <a:t>새 </a:t>
            </a:r>
            <a:r>
              <a:rPr lang="en-US" altLang="ko-KR" sz="2400" dirty="0"/>
              <a:t>data </a:t>
            </a:r>
            <a:r>
              <a:rPr lang="ko-KR" altLang="en-US" sz="2400" dirty="0"/>
              <a:t>추가 시</a:t>
            </a:r>
            <a:r>
              <a:rPr lang="en-US" altLang="ko-KR" sz="2400" dirty="0"/>
              <a:t>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각각의 기존 </a:t>
            </a:r>
            <a:r>
              <a:rPr lang="en-US" altLang="ko-KR" sz="2400" dirty="0"/>
              <a:t>data</a:t>
            </a:r>
            <a:r>
              <a:rPr lang="ko-KR" altLang="en-US" sz="2400" dirty="0"/>
              <a:t>와 유사성을 측정하여 분류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&lt;Model-based learning&gt;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: </a:t>
            </a:r>
            <a:r>
              <a:rPr lang="ko-KR" altLang="en-US" sz="2400" dirty="0"/>
              <a:t>기존 </a:t>
            </a:r>
            <a:r>
              <a:rPr lang="en-US" altLang="ko-KR" sz="2400" dirty="0"/>
              <a:t>data</a:t>
            </a:r>
            <a:r>
              <a:rPr lang="ko-KR" altLang="en-US" sz="2400" dirty="0"/>
              <a:t>로 </a:t>
            </a:r>
            <a:r>
              <a:rPr lang="en-US" altLang="ko-KR" sz="2400" dirty="0"/>
              <a:t>model</a:t>
            </a:r>
            <a:r>
              <a:rPr lang="ko-KR" altLang="en-US" sz="2400" dirty="0"/>
              <a:t>을 만들고</a:t>
            </a:r>
            <a:r>
              <a:rPr lang="en-US" altLang="ko-KR" sz="2400" dirty="0"/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그 영역으로 예측하여 분류 </a:t>
            </a:r>
            <a:endParaRPr lang="en-US" altLang="ko-KR" sz="24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0037740-473B-4FDD-B9EE-8617F6C5C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367010152" descr="EMB00002bc0319a">
            <a:extLst>
              <a:ext uri="{FF2B5EF4-FFF2-40B4-BE49-F238E27FC236}">
                <a16:creationId xmlns:a16="http://schemas.microsoft.com/office/drawing/2014/main" id="{34EE635B-A8B5-46F7-BE31-1007CD5E0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055" y="1754666"/>
            <a:ext cx="4684593" cy="226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D4B51D69-2554-488D-B8AA-238E9BE35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3" name="_x367013056" descr="EMB00002bc0319e">
            <a:extLst>
              <a:ext uri="{FF2B5EF4-FFF2-40B4-BE49-F238E27FC236}">
                <a16:creationId xmlns:a16="http://schemas.microsoft.com/office/drawing/2014/main" id="{919CE4B7-8C36-40CD-B5C2-ED9B2AC68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055" y="4202960"/>
            <a:ext cx="4684593" cy="236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531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5F8939-BE4E-47EE-8B0B-AD8467032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97654"/>
            <a:ext cx="11514337" cy="6658253"/>
          </a:xfrm>
        </p:spPr>
        <p:txBody>
          <a:bodyPr>
            <a:normAutofit fontScale="925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sz="3600" b="1" dirty="0"/>
              <a:t>그 외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Test &amp; validation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Training set + Test set = dataset (8 : 2 </a:t>
            </a:r>
            <a:r>
              <a:rPr lang="ko-KR" altLang="en-US" sz="2400" dirty="0"/>
              <a:t>비율</a:t>
            </a:r>
            <a:r>
              <a:rPr lang="en-US" altLang="ko-KR" sz="24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 : If training error</a:t>
            </a:r>
            <a:r>
              <a:rPr lang="ko-KR" altLang="en-US" sz="2400" dirty="0"/>
              <a:t>는 낮지만</a:t>
            </a:r>
            <a:r>
              <a:rPr lang="en-US" altLang="ko-KR" sz="2400" dirty="0"/>
              <a:t>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  generalization error</a:t>
            </a:r>
            <a:r>
              <a:rPr lang="ko-KR" altLang="en-US" sz="2400" dirty="0"/>
              <a:t>가 높다면 </a:t>
            </a:r>
            <a:r>
              <a:rPr lang="en-US" altLang="ko-KR" sz="2400" dirty="0"/>
              <a:t>model</a:t>
            </a:r>
            <a:r>
              <a:rPr lang="ko-KR" altLang="en-US" sz="2400" dirty="0"/>
              <a:t>이 </a:t>
            </a:r>
            <a:r>
              <a:rPr lang="en-US" altLang="ko-KR" sz="2400" dirty="0"/>
              <a:t>overfitting</a:t>
            </a:r>
            <a:r>
              <a:rPr lang="ko-KR" altLang="en-US" sz="2400" dirty="0"/>
              <a:t>된 것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Validation set = </a:t>
            </a:r>
            <a:r>
              <a:rPr lang="ko-KR" altLang="en-US" sz="2400" dirty="0"/>
              <a:t>최상의 성능을 내는 </a:t>
            </a:r>
            <a:r>
              <a:rPr lang="en-US" altLang="ko-KR" sz="2400" dirty="0"/>
              <a:t>hyperparameter(ex. KNN</a:t>
            </a:r>
            <a:r>
              <a:rPr lang="ko-KR" altLang="en-US" sz="2400" dirty="0"/>
              <a:t>의 </a:t>
            </a:r>
            <a:r>
              <a:rPr lang="en-US" altLang="ko-KR" sz="2400" dirty="0"/>
              <a:t>k) </a:t>
            </a:r>
            <a:r>
              <a:rPr lang="ko-KR" altLang="en-US" sz="2400" dirty="0"/>
              <a:t>선택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  </a:t>
            </a:r>
            <a:r>
              <a:rPr lang="en-US" altLang="ko-KR" sz="2400" dirty="0"/>
              <a:t>: </a:t>
            </a:r>
            <a:r>
              <a:rPr lang="ko-KR" altLang="en-US" sz="2400" dirty="0"/>
              <a:t>만족스러운 모델을 찾으면</a:t>
            </a:r>
            <a:r>
              <a:rPr lang="en-US" altLang="ko-KR" sz="2400" dirty="0"/>
              <a:t>, </a:t>
            </a:r>
            <a:r>
              <a:rPr lang="ko-KR" altLang="en-US" sz="2400" dirty="0"/>
              <a:t>최종 테스트할 때 사용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 : Training</a:t>
            </a:r>
            <a:r>
              <a:rPr lang="ko-KR" altLang="en-US" sz="2400" dirty="0"/>
              <a:t> </a:t>
            </a:r>
            <a:r>
              <a:rPr lang="en-US" altLang="ko-KR" sz="2400" dirty="0"/>
              <a:t>set</a:t>
            </a:r>
            <a:r>
              <a:rPr lang="ko-KR" altLang="en-US" sz="2400" dirty="0"/>
              <a:t>을 여러 개의 </a:t>
            </a:r>
            <a:r>
              <a:rPr lang="en-US" altLang="ko-KR" sz="2400" dirty="0"/>
              <a:t>subset</a:t>
            </a:r>
            <a:r>
              <a:rPr lang="ko-KR" altLang="en-US" sz="2400" dirty="0"/>
              <a:t>으로 나누고 각 모델을 </a:t>
            </a:r>
            <a:r>
              <a:rPr lang="en-US" altLang="ko-KR" sz="2400" dirty="0"/>
              <a:t>subset </a:t>
            </a:r>
            <a:r>
              <a:rPr lang="ko-KR" altLang="en-US" sz="2400" dirty="0"/>
              <a:t>조합으로 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훈련시키고 나머지 부분으로 </a:t>
            </a:r>
            <a:r>
              <a:rPr lang="en-US" altLang="ko-KR" sz="2400" dirty="0"/>
              <a:t>validate </a:t>
            </a:r>
            <a:r>
              <a:rPr lang="ko-KR" altLang="en-US" sz="2400" dirty="0"/>
              <a:t>함</a:t>
            </a:r>
            <a:r>
              <a:rPr lang="en-US" altLang="ko-KR" sz="2400" dirty="0"/>
              <a:t>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0037740-473B-4FDD-B9EE-8617F6C5C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B51D69-2554-488D-B8AA-238E9BE35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480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504</Words>
  <Application>Microsoft Office PowerPoint</Application>
  <PresentationFormat>와이드스크린</PresentationFormat>
  <Paragraphs>85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Chapter1. 머신러닝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재림 박</dc:creator>
  <cp:lastModifiedBy>재림 박</cp:lastModifiedBy>
  <cp:revision>11</cp:revision>
  <dcterms:created xsi:type="dcterms:W3CDTF">2018-07-02T06:47:54Z</dcterms:created>
  <dcterms:modified xsi:type="dcterms:W3CDTF">2018-07-02T08:25:42Z</dcterms:modified>
</cp:coreProperties>
</file>