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66"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ldId id="256"/>
            <p14:sldId id="257"/>
          </p14:sldIdLst>
        </p14:section>
        <p14:section id="{FF903505-45CE-4FDE-900C-B7F30543DFE6}" name="document History.">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 id="1" name="박정훈박정훈" initials="박" lastIdx="1" clrIdx="1"/>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96" y="158"/>
      </p:cViewPr>
      <p:guideLst>
        <p:guide orient="horz" pos="215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commentAuthors" Target="commentAuthors.xml"  /><Relationship Id="rId34" Type="http://schemas.openxmlformats.org/officeDocument/2006/relationships/presProps" Target="presProps.xml"  /><Relationship Id="rId35" Type="http://schemas.openxmlformats.org/officeDocument/2006/relationships/viewProps" Target="viewProps.xml"  /><Relationship Id="rId36" Type="http://schemas.openxmlformats.org/officeDocument/2006/relationships/theme" Target="theme/theme1.xml"  /><Relationship Id="rId37"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2020-04-10</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sv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sv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sv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sv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1440921119"/>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2020-04-05</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452672" y="371730"/>
            <a:ext cx="11425269" cy="611352"/>
          </a:xfrm>
        </p:spPr>
        <p:txBody>
          <a:bodyPr/>
          <a:lstStyle/>
          <a:p>
            <a:pPr lvl="0">
              <a:defRPr/>
            </a:pPr>
            <a:r>
              <a:rPr lang="en-US" altLang="ko-KR"/>
              <a:t>3. </a:t>
            </a:r>
            <a:r>
              <a:rPr lang="ko-KR" altLang="en-US"/>
              <a:t>구조</a:t>
            </a:r>
            <a:endParaRPr lang="ko-KR" altLang="en-US"/>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10</a:t>
            </a:fld>
            <a:endParaRPr lang="en-US" altLang="en-US" sz="900"/>
          </a:p>
        </p:txBody>
      </p:sp>
      <p:graphicFrame>
        <p:nvGraphicFramePr>
          <p:cNvPr id="23" name="표 22"/>
          <p:cNvGraphicFramePr>
            <a:graphicFrameLocks noGrp="1"/>
          </p:cNvGraphicFramePr>
          <p:nvPr/>
        </p:nvGraphicFramePr>
        <p:xfrm>
          <a:off x="1127449" y="1340768"/>
          <a:ext cx="9721079" cy="5180140"/>
        </p:xfrm>
        <a:graphic>
          <a:graphicData uri="http://schemas.openxmlformats.org/drawingml/2006/table">
            <a:tbl>
              <a:tblPr>
                <a:tableStyleId>{5C22544A-7EE6-4342-B048-85BDC9FD1C3A}</a:tableStyleId>
              </a:tblPr>
              <a:tblGrid>
                <a:gridCol w="892115"/>
                <a:gridCol w="1508870"/>
                <a:gridCol w="1508870"/>
                <a:gridCol w="1508870"/>
                <a:gridCol w="4302354"/>
              </a:tblGrid>
              <a:tr h="360040">
                <a:tc>
                  <a:txBody>
                    <a:bodyPr vert="horz" lIns="91440" tIns="45720" rIns="91440" bIns="45720" anchor="ctr" anchorCtr="0"/>
                    <a:p>
                      <a:pPr algn="ctr" latinLnBrk="1">
                        <a:defRPr/>
                      </a:pPr>
                      <a:r>
                        <a:rPr lang="en-US" altLang="ko-KR" sz="1200" b="1">
                          <a:solidFill>
                            <a:schemeClr val="tx1"/>
                          </a:solidFill>
                        </a:rPr>
                        <a:t>No.</a:t>
                      </a:r>
                      <a:endParaRPr lang="ko-KR" altLang="en-US" sz="12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ctr" latinLnBrk="1">
                        <a:defRPr/>
                      </a:pPr>
                      <a:r>
                        <a:rPr lang="en-US" altLang="ko-KR" sz="1200" b="1">
                          <a:solidFill>
                            <a:schemeClr val="tx1"/>
                          </a:solidFill>
                        </a:rPr>
                        <a:t>1Depth</a:t>
                      </a:r>
                      <a:endParaRPr lang="ko-KR" altLang="en-US"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ctr" latinLnBrk="1">
                        <a:defRPr/>
                      </a:pPr>
                      <a:r>
                        <a:rPr lang="en-US" altLang="ko-KR" sz="1200" b="1">
                          <a:solidFill>
                            <a:schemeClr val="tx1"/>
                          </a:solidFill>
                        </a:rPr>
                        <a:t>2Depth</a:t>
                      </a:r>
                      <a:endParaRPr lang="ko-KR" altLang="en-US"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sz="1200" b="1">
                          <a:solidFill>
                            <a:schemeClr val="tx1"/>
                          </a:solidFill>
                        </a:rPr>
                        <a:t>3Depth</a:t>
                      </a:r>
                      <a:endParaRPr lang="en-US" altLang="ko-KR"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endParaRPr lang="en-US" altLang="ko-KR"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latin typeface="+mn-ea"/>
                          <a:ea typeface="+mn-ea"/>
                          <a:cs typeface="+mn-cs"/>
                        </a:rPr>
                        <a:t>사용자 메인</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전체메인</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로그인</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로그인</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4</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회원가입</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회원가입</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5</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ko-KR" altLang="en-US" sz="1200">
                          <a:solidFill>
                            <a:schemeClr val="tx1"/>
                          </a:solidFill>
                          <a:latin typeface="+mn-ea"/>
                          <a:ea typeface="+mn-ea"/>
                          <a:cs typeface="+mn-cs"/>
                        </a:rPr>
                        <a:t>어종인식</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어종인식</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6</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ko-KR" altLang="en-US" sz="1200">
                          <a:solidFill>
                            <a:schemeClr val="tx1"/>
                          </a:solidFill>
                          <a:latin typeface="+mn-ea"/>
                          <a:ea typeface="+mn-ea"/>
                          <a:cs typeface="+mn-cs"/>
                        </a:rPr>
                        <a:t>낚시가는길</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낚시가는길에 필요한 정보 제공</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7</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날씨정보</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날씨정보제공</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8</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교통정보</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교통정보제공</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9</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조황문의</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조황문의를 위한 게시판</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10</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ko-KR" altLang="en-US" sz="1200">
                          <a:solidFill>
                            <a:schemeClr val="tx1"/>
                          </a:solidFill>
                        </a:rPr>
                        <a:t>낚시용품</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낚시용품에 관한 정보 제공</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11</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중고장터</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낚시용품 중고장터</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12</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ko-KR" altLang="en-US" sz="1200">
                          <a:solidFill>
                            <a:schemeClr val="tx1"/>
                          </a:solidFill>
                          <a:latin typeface="+mn-ea"/>
                          <a:ea typeface="+mn-ea"/>
                          <a:cs typeface="+mn-cs"/>
                        </a:rPr>
                        <a:t>커뮤니티</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커뮤니티</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13</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자유게시판</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사람들이 글을 남길 수 있는 게시판</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14</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지역별</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지역별 자유게시판</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321340">
                <a:tc>
                  <a:txBody>
                    <a:bodyPr vert="horz" lIns="91440" tIns="45720" rIns="91440" bIns="45720" anchor="ctr" anchorCtr="0"/>
                    <a:p>
                      <a:pPr algn="ctr" latinLnBrk="1">
                        <a:defRPr/>
                      </a:pPr>
                      <a:r>
                        <a:rPr lang="en-US" altLang="ko-KR" sz="1200">
                          <a:solidFill>
                            <a:schemeClr val="tx1"/>
                          </a:solidFill>
                          <a:latin typeface="+mn-ea"/>
                          <a:ea typeface="+mn-ea"/>
                          <a:cs typeface="+mn-cs"/>
                        </a:rPr>
                        <a:t>15</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건의사항</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관리자에게 건의사항을 남기는 게시판</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3158191987"/>
              </p:ext>
            </p:extLst>
          </p:nvPr>
        </p:nvGraphicFramePr>
        <p:xfrm>
          <a:off x="1127449" y="1340768"/>
          <a:ext cx="9721078" cy="389478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40">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관리자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회원가입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게시판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r>
                        <a:rPr lang="ko-KR" altLang="en-US" sz="1200" dirty="0">
                          <a:solidFill>
                            <a:schemeClr val="tx1"/>
                          </a:solidFill>
                        </a:rPr>
                        <a:t> 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자유게시판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지역별게시판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건의사항게시판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10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회원정보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r h="321340">
                <a:tc>
                  <a:txBody>
                    <a:bodyPr/>
                    <a:lstStyle/>
                    <a:p>
                      <a:pPr algn="ctr" latinLnBrk="1"/>
                      <a:r>
                        <a:rPr lang="en-US" altLang="ko-KR" sz="1200" dirty="0">
                          <a:solidFill>
                            <a:schemeClr val="tx1"/>
                          </a:solidFill>
                          <a:latin typeface="+mn-ea"/>
                          <a:ea typeface="+mn-ea"/>
                        </a:rPr>
                        <a:t>11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영구정지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6109449"/>
                  </a:ext>
                </a:extLst>
              </a:tr>
            </a:tbl>
          </a:graphicData>
        </a:graphic>
      </p:graphicFrame>
    </p:spTree>
    <p:extLst>
      <p:ext uri="{BB962C8B-B14F-4D97-AF65-F5344CB8AC3E}">
        <p14:creationId xmlns:p14="http://schemas.microsoft.com/office/powerpoint/2010/main" val="91293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96801757"/>
              </p:ext>
            </p:extLst>
          </p:nvPr>
        </p:nvGraphicFramePr>
        <p:xfrm>
          <a:off x="1127449" y="1340768"/>
          <a:ext cx="9721077" cy="357344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39">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통계</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13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 </a:t>
                      </a:r>
                      <a:r>
                        <a:rPr lang="en-US" altLang="ko-KR" sz="1200" dirty="0">
                          <a:solidFill>
                            <a:schemeClr val="tx1"/>
                          </a:solidFill>
                        </a:rPr>
                        <a:t>/ </a:t>
                      </a:r>
                      <a:r>
                        <a:rPr lang="ko-KR" altLang="en-US" sz="1200" dirty="0" err="1">
                          <a:solidFill>
                            <a:schemeClr val="tx1"/>
                          </a:solidFill>
                        </a:rPr>
                        <a:t>페이지뷰</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방문자수</a:t>
                      </a:r>
                      <a:r>
                        <a:rPr lang="en-US" altLang="ko-KR" sz="1200" dirty="0">
                          <a:solidFill>
                            <a:schemeClr val="tx1"/>
                          </a:solidFill>
                        </a:rPr>
                        <a:t>, </a:t>
                      </a:r>
                      <a:r>
                        <a:rPr lang="ko-KR" altLang="en-US" sz="1200" dirty="0" err="1">
                          <a:solidFill>
                            <a:schemeClr val="tx1"/>
                          </a:solidFill>
                        </a:rPr>
                        <a:t>페이지뷰</a:t>
                      </a:r>
                      <a:r>
                        <a:rPr lang="ko-KR" altLang="en-US" sz="1200" dirty="0">
                          <a:solidFill>
                            <a:schemeClr val="tx1"/>
                          </a:solidFill>
                        </a:rPr>
                        <a:t>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14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가입자 수 확인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15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탈퇴 사유 목록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16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기본 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17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약관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27910070"/>
                  </a:ext>
                </a:extLst>
              </a:tr>
              <a:tr h="321340">
                <a:tc>
                  <a:txBody>
                    <a:bodyPr/>
                    <a:lstStyle/>
                    <a:p>
                      <a:pPr algn="ctr" latinLnBrk="1"/>
                      <a:r>
                        <a:rPr lang="en-US" altLang="ko-KR" sz="1200" dirty="0">
                          <a:solidFill>
                            <a:schemeClr val="tx1"/>
                          </a:solidFill>
                          <a:latin typeface="+mn-ea"/>
                          <a:ea typeface="+mn-ea"/>
                        </a:rPr>
                        <a:t>18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정책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22803023"/>
                  </a:ext>
                </a:extLst>
              </a:tr>
              <a:tr h="321340">
                <a:tc>
                  <a:txBody>
                    <a:bodyPr/>
                    <a:lstStyle/>
                    <a:p>
                      <a:pPr algn="ctr" latinLnBrk="1"/>
                      <a:r>
                        <a:rPr lang="en-US" altLang="ko-KR" sz="1200" dirty="0">
                          <a:solidFill>
                            <a:schemeClr val="tx1"/>
                          </a:solidFill>
                          <a:latin typeface="+mn-ea"/>
                          <a:ea typeface="+mn-ea"/>
                        </a:rPr>
                        <a:t>19</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6833263"/>
                  </a:ext>
                </a:extLst>
              </a:tr>
              <a:tr h="321340">
                <a:tc>
                  <a:txBody>
                    <a:bodyPr/>
                    <a:lstStyle/>
                    <a:p>
                      <a:pPr algn="ctr" latinLnBrk="1"/>
                      <a:r>
                        <a:rPr lang="en-US" altLang="ko-KR" sz="1200" dirty="0">
                          <a:solidFill>
                            <a:schemeClr val="tx1"/>
                          </a:solidFill>
                          <a:latin typeface="+mn-ea"/>
                          <a:ea typeface="+mn-ea"/>
                        </a:rPr>
                        <a:t>20</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21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bl>
          </a:graphicData>
        </a:graphic>
      </p:graphicFrame>
    </p:spTree>
    <p:extLst>
      <p:ext uri="{BB962C8B-B14F-4D97-AF65-F5344CB8AC3E}">
        <p14:creationId xmlns:p14="http://schemas.microsoft.com/office/powerpoint/2010/main" val="385590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6" name="직사각형 5">
            <a:extLst>
              <a:ext uri="{FF2B5EF4-FFF2-40B4-BE49-F238E27FC236}">
                <a16:creationId xmlns:a16="http://schemas.microsoft.com/office/drawing/2014/main" id="{EE2348AE-F293-49E4-8773-A8B660B2EE59}"/>
              </a:ext>
            </a:extLst>
          </p:cNvPr>
          <p:cNvSpPr/>
          <p:nvPr/>
        </p:nvSpPr>
        <p:spPr>
          <a:xfrm>
            <a:off x="911424" y="1340768"/>
            <a:ext cx="103161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어종인식</a:t>
            </a:r>
          </a:p>
        </p:txBody>
      </p:sp>
      <p:pic>
        <p:nvPicPr>
          <p:cNvPr id="7" name="그림 6">
            <a:extLst>
              <a:ext uri="{FF2B5EF4-FFF2-40B4-BE49-F238E27FC236}">
                <a16:creationId xmlns:a16="http://schemas.microsoft.com/office/drawing/2014/main" id="{A880CA62-E4A3-42E5-A6CD-5D71DDACCF2C}"/>
              </a:ext>
            </a:extLst>
          </p:cNvPr>
          <p:cNvPicPr>
            <a:picLocks noChangeAspect="1"/>
          </p:cNvPicPr>
          <p:nvPr/>
        </p:nvPicPr>
        <p:blipFill>
          <a:blip r:embed="rId2"/>
          <a:stretch>
            <a:fillRect/>
          </a:stretch>
        </p:blipFill>
        <p:spPr>
          <a:xfrm>
            <a:off x="2715228" y="692696"/>
            <a:ext cx="7269204" cy="5973717"/>
          </a:xfrm>
          <a:prstGeom prst="rect">
            <a:avLst/>
          </a:prstGeom>
        </p:spPr>
      </p:pic>
    </p:spTree>
    <p:extLst>
      <p:ext uri="{BB962C8B-B14F-4D97-AF65-F5344CB8AC3E}">
        <p14:creationId xmlns:p14="http://schemas.microsoft.com/office/powerpoint/2010/main" val="1939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1716378514"/>
              </p:ext>
            </p:extLst>
          </p:nvPr>
        </p:nvGraphicFramePr>
        <p:xfrm>
          <a:off x="452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Last_Destination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253953"/>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graphicFrame>
        <p:nvGraphicFramePr>
          <p:cNvPr id="6" name="표 5">
            <a:extLst>
              <a:ext uri="{FF2B5EF4-FFF2-40B4-BE49-F238E27FC236}">
                <a16:creationId xmlns:a16="http://schemas.microsoft.com/office/drawing/2014/main" id="{6A8E8CA8-56DF-4A31-B44D-02A6B7B8897A}"/>
              </a:ext>
            </a:extLst>
          </p:cNvPr>
          <p:cNvGraphicFramePr>
            <a:graphicFrameLocks noGrp="1"/>
          </p:cNvGraphicFramePr>
          <p:nvPr>
            <p:extLst>
              <p:ext uri="{D42A27DB-BD31-4B8C-83A1-F6EECF244321}">
                <p14:modId xmlns:p14="http://schemas.microsoft.com/office/powerpoint/2010/main" val="1367843282"/>
              </p:ext>
            </p:extLst>
          </p:nvPr>
        </p:nvGraphicFramePr>
        <p:xfrm>
          <a:off x="3143672" y="1412776"/>
          <a:ext cx="2520280" cy="4871720"/>
        </p:xfrm>
        <a:graphic>
          <a:graphicData uri="http://schemas.openxmlformats.org/drawingml/2006/table">
            <a:tbl>
              <a:tblPr firstRow="1" bandRow="1">
                <a:tableStyleId>{2D5ABB26-0587-4C30-8999-92F81FD0307C}</a:tableStyleId>
              </a:tblPr>
              <a:tblGrid>
                <a:gridCol w="2520280">
                  <a:extLst>
                    <a:ext uri="{9D8B030D-6E8A-4147-A177-3AD203B41FA5}">
                      <a16:colId xmlns:a16="http://schemas.microsoft.com/office/drawing/2014/main" val="349843256"/>
                    </a:ext>
                  </a:extLst>
                </a:gridCol>
              </a:tblGrid>
              <a:tr h="298832">
                <a:tc>
                  <a:txBody>
                    <a:bodyPr/>
                    <a:lstStyle/>
                    <a:p>
                      <a:pPr algn="ctr" latinLnBrk="1"/>
                      <a:r>
                        <a:rPr lang="en-US" altLang="ko-KR" dirty="0" err="1"/>
                        <a:t>Fish_Classification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00B050"/>
                          </a:solidFill>
                        </a:rPr>
                        <a:t>Fish_Classification_Id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Checked(</a:t>
                      </a:r>
                      <a:r>
                        <a:rPr lang="ko-KR" altLang="en-US" dirty="0"/>
                        <a:t>유저가 올린 사진이나 영상이 확인이 되었는지 </a:t>
                      </a:r>
                      <a:r>
                        <a:rPr lang="en-US" altLang="ko-KR" dirty="0"/>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solidFill>
                            <a:srgbClr val="FF0000"/>
                          </a:solidFill>
                        </a:rPr>
                        <a:t>User_Id</a:t>
                      </a:r>
                      <a:r>
                        <a:rPr lang="en-US" altLang="ko-KR" dirty="0"/>
                        <a:t>(</a:t>
                      </a:r>
                      <a:r>
                        <a:rPr lang="ko-KR" altLang="en-US" dirty="0"/>
                        <a:t>이 값이 </a:t>
                      </a:r>
                      <a:r>
                        <a:rPr lang="en-US" altLang="ko-KR" dirty="0"/>
                        <a:t>None</a:t>
                      </a:r>
                      <a:r>
                        <a:rPr lang="ko-KR" altLang="en-US" dirty="0"/>
                        <a:t>인 경우는 비회원인 사람이 기능을 이용한 경우</a:t>
                      </a:r>
                      <a:r>
                        <a:rPr lang="en-US" altLang="ko-KR" dirty="0"/>
                        <a:t>, </a:t>
                      </a:r>
                      <a:r>
                        <a:rPr lang="ko-KR" altLang="en-US" dirty="0"/>
                        <a:t>학습이 되었다면 해당 레코드 삭제</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5078313"/>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err="1"/>
              <a:t>Fish_Classification</a:t>
            </a:r>
            <a:r>
              <a:rPr lang="en-US" altLang="ko-KR" dirty="0"/>
              <a:t>:</a:t>
            </a:r>
          </a:p>
          <a:p>
            <a:r>
              <a:rPr lang="ko-KR" altLang="en-US" dirty="0"/>
              <a:t>사용자들이 어종분류기능을 사용하기위해 올린 사진이나 영상을 관리하기 위한 테이블</a:t>
            </a:r>
            <a:endParaRPr lang="en-US" altLang="ko-KR" dirty="0"/>
          </a:p>
          <a:p>
            <a:r>
              <a:rPr lang="en-US" altLang="ko-KR" dirty="0"/>
              <a:t>*</a:t>
            </a:r>
            <a:r>
              <a:rPr lang="ko-KR" altLang="en-US" dirty="0"/>
              <a:t>사용자</a:t>
            </a:r>
            <a:r>
              <a:rPr lang="en-US" altLang="ko-KR" dirty="0"/>
              <a:t>(</a:t>
            </a:r>
            <a:r>
              <a:rPr lang="ko-KR" altLang="en-US" dirty="0"/>
              <a:t>회원</a:t>
            </a:r>
            <a:r>
              <a:rPr lang="en-US" altLang="ko-KR" dirty="0"/>
              <a:t>, </a:t>
            </a:r>
            <a:r>
              <a:rPr lang="ko-KR" altLang="en-US" dirty="0"/>
              <a:t>비회원</a:t>
            </a:r>
            <a:r>
              <a:rPr lang="en-US" altLang="ko-KR" dirty="0"/>
              <a:t>)</a:t>
            </a:r>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r>
              <a:rPr lang="en-US" altLang="ko-KR" dirty="0"/>
              <a:t>*</a:t>
            </a:r>
            <a:r>
              <a:rPr lang="en-US" altLang="ko-KR" dirty="0" err="1"/>
              <a:t>Last_Destination</a:t>
            </a:r>
            <a:r>
              <a:rPr lang="en-US" altLang="ko-KR" dirty="0"/>
              <a:t>: </a:t>
            </a:r>
            <a:r>
              <a:rPr lang="ko-KR" altLang="en-US" dirty="0"/>
              <a:t>최근 검색한 목적지</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3859293081"/>
              </p:ext>
            </p:extLst>
          </p:nvPr>
        </p:nvGraphicFramePr>
        <p:xfrm>
          <a:off x="3143672" y="1412776"/>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26824">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Menu</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361817"/>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3139321"/>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r>
              <a:rPr lang="en-US" altLang="ko-KR" dirty="0"/>
              <a:t>*Menu: </a:t>
            </a:r>
            <a:r>
              <a:rPr lang="ko-KR" altLang="en-US" dirty="0"/>
              <a:t>게시글이 어디에 속한 게시글인지를 알 수 있는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4182769792"/>
              </p:ext>
            </p:extLst>
          </p:nvPr>
        </p:nvGraphicFramePr>
        <p:xfrm>
          <a:off x="452672" y="1412776"/>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Admin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Admin_Id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a:solidFill>
                            <a:schemeClr val="tx1"/>
                          </a:solidFill>
                        </a:rPr>
                        <a:t>Bookmark</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4524315"/>
          </a:xfrm>
          <a:prstGeom prst="rect">
            <a:avLst/>
          </a:prstGeom>
          <a:noFill/>
        </p:spPr>
        <p:txBody>
          <a:bodyPr wrap="square" rtlCol="0">
            <a:spAutoFit/>
          </a:bodyPr>
          <a:lstStyle/>
          <a:p>
            <a:endParaRPr lang="en-US" altLang="ko-KR" dirty="0"/>
          </a:p>
          <a:p>
            <a:r>
              <a:rPr lang="en-US" altLang="ko-KR" dirty="0"/>
              <a:t>Admin:</a:t>
            </a:r>
          </a:p>
          <a:p>
            <a:r>
              <a:rPr lang="ko-KR" altLang="en-US" dirty="0"/>
              <a:t>관리자를 관리하기 위한 테이블</a:t>
            </a:r>
            <a:endParaRPr lang="en-US" altLang="ko-KR" dirty="0"/>
          </a:p>
          <a:p>
            <a:r>
              <a:rPr lang="en-US" altLang="ko-KR" dirty="0"/>
              <a:t>*Bookmark: </a:t>
            </a:r>
            <a:r>
              <a:rPr lang="ko-KR" altLang="en-US" dirty="0"/>
              <a:t>관리자가 자주 이용하는 메뉴 </a:t>
            </a:r>
            <a:r>
              <a:rPr lang="en-US" altLang="ko-KR" dirty="0"/>
              <a:t>3</a:t>
            </a:r>
            <a:r>
              <a:rPr lang="ko-KR" altLang="en-US" dirty="0"/>
              <a:t>가지 관리</a:t>
            </a:r>
            <a:endParaRPr lang="en-US" altLang="ko-KR" dirty="0"/>
          </a:p>
          <a:p>
            <a:endParaRPr lang="en-US" altLang="ko-KR" dirty="0"/>
          </a:p>
          <a:p>
            <a:r>
              <a:rPr lang="en-US" altLang="ko-KR" dirty="0"/>
              <a:t>Ban:</a:t>
            </a:r>
          </a:p>
          <a:p>
            <a:r>
              <a:rPr lang="ko-KR" altLang="en-US" dirty="0"/>
              <a:t>영구정지 목록을 관리하기 위한 테이블</a:t>
            </a:r>
            <a:endParaRPr lang="en-US" altLang="ko-KR" dirty="0"/>
          </a:p>
          <a:p>
            <a:r>
              <a:rPr lang="en-US" altLang="ko-KR" dirty="0"/>
              <a:t>*Reason: </a:t>
            </a:r>
            <a:r>
              <a:rPr lang="ko-KR" altLang="en-US" dirty="0"/>
              <a:t>정지 사유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graphicFrame>
        <p:nvGraphicFramePr>
          <p:cNvPr id="6" name="표 5">
            <a:extLst>
              <a:ext uri="{FF2B5EF4-FFF2-40B4-BE49-F238E27FC236}">
                <a16:creationId xmlns:a16="http://schemas.microsoft.com/office/drawing/2014/main" id="{AEE16B96-3D06-4AEC-BF6E-DF4DB2F233D4}"/>
              </a:ext>
            </a:extLst>
          </p:cNvPr>
          <p:cNvGraphicFramePr>
            <a:graphicFrameLocks noGrp="1"/>
          </p:cNvGraphicFramePr>
          <p:nvPr>
            <p:extLst>
              <p:ext uri="{D42A27DB-BD31-4B8C-83A1-F6EECF244321}">
                <p14:modId xmlns:p14="http://schemas.microsoft.com/office/powerpoint/2010/main" val="1586557525"/>
              </p:ext>
            </p:extLst>
          </p:nvPr>
        </p:nvGraphicFramePr>
        <p:xfrm>
          <a:off x="3143672" y="1412776"/>
          <a:ext cx="2186944" cy="1872207"/>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370327">
                <a:tc>
                  <a:txBody>
                    <a:bodyPr/>
                    <a:lstStyle/>
                    <a:p>
                      <a:pPr algn="ctr" latinLnBrk="1"/>
                      <a:r>
                        <a:rPr lang="en-US" altLang="ko-KR" dirty="0"/>
                        <a:t>Ban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5470">
                <a:tc>
                  <a:txBody>
                    <a:bodyPr/>
                    <a:lstStyle/>
                    <a:p>
                      <a:pPr algn="ctr" latinLnBrk="1"/>
                      <a:r>
                        <a:rPr lang="en-US" altLang="ko-KR" dirty="0" err="1">
                          <a:solidFill>
                            <a:srgbClr val="00B050"/>
                          </a:solidFill>
                        </a:rPr>
                        <a:t>Ban_Id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547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547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5470">
                <a:tc>
                  <a:txBody>
                    <a:bodyPr/>
                    <a:lstStyle/>
                    <a:p>
                      <a:pPr algn="ctr" latinLnBrk="1"/>
                      <a:r>
                        <a:rPr lang="en-US" altLang="ko-KR" dirty="0"/>
                        <a:t>Reason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bl>
          </a:graphicData>
        </a:graphic>
      </p:graphicFrame>
    </p:spTree>
    <p:extLst>
      <p:ext uri="{BB962C8B-B14F-4D97-AF65-F5344CB8AC3E}">
        <p14:creationId xmlns:p14="http://schemas.microsoft.com/office/powerpoint/2010/main" val="226509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받게 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950082"/>
              </p:ext>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최신 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8692875"/>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61640818"/>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40125384"/>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1445649"/>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2276825"/>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7099260"/>
              </p:ext>
            </p:extLst>
          </p:nvPr>
        </p:nvGraphicFramePr>
        <p:xfrm>
          <a:off x="8688288" y="476672"/>
          <a:ext cx="3384376" cy="38933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사용자 화면 보기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361360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자주 이용하는 메뉴 </a:t>
                      </a:r>
                      <a:r>
                        <a:rPr kumimoji="1" lang="en-US" altLang="ko-KR" sz="1200" dirty="0">
                          <a:solidFill>
                            <a:schemeClr val="tx1"/>
                          </a:solidFill>
                          <a:latin typeface="+mn-ea"/>
                        </a:rPr>
                        <a:t>3</a:t>
                      </a:r>
                      <a:r>
                        <a:rPr kumimoji="1" lang="ko-KR" altLang="en-US" sz="1200" dirty="0">
                          <a:solidFill>
                            <a:schemeClr val="tx1"/>
                          </a:solidFill>
                          <a:latin typeface="+mn-ea"/>
                        </a:rPr>
                        <a:t>가지가 나타난다</a:t>
                      </a:r>
                      <a:r>
                        <a:rPr kumimoji="1" lang="en-US" altLang="ko-KR" sz="1200" dirty="0">
                          <a:solidFill>
                            <a:schemeClr val="tx1"/>
                          </a:solidFill>
                          <a:latin typeface="+mn-ea"/>
                        </a:rPr>
                        <a:t>.(</a:t>
                      </a:r>
                      <a:r>
                        <a:rPr kumimoji="1" lang="ko-KR" altLang="en-US" sz="1200" dirty="0">
                          <a:solidFill>
                            <a:schemeClr val="tx1"/>
                          </a:solidFill>
                          <a:latin typeface="+mn-ea"/>
                        </a:rPr>
                        <a:t>관리자가 설정한다</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호스팅 만료일과 도메인 만료일도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회원 가입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회원탈퇴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페이지 뷰</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새로운 글 게시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 </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건의사항 게시판 내용이 나타난다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775520" y="1275759"/>
            <a:ext cx="650613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자주 이용하는 메뉴</a:t>
            </a:r>
          </a:p>
        </p:txBody>
      </p:sp>
      <p:sp>
        <p:nvSpPr>
          <p:cNvPr id="36" name="직사각형 35">
            <a:extLst>
              <a:ext uri="{FF2B5EF4-FFF2-40B4-BE49-F238E27FC236}">
                <a16:creationId xmlns:a16="http://schemas.microsoft.com/office/drawing/2014/main" id="{8B96F294-5947-4D11-8B15-1D0C3A92B78A}"/>
              </a:ext>
            </a:extLst>
          </p:cNvPr>
          <p:cNvSpPr/>
          <p:nvPr/>
        </p:nvSpPr>
        <p:spPr>
          <a:xfrm>
            <a:off x="1775520" y="3635529"/>
            <a:ext cx="641552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건의사항</a:t>
            </a:r>
          </a:p>
        </p:txBody>
      </p:sp>
      <p:sp>
        <p:nvSpPr>
          <p:cNvPr id="37" name="직사각형 36">
            <a:extLst>
              <a:ext uri="{FF2B5EF4-FFF2-40B4-BE49-F238E27FC236}">
                <a16:creationId xmlns:a16="http://schemas.microsoft.com/office/drawing/2014/main" id="{3CD384A1-74C4-4AA1-9E3D-0AF3BA362509}"/>
              </a:ext>
            </a:extLst>
          </p:cNvPr>
          <p:cNvSpPr/>
          <p:nvPr/>
        </p:nvSpPr>
        <p:spPr>
          <a:xfrm>
            <a:off x="1775520" y="2396818"/>
            <a:ext cx="641552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Today </a:t>
            </a:r>
            <a:r>
              <a:rPr lang="ko-KR" altLang="en-US" dirty="0">
                <a:solidFill>
                  <a:sysClr val="windowText" lastClr="000000"/>
                </a:solidFill>
              </a:rPr>
              <a:t>현황</a:t>
            </a: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78449"/>
            <a:chOff x="360693" y="1100317"/>
            <a:chExt cx="1205665" cy="4078449"/>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24744"/>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pPr algn="ctr"/>
              <a:endParaRPr lang="en-US" altLang="ko-KR" sz="1400" dirty="0">
                <a:solidFill>
                  <a:sysClr val="windowText" lastClr="000000"/>
                </a:solidFill>
              </a:endParaRPr>
            </a:p>
            <a:p>
              <a:pPr algn="ctr"/>
              <a:endParaRPr lang="en-US" altLang="ko-KR" sz="1400" dirty="0">
                <a:solidFill>
                  <a:sysClr val="windowText" lastClr="000000"/>
                </a:solidFill>
              </a:endParaRPr>
            </a:p>
            <a:p>
              <a:r>
                <a:rPr lang="ko-KR" altLang="en-US" sz="1400" dirty="0">
                  <a:solidFill>
                    <a:sysClr val="windowText" lastClr="000000"/>
                  </a:solidFill>
                </a:rPr>
                <a:t>게시판 관리</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회원관리</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회원리스트</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영구정지 리스트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통계</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기본 정책 관리</a:t>
              </a:r>
              <a:endParaRPr lang="en-US" altLang="ko-KR" sz="1400" dirty="0">
                <a:solidFill>
                  <a:sysClr val="windowText" lastClr="000000"/>
                </a:solidFill>
              </a:endParaRPr>
            </a:p>
            <a:p>
              <a:endParaRPr lang="en-US" altLang="ko-KR" sz="1400" dirty="0">
                <a:solidFill>
                  <a:sysClr val="windowText" lastClr="000000"/>
                </a:solidFill>
              </a:endParaRPr>
            </a:p>
            <a:p>
              <a:endParaRPr lang="ko-KR" altLang="en-US" sz="1400" dirty="0">
                <a:solidFill>
                  <a:sysClr val="windowText" lastClr="000000"/>
                </a:solidFill>
              </a:endParaRP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199456"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311363" y="350100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393305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타원 69">
            <a:extLst>
              <a:ext uri="{FF2B5EF4-FFF2-40B4-BE49-F238E27FC236}">
                <a16:creationId xmlns:a16="http://schemas.microsoft.com/office/drawing/2014/main" id="{95B8BC47-BFD7-4218-804F-3ACDDCC976AC}"/>
              </a:ext>
            </a:extLst>
          </p:cNvPr>
          <p:cNvSpPr/>
          <p:nvPr/>
        </p:nvSpPr>
        <p:spPr>
          <a:xfrm>
            <a:off x="1847528" y="127940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1847528" y="242088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1847528" y="3645024"/>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3096FAC1-8E03-4A59-8120-09D77BC3B50E}"/>
              </a:ext>
            </a:extLst>
          </p:cNvPr>
          <p:cNvSpPr/>
          <p:nvPr/>
        </p:nvSpPr>
        <p:spPr>
          <a:xfrm>
            <a:off x="4330202"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6697B047-D4A8-44AD-BDD2-D4C00CFDF4B9}"/>
              </a:ext>
            </a:extLst>
          </p:cNvPr>
          <p:cNvSpPr/>
          <p:nvPr/>
        </p:nvSpPr>
        <p:spPr>
          <a:xfrm>
            <a:off x="4450424" y="6389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Tree>
    <p:extLst>
      <p:ext uri="{BB962C8B-B14F-4D97-AF65-F5344CB8AC3E}">
        <p14:creationId xmlns:p14="http://schemas.microsoft.com/office/powerpoint/2010/main" val="3604460582"/>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8" name="직사각형 47"/>
          <p:cNvSpPr/>
          <p:nvPr/>
        </p:nvSpPr>
        <p:spPr>
          <a:xfrm>
            <a:off x="2403291" y="2261284"/>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endParaRPr lang="ko-KR" altLang="en-US" sz="1400">
              <a:solidFill>
                <a:sysClr val="windowText" lastClr="000000"/>
              </a:solidFill>
            </a:endParaRPr>
          </a:p>
        </p:txBody>
      </p:sp>
      <p:sp>
        <p:nvSpPr>
          <p:cNvPr id="4" name="텍스트 개체 틀 3"/>
          <p:cNvSpPr>
            <a:spLocks noGrp="1"/>
          </p:cNvSpPr>
          <p:nvPr>
            <p:ph type="body" sz="quarter" idx="10"/>
          </p:nvPr>
        </p:nvSpPr>
        <p:spPr/>
        <p:txBody>
          <a:bodyPr/>
          <a:lstStyle/>
          <a:p>
            <a:pPr lvl="0">
              <a:defRPr/>
            </a:pPr>
            <a:r>
              <a:rPr lang="ko-KR" altLang="en-US"/>
              <a:t>로그인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공통</a:t>
            </a:r>
            <a:endParaRPr lang="ko-KR" altLang="en-US"/>
          </a:p>
        </p:txBody>
      </p:sp>
      <p:graphicFrame>
        <p:nvGraphicFramePr>
          <p:cNvPr id="7" name="표 6"/>
          <p:cNvGraphicFramePr>
            <a:graphicFrameLocks noGrp="1"/>
          </p:cNvGraphicFramePr>
          <p:nvPr/>
        </p:nvGraphicFramePr>
        <p:xfrm>
          <a:off x="8688288" y="476672"/>
          <a:ext cx="3383280" cy="2324100"/>
        </p:xfrm>
        <a:graphic>
          <a:graphicData uri="http://schemas.openxmlformats.org/drawingml/2006/table">
            <a:tbl>
              <a:tblPr firstRow="1" bandRow="1">
                <a:tableStyleId>{5C22544A-7EE6-4342-B048-85BDC9FD1C3A}</a:tableStyleId>
              </a:tblPr>
              <a:tblGrid>
                <a:gridCol w="400050"/>
                <a:gridCol w="2983230"/>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1200" b="0">
                          <a:latin typeface="+mn-ea"/>
                          <a:ea typeface="+mn-ea"/>
                          <a:cs typeface="+mn-cs"/>
                        </a:rPr>
                        <a:t>아이디는 힌트로 알려준다</a:t>
                      </a:r>
                      <a:r>
                        <a:rPr lang="en-US" altLang="ko-KR" sz="1200" b="0">
                          <a:latin typeface="+mn-ea"/>
                          <a:ea typeface="+mn-ea"/>
                          <a:cs typeface="+mn-cs"/>
                        </a:rPr>
                        <a:t>.</a:t>
                      </a:r>
                      <a:endParaRPr lang="en-US" altLang="ko-KR" sz="120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ko-KR" altLang="en-US" sz="1200">
                          <a:solidFill>
                            <a:schemeClr val="tx1"/>
                          </a:solidFill>
                          <a:latin typeface="+mn-ea"/>
                        </a:rPr>
                        <a:t>비밀번호는 힌트로 알려준다</a:t>
                      </a:r>
                      <a:r>
                        <a:rPr kumimoji="1" lang="en-US" altLang="ko-KR" sz="1200">
                          <a:solidFill>
                            <a:schemeClr val="tx1"/>
                          </a:solidFill>
                          <a:latin typeface="+mn-ea"/>
                        </a:rPr>
                        <a:t>.</a:t>
                      </a:r>
                      <a:endParaRPr kumimoji="1" lang="en-US" altLang="ko-KR" sz="120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로그인에 실패한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오류메시지가 출력</a:t>
                      </a:r>
                      <a:endParaRPr lang="ko-KR" altLang="en-US"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endParaRPr lang="ko-KR" altLang="en-US">
              <a:solidFill>
                <a:sysClr val="windowText" lastClr="000000"/>
              </a:solidFill>
            </a:endParaRPr>
          </a:p>
        </p:txBody>
      </p:sp>
      <p:sp>
        <p:nvSpPr>
          <p:cNvPr id="76" name="직사각형 47"/>
          <p:cNvSpPr/>
          <p:nvPr/>
        </p:nvSpPr>
        <p:spPr>
          <a:xfrm>
            <a:off x="2403291" y="28529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비밀번호</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77" name="직사각형 47"/>
          <p:cNvSpPr/>
          <p:nvPr/>
        </p:nvSpPr>
        <p:spPr>
          <a:xfrm>
            <a:off x="2403291" y="3429000"/>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로그인</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79" name=""/>
          <p:cNvSpPr txBox="1"/>
          <p:nvPr/>
        </p:nvSpPr>
        <p:spPr>
          <a:xfrm>
            <a:off x="3071664" y="4221088"/>
            <a:ext cx="1656184" cy="262141"/>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100" b="0" i="0" u="none" strike="noStrike" kern="1200" cap="none" spc="0" normalizeH="0" baseline="0" mc:Ignorable="hp" hp:hslEmbossed="0">
                <a:solidFill>
                  <a:srgbClr val="000000"/>
                </a:solidFill>
                <a:latin typeface="맑은 고딕"/>
                <a:ea typeface="맑은 고딕"/>
                <a:cs typeface="맑은 고딕"/>
              </a:rPr>
              <a:t>아이디</a:t>
            </a:r>
            <a:r>
              <a:rPr xmlns:mc="http://schemas.openxmlformats.org/markup-compatibility/2006" xmlns:hp="http://schemas.haansoft.com/office/presentation/8.0" kumimoji="0" lang="en-US" altLang="ko-KR" sz="1100" b="0" i="0" u="none" strike="noStrike" kern="1200" cap="none" spc="0" normalizeH="0" baseline="0" mc:Ignorable="hp" hp:hslEmbossed="0">
                <a:solidFill>
                  <a:srgbClr val="000000"/>
                </a:solidFill>
                <a:latin typeface="맑은 고딕"/>
                <a:ea typeface="맑은 고딕"/>
                <a:cs typeface="맑은 고딕"/>
              </a:rPr>
              <a:t>,</a:t>
            </a:r>
            <a:r>
              <a:rPr xmlns:mc="http://schemas.openxmlformats.org/markup-compatibility/2006" xmlns:hp="http://schemas.haansoft.com/office/presentation/8.0" kumimoji="0" lang="ko-KR" altLang="en-US" sz="1100" b="0" i="0" u="none" strike="noStrike" kern="1200" cap="none" spc="0" normalizeH="0" baseline="0" mc:Ignorable="hp" hp:hslEmbossed="0">
                <a:solidFill>
                  <a:srgbClr val="000000"/>
                </a:solidFill>
                <a:latin typeface="맑은 고딕"/>
                <a:ea typeface="맑은 고딕"/>
                <a:cs typeface="맑은 고딕"/>
              </a:rPr>
              <a:t> 비밀번호 찾기</a:t>
            </a:r>
            <a:endParaRPr xmlns:mc="http://schemas.openxmlformats.org/markup-compatibility/2006" xmlns:hp="http://schemas.haansoft.com/office/presentation/8.0" kumimoji="0" lang="ko-KR" altLang="en-US" sz="1100" b="0" i="0" u="none" strike="noStrike" kern="1200" cap="none" spc="0" normalizeH="0" baseline="0" mc:Ignorable="hp" hp:hslEmbossed="0">
              <a:solidFill>
                <a:srgbClr val="000000"/>
              </a:solidFill>
              <a:latin typeface="맑은 고딕"/>
              <a:ea typeface="맑은 고딕"/>
              <a:cs typeface="맑은 고딕"/>
            </a:endParaRPr>
          </a:p>
        </p:txBody>
      </p:sp>
      <p:sp>
        <p:nvSpPr>
          <p:cNvPr id="80" name=""/>
          <p:cNvSpPr txBox="1"/>
          <p:nvPr/>
        </p:nvSpPr>
        <p:spPr>
          <a:xfrm>
            <a:off x="4583832" y="4221088"/>
            <a:ext cx="1224136" cy="262141"/>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100" b="0" i="0" u="none" strike="noStrike" kern="1200" cap="none" spc="0" normalizeH="0" baseline="0" mc:Ignorable="hp" hp:hslEmbossed="0">
                <a:solidFill>
                  <a:srgbClr val="000000"/>
                </a:solidFill>
                <a:latin typeface="맑은 고딕"/>
                <a:ea typeface="맑은 고딕"/>
                <a:cs typeface="맑은 고딕"/>
              </a:rPr>
              <a:t>회원가입</a:t>
            </a:r>
            <a:endParaRPr xmlns:mc="http://schemas.openxmlformats.org/markup-compatibility/2006" xmlns:hp="http://schemas.haansoft.com/office/presentation/8.0" kumimoji="0" lang="ko-KR" altLang="en-US" sz="1100" b="0" i="0" u="none" strike="noStrike" kern="1200" cap="none" spc="0" normalizeH="0" baseline="0" mc:Ignorable="hp" hp:hslEmbossed="0">
              <a:solidFill>
                <a:srgbClr val="000000"/>
              </a:solidFill>
              <a:latin typeface="맑은 고딕"/>
              <a:ea typeface="맑은 고딕"/>
              <a:cs typeface="맑은 고딕"/>
            </a:endParaRPr>
          </a:p>
        </p:txBody>
      </p:sp>
      <p:sp>
        <p:nvSpPr>
          <p:cNvPr id="81" name="타원 69"/>
          <p:cNvSpPr/>
          <p:nvPr/>
        </p:nvSpPr>
        <p:spPr>
          <a:xfrm>
            <a:off x="5879975" y="234888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1</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2"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2</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3" name="타원 69"/>
          <p:cNvSpPr/>
          <p:nvPr/>
        </p:nvSpPr>
        <p:spPr>
          <a:xfrm>
            <a:off x="5879976" y="3520836"/>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3</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5" name="직사각형 47"/>
          <p:cNvSpPr/>
          <p:nvPr/>
        </p:nvSpPr>
        <p:spPr>
          <a:xfrm>
            <a:off x="2403291" y="2276872"/>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이메일</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48" name="직사각형 47"/>
          <p:cNvSpPr/>
          <p:nvPr/>
        </p:nvSpPr>
        <p:spPr>
          <a:xfrm>
            <a:off x="2403291" y="2864677"/>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endParaRPr lang="ko-KR" altLang="en-US" sz="1400">
              <a:solidFill>
                <a:sysClr val="windowText" lastClr="000000"/>
              </a:solidFill>
            </a:endParaRPr>
          </a:p>
        </p:txBody>
      </p:sp>
      <p:sp>
        <p:nvSpPr>
          <p:cNvPr id="4" name="텍스트 개체 틀 3"/>
          <p:cNvSpPr>
            <a:spLocks noGrp="1"/>
          </p:cNvSpPr>
          <p:nvPr>
            <p:ph type="body" sz="quarter" idx="10"/>
          </p:nvPr>
        </p:nvSpPr>
        <p:spPr/>
        <p:txBody>
          <a:bodyPr/>
          <a:lstStyle/>
          <a:p>
            <a:pPr lvl="0">
              <a:defRPr/>
            </a:pPr>
            <a:r>
              <a:rPr lang="ko-KR" altLang="en-US"/>
              <a:t>회원가입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공통</a:t>
            </a:r>
            <a:endParaRPr lang="ko-KR" altLang="en-US"/>
          </a:p>
        </p:txBody>
      </p:sp>
      <p:graphicFrame>
        <p:nvGraphicFramePr>
          <p:cNvPr id="7" name="표 6"/>
          <p:cNvGraphicFramePr>
            <a:graphicFrameLocks noGrp="1"/>
          </p:cNvGraphicFramePr>
          <p:nvPr/>
        </p:nvGraphicFramePr>
        <p:xfrm>
          <a:off x="8688288" y="476672"/>
          <a:ext cx="3383280" cy="3706672"/>
        </p:xfrm>
        <a:graphic>
          <a:graphicData uri="http://schemas.openxmlformats.org/drawingml/2006/table">
            <a:tbl>
              <a:tblPr firstRow="1" bandRow="1">
                <a:tableStyleId>{5C22544A-7EE6-4342-B048-85BDC9FD1C3A}</a:tableStyleId>
              </a:tblPr>
              <a:tblGrid>
                <a:gridCol w="400050"/>
                <a:gridCol w="2983230"/>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endParaRPr lang="en-US" altLang="ko-KR" sz="11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이메일이 중복된 경우 </a:t>
                      </a:r>
                      <a:r>
                        <a:rPr lang="en-US" altLang="ko-KR" sz="1200" b="0">
                          <a:solidFill>
                            <a:schemeClr val="tx1"/>
                          </a:solidFill>
                          <a:latin typeface="+mn-ea"/>
                          <a:ea typeface="+mn-ea"/>
                          <a:sym typeface="맑은 고딕"/>
                        </a:rPr>
                        <a:t>1</a:t>
                      </a:r>
                      <a:r>
                        <a:rPr lang="ko-KR" altLang="en-US" sz="1200" b="0">
                          <a:solidFill>
                            <a:schemeClr val="tx1"/>
                          </a:solidFill>
                          <a:latin typeface="+mn-ea"/>
                          <a:ea typeface="+mn-ea"/>
                          <a:sym typeface="맑은 고딕"/>
                        </a:rPr>
                        <a:t>과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사이에서 오류메시지 출력</a:t>
                      </a:r>
                      <a:endParaRPr lang="ko-KR" altLang="en-US"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아이디가 중복되거나 형식에 맞지 않는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 출력</a:t>
                      </a:r>
                      <a:endParaRPr lang="ko-KR" altLang="en-US"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비밀번호가 형식에 맞지 않는 경우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과</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사이에 오류메시지 출력</a:t>
                      </a:r>
                      <a:endParaRPr lang="ko-KR" altLang="en-US"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310515">
                <a:tc>
                  <a:txBody>
                    <a:bodyPr vert="horz" lIns="91440" tIns="45720" rIns="91440" bIns="45720" anchor="ctr" anchorCtr="0"/>
                    <a:p>
                      <a:pPr algn="ctr" latinLnBrk="1">
                        <a:lnSpc>
                          <a:spcPct val="120000"/>
                        </a:lnSpc>
                        <a:defRPr/>
                      </a:pPr>
                      <a:r>
                        <a:rPr lang="en-US" altLang="ko-KR" sz="1200" b="0">
                          <a:latin typeface="+mn-ea"/>
                          <a:ea typeface="+mn-ea"/>
                          <a:cs typeface="+mn-cs"/>
                        </a:rPr>
                        <a:t>4</a:t>
                      </a:r>
                      <a:endParaRPr lang="en-US" altLang="ko-KR"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비밀번호와 비밀번호 확인이 맞지 않는 경우 </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5</a:t>
                      </a:r>
                      <a:r>
                        <a:rPr lang="ko-KR" altLang="en-US" sz="1200" b="0">
                          <a:solidFill>
                            <a:schemeClr val="tx1"/>
                          </a:solidFill>
                          <a:latin typeface="+mn-ea"/>
                          <a:ea typeface="+mn-ea"/>
                          <a:sym typeface="맑은 고딕"/>
                        </a:rPr>
                        <a:t>사이에 오류메시지 출력</a:t>
                      </a:r>
                      <a:endParaRPr lang="ko-KR" altLang="en-US"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310515">
                <a:tc>
                  <a:txBody>
                    <a:bodyPr vert="horz" lIns="91440" tIns="45720" rIns="91440" bIns="45720" anchor="ctr" anchorCtr="0"/>
                    <a:p>
                      <a:pPr algn="ctr" latinLnBrk="1">
                        <a:lnSpc>
                          <a:spcPct val="120000"/>
                        </a:lnSpc>
                        <a:defRPr/>
                      </a:pPr>
                      <a:r>
                        <a:rPr lang="en-US" altLang="ko-KR" sz="1200" b="0">
                          <a:latin typeface="+mn-ea"/>
                          <a:ea typeface="+mn-ea"/>
                          <a:cs typeface="+mn-cs"/>
                        </a:rPr>
                        <a:t>5</a:t>
                      </a:r>
                      <a:endParaRPr lang="en-US" altLang="ko-KR" sz="12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회원가입에 성공하면 로그인 상태로 메인페이지로 간다</a:t>
                      </a:r>
                      <a:r>
                        <a:rPr lang="en-US" altLang="ko-KR" sz="1200" b="0">
                          <a:solidFill>
                            <a:schemeClr val="tx1"/>
                          </a:solidFill>
                          <a:latin typeface="+mn-ea"/>
                          <a:ea typeface="+mn-ea"/>
                          <a:sym typeface="맑은 고딕"/>
                        </a:rPr>
                        <a:t>.</a:t>
                      </a:r>
                      <a:endParaRPr lang="en-US" altLang="ko-KR" sz="1200" b="0">
                        <a:solidFill>
                          <a:schemeClr val="tx1"/>
                        </a:solidFill>
                        <a:latin typeface="+mn-ea"/>
                        <a:ea typeface="+mn-ea"/>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endParaRPr lang="ko-KR" altLang="en-US">
              <a:solidFill>
                <a:sysClr val="windowText" lastClr="000000"/>
              </a:solidFill>
            </a:endParaRPr>
          </a:p>
        </p:txBody>
      </p:sp>
      <p:sp>
        <p:nvSpPr>
          <p:cNvPr id="76" name="직사각형 47"/>
          <p:cNvSpPr/>
          <p:nvPr/>
        </p:nvSpPr>
        <p:spPr>
          <a:xfrm>
            <a:off x="2403291" y="3456329"/>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비밀번호</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77" name="직사각형 47"/>
          <p:cNvSpPr/>
          <p:nvPr/>
        </p:nvSpPr>
        <p:spPr>
          <a:xfrm>
            <a:off x="2403291" y="46531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회원가입</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81" name="타원 69"/>
          <p:cNvSpPr/>
          <p:nvPr/>
        </p:nvSpPr>
        <p:spPr>
          <a:xfrm>
            <a:off x="5879975" y="2368708"/>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1</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2" name="타원 69"/>
          <p:cNvSpPr/>
          <p:nvPr/>
        </p:nvSpPr>
        <p:spPr>
          <a:xfrm>
            <a:off x="5879976" y="3548165"/>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3</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3" name="타원 69"/>
          <p:cNvSpPr/>
          <p:nvPr/>
        </p:nvSpPr>
        <p:spPr>
          <a:xfrm>
            <a:off x="5879976" y="47449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5</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6"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2</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
        <p:nvSpPr>
          <p:cNvPr id="87" name="직사각형 47"/>
          <p:cNvSpPr/>
          <p:nvPr/>
        </p:nvSpPr>
        <p:spPr>
          <a:xfrm>
            <a:off x="2423592" y="4061484"/>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p>
            <a:pPr marL="0" lv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rPr>
              <a:t>비밀번호 확인</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000000"/>
              </a:solidFill>
              <a:latin typeface="맑은 고딕"/>
              <a:ea typeface="맑은 고딕"/>
              <a:cs typeface="맑은 고딕"/>
            </a:endParaRPr>
          </a:p>
        </p:txBody>
      </p:sp>
      <p:sp>
        <p:nvSpPr>
          <p:cNvPr id="88" name="타원 69"/>
          <p:cNvSpPr/>
          <p:nvPr/>
        </p:nvSpPr>
        <p:spPr>
          <a:xfrm>
            <a:off x="5900277" y="415332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rPr>
              <a:t>4</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endParaRPr lang="ko-KR" altLang="en-US">
              <a:solidFill>
                <a:schemeClr val="tx1"/>
              </a:solidFill>
            </a:endParaRPr>
          </a:p>
        </p:txBody>
      </p:sp>
      <p:graphicFrame>
        <p:nvGraphicFramePr>
          <p:cNvPr id="3" name="표 2"/>
          <p:cNvGraphicFramePr>
            <a:graphicFrameLocks noGrp="1"/>
          </p:cNvGraphicFramePr>
          <p:nvPr/>
        </p:nvGraphicFramePr>
        <p:xfrm>
          <a:off x="1197870" y="1700808"/>
          <a:ext cx="9796260" cy="4971861"/>
        </p:xfrm>
        <a:graphic>
          <a:graphicData uri="http://schemas.openxmlformats.org/drawingml/2006/table">
            <a:tbl>
              <a:tblPr>
                <a:tableStyleId>{5C22544A-7EE6-4342-B048-85BDC9FD1C3A}</a:tableStyleId>
              </a:tblPr>
              <a:tblGrid>
                <a:gridCol w="865682"/>
                <a:gridCol w="2304256"/>
                <a:gridCol w="1224136"/>
                <a:gridCol w="864096"/>
                <a:gridCol w="720080"/>
                <a:gridCol w="3818010"/>
              </a:tblGrid>
              <a:tr h="291764">
                <a:tc>
                  <a:txBody>
                    <a:bodyPr vert="horz" lIns="91440" tIns="45720" rIns="91440" bIns="45720" anchor="ctr" anchorCtr="0"/>
                    <a:p>
                      <a:pPr algn="ctr" latinLnBrk="1">
                        <a:defRPr/>
                      </a:pPr>
                      <a:r>
                        <a:rPr lang="en-US" altLang="ko-KR" sz="1200" b="1">
                          <a:solidFill>
                            <a:schemeClr val="tx1"/>
                          </a:solidFill>
                        </a:rPr>
                        <a:t>No.</a:t>
                      </a:r>
                      <a:endParaRPr lang="ko-KR" altLang="en-US" sz="12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ctr" latinLnBrk="1">
                        <a:defRPr/>
                      </a:pPr>
                      <a:r>
                        <a:rPr lang="ko-KR" altLang="en-US" sz="1200" b="1">
                          <a:solidFill>
                            <a:schemeClr val="tx1"/>
                          </a:solidFill>
                        </a:rPr>
                        <a:t>내용</a:t>
                      </a:r>
                      <a:endParaRPr lang="ko-KR" altLang="en-US"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algn="ctr" latinLnBrk="1">
                        <a:defRPr/>
                      </a:pPr>
                      <a:r>
                        <a:rPr lang="ko-KR" altLang="en-US" sz="1200" b="1">
                          <a:solidFill>
                            <a:schemeClr val="tx1"/>
                          </a:solidFill>
                        </a:rPr>
                        <a:t>수정위치</a:t>
                      </a:r>
                      <a:endParaRPr lang="ko-KR" altLang="en-US"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endParaRPr lang="ko-KR" altLang="en-US" sz="1200" b="1">
                        <a:solidFill>
                          <a:schemeClr val="tx1"/>
                        </a:solidFill>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r>
              <a:tr h="273529">
                <a:tc>
                  <a:txBody>
                    <a:bodyPr vert="horz" lIns="91440" tIns="45720" rIns="91440" bIns="45720" anchor="ctr" anchorCtr="0"/>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latin typeface="+mn-ea"/>
                          <a:ea typeface="+mn-ea"/>
                          <a:cs typeface="+mn-cs"/>
                        </a:rPr>
                        <a:t>문서 작성</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latin typeface="+mn-ea"/>
                          <a:ea typeface="+mn-ea"/>
                          <a:cs typeface="+mn-cs"/>
                        </a:rPr>
                        <a:t>Ver_1.0</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박정훈</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endParaRPr lang="ko-KR" altLang="en-US" sz="1200">
                        <a:solidFill>
                          <a:schemeClr val="tx1"/>
                        </a:solidFill>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1010234">
                <a:tc>
                  <a:txBody>
                    <a:bodyPr vert="horz" lIns="91440" tIns="45720" rIns="91440" bIns="45720" anchor="ctr" anchorCtr="0"/>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latin typeface="+mn-ea"/>
                          <a:ea typeface="+mn-ea"/>
                          <a:cs typeface="+mn-cs"/>
                        </a:rPr>
                        <a:t>일정 수정</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서비스개요</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rPr>
                        <a:t>Ver_1.1</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박정훈</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신준영멘토님께 </a:t>
                      </a:r>
                      <a:r>
                        <a:rPr lang="en-US" altLang="ko-KR" sz="1200">
                          <a:solidFill>
                            <a:schemeClr val="tx1"/>
                          </a:solidFill>
                        </a:rPr>
                        <a:t>04/02</a:t>
                      </a:r>
                      <a:r>
                        <a:rPr lang="ko-KR" altLang="en-US" sz="1200">
                          <a:solidFill>
                            <a:schemeClr val="tx1"/>
                          </a:solidFill>
                        </a:rPr>
                        <a:t>에 메일을 통해 피드백을 받음</a:t>
                      </a:r>
                      <a:endParaRPr lang="ko-KR" altLang="en-US" sz="1200">
                        <a:solidFill>
                          <a:schemeClr val="tx1"/>
                        </a:solidFill>
                      </a:endParaRPr>
                    </a:p>
                    <a:p>
                      <a:pPr marL="228600" indent="-228600" algn="ctr" latinLnBrk="1">
                        <a:buAutoNum type="arabicPeriod"/>
                        <a:defRPr/>
                      </a:pPr>
                      <a:r>
                        <a:rPr lang="ko-KR" altLang="en-US" sz="1200">
                          <a:solidFill>
                            <a:schemeClr val="tx1"/>
                          </a:solidFill>
                        </a:rPr>
                        <a:t>서비스 개요의 기획일정을 구체적으로 작성</a:t>
                      </a:r>
                      <a:endParaRPr lang="ko-KR" altLang="en-US" sz="1200">
                        <a:solidFill>
                          <a:schemeClr val="tx1"/>
                        </a:solidFill>
                      </a:endParaRPr>
                    </a:p>
                    <a:p>
                      <a:pPr marL="228600" indent="-228600" algn="ctr" latinLnBrk="1">
                        <a:buAutoNum type="arabicPeriod"/>
                        <a:defRPr/>
                      </a:pPr>
                      <a:r>
                        <a:rPr lang="ko-KR" altLang="en-US" sz="1200">
                          <a:solidFill>
                            <a:schemeClr val="tx1"/>
                          </a:solidFill>
                        </a:rPr>
                        <a:t>구조의 </a:t>
                      </a:r>
                      <a:r>
                        <a:rPr lang="en-US" altLang="ko-KR" sz="1200">
                          <a:solidFill>
                            <a:schemeClr val="tx1"/>
                          </a:solidFill>
                        </a:rPr>
                        <a:t>databae</a:t>
                      </a:r>
                      <a:r>
                        <a:rPr lang="ko-KR" altLang="en-US" sz="1200">
                          <a:solidFill>
                            <a:schemeClr val="tx1"/>
                          </a:solidFill>
                        </a:rPr>
                        <a:t>부분 테이블 구조 재 작성</a:t>
                      </a:r>
                      <a:endParaRPr lang="ko-KR" altLang="en-US" sz="1200">
                        <a:solidFill>
                          <a:schemeClr val="tx1"/>
                        </a:solidFill>
                      </a:endParaRPr>
                    </a:p>
                    <a:p>
                      <a:pPr marL="228600" indent="-228600" algn="ctr" latinLnBrk="1">
                        <a:buAutoNum type="arabicPeriod"/>
                        <a:defRPr/>
                      </a:pPr>
                      <a:r>
                        <a:rPr lang="ko-KR" altLang="en-US" sz="1200">
                          <a:solidFill>
                            <a:schemeClr val="tx1"/>
                          </a:solidFill>
                        </a:rPr>
                        <a:t>웹페이지를 반응형 웹페이지로 구상</a:t>
                      </a:r>
                      <a:endParaRPr lang="ko-KR" altLang="en-US" sz="1200">
                        <a:solidFill>
                          <a:schemeClr val="tx1"/>
                        </a:solidFill>
                      </a:endParaRPr>
                    </a:p>
                    <a:p>
                      <a:pPr marL="0" indent="0" algn="ctr" latinLnBrk="1">
                        <a:buNone/>
                        <a:defRPr/>
                      </a:pPr>
                      <a:r>
                        <a:rPr lang="en-US" altLang="ko-KR" sz="1200">
                          <a:solidFill>
                            <a:schemeClr val="tx1"/>
                          </a:solidFill>
                        </a:rPr>
                        <a:t>2</a:t>
                      </a:r>
                      <a:r>
                        <a:rPr lang="ko-KR" altLang="en-US" sz="1200">
                          <a:solidFill>
                            <a:schemeClr val="tx1"/>
                          </a:solidFill>
                        </a:rPr>
                        <a:t>와 </a:t>
                      </a:r>
                      <a:r>
                        <a:rPr lang="en-US" altLang="ko-KR" sz="1200">
                          <a:solidFill>
                            <a:schemeClr val="tx1"/>
                          </a:solidFill>
                        </a:rPr>
                        <a:t>3</a:t>
                      </a:r>
                      <a:r>
                        <a:rPr lang="ko-KR" altLang="en-US" sz="1200">
                          <a:solidFill>
                            <a:schemeClr val="tx1"/>
                          </a:solidFill>
                        </a:rPr>
                        <a:t>은 공부를 해야 가능한 것이라 생각되어 </a:t>
                      </a:r>
                      <a:br>
                        <a:rPr lang="en-US" altLang="ko-KR" sz="1200">
                          <a:solidFill>
                            <a:schemeClr val="tx1"/>
                          </a:solidFill>
                        </a:rPr>
                      </a:br>
                      <a:r>
                        <a:rPr lang="en-US" altLang="ko-KR" sz="1200">
                          <a:solidFill>
                            <a:schemeClr val="tx1"/>
                          </a:solidFill>
                        </a:rPr>
                        <a:t>-&gt;1</a:t>
                      </a:r>
                      <a:r>
                        <a:rPr lang="ko-KR" altLang="en-US" sz="1200">
                          <a:solidFill>
                            <a:schemeClr val="tx1"/>
                          </a:solidFill>
                        </a:rPr>
                        <a:t>의 피드백에 관해서만 수정함</a:t>
                      </a:r>
                      <a:endParaRPr lang="en-US" altLang="ko-KR" sz="1200">
                        <a:solidFill>
                          <a:schemeClr val="tx1"/>
                        </a:solidFill>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1480487">
                <a:tc>
                  <a:txBody>
                    <a:bodyPr vert="horz" lIns="91440" tIns="45720" rIns="91440" bIns="45720" anchor="ctr" anchorCtr="0"/>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일정 수정</a:t>
                      </a:r>
                      <a:endParaRPr lang="ko-KR" altLang="en-US" sz="1200">
                        <a:solidFill>
                          <a:schemeClr val="tx1"/>
                        </a:solidFill>
                        <a:latin typeface="+mn-ea"/>
                        <a:ea typeface="+mn-ea"/>
                        <a:cs typeface="+mn-cs"/>
                      </a:endParaRP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관리자 페이지 추가</a:t>
                      </a:r>
                      <a:endParaRPr lang="ko-KR" altLang="en-US" sz="1200">
                        <a:solidFill>
                          <a:schemeClr val="tx1"/>
                        </a:solidFill>
                        <a:latin typeface="+mn-ea"/>
                        <a:ea typeface="+mn-ea"/>
                        <a:cs typeface="+mn-cs"/>
                      </a:endParaRP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 수정</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서비스개요</a:t>
                      </a:r>
                      <a:endParaRPr lang="ko-KR" altLang="en-US"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기획일정</a:t>
                      </a:r>
                      <a:r>
                        <a:rPr lang="en-US" altLang="ko-KR" sz="1200">
                          <a:solidFill>
                            <a:schemeClr val="tx1"/>
                          </a:solidFill>
                          <a:latin typeface="+mn-ea"/>
                          <a:ea typeface="+mn-ea"/>
                          <a:cs typeface="+mn-cs"/>
                        </a:rPr>
                        <a:t>)</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rPr>
                        <a:t>Ver_1.2</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박정훈</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marR="0" lvl="0" indent="0" algn="ctr" defTabSz="914400" rtl="0" eaLnBrk="1" latinLnBrk="1" hangingPunct="1">
                        <a:lnSpc>
                          <a:spcPct val="100000"/>
                        </a:lnSpc>
                        <a:spcBef>
                          <a:spcPts val="0"/>
                        </a:spcBef>
                        <a:spcAft>
                          <a:spcPts val="0"/>
                        </a:spcAft>
                        <a:buClrTx/>
                        <a:buFontTx/>
                        <a:buNone/>
                        <a:defRPr/>
                      </a:pPr>
                      <a:r>
                        <a:rPr lang="ko-KR" altLang="en-US" sz="1200">
                          <a:solidFill>
                            <a:schemeClr val="tx1"/>
                          </a:solidFill>
                        </a:rPr>
                        <a:t>신준영멘토님께 </a:t>
                      </a:r>
                      <a:r>
                        <a:rPr lang="en-US" altLang="ko-KR" sz="1200">
                          <a:solidFill>
                            <a:schemeClr val="tx1"/>
                          </a:solidFill>
                        </a:rPr>
                        <a:t>04/03</a:t>
                      </a:r>
                      <a:r>
                        <a:rPr lang="ko-KR" altLang="en-US" sz="1200">
                          <a:solidFill>
                            <a:schemeClr val="tx1"/>
                          </a:solidFill>
                        </a:rPr>
                        <a:t>에 메일을 통해 피드백을 받음</a:t>
                      </a:r>
                      <a:endParaRPr lang="ko-KR" altLang="en-US" sz="1200">
                        <a:solidFill>
                          <a:schemeClr val="tx1"/>
                        </a:solidFill>
                      </a:endParaRPr>
                    </a:p>
                    <a:p>
                      <a:pPr algn="ctr" latinLnBrk="1">
                        <a:defRPr/>
                      </a:pPr>
                      <a:r>
                        <a:rPr lang="en-US" altLang="ko-KR" sz="1200">
                          <a:solidFill>
                            <a:schemeClr val="tx1"/>
                          </a:solidFill>
                        </a:rPr>
                        <a:t>1. </a:t>
                      </a:r>
                      <a:r>
                        <a:rPr lang="ko-KR" altLang="en-US" sz="1200">
                          <a:solidFill>
                            <a:schemeClr val="tx1"/>
                          </a:solidFill>
                        </a:rPr>
                        <a:t>반응형 페이지로 만들거나 모바일과 </a:t>
                      </a:r>
                      <a:r>
                        <a:rPr lang="en-US" altLang="ko-KR" sz="1200">
                          <a:solidFill>
                            <a:schemeClr val="tx1"/>
                          </a:solidFill>
                        </a:rPr>
                        <a:t>PC</a:t>
                      </a:r>
                      <a:r>
                        <a:rPr lang="ko-KR" altLang="en-US" sz="1200">
                          <a:solidFill>
                            <a:schemeClr val="tx1"/>
                          </a:solidFill>
                        </a:rPr>
                        <a:t>용 화면을 분리해서 만들어 볼 것</a:t>
                      </a:r>
                      <a:endParaRPr lang="ko-KR" altLang="en-US" sz="1200">
                        <a:solidFill>
                          <a:schemeClr val="tx1"/>
                        </a:solidFill>
                      </a:endParaRPr>
                    </a:p>
                    <a:p>
                      <a:pPr algn="ctr" latinLnBrk="1">
                        <a:defRPr/>
                      </a:pPr>
                      <a:r>
                        <a:rPr lang="en-US" altLang="ko-KR" sz="1200">
                          <a:solidFill>
                            <a:schemeClr val="tx1"/>
                          </a:solidFill>
                        </a:rPr>
                        <a:t>2. </a:t>
                      </a:r>
                      <a:r>
                        <a:rPr lang="ko-KR" altLang="en-US" sz="1200">
                          <a:solidFill>
                            <a:schemeClr val="tx1"/>
                          </a:solidFill>
                        </a:rPr>
                        <a:t>관리자 페이지 추가</a:t>
                      </a:r>
                      <a:endParaRPr lang="ko-KR" altLang="en-US" sz="1200">
                        <a:solidFill>
                          <a:schemeClr val="tx1"/>
                        </a:solidFill>
                      </a:endParaRPr>
                    </a:p>
                    <a:p>
                      <a:pPr algn="ctr" latinLnBrk="1">
                        <a:defRPr/>
                      </a:pPr>
                      <a:r>
                        <a:rPr lang="en-US" altLang="ko-KR" sz="1200">
                          <a:solidFill>
                            <a:schemeClr val="tx1"/>
                          </a:solidFill>
                        </a:rPr>
                        <a:t>3. </a:t>
                      </a:r>
                      <a:r>
                        <a:rPr lang="ko-KR" altLang="en-US" sz="1200">
                          <a:solidFill>
                            <a:schemeClr val="tx1"/>
                          </a:solidFill>
                        </a:rPr>
                        <a:t>서비스 개요의 기획일정을 구체적이고 현실적으로 작성</a:t>
                      </a:r>
                      <a:endParaRPr lang="ko-KR" altLang="en-US" sz="1200">
                        <a:solidFill>
                          <a:schemeClr val="tx1"/>
                        </a:solidFill>
                      </a:endParaRPr>
                    </a:p>
                    <a:p>
                      <a:pPr algn="ctr" latinLnBrk="1">
                        <a:defRPr/>
                      </a:pPr>
                      <a:r>
                        <a:rPr lang="en-US" altLang="ko-KR" sz="1200">
                          <a:solidFill>
                            <a:schemeClr val="tx1"/>
                          </a:solidFill>
                        </a:rPr>
                        <a:t>-&gt; 1</a:t>
                      </a:r>
                      <a:r>
                        <a:rPr lang="ko-KR" altLang="en-US" sz="1200">
                          <a:solidFill>
                            <a:schemeClr val="tx1"/>
                          </a:solidFill>
                        </a:rPr>
                        <a:t>의 피드백에 관해 반응형 페이지로 수정함</a:t>
                      </a:r>
                      <a:endParaRPr lang="ko-KR" altLang="en-US" sz="1200">
                        <a:solidFill>
                          <a:schemeClr val="tx1"/>
                        </a:solidFill>
                      </a:endParaRPr>
                    </a:p>
                    <a:p>
                      <a:pPr algn="ctr" latinLnBrk="1">
                        <a:defRPr/>
                      </a:pPr>
                      <a:r>
                        <a:rPr lang="en-US" altLang="ko-KR" sz="1200">
                          <a:solidFill>
                            <a:schemeClr val="tx1"/>
                          </a:solidFill>
                        </a:rPr>
                        <a:t>2</a:t>
                      </a:r>
                      <a:r>
                        <a:rPr lang="ko-KR" altLang="en-US" sz="1200">
                          <a:solidFill>
                            <a:schemeClr val="tx1"/>
                          </a:solidFill>
                        </a:rPr>
                        <a:t>의 피드백에 관해서 추가함</a:t>
                      </a:r>
                      <a:endParaRPr lang="ko-KR" altLang="en-US" sz="1200">
                        <a:solidFill>
                          <a:schemeClr val="tx1"/>
                        </a:solidFill>
                      </a:endParaRPr>
                    </a:p>
                    <a:p>
                      <a:pPr algn="ctr" latinLnBrk="1">
                        <a:defRPr/>
                      </a:pPr>
                      <a:r>
                        <a:rPr lang="en-US" altLang="ko-KR" sz="1200">
                          <a:solidFill>
                            <a:schemeClr val="tx1"/>
                          </a:solidFill>
                        </a:rPr>
                        <a:t>3</a:t>
                      </a:r>
                      <a:r>
                        <a:rPr lang="ko-KR" altLang="en-US" sz="1200">
                          <a:solidFill>
                            <a:schemeClr val="tx1"/>
                          </a:solidFill>
                        </a:rPr>
                        <a:t>의 피드백에 관해서 수정함</a:t>
                      </a:r>
                      <a:r>
                        <a:rPr lang="en-US" altLang="ko-KR" sz="1200">
                          <a:solidFill>
                            <a:schemeClr val="tx1"/>
                          </a:solidFill>
                        </a:rPr>
                        <a:t> </a:t>
                      </a:r>
                      <a:endParaRPr lang="ko-KR" altLang="en-US" sz="1200">
                        <a:solidFill>
                          <a:schemeClr val="tx1"/>
                        </a:solidFill>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1480487">
                <a:tc>
                  <a:txBody>
                    <a:bodyPr vert="horz" lIns="91440" tIns="45720" rIns="91440" bIns="45720" anchor="ctr" anchorCtr="0"/>
                    <a:p>
                      <a:pPr algn="ctr" latinLnBrk="1">
                        <a:defRPr/>
                      </a:pPr>
                      <a:r>
                        <a:rPr lang="en-US" altLang="ko-KR" sz="1200">
                          <a:solidFill>
                            <a:schemeClr val="tx1"/>
                          </a:solidFill>
                          <a:latin typeface="+mn-ea"/>
                          <a:ea typeface="+mn-ea"/>
                          <a:cs typeface="+mn-cs"/>
                        </a:rPr>
                        <a:t>4</a:t>
                      </a:r>
                      <a:endParaRPr lang="en-US" altLang="ko-KR"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메뉴축소</a:t>
                      </a:r>
                      <a:endParaRPr lang="ko-KR" altLang="en-US" sz="1200">
                        <a:solidFill>
                          <a:schemeClr val="tx1"/>
                        </a:solidFill>
                        <a:latin typeface="+mn-ea"/>
                        <a:ea typeface="+mn-ea"/>
                        <a:cs typeface="+mn-cs"/>
                      </a:endParaRP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로그인 페이지</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회원가입 페이지 기획</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사이트맵</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a:t>
                      </a:r>
                      <a:r>
                        <a:rPr lang="en-US" altLang="ko-KR" sz="1200">
                          <a:solidFill>
                            <a:schemeClr val="tx1"/>
                          </a:solidFill>
                          <a:latin typeface="+mn-ea"/>
                          <a:ea typeface="+mn-ea"/>
                          <a:cs typeface="+mn-cs"/>
                        </a:rPr>
                        <a:t>Depth)</a:t>
                      </a:r>
                      <a:br>
                        <a:rPr lang="ko-KR" altLang="en-US" sz="1200">
                          <a:solidFill>
                            <a:schemeClr val="tx1"/>
                          </a:solidFill>
                          <a:latin typeface="+mn-ea"/>
                          <a:ea typeface="+mn-ea"/>
                          <a:cs typeface="+mn-cs"/>
                        </a:rPr>
                      </a:b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en-US" altLang="ko-KR" sz="1200">
                          <a:solidFill>
                            <a:schemeClr val="tx1"/>
                          </a:solidFill>
                        </a:rPr>
                        <a:t>Ver_1.3</a:t>
                      </a:r>
                      <a:endParaRPr lang="en-US" altLang="ko-KR"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박정훈</a:t>
                      </a:r>
                      <a:endParaRPr lang="ko-KR" altLang="en-US" sz="1200">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algn="ctr" latinLnBrk="1">
                        <a:defRPr/>
                      </a:pPr>
                      <a:r>
                        <a:rPr lang="ko-KR" altLang="en-US" sz="1200">
                          <a:solidFill>
                            <a:schemeClr val="tx1"/>
                          </a:solidFill>
                        </a:rPr>
                        <a:t>신준영멘토님께 </a:t>
                      </a:r>
                      <a:r>
                        <a:rPr lang="en-US" altLang="ko-KR" sz="1200">
                          <a:solidFill>
                            <a:schemeClr val="tx1"/>
                          </a:solidFill>
                        </a:rPr>
                        <a:t>04/07</a:t>
                      </a:r>
                      <a:r>
                        <a:rPr lang="ko-KR" altLang="en-US" sz="1200">
                          <a:solidFill>
                            <a:schemeClr val="tx1"/>
                          </a:solidFill>
                        </a:rPr>
                        <a:t>에 메일을 통해피드백을 받음</a:t>
                      </a:r>
                      <a:r>
                        <a:rPr lang="en-US" altLang="ko-KR" sz="1200">
                          <a:solidFill>
                            <a:schemeClr val="tx1"/>
                          </a:solidFill>
                        </a:rPr>
                        <a:t>.</a:t>
                      </a:r>
                      <a:endParaRPr lang="en-US" altLang="ko-KR" sz="1200">
                        <a:solidFill>
                          <a:schemeClr val="tx1"/>
                        </a:solidFill>
                      </a:endParaRPr>
                    </a:p>
                    <a:p>
                      <a:pPr algn="ctr" latinLnBrk="1">
                        <a:defRPr/>
                      </a:pPr>
                      <a:r>
                        <a:rPr lang="en-US" altLang="ko-KR" sz="1200">
                          <a:solidFill>
                            <a:schemeClr val="tx1"/>
                          </a:solidFill>
                        </a:rPr>
                        <a:t>1.</a:t>
                      </a:r>
                      <a:r>
                        <a:rPr lang="ko-KR" altLang="en-US" sz="1200">
                          <a:solidFill>
                            <a:schemeClr val="tx1"/>
                          </a:solidFill>
                        </a:rPr>
                        <a:t> 초보자가 구현하기에는 메뉴가 많아보이니 삭제해도 괜찮을만한 메뉴는 삭제</a:t>
                      </a:r>
                      <a:endParaRPr lang="ko-KR" altLang="en-US" sz="1200">
                        <a:solidFill>
                          <a:schemeClr val="tx1"/>
                        </a:solidFill>
                      </a:endParaRPr>
                    </a:p>
                    <a:p>
                      <a:pPr algn="ctr" latinLnBrk="1">
                        <a:defRPr/>
                      </a:pPr>
                      <a:r>
                        <a:rPr lang="en-US" altLang="ko-KR" sz="1200">
                          <a:solidFill>
                            <a:schemeClr val="tx1"/>
                          </a:solidFill>
                        </a:rPr>
                        <a:t>2.</a:t>
                      </a:r>
                      <a:r>
                        <a:rPr lang="ko-KR" altLang="en-US" sz="1200">
                          <a:solidFill>
                            <a:schemeClr val="tx1"/>
                          </a:solidFill>
                        </a:rPr>
                        <a:t> 로그인 페이지 및 회원가입 페이지 추가할 것 </a:t>
                      </a:r>
                      <a:endParaRPr lang="ko-KR" altLang="en-US" sz="1200">
                        <a:solidFill>
                          <a:schemeClr val="tx1"/>
                        </a:solidFill>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en-US" altLang="ko-KR"/>
              <a:t>2. </a:t>
            </a:r>
            <a:r>
              <a:rPr lang="ko-KR" altLang="en-US"/>
              <a:t>서비스 개요</a:t>
            </a:r>
            <a:endParaRPr lang="ko-KR" altLang="en-US"/>
          </a:p>
        </p:txBody>
      </p:sp>
      <p:graphicFrame>
        <p:nvGraphicFramePr>
          <p:cNvPr id="3" name="표 2"/>
          <p:cNvGraphicFramePr>
            <a:graphicFrameLocks noGrp="1"/>
          </p:cNvGraphicFramePr>
          <p:nvPr/>
        </p:nvGraphicFramePr>
        <p:xfrm>
          <a:off x="1197871" y="1772816"/>
          <a:ext cx="9797233" cy="3406736"/>
        </p:xfrm>
        <a:graphic>
          <a:graphicData uri="http://schemas.openxmlformats.org/drawingml/2006/table">
            <a:tbl>
              <a:tblPr>
                <a:tableStyleId>{5C22544A-7EE6-4342-B048-85BDC9FD1C3A}</a:tableStyleId>
              </a:tblPr>
              <a:tblGrid>
                <a:gridCol w="1318078"/>
                <a:gridCol w="8479155"/>
              </a:tblGrid>
              <a:tr h="345936">
                <a:tc>
                  <a:txBody>
                    <a:bodyPr vert="horz" lIns="91440" tIns="45720" rIns="91440" bIns="45720" anchor="ctr" anchorCtr="0"/>
                    <a:p>
                      <a:pPr algn="ctr" latinLnBrk="1">
                        <a:defRPr/>
                      </a:pPr>
                      <a:r>
                        <a:rPr lang="ko-KR" altLang="en-US" sz="1200" b="1">
                          <a:solidFill>
                            <a:schemeClr val="tx1"/>
                          </a:solidFill>
                        </a:rPr>
                        <a:t>구분</a:t>
                      </a:r>
                      <a:endParaRPr lang="ko-KR" altLang="en-US" sz="1200" b="1">
                        <a:solidFill>
                          <a:schemeClr val="tx1"/>
                        </a:solidFill>
                      </a:endParaRPr>
                    </a:p>
                  </a:txBody>
                  <a:tcPr marL="91440" marR="91440"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endParaRPr lang="ko-KR" altLang="en-US" sz="1200" b="1">
                        <a:solidFill>
                          <a:schemeClr val="tx1"/>
                        </a:solidFill>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r>
              <a:tr h="551915">
                <a:tc>
                  <a:txBody>
                    <a:bodyPr vert="horz" lIns="91440" tIns="45720" rIns="91440" bIns="45720" anchor="ctr" anchorCtr="0"/>
                    <a:p>
                      <a:pPr algn="ctr" latinLnBrk="1">
                        <a:lnSpc>
                          <a:spcPct val="120000"/>
                        </a:lnSpc>
                        <a:defRPr/>
                      </a:pPr>
                      <a:r>
                        <a:rPr lang="ko-KR" altLang="en-US" sz="1200">
                          <a:solidFill>
                            <a:schemeClr val="tx1"/>
                          </a:solidFill>
                          <a:latin typeface="+mn-ea"/>
                          <a:ea typeface="+mn-ea"/>
                          <a:cs typeface="+mn-cs"/>
                        </a:rPr>
                        <a:t>기획배경</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71450" indent="-171450" algn="just" latinLnBrk="1">
                        <a:lnSpc>
                          <a:spcPct val="130000"/>
                        </a:lnSpc>
                        <a:buFont typeface="Arial"/>
                        <a:buChar char="•"/>
                        <a:defRPr/>
                      </a:pPr>
                      <a:r>
                        <a:rPr lang="ko-KR" altLang="en-US" sz="1200">
                          <a:solidFill>
                            <a:schemeClr val="tx1"/>
                          </a:solidFill>
                          <a:latin typeface="+mn-ea"/>
                          <a:ea typeface="+mn-ea"/>
                          <a:cs typeface="+mn-cs"/>
                        </a:rPr>
                        <a:t>플랫폼을 개발해 보고 싶었는데 아버지가 낚시를 좋아하셔서 낚시에 관한 플랫폼을 만들어보자는 생각을 하게 되었다</a:t>
                      </a:r>
                      <a:r>
                        <a:rPr lang="en-US" altLang="ko-KR" sz="1200">
                          <a:solidFill>
                            <a:schemeClr val="tx1"/>
                          </a:solidFill>
                          <a:latin typeface="+mn-ea"/>
                          <a:ea typeface="+mn-ea"/>
                          <a:cs typeface="+mn-cs"/>
                        </a:rPr>
                        <a:t>.</a:t>
                      </a:r>
                      <a:endParaRPr lang="ko-KR" altLang="en-US"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504056">
                <a:tc>
                  <a:txBody>
                    <a:bodyPr vert="horz" lIns="91440" tIns="45720" rIns="91440" bIns="45720" anchor="ctr" anchorCtr="0"/>
                    <a:p>
                      <a:pPr algn="ctr" latinLnBrk="1">
                        <a:lnSpc>
                          <a:spcPct val="120000"/>
                        </a:lnSpc>
                        <a:defRPr/>
                      </a:pPr>
                      <a:r>
                        <a:rPr lang="ko-KR" altLang="en-US" sz="1200">
                          <a:solidFill>
                            <a:schemeClr val="tx1"/>
                          </a:solidFill>
                          <a:latin typeface="+mn-ea"/>
                          <a:ea typeface="+mn-ea"/>
                          <a:cs typeface="+mn-cs"/>
                        </a:rPr>
                        <a:t>기획목적</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플랫폼 제작</a:t>
                      </a:r>
                      <a:endParaRPr lang="ko-KR" altLang="en-US" sz="1200">
                        <a:solidFill>
                          <a:schemeClr val="tx1"/>
                        </a:solidFill>
                        <a:latin typeface="+mn-ea"/>
                        <a:ea typeface="+mn-ea"/>
                        <a:cs typeface="+mn-cs"/>
                      </a:endParaRP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낚시꾼들을 위한 어종인식 기능 제공</a:t>
                      </a:r>
                      <a:endParaRPr lang="en-US" altLang="ko-KR"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504056">
                <a:tc>
                  <a:txBody>
                    <a:bodyPr vert="horz" lIns="91440" tIns="45720" rIns="91440" bIns="45720" anchor="ctr" anchorCtr="0"/>
                    <a:p>
                      <a:pPr algn="ctr" latinLnBrk="1">
                        <a:lnSpc>
                          <a:spcPct val="120000"/>
                        </a:lnSpc>
                        <a:defRPr/>
                      </a:pPr>
                      <a:r>
                        <a:rPr lang="ko-KR" altLang="en-US" sz="1200">
                          <a:solidFill>
                            <a:schemeClr val="tx1"/>
                          </a:solidFill>
                          <a:latin typeface="+mn-ea"/>
                          <a:ea typeface="+mn-ea"/>
                          <a:cs typeface="+mn-cs"/>
                        </a:rPr>
                        <a:t>기대효과</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직관적이고 간편한 플랫폼이 생긴다</a:t>
                      </a:r>
                      <a:r>
                        <a:rPr lang="en-US" altLang="ko-KR" sz="1200">
                          <a:solidFill>
                            <a:schemeClr val="tx1"/>
                          </a:solidFill>
                          <a:latin typeface="+mn-ea"/>
                          <a:ea typeface="+mn-ea"/>
                          <a:cs typeface="+mn-cs"/>
                        </a:rPr>
                        <a:t>.</a:t>
                      </a:r>
                      <a:endParaRPr lang="en-US" altLang="ko-KR" sz="1200">
                        <a:solidFill>
                          <a:schemeClr val="tx1"/>
                        </a:solidFill>
                        <a:latin typeface="+mn-ea"/>
                        <a:ea typeface="+mn-ea"/>
                        <a:cs typeface="+mn-cs"/>
                      </a:endParaRP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낚시꾼들이 자기가 잡은 물고기가 어떤 어종인지를 쉽게 알 수 있다</a:t>
                      </a:r>
                      <a:r>
                        <a:rPr lang="en-US" altLang="ko-KR" sz="1200">
                          <a:solidFill>
                            <a:schemeClr val="tx1"/>
                          </a:solidFill>
                          <a:latin typeface="+mn-ea"/>
                          <a:ea typeface="+mn-ea"/>
                          <a:cs typeface="+mn-cs"/>
                        </a:rPr>
                        <a:t>.</a:t>
                      </a:r>
                      <a:endParaRPr lang="en-US" altLang="ko-KR"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504056">
                <a:tc>
                  <a:txBody>
                    <a:bodyPr vert="horz" lIns="91440" tIns="45720" rIns="91440" bIns="45720" anchor="ctr" anchorCtr="0"/>
                    <a:p>
                      <a:pPr algn="ctr" latinLnBrk="1">
                        <a:lnSpc>
                          <a:spcPct val="120000"/>
                        </a:lnSpc>
                        <a:defRPr/>
                      </a:pPr>
                      <a:r>
                        <a:rPr lang="ko-KR" altLang="en-US" sz="1200">
                          <a:solidFill>
                            <a:schemeClr val="tx1"/>
                          </a:solidFill>
                          <a:latin typeface="+mn-ea"/>
                          <a:ea typeface="+mn-ea"/>
                          <a:cs typeface="+mn-cs"/>
                        </a:rPr>
                        <a:t>기능요약</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vert="horz" lIns="91440" tIns="45720" rIns="91440" bIns="45720" anchor="ctr" anchorCtr="0"/>
                    <a:p>
                      <a:pPr marL="171450" indent="-171450" algn="just" latinLnBrk="1">
                        <a:lnSpc>
                          <a:spcPct val="130000"/>
                        </a:lnSpc>
                        <a:buFont typeface="Arial"/>
                        <a:buChar char="•"/>
                        <a:defRPr/>
                      </a:pPr>
                      <a:r>
                        <a:rPr lang="ko-KR" altLang="en-US" sz="1200">
                          <a:solidFill>
                            <a:schemeClr val="tx1"/>
                          </a:solidFill>
                          <a:latin typeface="+mn-ea"/>
                          <a:ea typeface="+mn-ea"/>
                          <a:cs typeface="+mn-cs"/>
                        </a:rPr>
                        <a:t>회원관리 기능</a:t>
                      </a:r>
                      <a:endParaRPr lang="ko-KR" altLang="en-US" sz="1200">
                        <a:solidFill>
                          <a:schemeClr val="tx1"/>
                        </a:solidFill>
                        <a:latin typeface="+mn-ea"/>
                        <a:ea typeface="+mn-ea"/>
                        <a:cs typeface="+mn-cs"/>
                      </a:endParaRPr>
                    </a:p>
                    <a:p>
                      <a:pPr marL="171450" indent="-171450" algn="just" latinLnBrk="1">
                        <a:lnSpc>
                          <a:spcPct val="130000"/>
                        </a:lnSpc>
                        <a:buFont typeface="Arial"/>
                        <a:buChar char="•"/>
                        <a:defRPr/>
                      </a:pPr>
                      <a:r>
                        <a:rPr lang="ko-KR" altLang="en-US" sz="1200">
                          <a:solidFill>
                            <a:schemeClr val="tx1"/>
                          </a:solidFill>
                          <a:latin typeface="+mn-ea"/>
                          <a:ea typeface="+mn-ea"/>
                          <a:cs typeface="+mn-cs"/>
                        </a:rPr>
                        <a:t>어종인식 기능</a:t>
                      </a:r>
                      <a:endParaRPr lang="ko-KR" altLang="en-US" sz="1200">
                        <a:solidFill>
                          <a:schemeClr val="tx1"/>
                        </a:solidFill>
                        <a:latin typeface="+mn-ea"/>
                        <a:ea typeface="+mn-ea"/>
                        <a:cs typeface="+mn-cs"/>
                      </a:endParaRPr>
                    </a:p>
                    <a:p>
                      <a:pPr marL="171450" indent="-171450" algn="just" latinLnBrk="1">
                        <a:lnSpc>
                          <a:spcPct val="130000"/>
                        </a:lnSpc>
                        <a:buFont typeface="Arial"/>
                        <a:buChar char="•"/>
                        <a:defRPr/>
                      </a:pPr>
                      <a:r>
                        <a:rPr lang="ko-KR" altLang="en-US" sz="1200">
                          <a:solidFill>
                            <a:schemeClr val="tx1"/>
                          </a:solidFill>
                          <a:latin typeface="+mn-ea"/>
                          <a:ea typeface="+mn-ea"/>
                          <a:cs typeface="+mn-cs"/>
                        </a:rPr>
                        <a:t>게시판 기능</a:t>
                      </a:r>
                      <a:endParaRPr lang="en-US" altLang="ko-KR"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r>
              <a:tr h="504056">
                <a:tc>
                  <a:txBody>
                    <a:bodyPr vert="horz" lIns="91440" tIns="45720" rIns="91440" bIns="45720" anchor="ctr" anchorCtr="0"/>
                    <a:p>
                      <a:pPr algn="ctr" latinLnBrk="1">
                        <a:lnSpc>
                          <a:spcPct val="120000"/>
                        </a:lnSpc>
                        <a:defRPr/>
                      </a:pPr>
                      <a:r>
                        <a:rPr lang="ko-KR" altLang="en-US" sz="1200">
                          <a:solidFill>
                            <a:schemeClr val="tx1"/>
                          </a:solidFill>
                          <a:latin typeface="+mn-ea"/>
                          <a:ea typeface="+mn-ea"/>
                          <a:cs typeface="+mn-cs"/>
                        </a:rPr>
                        <a:t>기타사항</a:t>
                      </a:r>
                      <a:endParaRPr lang="ko-KR" altLang="en-US" sz="12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a:txBody>
                    <a:bodyPr vert="horz" lIns="91440" tIns="45720" rIns="91440" bIns="45720" anchor="ctr" anchorCtr="0"/>
                    <a:p>
                      <a:pPr marL="171450" indent="-171450" algn="just" latinLnBrk="1">
                        <a:lnSpc>
                          <a:spcPct val="130000"/>
                        </a:lnSpc>
                        <a:buFont typeface="Arial"/>
                        <a:buChar char="•"/>
                        <a:defRPr/>
                      </a:pPr>
                      <a:r>
                        <a:rPr lang="ko-KR" altLang="en-US" sz="1200">
                          <a:solidFill>
                            <a:schemeClr val="tx1"/>
                          </a:solidFill>
                          <a:latin typeface="+mn-ea"/>
                          <a:ea typeface="+mn-ea"/>
                          <a:cs typeface="+mn-cs"/>
                        </a:rPr>
                        <a:t>추가할 사항</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낚시정보</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바다낚시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민물낚시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조황</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제공하는 기능</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낚시용품 판매 기능</a:t>
                      </a:r>
                      <a:r>
                        <a:rPr lang="en-US" altLang="ko-KR" sz="1200">
                          <a:solidFill>
                            <a:schemeClr val="tx1"/>
                          </a:solidFill>
                          <a:latin typeface="+mn-ea"/>
                          <a:ea typeface="+mn-ea"/>
                          <a:cs typeface="+mn-cs"/>
                        </a:rPr>
                        <a:t>)</a:t>
                      </a:r>
                      <a:endParaRPr lang="en-US" altLang="ko-KR" sz="1200">
                        <a:solidFill>
                          <a:schemeClr val="tx1"/>
                        </a:solidFill>
                        <a:latin typeface="+mn-ea"/>
                        <a:ea typeface="+mn-ea"/>
                        <a:cs typeface="+mn-cs"/>
                      </a:endParaRPr>
                    </a:p>
                    <a:p>
                      <a:pPr marL="171450" indent="-171450" algn="just" latinLnBrk="1">
                        <a:lnSpc>
                          <a:spcPct val="130000"/>
                        </a:lnSpc>
                        <a:buFont typeface="Arial"/>
                        <a:buChar char="•"/>
                        <a:defRPr/>
                      </a:pPr>
                      <a:r>
                        <a:rPr lang="ko-KR" altLang="en-US" sz="1200">
                          <a:solidFill>
                            <a:schemeClr val="tx1"/>
                          </a:solidFill>
                          <a:latin typeface="+mn-ea"/>
                          <a:ea typeface="+mn-ea"/>
                          <a:cs typeface="+mn-cs"/>
                        </a:rPr>
                        <a:t>중고거래 기능</a:t>
                      </a:r>
                      <a:endParaRPr lang="en-US" altLang="ko-KR" sz="12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753618760"/>
              </p:ext>
            </p:extLst>
          </p:nvPr>
        </p:nvGraphicFramePr>
        <p:xfrm>
          <a:off x="435780" y="1268760"/>
          <a:ext cx="11344477" cy="4536502"/>
        </p:xfrm>
        <a:graphic>
          <a:graphicData uri="http://schemas.openxmlformats.org/drawingml/2006/table">
            <a:tbl>
              <a:tblPr>
                <a:tableStyleId>{5C22544A-7EE6-4342-B048-85BDC9FD1C3A}</a:tableStyleId>
              </a:tblPr>
              <a:tblGrid>
                <a:gridCol w="1546087">
                  <a:extLst>
                    <a:ext uri="{9D8B030D-6E8A-4147-A177-3AD203B41FA5}">
                      <a16:colId xmlns:a16="http://schemas.microsoft.com/office/drawing/2014/main" val="20000"/>
                    </a:ext>
                  </a:extLst>
                </a:gridCol>
                <a:gridCol w="326613">
                  <a:extLst>
                    <a:ext uri="{9D8B030D-6E8A-4147-A177-3AD203B41FA5}">
                      <a16:colId xmlns:a16="http://schemas.microsoft.com/office/drawing/2014/main" val="20005"/>
                    </a:ext>
                  </a:extLst>
                </a:gridCol>
                <a:gridCol w="326613">
                  <a:extLst>
                    <a:ext uri="{9D8B030D-6E8A-4147-A177-3AD203B41FA5}">
                      <a16:colId xmlns:a16="http://schemas.microsoft.com/office/drawing/2014/main" val="1210293000"/>
                    </a:ext>
                  </a:extLst>
                </a:gridCol>
                <a:gridCol w="326613">
                  <a:extLst>
                    <a:ext uri="{9D8B030D-6E8A-4147-A177-3AD203B41FA5}">
                      <a16:colId xmlns:a16="http://schemas.microsoft.com/office/drawing/2014/main" val="771077012"/>
                    </a:ext>
                  </a:extLst>
                </a:gridCol>
                <a:gridCol w="326613">
                  <a:extLst>
                    <a:ext uri="{9D8B030D-6E8A-4147-A177-3AD203B41FA5}">
                      <a16:colId xmlns:a16="http://schemas.microsoft.com/office/drawing/2014/main" val="1751215459"/>
                    </a:ext>
                  </a:extLst>
                </a:gridCol>
                <a:gridCol w="326613">
                  <a:extLst>
                    <a:ext uri="{9D8B030D-6E8A-4147-A177-3AD203B41FA5}">
                      <a16:colId xmlns:a16="http://schemas.microsoft.com/office/drawing/2014/main" val="2329614714"/>
                    </a:ext>
                  </a:extLst>
                </a:gridCol>
                <a:gridCol w="326613">
                  <a:extLst>
                    <a:ext uri="{9D8B030D-6E8A-4147-A177-3AD203B41FA5}">
                      <a16:colId xmlns:a16="http://schemas.microsoft.com/office/drawing/2014/main" val="4138862234"/>
                    </a:ext>
                  </a:extLst>
                </a:gridCol>
                <a:gridCol w="326613">
                  <a:extLst>
                    <a:ext uri="{9D8B030D-6E8A-4147-A177-3AD203B41FA5}">
                      <a16:colId xmlns:a16="http://schemas.microsoft.com/office/drawing/2014/main" val="1466799666"/>
                    </a:ext>
                  </a:extLst>
                </a:gridCol>
                <a:gridCol w="326613">
                  <a:extLst>
                    <a:ext uri="{9D8B030D-6E8A-4147-A177-3AD203B41FA5}">
                      <a16:colId xmlns:a16="http://schemas.microsoft.com/office/drawing/2014/main" val="1166345259"/>
                    </a:ext>
                  </a:extLst>
                </a:gridCol>
                <a:gridCol w="326613">
                  <a:extLst>
                    <a:ext uri="{9D8B030D-6E8A-4147-A177-3AD203B41FA5}">
                      <a16:colId xmlns:a16="http://schemas.microsoft.com/office/drawing/2014/main" val="3321272262"/>
                    </a:ext>
                  </a:extLst>
                </a:gridCol>
                <a:gridCol w="326613">
                  <a:extLst>
                    <a:ext uri="{9D8B030D-6E8A-4147-A177-3AD203B41FA5}">
                      <a16:colId xmlns:a16="http://schemas.microsoft.com/office/drawing/2014/main" val="145268743"/>
                    </a:ext>
                  </a:extLst>
                </a:gridCol>
                <a:gridCol w="326613">
                  <a:extLst>
                    <a:ext uri="{9D8B030D-6E8A-4147-A177-3AD203B41FA5}">
                      <a16:colId xmlns:a16="http://schemas.microsoft.com/office/drawing/2014/main" val="2076996497"/>
                    </a:ext>
                  </a:extLst>
                </a:gridCol>
                <a:gridCol w="326613">
                  <a:extLst>
                    <a:ext uri="{9D8B030D-6E8A-4147-A177-3AD203B41FA5}">
                      <a16:colId xmlns:a16="http://schemas.microsoft.com/office/drawing/2014/main" val="3842149454"/>
                    </a:ext>
                  </a:extLst>
                </a:gridCol>
                <a:gridCol w="326613">
                  <a:extLst>
                    <a:ext uri="{9D8B030D-6E8A-4147-A177-3AD203B41FA5}">
                      <a16:colId xmlns:a16="http://schemas.microsoft.com/office/drawing/2014/main" val="3305853063"/>
                    </a:ext>
                  </a:extLst>
                </a:gridCol>
                <a:gridCol w="326613">
                  <a:extLst>
                    <a:ext uri="{9D8B030D-6E8A-4147-A177-3AD203B41FA5}">
                      <a16:colId xmlns:a16="http://schemas.microsoft.com/office/drawing/2014/main" val="1283256527"/>
                    </a:ext>
                  </a:extLst>
                </a:gridCol>
                <a:gridCol w="326613">
                  <a:extLst>
                    <a:ext uri="{9D8B030D-6E8A-4147-A177-3AD203B41FA5}">
                      <a16:colId xmlns:a16="http://schemas.microsoft.com/office/drawing/2014/main" val="2607509520"/>
                    </a:ext>
                  </a:extLst>
                </a:gridCol>
                <a:gridCol w="326613">
                  <a:extLst>
                    <a:ext uri="{9D8B030D-6E8A-4147-A177-3AD203B41FA5}">
                      <a16:colId xmlns:a16="http://schemas.microsoft.com/office/drawing/2014/main" val="49912814"/>
                    </a:ext>
                  </a:extLst>
                </a:gridCol>
                <a:gridCol w="326613">
                  <a:extLst>
                    <a:ext uri="{9D8B030D-6E8A-4147-A177-3AD203B41FA5}">
                      <a16:colId xmlns:a16="http://schemas.microsoft.com/office/drawing/2014/main" val="3217253255"/>
                    </a:ext>
                  </a:extLst>
                </a:gridCol>
                <a:gridCol w="326613">
                  <a:extLst>
                    <a:ext uri="{9D8B030D-6E8A-4147-A177-3AD203B41FA5}">
                      <a16:colId xmlns:a16="http://schemas.microsoft.com/office/drawing/2014/main" val="2529008062"/>
                    </a:ext>
                  </a:extLst>
                </a:gridCol>
                <a:gridCol w="326613">
                  <a:extLst>
                    <a:ext uri="{9D8B030D-6E8A-4147-A177-3AD203B41FA5}">
                      <a16:colId xmlns:a16="http://schemas.microsoft.com/office/drawing/2014/main" val="2876587135"/>
                    </a:ext>
                  </a:extLst>
                </a:gridCol>
                <a:gridCol w="326613">
                  <a:extLst>
                    <a:ext uri="{9D8B030D-6E8A-4147-A177-3AD203B41FA5}">
                      <a16:colId xmlns:a16="http://schemas.microsoft.com/office/drawing/2014/main" val="206561514"/>
                    </a:ext>
                  </a:extLst>
                </a:gridCol>
                <a:gridCol w="326613">
                  <a:extLst>
                    <a:ext uri="{9D8B030D-6E8A-4147-A177-3AD203B41FA5}">
                      <a16:colId xmlns:a16="http://schemas.microsoft.com/office/drawing/2014/main" val="680085949"/>
                    </a:ext>
                  </a:extLst>
                </a:gridCol>
                <a:gridCol w="326613">
                  <a:extLst>
                    <a:ext uri="{9D8B030D-6E8A-4147-A177-3AD203B41FA5}">
                      <a16:colId xmlns:a16="http://schemas.microsoft.com/office/drawing/2014/main" val="105324567"/>
                    </a:ext>
                  </a:extLst>
                </a:gridCol>
                <a:gridCol w="326613">
                  <a:extLst>
                    <a:ext uri="{9D8B030D-6E8A-4147-A177-3AD203B41FA5}">
                      <a16:colId xmlns:a16="http://schemas.microsoft.com/office/drawing/2014/main" val="1787513395"/>
                    </a:ext>
                  </a:extLst>
                </a:gridCol>
                <a:gridCol w="326613">
                  <a:extLst>
                    <a:ext uri="{9D8B030D-6E8A-4147-A177-3AD203B41FA5}">
                      <a16:colId xmlns:a16="http://schemas.microsoft.com/office/drawing/2014/main" val="1022291906"/>
                    </a:ext>
                  </a:extLst>
                </a:gridCol>
                <a:gridCol w="326613">
                  <a:extLst>
                    <a:ext uri="{9D8B030D-6E8A-4147-A177-3AD203B41FA5}">
                      <a16:colId xmlns:a16="http://schemas.microsoft.com/office/drawing/2014/main" val="1816887057"/>
                    </a:ext>
                  </a:extLst>
                </a:gridCol>
                <a:gridCol w="326613">
                  <a:extLst>
                    <a:ext uri="{9D8B030D-6E8A-4147-A177-3AD203B41FA5}">
                      <a16:colId xmlns:a16="http://schemas.microsoft.com/office/drawing/2014/main" val="465159316"/>
                    </a:ext>
                  </a:extLst>
                </a:gridCol>
                <a:gridCol w="326613">
                  <a:extLst>
                    <a:ext uri="{9D8B030D-6E8A-4147-A177-3AD203B41FA5}">
                      <a16:colId xmlns:a16="http://schemas.microsoft.com/office/drawing/2014/main" val="2541842048"/>
                    </a:ext>
                  </a:extLst>
                </a:gridCol>
                <a:gridCol w="326613">
                  <a:extLst>
                    <a:ext uri="{9D8B030D-6E8A-4147-A177-3AD203B41FA5}">
                      <a16:colId xmlns:a16="http://schemas.microsoft.com/office/drawing/2014/main" val="2490992035"/>
                    </a:ext>
                  </a:extLst>
                </a:gridCol>
                <a:gridCol w="326613">
                  <a:extLst>
                    <a:ext uri="{9D8B030D-6E8A-4147-A177-3AD203B41FA5}">
                      <a16:colId xmlns:a16="http://schemas.microsoft.com/office/drawing/2014/main" val="2791258102"/>
                    </a:ext>
                  </a:extLst>
                </a:gridCol>
                <a:gridCol w="326613">
                  <a:extLst>
                    <a:ext uri="{9D8B030D-6E8A-4147-A177-3AD203B41FA5}">
                      <a16:colId xmlns:a16="http://schemas.microsoft.com/office/drawing/2014/main" val="3233357298"/>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ko-KR" altLang="en-US" sz="1200" dirty="0" err="1">
                          <a:solidFill>
                            <a:schemeClr val="tx1"/>
                          </a:solidFill>
                          <a:latin typeface="+mn-ea"/>
                          <a:ea typeface="+mn-ea"/>
                        </a:rPr>
                        <a:t>기확서</a:t>
                      </a:r>
                      <a:r>
                        <a:rPr lang="ko-KR" altLang="en-US" sz="1200" dirty="0">
                          <a:solidFill>
                            <a:schemeClr val="tx1"/>
                          </a:solidFill>
                          <a:latin typeface="+mn-ea"/>
                          <a:ea typeface="+mn-ea"/>
                        </a:rPr>
                        <a:t> 작성</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HTML, CSS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err="1">
                          <a:solidFill>
                            <a:schemeClr val="tx1"/>
                          </a:solidFill>
                          <a:latin typeface="+mn-ea"/>
                          <a:ea typeface="+mn-ea"/>
                        </a:rPr>
                        <a:t>Javascript</a:t>
                      </a:r>
                      <a:r>
                        <a:rPr lang="en-US" altLang="ko-KR" sz="1200" dirty="0">
                          <a:solidFill>
                            <a:schemeClr val="tx1"/>
                          </a:solidFill>
                          <a:latin typeface="+mn-ea"/>
                          <a:ea typeface="+mn-ea"/>
                        </a:rPr>
                        <a:t>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6609050"/>
              </p:ext>
            </p:extLst>
          </p:nvPr>
        </p:nvGraphicFramePr>
        <p:xfrm>
          <a:off x="435781" y="1268761"/>
          <a:ext cx="11320438" cy="4536505"/>
        </p:xfrm>
        <a:graphic>
          <a:graphicData uri="http://schemas.openxmlformats.org/drawingml/2006/table">
            <a:tbl>
              <a:tblPr>
                <a:tableStyleId>{5C22544A-7EE6-4342-B048-85BDC9FD1C3A}</a:tableStyleId>
              </a:tblPr>
              <a:tblGrid>
                <a:gridCol w="1499638">
                  <a:extLst>
                    <a:ext uri="{9D8B030D-6E8A-4147-A177-3AD203B41FA5}">
                      <a16:colId xmlns:a16="http://schemas.microsoft.com/office/drawing/2014/main" val="20000"/>
                    </a:ext>
                  </a:extLst>
                </a:gridCol>
                <a:gridCol w="316800">
                  <a:extLst>
                    <a:ext uri="{9D8B030D-6E8A-4147-A177-3AD203B41FA5}">
                      <a16:colId xmlns:a16="http://schemas.microsoft.com/office/drawing/2014/main" val="20005"/>
                    </a:ext>
                  </a:extLst>
                </a:gridCol>
                <a:gridCol w="316800">
                  <a:extLst>
                    <a:ext uri="{9D8B030D-6E8A-4147-A177-3AD203B41FA5}">
                      <a16:colId xmlns:a16="http://schemas.microsoft.com/office/drawing/2014/main" val="1210293000"/>
                    </a:ext>
                  </a:extLst>
                </a:gridCol>
                <a:gridCol w="316800">
                  <a:extLst>
                    <a:ext uri="{9D8B030D-6E8A-4147-A177-3AD203B41FA5}">
                      <a16:colId xmlns:a16="http://schemas.microsoft.com/office/drawing/2014/main" val="771077012"/>
                    </a:ext>
                  </a:extLst>
                </a:gridCol>
                <a:gridCol w="316800">
                  <a:extLst>
                    <a:ext uri="{9D8B030D-6E8A-4147-A177-3AD203B41FA5}">
                      <a16:colId xmlns:a16="http://schemas.microsoft.com/office/drawing/2014/main" val="1751215459"/>
                    </a:ext>
                  </a:extLst>
                </a:gridCol>
                <a:gridCol w="316800">
                  <a:extLst>
                    <a:ext uri="{9D8B030D-6E8A-4147-A177-3AD203B41FA5}">
                      <a16:colId xmlns:a16="http://schemas.microsoft.com/office/drawing/2014/main" val="2329614714"/>
                    </a:ext>
                  </a:extLst>
                </a:gridCol>
                <a:gridCol w="316800">
                  <a:extLst>
                    <a:ext uri="{9D8B030D-6E8A-4147-A177-3AD203B41FA5}">
                      <a16:colId xmlns:a16="http://schemas.microsoft.com/office/drawing/2014/main" val="4138862234"/>
                    </a:ext>
                  </a:extLst>
                </a:gridCol>
                <a:gridCol w="316800">
                  <a:extLst>
                    <a:ext uri="{9D8B030D-6E8A-4147-A177-3AD203B41FA5}">
                      <a16:colId xmlns:a16="http://schemas.microsoft.com/office/drawing/2014/main" val="1466799666"/>
                    </a:ext>
                  </a:extLst>
                </a:gridCol>
                <a:gridCol w="316800">
                  <a:extLst>
                    <a:ext uri="{9D8B030D-6E8A-4147-A177-3AD203B41FA5}">
                      <a16:colId xmlns:a16="http://schemas.microsoft.com/office/drawing/2014/main" val="1166345259"/>
                    </a:ext>
                  </a:extLst>
                </a:gridCol>
                <a:gridCol w="316800">
                  <a:extLst>
                    <a:ext uri="{9D8B030D-6E8A-4147-A177-3AD203B41FA5}">
                      <a16:colId xmlns:a16="http://schemas.microsoft.com/office/drawing/2014/main" val="3321272262"/>
                    </a:ext>
                  </a:extLst>
                </a:gridCol>
                <a:gridCol w="316800">
                  <a:extLst>
                    <a:ext uri="{9D8B030D-6E8A-4147-A177-3AD203B41FA5}">
                      <a16:colId xmlns:a16="http://schemas.microsoft.com/office/drawing/2014/main" val="145268743"/>
                    </a:ext>
                  </a:extLst>
                </a:gridCol>
                <a:gridCol w="316800">
                  <a:extLst>
                    <a:ext uri="{9D8B030D-6E8A-4147-A177-3AD203B41FA5}">
                      <a16:colId xmlns:a16="http://schemas.microsoft.com/office/drawing/2014/main" val="2076996497"/>
                    </a:ext>
                  </a:extLst>
                </a:gridCol>
                <a:gridCol w="316800">
                  <a:extLst>
                    <a:ext uri="{9D8B030D-6E8A-4147-A177-3AD203B41FA5}">
                      <a16:colId xmlns:a16="http://schemas.microsoft.com/office/drawing/2014/main" val="3842149454"/>
                    </a:ext>
                  </a:extLst>
                </a:gridCol>
                <a:gridCol w="316800">
                  <a:extLst>
                    <a:ext uri="{9D8B030D-6E8A-4147-A177-3AD203B41FA5}">
                      <a16:colId xmlns:a16="http://schemas.microsoft.com/office/drawing/2014/main" val="3305853063"/>
                    </a:ext>
                  </a:extLst>
                </a:gridCol>
                <a:gridCol w="316800">
                  <a:extLst>
                    <a:ext uri="{9D8B030D-6E8A-4147-A177-3AD203B41FA5}">
                      <a16:colId xmlns:a16="http://schemas.microsoft.com/office/drawing/2014/main" val="1283256527"/>
                    </a:ext>
                  </a:extLst>
                </a:gridCol>
                <a:gridCol w="316800">
                  <a:extLst>
                    <a:ext uri="{9D8B030D-6E8A-4147-A177-3AD203B41FA5}">
                      <a16:colId xmlns:a16="http://schemas.microsoft.com/office/drawing/2014/main" val="2607509520"/>
                    </a:ext>
                  </a:extLst>
                </a:gridCol>
                <a:gridCol w="316800">
                  <a:extLst>
                    <a:ext uri="{9D8B030D-6E8A-4147-A177-3AD203B41FA5}">
                      <a16:colId xmlns:a16="http://schemas.microsoft.com/office/drawing/2014/main" val="49912814"/>
                    </a:ext>
                  </a:extLst>
                </a:gridCol>
                <a:gridCol w="316800">
                  <a:extLst>
                    <a:ext uri="{9D8B030D-6E8A-4147-A177-3AD203B41FA5}">
                      <a16:colId xmlns:a16="http://schemas.microsoft.com/office/drawing/2014/main" val="3217253255"/>
                    </a:ext>
                  </a:extLst>
                </a:gridCol>
                <a:gridCol w="316800">
                  <a:extLst>
                    <a:ext uri="{9D8B030D-6E8A-4147-A177-3AD203B41FA5}">
                      <a16:colId xmlns:a16="http://schemas.microsoft.com/office/drawing/2014/main" val="2529008062"/>
                    </a:ext>
                  </a:extLst>
                </a:gridCol>
                <a:gridCol w="316800">
                  <a:extLst>
                    <a:ext uri="{9D8B030D-6E8A-4147-A177-3AD203B41FA5}">
                      <a16:colId xmlns:a16="http://schemas.microsoft.com/office/drawing/2014/main" val="2876587135"/>
                    </a:ext>
                  </a:extLst>
                </a:gridCol>
                <a:gridCol w="316800">
                  <a:extLst>
                    <a:ext uri="{9D8B030D-6E8A-4147-A177-3AD203B41FA5}">
                      <a16:colId xmlns:a16="http://schemas.microsoft.com/office/drawing/2014/main" val="206561514"/>
                    </a:ext>
                  </a:extLst>
                </a:gridCol>
                <a:gridCol w="316800">
                  <a:extLst>
                    <a:ext uri="{9D8B030D-6E8A-4147-A177-3AD203B41FA5}">
                      <a16:colId xmlns:a16="http://schemas.microsoft.com/office/drawing/2014/main" val="680085949"/>
                    </a:ext>
                  </a:extLst>
                </a:gridCol>
                <a:gridCol w="316800">
                  <a:extLst>
                    <a:ext uri="{9D8B030D-6E8A-4147-A177-3AD203B41FA5}">
                      <a16:colId xmlns:a16="http://schemas.microsoft.com/office/drawing/2014/main" val="105324567"/>
                    </a:ext>
                  </a:extLst>
                </a:gridCol>
                <a:gridCol w="316800">
                  <a:extLst>
                    <a:ext uri="{9D8B030D-6E8A-4147-A177-3AD203B41FA5}">
                      <a16:colId xmlns:a16="http://schemas.microsoft.com/office/drawing/2014/main" val="1787513395"/>
                    </a:ext>
                  </a:extLst>
                </a:gridCol>
                <a:gridCol w="316800">
                  <a:extLst>
                    <a:ext uri="{9D8B030D-6E8A-4147-A177-3AD203B41FA5}">
                      <a16:colId xmlns:a16="http://schemas.microsoft.com/office/drawing/2014/main" val="1022291906"/>
                    </a:ext>
                  </a:extLst>
                </a:gridCol>
                <a:gridCol w="316800">
                  <a:extLst>
                    <a:ext uri="{9D8B030D-6E8A-4147-A177-3AD203B41FA5}">
                      <a16:colId xmlns:a16="http://schemas.microsoft.com/office/drawing/2014/main" val="1816887057"/>
                    </a:ext>
                  </a:extLst>
                </a:gridCol>
                <a:gridCol w="316800">
                  <a:extLst>
                    <a:ext uri="{9D8B030D-6E8A-4147-A177-3AD203B41FA5}">
                      <a16:colId xmlns:a16="http://schemas.microsoft.com/office/drawing/2014/main" val="465159316"/>
                    </a:ext>
                  </a:extLst>
                </a:gridCol>
                <a:gridCol w="316800">
                  <a:extLst>
                    <a:ext uri="{9D8B030D-6E8A-4147-A177-3AD203B41FA5}">
                      <a16:colId xmlns:a16="http://schemas.microsoft.com/office/drawing/2014/main" val="2541842048"/>
                    </a:ext>
                  </a:extLst>
                </a:gridCol>
                <a:gridCol w="316800">
                  <a:extLst>
                    <a:ext uri="{9D8B030D-6E8A-4147-A177-3AD203B41FA5}">
                      <a16:colId xmlns:a16="http://schemas.microsoft.com/office/drawing/2014/main" val="2490992035"/>
                    </a:ext>
                  </a:extLst>
                </a:gridCol>
                <a:gridCol w="316800">
                  <a:extLst>
                    <a:ext uri="{9D8B030D-6E8A-4147-A177-3AD203B41FA5}">
                      <a16:colId xmlns:a16="http://schemas.microsoft.com/office/drawing/2014/main" val="2791258102"/>
                    </a:ext>
                  </a:extLst>
                </a:gridCol>
                <a:gridCol w="316800">
                  <a:extLst>
                    <a:ext uri="{9D8B030D-6E8A-4147-A177-3AD203B41FA5}">
                      <a16:colId xmlns:a16="http://schemas.microsoft.com/office/drawing/2014/main" val="3233357298"/>
                    </a:ext>
                  </a:extLst>
                </a:gridCol>
                <a:gridCol w="316800">
                  <a:extLst>
                    <a:ext uri="{9D8B030D-6E8A-4147-A177-3AD203B41FA5}">
                      <a16:colId xmlns:a16="http://schemas.microsoft.com/office/drawing/2014/main" val="1616724184"/>
                    </a:ext>
                  </a:extLst>
                </a:gridCol>
              </a:tblGrid>
              <a:tr h="465114">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8404106"/>
                  </a:ext>
                </a:extLst>
              </a:tr>
              <a:tr h="56902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75592">
                <a:tc>
                  <a:txBody>
                    <a:bodyPr/>
                    <a:lstStyle/>
                    <a:p>
                      <a:pPr algn="ctr" latinLnBrk="1">
                        <a:lnSpc>
                          <a:spcPct val="120000"/>
                        </a:lnSpc>
                      </a:pPr>
                      <a:r>
                        <a:rPr lang="ko-KR" altLang="en-US" sz="1200" dirty="0">
                          <a:solidFill>
                            <a:schemeClr val="tx1"/>
                          </a:solidFill>
                          <a:latin typeface="+mn-ea"/>
                          <a:ea typeface="+mn-ea"/>
                        </a:rPr>
                        <a:t>사용자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75592">
                <a:tc>
                  <a:txBody>
                    <a:bodyPr/>
                    <a:lstStyle/>
                    <a:p>
                      <a:pPr algn="ctr" latinLnBrk="1">
                        <a:lnSpc>
                          <a:spcPct val="120000"/>
                        </a:lnSpc>
                      </a:pPr>
                      <a:r>
                        <a:rPr lang="ko-KR" altLang="en-US" sz="1200" dirty="0">
                          <a:solidFill>
                            <a:schemeClr val="tx1"/>
                          </a:solidFill>
                          <a:latin typeface="+mn-ea"/>
                          <a:ea typeface="+mn-ea"/>
                        </a:rPr>
                        <a:t>사용자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5592">
                <a:tc>
                  <a:txBody>
                    <a:bodyPr/>
                    <a:lstStyle/>
                    <a:p>
                      <a:pPr algn="ctr" latinLnBrk="1">
                        <a:lnSpc>
                          <a:spcPct val="120000"/>
                        </a:lnSpc>
                      </a:pPr>
                      <a:r>
                        <a:rPr lang="ko-KR" altLang="en-US" sz="1200" dirty="0">
                          <a:solidFill>
                            <a:schemeClr val="tx1"/>
                          </a:solidFill>
                          <a:latin typeface="+mn-ea"/>
                          <a:ea typeface="+mn-ea"/>
                        </a:rPr>
                        <a:t>관리자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834700"/>
                  </a:ext>
                </a:extLst>
              </a:tr>
              <a:tr h="875592">
                <a:tc>
                  <a:txBody>
                    <a:bodyPr/>
                    <a:lstStyle/>
                    <a:p>
                      <a:pPr algn="ctr" latinLnBrk="1">
                        <a:lnSpc>
                          <a:spcPct val="120000"/>
                        </a:lnSpc>
                      </a:pPr>
                      <a:r>
                        <a:rPr lang="ko-KR" altLang="en-US" sz="1200" dirty="0">
                          <a:solidFill>
                            <a:schemeClr val="tx1"/>
                          </a:solidFill>
                          <a:latin typeface="+mn-ea"/>
                          <a:ea typeface="+mn-ea"/>
                        </a:rPr>
                        <a:t>관리자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58147709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289699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915748224"/>
              </p:ext>
            </p:extLst>
          </p:nvPr>
        </p:nvGraphicFramePr>
        <p:xfrm>
          <a:off x="435780" y="1268760"/>
          <a:ext cx="11344472" cy="4536502"/>
        </p:xfrm>
        <a:graphic>
          <a:graphicData uri="http://schemas.openxmlformats.org/drawingml/2006/table">
            <a:tbl>
              <a:tblPr>
                <a:tableStyleId>{5C22544A-7EE6-4342-B048-85BDC9FD1C3A}</a:tableStyleId>
              </a:tblPr>
              <a:tblGrid>
                <a:gridCol w="2086811">
                  <a:extLst>
                    <a:ext uri="{9D8B030D-6E8A-4147-A177-3AD203B41FA5}">
                      <a16:colId xmlns:a16="http://schemas.microsoft.com/office/drawing/2014/main" val="20000"/>
                    </a:ext>
                  </a:extLst>
                </a:gridCol>
                <a:gridCol w="440841">
                  <a:extLst>
                    <a:ext uri="{9D8B030D-6E8A-4147-A177-3AD203B41FA5}">
                      <a16:colId xmlns:a16="http://schemas.microsoft.com/office/drawing/2014/main" val="20005"/>
                    </a:ext>
                  </a:extLst>
                </a:gridCol>
                <a:gridCol w="440841">
                  <a:extLst>
                    <a:ext uri="{9D8B030D-6E8A-4147-A177-3AD203B41FA5}">
                      <a16:colId xmlns:a16="http://schemas.microsoft.com/office/drawing/2014/main" val="1210293000"/>
                    </a:ext>
                  </a:extLst>
                </a:gridCol>
                <a:gridCol w="440841">
                  <a:extLst>
                    <a:ext uri="{9D8B030D-6E8A-4147-A177-3AD203B41FA5}">
                      <a16:colId xmlns:a16="http://schemas.microsoft.com/office/drawing/2014/main" val="771077012"/>
                    </a:ext>
                  </a:extLst>
                </a:gridCol>
                <a:gridCol w="440841">
                  <a:extLst>
                    <a:ext uri="{9D8B030D-6E8A-4147-A177-3AD203B41FA5}">
                      <a16:colId xmlns:a16="http://schemas.microsoft.com/office/drawing/2014/main" val="1751215459"/>
                    </a:ext>
                  </a:extLst>
                </a:gridCol>
                <a:gridCol w="440841">
                  <a:extLst>
                    <a:ext uri="{9D8B030D-6E8A-4147-A177-3AD203B41FA5}">
                      <a16:colId xmlns:a16="http://schemas.microsoft.com/office/drawing/2014/main" val="2329614714"/>
                    </a:ext>
                  </a:extLst>
                </a:gridCol>
                <a:gridCol w="440841">
                  <a:extLst>
                    <a:ext uri="{9D8B030D-6E8A-4147-A177-3AD203B41FA5}">
                      <a16:colId xmlns:a16="http://schemas.microsoft.com/office/drawing/2014/main" val="4138862234"/>
                    </a:ext>
                  </a:extLst>
                </a:gridCol>
                <a:gridCol w="440841">
                  <a:extLst>
                    <a:ext uri="{9D8B030D-6E8A-4147-A177-3AD203B41FA5}">
                      <a16:colId xmlns:a16="http://schemas.microsoft.com/office/drawing/2014/main" val="1466799666"/>
                    </a:ext>
                  </a:extLst>
                </a:gridCol>
                <a:gridCol w="440841">
                  <a:extLst>
                    <a:ext uri="{9D8B030D-6E8A-4147-A177-3AD203B41FA5}">
                      <a16:colId xmlns:a16="http://schemas.microsoft.com/office/drawing/2014/main" val="1166345259"/>
                    </a:ext>
                  </a:extLst>
                </a:gridCol>
                <a:gridCol w="440841">
                  <a:extLst>
                    <a:ext uri="{9D8B030D-6E8A-4147-A177-3AD203B41FA5}">
                      <a16:colId xmlns:a16="http://schemas.microsoft.com/office/drawing/2014/main" val="3321272262"/>
                    </a:ext>
                  </a:extLst>
                </a:gridCol>
                <a:gridCol w="440841">
                  <a:extLst>
                    <a:ext uri="{9D8B030D-6E8A-4147-A177-3AD203B41FA5}">
                      <a16:colId xmlns:a16="http://schemas.microsoft.com/office/drawing/2014/main" val="145268743"/>
                    </a:ext>
                  </a:extLst>
                </a:gridCol>
                <a:gridCol w="440841">
                  <a:extLst>
                    <a:ext uri="{9D8B030D-6E8A-4147-A177-3AD203B41FA5}">
                      <a16:colId xmlns:a16="http://schemas.microsoft.com/office/drawing/2014/main" val="2076996497"/>
                    </a:ext>
                  </a:extLst>
                </a:gridCol>
                <a:gridCol w="440841">
                  <a:extLst>
                    <a:ext uri="{9D8B030D-6E8A-4147-A177-3AD203B41FA5}">
                      <a16:colId xmlns:a16="http://schemas.microsoft.com/office/drawing/2014/main" val="3842149454"/>
                    </a:ext>
                  </a:extLst>
                </a:gridCol>
                <a:gridCol w="440841">
                  <a:extLst>
                    <a:ext uri="{9D8B030D-6E8A-4147-A177-3AD203B41FA5}">
                      <a16:colId xmlns:a16="http://schemas.microsoft.com/office/drawing/2014/main" val="3305853063"/>
                    </a:ext>
                  </a:extLst>
                </a:gridCol>
                <a:gridCol w="440841">
                  <a:extLst>
                    <a:ext uri="{9D8B030D-6E8A-4147-A177-3AD203B41FA5}">
                      <a16:colId xmlns:a16="http://schemas.microsoft.com/office/drawing/2014/main" val="1283256527"/>
                    </a:ext>
                  </a:extLst>
                </a:gridCol>
                <a:gridCol w="440841">
                  <a:extLst>
                    <a:ext uri="{9D8B030D-6E8A-4147-A177-3AD203B41FA5}">
                      <a16:colId xmlns:a16="http://schemas.microsoft.com/office/drawing/2014/main" val="2607509520"/>
                    </a:ext>
                  </a:extLst>
                </a:gridCol>
                <a:gridCol w="440841">
                  <a:extLst>
                    <a:ext uri="{9D8B030D-6E8A-4147-A177-3AD203B41FA5}">
                      <a16:colId xmlns:a16="http://schemas.microsoft.com/office/drawing/2014/main" val="49912814"/>
                    </a:ext>
                  </a:extLst>
                </a:gridCol>
                <a:gridCol w="440841">
                  <a:extLst>
                    <a:ext uri="{9D8B030D-6E8A-4147-A177-3AD203B41FA5}">
                      <a16:colId xmlns:a16="http://schemas.microsoft.com/office/drawing/2014/main" val="3217253255"/>
                    </a:ext>
                  </a:extLst>
                </a:gridCol>
                <a:gridCol w="440841">
                  <a:extLst>
                    <a:ext uri="{9D8B030D-6E8A-4147-A177-3AD203B41FA5}">
                      <a16:colId xmlns:a16="http://schemas.microsoft.com/office/drawing/2014/main" val="2529008062"/>
                    </a:ext>
                  </a:extLst>
                </a:gridCol>
                <a:gridCol w="440841">
                  <a:extLst>
                    <a:ext uri="{9D8B030D-6E8A-4147-A177-3AD203B41FA5}">
                      <a16:colId xmlns:a16="http://schemas.microsoft.com/office/drawing/2014/main" val="2876587135"/>
                    </a:ext>
                  </a:extLst>
                </a:gridCol>
                <a:gridCol w="440841">
                  <a:extLst>
                    <a:ext uri="{9D8B030D-6E8A-4147-A177-3AD203B41FA5}">
                      <a16:colId xmlns:a16="http://schemas.microsoft.com/office/drawing/2014/main" val="206561514"/>
                    </a:ext>
                  </a:extLst>
                </a:gridCol>
                <a:gridCol w="440841">
                  <a:extLst>
                    <a:ext uri="{9D8B030D-6E8A-4147-A177-3AD203B41FA5}">
                      <a16:colId xmlns:a16="http://schemas.microsoft.com/office/drawing/2014/main" val="680085949"/>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2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en-US" altLang="ko-KR" sz="1200" dirty="0">
                          <a:solidFill>
                            <a:schemeClr val="tx1"/>
                          </a:solidFill>
                          <a:latin typeface="+mn-ea"/>
                          <a:ea typeface="+mn-ea"/>
                        </a:rPr>
                        <a:t>User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회원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Post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게시판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a:solidFill>
                            <a:schemeClr val="tx1"/>
                          </a:solidFill>
                          <a:latin typeface="+mn-ea"/>
                          <a:ea typeface="+mn-ea"/>
                        </a:rPr>
                        <a:t>Ban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사이트 전체 점검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659999234"/>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86" name="직선 연결선 85"/>
          <p:cNvCxnSpPr>
            <a:stCxn id="64" idx="2"/>
            <a:endCxn id="77" idx="0"/>
          </p:cNvCxnSpPr>
          <p:nvPr/>
        </p:nvCxnSpPr>
        <p:spPr>
          <a:xfrm flipH="1">
            <a:off x="9026728" y="3420472"/>
            <a:ext cx="15200" cy="1945444"/>
          </a:xfrm>
          <a:prstGeom prst="line">
            <a:avLst/>
          </a:prstGeom>
        </p:spPr>
        <p:style>
          <a:lnRef idx="1">
            <a:schemeClr val="dk1"/>
          </a:lnRef>
          <a:fillRef idx="0">
            <a:schemeClr val="dk1"/>
          </a:fillRef>
          <a:effectRef idx="0">
            <a:schemeClr val="dk1"/>
          </a:effectRef>
          <a:fontRef idx="minor">
            <a:schemeClr val="tx1"/>
          </a:fontRef>
        </p:style>
      </p:cxnSp>
      <p:cxnSp>
        <p:nvCxnSpPr>
          <p:cNvPr id="84" name="직선 연결선 83"/>
          <p:cNvCxnSpPr>
            <a:stCxn id="63" idx="2"/>
            <a:endCxn id="73" idx="0"/>
          </p:cNvCxnSpPr>
          <p:nvPr/>
        </p:nvCxnSpPr>
        <p:spPr>
          <a:xfrm rot="16200000" flipH="1">
            <a:off x="6919828" y="3604756"/>
            <a:ext cx="368568" cy="0"/>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p:cNvCxnSpPr>
            <a:stCxn id="60" idx="2"/>
          </p:cNvCxnSpPr>
          <p:nvPr/>
        </p:nvCxnSpPr>
        <p:spPr>
          <a:xfrm>
            <a:off x="5104047" y="3421283"/>
            <a:ext cx="0" cy="2099065"/>
          </a:xfrm>
          <a:prstGeom prst="line">
            <a:avLst/>
          </a:prstGeom>
        </p:spPr>
        <p:style>
          <a:lnRef idx="1">
            <a:schemeClr val="dk1"/>
          </a:lnRef>
          <a:fillRef idx="0">
            <a:schemeClr val="dk1"/>
          </a:fillRef>
          <a:effectRef idx="0">
            <a:schemeClr val="dk1"/>
          </a:effectRef>
          <a:fontRef idx="minor">
            <a:schemeClr val="tx1"/>
          </a:fontRef>
        </p:style>
      </p:cxnSp>
      <p:sp>
        <p:nvSpPr>
          <p:cNvPr id="2" name="제목 1"/>
          <p:cNvSpPr>
            <a:spLocks noGrp="1"/>
          </p:cNvSpPr>
          <p:nvPr>
            <p:ph type="title" idx="0"/>
          </p:nvPr>
        </p:nvSpPr>
        <p:spPr>
          <a:xfrm>
            <a:off x="452672" y="371730"/>
            <a:ext cx="11425269" cy="611352"/>
          </a:xfrm>
        </p:spPr>
        <p:txBody>
          <a:bodyPr/>
          <a:lstStyle/>
          <a:p>
            <a:pPr lvl="0">
              <a:defRPr/>
            </a:pPr>
            <a:r>
              <a:rPr lang="en-US" altLang="ko-KR"/>
              <a:t>3. </a:t>
            </a:r>
            <a:r>
              <a:rPr lang="ko-KR" altLang="en-US"/>
              <a:t>구조</a:t>
            </a:r>
            <a:endParaRPr lang="ko-KR" altLang="en-US"/>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8</a:t>
            </a:fld>
            <a:endParaRPr lang="en-US" altLang="en-US" sz="900"/>
          </a:p>
        </p:txBody>
      </p:sp>
      <p:sp>
        <p:nvSpPr>
          <p:cNvPr id="10" name="순서도: 수행의 시작/종료 9"/>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lumMod val="95000"/>
                  </a:schemeClr>
                </a:solidFill>
              </a:rPr>
              <a:t>사용자 메인</a:t>
            </a:r>
            <a:endParaRPr lang="ko-KR" altLang="en-US">
              <a:solidFill>
                <a:schemeClr val="bg1">
                  <a:lumMod val="95000"/>
                </a:schemeClr>
              </a:solidFill>
            </a:endParaRPr>
          </a:p>
        </p:txBody>
      </p:sp>
      <p:sp>
        <p:nvSpPr>
          <p:cNvPr id="53" name="순서도: 수행의 시작/종료 52"/>
          <p:cNvSpPr/>
          <p:nvPr/>
        </p:nvSpPr>
        <p:spPr>
          <a:xfrm>
            <a:off x="6966497" y="1270708"/>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로그인</a:t>
            </a:r>
            <a:endParaRPr lang="en-US" altLang="ko-KR">
              <a:solidFill>
                <a:schemeClr val="bg1"/>
              </a:solidFill>
            </a:endParaRPr>
          </a:p>
        </p:txBody>
      </p:sp>
      <p:sp>
        <p:nvSpPr>
          <p:cNvPr id="55" name="순서도: 수행의 시작/종료 54"/>
          <p:cNvSpPr/>
          <p:nvPr/>
        </p:nvSpPr>
        <p:spPr>
          <a:xfrm>
            <a:off x="9264352" y="98072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회원가입</a:t>
            </a:r>
            <a:endParaRPr lang="en-US" altLang="ko-KR">
              <a:solidFill>
                <a:schemeClr val="tx1"/>
              </a:solidFill>
            </a:endParaRPr>
          </a:p>
        </p:txBody>
      </p:sp>
      <p:sp>
        <p:nvSpPr>
          <p:cNvPr id="56" name="순서도: 수행의 시작/종료 55"/>
          <p:cNvSpPr/>
          <p:nvPr/>
        </p:nvSpPr>
        <p:spPr>
          <a:xfrm>
            <a:off x="9271111" y="1486732"/>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로그인</a:t>
            </a:r>
            <a:r>
              <a:rPr lang="en-US" altLang="ko-KR">
                <a:solidFill>
                  <a:schemeClr val="tx1"/>
                </a:solidFill>
              </a:rPr>
              <a:t>/</a:t>
            </a:r>
            <a:endParaRPr lang="en-US" altLang="ko-KR">
              <a:solidFill>
                <a:schemeClr val="tx1"/>
              </a:solidFill>
            </a:endParaRPr>
          </a:p>
          <a:p>
            <a:pPr algn="ctr">
              <a:defRPr/>
            </a:pPr>
            <a:r>
              <a:rPr lang="ko-KR" altLang="en-US">
                <a:solidFill>
                  <a:schemeClr val="tx1"/>
                </a:solidFill>
              </a:rPr>
              <a:t>로그아웃</a:t>
            </a:r>
            <a:endParaRPr lang="en-US" altLang="ko-KR">
              <a:solidFill>
                <a:schemeClr val="tx1"/>
              </a:solidFill>
            </a:endParaRPr>
          </a:p>
        </p:txBody>
      </p:sp>
      <p:sp>
        <p:nvSpPr>
          <p:cNvPr id="57" name="순서도: 수행의 시작/종료 56"/>
          <p:cNvSpPr/>
          <p:nvPr/>
        </p:nvSpPr>
        <p:spPr>
          <a:xfrm>
            <a:off x="2428096"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어종인식</a:t>
            </a:r>
            <a:endParaRPr lang="en-US" altLang="ko-KR">
              <a:solidFill>
                <a:schemeClr val="bg1"/>
              </a:solidFill>
            </a:endParaRPr>
          </a:p>
        </p:txBody>
      </p:sp>
      <p:sp>
        <p:nvSpPr>
          <p:cNvPr id="58" name="순서도: 수행의 시작/종료 57"/>
          <p:cNvSpPr/>
          <p:nvPr/>
        </p:nvSpPr>
        <p:spPr>
          <a:xfrm>
            <a:off x="4383967"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날씨정보</a:t>
            </a:r>
            <a:endParaRPr lang="en-US" altLang="ko-KR">
              <a:solidFill>
                <a:schemeClr val="tx1"/>
              </a:solidFill>
            </a:endParaRPr>
          </a:p>
        </p:txBody>
      </p:sp>
      <p:sp>
        <p:nvSpPr>
          <p:cNvPr id="59" name="순서도: 수행의 시작/종료 58"/>
          <p:cNvSpPr/>
          <p:nvPr/>
        </p:nvSpPr>
        <p:spPr>
          <a:xfrm>
            <a:off x="4383967" y="457544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교통정보</a:t>
            </a:r>
            <a:endParaRPr lang="en-US" altLang="ko-KR">
              <a:solidFill>
                <a:schemeClr val="tx1"/>
              </a:solidFill>
            </a:endParaRPr>
          </a:p>
        </p:txBody>
      </p:sp>
      <p:sp>
        <p:nvSpPr>
          <p:cNvPr id="60" name="순서도: 수행의 시작/종료 59"/>
          <p:cNvSpPr/>
          <p:nvPr/>
        </p:nvSpPr>
        <p:spPr>
          <a:xfrm>
            <a:off x="4328118"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낚시가는길</a:t>
            </a:r>
            <a:endParaRPr lang="en-US" altLang="ko-KR">
              <a:solidFill>
                <a:schemeClr val="bg1"/>
              </a:solidFill>
            </a:endParaRPr>
          </a:p>
        </p:txBody>
      </p:sp>
      <p:sp>
        <p:nvSpPr>
          <p:cNvPr id="63" name="순서도: 수행의 시작/종료 62"/>
          <p:cNvSpPr/>
          <p:nvPr/>
        </p:nvSpPr>
        <p:spPr>
          <a:xfrm>
            <a:off x="6384032"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낚시용품</a:t>
            </a:r>
            <a:endParaRPr lang="en-US" altLang="ko-KR">
              <a:solidFill>
                <a:schemeClr val="bg1"/>
              </a:solidFill>
            </a:endParaRPr>
          </a:p>
        </p:txBody>
      </p:sp>
      <p:sp>
        <p:nvSpPr>
          <p:cNvPr id="64" name="순서도: 수행의 시작/종료 63"/>
          <p:cNvSpPr/>
          <p:nvPr/>
        </p:nvSpPr>
        <p:spPr>
          <a:xfrm>
            <a:off x="8321848"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solidFill>
              </a:rPr>
              <a:t>커뮤니티</a:t>
            </a:r>
            <a:endParaRPr lang="en-US" altLang="ko-KR">
              <a:solidFill>
                <a:schemeClr val="bg1"/>
              </a:solidFill>
            </a:endParaRPr>
          </a:p>
        </p:txBody>
      </p:sp>
      <p:sp>
        <p:nvSpPr>
          <p:cNvPr id="65" name="순서도: 수행의 시작/종료 64"/>
          <p:cNvSpPr/>
          <p:nvPr/>
        </p:nvSpPr>
        <p:spPr>
          <a:xfrm>
            <a:off x="4383967"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조황문의</a:t>
            </a:r>
            <a:endParaRPr lang="en-US" altLang="ko-KR">
              <a:solidFill>
                <a:schemeClr val="tx1"/>
              </a:solidFill>
            </a:endParaRPr>
          </a:p>
        </p:txBody>
      </p:sp>
      <p:sp>
        <p:nvSpPr>
          <p:cNvPr id="73" name="순서도: 수행의 시작/종료 72"/>
          <p:cNvSpPr/>
          <p:nvPr/>
        </p:nvSpPr>
        <p:spPr>
          <a:xfrm>
            <a:off x="6384032" y="3789040"/>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중고장터</a:t>
            </a:r>
            <a:endParaRPr lang="en-US" altLang="ko-KR">
              <a:solidFill>
                <a:schemeClr val="tx1"/>
              </a:solidFill>
            </a:endParaRPr>
          </a:p>
        </p:txBody>
      </p:sp>
      <p:sp>
        <p:nvSpPr>
          <p:cNvPr id="74" name="순서도: 수행의 시작/종료 73"/>
          <p:cNvSpPr/>
          <p:nvPr/>
        </p:nvSpPr>
        <p:spPr>
          <a:xfrm>
            <a:off x="8306648" y="3794916"/>
            <a:ext cx="1499958"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자유게시판</a:t>
            </a:r>
            <a:endParaRPr lang="en-US" altLang="ko-KR">
              <a:solidFill>
                <a:schemeClr val="tx1"/>
              </a:solidFill>
            </a:endParaRPr>
          </a:p>
        </p:txBody>
      </p:sp>
      <p:sp>
        <p:nvSpPr>
          <p:cNvPr id="75" name="순서도: 수행의 시작/종료 74"/>
          <p:cNvSpPr/>
          <p:nvPr/>
        </p:nvSpPr>
        <p:spPr>
          <a:xfrm>
            <a:off x="8306648" y="458984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지역별</a:t>
            </a:r>
            <a:endParaRPr lang="en-US" altLang="ko-KR">
              <a:solidFill>
                <a:schemeClr val="tx1"/>
              </a:solidFill>
            </a:endParaRPr>
          </a:p>
        </p:txBody>
      </p:sp>
      <p:sp>
        <p:nvSpPr>
          <p:cNvPr id="77" name="순서도: 수행의 시작/종료 76"/>
          <p:cNvSpPr/>
          <p:nvPr/>
        </p:nvSpPr>
        <p:spPr>
          <a:xfrm>
            <a:off x="8306648" y="5365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건의사항</a:t>
            </a:r>
            <a:endParaRPr lang="en-US" altLang="ko-KR">
              <a:solidFill>
                <a:schemeClr val="tx1"/>
              </a:solidFill>
            </a:endParaRPr>
          </a:p>
        </p:txBody>
      </p:sp>
      <p:cxnSp>
        <p:nvCxnSpPr>
          <p:cNvPr id="12" name="연결선: 꺾임 11"/>
          <p:cNvCxnSpPr>
            <a:stCxn id="10" idx="2"/>
            <a:endCxn id="57" idx="0"/>
          </p:cNvCxnSpPr>
          <p:nvPr/>
        </p:nvCxnSpPr>
        <p:spPr>
          <a:xfrm rot="5400000">
            <a:off x="3667236" y="559660"/>
            <a:ext cx="1909704" cy="294782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연결선: 꺾임 18"/>
          <p:cNvCxnSpPr>
            <a:stCxn id="10" idx="2"/>
            <a:endCxn id="60" idx="0"/>
          </p:cNvCxnSpPr>
          <p:nvPr/>
        </p:nvCxnSpPr>
        <p:spPr>
          <a:xfrm rot="5400000">
            <a:off x="4645171" y="1537595"/>
            <a:ext cx="1909704" cy="99195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9" name="연결선: 꺾임 28"/>
          <p:cNvCxnSpPr>
            <a:stCxn id="10" idx="2"/>
            <a:endCxn id="63" idx="0"/>
          </p:cNvCxnSpPr>
          <p:nvPr/>
        </p:nvCxnSpPr>
        <p:spPr>
          <a:xfrm rot="5400000" flipV="1">
            <a:off x="5645204" y="1529516"/>
            <a:ext cx="1909704" cy="100811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3" name="연결선: 꺾임 32"/>
          <p:cNvCxnSpPr>
            <a:stCxn id="10" idx="2"/>
            <a:endCxn id="64" idx="0"/>
          </p:cNvCxnSpPr>
          <p:nvPr/>
        </p:nvCxnSpPr>
        <p:spPr>
          <a:xfrm rot="5400000" flipV="1">
            <a:off x="6614112" y="560608"/>
            <a:ext cx="1909704" cy="294592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4" name="연결선: 꺾임 93"/>
          <p:cNvCxnSpPr>
            <a:stCxn id="10" idx="2"/>
            <a:endCxn id="53" idx="1"/>
          </p:cNvCxnSpPr>
          <p:nvPr/>
        </p:nvCxnSpPr>
        <p:spPr>
          <a:xfrm rot="16200000" flipH="1">
            <a:off x="6327242" y="847477"/>
            <a:ext cx="408012" cy="870497"/>
          </a:xfrm>
          <a:prstGeom prst="bentConnector2">
            <a:avLst/>
          </a:prstGeom>
        </p:spPr>
        <p:style>
          <a:lnRef idx="1">
            <a:schemeClr val="dk1"/>
          </a:lnRef>
          <a:fillRef idx="0">
            <a:schemeClr val="dk1"/>
          </a:fillRef>
          <a:effectRef idx="0">
            <a:schemeClr val="dk1"/>
          </a:effectRef>
          <a:fontRef idx="minor">
            <a:schemeClr val="tx1"/>
          </a:fontRef>
        </p:style>
      </p:cxnSp>
      <p:cxnSp>
        <p:nvCxnSpPr>
          <p:cNvPr id="96" name="연결선: 꺾임 95"/>
          <p:cNvCxnSpPr>
            <a:stCxn id="53" idx="3"/>
            <a:endCxn id="55" idx="1"/>
          </p:cNvCxnSpPr>
          <p:nvPr/>
        </p:nvCxnSpPr>
        <p:spPr>
          <a:xfrm flipV="1">
            <a:off x="8406657" y="1196752"/>
            <a:ext cx="857695" cy="2899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8" name="연결선: 꺾임 97"/>
          <p:cNvCxnSpPr>
            <a:stCxn id="53" idx="3"/>
            <a:endCxn id="56" idx="1"/>
          </p:cNvCxnSpPr>
          <p:nvPr/>
        </p:nvCxnSpPr>
        <p:spPr>
          <a:xfrm>
            <a:off x="8406657" y="1486732"/>
            <a:ext cx="864454" cy="21602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연결선: 꺾임 28">
            <a:extLst>
              <a:ext uri="{FF2B5EF4-FFF2-40B4-BE49-F238E27FC236}">
                <a16:creationId xmlns:a16="http://schemas.microsoft.com/office/drawing/2014/main" id="{E1FCBF44-A3AF-4455-A46D-43C410A8678E}"/>
              </a:ext>
            </a:extLst>
          </p:cNvPr>
          <p:cNvCxnSpPr>
            <a:cxnSpLocks/>
          </p:cNvCxnSpPr>
          <p:nvPr/>
        </p:nvCxnSpPr>
        <p:spPr>
          <a:xfrm rot="16200000" flipH="1">
            <a:off x="7085861" y="89853"/>
            <a:ext cx="1909704" cy="3887438"/>
          </a:xfrm>
          <a:prstGeom prst="bentConnector3">
            <a:avLst/>
          </a:prstGeom>
        </p:spPr>
        <p:style>
          <a:lnRef idx="1">
            <a:schemeClr val="dk1"/>
          </a:lnRef>
          <a:fillRef idx="0">
            <a:schemeClr val="dk1"/>
          </a:fillRef>
          <a:effectRef idx="0">
            <a:schemeClr val="dk1"/>
          </a:effectRef>
          <a:fontRef idx="minor">
            <a:schemeClr val="tx1"/>
          </a:fontRef>
        </p:style>
      </p:cxnSp>
      <p:cxnSp>
        <p:nvCxnSpPr>
          <p:cNvPr id="12" name="연결선: 꺾임 11">
            <a:extLst>
              <a:ext uri="{FF2B5EF4-FFF2-40B4-BE49-F238E27FC236}">
                <a16:creationId xmlns:a16="http://schemas.microsoft.com/office/drawing/2014/main" id="{A37422F3-5EDA-4D42-9B6A-E1D372161DE9}"/>
              </a:ext>
            </a:extLst>
          </p:cNvPr>
          <p:cNvCxnSpPr>
            <a:cxnSpLocks/>
          </p:cNvCxnSpPr>
          <p:nvPr/>
        </p:nvCxnSpPr>
        <p:spPr>
          <a:xfrm rot="5400000">
            <a:off x="1602172" y="1675016"/>
            <a:ext cx="5081513" cy="3888922"/>
          </a:xfrm>
          <a:prstGeom prst="bentConnector3">
            <a:avLst>
              <a:gd name="adj1" fmla="val 18902"/>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cxnSpLocks/>
            <a:stCxn id="63" idx="2"/>
            <a:endCxn id="87" idx="0"/>
          </p:cNvCxnSpPr>
          <p:nvPr/>
        </p:nvCxnSpPr>
        <p:spPr>
          <a:xfrm flipH="1">
            <a:off x="9971668" y="3420472"/>
            <a:ext cx="11770" cy="1154972"/>
          </a:xfrm>
          <a:prstGeom prst="line">
            <a:avLst/>
          </a:prstGeom>
        </p:spPr>
        <p:style>
          <a:lnRef idx="1">
            <a:schemeClr val="dk1"/>
          </a:lnRef>
          <a:fillRef idx="0">
            <a:schemeClr val="dk1"/>
          </a:fillRef>
          <a:effectRef idx="0">
            <a:schemeClr val="dk1"/>
          </a:effectRef>
          <a:fontRef idx="minor">
            <a:schemeClr val="tx1"/>
          </a:fontRef>
        </p:style>
      </p:cxnSp>
      <p:cxnSp>
        <p:nvCxnSpPr>
          <p:cNvPr id="82" name="직선 연결선 81">
            <a:extLst>
              <a:ext uri="{FF2B5EF4-FFF2-40B4-BE49-F238E27FC236}">
                <a16:creationId xmlns:a16="http://schemas.microsoft.com/office/drawing/2014/main" id="{053648CF-B0E4-44DA-AF5E-E81F77950EC9}"/>
              </a:ext>
            </a:extLst>
          </p:cNvPr>
          <p:cNvCxnSpPr>
            <a:cxnSpLocks/>
            <a:stCxn id="62" idx="2"/>
            <a:endCxn id="71" idx="0"/>
          </p:cNvCxnSpPr>
          <p:nvPr/>
        </p:nvCxnSpPr>
        <p:spPr>
          <a:xfrm>
            <a:off x="8127239" y="3420472"/>
            <a:ext cx="34399" cy="1160043"/>
          </a:xfrm>
          <a:prstGeom prst="line">
            <a:avLst/>
          </a:prstGeom>
        </p:spPr>
        <p:style>
          <a:lnRef idx="1">
            <a:schemeClr val="dk1"/>
          </a:lnRef>
          <a:fillRef idx="0">
            <a:schemeClr val="dk1"/>
          </a:fillRef>
          <a:effectRef idx="0">
            <a:schemeClr val="dk1"/>
          </a:effectRef>
          <a:fontRef idx="minor">
            <a:schemeClr val="tx1"/>
          </a:fontRef>
        </p:style>
      </p:cxnSp>
      <p:cxnSp>
        <p:nvCxnSpPr>
          <p:cNvPr id="80" name="직선 연결선 79">
            <a:extLst>
              <a:ext uri="{FF2B5EF4-FFF2-40B4-BE49-F238E27FC236}">
                <a16:creationId xmlns:a16="http://schemas.microsoft.com/office/drawing/2014/main" id="{574708D7-F2D5-4ADE-8340-E154F9116283}"/>
              </a:ext>
            </a:extLst>
          </p:cNvPr>
          <p:cNvCxnSpPr>
            <a:cxnSpLocks/>
            <a:stCxn id="61" idx="2"/>
            <a:endCxn id="68" idx="0"/>
          </p:cNvCxnSpPr>
          <p:nvPr/>
        </p:nvCxnSpPr>
        <p:spPr>
          <a:xfrm>
            <a:off x="6107806" y="3421283"/>
            <a:ext cx="0" cy="1949091"/>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cxnSpLocks/>
            <a:stCxn id="60" idx="2"/>
            <a:endCxn id="59" idx="0"/>
          </p:cNvCxnSpPr>
          <p:nvPr/>
        </p:nvCxnSpPr>
        <p:spPr>
          <a:xfrm flipH="1">
            <a:off x="4100710" y="3421283"/>
            <a:ext cx="13431" cy="1154161"/>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관리자 메인</a:t>
            </a: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1438190" y="2988424"/>
            <a:ext cx="1561582"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게시판 관리</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3322055" y="3780514"/>
            <a:ext cx="1599223"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리스트</a:t>
            </a:r>
            <a:endParaRPr lang="en-US" altLang="ko-KR" dirty="0">
              <a:solidFill>
                <a:schemeClr val="tx1"/>
              </a:solidFill>
            </a:endParaRPr>
          </a:p>
        </p:txBody>
      </p:sp>
      <p:sp>
        <p:nvSpPr>
          <p:cNvPr id="59" name="순서도: 수행의 시작/종료 58">
            <a:extLst>
              <a:ext uri="{FF2B5EF4-FFF2-40B4-BE49-F238E27FC236}">
                <a16:creationId xmlns:a16="http://schemas.microsoft.com/office/drawing/2014/main" id="{FFC4C2F5-B130-4B7A-9EBE-AF87F7680BC6}"/>
              </a:ext>
            </a:extLst>
          </p:cNvPr>
          <p:cNvSpPr/>
          <p:nvPr/>
        </p:nvSpPr>
        <p:spPr>
          <a:xfrm>
            <a:off x="3049070" y="4575444"/>
            <a:ext cx="2103279"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영구정지 리스트</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3338212" y="2988424"/>
            <a:ext cx="1551858" cy="432859"/>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회원관리</a:t>
            </a:r>
            <a:endParaRPr lang="en-US" altLang="ko-KR" dirty="0">
              <a:solidFill>
                <a:schemeClr val="bg1"/>
              </a:solidFill>
            </a:endParaRPr>
          </a:p>
        </p:txBody>
      </p:sp>
      <p:sp>
        <p:nvSpPr>
          <p:cNvPr id="61" name="순서도: 수행의 시작/종료 60">
            <a:extLst>
              <a:ext uri="{FF2B5EF4-FFF2-40B4-BE49-F238E27FC236}">
                <a16:creationId xmlns:a16="http://schemas.microsoft.com/office/drawing/2014/main" id="{46B7CE34-C7F8-4F32-85AE-C183A5AAB6DC}"/>
              </a:ext>
            </a:extLst>
          </p:cNvPr>
          <p:cNvSpPr/>
          <p:nvPr/>
        </p:nvSpPr>
        <p:spPr>
          <a:xfrm>
            <a:off x="5387726" y="2989235"/>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통계</a:t>
            </a:r>
            <a:endParaRPr lang="en-US" altLang="ko-KR" dirty="0">
              <a:solidFill>
                <a:schemeClr val="bg1"/>
              </a:solidFill>
            </a:endParaRPr>
          </a:p>
        </p:txBody>
      </p:sp>
      <p:sp>
        <p:nvSpPr>
          <p:cNvPr id="62" name="순서도: 수행의 시작/종료 61">
            <a:extLst>
              <a:ext uri="{FF2B5EF4-FFF2-40B4-BE49-F238E27FC236}">
                <a16:creationId xmlns:a16="http://schemas.microsoft.com/office/drawing/2014/main" id="{412BC4BA-280B-4A86-814B-4A99D8FD6BC9}"/>
              </a:ext>
            </a:extLst>
          </p:cNvPr>
          <p:cNvSpPr/>
          <p:nvPr/>
        </p:nvSpPr>
        <p:spPr>
          <a:xfrm>
            <a:off x="7153526" y="2988424"/>
            <a:ext cx="1947425"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기본 정책 관리</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9263358" y="2988424"/>
            <a:ext cx="1440160" cy="432048"/>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endParaRPr lang="en-US" altLang="ko-KR" dirty="0">
              <a:solidFill>
                <a:schemeClr val="bg1"/>
              </a:solidFill>
            </a:endParaRPr>
          </a:p>
        </p:txBody>
      </p:sp>
      <p:sp>
        <p:nvSpPr>
          <p:cNvPr id="66" name="순서도: 수행의 시작/종료 65">
            <a:extLst>
              <a:ext uri="{FF2B5EF4-FFF2-40B4-BE49-F238E27FC236}">
                <a16:creationId xmlns:a16="http://schemas.microsoft.com/office/drawing/2014/main" id="{7EC0853C-D974-4A1F-A9D4-ABC1920220A9}"/>
              </a:ext>
            </a:extLst>
          </p:cNvPr>
          <p:cNvSpPr/>
          <p:nvPr/>
        </p:nvSpPr>
        <p:spPr>
          <a:xfrm>
            <a:off x="5387726"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방문자 수</a:t>
            </a:r>
            <a:r>
              <a:rPr lang="en-US" altLang="ko-KR" dirty="0">
                <a:solidFill>
                  <a:schemeClr val="tx1"/>
                </a:solidFill>
              </a:rPr>
              <a:t>/</a:t>
            </a:r>
            <a:r>
              <a:rPr lang="ko-KR" altLang="en-US" dirty="0">
                <a:solidFill>
                  <a:schemeClr val="tx1"/>
                </a:solidFill>
              </a:rPr>
              <a:t>페이지 뷰</a:t>
            </a:r>
            <a:endParaRPr lang="en-US" altLang="ko-KR" dirty="0">
              <a:solidFill>
                <a:schemeClr val="tx1"/>
              </a:solidFill>
            </a:endParaRPr>
          </a:p>
        </p:txBody>
      </p:sp>
      <p:sp>
        <p:nvSpPr>
          <p:cNvPr id="67" name="순서도: 수행의 시작/종료 66">
            <a:extLst>
              <a:ext uri="{FF2B5EF4-FFF2-40B4-BE49-F238E27FC236}">
                <a16:creationId xmlns:a16="http://schemas.microsoft.com/office/drawing/2014/main" id="{09CBD307-D9E4-4F42-B401-03FFBE5A488B}"/>
              </a:ext>
            </a:extLst>
          </p:cNvPr>
          <p:cNvSpPr/>
          <p:nvPr/>
        </p:nvSpPr>
        <p:spPr>
          <a:xfrm>
            <a:off x="5387726"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가입자 수</a:t>
            </a:r>
            <a:endParaRPr lang="en-US" altLang="ko-KR" dirty="0">
              <a:solidFill>
                <a:schemeClr val="tx1"/>
              </a:solidFill>
            </a:endParaRPr>
          </a:p>
        </p:txBody>
      </p:sp>
      <p:sp>
        <p:nvSpPr>
          <p:cNvPr id="68" name="순서도: 수행의 시작/종료 67">
            <a:extLst>
              <a:ext uri="{FF2B5EF4-FFF2-40B4-BE49-F238E27FC236}">
                <a16:creationId xmlns:a16="http://schemas.microsoft.com/office/drawing/2014/main" id="{AA8C6FB6-1290-4D48-B37D-D6543C3D1ACA}"/>
              </a:ext>
            </a:extLst>
          </p:cNvPr>
          <p:cNvSpPr/>
          <p:nvPr/>
        </p:nvSpPr>
        <p:spPr>
          <a:xfrm>
            <a:off x="5387726" y="537037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탈퇴 사유</a:t>
            </a:r>
            <a:endParaRPr lang="en-US" altLang="ko-KR" dirty="0">
              <a:solidFill>
                <a:schemeClr val="tx1"/>
              </a:solidFill>
            </a:endParaRPr>
          </a:p>
        </p:txBody>
      </p:sp>
      <p:sp>
        <p:nvSpPr>
          <p:cNvPr id="70" name="순서도: 수행의 시작/종료 69">
            <a:extLst>
              <a:ext uri="{FF2B5EF4-FFF2-40B4-BE49-F238E27FC236}">
                <a16:creationId xmlns:a16="http://schemas.microsoft.com/office/drawing/2014/main" id="{A43F5E36-8470-43BF-8E4C-27CA2AD6DC4C}"/>
              </a:ext>
            </a:extLst>
          </p:cNvPr>
          <p:cNvSpPr/>
          <p:nvPr/>
        </p:nvSpPr>
        <p:spPr>
          <a:xfrm>
            <a:off x="7441558" y="378558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약관 관리</a:t>
            </a:r>
            <a:endParaRPr lang="en-US" altLang="ko-KR" dirty="0">
              <a:solidFill>
                <a:schemeClr val="tx1"/>
              </a:solidFill>
            </a:endParaRPr>
          </a:p>
        </p:txBody>
      </p:sp>
      <p:sp>
        <p:nvSpPr>
          <p:cNvPr id="71" name="순서도: 수행의 시작/종료 70">
            <a:extLst>
              <a:ext uri="{FF2B5EF4-FFF2-40B4-BE49-F238E27FC236}">
                <a16:creationId xmlns:a16="http://schemas.microsoft.com/office/drawing/2014/main" id="{937E55B1-79FF-485F-956C-F0973EFF763E}"/>
              </a:ext>
            </a:extLst>
          </p:cNvPr>
          <p:cNvSpPr/>
          <p:nvPr/>
        </p:nvSpPr>
        <p:spPr>
          <a:xfrm>
            <a:off x="7441558" y="4580515"/>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정책 관리</a:t>
            </a:r>
            <a:endParaRPr lang="en-US" altLang="ko-KR" dirty="0">
              <a:solidFill>
                <a:schemeClr val="tx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9263358" y="379491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r>
              <a:rPr lang="en-US" altLang="ko-KR" dirty="0">
                <a:solidFill>
                  <a:schemeClr val="tx1"/>
                </a:solidFill>
              </a:rPr>
              <a:t>/</a:t>
            </a:r>
          </a:p>
          <a:p>
            <a:pPr algn="ctr"/>
            <a:r>
              <a:rPr lang="ko-KR" altLang="en-US" dirty="0">
                <a:solidFill>
                  <a:schemeClr val="tx1"/>
                </a:solidFill>
              </a:rPr>
              <a:t>로그아웃</a:t>
            </a:r>
            <a:endParaRPr lang="en-US" altLang="ko-KR" dirty="0">
              <a:solidFill>
                <a:schemeClr val="tx1"/>
              </a:solidFill>
            </a:endParaRPr>
          </a:p>
        </p:txBody>
      </p:sp>
      <p:cxnSp>
        <p:nvCxnSpPr>
          <p:cNvPr id="19" name="연결선: 꺾임 18">
            <a:extLst>
              <a:ext uri="{FF2B5EF4-FFF2-40B4-BE49-F238E27FC236}">
                <a16:creationId xmlns:a16="http://schemas.microsoft.com/office/drawing/2014/main" id="{D8FF0F41-6E30-4E94-B4D1-5AC9EE541938}"/>
              </a:ext>
            </a:extLst>
          </p:cNvPr>
          <p:cNvCxnSpPr>
            <a:cxnSpLocks/>
          </p:cNvCxnSpPr>
          <p:nvPr/>
        </p:nvCxnSpPr>
        <p:spPr>
          <a:xfrm rot="5400000">
            <a:off x="4150218" y="1042643"/>
            <a:ext cx="1909704" cy="1981859"/>
          </a:xfrm>
          <a:prstGeom prst="bentConnector3">
            <a:avLst/>
          </a:prstGeom>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BD2EB6F1-8627-46E8-B872-6B5ADAD768EE}"/>
              </a:ext>
            </a:extLst>
          </p:cNvPr>
          <p:cNvCxnSpPr>
            <a:cxnSpLocks/>
          </p:cNvCxnSpPr>
          <p:nvPr/>
        </p:nvCxnSpPr>
        <p:spPr>
          <a:xfrm rot="16200000" flipH="1">
            <a:off x="5134839" y="2028074"/>
            <a:ext cx="1910515" cy="11806"/>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연결선: 꺾임 24">
            <a:extLst>
              <a:ext uri="{FF2B5EF4-FFF2-40B4-BE49-F238E27FC236}">
                <a16:creationId xmlns:a16="http://schemas.microsoft.com/office/drawing/2014/main" id="{6D184E3B-D10D-4156-8D75-E0AFE9A9E2A2}"/>
              </a:ext>
            </a:extLst>
          </p:cNvPr>
          <p:cNvCxnSpPr>
            <a:cxnSpLocks/>
            <a:stCxn id="10" idx="2"/>
            <a:endCxn id="62" idx="0"/>
          </p:cNvCxnSpPr>
          <p:nvPr/>
        </p:nvCxnSpPr>
        <p:spPr>
          <a:xfrm rot="16200000" flipH="1">
            <a:off x="6156767" y="1017952"/>
            <a:ext cx="1909704" cy="2031239"/>
          </a:xfrm>
          <a:prstGeom prst="bentConnector3">
            <a:avLst/>
          </a:prstGeom>
        </p:spPr>
        <p:style>
          <a:lnRef idx="1">
            <a:schemeClr val="dk1"/>
          </a:lnRef>
          <a:fillRef idx="0">
            <a:schemeClr val="dk1"/>
          </a:fillRef>
          <a:effectRef idx="0">
            <a:schemeClr val="dk1"/>
          </a:effectRef>
          <a:fontRef idx="minor">
            <a:schemeClr val="tx1"/>
          </a:fontRef>
        </p:style>
      </p:cxnSp>
      <p:sp>
        <p:nvSpPr>
          <p:cNvPr id="79" name="순서도: 수행의 시작/종료 78">
            <a:extLst>
              <a:ext uri="{FF2B5EF4-FFF2-40B4-BE49-F238E27FC236}">
                <a16:creationId xmlns:a16="http://schemas.microsoft.com/office/drawing/2014/main" id="{DF6281AB-8D2C-4BDE-908C-5552259F8EFB}"/>
              </a:ext>
            </a:extLst>
          </p:cNvPr>
          <p:cNvSpPr/>
          <p:nvPr/>
        </p:nvSpPr>
        <p:spPr>
          <a:xfrm>
            <a:off x="1486998" y="378051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81" name="순서도: 수행의 시작/종료 80">
            <a:extLst>
              <a:ext uri="{FF2B5EF4-FFF2-40B4-BE49-F238E27FC236}">
                <a16:creationId xmlns:a16="http://schemas.microsoft.com/office/drawing/2014/main" id="{9D2B7413-7C0B-49C3-9815-AA2289068A0C}"/>
              </a:ext>
            </a:extLst>
          </p:cNvPr>
          <p:cNvSpPr/>
          <p:nvPr/>
        </p:nvSpPr>
        <p:spPr>
          <a:xfrm>
            <a:off x="1415480" y="4575444"/>
            <a:ext cx="1561582"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자유게시판</a:t>
            </a:r>
            <a:endParaRPr lang="en-US" altLang="ko-KR" dirty="0">
              <a:solidFill>
                <a:schemeClr val="tx1"/>
              </a:solidFill>
            </a:endParaRPr>
          </a:p>
        </p:txBody>
      </p:sp>
      <p:sp>
        <p:nvSpPr>
          <p:cNvPr id="83" name="순서도: 수행의 시작/종료 82">
            <a:extLst>
              <a:ext uri="{FF2B5EF4-FFF2-40B4-BE49-F238E27FC236}">
                <a16:creationId xmlns:a16="http://schemas.microsoft.com/office/drawing/2014/main" id="{501B88C0-2816-4754-A818-D84009B22E1C}"/>
              </a:ext>
            </a:extLst>
          </p:cNvPr>
          <p:cNvSpPr/>
          <p:nvPr/>
        </p:nvSpPr>
        <p:spPr>
          <a:xfrm>
            <a:off x="1486998" y="536530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지역별</a:t>
            </a:r>
            <a:endParaRPr lang="en-US" altLang="ko-KR" dirty="0">
              <a:solidFill>
                <a:schemeClr val="tx1"/>
              </a:solidFill>
            </a:endParaRPr>
          </a:p>
        </p:txBody>
      </p:sp>
      <p:sp>
        <p:nvSpPr>
          <p:cNvPr id="85" name="순서도: 수행의 시작/종료 84">
            <a:extLst>
              <a:ext uri="{FF2B5EF4-FFF2-40B4-BE49-F238E27FC236}">
                <a16:creationId xmlns:a16="http://schemas.microsoft.com/office/drawing/2014/main" id="{3AD4EAF3-DAD8-41A0-B2B3-838E16B78D35}"/>
              </a:ext>
            </a:extLst>
          </p:cNvPr>
          <p:cNvSpPr/>
          <p:nvPr/>
        </p:nvSpPr>
        <p:spPr>
          <a:xfrm>
            <a:off x="1486998" y="6160233"/>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건의사항</a:t>
            </a:r>
            <a:endParaRPr lang="en-US" altLang="ko-KR" dirty="0">
              <a:solidFill>
                <a:schemeClr val="tx1"/>
              </a:solidFill>
            </a:endParaRPr>
          </a:p>
        </p:txBody>
      </p:sp>
      <p:sp>
        <p:nvSpPr>
          <p:cNvPr id="87" name="순서도: 수행의 시작/종료 86">
            <a:extLst>
              <a:ext uri="{FF2B5EF4-FFF2-40B4-BE49-F238E27FC236}">
                <a16:creationId xmlns:a16="http://schemas.microsoft.com/office/drawing/2014/main" id="{CA06C64F-0D26-4567-AE0D-C7B8BC7B2AFE}"/>
              </a:ext>
            </a:extLst>
          </p:cNvPr>
          <p:cNvSpPr/>
          <p:nvPr/>
        </p:nvSpPr>
        <p:spPr>
          <a:xfrm>
            <a:off x="9192344" y="4575444"/>
            <a:ext cx="1558647"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관리자 추가</a:t>
            </a:r>
            <a:endParaRPr lang="en-US" altLang="ko-KR" dirty="0">
              <a:solidFill>
                <a:schemeClr val="tx1"/>
              </a:solidFill>
            </a:endParaRPr>
          </a:p>
        </p:txBody>
      </p:sp>
    </p:spTree>
    <p:extLst>
      <p:ext uri="{BB962C8B-B14F-4D97-AF65-F5344CB8AC3E}">
        <p14:creationId xmlns:p14="http://schemas.microsoft.com/office/powerpoint/2010/main" val="1150159878"/>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1732</ep:Words>
  <ep:PresentationFormat>와이드스크린</ep:PresentationFormat>
  <ep:Paragraphs>245</ep:Paragraphs>
  <ep:Slides>29</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29</vt:i4>
      </vt:variant>
    </vt:vector>
  </ep:HeadingPairs>
  <ep:TitlesOfParts>
    <vt:vector size="30" baseType="lpstr">
      <vt:lpstr>Office 테마</vt:lpstr>
      <vt:lpstr>Fish Book</vt:lpstr>
      <vt:lpstr>목차</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3. 구조</vt:lpstr>
      <vt:lpstr>3. 구조</vt:lpstr>
      <vt:lpstr>3. 구조</vt:lpstr>
      <vt:lpstr>4. 정책문서</vt:lpstr>
      <vt:lpstr>5. 화면 작성</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kangt</cp:lastModifiedBy>
  <dcterms:modified xsi:type="dcterms:W3CDTF">2020-04-10T08:07:40.746</dcterms:modified>
  <cp:revision>174</cp:revision>
  <dc:title>화면설계서 양식_v1.0</dc:title>
  <cp:version/>
</cp:coreProperties>
</file>