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78" r:id="rId3"/>
    <p:sldId id="265" r:id="rId4"/>
    <p:sldId id="279" r:id="rId5"/>
    <p:sldId id="282" r:id="rId6"/>
    <p:sldId id="283" r:id="rId7"/>
    <p:sldId id="275" r:id="rId8"/>
    <p:sldId id="277" r:id="rId9"/>
    <p:sldId id="273" r:id="rId10"/>
    <p:sldId id="274" r:id="rId1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78"/>
          </p14:sldIdLst>
        </p14:section>
        <p14:section name="document History." id="{FF903505-45CE-4FDE-900C-B7F30543DFE6}">
          <p14:sldIdLst>
            <p14:sldId id="265"/>
            <p14:sldId id="279"/>
            <p14:sldId id="282"/>
            <p14:sldId id="283"/>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extLst>
      <p:ext uri="{19B8F6BF-5375-455C-9EA6-DF929625EA0E}">
        <p15:presenceInfo xmlns:p15="http://schemas.microsoft.com/office/powerpoint/2012/main" userId="722089be5ab032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86" d="100"/>
          <a:sy n="86" d="100"/>
        </p:scale>
        <p:origin x="69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2020-03-31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268971893"/>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2020-04-01</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2020-04-01</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5111451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표준 </a:t>
            </a:r>
            <a:r>
              <a:rPr lang="en-US" altLang="ko-KR" dirty="0"/>
              <a:t>UI</a:t>
            </a:r>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1. </a:t>
            </a:r>
            <a:r>
              <a:rPr lang="ko-KR" altLang="en-US" dirty="0">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185725493"/>
              </p:ext>
            </p:extLst>
          </p:nvPr>
        </p:nvGraphicFramePr>
        <p:xfrm>
          <a:off x="1197870" y="1772816"/>
          <a:ext cx="9796260" cy="2913483"/>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3818010">
                  <a:extLst>
                    <a:ext uri="{9D8B030D-6E8A-4147-A177-3AD203B41FA5}">
                      <a16:colId xmlns:a16="http://schemas.microsoft.com/office/drawing/2014/main" val="3020496485"/>
                    </a:ext>
                  </a:extLst>
                </a:gridCol>
              </a:tblGrid>
              <a:tr h="342763">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수정위치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문서버전</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작성자</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비고</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문서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latin typeface="+mn-ea"/>
                          <a:ea typeface="+mn-ea"/>
                        </a:rPr>
                        <a:t>Ver_0.1</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ctr"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125115982"/>
              </p:ext>
            </p:extLst>
          </p:nvPr>
        </p:nvGraphicFramePr>
        <p:xfrm>
          <a:off x="1197871" y="1772816"/>
          <a:ext cx="9796258" cy="3737248"/>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45936">
                <a:tc>
                  <a:txBody>
                    <a:bodyPr/>
                    <a:lstStyle/>
                    <a:p>
                      <a:pPr algn="ctr" latinLnBrk="1"/>
                      <a:r>
                        <a:rPr lang="ko-KR" altLang="en-US" sz="12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플랫폼을 개발해 보고 싶었는데 아버지가 낚시를 좋아하셔서 낚시에 관한 플랫폼을 만들어보자는 생각을 하게 되었다</a:t>
                      </a:r>
                      <a:r>
                        <a:rPr lang="en-US" altLang="ko-KR" sz="1200" dirty="0">
                          <a:solidFill>
                            <a:schemeClr val="tx1"/>
                          </a:solidFill>
                          <a:latin typeface="+mn-ea"/>
                          <a:ea typeface="+mn-ea"/>
                        </a:rPr>
                        <a:t>.</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플랫폼 제작</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해당 기획안의 구현을 통해 기대하는 바를 정량적으로 정리해주세요</a:t>
                      </a:r>
                      <a:r>
                        <a:rPr lang="en-US" altLang="ko-KR" sz="12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기대효과는 앞서 정리한 기획의 목적을 정량화 함을 의미합니다</a:t>
                      </a:r>
                      <a:r>
                        <a:rPr lang="en-US" altLang="ko-KR" sz="12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12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회원관리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물고기 식별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게시판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12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r>
                        <a:rPr lang="ko-KR" altLang="en-US" sz="1200" dirty="0">
                          <a:solidFill>
                            <a:schemeClr val="tx1"/>
                          </a:solidFill>
                          <a:latin typeface="+mn-ea"/>
                          <a:ea typeface="+mn-ea"/>
                        </a:rPr>
                        <a:t>바다낚시</a:t>
                      </a:r>
                      <a:r>
                        <a:rPr lang="en-US" altLang="ko-KR" sz="1200" dirty="0">
                          <a:solidFill>
                            <a:schemeClr val="tx1"/>
                          </a:solidFill>
                          <a:latin typeface="+mn-ea"/>
                          <a:ea typeface="+mn-ea"/>
                        </a:rPr>
                        <a:t>, </a:t>
                      </a:r>
                      <a:r>
                        <a:rPr lang="ko-KR" altLang="en-US" sz="1200" dirty="0">
                          <a:solidFill>
                            <a:schemeClr val="tx1"/>
                          </a:solidFill>
                          <a:latin typeface="+mn-ea"/>
                          <a:ea typeface="+mn-ea"/>
                        </a:rPr>
                        <a:t>민물낚시</a:t>
                      </a:r>
                      <a:r>
                        <a:rPr lang="en-US" altLang="ko-KR" sz="1200" dirty="0">
                          <a:solidFill>
                            <a:schemeClr val="tx1"/>
                          </a:solidFill>
                          <a:latin typeface="+mn-ea"/>
                          <a:ea typeface="+mn-ea"/>
                        </a:rPr>
                        <a:t>, </a:t>
                      </a:r>
                      <a:r>
                        <a:rPr lang="ko-KR" altLang="en-US" sz="1200" dirty="0" err="1">
                          <a:solidFill>
                            <a:schemeClr val="tx1"/>
                          </a:solidFill>
                          <a:latin typeface="+mn-ea"/>
                          <a:ea typeface="+mn-ea"/>
                        </a:rPr>
                        <a:t>조황</a:t>
                      </a:r>
                      <a:r>
                        <a:rPr lang="en-US" altLang="ko-KR" sz="1200" dirty="0">
                          <a:solidFill>
                            <a:schemeClr val="tx1"/>
                          </a:solidFill>
                          <a:latin typeface="+mn-ea"/>
                          <a:ea typeface="+mn-ea"/>
                        </a:rPr>
                        <a:t>, </a:t>
                      </a:r>
                      <a:r>
                        <a:rPr lang="ko-KR" altLang="en-US" sz="1200" dirty="0" err="1">
                          <a:solidFill>
                            <a:schemeClr val="tx1"/>
                          </a:solidFill>
                          <a:latin typeface="+mn-ea"/>
                          <a:ea typeface="+mn-ea"/>
                        </a:rPr>
                        <a:t>출조</a:t>
                      </a:r>
                      <a:r>
                        <a:rPr lang="en-US" altLang="ko-KR" sz="1200" dirty="0">
                          <a:solidFill>
                            <a:schemeClr val="tx1"/>
                          </a:solidFill>
                          <a:latin typeface="+mn-ea"/>
                          <a:ea typeface="+mn-ea"/>
                        </a:rPr>
                        <a:t>)</a:t>
                      </a:r>
                      <a:r>
                        <a:rPr lang="ko-KR" altLang="en-US" sz="1200" dirty="0">
                          <a:solidFill>
                            <a:schemeClr val="tx1"/>
                          </a:solidFill>
                          <a:latin typeface="+mn-ea"/>
                          <a:ea typeface="+mn-ea"/>
                        </a:rPr>
                        <a:t> 제공하는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낚시용품 판매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중고거래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29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4469335"/>
              </p:ext>
            </p:extLst>
          </p:nvPr>
        </p:nvGraphicFramePr>
        <p:xfrm>
          <a:off x="1196290" y="1772816"/>
          <a:ext cx="9796254" cy="3600401"/>
        </p:xfrm>
        <a:graphic>
          <a:graphicData uri="http://schemas.openxmlformats.org/drawingml/2006/table">
            <a:tbl>
              <a:tblPr>
                <a:tableStyleId>{5C22544A-7EE6-4342-B048-85BDC9FD1C3A}</a:tableStyleId>
              </a:tblPr>
              <a:tblGrid>
                <a:gridCol w="1371318">
                  <a:extLst>
                    <a:ext uri="{9D8B030D-6E8A-4147-A177-3AD203B41FA5}">
                      <a16:colId xmlns:a16="http://schemas.microsoft.com/office/drawing/2014/main" val="20000"/>
                    </a:ext>
                  </a:extLst>
                </a:gridCol>
                <a:gridCol w="552344">
                  <a:extLst>
                    <a:ext uri="{9D8B030D-6E8A-4147-A177-3AD203B41FA5}">
                      <a16:colId xmlns:a16="http://schemas.microsoft.com/office/drawing/2014/main" val="20005"/>
                    </a:ext>
                  </a:extLst>
                </a:gridCol>
                <a:gridCol w="605584">
                  <a:extLst>
                    <a:ext uri="{9D8B030D-6E8A-4147-A177-3AD203B41FA5}">
                      <a16:colId xmlns:a16="http://schemas.microsoft.com/office/drawing/2014/main" val="679822804"/>
                    </a:ext>
                  </a:extLst>
                </a:gridCol>
                <a:gridCol w="605584">
                  <a:extLst>
                    <a:ext uri="{9D8B030D-6E8A-4147-A177-3AD203B41FA5}">
                      <a16:colId xmlns:a16="http://schemas.microsoft.com/office/drawing/2014/main" val="1797322960"/>
                    </a:ext>
                  </a:extLst>
                </a:gridCol>
                <a:gridCol w="605584">
                  <a:extLst>
                    <a:ext uri="{9D8B030D-6E8A-4147-A177-3AD203B41FA5}">
                      <a16:colId xmlns:a16="http://schemas.microsoft.com/office/drawing/2014/main" val="1285702724"/>
                    </a:ext>
                  </a:extLst>
                </a:gridCol>
                <a:gridCol w="605584">
                  <a:extLst>
                    <a:ext uri="{9D8B030D-6E8A-4147-A177-3AD203B41FA5}">
                      <a16:colId xmlns:a16="http://schemas.microsoft.com/office/drawing/2014/main" val="3050183083"/>
                    </a:ext>
                  </a:extLst>
                </a:gridCol>
                <a:gridCol w="605584">
                  <a:extLst>
                    <a:ext uri="{9D8B030D-6E8A-4147-A177-3AD203B41FA5}">
                      <a16:colId xmlns:a16="http://schemas.microsoft.com/office/drawing/2014/main" val="1591617844"/>
                    </a:ext>
                  </a:extLst>
                </a:gridCol>
                <a:gridCol w="605584">
                  <a:extLst>
                    <a:ext uri="{9D8B030D-6E8A-4147-A177-3AD203B41FA5}">
                      <a16:colId xmlns:a16="http://schemas.microsoft.com/office/drawing/2014/main" val="3203445945"/>
                    </a:ext>
                  </a:extLst>
                </a:gridCol>
                <a:gridCol w="605584">
                  <a:extLst>
                    <a:ext uri="{9D8B030D-6E8A-4147-A177-3AD203B41FA5}">
                      <a16:colId xmlns:a16="http://schemas.microsoft.com/office/drawing/2014/main" val="2421811692"/>
                    </a:ext>
                  </a:extLst>
                </a:gridCol>
                <a:gridCol w="605584">
                  <a:extLst>
                    <a:ext uri="{9D8B030D-6E8A-4147-A177-3AD203B41FA5}">
                      <a16:colId xmlns:a16="http://schemas.microsoft.com/office/drawing/2014/main" val="1394790389"/>
                    </a:ext>
                  </a:extLst>
                </a:gridCol>
                <a:gridCol w="605584">
                  <a:extLst>
                    <a:ext uri="{9D8B030D-6E8A-4147-A177-3AD203B41FA5}">
                      <a16:colId xmlns:a16="http://schemas.microsoft.com/office/drawing/2014/main" val="980561316"/>
                    </a:ext>
                  </a:extLst>
                </a:gridCol>
                <a:gridCol w="605584">
                  <a:extLst>
                    <a:ext uri="{9D8B030D-6E8A-4147-A177-3AD203B41FA5}">
                      <a16:colId xmlns:a16="http://schemas.microsoft.com/office/drawing/2014/main" val="1644895785"/>
                    </a:ext>
                  </a:extLst>
                </a:gridCol>
                <a:gridCol w="605584">
                  <a:extLst>
                    <a:ext uri="{9D8B030D-6E8A-4147-A177-3AD203B41FA5}">
                      <a16:colId xmlns:a16="http://schemas.microsoft.com/office/drawing/2014/main" val="129029351"/>
                    </a:ext>
                  </a:extLst>
                </a:gridCol>
                <a:gridCol w="605584">
                  <a:extLst>
                    <a:ext uri="{9D8B030D-6E8A-4147-A177-3AD203B41FA5}">
                      <a16:colId xmlns:a16="http://schemas.microsoft.com/office/drawing/2014/main" val="2756312177"/>
                    </a:ext>
                  </a:extLst>
                </a:gridCol>
                <a:gridCol w="605584">
                  <a:extLst>
                    <a:ext uri="{9D8B030D-6E8A-4147-A177-3AD203B41FA5}">
                      <a16:colId xmlns:a16="http://schemas.microsoft.com/office/drawing/2014/main" val="1082262996"/>
                    </a:ext>
                  </a:extLst>
                </a:gridCol>
              </a:tblGrid>
              <a:tr h="467353">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46735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40286">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858749">
                <a:tc>
                  <a:txBody>
                    <a:bodyPr/>
                    <a:lstStyle/>
                    <a:p>
                      <a:pPr algn="ctr" latinLnBrk="1">
                        <a:lnSpc>
                          <a:spcPct val="120000"/>
                        </a:lnSpc>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866660">
                <a:tc>
                  <a:txBody>
                    <a:bodyPr/>
                    <a:lstStyle/>
                    <a:p>
                      <a:pPr algn="ctr" latinLnBrk="1">
                        <a:lnSpc>
                          <a:spcPct val="120000"/>
                        </a:lnSpc>
                      </a:pPr>
                      <a:r>
                        <a:rPr lang="ko-KR" altLang="en-US" sz="1200" dirty="0">
                          <a:solidFill>
                            <a:schemeClr val="tx1"/>
                          </a:solidFill>
                          <a:latin typeface="+mn-ea"/>
                          <a:ea typeface="+mn-ea"/>
                        </a:rPr>
                        <a:t>물고기 식별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75379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66937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3489</TotalTime>
  <Words>326</Words>
  <Application>Microsoft Office PowerPoint</Application>
  <PresentationFormat>와이드스크린</PresentationFormat>
  <Paragraphs>170</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3. 구조</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113</cp:revision>
  <cp:lastPrinted>2019-05-29T05:54:36Z</cp:lastPrinted>
  <dcterms:created xsi:type="dcterms:W3CDTF">2019-03-11T07:43:12Z</dcterms:created>
  <dcterms:modified xsi:type="dcterms:W3CDTF">2020-03-31T17:09:48Z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