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0"/>
  </p:notesMasterIdLst>
  <p:sldIdLst>
    <p:sldId id="257" r:id="rId2"/>
    <p:sldId id="260" r:id="rId3"/>
    <p:sldId id="261" r:id="rId4"/>
    <p:sldId id="258" r:id="rId5"/>
    <p:sldId id="263" r:id="rId6"/>
    <p:sldId id="271" r:id="rId7"/>
    <p:sldId id="264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265" r:id="rId45"/>
    <p:sldId id="266" r:id="rId46"/>
    <p:sldId id="267" r:id="rId47"/>
    <p:sldId id="268" r:id="rId48"/>
    <p:sldId id="269" r:id="rId49"/>
  </p:sldIdLst>
  <p:sldSz cx="12192000" cy="6858000"/>
  <p:notesSz cx="6858000" cy="9144000"/>
  <p:embeddedFontLst>
    <p:embeddedFont>
      <p:font typeface="나눔고딕" panose="020D0604000000000000" pitchFamily="50" charset="-127"/>
      <p:regular r:id="rId51"/>
      <p:bold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scripter.com/s/0skGZk6" TargetMode="External"/><Relationship Id="rId2" Type="http://schemas.openxmlformats.org/officeDocument/2006/relationships/hyperlink" Target="https://colorscripter.com/s/gL1IGBK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443" y="2447473"/>
            <a:ext cx="5981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특별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Queen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28EC-3DDF-4BA9-8B34-8BEE3BEB73B4}"/>
              </a:ext>
            </a:extLst>
          </p:cNvPr>
          <p:cNvSpPr/>
          <p:nvPr/>
        </p:nvSpPr>
        <p:spPr>
          <a:xfrm>
            <a:off x="6754586" y="438869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팀장 </a:t>
            </a:r>
            <a:r>
              <a:rPr lang="en-US" altLang="ko-KR" dirty="0"/>
              <a:t>: 201411165</a:t>
            </a:r>
            <a:r>
              <a:rPr lang="ko-KR" altLang="en-US" dirty="0" err="1"/>
              <a:t>고진권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컴퓨터과학과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팀원 </a:t>
            </a:r>
            <a:r>
              <a:rPr lang="en-US" altLang="ko-KR" dirty="0"/>
              <a:t>: 201411188</a:t>
            </a:r>
            <a:r>
              <a:rPr lang="ko-KR" altLang="en-US" dirty="0"/>
              <a:t>박성준</a:t>
            </a:r>
            <a:r>
              <a:rPr lang="en-US" altLang="ko-KR" dirty="0"/>
              <a:t> (</a:t>
            </a:r>
            <a:r>
              <a:rPr lang="ko-KR" altLang="en-US" dirty="0"/>
              <a:t>컴퓨터과학과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팀원 </a:t>
            </a:r>
            <a:r>
              <a:rPr lang="en-US" altLang="ko-KR" dirty="0"/>
              <a:t>: 201411193</a:t>
            </a:r>
            <a:r>
              <a:rPr lang="ko-KR" altLang="en-US" dirty="0"/>
              <a:t>박지수</a:t>
            </a:r>
            <a:r>
              <a:rPr lang="en-US" altLang="ko-KR" dirty="0"/>
              <a:t> (</a:t>
            </a:r>
            <a:r>
              <a:rPr lang="ko-KR" altLang="en-US" dirty="0"/>
              <a:t>컴퓨터과학과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팀원 </a:t>
            </a:r>
            <a:r>
              <a:rPr lang="en-US" altLang="ko-KR" dirty="0"/>
              <a:t>: 201511059</a:t>
            </a:r>
            <a:r>
              <a:rPr lang="ko-KR" altLang="en-US" dirty="0"/>
              <a:t>정우철</a:t>
            </a:r>
            <a:r>
              <a:rPr lang="en-US" altLang="ko-KR" dirty="0"/>
              <a:t> (</a:t>
            </a:r>
            <a:r>
              <a:rPr lang="ko-KR" altLang="en-US" dirty="0"/>
              <a:t>컴퓨터과학과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팀원 </a:t>
            </a:r>
            <a:r>
              <a:rPr lang="en-US" altLang="ko-KR" dirty="0"/>
              <a:t>: 201710913</a:t>
            </a:r>
            <a:r>
              <a:rPr lang="ko-KR" altLang="en-US" dirty="0"/>
              <a:t>김지인</a:t>
            </a:r>
            <a:r>
              <a:rPr lang="en-US" altLang="ko-KR" dirty="0"/>
              <a:t> (</a:t>
            </a:r>
            <a:r>
              <a:rPr lang="ko-KR" altLang="en-US" dirty="0"/>
              <a:t>컴퓨터과학과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9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4D6E59-6B6D-438C-9B09-D5B565E9E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39" y="1540904"/>
            <a:ext cx="9162082" cy="1024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6CFD84-3077-46C2-857D-BD406B426FA1}"/>
              </a:ext>
            </a:extLst>
          </p:cNvPr>
          <p:cNvSpPr txBox="1"/>
          <p:nvPr/>
        </p:nvSpPr>
        <p:spPr>
          <a:xfrm>
            <a:off x="1069739" y="2900855"/>
            <a:ext cx="6355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map?</a:t>
            </a:r>
          </a:p>
          <a:p>
            <a:endParaRPr lang="en-US" altLang="ko-KR" dirty="0"/>
          </a:p>
          <a:p>
            <a:r>
              <a:rPr lang="en-US" altLang="ko-KR" dirty="0"/>
              <a:t>1. C++</a:t>
            </a:r>
            <a:r>
              <a:rPr lang="ko-KR" altLang="en-US" dirty="0"/>
              <a:t> </a:t>
            </a:r>
            <a:r>
              <a:rPr lang="en-US" altLang="ko-KR" dirty="0" err="1"/>
              <a:t>stl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은 </a:t>
            </a:r>
            <a:r>
              <a:rPr lang="ko-KR" altLang="en-US" dirty="0" err="1"/>
              <a:t>이진탐색트리를</a:t>
            </a:r>
            <a:r>
              <a:rPr lang="ko-KR" altLang="en-US" dirty="0"/>
              <a:t> 기반으로 구성 되어 있어 </a:t>
            </a:r>
            <a:endParaRPr lang="en-US" altLang="ko-KR" dirty="0"/>
          </a:p>
          <a:p>
            <a:r>
              <a:rPr lang="ko-KR" altLang="en-US" dirty="0"/>
              <a:t>일반 배열로 구성하는 것 보다  더 좋은 시간 복잡도를 보이기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에 접근하기가 용이하다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Value</a:t>
            </a:r>
            <a:r>
              <a:rPr lang="ko-KR" altLang="en-US" dirty="0"/>
              <a:t>로 정렬 되어 있기에 가장이 아닌 회원이 많은 트레이너를 구하는 연산에도 더 적합하다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51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143035"/>
            <a:ext cx="349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훈련  성과가 좋은 트레이너는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E419A1-2457-44A1-925B-4A766F326B36}"/>
              </a:ext>
            </a:extLst>
          </p:cNvPr>
          <p:cNvSpPr txBox="1"/>
          <p:nvPr/>
        </p:nvSpPr>
        <p:spPr>
          <a:xfrm>
            <a:off x="997588" y="1636985"/>
            <a:ext cx="100408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사용 자료 구조</a:t>
            </a:r>
            <a:endParaRPr lang="en-US" altLang="ko-KR" dirty="0"/>
          </a:p>
          <a:p>
            <a:r>
              <a:rPr lang="en-US" altLang="ko-KR" dirty="0"/>
              <a:t>	vector </a:t>
            </a:r>
            <a:r>
              <a:rPr lang="ko-KR" altLang="en-US" dirty="0"/>
              <a:t>컨테이너를 이용 </a:t>
            </a:r>
            <a:r>
              <a:rPr lang="en-US" altLang="ko-KR" dirty="0"/>
              <a:t>, priority-queue(heap) </a:t>
            </a:r>
            <a:r>
              <a:rPr lang="ko-KR" altLang="en-US" dirty="0"/>
              <a:t>사용  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정렬 방법</a:t>
            </a:r>
            <a:endParaRPr lang="en-US" altLang="ko-KR" dirty="0"/>
          </a:p>
          <a:p>
            <a:r>
              <a:rPr lang="en-US" altLang="ko-KR" dirty="0"/>
              <a:t>    	</a:t>
            </a:r>
            <a:r>
              <a:rPr lang="ko-KR" altLang="en-US" dirty="0" err="1"/>
              <a:t>힙</a:t>
            </a:r>
            <a:r>
              <a:rPr lang="ko-KR" altLang="en-US" dirty="0"/>
              <a:t> 정렬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Search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/>
              <a:t>    	heap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연산을 통해 </a:t>
            </a:r>
            <a:r>
              <a:rPr lang="en-US" altLang="ko-KR" dirty="0"/>
              <a:t>heap</a:t>
            </a:r>
            <a:r>
              <a:rPr lang="ko-KR" altLang="en-US" dirty="0"/>
              <a:t>의 </a:t>
            </a:r>
            <a:r>
              <a:rPr lang="en-US" altLang="ko-KR" dirty="0"/>
              <a:t>root</a:t>
            </a:r>
            <a:r>
              <a:rPr lang="ko-KR" altLang="en-US" dirty="0"/>
              <a:t>의 값을 반환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en-US" altLang="ko-KR" dirty="0"/>
              <a:t>  </a:t>
            </a:r>
            <a:r>
              <a:rPr lang="ko-KR" altLang="en-US" dirty="0"/>
              <a:t>트레이너 클래스를 생성한 후 해당 트레이너가 맡는 사람의 </a:t>
            </a:r>
            <a:r>
              <a:rPr lang="en-US" altLang="ko-KR" dirty="0"/>
              <a:t>BMI</a:t>
            </a:r>
            <a:r>
              <a:rPr lang="ko-KR" altLang="en-US" dirty="0"/>
              <a:t>목표  </a:t>
            </a:r>
            <a:endParaRPr lang="en-US" altLang="ko-KR" dirty="0"/>
          </a:p>
          <a:p>
            <a:pPr lvl="1"/>
            <a:r>
              <a:rPr lang="en-US" altLang="ko-KR" dirty="0"/>
              <a:t>  </a:t>
            </a:r>
            <a:r>
              <a:rPr lang="ko-KR" altLang="en-US" dirty="0"/>
              <a:t>여부를 판단하여 목표 </a:t>
            </a:r>
            <a:r>
              <a:rPr lang="en-US" altLang="ko-KR" dirty="0"/>
              <a:t>BMI</a:t>
            </a:r>
            <a:r>
              <a:rPr lang="ko-KR" altLang="en-US" dirty="0"/>
              <a:t>에 도달하였을 경우 카운트를 늘린다</a:t>
            </a:r>
            <a:r>
              <a:rPr lang="en-US" altLang="ko-KR" dirty="0"/>
              <a:t>. (load</a:t>
            </a:r>
            <a:r>
              <a:rPr lang="ko-KR" altLang="en-US" dirty="0"/>
              <a:t>에서 수행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 </a:t>
            </a:r>
            <a:r>
              <a:rPr lang="ko-KR" altLang="en-US" dirty="0"/>
              <a:t>트레이너 배열을 </a:t>
            </a:r>
            <a:r>
              <a:rPr lang="ko-KR" altLang="en-US" dirty="0" err="1"/>
              <a:t>힙</a:t>
            </a:r>
            <a:r>
              <a:rPr lang="ko-KR" altLang="en-US" dirty="0"/>
              <a:t> 정렬하여 가장 훈련 성과가 좋은 트레이너를 가린</a:t>
            </a:r>
            <a:endParaRPr lang="en-US" altLang="ko-KR" dirty="0"/>
          </a:p>
          <a:p>
            <a:pPr lvl="1"/>
            <a:r>
              <a:rPr lang="en-US" altLang="ko-KR" dirty="0"/>
              <a:t>  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목표</a:t>
            </a:r>
            <a:r>
              <a:rPr lang="en-US" altLang="ko-KR" dirty="0"/>
              <a:t>BMI </a:t>
            </a:r>
            <a:r>
              <a:rPr lang="ko-KR" altLang="en-US" dirty="0"/>
              <a:t>도달 여부는 첫 </a:t>
            </a:r>
            <a:r>
              <a:rPr lang="en-US" altLang="ko-KR" dirty="0"/>
              <a:t>BMI</a:t>
            </a:r>
            <a:r>
              <a:rPr lang="ko-KR" altLang="en-US" dirty="0"/>
              <a:t>와 목표</a:t>
            </a:r>
            <a:r>
              <a:rPr lang="en-US" altLang="ko-KR" dirty="0"/>
              <a:t>BMI</a:t>
            </a:r>
            <a:r>
              <a:rPr lang="ko-KR" altLang="en-US" dirty="0"/>
              <a:t>를 비교하여 </a:t>
            </a:r>
            <a:r>
              <a:rPr lang="ko-KR" altLang="en-US" dirty="0" err="1"/>
              <a:t>저체중</a:t>
            </a:r>
            <a:r>
              <a:rPr lang="ko-KR" altLang="en-US" dirty="0"/>
              <a:t> 회원인지 </a:t>
            </a:r>
            <a:endParaRPr lang="en-US" altLang="ko-KR" dirty="0"/>
          </a:p>
          <a:p>
            <a:pPr lvl="1"/>
            <a:r>
              <a:rPr lang="en-US" altLang="ko-KR" dirty="0"/>
              <a:t>  </a:t>
            </a:r>
            <a:r>
              <a:rPr lang="ko-KR" altLang="en-US" dirty="0"/>
              <a:t>과체중 회원인지 가려낸 후</a:t>
            </a:r>
            <a:r>
              <a:rPr lang="en-US" altLang="ko-KR" dirty="0"/>
              <a:t>,</a:t>
            </a:r>
            <a:r>
              <a:rPr lang="ko-KR" altLang="en-US" dirty="0"/>
              <a:t> 현재</a:t>
            </a:r>
            <a:r>
              <a:rPr lang="en-US" altLang="ko-KR" dirty="0"/>
              <a:t>BMI</a:t>
            </a:r>
            <a:r>
              <a:rPr lang="ko-KR" altLang="en-US" dirty="0"/>
              <a:t>와 목표</a:t>
            </a:r>
            <a:r>
              <a:rPr lang="en-US" altLang="ko-KR" dirty="0"/>
              <a:t>BMI</a:t>
            </a:r>
            <a:r>
              <a:rPr lang="ko-KR" altLang="en-US" dirty="0"/>
              <a:t>를 비교하여 </a:t>
            </a:r>
            <a:endParaRPr lang="en-US" altLang="ko-KR" dirty="0"/>
          </a:p>
          <a:p>
            <a:pPr lvl="1"/>
            <a:r>
              <a:rPr lang="en-US" altLang="ko-KR" dirty="0"/>
              <a:t>  </a:t>
            </a:r>
            <a:r>
              <a:rPr lang="ko-KR" altLang="en-US" dirty="0"/>
              <a:t>오차범위 </a:t>
            </a:r>
            <a:r>
              <a:rPr lang="en-US" altLang="ko-KR" dirty="0"/>
              <a:t>0.5</a:t>
            </a:r>
            <a:r>
              <a:rPr lang="ko-KR" altLang="en-US" dirty="0"/>
              <a:t>이내에 도달할 경우 성공으로 한다</a:t>
            </a:r>
            <a:r>
              <a:rPr lang="en-US" altLang="ko-KR" dirty="0"/>
              <a:t>.</a:t>
            </a:r>
            <a:r>
              <a:rPr lang="ko-KR" altLang="en-US" dirty="0"/>
              <a:t> 또한 도달 여부를 고려한다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9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  <a:r>
              <a:rPr lang="en-US" altLang="ko-KR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ko-KR" altLang="en-US" sz="32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2570" y="1006929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A1752B-3779-451B-8CD0-8B45ADC1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5" y="1422578"/>
            <a:ext cx="5010150" cy="1838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17B3BD-6B47-46CD-94B4-762B96A9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76" y="1376261"/>
            <a:ext cx="6229350" cy="3209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F447F-2EE9-47F6-8DBC-9C4A30014F34}"/>
              </a:ext>
            </a:extLst>
          </p:cNvPr>
          <p:cNvSpPr txBox="1"/>
          <p:nvPr/>
        </p:nvSpPr>
        <p:spPr>
          <a:xfrm>
            <a:off x="237585" y="4839134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Trainer class</a:t>
            </a:r>
          </a:p>
          <a:p>
            <a:endParaRPr lang="en-US" altLang="ko-KR" dirty="0"/>
          </a:p>
          <a:p>
            <a:r>
              <a:rPr lang="ko-KR" altLang="en-US" dirty="0"/>
              <a:t>트레이너 이름과 목표달성회원의 수를 저장하는 </a:t>
            </a:r>
            <a:r>
              <a:rPr lang="en-US" altLang="ko-KR" dirty="0"/>
              <a:t>class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내용을 저장하기 위한 선언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0B326-3DF0-4B0D-8EA2-A29A88CAC65A}"/>
              </a:ext>
            </a:extLst>
          </p:cNvPr>
          <p:cNvSpPr txBox="1"/>
          <p:nvPr/>
        </p:nvSpPr>
        <p:spPr>
          <a:xfrm>
            <a:off x="5416676" y="4881572"/>
            <a:ext cx="622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회원이 목표 도달에 성공했는지 여부를 </a:t>
            </a:r>
            <a:r>
              <a:rPr lang="en-US" altLang="ko-KR" dirty="0" err="1"/>
              <a:t>boolean</a:t>
            </a:r>
            <a:r>
              <a:rPr lang="ko-KR" altLang="en-US" dirty="0"/>
              <a:t>형으로 </a:t>
            </a:r>
            <a:endParaRPr lang="en-US" altLang="ko-KR" dirty="0"/>
          </a:p>
          <a:p>
            <a:r>
              <a:rPr lang="ko-KR" altLang="en-US" dirty="0"/>
              <a:t>반환 해주는 함수 </a:t>
            </a:r>
            <a:endParaRPr lang="en-US" altLang="ko-KR" dirty="0"/>
          </a:p>
          <a:p>
            <a:r>
              <a:rPr lang="ko-KR" altLang="en-US" dirty="0" err="1"/>
              <a:t>저체중</a:t>
            </a:r>
            <a:r>
              <a:rPr lang="ko-KR" altLang="en-US" dirty="0"/>
              <a:t> 회원에 목표 달성과 과체중 회원에 목표달성을 </a:t>
            </a:r>
            <a:endParaRPr lang="en-US" altLang="ko-KR" dirty="0"/>
          </a:p>
          <a:p>
            <a:r>
              <a:rPr lang="ko-KR" altLang="en-US" dirty="0"/>
              <a:t>나누어 처리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02067-D15C-45F3-8FFF-5A89387D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85" y="3429000"/>
            <a:ext cx="5010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  <a:r>
              <a:rPr lang="en-US" altLang="ko-KR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ko-KR" altLang="en-US" sz="32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8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3" name="그림 2" descr="모니터이(가) 표시된 사진&#10;&#10;자동 생성된 설명">
            <a:extLst>
              <a:ext uri="{FF2B5EF4-FFF2-40B4-BE49-F238E27FC236}">
                <a16:creationId xmlns:a16="http://schemas.microsoft.com/office/drawing/2014/main" id="{5F256A2B-34D3-4CA1-8914-D5C5019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1376261"/>
            <a:ext cx="4900084" cy="3619814"/>
          </a:xfrm>
          <a:prstGeom prst="rect">
            <a:avLst/>
          </a:prstGeom>
        </p:spPr>
      </p:pic>
      <p:pic>
        <p:nvPicPr>
          <p:cNvPr id="5" name="그림 4" descr="실내이(가) 표시된 사진&#10;&#10;자동 생성된 설명">
            <a:extLst>
              <a:ext uri="{FF2B5EF4-FFF2-40B4-BE49-F238E27FC236}">
                <a16:creationId xmlns:a16="http://schemas.microsoft.com/office/drawing/2014/main" id="{D50A8808-DC9B-4FA1-9CD1-F32569720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4996075"/>
            <a:ext cx="4900085" cy="1656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C377C-8DB8-4F91-962A-B34CFB0E0AB4}"/>
              </a:ext>
            </a:extLst>
          </p:cNvPr>
          <p:cNvSpPr txBox="1"/>
          <p:nvPr/>
        </p:nvSpPr>
        <p:spPr>
          <a:xfrm>
            <a:off x="5785945" y="1376261"/>
            <a:ext cx="47611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trainer vector</a:t>
            </a:r>
            <a:r>
              <a:rPr lang="ko-KR" altLang="en-US" dirty="0"/>
              <a:t>에 성취여부를 판별하여 데이터 삽입하는 함수 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1. PT</a:t>
            </a:r>
            <a:r>
              <a:rPr lang="ko-KR" altLang="en-US" dirty="0"/>
              <a:t>를 받는 회원인지를 구별</a:t>
            </a:r>
          </a:p>
          <a:p>
            <a:endParaRPr lang="en-US" altLang="ko-KR" dirty="0"/>
          </a:p>
          <a:p>
            <a:r>
              <a:rPr lang="en-US" altLang="ko-KR" dirty="0"/>
              <a:t>2. vector</a:t>
            </a:r>
            <a:r>
              <a:rPr lang="ko-KR" altLang="en-US" dirty="0"/>
              <a:t>가 </a:t>
            </a:r>
            <a:r>
              <a:rPr lang="en-US" altLang="ko-KR" dirty="0"/>
              <a:t>empty</a:t>
            </a:r>
            <a:r>
              <a:rPr lang="ko-KR" altLang="en-US" dirty="0" err="1"/>
              <a:t>일때는</a:t>
            </a:r>
            <a:r>
              <a:rPr lang="ko-KR" altLang="en-US" dirty="0"/>
              <a:t> 처음 들어오는 데이터를 성취여부를 판단하여 삽입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linear Search</a:t>
            </a:r>
            <a:r>
              <a:rPr lang="ko-KR" altLang="en-US" dirty="0"/>
              <a:t>를 사용하여 </a:t>
            </a:r>
            <a:r>
              <a:rPr lang="en-US" altLang="ko-KR" dirty="0"/>
              <a:t>vector</a:t>
            </a:r>
            <a:r>
              <a:rPr lang="ko-KR" altLang="en-US" dirty="0"/>
              <a:t>를 탐색한다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트레이너가 </a:t>
            </a:r>
            <a:r>
              <a:rPr lang="en-US" altLang="ko-KR" dirty="0"/>
              <a:t>vector</a:t>
            </a:r>
            <a:r>
              <a:rPr lang="ko-KR" altLang="en-US" dirty="0"/>
              <a:t>에 없다면 성취한 회원이 있는 지 판별하여 </a:t>
            </a:r>
            <a:r>
              <a:rPr lang="en-US" altLang="ko-KR" dirty="0" err="1"/>
              <a:t>achiMemCount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증가시키고 트레이너 이름을 </a:t>
            </a:r>
            <a:r>
              <a:rPr lang="en-US" altLang="ko-KR" dirty="0"/>
              <a:t>vector</a:t>
            </a:r>
            <a:r>
              <a:rPr lang="ko-KR" altLang="en-US" dirty="0"/>
              <a:t>에 삽입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이미 </a:t>
            </a:r>
            <a:r>
              <a:rPr lang="en-US" altLang="ko-KR" dirty="0"/>
              <a:t>vector</a:t>
            </a:r>
            <a:r>
              <a:rPr lang="ko-KR" altLang="en-US" dirty="0"/>
              <a:t>에 있는 트레이너이고 회원이 목표를 달성했다면 </a:t>
            </a:r>
            <a:r>
              <a:rPr lang="en-US" altLang="ko-KR" dirty="0" err="1"/>
              <a:t>achiMemCount</a:t>
            </a:r>
            <a:r>
              <a:rPr lang="ko-KR" altLang="en-US" dirty="0"/>
              <a:t>만 </a:t>
            </a:r>
            <a:r>
              <a:rPr lang="en-US" altLang="ko-KR" dirty="0"/>
              <a:t>1</a:t>
            </a:r>
            <a:r>
              <a:rPr lang="ko-KR" altLang="en-US" dirty="0"/>
              <a:t>증가 시킨다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68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40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F29B06-8CBD-49D3-BDC6-CE1EDB2F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40" y="1573922"/>
            <a:ext cx="5600700" cy="37390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F788A3-6EE2-46C1-A69B-C2074F906F7E}"/>
              </a:ext>
            </a:extLst>
          </p:cNvPr>
          <p:cNvSpPr txBox="1"/>
          <p:nvPr/>
        </p:nvSpPr>
        <p:spPr>
          <a:xfrm>
            <a:off x="7094483" y="1540904"/>
            <a:ext cx="4551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Operator</a:t>
            </a:r>
            <a:r>
              <a:rPr lang="ko-KR" altLang="en-US" dirty="0"/>
              <a:t> 함수를 기준으로 </a:t>
            </a:r>
            <a:endParaRPr lang="en-US" altLang="ko-KR" dirty="0"/>
          </a:p>
          <a:p>
            <a:r>
              <a:rPr lang="en-US" altLang="ko-KR" dirty="0" err="1"/>
              <a:t>Max_heap</a:t>
            </a:r>
            <a:r>
              <a:rPr lang="ko-KR" altLang="en-US" dirty="0"/>
              <a:t>을 구성한다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en-US" altLang="ko-KR" dirty="0" err="1"/>
              <a:t>Max_heap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ko-KR" altLang="en-US" dirty="0" err="1"/>
              <a:t>리턴하면</a:t>
            </a:r>
            <a:endParaRPr lang="en-US" altLang="ko-KR" dirty="0"/>
          </a:p>
          <a:p>
            <a:r>
              <a:rPr lang="ko-KR" altLang="en-US" dirty="0"/>
              <a:t>가장 훈련성과가 좋은 트레이너가 </a:t>
            </a:r>
            <a:r>
              <a:rPr lang="ko-KR" altLang="en-US" dirty="0" err="1"/>
              <a:t>나오게된다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14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7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E67525-A83B-444D-A388-82EBC4F7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10" y="1797278"/>
            <a:ext cx="9197581" cy="1086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6C229-D3BB-4681-96DB-E132615D8F15}"/>
              </a:ext>
            </a:extLst>
          </p:cNvPr>
          <p:cNvSpPr txBox="1"/>
          <p:nvPr/>
        </p:nvSpPr>
        <p:spPr>
          <a:xfrm>
            <a:off x="1233310" y="3200400"/>
            <a:ext cx="91975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Why heap?</a:t>
            </a:r>
          </a:p>
          <a:p>
            <a:endParaRPr lang="en-US" altLang="ko-KR" sz="2500" dirty="0"/>
          </a:p>
          <a:p>
            <a:r>
              <a:rPr lang="ko-KR" altLang="en-US" dirty="0"/>
              <a:t>가장 훈련성과가 좋은 트레이너를 뽑는 질문에 대한 답으로는 </a:t>
            </a:r>
            <a:r>
              <a:rPr lang="en-US" altLang="ko-KR" dirty="0"/>
              <a:t>heap</a:t>
            </a:r>
            <a:r>
              <a:rPr lang="ko-KR" altLang="en-US" dirty="0"/>
              <a:t>이 아닌 다른 자료구조가 더 효율적일 수 있지만 가장이 아닌 훈련성과가 좋은 여러 트레이너를 구할 수 있기 때문에 </a:t>
            </a:r>
            <a:r>
              <a:rPr lang="en-US" altLang="ko-KR" dirty="0"/>
              <a:t>heap</a:t>
            </a:r>
            <a:r>
              <a:rPr lang="ko-KR" altLang="en-US" dirty="0"/>
              <a:t>자료구조가 더 적합하다고 생각하였다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35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5367" y="1405760"/>
            <a:ext cx="37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많은 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적은 회원이 사는 동은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130BA-8AC9-4109-B036-6281F33C5EDF}"/>
              </a:ext>
            </a:extLst>
          </p:cNvPr>
          <p:cNvSpPr txBox="1"/>
          <p:nvPr/>
        </p:nvSpPr>
        <p:spPr>
          <a:xfrm>
            <a:off x="1137724" y="1907632"/>
            <a:ext cx="9293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/>
              <a:t>사용 자료 구조</a:t>
            </a:r>
            <a:endParaRPr lang="en-US" altLang="ko-KR" dirty="0"/>
          </a:p>
          <a:p>
            <a:r>
              <a:rPr lang="en-US" altLang="ko-KR" dirty="0"/>
              <a:t>	Map</a:t>
            </a:r>
            <a:r>
              <a:rPr lang="ko-KR" altLang="en-US" dirty="0"/>
              <a:t>이용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 	Key : </a:t>
            </a:r>
            <a:r>
              <a:rPr lang="ko-KR" altLang="en-US" dirty="0"/>
              <a:t>동 이름 </a:t>
            </a:r>
            <a:r>
              <a:rPr lang="en-US" altLang="ko-KR" dirty="0"/>
              <a:t>Value : </a:t>
            </a:r>
            <a:r>
              <a:rPr lang="ko-KR" altLang="en-US" dirty="0"/>
              <a:t>회원 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정렬 방법</a:t>
            </a:r>
            <a:endParaRPr lang="en-US" altLang="ko-KR" dirty="0"/>
          </a:p>
          <a:p>
            <a:r>
              <a:rPr lang="en-US" altLang="ko-KR" dirty="0"/>
              <a:t>	value</a:t>
            </a:r>
            <a:r>
              <a:rPr lang="ko-KR" altLang="en-US" dirty="0"/>
              <a:t>의 대소를 비교하여 정렬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Search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정렬 후  첫 번째 원소와 마지막 원소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459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1093" y="100692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 구조  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B7035-01FD-47A4-B574-1A6F868F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5" y="1805480"/>
            <a:ext cx="4943475" cy="819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34A991-4461-4A43-B07E-9E19D159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7" y="2935152"/>
            <a:ext cx="6867525" cy="293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19942B-32E5-4D0F-B84E-D26DE870B45E}"/>
              </a:ext>
            </a:extLst>
          </p:cNvPr>
          <p:cNvSpPr txBox="1"/>
          <p:nvPr/>
        </p:nvSpPr>
        <p:spPr>
          <a:xfrm>
            <a:off x="6096000" y="1805480"/>
            <a:ext cx="512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동에 대한 정보를 담기 위한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iterator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2A092-3B35-4F9A-9A61-57C1E9B843F5}"/>
              </a:ext>
            </a:extLst>
          </p:cNvPr>
          <p:cNvSpPr txBox="1"/>
          <p:nvPr/>
        </p:nvSpPr>
        <p:spPr>
          <a:xfrm>
            <a:off x="7945821" y="2935152"/>
            <a:ext cx="3700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회원에 대한 정보가 저장되어 있는</a:t>
            </a:r>
            <a:r>
              <a:rPr lang="en-US" altLang="ko-KR" dirty="0"/>
              <a:t> Vector</a:t>
            </a:r>
            <a:r>
              <a:rPr lang="ko-KR" altLang="en-US" dirty="0"/>
              <a:t>를 순회하면서 동이 나올 때 마다 </a:t>
            </a:r>
            <a:r>
              <a:rPr lang="en-US" altLang="ko-KR" dirty="0"/>
              <a:t>map</a:t>
            </a:r>
            <a:r>
              <a:rPr lang="ko-KR" altLang="en-US" dirty="0"/>
              <a:t>에 존재하는지 안 하는지를 판단해 값을 증가시키고 </a:t>
            </a:r>
            <a:r>
              <a:rPr lang="en-US" altLang="ko-KR" dirty="0"/>
              <a:t>map</a:t>
            </a:r>
            <a:r>
              <a:rPr lang="ko-KR" altLang="en-US" dirty="0"/>
              <a:t>에 삽입해준다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 정렬을 위해 </a:t>
            </a:r>
            <a:r>
              <a:rPr lang="en-US" altLang="ko-KR" dirty="0"/>
              <a:t>vector</a:t>
            </a:r>
            <a:r>
              <a:rPr lang="ko-KR" altLang="en-US" dirty="0"/>
              <a:t>에 복사 후 정렬을 하고 가장 많은 동은 마지막 원소에 가장 적은 동은 첫 번째 원소에 내용을 반환해준다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8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8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AE6B51-11EC-4999-A26F-70462FB21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38" y="1978533"/>
            <a:ext cx="7932372" cy="1284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044F4C-D98E-48C0-8419-531AAF8403D7}"/>
              </a:ext>
            </a:extLst>
          </p:cNvPr>
          <p:cNvSpPr txBox="1"/>
          <p:nvPr/>
        </p:nvSpPr>
        <p:spPr>
          <a:xfrm>
            <a:off x="1069738" y="3720662"/>
            <a:ext cx="79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가장 많고 적은 동과 그 동에 사는 회원수를 출력하여 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1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124679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등록이 많은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적은 달은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90591-96C9-4A48-B3FD-F9855857C041}"/>
              </a:ext>
            </a:extLst>
          </p:cNvPr>
          <p:cNvSpPr txBox="1"/>
          <p:nvPr/>
        </p:nvSpPr>
        <p:spPr>
          <a:xfrm>
            <a:off x="1026522" y="1702676"/>
            <a:ext cx="10191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 자료 구조</a:t>
            </a:r>
            <a:endParaRPr lang="en-US" altLang="ko-KR" dirty="0"/>
          </a:p>
          <a:p>
            <a:r>
              <a:rPr lang="en-US" altLang="ko-KR" dirty="0"/>
              <a:t>    	heap(</a:t>
            </a:r>
            <a:r>
              <a:rPr lang="ko-KR" altLang="en-US" dirty="0" err="1"/>
              <a:t>히입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정렬 방법</a:t>
            </a:r>
            <a:endParaRPr lang="en-US" altLang="ko-KR" dirty="0"/>
          </a:p>
          <a:p>
            <a:r>
              <a:rPr lang="en-US" altLang="ko-KR" dirty="0"/>
              <a:t>     	heap sort	</a:t>
            </a:r>
          </a:p>
          <a:p>
            <a:pPr>
              <a:buFontTx/>
              <a:buChar char="-"/>
            </a:pPr>
            <a:r>
              <a:rPr lang="en-US" altLang="ko-KR" dirty="0"/>
              <a:t>Search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/>
              <a:t>    	heap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</a:p>
          <a:p>
            <a:pPr>
              <a:buFontTx/>
              <a:buChar char="-"/>
            </a:pP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en-US" altLang="ko-KR" dirty="0"/>
              <a:t>	1. 1</a:t>
            </a:r>
            <a:r>
              <a:rPr lang="ko-KR" altLang="en-US" dirty="0"/>
              <a:t>월부터 </a:t>
            </a:r>
            <a:r>
              <a:rPr lang="en-US" altLang="ko-KR" dirty="0"/>
              <a:t>12</a:t>
            </a:r>
            <a:r>
              <a:rPr lang="ko-KR" altLang="en-US" dirty="0"/>
              <a:t>월까지 넣을 수 있는 </a:t>
            </a:r>
            <a:r>
              <a:rPr lang="en-US" altLang="ko-KR" dirty="0"/>
              <a:t>month </a:t>
            </a:r>
            <a:r>
              <a:rPr lang="ko-KR" altLang="en-US" dirty="0"/>
              <a:t>배열 생성 </a:t>
            </a:r>
            <a:r>
              <a:rPr lang="en-US" altLang="ko-KR" dirty="0"/>
              <a:t>(1</a:t>
            </a:r>
            <a:r>
              <a:rPr lang="ko-KR" altLang="en-US" dirty="0"/>
              <a:t>부터 </a:t>
            </a:r>
            <a:r>
              <a:rPr lang="en-US" altLang="ko-KR" dirty="0"/>
              <a:t>12</a:t>
            </a:r>
            <a:r>
              <a:rPr lang="ko-KR" altLang="en-US" dirty="0"/>
              <a:t>까지 넣어야 하므로 크</a:t>
            </a:r>
            <a:r>
              <a:rPr lang="en-US" altLang="ko-KR" dirty="0"/>
              <a:t>	</a:t>
            </a:r>
            <a:r>
              <a:rPr lang="ko-KR" altLang="en-US" dirty="0"/>
              <a:t>기가 </a:t>
            </a:r>
            <a:r>
              <a:rPr lang="en-US" altLang="ko-KR" dirty="0"/>
              <a:t>13</a:t>
            </a:r>
            <a:r>
              <a:rPr lang="ko-KR" altLang="en-US" dirty="0"/>
              <a:t>인 배열을 생성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2. ‘</a:t>
            </a:r>
            <a:r>
              <a:rPr lang="ko-KR" altLang="en-US" dirty="0"/>
              <a:t>최초 등록일</a:t>
            </a:r>
            <a:r>
              <a:rPr lang="en-US" altLang="ko-KR" dirty="0"/>
              <a:t>’</a:t>
            </a:r>
            <a:r>
              <a:rPr lang="ko-KR" altLang="en-US" dirty="0"/>
              <a:t>을 읽어 들이면서 달을 읽을 때마다 해당하는 달의 숫자를 인덱스로 가지</a:t>
            </a:r>
            <a:r>
              <a:rPr lang="en-US" altLang="ko-KR" dirty="0"/>
              <a:t>	</a:t>
            </a:r>
            <a:r>
              <a:rPr lang="ko-KR" altLang="en-US" dirty="0"/>
              <a:t>는 배열을 숫자를 </a:t>
            </a:r>
            <a:r>
              <a:rPr lang="en-US" altLang="ko-KR" dirty="0"/>
              <a:t>1</a:t>
            </a:r>
            <a:r>
              <a:rPr lang="ko-KR" altLang="en-US" dirty="0"/>
              <a:t>증가 시킨다</a:t>
            </a:r>
            <a:r>
              <a:rPr lang="en-US" altLang="ko-KR" dirty="0"/>
              <a:t>.(</a:t>
            </a:r>
            <a:r>
              <a:rPr lang="ko-KR" altLang="en-US" dirty="0"/>
              <a:t>매년 마다 다른 달이 아닌 여러 해를 통합한 달을 계산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3. heap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 를 사용해서 정렬한다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4. Max heap</a:t>
            </a:r>
            <a:r>
              <a:rPr lang="ko-KR" altLang="en-US" dirty="0"/>
              <a:t>을 만들면 </a:t>
            </a:r>
            <a:r>
              <a:rPr lang="en-US" altLang="ko-KR" dirty="0"/>
              <a:t>heap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이 가장 등록이 많은 달이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5. Min heap</a:t>
            </a:r>
            <a:r>
              <a:rPr lang="ko-KR" altLang="en-US" dirty="0"/>
              <a:t>을 만들면 </a:t>
            </a:r>
            <a:r>
              <a:rPr lang="en-US" altLang="ko-KR" dirty="0"/>
              <a:t>heap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이 가장 등록이 적은 달이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8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목록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024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	2</a:t>
            </a:r>
            <a:endParaRPr lang="ko-KR" altLang="en-US" sz="11500" b="1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출력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0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3692" y="98914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 구조 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 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58CC6E-BF94-48F8-A9A1-1B0CF50C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81" y="1358480"/>
            <a:ext cx="3860788" cy="19733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A17E12-FDB2-4887-9CA4-3827538F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76" y="1358480"/>
            <a:ext cx="3860788" cy="531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4D53ED-F3A6-4E44-823A-693520314F0D}"/>
              </a:ext>
            </a:extLst>
          </p:cNvPr>
          <p:cNvSpPr txBox="1"/>
          <p:nvPr/>
        </p:nvSpPr>
        <p:spPr>
          <a:xfrm>
            <a:off x="1026522" y="3783724"/>
            <a:ext cx="3828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달 등록 수를 저장하기 위한 전역배열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등록일 가장 많은 달과 적은 달을 담을 </a:t>
            </a:r>
            <a:r>
              <a:rPr lang="en-US" altLang="ko-KR" dirty="0"/>
              <a:t>priority queue(heap)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Heap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삽입을 위한 함수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초기화를 위한 함수</a:t>
            </a:r>
          </a:p>
        </p:txBody>
      </p:sp>
    </p:spTree>
    <p:extLst>
      <p:ext uri="{BB962C8B-B14F-4D97-AF65-F5344CB8AC3E}">
        <p14:creationId xmlns:p14="http://schemas.microsoft.com/office/powerpoint/2010/main" val="180862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9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48A31A-1C06-4B89-86D0-63164C4D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9" y="1394041"/>
            <a:ext cx="4800600" cy="5114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788E28-83F5-4709-ACED-BB1F8EB3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39" y="1376260"/>
            <a:ext cx="2609850" cy="51327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1130A5-D85E-4560-9A95-CEB9865D1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585" y="1376259"/>
            <a:ext cx="4200525" cy="47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9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821E05-AD9F-4142-881A-7A0981D6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452842"/>
            <a:ext cx="7959823" cy="1398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A92C0-51F2-4D22-AC37-5C1C9C938B6A}"/>
              </a:ext>
            </a:extLst>
          </p:cNvPr>
          <p:cNvSpPr txBox="1"/>
          <p:nvPr/>
        </p:nvSpPr>
        <p:spPr>
          <a:xfrm>
            <a:off x="1069739" y="3429000"/>
            <a:ext cx="81373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Why heap?</a:t>
            </a:r>
          </a:p>
          <a:p>
            <a:endParaRPr lang="en-US" altLang="ko-KR" sz="2500" dirty="0"/>
          </a:p>
          <a:p>
            <a:r>
              <a:rPr lang="ko-KR" altLang="en-US" dirty="0"/>
              <a:t>가장 등록이 많은 달과 적은 달을 구하는 이유는 어느 달에 행사와 이벤트를 많이 해야 더 도움이 되는지를 판별하기 위해서이다</a:t>
            </a:r>
            <a:r>
              <a:rPr lang="en-US" altLang="ko-KR" dirty="0"/>
              <a:t>.</a:t>
            </a:r>
            <a:r>
              <a:rPr lang="ko-KR" altLang="en-US" dirty="0"/>
              <a:t>또한 헬스장을 운영하는데 도움을 될 수 있는 자료를 뽑기 위해서이다</a:t>
            </a:r>
            <a:r>
              <a:rPr lang="en-US" altLang="ko-KR" dirty="0"/>
              <a:t>. </a:t>
            </a:r>
            <a:r>
              <a:rPr lang="ko-KR" altLang="en-US" dirty="0"/>
              <a:t>따라서 가장 많고 적은 달도 필요하지만 그에 근접하는 달도 필요하기 때문에 </a:t>
            </a:r>
            <a:r>
              <a:rPr lang="en-US" altLang="ko-KR" dirty="0"/>
              <a:t>heap</a:t>
            </a:r>
            <a:r>
              <a:rPr lang="ko-KR" altLang="en-US" dirty="0"/>
              <a:t>을 사용하였다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4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3096" y="1065385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오래된 회원은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43EAF5-3DA0-4E18-BAF4-D3DF734D0F1C}"/>
              </a:ext>
            </a:extLst>
          </p:cNvPr>
          <p:cNvSpPr txBox="1"/>
          <p:nvPr/>
        </p:nvSpPr>
        <p:spPr>
          <a:xfrm>
            <a:off x="1026522" y="1891862"/>
            <a:ext cx="97643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</a:rPr>
              <a:t>- </a:t>
            </a:r>
            <a:r>
              <a:rPr lang="ko-KR" altLang="en-US" sz="1600" dirty="0">
                <a:latin typeface="+mj-ea"/>
              </a:rPr>
              <a:t>사용 자료 구조</a:t>
            </a:r>
            <a:endParaRPr lang="en-US" altLang="ko-KR" sz="1600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    List</a:t>
            </a:r>
          </a:p>
          <a:p>
            <a:pPr>
              <a:buFontTx/>
              <a:buChar char="-"/>
            </a:pPr>
            <a:r>
              <a:rPr lang="ko-KR" altLang="en-US" sz="1600" dirty="0">
                <a:latin typeface="+mj-ea"/>
              </a:rPr>
              <a:t>정렬 방법</a:t>
            </a:r>
            <a:endParaRPr lang="en-US" altLang="ko-KR" sz="1600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    </a:t>
            </a:r>
            <a:r>
              <a:rPr lang="ko-KR" altLang="en-US" dirty="0">
                <a:latin typeface="+mj-ea"/>
              </a:rPr>
              <a:t>정렬을 하지 않음</a:t>
            </a:r>
            <a:r>
              <a:rPr lang="en-US" altLang="ko-KR" dirty="0">
                <a:latin typeface="+mj-ea"/>
              </a:rPr>
              <a:t>.</a:t>
            </a:r>
            <a:endParaRPr lang="en-US" altLang="ko-KR" sz="1600" dirty="0">
              <a:latin typeface="+mj-ea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ea"/>
              </a:rPr>
              <a:t>Search </a:t>
            </a:r>
            <a:r>
              <a:rPr lang="ko-KR" altLang="en-US" sz="1600" dirty="0">
                <a:latin typeface="+mj-ea"/>
              </a:rPr>
              <a:t>방법</a:t>
            </a:r>
            <a:endParaRPr lang="en-US" altLang="ko-KR" sz="1600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    Linear Search </a:t>
            </a:r>
            <a:r>
              <a:rPr lang="ko-KR" altLang="en-US" dirty="0">
                <a:latin typeface="+mj-ea"/>
              </a:rPr>
              <a:t>사용</a:t>
            </a:r>
            <a:r>
              <a:rPr lang="en-US" altLang="ko-KR" dirty="0">
                <a:latin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600" dirty="0">
                <a:latin typeface="+mj-ea"/>
              </a:rPr>
              <a:t>알고리즘</a:t>
            </a:r>
            <a:endParaRPr lang="en-US" altLang="ko-KR" sz="1600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    </a:t>
            </a:r>
            <a:r>
              <a:rPr lang="ko-KR" altLang="en-US" dirty="0">
                <a:latin typeface="+mj-ea"/>
              </a:rPr>
              <a:t>현재 회원 인 사람인 중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등록 날짜가 가장 오래된 회원을 찾는다</a:t>
            </a:r>
            <a:r>
              <a:rPr lang="en-US" altLang="ko-KR" dirty="0">
                <a:latin typeface="+mj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3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0232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자료구조 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C4C766-CADC-4758-8842-CC29C636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9" y="1371655"/>
            <a:ext cx="4733925" cy="542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DC39E-FA48-4857-858A-5C297C14ED13}"/>
              </a:ext>
            </a:extLst>
          </p:cNvPr>
          <p:cNvSpPr txBox="1"/>
          <p:nvPr/>
        </p:nvSpPr>
        <p:spPr>
          <a:xfrm>
            <a:off x="5780064" y="1371655"/>
            <a:ext cx="46508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현재시간을 제공하는 구조체 </a:t>
            </a:r>
            <a:r>
              <a:rPr lang="en-US" altLang="ko-KR" dirty="0"/>
              <a:t>tm(</a:t>
            </a:r>
            <a:r>
              <a:rPr lang="en-US" altLang="ko-KR" dirty="0" err="1"/>
              <a:t>time.h</a:t>
            </a:r>
            <a:r>
              <a:rPr lang="ko-KR" altLang="en-US" dirty="0"/>
              <a:t>라이브러리에서 제공</a:t>
            </a:r>
            <a:r>
              <a:rPr lang="en-US" altLang="ko-KR" dirty="0"/>
              <a:t>)</a:t>
            </a:r>
            <a:r>
              <a:rPr lang="ko-KR" altLang="en-US" dirty="0"/>
              <a:t>을 사용해서 날짜를 저장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1.</a:t>
            </a:r>
            <a:r>
              <a:rPr lang="ko-KR" altLang="en-US" dirty="0"/>
              <a:t>현재 시간 구해서 </a:t>
            </a:r>
            <a:r>
              <a:rPr lang="en-US" altLang="ko-KR" dirty="0"/>
              <a:t>string</a:t>
            </a:r>
            <a:r>
              <a:rPr lang="ko-KR" altLang="en-US" dirty="0"/>
              <a:t>으로 만든 후 만료날짜와 비교하여 유효여부를 구한다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err="1"/>
              <a:t>memberinfo</a:t>
            </a:r>
            <a:r>
              <a:rPr lang="ko-KR" altLang="en-US" dirty="0"/>
              <a:t>에서 만료날짜를 </a:t>
            </a:r>
            <a:r>
              <a:rPr lang="en-US" altLang="ko-KR" dirty="0" err="1"/>
              <a:t>nowdate</a:t>
            </a:r>
            <a:r>
              <a:rPr lang="ko-KR" altLang="en-US" dirty="0"/>
              <a:t>와 비교해서 유효여부를 구함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  <a:p>
            <a:r>
              <a:rPr lang="en-US" altLang="ko-KR" dirty="0"/>
              <a:t>2.</a:t>
            </a:r>
            <a:r>
              <a:rPr lang="ko-KR" altLang="en-US" dirty="0"/>
              <a:t>첫 등록일자를 회원끼리 비교 가장 오래된 회원에 인덱스를 저장하고 첫 등록일자를 저장해서 비교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맨 처음 비교할 때는 </a:t>
            </a:r>
            <a:r>
              <a:rPr lang="en-US" altLang="ko-KR" dirty="0"/>
              <a:t>999999</a:t>
            </a:r>
            <a:r>
              <a:rPr lang="ko-KR" altLang="en-US" dirty="0"/>
              <a:t>와 같이 큰 값을 대입해서 비교</a:t>
            </a:r>
          </a:p>
        </p:txBody>
      </p:sp>
    </p:spTree>
    <p:extLst>
      <p:ext uri="{BB962C8B-B14F-4D97-AF65-F5344CB8AC3E}">
        <p14:creationId xmlns:p14="http://schemas.microsoft.com/office/powerpoint/2010/main" val="158458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9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44B9F3-061A-468D-A27F-DFA2FF7C6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38" y="1573923"/>
            <a:ext cx="8925599" cy="14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6275" y="1002734"/>
            <a:ext cx="387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9. </a:t>
            </a:r>
            <a:r>
              <a:rPr lang="ko-KR" altLang="en-US" dirty="0"/>
              <a:t>가장 많은 회원을 추천한 회원은</a:t>
            </a:r>
            <a:r>
              <a:rPr lang="en-US" altLang="ko-KR" dirty="0"/>
              <a:t>?</a:t>
            </a:r>
            <a:endParaRPr lang="ko-KR" altLang="en-US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41E19-047C-4C35-8628-F78726D506A3}"/>
              </a:ext>
            </a:extLst>
          </p:cNvPr>
          <p:cNvSpPr txBox="1"/>
          <p:nvPr/>
        </p:nvSpPr>
        <p:spPr>
          <a:xfrm>
            <a:off x="783771" y="1859339"/>
            <a:ext cx="10434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 자료 구조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트리 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정렬 방법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      </a:t>
            </a:r>
            <a:r>
              <a:rPr lang="ko-KR" altLang="en-US" dirty="0">
                <a:sym typeface="Wingdings" panose="05000000000000000000" pitchFamily="2" charset="2"/>
              </a:rPr>
              <a:t>전체 회원 리스트에서 존재하는 ‘</a:t>
            </a:r>
            <a:r>
              <a:rPr lang="ko-KR" altLang="en-US" dirty="0" err="1">
                <a:sym typeface="Wingdings" panose="05000000000000000000" pitchFamily="2" charset="2"/>
              </a:rPr>
              <a:t>추천인’만</a:t>
            </a:r>
            <a:r>
              <a:rPr lang="ko-KR" altLang="en-US" dirty="0">
                <a:sym typeface="Wingdings" panose="05000000000000000000" pitchFamily="2" charset="2"/>
              </a:rPr>
              <a:t> 루트로 하는 트리를 생성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회원 이름 중 해당 추천인이 있다면 그 추천인의 자식으로 삽입한다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Vector</a:t>
            </a:r>
            <a:r>
              <a:rPr lang="ko-KR" altLang="en-US" dirty="0">
                <a:sym typeface="Wingdings" panose="05000000000000000000" pitchFamily="2" charset="2"/>
              </a:rPr>
              <a:t>로 원소를 트리로 하는 트리 리스트를 만든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각 트리를 </a:t>
            </a:r>
            <a:r>
              <a:rPr lang="en-US" altLang="ko-KR" dirty="0">
                <a:sym typeface="Wingdings" panose="05000000000000000000" pitchFamily="2" charset="2"/>
              </a:rPr>
              <a:t>Vector</a:t>
            </a:r>
            <a:r>
              <a:rPr lang="ko-KR" altLang="en-US" dirty="0">
                <a:sym typeface="Wingdings" panose="05000000000000000000" pitchFamily="2" charset="2"/>
              </a:rPr>
              <a:t>에 삽입한다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이후 </a:t>
            </a:r>
            <a:r>
              <a:rPr lang="en-US" altLang="ko-KR" dirty="0">
                <a:sym typeface="Wingdings" panose="05000000000000000000" pitchFamily="2" charset="2"/>
              </a:rPr>
              <a:t>Vector</a:t>
            </a:r>
            <a:r>
              <a:rPr lang="ko-KR" altLang="en-US" dirty="0">
                <a:sym typeface="Wingdings" panose="05000000000000000000" pitchFamily="2" charset="2"/>
              </a:rPr>
              <a:t>에서 자식의 개수가 가장 많은 원소를 파악한다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5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9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FA40AE-B8E0-447D-9300-E6A614501A84}"/>
              </a:ext>
            </a:extLst>
          </p:cNvPr>
          <p:cNvSpPr/>
          <p:nvPr/>
        </p:nvSpPr>
        <p:spPr>
          <a:xfrm>
            <a:off x="2264229" y="247806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ko-KR" dirty="0">
                <a:hlinkClick r:id="rId2"/>
              </a:rPr>
              <a:t>https://colorscripter.com/s/gL1IGBK</a:t>
            </a: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오류  </a:t>
            </a:r>
            <a:r>
              <a:rPr lang="en-US" altLang="ko-KR" dirty="0"/>
              <a:t>  	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hlinkClick r:id="rId3"/>
              </a:rPr>
              <a:t>https://colorscripter.com/s/0skGZk6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오류난</a:t>
            </a:r>
            <a:r>
              <a:rPr lang="ko-KR" altLang="en-US" dirty="0">
                <a:sym typeface="Wingdings" panose="05000000000000000000" pitchFamily="2" charset="2"/>
              </a:rPr>
              <a:t> 건 배제하고 </a:t>
            </a:r>
            <a:r>
              <a:rPr lang="en-US" altLang="ko-KR" dirty="0">
                <a:sym typeface="Wingdings" panose="05000000000000000000" pitchFamily="2" charset="2"/>
              </a:rPr>
              <a:t>depth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트리로만 구성된 </a:t>
            </a:r>
            <a:r>
              <a:rPr lang="en-US" altLang="ko-KR" dirty="0">
                <a:sym typeface="Wingdings" panose="05000000000000000000" pitchFamily="2" charset="2"/>
              </a:rPr>
              <a:t>forest</a:t>
            </a:r>
            <a:r>
              <a:rPr lang="ko-KR" altLang="en-US" dirty="0">
                <a:sym typeface="Wingdings" panose="05000000000000000000" pitchFamily="2" charset="2"/>
              </a:rPr>
              <a:t>를 구성해서 추천을 가장 많이 한 사람을 출력하는 코드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6846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	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8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5C9DA1-F527-439B-85E3-C25E7C58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39" y="2107066"/>
            <a:ext cx="8029689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76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02734"/>
            <a:ext cx="463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12. </a:t>
            </a:r>
            <a:r>
              <a:rPr lang="ko-KR" altLang="en-US" dirty="0"/>
              <a:t>회원 중 나이가 </a:t>
            </a:r>
            <a:r>
              <a:rPr lang="en-US" altLang="ko-KR" dirty="0"/>
              <a:t>20</a:t>
            </a:r>
            <a:r>
              <a:rPr lang="ko-KR" altLang="en-US" dirty="0"/>
              <a:t>대인 회원의 비율은</a:t>
            </a:r>
            <a:r>
              <a:rPr lang="en-US" altLang="ko-KR" dirty="0"/>
              <a:t>?</a:t>
            </a:r>
            <a:endParaRPr lang="ko-KR" altLang="en-US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17DC1-500D-443A-9211-2B33FE37A91F}"/>
              </a:ext>
            </a:extLst>
          </p:cNvPr>
          <p:cNvSpPr txBox="1"/>
          <p:nvPr/>
        </p:nvSpPr>
        <p:spPr>
          <a:xfrm>
            <a:off x="1171903" y="1781503"/>
            <a:ext cx="10257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</a:rPr>
              <a:t>- </a:t>
            </a:r>
            <a:r>
              <a:rPr lang="ko-KR" altLang="en-US" sz="2000" dirty="0">
                <a:latin typeface="+mj-ea"/>
              </a:rPr>
              <a:t>사용 자료 구조</a:t>
            </a:r>
            <a:endParaRPr lang="en-US" altLang="ko-KR" sz="2000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    List </a:t>
            </a:r>
          </a:p>
          <a:p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-</a:t>
            </a:r>
            <a:r>
              <a:rPr lang="ko-KR" altLang="en-US" dirty="0">
                <a:latin typeface="+mj-ea"/>
              </a:rPr>
              <a:t>정렬 방법</a:t>
            </a:r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    </a:t>
            </a:r>
            <a:r>
              <a:rPr lang="ko-KR" altLang="en-US" dirty="0">
                <a:latin typeface="+mj-ea"/>
              </a:rPr>
              <a:t>정렬을 하지 않음</a:t>
            </a:r>
            <a:r>
              <a:rPr lang="en-US" altLang="ko-KR" dirty="0">
                <a:latin typeface="+mj-ea"/>
              </a:rPr>
              <a:t>.</a:t>
            </a:r>
          </a:p>
          <a:p>
            <a:endParaRPr lang="en-US" altLang="ko-KR" sz="1600" dirty="0">
              <a:latin typeface="+mj-ea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+mj-ea"/>
              </a:rPr>
              <a:t>Search </a:t>
            </a:r>
            <a:r>
              <a:rPr lang="ko-KR" altLang="en-US" dirty="0">
                <a:latin typeface="+mj-ea"/>
              </a:rPr>
              <a:t>방법</a:t>
            </a:r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    Linear Search </a:t>
            </a:r>
            <a:r>
              <a:rPr lang="ko-KR" altLang="en-US" dirty="0">
                <a:latin typeface="+mj-ea"/>
              </a:rPr>
              <a:t>사용</a:t>
            </a:r>
            <a:r>
              <a:rPr lang="en-US" altLang="ko-KR" dirty="0">
                <a:latin typeface="+mj-ea"/>
              </a:rPr>
              <a:t>.</a:t>
            </a:r>
          </a:p>
          <a:p>
            <a:endParaRPr lang="en-US" altLang="ko-KR" dirty="0">
              <a:latin typeface="+mj-ea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+mj-ea"/>
              </a:rPr>
              <a:t>알고리즘</a:t>
            </a:r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     </a:t>
            </a:r>
            <a:r>
              <a:rPr lang="ko-KR" altLang="en-US" dirty="0">
                <a:latin typeface="+mj-ea"/>
              </a:rPr>
              <a:t>현재 시간의 년도를 구해 회원정보를 순회하면서 현재 년도에서 </a:t>
            </a:r>
            <a:r>
              <a:rPr lang="en-US" altLang="ko-KR" dirty="0">
                <a:latin typeface="+mj-ea"/>
              </a:rPr>
              <a:t>-29 &amp;&amp; </a:t>
            </a:r>
            <a:r>
              <a:rPr lang="ko-KR" altLang="en-US" dirty="0">
                <a:latin typeface="+mj-ea"/>
              </a:rPr>
              <a:t>현재 년도 </a:t>
            </a:r>
            <a:r>
              <a:rPr lang="en-US" altLang="ko-KR" dirty="0">
                <a:latin typeface="+mj-ea"/>
              </a:rPr>
              <a:t>-18 </a:t>
            </a:r>
            <a:r>
              <a:rPr lang="ko-KR" altLang="en-US" dirty="0">
                <a:latin typeface="+mj-ea"/>
              </a:rPr>
              <a:t>사이에 </a:t>
            </a:r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     </a:t>
            </a:r>
            <a:r>
              <a:rPr lang="ko-KR" altLang="en-US" dirty="0">
                <a:latin typeface="+mj-ea"/>
              </a:rPr>
              <a:t>해당하는 회원들이 있다면 카운트를 </a:t>
            </a:r>
            <a:r>
              <a:rPr lang="en-US" altLang="ko-KR" dirty="0">
                <a:latin typeface="+mj-ea"/>
              </a:rPr>
              <a:t>1</a:t>
            </a:r>
            <a:r>
              <a:rPr lang="ko-KR" altLang="en-US" dirty="0">
                <a:latin typeface="+mj-ea"/>
              </a:rPr>
              <a:t>증가시켜 명수를 구한다</a:t>
            </a:r>
            <a:r>
              <a:rPr lang="en-US" altLang="ko-KR" dirty="0">
                <a:latin typeface="+mj-ea"/>
              </a:rPr>
              <a:t>.  </a:t>
            </a:r>
          </a:p>
          <a:p>
            <a:r>
              <a:rPr lang="en-US" altLang="ko-KR" dirty="0">
                <a:latin typeface="+mj-ea"/>
              </a:rPr>
              <a:t>     </a:t>
            </a:r>
            <a:r>
              <a:rPr lang="ko-KR" altLang="en-US" dirty="0">
                <a:latin typeface="+mj-ea"/>
              </a:rPr>
              <a:t>이 후 </a:t>
            </a:r>
            <a:r>
              <a:rPr lang="en-US" altLang="ko-KR" dirty="0">
                <a:latin typeface="+mj-ea"/>
              </a:rPr>
              <a:t>(20</a:t>
            </a:r>
            <a:r>
              <a:rPr lang="ko-KR" altLang="en-US" dirty="0">
                <a:latin typeface="+mj-ea"/>
              </a:rPr>
              <a:t>대 인 회원 수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전체 회원 수</a:t>
            </a:r>
            <a:r>
              <a:rPr lang="en-US" altLang="ko-KR" dirty="0">
                <a:latin typeface="+mj-ea"/>
              </a:rPr>
              <a:t>) * 100</a:t>
            </a:r>
            <a:r>
              <a:rPr lang="ko-KR" altLang="en-US" dirty="0">
                <a:latin typeface="+mj-ea"/>
              </a:rPr>
              <a:t>을 한다</a:t>
            </a:r>
            <a:r>
              <a:rPr lang="en-US" altLang="ko-KR" dirty="0">
                <a:latin typeface="+mj-ea"/>
              </a:rPr>
              <a:t>.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 </a:t>
            </a:r>
          </a:p>
          <a:p>
            <a:r>
              <a:rPr lang="en-US" altLang="ko-KR" dirty="0">
                <a:latin typeface="+mj-ea"/>
              </a:rPr>
              <a:t>     </a:t>
            </a:r>
            <a:r>
              <a:rPr lang="ko-KR" altLang="en-US" dirty="0">
                <a:latin typeface="+mj-ea"/>
              </a:rPr>
              <a:t>이렇게 구함으로써 년도가 변하더라도 </a:t>
            </a:r>
            <a:r>
              <a:rPr lang="en-US" altLang="ko-KR" dirty="0">
                <a:latin typeface="+mj-ea"/>
              </a:rPr>
              <a:t>20</a:t>
            </a:r>
            <a:r>
              <a:rPr lang="ko-KR" altLang="en-US" dirty="0">
                <a:latin typeface="+mj-ea"/>
              </a:rPr>
              <a:t>대의 비율을 구할 수 있도록 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4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910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endParaRPr lang="ko-KR" altLang="en-US" sz="4400" spc="-3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목록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5505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89342A-D98A-4483-94DD-CEB41690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7" y="1394041"/>
            <a:ext cx="6715125" cy="476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5C583-A9FA-4982-9DCB-A62826F0D90B}"/>
              </a:ext>
            </a:extLst>
          </p:cNvPr>
          <p:cNvSpPr txBox="1"/>
          <p:nvPr/>
        </p:nvSpPr>
        <p:spPr>
          <a:xfrm>
            <a:off x="7346731" y="1394041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1. 2000</a:t>
            </a:r>
            <a:r>
              <a:rPr lang="ko-KR" altLang="en-US" dirty="0"/>
              <a:t>년생 이전과 이후를 구분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2. 2000</a:t>
            </a:r>
            <a:r>
              <a:rPr lang="ko-KR" altLang="en-US" dirty="0"/>
              <a:t>년생 이후라면 </a:t>
            </a:r>
            <a:r>
              <a:rPr lang="en-US" altLang="ko-KR" dirty="0"/>
              <a:t>100</a:t>
            </a:r>
            <a:r>
              <a:rPr lang="ko-KR" altLang="en-US" dirty="0"/>
              <a:t>을 더해줘서 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비교를 함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생년월일이 </a:t>
            </a:r>
            <a:r>
              <a:rPr lang="en-US" altLang="ko-KR" dirty="0"/>
              <a:t>99-05-28 </a:t>
            </a:r>
            <a:r>
              <a:rPr lang="ko-KR" altLang="en-US" dirty="0"/>
              <a:t>로 저장되어 있기에 </a:t>
            </a:r>
            <a:r>
              <a:rPr lang="en-US" altLang="ko-KR" dirty="0"/>
              <a:t>00-02-28</a:t>
            </a:r>
            <a:r>
              <a:rPr lang="ko-KR" altLang="en-US" dirty="0"/>
              <a:t>하고 비교할 때 에러를 피하기 위해서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현재 년도를 구해서 범위 안에 해당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된다면 </a:t>
            </a:r>
            <a:r>
              <a:rPr lang="en-US" altLang="ko-KR" dirty="0"/>
              <a:t>20</a:t>
            </a:r>
            <a:r>
              <a:rPr lang="ko-KR" altLang="en-US" dirty="0"/>
              <a:t>대의 카운터를 증가시켜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4. </a:t>
            </a:r>
            <a:r>
              <a:rPr lang="ko-KR" altLang="en-US" dirty="0"/>
              <a:t>현재날짜와 비교하기 때문에 시간이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지나도 </a:t>
            </a:r>
            <a:r>
              <a:rPr lang="en-US" altLang="ko-KR" dirty="0"/>
              <a:t>20</a:t>
            </a:r>
            <a:r>
              <a:rPr lang="ko-KR" altLang="en-US" dirty="0"/>
              <a:t>대의 비율이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521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653" y="49894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8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60494-E55A-4296-9E7F-051053F3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3" y="1667678"/>
            <a:ext cx="8359034" cy="13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2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321" y="989148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13. </a:t>
            </a:r>
            <a:r>
              <a:rPr lang="ko-KR" altLang="en-US" dirty="0"/>
              <a:t>가장 오랫동안 오지 않은 회원은</a:t>
            </a:r>
            <a:r>
              <a:rPr lang="en-US" altLang="ko-KR" dirty="0"/>
              <a:t>?</a:t>
            </a:r>
            <a:endParaRPr lang="ko-KR" altLang="en-US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78418-579E-4ABD-AC28-73BAACD00DF8}"/>
              </a:ext>
            </a:extLst>
          </p:cNvPr>
          <p:cNvSpPr txBox="1"/>
          <p:nvPr/>
        </p:nvSpPr>
        <p:spPr>
          <a:xfrm>
            <a:off x="844321" y="1623848"/>
            <a:ext cx="10014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/>
              <a:t>사용 자료 구조</a:t>
            </a:r>
            <a:endParaRPr lang="en-US" altLang="ko-KR" dirty="0"/>
          </a:p>
          <a:p>
            <a:r>
              <a:rPr lang="en-US" altLang="ko-KR" dirty="0"/>
              <a:t>   heap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정렬 방법</a:t>
            </a:r>
            <a:endParaRPr lang="en-US" altLang="ko-KR" dirty="0"/>
          </a:p>
          <a:p>
            <a:r>
              <a:rPr lang="en-US" altLang="ko-KR" dirty="0"/>
              <a:t>   heap sort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Search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/>
              <a:t>    heap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상품권 말소 시기와 현재날짜를 비교해서 현재날짜보다 상품권 말소 날짜가 더 옛날이면 그 회원은 제외한다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가장 최근 </a:t>
            </a:r>
            <a:r>
              <a:rPr lang="ko-KR" altLang="en-US" dirty="0" err="1"/>
              <a:t>운동일‘일을</a:t>
            </a:r>
            <a:r>
              <a:rPr lang="ko-KR" altLang="en-US" dirty="0"/>
              <a:t> 정렬한다</a:t>
            </a:r>
            <a:r>
              <a:rPr lang="en-US" altLang="ko-KR" dirty="0"/>
              <a:t>. Min heap 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Heap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이 가장 오랫동안 오지 않은 회원이 된다</a:t>
            </a:r>
          </a:p>
        </p:txBody>
      </p:sp>
    </p:spTree>
    <p:extLst>
      <p:ext uri="{BB962C8B-B14F-4D97-AF65-F5344CB8AC3E}">
        <p14:creationId xmlns:p14="http://schemas.microsoft.com/office/powerpoint/2010/main" val="3224432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2569" y="1006929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42964F-C358-438C-BF44-56EEB94B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1581806"/>
            <a:ext cx="3352133" cy="16345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5E831D-5ED0-442A-9E77-CF7250B7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92" y="1535922"/>
            <a:ext cx="6610350" cy="3067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DA7090-CBB3-474F-86B4-43FBCF08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20" y="3421872"/>
            <a:ext cx="3400425" cy="2362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A2F415-5455-4789-BEBE-8944CA38B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792" y="4729656"/>
            <a:ext cx="6610350" cy="10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59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9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5A0B0-87B1-43C8-9A10-9E07C5C45B5F}"/>
              </a:ext>
            </a:extLst>
          </p:cNvPr>
          <p:cNvSpPr txBox="1"/>
          <p:nvPr/>
        </p:nvSpPr>
        <p:spPr>
          <a:xfrm>
            <a:off x="6889531" y="1724188"/>
            <a:ext cx="442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최근에 운동할 날짜를 비교 해줄 </a:t>
            </a:r>
            <a:r>
              <a:rPr lang="en-US" altLang="ko-KR" dirty="0"/>
              <a:t>operator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Operator</a:t>
            </a:r>
            <a:r>
              <a:rPr lang="ko-KR" altLang="en-US" dirty="0"/>
              <a:t>를 사용 해서</a:t>
            </a:r>
            <a:r>
              <a:rPr lang="en-US" altLang="ko-KR" dirty="0"/>
              <a:t> </a:t>
            </a:r>
            <a:r>
              <a:rPr lang="en-US" altLang="ko-KR" dirty="0" err="1"/>
              <a:t>Max_heap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TOP</a:t>
            </a:r>
            <a:r>
              <a:rPr lang="ko-KR" altLang="en-US" dirty="0"/>
              <a:t>연산으로 가장 오랫동안 오지 않은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회원을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2178BA-A00F-4A77-B4D1-EC09C2ED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1724187"/>
            <a:ext cx="5819775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23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9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92D8EC-55FC-47C1-8338-6F495E8B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749981"/>
            <a:ext cx="7658764" cy="1030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9BE8B-260C-4243-875C-6BC2532B94C8}"/>
              </a:ext>
            </a:extLst>
          </p:cNvPr>
          <p:cNvSpPr txBox="1"/>
          <p:nvPr/>
        </p:nvSpPr>
        <p:spPr>
          <a:xfrm>
            <a:off x="1069739" y="3294993"/>
            <a:ext cx="761554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Why heap?</a:t>
            </a:r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오랫동안 오지 않은 회원을 구하는 질문은 등록을 한 회원이 우리 헬스장을 자주 오는지를 파악할 수 있고 오랫동안 오지 않은 회원을 찾는다면 오지 않는 이유를 물어보고 파악할 수 있으며 이를 바탕으로 헬스장 운영에 도움을 줄 수 있기 때문에 가장 오래된 한명이 아닌 오래 된 회원을 빠르게 여러 명 찾을 수 있는 </a:t>
            </a:r>
            <a:r>
              <a:rPr lang="en-US" altLang="ko-KR" dirty="0"/>
              <a:t>heap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000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02734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15. </a:t>
            </a:r>
            <a:r>
              <a:rPr lang="ko-KR" altLang="en-US" dirty="0"/>
              <a:t>운동 목표가 가장 높은 회원은</a:t>
            </a:r>
            <a:r>
              <a:rPr lang="en-US" altLang="ko-KR" dirty="0"/>
              <a:t>?</a:t>
            </a:r>
            <a:endParaRPr lang="ko-KR" altLang="en-US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0A07E-B4AC-4A7C-B9F1-373163AB1B57}"/>
              </a:ext>
            </a:extLst>
          </p:cNvPr>
          <p:cNvSpPr txBox="1"/>
          <p:nvPr/>
        </p:nvSpPr>
        <p:spPr>
          <a:xfrm>
            <a:off x="1026522" y="2031123"/>
            <a:ext cx="9625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 자료 구조</a:t>
            </a:r>
            <a:endParaRPr lang="en-US" altLang="ko-KR" dirty="0"/>
          </a:p>
          <a:p>
            <a:r>
              <a:rPr lang="en-US" altLang="ko-KR" dirty="0"/>
              <a:t>    LIST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회원이름과 목표</a:t>
            </a:r>
            <a:r>
              <a:rPr lang="en-US" altLang="ko-KR" dirty="0"/>
              <a:t>BMI </a:t>
            </a:r>
            <a:r>
              <a:rPr lang="ko-KR" altLang="en-US" dirty="0"/>
              <a:t>와 첫 </a:t>
            </a:r>
            <a:r>
              <a:rPr lang="en-US" altLang="ko-KR" dirty="0"/>
              <a:t>BMI</a:t>
            </a:r>
            <a:r>
              <a:rPr lang="ko-KR" altLang="en-US" dirty="0"/>
              <a:t>를 차를 절댓값으로 저장</a:t>
            </a:r>
            <a:endParaRPr lang="en-US" altLang="ko-KR" dirty="0"/>
          </a:p>
          <a:p>
            <a:r>
              <a:rPr lang="en-US" altLang="ko-KR" dirty="0"/>
              <a:t>    Heap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정렬 방법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목표 </a:t>
            </a:r>
            <a:r>
              <a:rPr lang="en-US" altLang="ko-KR" dirty="0"/>
              <a:t>BMI</a:t>
            </a:r>
            <a:r>
              <a:rPr lang="ko-KR" altLang="en-US" dirty="0"/>
              <a:t>와 첫 </a:t>
            </a:r>
            <a:r>
              <a:rPr lang="en-US" altLang="ko-KR" dirty="0"/>
              <a:t>BMI</a:t>
            </a:r>
            <a:r>
              <a:rPr lang="ko-KR" altLang="en-US" dirty="0"/>
              <a:t>의 차를 기준으로 높은 순으로 </a:t>
            </a:r>
            <a:r>
              <a:rPr lang="en-US" altLang="ko-KR" dirty="0"/>
              <a:t>Heapsort</a:t>
            </a:r>
            <a:r>
              <a:rPr lang="ko-KR" altLang="en-US" dirty="0"/>
              <a:t>로 정렬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Search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/>
              <a:t>     Heap</a:t>
            </a:r>
            <a:r>
              <a:rPr lang="ko-KR" altLang="en-US" dirty="0"/>
              <a:t>에 맨 상위 노드를 반환하는 방법을 이용해서 가장 높은 회원 </a:t>
            </a:r>
            <a:r>
              <a:rPr lang="en-US" altLang="ko-KR" dirty="0"/>
              <a:t>                                         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을 탐색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986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5070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자료구조 </a:t>
            </a:r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FED297-454E-49F4-87E8-03458999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3128319"/>
            <a:ext cx="7391400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501B8-F691-4173-843F-07393F2420CB}"/>
              </a:ext>
            </a:extLst>
          </p:cNvPr>
          <p:cNvSpPr txBox="1"/>
          <p:nvPr/>
        </p:nvSpPr>
        <p:spPr>
          <a:xfrm>
            <a:off x="943157" y="2568334"/>
            <a:ext cx="713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회원에 대한 운동 목표를 </a:t>
            </a:r>
            <a:r>
              <a:rPr lang="en-US" altLang="ko-KR" dirty="0" err="1"/>
              <a:t>Max_heap</a:t>
            </a:r>
            <a:r>
              <a:rPr lang="ko-KR" altLang="en-US" dirty="0"/>
              <a:t>으로 만들기 위한 </a:t>
            </a:r>
            <a:r>
              <a:rPr lang="en-US" altLang="ko-KR" dirty="0"/>
              <a:t>heap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8179D-3410-4A72-8730-292EB7B9AE2D}"/>
              </a:ext>
            </a:extLst>
          </p:cNvPr>
          <p:cNvSpPr txBox="1"/>
          <p:nvPr/>
        </p:nvSpPr>
        <p:spPr>
          <a:xfrm>
            <a:off x="1026522" y="5062047"/>
            <a:ext cx="74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diffBMI</a:t>
            </a:r>
            <a:r>
              <a:rPr lang="ko-KR" altLang="en-US" dirty="0"/>
              <a:t>를 사용하여 </a:t>
            </a:r>
            <a:r>
              <a:rPr lang="en-US" altLang="ko-KR" dirty="0" err="1"/>
              <a:t>Max_heap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TOP</a:t>
            </a:r>
            <a:r>
              <a:rPr lang="ko-KR" altLang="en-US" dirty="0"/>
              <a:t>연산 후 반환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041AD-6CA1-4C0D-B245-FA91DFE5F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22" y="1792911"/>
            <a:ext cx="3486150" cy="5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90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8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0EC52-13E5-42A9-87C1-E0DFC8701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772008"/>
            <a:ext cx="9831937" cy="1191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7989D-1308-4DAF-9A85-7CE54F1731F0}"/>
              </a:ext>
            </a:extLst>
          </p:cNvPr>
          <p:cNvSpPr txBox="1"/>
          <p:nvPr/>
        </p:nvSpPr>
        <p:spPr>
          <a:xfrm>
            <a:off x="1069738" y="3429000"/>
            <a:ext cx="978872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Why heap?</a:t>
            </a:r>
          </a:p>
          <a:p>
            <a:endParaRPr lang="en-US" altLang="ko-KR" dirty="0"/>
          </a:p>
          <a:p>
            <a:r>
              <a:rPr lang="ko-KR" altLang="en-US" dirty="0"/>
              <a:t>운동 목표를 구하는 문제는 목표가 높은 회원에게 이를 달성하거나 목표를 위해 노력하면 어떠한 혜택이 돌아 갈 수 있게 하기 위해서 필요한 데이터라고 생각하여 가장 높진 않지만 그래도 높은 회원에 데이터가 필요하다고 생각하였기에 </a:t>
            </a:r>
            <a:r>
              <a:rPr lang="en-US" altLang="ko-KR" dirty="0"/>
              <a:t>Heap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58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842" y="106239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17. </a:t>
            </a:r>
            <a:r>
              <a:rPr lang="ko-KR" altLang="en-US"/>
              <a:t>가장 나이가 많은</a:t>
            </a:r>
            <a:r>
              <a:rPr lang="en-US" altLang="ko-KR"/>
              <a:t>/</a:t>
            </a:r>
            <a:r>
              <a:rPr lang="ko-KR" altLang="en-US"/>
              <a:t>적은 회원은</a:t>
            </a:r>
            <a:r>
              <a:rPr lang="en-US" altLang="ko-KR"/>
              <a:t>?</a:t>
            </a:r>
            <a:endParaRPr lang="ko-KR" altLang="en-US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E0261-3654-4127-82CB-1079A1E4E992}"/>
              </a:ext>
            </a:extLst>
          </p:cNvPr>
          <p:cNvSpPr txBox="1"/>
          <p:nvPr/>
        </p:nvSpPr>
        <p:spPr>
          <a:xfrm>
            <a:off x="1026522" y="1702676"/>
            <a:ext cx="9630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 자료 구조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LIST:</a:t>
            </a:r>
            <a:r>
              <a:rPr lang="ko-KR" altLang="en-US" dirty="0"/>
              <a:t> 회원이름과 생년월일을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정렬 방법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생년월일을 기준으로 </a:t>
            </a:r>
            <a:r>
              <a:rPr lang="en-US" altLang="ko-KR" dirty="0"/>
              <a:t>Merge Sort.</a:t>
            </a:r>
          </a:p>
          <a:p>
            <a:endParaRPr lang="en-US" altLang="ko-KR" dirty="0"/>
          </a:p>
          <a:p>
            <a:r>
              <a:rPr lang="en-US" altLang="ko-KR" dirty="0"/>
              <a:t>- Search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첫번째 원소</a:t>
            </a:r>
            <a:r>
              <a:rPr lang="en-US" altLang="ko-KR" dirty="0"/>
              <a:t>: </a:t>
            </a:r>
            <a:r>
              <a:rPr lang="ko-KR" altLang="en-US" dirty="0"/>
              <a:t>가장 나이가 많은 회원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마지막 원소</a:t>
            </a:r>
            <a:r>
              <a:rPr lang="en-US" altLang="ko-KR" dirty="0"/>
              <a:t>: </a:t>
            </a:r>
            <a:r>
              <a:rPr lang="ko-KR" altLang="en-US" dirty="0"/>
              <a:t>가장 나이가 적은 회원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생년월일을 </a:t>
            </a:r>
            <a:r>
              <a:rPr lang="ko-KR" altLang="en-US" dirty="0" err="1"/>
              <a:t>파싱해서</a:t>
            </a:r>
            <a:r>
              <a:rPr lang="ko-KR" altLang="en-US" dirty="0"/>
              <a:t> 문자열로 지정 후 문자열을 정수형으로 변환하여 저장</a:t>
            </a:r>
            <a:r>
              <a:rPr lang="en-US" altLang="ko-KR" dirty="0"/>
              <a:t>. Ex)19950528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27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내역</a:t>
            </a:r>
            <a:r>
              <a:rPr lang="en-US" altLang="ko-KR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ko-KR" altLang="en-US" sz="32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46424" y="128153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2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16D5FFD-34B9-443B-B1A3-A0B1054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52827"/>
              </p:ext>
            </p:extLst>
          </p:nvPr>
        </p:nvGraphicFramePr>
        <p:xfrm>
          <a:off x="1636336" y="1540904"/>
          <a:ext cx="8688594" cy="464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4110493949"/>
                    </a:ext>
                  </a:extLst>
                </a:gridCol>
                <a:gridCol w="5625625">
                  <a:extLst>
                    <a:ext uri="{9D8B030D-6E8A-4147-A177-3AD203B41FA5}">
                      <a16:colId xmlns:a16="http://schemas.microsoft.com/office/drawing/2014/main" val="1974387433"/>
                    </a:ext>
                  </a:extLst>
                </a:gridCol>
                <a:gridCol w="900101">
                  <a:extLst>
                    <a:ext uri="{9D8B030D-6E8A-4147-A177-3AD203B41FA5}">
                      <a16:colId xmlns:a16="http://schemas.microsoft.com/office/drawing/2014/main" val="2600685354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470146054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80799086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940362908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1010520874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870465205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1562488782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657726845"/>
                    </a:ext>
                  </a:extLst>
                </a:gridCol>
              </a:tblGrid>
              <a:tr h="3868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79142"/>
                  </a:ext>
                </a:extLst>
              </a:tr>
              <a:tr h="3868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32560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회원을 많이 확보한 트레이너는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66140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훈련 성과가 좋은 트레이너는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57979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많은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적은 회원이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사는 동은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05115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등록이 많은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적은 달은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62346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오래된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7655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많은 회원을 추천한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28018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회원 중 나이가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대인 회원의 비율은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31132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오랫동안 오지 않은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4056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운동 목표가 가장 높은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96455"/>
                  </a:ext>
                </a:extLst>
              </a:tr>
              <a:tr h="386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나이가 많은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8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2569" y="1006929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48E95-FE79-4BCC-A88F-8F923C01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13" y="1573923"/>
            <a:ext cx="3079267" cy="40370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718F2B-4377-4387-82AD-E2C0CAC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37" y="1573923"/>
            <a:ext cx="3219450" cy="40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0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2570" y="1006929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EA8F45-C322-437A-83BF-21F318C3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2" y="1430461"/>
            <a:ext cx="3476625" cy="4591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4F8EC6-F5EA-49B1-B59A-935130F2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01" y="1430461"/>
            <a:ext cx="4467225" cy="459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9ED20E-FB6D-4D73-841B-86D41FBD681B}"/>
              </a:ext>
            </a:extLst>
          </p:cNvPr>
          <p:cNvSpPr txBox="1"/>
          <p:nvPr/>
        </p:nvSpPr>
        <p:spPr>
          <a:xfrm>
            <a:off x="4652715" y="6258910"/>
            <a:ext cx="498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Merge</a:t>
            </a:r>
            <a:r>
              <a:rPr lang="ko-KR" altLang="en-US" dirty="0">
                <a:highlight>
                  <a:srgbClr val="FFFF00"/>
                </a:highlight>
              </a:rPr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2447913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9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7E72B9-3BEA-4669-8603-6901672E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1573923"/>
            <a:ext cx="7343775" cy="4972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A3670E-F1EF-49FE-94B6-FAC4309FA6FA}"/>
              </a:ext>
            </a:extLst>
          </p:cNvPr>
          <p:cNvSpPr txBox="1"/>
          <p:nvPr/>
        </p:nvSpPr>
        <p:spPr>
          <a:xfrm>
            <a:off x="8087710" y="1573923"/>
            <a:ext cx="3405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생년월일과 이름을 저장하는 </a:t>
            </a:r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List</a:t>
            </a:r>
            <a:r>
              <a:rPr lang="ko-KR" altLang="en-US" dirty="0"/>
              <a:t>형식으로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2. 00</a:t>
            </a:r>
            <a:r>
              <a:rPr lang="ko-KR" altLang="en-US" dirty="0"/>
              <a:t>년생 이후와 이전을 구별하기 위해 </a:t>
            </a:r>
            <a:r>
              <a:rPr lang="en-US" altLang="ko-KR" dirty="0"/>
              <a:t>1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그 후 만들어진 </a:t>
            </a:r>
            <a:r>
              <a:rPr lang="en-US" altLang="ko-KR" dirty="0"/>
              <a:t>List</a:t>
            </a:r>
            <a:r>
              <a:rPr lang="ko-KR" altLang="en-US" dirty="0"/>
              <a:t>를 사용해 </a:t>
            </a:r>
            <a:r>
              <a:rPr lang="en-US" altLang="ko-KR" dirty="0"/>
              <a:t>Merge Sort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내림차순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29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40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4E067E-9EB1-4D11-B891-2AE019EE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759913"/>
            <a:ext cx="8275133" cy="1036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ABCEF-CC3E-425E-9949-E1C706089702}"/>
              </a:ext>
            </a:extLst>
          </p:cNvPr>
          <p:cNvSpPr txBox="1"/>
          <p:nvPr/>
        </p:nvSpPr>
        <p:spPr>
          <a:xfrm>
            <a:off x="1069740" y="3279228"/>
            <a:ext cx="8275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merge sort?</a:t>
            </a:r>
          </a:p>
          <a:p>
            <a:endParaRPr lang="en-US" altLang="ko-KR" dirty="0"/>
          </a:p>
          <a:p>
            <a:r>
              <a:rPr lang="en-US" altLang="ko-KR" dirty="0"/>
              <a:t>Merge sort</a:t>
            </a:r>
            <a:r>
              <a:rPr lang="ko-KR" altLang="en-US" dirty="0"/>
              <a:t>는 </a:t>
            </a:r>
            <a:r>
              <a:rPr lang="en-US" altLang="ko-KR" dirty="0"/>
              <a:t>In </a:t>
            </a:r>
            <a:r>
              <a:rPr lang="en-US" altLang="ko-KR" dirty="0" err="1"/>
              <a:t>palce</a:t>
            </a:r>
            <a:r>
              <a:rPr lang="ko-KR" altLang="en-US" dirty="0"/>
              <a:t>이므로 추가에 배열이 필요하다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heapsort</a:t>
            </a:r>
            <a:r>
              <a:rPr lang="ko-KR" altLang="en-US" dirty="0"/>
              <a:t>를 사용하는 것보다 추가 공간이 필요하다</a:t>
            </a:r>
            <a:r>
              <a:rPr lang="en-US" altLang="ko-KR" dirty="0"/>
              <a:t>. </a:t>
            </a:r>
            <a:r>
              <a:rPr lang="ko-KR" altLang="en-US" dirty="0"/>
              <a:t>하지만 가장 나이가 많은</a:t>
            </a:r>
            <a:r>
              <a:rPr lang="en-US" altLang="ko-KR" dirty="0"/>
              <a:t>/</a:t>
            </a:r>
            <a:r>
              <a:rPr lang="ko-KR" altLang="en-US" dirty="0"/>
              <a:t>적은 연산을 수행하는 연산이 앞에 했던 연산들 보다 훨씬 덜 사용될 것이라고 생각한다</a:t>
            </a:r>
            <a:r>
              <a:rPr lang="en-US" altLang="ko-KR" dirty="0"/>
              <a:t>. </a:t>
            </a:r>
            <a:r>
              <a:rPr lang="ko-KR" altLang="en-US" dirty="0"/>
              <a:t>따라서 생년월일에 특성상 회원 한명이 추가 되었을 때 대다수의 값이 값의 위치가 정렬과정에서 뒤바뀌지 않고 유지 될 것이기 때문에 </a:t>
            </a:r>
            <a:r>
              <a:rPr lang="en-US" altLang="ko-KR" dirty="0"/>
              <a:t>Heap Sort</a:t>
            </a:r>
            <a:r>
              <a:rPr lang="ko-KR" altLang="en-US" dirty="0"/>
              <a:t>대신에 </a:t>
            </a:r>
            <a:r>
              <a:rPr lang="en-US" altLang="ko-KR" dirty="0"/>
              <a:t>Merge sort</a:t>
            </a:r>
            <a:r>
              <a:rPr lang="ko-KR" altLang="en-US" dirty="0"/>
              <a:t>를 사용하였다</a:t>
            </a:r>
            <a:r>
              <a:rPr lang="en-US" altLang="ko-KR" dirty="0"/>
              <a:t>. </a:t>
            </a:r>
            <a:r>
              <a:rPr lang="ko-KR" altLang="en-US" dirty="0"/>
              <a:t>또한 어느 연령대 이상의 회원을 찾고 싶은 경우라 하더라도 </a:t>
            </a:r>
            <a:r>
              <a:rPr lang="en-US" altLang="ko-KR" dirty="0"/>
              <a:t>17</a:t>
            </a:r>
            <a:r>
              <a:rPr lang="ko-KR" altLang="en-US" dirty="0"/>
              <a:t>번 연산이 아닌 나이대의 비율을 반환하는 연산이 더 적합할 것이라고 생각하였다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15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출력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출력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4B657-84DB-44FF-A86B-3DD178DC08E3}"/>
              </a:ext>
            </a:extLst>
          </p:cNvPr>
          <p:cNvSpPr txBox="1"/>
          <p:nvPr/>
        </p:nvSpPr>
        <p:spPr>
          <a:xfrm>
            <a:off x="1069803" y="1632495"/>
            <a:ext cx="95575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코드 실행  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5169" y="437393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32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065" y="2447473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Queen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00732" y="1390383"/>
            <a:ext cx="6856364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CSV 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한 줄 씩 읽어와서  </a:t>
            </a:r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‘,’ 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 끊어서 </a:t>
            </a:r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Vector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삽입</a:t>
            </a:r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LOAD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현재 </a:t>
            </a:r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BMI-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BMI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차를 </a:t>
            </a:r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500" spc="-150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diffBMI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</a:t>
            </a:r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트레이너에 대한 성과를 판별하기 위해</a:t>
            </a:r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 성과달성 여부를 판단하는 함수 사용</a:t>
            </a:r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받아온 회원이 지금 헬스장에 등록기간이 남은</a:t>
            </a:r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유효한 회원인지를 구별하는 함수 사용</a:t>
            </a:r>
            <a:r>
              <a:rPr lang="en-US" altLang="ko-KR" sz="2500" spc="-15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500" spc="-15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391" y="100692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6617B8-644A-4714-BCBE-5039F2EB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1467365"/>
            <a:ext cx="4413490" cy="50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1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667" y="1136139"/>
            <a:ext cx="629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20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회원을 많이 확보한 트레이너는</a:t>
            </a:r>
            <a:r>
              <a:rPr lang="en-US" altLang="ko-KR" sz="20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29DB6-24BC-4161-8A95-21066F1D689F}"/>
              </a:ext>
            </a:extLst>
          </p:cNvPr>
          <p:cNvSpPr txBox="1"/>
          <p:nvPr/>
        </p:nvSpPr>
        <p:spPr>
          <a:xfrm>
            <a:off x="1812471" y="1747157"/>
            <a:ext cx="90459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자료 구조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Map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Key: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트레이너 이름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Value: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정렬을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vector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사용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방법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오름차순으로 정렬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Search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vector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맨 마지막 원소를 반환하는 방법으로 가장 많은 회원을 보유한 트레이너를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구할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2569" y="1006929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  <a:endParaRPr lang="en-US" altLang="ko-KR" spc="-15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36917-FA5D-42B6-90B9-038AFFBC9A94}"/>
              </a:ext>
            </a:extLst>
          </p:cNvPr>
          <p:cNvSpPr txBox="1"/>
          <p:nvPr/>
        </p:nvSpPr>
        <p:spPr>
          <a:xfrm>
            <a:off x="842362" y="1326019"/>
            <a:ext cx="1041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많은 회원을 보유한 트레이너를 찾기 위해 </a:t>
            </a:r>
            <a:r>
              <a:rPr lang="en-US" altLang="ko-KR" dirty="0"/>
              <a:t>C++ STL</a:t>
            </a:r>
            <a:r>
              <a:rPr lang="ko-KR" altLang="en-US" dirty="0"/>
              <a:t>인 </a:t>
            </a:r>
            <a:r>
              <a:rPr lang="en-US" altLang="ko-KR" dirty="0"/>
              <a:t>Map </a:t>
            </a:r>
            <a:r>
              <a:rPr lang="ko-KR" altLang="en-US" dirty="0"/>
              <a:t>라이브러리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라이브러리는</a:t>
            </a:r>
            <a:r>
              <a:rPr lang="en-US" altLang="ko-KR" dirty="0"/>
              <a:t> Key :value</a:t>
            </a:r>
            <a:r>
              <a:rPr lang="ko-KR" altLang="en-US" dirty="0"/>
              <a:t>로 구성되어 있으며 </a:t>
            </a:r>
            <a:r>
              <a:rPr lang="en-US" altLang="ko-KR" dirty="0"/>
              <a:t>key </a:t>
            </a:r>
            <a:r>
              <a:rPr lang="ko-KR" altLang="en-US" dirty="0"/>
              <a:t>값에 대한 정렬 가능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D3B4F-D535-412A-9435-109D842B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69" y="2023348"/>
            <a:ext cx="6619875" cy="828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716148-0AE3-47F6-8D82-B0190EBC3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2" y="3606328"/>
            <a:ext cx="7029450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31A02-E13A-4E44-AEE1-6126417AF13C}"/>
              </a:ext>
            </a:extLst>
          </p:cNvPr>
          <p:cNvSpPr txBox="1"/>
          <p:nvPr/>
        </p:nvSpPr>
        <p:spPr>
          <a:xfrm>
            <a:off x="857681" y="2854036"/>
            <a:ext cx="701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 라이브러리는 </a:t>
            </a:r>
            <a:r>
              <a:rPr lang="en-US" altLang="ko-KR" dirty="0"/>
              <a:t>Value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정렬을 지원하지 않아 </a:t>
            </a:r>
            <a:r>
              <a:rPr lang="en-US" altLang="ko-KR" dirty="0"/>
              <a:t>Value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정렬하기 위한 </a:t>
            </a:r>
            <a:r>
              <a:rPr lang="en-US" altLang="ko-KR" dirty="0"/>
              <a:t>operator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49460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1401" y="437393"/>
            <a:ext cx="1653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문제풀이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38" y="10069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F089F9-7DF3-49B9-BFBF-A93F257E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1512367"/>
            <a:ext cx="6943725" cy="4772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FC9A89-5FA6-48E6-BE4A-DC5961DB2601}"/>
              </a:ext>
            </a:extLst>
          </p:cNvPr>
          <p:cNvSpPr txBox="1"/>
          <p:nvPr/>
        </p:nvSpPr>
        <p:spPr>
          <a:xfrm>
            <a:off x="7898524" y="1623848"/>
            <a:ext cx="33875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전체 정보가 들어 있는 </a:t>
            </a:r>
            <a:r>
              <a:rPr lang="en-US" altLang="ko-KR" dirty="0"/>
              <a:t>vector M</a:t>
            </a:r>
            <a:r>
              <a:rPr lang="ko-KR" altLang="en-US" dirty="0"/>
              <a:t>을 순회하면서 </a:t>
            </a:r>
            <a:r>
              <a:rPr lang="en-US" altLang="ko-KR" dirty="0"/>
              <a:t>trainer</a:t>
            </a:r>
            <a:r>
              <a:rPr lang="ko-KR" altLang="en-US" dirty="0"/>
              <a:t>가 보유한 회원수를 카운트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Value</a:t>
            </a:r>
            <a:r>
              <a:rPr lang="ko-KR" altLang="en-US" dirty="0"/>
              <a:t>로 정렬하기 위해 </a:t>
            </a:r>
            <a:r>
              <a:rPr lang="en-US" altLang="ko-KR" dirty="0"/>
              <a:t>map</a:t>
            </a:r>
            <a:r>
              <a:rPr lang="ko-KR" altLang="en-US" dirty="0"/>
              <a:t>을 </a:t>
            </a:r>
            <a:r>
              <a:rPr lang="en-US" altLang="ko-KR" dirty="0"/>
              <a:t>vector</a:t>
            </a:r>
            <a:r>
              <a:rPr lang="ko-KR" altLang="en-US" dirty="0"/>
              <a:t>로 복사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트레이너가 없는 회원이 제일 많을 수 있으므로 예외처리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복사 후 </a:t>
            </a:r>
            <a:r>
              <a:rPr lang="en-US" altLang="ko-KR" dirty="0"/>
              <a:t>value</a:t>
            </a:r>
            <a:r>
              <a:rPr lang="ko-KR" altLang="en-US" dirty="0"/>
              <a:t>에 대해 정렬 후 </a:t>
            </a:r>
            <a:r>
              <a:rPr lang="en-US" altLang="ko-KR" dirty="0"/>
              <a:t>vector</a:t>
            </a:r>
            <a:r>
              <a:rPr lang="ko-KR" altLang="en-US" dirty="0"/>
              <a:t>에 맨 마지막을 출력</a:t>
            </a:r>
          </a:p>
        </p:txBody>
      </p:sp>
    </p:spTree>
    <p:extLst>
      <p:ext uri="{BB962C8B-B14F-4D97-AF65-F5344CB8AC3E}">
        <p14:creationId xmlns:p14="http://schemas.microsoft.com/office/powerpoint/2010/main" val="29258439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1786</Words>
  <Application>Microsoft Office PowerPoint</Application>
  <PresentationFormat>와이드스크린</PresentationFormat>
  <Paragraphs>429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나눔스퀘어 ExtraBold</vt:lpstr>
      <vt:lpstr>맑은 고딕</vt:lpstr>
      <vt:lpstr>나눔스퀘어 Bold</vt:lpstr>
      <vt:lpstr>Arial</vt:lpstr>
      <vt:lpstr>Wingdings</vt:lpstr>
      <vt:lpstr>나눔고딕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지수 박</cp:lastModifiedBy>
  <cp:revision>43</cp:revision>
  <dcterms:created xsi:type="dcterms:W3CDTF">2017-05-29T09:12:16Z</dcterms:created>
  <dcterms:modified xsi:type="dcterms:W3CDTF">2019-09-15T07:51:55Z</dcterms:modified>
</cp:coreProperties>
</file>