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0"/>
  </p:notesMasterIdLst>
  <p:sldIdLst>
    <p:sldId id="257" r:id="rId2"/>
    <p:sldId id="260" r:id="rId3"/>
    <p:sldId id="270" r:id="rId4"/>
    <p:sldId id="261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2" r:id="rId19"/>
    <p:sldId id="293" r:id="rId20"/>
    <p:sldId id="283" r:id="rId21"/>
    <p:sldId id="295" r:id="rId22"/>
    <p:sldId id="301" r:id="rId23"/>
    <p:sldId id="294" r:id="rId24"/>
    <p:sldId id="302" r:id="rId25"/>
    <p:sldId id="296" r:id="rId26"/>
    <p:sldId id="298" r:id="rId27"/>
    <p:sldId id="303" r:id="rId28"/>
    <p:sldId id="299" r:id="rId29"/>
    <p:sldId id="300" r:id="rId30"/>
    <p:sldId id="304" r:id="rId31"/>
    <p:sldId id="305" r:id="rId32"/>
    <p:sldId id="307" r:id="rId33"/>
    <p:sldId id="297" r:id="rId34"/>
    <p:sldId id="306" r:id="rId35"/>
    <p:sldId id="284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285" r:id="rId47"/>
    <p:sldId id="318" r:id="rId48"/>
    <p:sldId id="322" r:id="rId49"/>
    <p:sldId id="323" r:id="rId50"/>
    <p:sldId id="319" r:id="rId51"/>
    <p:sldId id="324" r:id="rId52"/>
    <p:sldId id="320" r:id="rId53"/>
    <p:sldId id="325" r:id="rId54"/>
    <p:sldId id="321" r:id="rId55"/>
    <p:sldId id="326" r:id="rId56"/>
    <p:sldId id="327" r:id="rId57"/>
    <p:sldId id="329" r:id="rId58"/>
    <p:sldId id="328" r:id="rId59"/>
    <p:sldId id="331" r:id="rId60"/>
    <p:sldId id="332" r:id="rId61"/>
    <p:sldId id="333" r:id="rId62"/>
    <p:sldId id="334" r:id="rId63"/>
    <p:sldId id="286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287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288" r:id="rId84"/>
    <p:sldId id="353" r:id="rId85"/>
    <p:sldId id="289" r:id="rId86"/>
    <p:sldId id="290" r:id="rId87"/>
    <p:sldId id="291" r:id="rId88"/>
    <p:sldId id="269" r:id="rId89"/>
  </p:sldIdLst>
  <p:sldSz cx="12192000" cy="6858000"/>
  <p:notesSz cx="6858000" cy="9144000"/>
  <p:embeddedFontLst>
    <p:embeddedFont>
      <p:font typeface="나눔스퀘어 Bold" pitchFamily="50" charset="-127"/>
      <p:bold r:id="rId91"/>
    </p:embeddedFont>
    <p:embeddedFont>
      <p:font typeface="맑은 고딕" pitchFamily="50" charset="-127"/>
      <p:regular r:id="rId92"/>
      <p:bold r:id="rId93"/>
    </p:embeddedFont>
    <p:embeddedFont>
      <p:font typeface="나눔스퀘어 ExtraBold" pitchFamily="50" charset="-127"/>
      <p:bold r:id="rId94"/>
    </p:embeddedFont>
    <p:embeddedFont>
      <p:font typeface="나눔스퀘어" pitchFamily="50" charset="-127"/>
      <p:regular r:id="rId95"/>
    </p:embeddedFont>
    <p:embeddedFont>
      <p:font typeface="함초롬바탕" pitchFamily="18" charset="-127"/>
      <p:regular r:id="rId96"/>
      <p:bold r:id="rId9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13696D"/>
    <a:srgbClr val="00002F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80" d="100"/>
          <a:sy n="80" d="100"/>
        </p:scale>
        <p:origin x="-734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3.fntdata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" TargetMode="External"/><Relationship Id="rId2" Type="http://schemas.openxmlformats.org/officeDocument/2006/relationships/hyperlink" Target="https://www.oracle.com/technetwork/java/javase/downloads/index-jsp-1383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6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&#51088;&#48148;&#44592;&#48376;&#51221;&#47532;2-2.(&#53364;&#47000;&#49828;~&#47716;&#48260;&#48320;&#49688;).pptx#-1,10,3. &#47716;&#48260;&#48320;&#49688; (&#51217;&#44540;&#44428;&#54620;)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690" y="2660983"/>
            <a:ext cx="585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</a:t>
            </a:r>
            <a:r>
              <a:rPr lang="ko-KR" altLang="en-US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스터디북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81" y="387629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1112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092" y="1601137"/>
            <a:ext cx="9715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JDK (java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development kit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하드웨어나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운영체제에 관계없이 실행될 수 있는 자체 플랫폼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743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개발 환경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tabl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958" y="2532380"/>
            <a:ext cx="7530927" cy="3004820"/>
          </a:xfrm>
          <a:prstGeom prst="rect">
            <a:avLst/>
          </a:prstGeom>
          <a:noFill/>
        </p:spPr>
      </p:pic>
      <p:sp>
        <p:nvSpPr>
          <p:cNvPr id="2" name="오른쪽으로 구부러진 화살표 1"/>
          <p:cNvSpPr/>
          <p:nvPr/>
        </p:nvSpPr>
        <p:spPr>
          <a:xfrm>
            <a:off x="1312839" y="3484880"/>
            <a:ext cx="867002" cy="1188720"/>
          </a:xfrm>
          <a:prstGeom prst="curv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flipH="1">
            <a:off x="9691885" y="3440430"/>
            <a:ext cx="867002" cy="1188720"/>
          </a:xfrm>
          <a:prstGeom prst="curv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7109" y="1006929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</a:t>
            </a:r>
            <a:r>
              <a:rPr lang="ko-KR" alt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종류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tabl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4417" y="1900554"/>
            <a:ext cx="8763000" cy="3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7109" y="1006929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개발 환경 설치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238" y="1573801"/>
            <a:ext cx="118888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➀ 제어판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시스템 및 보안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시스템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버전 및 운영체제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확인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➁ </a:t>
            </a:r>
            <a:r>
              <a:rPr lang="en-US" altLang="ko-KR" sz="2000" u="sng" dirty="0" smtClean="0">
                <a:latin typeface="나눔스퀘어" pitchFamily="50" charset="-127"/>
                <a:ea typeface="나눔스퀘어" pitchFamily="50" charset="-127"/>
                <a:hlinkClick r:id="rId2"/>
              </a:rPr>
              <a:t>https</a:t>
            </a:r>
            <a:r>
              <a:rPr lang="en-US" altLang="ko-KR" sz="2000" u="sng" dirty="0">
                <a:latin typeface="나눔스퀘어" pitchFamily="50" charset="-127"/>
                <a:ea typeface="나눔스퀘어" pitchFamily="50" charset="-127"/>
                <a:hlinkClick r:id="rId2"/>
              </a:rPr>
              <a:t>://www.oracle.com/technetwork/java/javase/downloads/index-jsp-138363.html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사이트에 연결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➂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본인의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운영체제에 맞는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JAVA SE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다운로드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➃ 다운받은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JAVA SE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프로그램을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더블클릭하여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설치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➄ 파일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탐색기를 열어 프로그램 설치 경로 복사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➅ 경로설정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제어판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시스템 및 보안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시스템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고급시스템설정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고급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환경변수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시스템 변수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편집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-“;”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 입력 후 복사한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경로 붙여 넣기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➆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cmd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창을 열어 다음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(c:&gt;java – version)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과 같이 확인하기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➇ </a:t>
            </a:r>
            <a:r>
              <a:rPr lang="en-US" altLang="ko-KR" sz="2000" u="sng" dirty="0" smtClean="0">
                <a:latin typeface="나눔스퀘어" pitchFamily="50" charset="-127"/>
                <a:ea typeface="나눔스퀘어" pitchFamily="50" charset="-127"/>
                <a:hlinkClick r:id="rId3"/>
              </a:rPr>
              <a:t>http</a:t>
            </a:r>
            <a:r>
              <a:rPr lang="en-US" altLang="ko-KR" sz="2000" u="sng" dirty="0">
                <a:latin typeface="나눔스퀘어" pitchFamily="50" charset="-127"/>
                <a:ea typeface="나눔스퀘어" pitchFamily="50" charset="-127"/>
                <a:hlinkClick r:id="rId3"/>
              </a:rPr>
              <a:t>://www.eclipse.org/downloads/packages</a:t>
            </a:r>
            <a:r>
              <a:rPr lang="en-US" altLang="ko-KR" sz="2000" u="sng" dirty="0" smtClean="0">
                <a:latin typeface="나눔스퀘어" pitchFamily="50" charset="-127"/>
                <a:ea typeface="나눔스퀘어" pitchFamily="50" charset="-127"/>
                <a:hlinkClick r:id="rId3"/>
              </a:rPr>
              <a:t>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접속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Eclipse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다운로드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원하는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폴더에 압축 풀기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➈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File-new-java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project-test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라고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입력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5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234" y="1006929"/>
            <a:ext cx="22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프로그램 기본 구조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6971" y="3868294"/>
            <a:ext cx="10582927" cy="285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➀ 자바프로그램은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클래스들의 집합이다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➁ 클래스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중 하나는 반드시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main( )</a:t>
            </a:r>
            <a:r>
              <a:rPr lang="ko-KR" altLang="en-US" sz="2000" dirty="0" err="1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포함함다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➂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VM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은 실행 시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main( )</a:t>
            </a:r>
            <a:r>
              <a:rPr lang="ko-KR" altLang="en-US" sz="2000" dirty="0" err="1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가장 먼저 호출한다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➃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클래스명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앞에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public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키워드를 추가하면 그 클래스의 이름은 파일명과 동일해야 하는 규칙이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있기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때문이다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➄ 클래스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이름은 항상 대문자로 시작한다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 lvl="0"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➅ 참고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  <a:hlinkClick r:id="rId2"/>
              </a:rPr>
              <a:t>wikidocs.net/262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662690" y="1613109"/>
            <a:ext cx="62969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public 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public 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 ]){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실행할 명령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/*    */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//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2664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식별자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5532" y="1567448"/>
            <a:ext cx="63930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식별자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프로그램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구성요소를 나타내기 위해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사용하는 단어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식별자의 세가지 유형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➀ 프로그래머가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선택한 단어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➁ 다른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프로그래머가 선택한 단어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lvl="0">
              <a:lnSpc>
                <a:spcPct val="13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➂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예약어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데니스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리치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532" y="3957320"/>
            <a:ext cx="7001700" cy="24384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public class Welcome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   3         3        1</a:t>
            </a:r>
            <a:endParaRPr lang="en-US" altLang="ko-KR" b="1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 public </a:t>
            </a:r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static void main(String[] </a:t>
            </a:r>
            <a:r>
              <a:rPr lang="en-US" altLang="ko-KR" b="1" dirty="0" err="1">
                <a:latin typeface="나눔스퀘어" pitchFamily="50" charset="-127"/>
                <a:ea typeface="나눔스퀘어" pitchFamily="50" charset="-127"/>
              </a:rPr>
              <a:t>args</a:t>
            </a:r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      3        3       3       3          3          3</a:t>
            </a:r>
            <a:endParaRPr lang="en-US" altLang="ko-KR" b="1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    </a:t>
            </a:r>
            <a:r>
              <a:rPr lang="en-US" altLang="ko-KR" b="1" dirty="0" err="1" smtClean="0">
                <a:latin typeface="나눔스퀘어" pitchFamily="50" charset="-127"/>
                <a:ea typeface="나눔스퀘어" pitchFamily="50" charset="-127"/>
              </a:rPr>
              <a:t>System.</a:t>
            </a:r>
            <a:r>
              <a:rPr lang="en-US" altLang="ko-KR" b="1" i="1" dirty="0" err="1" smtClean="0">
                <a:latin typeface="나눔스퀘어" pitchFamily="50" charset="-127"/>
                <a:ea typeface="나눔스퀘어" pitchFamily="50" charset="-127"/>
              </a:rPr>
              <a:t>out.println</a:t>
            </a:r>
            <a:r>
              <a:rPr lang="en-US" altLang="ko-KR" b="1" i="1" dirty="0">
                <a:latin typeface="나눔스퀘어" pitchFamily="50" charset="-127"/>
                <a:ea typeface="나눔스퀘어" pitchFamily="50" charset="-127"/>
              </a:rPr>
              <a:t>("Welcome to JAVA world</a:t>
            </a:r>
            <a:r>
              <a:rPr lang="en-US" altLang="ko-KR" b="1" i="1" dirty="0" smtClean="0">
                <a:latin typeface="나눔스퀘어" pitchFamily="50" charset="-127"/>
                <a:ea typeface="나눔스퀘어" pitchFamily="50" charset="-127"/>
              </a:rPr>
              <a:t>");</a:t>
            </a:r>
          </a:p>
          <a:p>
            <a:r>
              <a:rPr lang="en-US" altLang="ko-KR" b="1" i="1" dirty="0" smtClean="0">
                <a:latin typeface="나눔스퀘어" pitchFamily="50" charset="-127"/>
                <a:ea typeface="나눔스퀘어" pitchFamily="50" charset="-127"/>
              </a:rPr>
              <a:t>         3        3       3               “ </a:t>
            </a:r>
            <a:r>
              <a:rPr lang="ko-KR" altLang="en-US" b="1" i="1" dirty="0" smtClean="0">
                <a:latin typeface="나눔스퀘어" pitchFamily="50" charset="-127"/>
                <a:ea typeface="나눔스퀘어" pitchFamily="50" charset="-127"/>
              </a:rPr>
              <a:t>문자열</a:t>
            </a:r>
            <a:r>
              <a:rPr lang="en-US" altLang="ko-KR" b="1" i="1" dirty="0" smtClean="0">
                <a:latin typeface="나눔스퀘어" pitchFamily="50" charset="-127"/>
                <a:ea typeface="나눔스퀘어" pitchFamily="50" charset="-127"/>
              </a:rPr>
              <a:t>  “</a:t>
            </a:r>
            <a:endParaRPr lang="en-US" altLang="ko-KR" b="1" i="1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 }</a:t>
            </a:r>
            <a:endParaRPr lang="en-US" altLang="ko-KR" b="1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8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7286" y="10069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실행오류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7045" y="1780808"/>
            <a:ext cx="1073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번역 오류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(compile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time error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번역과정에서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발생하는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오류이다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실행 오류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(run time error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잘못된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실행을 하는 경우 프로그램의 동작이 멈추는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경우이다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논리 오류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(logical error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원하는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결과가 나오지 않고 틀린 답이 나오는 경우로 프로그램의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                               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설계상의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문제가 있는 경우가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대부분이다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오류를 수정하기가 매우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어렵다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2666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출력문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5532" y="3314968"/>
            <a:ext cx="4014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(“”)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출력하는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=&gt;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숫자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=&gt;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문자열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연산 최고순위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=&gt;()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6"/>
          <p:cNvSpPr txBox="1"/>
          <p:nvPr/>
        </p:nvSpPr>
        <p:spPr>
          <a:xfrm>
            <a:off x="455532" y="1670298"/>
            <a:ext cx="5554001" cy="1200329"/>
          </a:xfrm>
          <a:prstGeom prst="rect">
            <a:avLst/>
          </a:prstGeom>
          <a:solidFill>
            <a:srgbClr val="8DBAB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u="sng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System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. </a:t>
            </a:r>
            <a:r>
              <a:rPr lang="en-US" altLang="ko-KR" sz="2800" u="sng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out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. </a:t>
            </a:r>
            <a:r>
              <a:rPr lang="en-US" altLang="ko-KR" sz="2800" u="sng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( or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클래스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객체  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줄바꿈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여부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</a:t>
            </a:r>
            <a:endParaRPr lang="ko-KR" altLang="en-US" sz="20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6050" y="3314968"/>
            <a:ext cx="59827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(“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여러분을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 + 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환영합니다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System.out.println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나의 나이는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 + 17 + 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살입니다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System.out.println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(“3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더함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 + 3+ 4);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(“3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더함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” + (3+4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결과 예상해보기</a:t>
            </a:r>
            <a:endParaRPr lang="en-US" altLang="ko-KR" sz="2000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구조와 변수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7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구조와 변수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6765" y="10069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</a:t>
            </a: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89140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6092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7045" y="1608088"/>
            <a:ext cx="10731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데이터가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저장된 기억공간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주기억장치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이름이다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데이터는 수시로 바뀔 수 있으므로 변수라고 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덮어쓰기가 가능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-&gt;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최종으로 덮어쓰기가 된 값이 저장되어 있다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32" y="3322320"/>
            <a:ext cx="66367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➀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a =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100;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➁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a =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500;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➂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a =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700;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➀, ➁, ➂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 순서대로 진행되면 최종적으로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엔 </a:t>
            </a:r>
            <a:r>
              <a:rPr lang="en-US" altLang="ko-KR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700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 저장됨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532" y="5720080"/>
            <a:ext cx="5724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cf.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정수형 변수 선언과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a+b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여러 번 쓰면 안 됨</a:t>
            </a:r>
          </a:p>
        </p:txBody>
      </p:sp>
    </p:spTree>
    <p:extLst>
      <p:ext uri="{BB962C8B-B14F-4D97-AF65-F5344CB8AC3E}">
        <p14:creationId xmlns:p14="http://schemas.microsoft.com/office/powerpoint/2010/main" val="3102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2666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구조와 변수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8297" y="1006929"/>
            <a:ext cx="21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사용규칙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7359" y="1730008"/>
            <a:ext cx="77577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알파벳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대소문자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숫자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_, $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만 사용 가능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➁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첫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문자로 숫자가 올 수 없다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➂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예약어는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사용할 수 없다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➃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대소문자를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구분한다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와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는 다르다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.) 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일반적으로 소문자로 시작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길이제한이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없다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➅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변수이름을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보고 의미를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파악하면 좋다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(ex 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원주율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r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학생이름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s_name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키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height,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번호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number)</a:t>
            </a:r>
            <a:r>
              <a:rPr lang="ko-KR" altLang="en-US" sz="2000" dirty="0"/>
              <a:t> 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89140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6092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109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798" y="3025879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913" y="251776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15155" y="3038579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구조와 변수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372" y="2537554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94614" y="3029158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80474" y="2497976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71716" y="3038579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404" y="6278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65542" y="251776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56784" y="3049478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396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변수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2125"/>
              </p:ext>
            </p:extLst>
          </p:nvPr>
        </p:nvGraphicFramePr>
        <p:xfrm>
          <a:off x="536672" y="2069158"/>
          <a:ext cx="7878275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57435"/>
                <a:gridCol w="1158240"/>
                <a:gridCol w="4572000"/>
              </a:tblGrid>
              <a:tr h="497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타입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바이트수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 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3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논리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en-US" altLang="ko-KR" sz="18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oolean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소문자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true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false (0,1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은 지원안함</a:t>
                      </a:r>
                      <a:r>
                        <a:rPr lang="en-US" altLang="ko-KR" sz="180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3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문자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char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유니코드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기반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반드시 작은 따옴표 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319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정수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byte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~ 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-1  (-128 ~127)</a:t>
                      </a:r>
                      <a:endParaRPr lang="ko-KR" altLang="en-US" sz="18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260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short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~ 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-1   (-32768 ~ 32767)</a:t>
                      </a:r>
                      <a:endParaRPr lang="ko-KR" altLang="en-US" sz="18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7455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 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기본정수형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31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~ 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31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-1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( -2147483648 ~ 2147483647)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260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long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 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숫자의 끝에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l,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L</a:t>
                      </a:r>
                      <a:r>
                        <a:rPr lang="ko-KR" altLang="en-US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을 붙인다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63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~ 2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63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-1</a:t>
                      </a:r>
                      <a:endParaRPr lang="ko-KR" altLang="en-US" sz="18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74551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실수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float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숫자의 끝에 </a:t>
                      </a:r>
                      <a:r>
                        <a:rPr lang="en-US" altLang="ko-KR" sz="18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f,F</a:t>
                      </a:r>
                      <a:r>
                        <a:rPr lang="ko-KR" altLang="en-US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을 붙인다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약 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-3.4*10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38 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~3.4*10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38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260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double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기본실수형</a:t>
                      </a:r>
                      <a:r>
                        <a:rPr lang="ko-KR" altLang="en-US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약 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-1.7*10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308 </a:t>
                      </a:r>
                      <a:r>
                        <a:rPr lang="en-US" altLang="ko-KR" sz="18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~1.7*10</a:t>
                      </a:r>
                      <a:r>
                        <a:rPr lang="en-US" altLang="ko-KR" sz="1800" baseline="30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38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045" y="1486168"/>
            <a:ext cx="7397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데이터 타입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변수에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실제 사용되는 데이터가 저장되는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형 </a:t>
            </a:r>
            <a:r>
              <a:rPr lang="en-US" altLang="ko-KR" sz="2000" dirty="0" smtClean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type)</a:t>
            </a:r>
            <a:r>
              <a:rPr lang="ko-KR" altLang="en-US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solidFill>
                <a:schemeClr val="accent5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396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자바의 변수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045" y="1486168"/>
            <a:ext cx="7397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여러 종류의 데이터 타입을 사용한 예시</a:t>
            </a:r>
            <a:endParaRPr lang="en-US" altLang="ko-KR" sz="2000" dirty="0">
              <a:solidFill>
                <a:schemeClr val="accent5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7" name="Picture 3" descr="C:\Users\박지윤\Desktop\2019겨울방학_방과후\image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9" y="2070735"/>
            <a:ext cx="9576283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773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형변환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72476"/>
              </p:ext>
            </p:extLst>
          </p:nvPr>
        </p:nvGraphicFramePr>
        <p:xfrm>
          <a:off x="762667" y="2221558"/>
          <a:ext cx="3476710" cy="3965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02"/>
                <a:gridCol w="1175911"/>
                <a:gridCol w="1441297"/>
              </a:tblGrid>
              <a:tr h="448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타입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바이트수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11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논리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oolean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8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문자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char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81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정수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byte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1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short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1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1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long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19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실수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float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41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double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sp>
        <p:nvSpPr>
          <p:cNvPr id="23" name="아래쪽 화살표 22"/>
          <p:cNvSpPr/>
          <p:nvPr/>
        </p:nvSpPr>
        <p:spPr>
          <a:xfrm>
            <a:off x="4754489" y="2735072"/>
            <a:ext cx="152400" cy="3352800"/>
          </a:xfrm>
          <a:prstGeom prst="downArrow">
            <a:avLst/>
          </a:prstGeom>
          <a:solidFill>
            <a:srgbClr val="1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6430889" y="2728032"/>
            <a:ext cx="152400" cy="3359840"/>
          </a:xfrm>
          <a:prstGeom prst="upArrow">
            <a:avLst/>
          </a:prstGeom>
          <a:solidFill>
            <a:srgbClr val="1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0688" y="422328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자동형변환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1050" y="4223286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강제형변환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타입 캐스팅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1050" y="4484301"/>
            <a:ext cx="4312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더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작은 데이터 형으로 변환하는 것이다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37233" y="2212784"/>
            <a:ext cx="4008793" cy="1323439"/>
          </a:xfrm>
          <a:prstGeom prst="rect">
            <a:avLst/>
          </a:prstGeom>
          <a:solidFill>
            <a:srgbClr val="8DBA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 a = 12;</a:t>
            </a:r>
          </a:p>
          <a:p>
            <a:r>
              <a:rPr lang="en-US" altLang="ko-KR" sz="2000" dirty="0" smtClean="0"/>
              <a:t>byte  b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(byte)</a:t>
            </a:r>
            <a:r>
              <a:rPr lang="en-US" altLang="ko-KR" sz="2000" dirty="0" smtClean="0"/>
              <a:t>a;</a:t>
            </a:r>
          </a:p>
          <a:p>
            <a:r>
              <a:rPr lang="en-US" altLang="ko-KR" sz="2000" dirty="0" smtClean="0"/>
              <a:t>byte  d = </a:t>
            </a:r>
            <a:r>
              <a:rPr lang="en-US" altLang="ko-KR" sz="2000" dirty="0" smtClean="0">
                <a:solidFill>
                  <a:srgbClr val="FF0000"/>
                </a:solidFill>
              </a:rPr>
              <a:t>(byte)(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a+b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 "</a:t>
            </a:r>
            <a:r>
              <a:rPr lang="en-US" altLang="ko-KR" sz="2000" dirty="0" err="1" smtClean="0"/>
              <a:t>a+b</a:t>
            </a:r>
            <a:r>
              <a:rPr lang="en-US" altLang="ko-KR" sz="2000" dirty="0" smtClean="0"/>
              <a:t> :" + d );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7044" y="1486168"/>
            <a:ext cx="1073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 </a:t>
            </a:r>
            <a:r>
              <a:rPr lang="ko-KR" altLang="en-US" sz="2000" dirty="0" err="1" smtClean="0"/>
              <a:t>형변환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묵시적 </a:t>
            </a:r>
            <a:r>
              <a:rPr lang="ko-KR" altLang="en-US" sz="2000" dirty="0" err="1" smtClean="0"/>
              <a:t>형변환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이미 선언된 </a:t>
            </a:r>
            <a:r>
              <a:rPr lang="ko-KR" altLang="en-US" sz="2000" dirty="0" err="1"/>
              <a:t>데이터형을</a:t>
            </a:r>
            <a:r>
              <a:rPr lang="ko-KR" altLang="en-US" sz="2000" dirty="0"/>
              <a:t> 다른 </a:t>
            </a:r>
            <a:r>
              <a:rPr lang="ko-KR" altLang="en-US" sz="2000" dirty="0" err="1"/>
              <a:t>데이터형으로</a:t>
            </a:r>
            <a:r>
              <a:rPr lang="ko-KR" altLang="en-US" sz="2000" dirty="0"/>
              <a:t> 변환하는 </a:t>
            </a:r>
            <a:r>
              <a:rPr lang="ko-KR" altLang="en-US" sz="2000" dirty="0" smtClean="0"/>
              <a:t>것이다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14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773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형변환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044" y="1516648"/>
            <a:ext cx="1073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 </a:t>
            </a:r>
            <a:r>
              <a:rPr lang="ko-KR" altLang="en-US" sz="2000" dirty="0" err="1" smtClean="0"/>
              <a:t>형변환을</a:t>
            </a:r>
            <a:r>
              <a:rPr lang="ko-KR" altLang="en-US" sz="2000" dirty="0" smtClean="0"/>
              <a:t> 사용한 예시</a:t>
            </a:r>
            <a:endParaRPr lang="ko-KR" altLang="en-US" sz="2000" dirty="0"/>
          </a:p>
        </p:txBody>
      </p:sp>
      <p:pic>
        <p:nvPicPr>
          <p:cNvPr id="2050" name="Picture 2" descr="C:\Users\박지윤\Desktop\2019겨울방학_방과후\image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8" y="2231073"/>
            <a:ext cx="8738851" cy="36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9874" y="99676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 타입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7044" y="1486168"/>
            <a:ext cx="1115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참조 타입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데이터가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저장되어 있는 메모리 주소를 기억하고 이 주소를 통해 해당 데이터를 참조할 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      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있도록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한다</a:t>
            </a:r>
            <a:endParaRPr lang="en-US" altLang="ko-KR" sz="2000" dirty="0">
              <a:solidFill>
                <a:schemeClr val="accent5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7920" y="2872104"/>
            <a:ext cx="2163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String 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a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 “java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”;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5840" y="3901440"/>
            <a:ext cx="1066800" cy="609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java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063240" y="3921760"/>
            <a:ext cx="1066800" cy="609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12</a:t>
            </a:r>
            <a:r>
              <a:rPr lang="ko-KR" altLang="en-US" b="1" dirty="0" smtClean="0"/>
              <a:t>번지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84068" y="3921760"/>
            <a:ext cx="311304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s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5321" y="3961586"/>
            <a:ext cx="9605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스퀘어" pitchFamily="50" charset="-127"/>
                <a:ea typeface="나눔스퀘어" pitchFamily="50" charset="-127"/>
              </a:rPr>
              <a:t>15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번지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위로 구부러진 화살표 32"/>
          <p:cNvSpPr/>
          <p:nvPr/>
        </p:nvSpPr>
        <p:spPr>
          <a:xfrm>
            <a:off x="3596640" y="4531360"/>
            <a:ext cx="2163413" cy="863600"/>
          </a:xfrm>
          <a:prstGeom prst="curvedUpArrow">
            <a:avLst>
              <a:gd name="adj1" fmla="val 27316"/>
              <a:gd name="adj2" fmla="val 50000"/>
              <a:gd name="adj3" fmla="val 25000"/>
            </a:avLst>
          </a:prstGeom>
          <a:solidFill>
            <a:srgbClr val="1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3200" y="1635760"/>
            <a:ext cx="7980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상수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프로그램의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실행 중 </a:t>
            </a:r>
            <a:r>
              <a:rPr lang="ko-KR" altLang="en-US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변화하지 않는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값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정수형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실수형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문자형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(‘  ‘) 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논리형 상수가 있다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final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예약어를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변수타입 앞에 쓰며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상수명은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대문자로 작성한다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상수사용의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유용한 점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불분명한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값에 의미를 부여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➁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프로그램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수정 용이 </a:t>
            </a:r>
          </a:p>
          <a:p>
            <a:pPr lvl="0">
              <a:lnSpc>
                <a:spcPct val="150000"/>
              </a:lnSpc>
            </a:pPr>
            <a:r>
              <a:rPr lang="ko-KR" altLang="en-US" sz="2000" dirty="0" smtClean="0"/>
              <a:t>➂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프로그래머에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의해 잘못 입력되는 것을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방지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 smtClean="0"/>
              <a:t>Ex) final double Pie = 3.14;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82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3200" y="1564640"/>
            <a:ext cx="79806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대표적으로 상수로 쓰이는 원주율을 이용한 예시</a:t>
            </a:r>
            <a:endParaRPr lang="ko-KR" altLang="en-US" sz="2000" dirty="0"/>
          </a:p>
        </p:txBody>
      </p:sp>
      <p:pic>
        <p:nvPicPr>
          <p:cNvPr id="3074" name="Picture 2" descr="C:\Users\박지윤\Desktop\2019겨울방학_방과후\image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63" y="5236282"/>
            <a:ext cx="4857294" cy="8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박지윤\Desktop\2019겨울방학_방과후\image\캡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00" y="2292814"/>
            <a:ext cx="6242620" cy="25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30171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15854"/>
              </p:ext>
            </p:extLst>
          </p:nvPr>
        </p:nvGraphicFramePr>
        <p:xfrm>
          <a:off x="762667" y="1701800"/>
          <a:ext cx="8905200" cy="43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74"/>
                <a:gridCol w="1990574"/>
                <a:gridCol w="4924052"/>
              </a:tblGrid>
              <a:tr h="48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변환 타입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메소드이름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설명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String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next()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한 토큰을 읽는다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String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nextLine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한 줄을 읽는다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byte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nextByte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한 바이트를 읽는다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nextInt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정수를 읽는다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long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nextLong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Long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정수를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읽는다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short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nextShort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Short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정수를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읽는다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float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nextFloat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다음 부동소수점</a:t>
                      </a:r>
                      <a:r>
                        <a:rPr kumimoji="0" lang="ko-KR" altLang="en-US" kern="1200" baseline="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 수를 읽는다</a:t>
                      </a:r>
                      <a:r>
                        <a:rPr kumimoji="0" lang="en-US" altLang="ko-KR" kern="1200" baseline="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. </a:t>
                      </a:r>
                      <a:endParaRPr kumimoji="0" lang="en-US" altLang="ko-KR" kern="1200" dirty="0" smtClean="0">
                        <a:solidFill>
                          <a:schemeClr val="dk1"/>
                        </a:solidFill>
                        <a:latin typeface="나눔스퀘어" pitchFamily="50" charset="-127"/>
                        <a:ea typeface="나눔스퀘어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48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double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nextDouble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()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다음 부동소수점 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double</a:t>
                      </a:r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 수를 읽는다</a:t>
                      </a:r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나눔스퀘어" pitchFamily="50" charset="-127"/>
                          <a:ea typeface="나눔스퀘어" pitchFamily="50" charset="-127"/>
                          <a:cs typeface="+mn-cs"/>
                        </a:rPr>
                        <a:t>. 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26522" y="98093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Scanner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제공하는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1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6" y="50005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배열이란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6522" y="1666408"/>
            <a:ext cx="6925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배열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같은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종류의 데이터를 여러 개 저장하기 위한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기억장소이다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배열은 객체로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처리하며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참조형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변수이다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배열은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메모리를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절약하고 간결한 프로그램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가능하다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098" name="Picture 2" descr="C:\Users\박지윤\Desktop\2019겨울방학_방과후\image\캡처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1397" y="3345180"/>
            <a:ext cx="5316215" cy="190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박지윤\Desktop\2019겨울방학_방과후\image\캡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99" y="4998765"/>
            <a:ext cx="2196253" cy="10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박지윤\Desktop\2019겨울방학_방과후\image\캡처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99" y="1939230"/>
            <a:ext cx="3948914" cy="240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059895" y="4489137"/>
            <a:ext cx="60465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나눔스퀘어" pitchFamily="50" charset="-127"/>
                <a:ea typeface="나눔스퀘어" pitchFamily="50" charset="-127"/>
              </a:rPr>
              <a:t>결과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6" y="249109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8078" y="3025879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지향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9113" y="251776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8078" y="3038579"/>
            <a:ext cx="2111655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클래스와 멤버 변수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8492" y="2557874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9734" y="3049478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</a:t>
            </a:r>
            <a:r>
              <a:rPr lang="ko-KR" altLang="en-US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404" y="6278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8356" y="253554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4613" y="3070329"/>
            <a:ext cx="202726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메서드와</a:t>
            </a:r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오버로딩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0633" y="2562215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21875" y="3083029"/>
            <a:ext cx="180000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70012" y="2602324"/>
            <a:ext cx="1582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3117" y="3093928"/>
            <a:ext cx="237888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추상클래스</a:t>
            </a:r>
            <a:r>
              <a:rPr lang="en-US" altLang="ko-KR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6" y="50005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배열의 사용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723" y="1524168"/>
            <a:ext cx="106731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단계  배열 선언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기억 장소의 주소를 가리키는 변수를 선언하며 크기를 지정할 수 없다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데이터형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배열명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[ ]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또는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데이터형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[ ]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배열명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     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a[ ]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또는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[  ]  a(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권장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   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단계 배열 생성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 new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연산자로 기억공간을 확보하고 주소를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단계의 배열변수에 저장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크기를 지정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배열명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 new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데이터형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[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길이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 a = new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[3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단계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배열 초기화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35956" y="2473960"/>
            <a:ext cx="904240" cy="482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null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5034" y="2205633"/>
            <a:ext cx="320922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a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35072" y="4353560"/>
            <a:ext cx="1005208" cy="482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~~</a:t>
            </a:r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번지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4150" y="4085233"/>
            <a:ext cx="320922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a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0836" y="4098746"/>
            <a:ext cx="9605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~~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번지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1356" y="4367073"/>
            <a:ext cx="960519" cy="482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33579" y="4367073"/>
            <a:ext cx="960519" cy="482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09413" y="4367073"/>
            <a:ext cx="960519" cy="4826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122" name="Picture 2" descr="C:\Users\박지윤\Desktop\2019겨울방학_방과후\image\캡처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2"/>
          <a:stretch/>
        </p:blipFill>
        <p:spPr bwMode="auto">
          <a:xfrm>
            <a:off x="4512086" y="5552902"/>
            <a:ext cx="6598539" cy="11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97745" y="5880067"/>
            <a:ext cx="3214341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1, 2, 3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단계를 한 번에 하는 예시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8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6" y="50005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배열의 초기값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20206"/>
              </p:ext>
            </p:extLst>
          </p:nvPr>
        </p:nvGraphicFramePr>
        <p:xfrm>
          <a:off x="1141377" y="2433320"/>
          <a:ext cx="8800989" cy="1366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6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30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64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1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68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68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73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 byte(1), short(2), </a:t>
                      </a:r>
                      <a:r>
                        <a:rPr lang="en-US" altLang="ko-KR" sz="2000" baseline="0" dirty="0" err="1" smtClean="0"/>
                        <a:t>int</a:t>
                      </a:r>
                      <a:r>
                        <a:rPr lang="en-US" altLang="ko-KR" sz="2000" baseline="0" dirty="0" smtClean="0"/>
                        <a:t>(4)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Long(8)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Float(4)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Double(8)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Boolean(1)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char(2) 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0L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0.0F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‘\u0000’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41021" y="1712574"/>
            <a:ext cx="8374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Cf.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배열의 초기값을 특별히 지정하지 않았을 경우에는 다음과 같이 초기화된다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6" y="50005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차원 배열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박지윤\Desktop\2019겨울방학_방과후\image\캡처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1173814"/>
            <a:ext cx="5096195" cy="31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박지윤\Desktop\2019겨울방학_방과후\image\캡처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99" y="4614862"/>
            <a:ext cx="2479676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90121" y="1784447"/>
            <a:ext cx="6062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차원 배열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차원 배열과 달리 행과 열을 가진 배열이다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29688"/>
              </p:ext>
            </p:extLst>
          </p:nvPr>
        </p:nvGraphicFramePr>
        <p:xfrm>
          <a:off x="290121" y="2439153"/>
          <a:ext cx="6593280" cy="315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8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8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8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86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배열이름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열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열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열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열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3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행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 a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[0][0]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b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[0][1]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c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[0][2]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d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[0][3]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행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e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[1][0]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f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[1][1]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g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[1][2]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h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[1][3]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행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I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[2][0]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j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[2][1]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k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[2][2]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   l</a:t>
                      </a: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arr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[2][3]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926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98914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비교와 정리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341"/>
              </p:ext>
            </p:extLst>
          </p:nvPr>
        </p:nvGraphicFramePr>
        <p:xfrm>
          <a:off x="1239520" y="1584960"/>
          <a:ext cx="8342846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46"/>
                <a:gridCol w="3124200"/>
                <a:gridCol w="4419600"/>
              </a:tblGrid>
              <a:tr h="5003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기본자료형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 변수</a:t>
                      </a: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참조자료형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 변수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</a:tr>
              <a:tr h="384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정의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기본 </a:t>
                      </a:r>
                      <a:r>
                        <a:rPr lang="ko-KR" altLang="en-US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자료형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 값을 가진다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값에 대한 참조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즉 주소를 갖는다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.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84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정수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실수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논리값 등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배열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클래스참조변수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인터페이스 등 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170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itchFamily="50" charset="-127"/>
                          <a:ea typeface="나눔스퀘어" pitchFamily="50" charset="-127"/>
                        </a:rPr>
                        <a:t>예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a =100</a:t>
                      </a:r>
                    </a:p>
                    <a:p>
                      <a:pPr marL="285750" indent="-285750" latinLnBrk="1">
                        <a:buFont typeface="Symbol"/>
                        <a:buChar char="Þ"/>
                      </a:pP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a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라는 변수에 실제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100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이라는 값이 들어간다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</a:p>
                    <a:p>
                      <a:pPr marL="285750" indent="-285750" latinLnBrk="1">
                        <a:buFont typeface="Symbol"/>
                        <a:buChar char="Þ"/>
                      </a:pP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dirty="0" smtClean="0">
                          <a:latin typeface="나눔스퀘어" pitchFamily="50" charset="-127"/>
                          <a:ea typeface="나눔스퀘어" pitchFamily="50" charset="-127"/>
                        </a:rPr>
                        <a:t>[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] a = new </a:t>
                      </a:r>
                      <a:r>
                        <a:rPr lang="en-US" altLang="ko-KR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[3];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a[0] = 10;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a[1] = 20;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a[2] = 30;</a:t>
                      </a:r>
                    </a:p>
                    <a:p>
                      <a:pPr latinLnBrk="1"/>
                      <a:endParaRPr lang="en-US" altLang="ko-KR" baseline="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=&gt; a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라는 변수에는  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a[0]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값이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저장된 위치의 </a:t>
                      </a:r>
                      <a:r>
                        <a:rPr lang="ko-KR" altLang="en-US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주소값이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저장되어 있다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그리고 </a:t>
                      </a:r>
                      <a:r>
                        <a:rPr lang="en-US" altLang="ko-KR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int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타입이므로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다음 </a:t>
                      </a:r>
                      <a:r>
                        <a:rPr lang="ko-KR" altLang="en-US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주소값들은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4byte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씩 더해간다</a:t>
                      </a:r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=&gt;  a                    100</a:t>
                      </a:r>
                      <a:r>
                        <a:rPr lang="ko-KR" altLang="en-US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번지  </a:t>
                      </a:r>
                      <a:endParaRPr lang="en-US" altLang="ko-KR" baseline="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677160" y="3910330"/>
            <a:ext cx="762000" cy="228600"/>
          </a:xfrm>
          <a:prstGeom prst="rect">
            <a:avLst/>
          </a:prstGeom>
          <a:solidFill>
            <a:srgbClr val="1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100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9800" y="5535930"/>
            <a:ext cx="762000" cy="228600"/>
          </a:xfrm>
          <a:prstGeom prst="rect">
            <a:avLst/>
          </a:prstGeom>
          <a:solidFill>
            <a:srgbClr val="1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100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96753"/>
              </p:ext>
            </p:extLst>
          </p:nvPr>
        </p:nvGraphicFramePr>
        <p:xfrm>
          <a:off x="8232398" y="5255188"/>
          <a:ext cx="1219200" cy="1473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a[0]=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13696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a[1]=20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13696D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a[2]=30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13696D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a.length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13696D"/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7780876" y="5242560"/>
            <a:ext cx="433443" cy="110019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6" y="50005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선택정렬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128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5585" y="1367134"/>
            <a:ext cx="8946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정렬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(sort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주어진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자료를 어떤 기준에 의하여 크기 순서로 배열하는 것을 의미한다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작은 순서에서 큰 순서로 나열하는 것을 </a:t>
            </a:r>
            <a:r>
              <a:rPr lang="ko-KR" altLang="en-US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오름차순 정렬</a:t>
            </a:r>
            <a:r>
              <a:rPr lang="en-US" altLang="ko-KR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(ascending sort), </a:t>
            </a:r>
            <a:endParaRPr lang="en-US" altLang="ko-KR" sz="2000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큰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순서에서 작은 순서로 정렬하는 것을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내림차순 정렬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(descending sort)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이라 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989889" y="2878732"/>
            <a:ext cx="96311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선택정렬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(selection sort)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" pitchFamily="50" charset="-127"/>
              <a:ea typeface="나눔스퀘어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선택정렬에서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5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개의 자료를 비교하려면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4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회전이 필요하다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. =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8DBABD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데이터 개수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8DBABD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8DBABD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8DBABD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1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8DBABD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만큼 회전</a:t>
            </a:r>
            <a:r>
              <a:rPr kumimoji="1" lang="ko-KR" altLang="en-US" sz="2000" dirty="0" smtClean="0">
                <a:solidFill>
                  <a:srgbClr val="8DBABD"/>
                </a:solidFill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한</a:t>
            </a:r>
            <a:r>
              <a:rPr kumimoji="1" lang="ko-KR" altLang="en-US" sz="2000" dirty="0">
                <a:solidFill>
                  <a:srgbClr val="8DBABD"/>
                </a:solidFill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다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8DBABD"/>
              </a:solidFill>
              <a:effectLst/>
              <a:latin typeface="나눔스퀘어" pitchFamily="50" charset="-127"/>
              <a:ea typeface="나눔스퀘어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하나씩 고정되어 나간다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" pitchFamily="50" charset="-127"/>
              <a:ea typeface="나눔스퀘어" pitchFamily="50" charset="-127"/>
              <a:cs typeface="굴림" pitchFamily="50" charset="-127"/>
            </a:endParaRPr>
          </a:p>
        </p:txBody>
      </p:sp>
      <p:pic>
        <p:nvPicPr>
          <p:cNvPr id="6147" name="Picture 3" descr="C:\Users\박지윤\Desktop\2019겨울방학_방과후\image\캡처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" y="4292560"/>
            <a:ext cx="7799043" cy="25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산술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9103" y="1524000"/>
            <a:ext cx="4235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가감승제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더하기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빼기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곱하기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나누기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연산순위는 대수와 동일하다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단항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+, -  =&gt;  *,  /,  %  =&gt;  +, -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70486"/>
              </p:ext>
            </p:extLst>
          </p:nvPr>
        </p:nvGraphicFramePr>
        <p:xfrm>
          <a:off x="595679" y="3098801"/>
          <a:ext cx="5525721" cy="322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5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2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2000" baseline="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a+b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덧셈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-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a-b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뺄셈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*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a*b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곱셈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/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a/b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나눗셈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%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a%b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나머지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실수형도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가능</a:t>
                      </a:r>
                      <a:endParaRPr lang="en-US" altLang="ko-KR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Cf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 C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언어는 정수형 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 descr="C:\Users\박지윤\Desktop\2019겨울방학_방과후\image\캡처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38362"/>
            <a:ext cx="5905500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박지윤\Desktop\2019겨울방학_방과후\image\캡처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83" y="4972050"/>
            <a:ext cx="4104543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관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계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4432" y="1488599"/>
            <a:ext cx="5889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비교 연산자라고도 한다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피연산자의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크기나 객체의 타입 비교 등에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사용된다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결과에 따라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true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또는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false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 논리형 결과를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반환한다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95684"/>
              </p:ext>
            </p:extLst>
          </p:nvPr>
        </p:nvGraphicFramePr>
        <p:xfrm>
          <a:off x="587203" y="3073400"/>
          <a:ext cx="6516443" cy="360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6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&gt;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a&gt;b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크다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true or false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&gt;=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a&gt;=b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크거나 같다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or false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&lt;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a&lt;b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작다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or false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&lt;=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a&lt;=b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작거나 같다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or false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==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a==b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같다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or false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!=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a!=b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같지 않다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or false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074" name="Picture 2" descr="C:\Users\박지윤\Desktop\2019겨울방학_방과후\image\캡처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2227263"/>
            <a:ext cx="4902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박지윤\Desktop\2019겨울방학_방과후\image\캡처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19" y="4737100"/>
            <a:ext cx="825147" cy="17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논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리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4002" y="1384300"/>
            <a:ext cx="8954695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주어진 조건식이 참인지 거짓인지를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판단한다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주어진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조건식이 참인지 거짓인지를 판단하여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true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또는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false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 논리형 결과를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반환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79614"/>
              </p:ext>
            </p:extLst>
          </p:nvPr>
        </p:nvGraphicFramePr>
        <p:xfrm>
          <a:off x="384002" y="2505600"/>
          <a:ext cx="6981998" cy="435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3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 &amp;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a, b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모두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true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인 경우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true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AND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4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13696D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&amp;&amp;</a:t>
                      </a:r>
                      <a:endParaRPr lang="ko-KR" altLang="en-US" sz="2000" dirty="0">
                        <a:solidFill>
                          <a:srgbClr val="13696D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&amp;&amp;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와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동일</a:t>
                      </a:r>
                      <a:endParaRPr lang="en-US" altLang="ko-KR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단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false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인 경우는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수행하지 않고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false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반환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|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중 하나라도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이면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true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OR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4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13696D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||</a:t>
                      </a:r>
                      <a:endParaRPr lang="ko-KR" altLang="en-US" sz="2000" dirty="0">
                        <a:solidFill>
                          <a:srgbClr val="13696D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||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와 동일 </a:t>
                      </a:r>
                      <a:endParaRPr lang="en-US" altLang="ko-KR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단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인 경우는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수행하지 않고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반환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!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! a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면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false,  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false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면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true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099" name="Picture 3" descr="C:\Users\박지윤\Desktop\2019겨울방학_방과후\image\캡처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56" y="2774950"/>
            <a:ext cx="4740644" cy="197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박지윤\Desktop\2019겨울방학_방과후\image\캡처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55" y="5129211"/>
            <a:ext cx="4774217" cy="3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증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감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5945" y="1474800"/>
            <a:ext cx="10352514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증가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감소 연산자이다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값에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을 증가 또는 감소시킨 수 그 값을 다시 변수에 저장하는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연산자이다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전위형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후위형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17180"/>
              </p:ext>
            </p:extLst>
          </p:nvPr>
        </p:nvGraphicFramePr>
        <p:xfrm>
          <a:off x="494487" y="2857500"/>
          <a:ext cx="680801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9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391060825"/>
                    </a:ext>
                  </a:extLst>
                </a:gridCol>
              </a:tblGrid>
              <a:tr h="2533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연산식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결과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3925240"/>
                  </a:ext>
                </a:extLst>
              </a:tr>
              <a:tr h="5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++ 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증가 후 수식에 적용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a=10;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b=++a  + 10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 11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21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a++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수식에 적용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후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증가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a=10;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b=(a++)  + 10 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 11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20 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-- 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감소 후 수식에 적용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 10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--a + 10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 9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19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--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수식에 적용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후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감소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=10;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a-- + 10;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 9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 = 20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122" name="Picture 2" descr="C:\Users\박지윤\Desktop\2019겨울방학_방과후\image\캡처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56" y="2591298"/>
            <a:ext cx="4738910" cy="22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박지윤\Desktop\2019겨울방학_방과후\image\캡처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9" y="4951413"/>
            <a:ext cx="1130992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언어의 이해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비트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5945" y="1373200"/>
            <a:ext cx="2951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비트 별로 연산을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수행한다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31822"/>
              </p:ext>
            </p:extLst>
          </p:nvPr>
        </p:nvGraphicFramePr>
        <p:xfrm>
          <a:off x="559242" y="2005008"/>
          <a:ext cx="10659216" cy="4675191"/>
        </p:xfrm>
        <a:graphic>
          <a:graphicData uri="http://schemas.openxmlformats.org/drawingml/2006/table">
            <a:tbl>
              <a:tblPr/>
              <a:tblGrid>
                <a:gridCol w="1674140"/>
                <a:gridCol w="873156"/>
                <a:gridCol w="3848234"/>
                <a:gridCol w="2131843"/>
                <a:gridCol w="2131843"/>
              </a:tblGrid>
              <a:tr h="405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사용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8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&amp; (AND)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a&amp;b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 별로 두 비트가 모두 </a:t>
                      </a: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이면 </a:t>
                      </a: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1, </a:t>
                      </a: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하나라도 </a:t>
                      </a: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이면 </a:t>
                      </a:r>
                      <a:r>
                        <a:rPr lang="en-US" altLang="ko-KR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endParaRPr lang="ko-KR" altLang="en-US" sz="1600" kern="0" spc="0" dirty="0">
                        <a:solidFill>
                          <a:schemeClr val="bg1"/>
                        </a:solidFill>
                        <a:effectLst/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00000110&amp;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11111101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758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| (OR)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a|b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 별로 두 비트가 모두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이면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0, 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하나라도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이면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600" kern="0" spc="0">
                        <a:solidFill>
                          <a:schemeClr val="bg1"/>
                        </a:solidFill>
                        <a:effectLst/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00000110|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00001110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758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^ (XOR)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a^b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 별로 두 비트가 서로 다르면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1, 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같으면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endParaRPr lang="ko-KR" altLang="en-US" sz="1600" kern="0" spc="0">
                        <a:solidFill>
                          <a:schemeClr val="bg1"/>
                        </a:solidFill>
                        <a:effectLst/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00000110^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00001001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405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~ (NOT)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~a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 별 반전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~00000110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11111001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530134"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(shift right)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a&gt;&gt;b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비트를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 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비트 수만큼 우측으로 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00010100&gt;&gt;2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530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&lt;&lt; (shift left)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a&lt;&lt;b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비트를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 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비트 수만큼 좌측으로 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00010100&lt;&lt;2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01010000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  <a:tr h="530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&gt;&gt;&gt;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a&gt;&gt;&gt;b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의 비트를 </a:t>
                      </a:r>
                      <a:r>
                        <a:rPr lang="en-US" altLang="ko-KR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b </a:t>
                      </a:r>
                      <a:r>
                        <a:rPr lang="ko-KR" alt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비트 수만큼 우측으로 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00010100&gt;&gt;&gt;2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bg1"/>
                          </a:solidFill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00000101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7963" y="2170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비트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7963" y="2170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 descr="C:\Users\박지윤\Desktop\2019겨울방학_방과후\image\캡처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2501106"/>
            <a:ext cx="5756067" cy="19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박지윤\Desktop\2019겨울방학_방과후\image\캡처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976313" y="4633913"/>
            <a:ext cx="96678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35690" y="1650199"/>
            <a:ext cx="2717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비트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연산자의 사용 예시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비트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665" y="1485099"/>
            <a:ext cx="2185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비트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연산자의 활용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87351"/>
              </p:ext>
            </p:extLst>
          </p:nvPr>
        </p:nvGraphicFramePr>
        <p:xfrm>
          <a:off x="1026522" y="2170113"/>
          <a:ext cx="7941453" cy="413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0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활용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&amp;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특정 </a:t>
                      </a: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비트를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으로 만들기 위해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|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특정 </a:t>
                      </a: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비트를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로 만들기 위해 사용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^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^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특정 </a:t>
                      </a: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비트를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비트 반전시키기 위해 사용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~a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의 보수를 만들기 위해 사용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8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&gt;&gt;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&gt;&gt;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곱셈과 나눗셈에 응용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&lt;&lt;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&lt;&lt;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곱셈과 나눗셈에 응용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&gt;&gt;&gt;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&gt;&gt;&gt; 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곱셈과 나눗셈에 응용 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3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대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입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97" y="1713018"/>
            <a:ext cx="946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우변식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변수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수식 등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 최종 결과를 좌변의 기억 장소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변수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 대입하는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연산자이다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77938"/>
              </p:ext>
            </p:extLst>
          </p:nvPr>
        </p:nvGraphicFramePr>
        <p:xfrm>
          <a:off x="472399" y="2374900"/>
          <a:ext cx="6855501" cy="363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4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=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 대입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= a + b 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만큼 증가시키고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다시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-=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=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  - b 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만큼 감소시키고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다시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*=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  = a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*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만큼 곱하고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다시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8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/=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 = a / b;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로 나누고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다시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%=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 = a %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b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로 나눈 나머지를 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에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다시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194" name="Picture 2" descr="C:\Users\박지윤\Desktop\2019겨울방학_방과후\image\캡처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56" y="2357437"/>
            <a:ext cx="4734163" cy="22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박지윤\Desktop\2019겨울방학_방과후\image\캡처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37" y="4787899"/>
            <a:ext cx="523874" cy="16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조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건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연산자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5532" y="1483346"/>
            <a:ext cx="5740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조건문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if-else</a:t>
            </a:r>
            <a:r>
              <a:rPr lang="ko-KR" altLang="en-US" sz="2000" kern="0" dirty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를 축약하여 사용할 수 있는 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연산자이다</a:t>
            </a:r>
            <a:endParaRPr lang="en-US" altLang="ko-KR" sz="2000" kern="0" dirty="0" smtClean="0">
              <a:solidFill>
                <a:srgbClr val="00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삼항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" pitchFamily="50" charset="-127"/>
                <a:ea typeface="나눔스퀘어" pitchFamily="50" charset="-127"/>
              </a:rPr>
              <a:t> 연산자라고도 한다</a:t>
            </a:r>
            <a:endParaRPr lang="en-US" altLang="ko-KR" sz="2000" kern="0" dirty="0" smtClean="0">
              <a:solidFill>
                <a:srgbClr val="0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75151"/>
              </p:ext>
            </p:extLst>
          </p:nvPr>
        </p:nvGraphicFramePr>
        <p:xfrm>
          <a:off x="568078" y="2692400"/>
          <a:ext cx="72432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021"/>
                <a:gridCol w="2467305"/>
                <a:gridCol w="3862952"/>
              </a:tblGrid>
              <a:tr h="522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종류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기능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</a:tr>
              <a:tr h="2830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? :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조건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?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처리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 :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처리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조건이 참이면 처리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을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endParaRPr lang="en-US" altLang="ko-KR" sz="2000" baseline="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조건이 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거짓이면 처리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를 처리한다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.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 descr="C:\Users\박지윤\Desktop\2019겨울방학_방과후\image\캡처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31" y="2741220"/>
            <a:ext cx="4307201" cy="22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박지윤\Desktop\2019겨울방학_방과후\image\캡처2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35"/>
          <a:stretch/>
        </p:blipFill>
        <p:spPr bwMode="auto">
          <a:xfrm>
            <a:off x="9631414" y="5224462"/>
            <a:ext cx="271661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327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737" y="49894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연산자 우선순위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3637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9938"/>
              </p:ext>
            </p:extLst>
          </p:nvPr>
        </p:nvGraphicFramePr>
        <p:xfrm>
          <a:off x="1005082" y="1600200"/>
          <a:ext cx="8496599" cy="505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8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4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38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1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순위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연산자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순위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연산자 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()  [ ]  . 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함수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괄호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도트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 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</a:t>
                      </a:r>
                      <a:r>
                        <a:rPr lang="ko-KR" altLang="en-US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AND)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++  --  ~  ! 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전치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^(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XOR)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*  /  % 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승제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OR)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+  - 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가감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&amp;&amp;(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논리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AND)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&lt;&lt;  &gt;&gt;  &gt;&gt;&gt;(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비트이동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||(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논리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OR)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&lt; &lt;= &gt; &gt;=(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비교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? : (</a:t>
                      </a: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삼항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== !=(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비교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14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=(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대입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 anchorCtr="1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제어문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for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3161" y="1549400"/>
            <a:ext cx="58609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반복문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조건식이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참인 동안 문장이나 블록을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반복한다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종류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 for , while,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do~while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등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for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문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1192" y="4966320"/>
            <a:ext cx="7315200" cy="1477328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반복 변수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초기화한다</a:t>
            </a:r>
            <a:endParaRPr lang="en-US" altLang="ko-KR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조건체크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참이면 실행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거짓이면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종료한다</a:t>
            </a:r>
            <a:endParaRPr lang="en-US" altLang="ko-KR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실행 후 </a:t>
            </a:r>
            <a:endParaRPr lang="en-US" altLang="ko-KR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반복 변수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증가한다 </a:t>
            </a:r>
            <a:endParaRPr lang="en-US" altLang="ko-KR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첫 조건이 거짓이면  한 번도 실행하지 않을 수 있다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1192" y="3094112"/>
            <a:ext cx="7315200" cy="1785104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- 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형식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      for ( 1.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초기식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;  2.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;  3.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증감식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) {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      4.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…….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실행순서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: 1.2.4.3.2.4.3.2.4.    ……3.2</a:t>
            </a:r>
          </a:p>
        </p:txBody>
      </p:sp>
    </p:spTree>
    <p:extLst>
      <p:ext uri="{BB962C8B-B14F-4D97-AF65-F5344CB8AC3E}">
        <p14:creationId xmlns:p14="http://schemas.microsoft.com/office/powerpoint/2010/main" val="5056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or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박지윤\Desktop\2019겨울방학_방과후\image\캡처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2" y="2587624"/>
            <a:ext cx="4789398" cy="26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박지윤\Desktop\2019겨울방학_방과후\image\캡처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98" y="5536885"/>
            <a:ext cx="855601" cy="3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1432" y="1768396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100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까지의 수 중 짝수들만을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누적합시킨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80994" y="1768396"/>
            <a:ext cx="4778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1–2+3–4+5…..-</a:t>
            </a:r>
            <a:r>
              <a:rPr lang="en-US" altLang="ko-KR" sz="2000" dirty="0"/>
              <a:t>10</a:t>
            </a:r>
            <a:r>
              <a:rPr lang="ko-KR" altLang="en-US" sz="2000" dirty="0"/>
              <a:t>의 결과를 출력하는 </a:t>
            </a:r>
            <a:r>
              <a:rPr lang="ko-KR" altLang="en-US" sz="2000" dirty="0" smtClean="0"/>
              <a:t>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44" name="Picture 4" descr="C:\Users\박지윤\Desktop\2019겨울방학_방과후\image\캡처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43" y="2322394"/>
            <a:ext cx="4197909" cy="31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박지윤\Desktop\2019겨울방학_방과후\image\캡처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72" y="5536885"/>
            <a:ext cx="421853" cy="38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6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중첩 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for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박지윤\Desktop\2019겨울방학_방과후\image\캡처3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/>
          <a:stretch/>
        </p:blipFill>
        <p:spPr bwMode="auto">
          <a:xfrm>
            <a:off x="619346" y="1739900"/>
            <a:ext cx="5223913" cy="26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박지윤\Desktop\2019겨울방학_방과후\image\캡처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04" y="4617971"/>
            <a:ext cx="809198" cy="14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박지윤\Desktop\2019겨울방학_방과후\image\캡처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73" y="1358480"/>
            <a:ext cx="4665652" cy="3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박지윤\Desktop\2019겨울방학_방과후\image\캡처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670" y="4617968"/>
            <a:ext cx="822458" cy="14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503" y="1802901"/>
            <a:ext cx="110578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1991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선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마이크로시스템즈의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제임스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고슬링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</a:t>
            </a:r>
            <a:r>
              <a:rPr lang="ko-KR" altLang="en-US" sz="2000" b="1" dirty="0">
                <a:solidFill>
                  <a:srgbClr val="13696D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주축으로 가전제품의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셋톱박스에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사용하기 위해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개발했다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1991 Oak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언어 개발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가전 제품과 정보기기를 통합하는 새로운 인터페이스를 제공하는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언어를 개발했다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1995 java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로 이름을 바꾸며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일반인에게 공개했다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1996 java 1.0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버전을 발표했다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역사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while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3161" y="1651000"/>
            <a:ext cx="7547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while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조건문이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참인 동안만 문장이나 블록을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반복 실행한다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조건식을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먼저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테스트하므로 한번도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반복문이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실행되지 않을 수도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있다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while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문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9804" y="3589992"/>
            <a:ext cx="5181600" cy="2308324"/>
          </a:xfrm>
          <a:prstGeom prst="rect">
            <a:avLst/>
          </a:prstGeom>
          <a:solidFill>
            <a:srgbClr val="8DBA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13696D"/>
                </a:solidFill>
                <a:latin typeface="나눔스퀘어" pitchFamily="50" charset="-127"/>
                <a:ea typeface="나눔스퀘어" pitchFamily="50" charset="-127"/>
              </a:rPr>
              <a:t>초기식</a:t>
            </a:r>
            <a:endParaRPr lang="en-US" altLang="ko-KR" dirty="0">
              <a:solidFill>
                <a:srgbClr val="13696D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while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dirty="0" err="1">
                <a:solidFill>
                  <a:srgbClr val="13696D"/>
                </a:solidFill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){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   :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dirty="0" err="1" smtClean="0">
                <a:solidFill>
                  <a:srgbClr val="13696D"/>
                </a:solidFill>
                <a:latin typeface="나눔스퀘어" pitchFamily="50" charset="-127"/>
                <a:ea typeface="나눔스퀘어" pitchFamily="50" charset="-127"/>
              </a:rPr>
              <a:t>증가식</a:t>
            </a:r>
            <a:endParaRPr lang="en-US" altLang="ko-KR" dirty="0">
              <a:solidFill>
                <a:srgbClr val="13696D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   :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}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while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박지윤\Desktop\2019겨울방학_방과후\image\캡처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8" y="2435497"/>
            <a:ext cx="4914232" cy="2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박지윤\Desktop\2019겨울방학_방과후\image\캡처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134" y="5006975"/>
            <a:ext cx="809080" cy="3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박지윤\Desktop\2019겨울방학_방과후\image\캡처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20" y="2322394"/>
            <a:ext cx="4805106" cy="25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박지윤\Desktop\2019겨울방학_방과후\image\캡처3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" y="5006975"/>
            <a:ext cx="3347351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1432" y="1768396"/>
            <a:ext cx="5009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까지의 수 중 짝수들만을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출력하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는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8794" y="1742996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100</a:t>
            </a:r>
            <a:r>
              <a:rPr lang="ko-KR" altLang="en-US" sz="2000" dirty="0"/>
              <a:t>사이의 합을 </a:t>
            </a:r>
            <a:r>
              <a:rPr lang="ko-KR" altLang="en-US" sz="2000" dirty="0" smtClean="0"/>
              <a:t>출력하는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0412" y="2730544"/>
            <a:ext cx="271228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{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1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do while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23161" y="1651000"/>
            <a:ext cx="7245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d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o while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조건문이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참인 동안만 문장이나 블록을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반복 실행한다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조건식을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나중에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테스트하므로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반복문이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무조건 한번은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실행된다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d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o while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문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9804" y="3619160"/>
            <a:ext cx="5181600" cy="2031325"/>
          </a:xfrm>
          <a:prstGeom prst="rect">
            <a:avLst/>
          </a:prstGeom>
          <a:solidFill>
            <a:srgbClr val="8DBA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초기식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rgbClr val="13696D"/>
                </a:solidFill>
              </a:rPr>
              <a:t>do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실행문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b="1" dirty="0" smtClean="0">
                <a:solidFill>
                  <a:srgbClr val="13696D"/>
                </a:solidFill>
              </a:rPr>
              <a:t>while</a:t>
            </a:r>
            <a:r>
              <a:rPr lang="ko-KR" altLang="en-US" b="1" dirty="0" smtClean="0">
                <a:solidFill>
                  <a:srgbClr val="13696D"/>
                </a:solidFill>
              </a:rPr>
              <a:t> </a:t>
            </a:r>
            <a:r>
              <a:rPr lang="en-US" altLang="ko-KR" b="1" dirty="0" smtClean="0">
                <a:solidFill>
                  <a:srgbClr val="13696D"/>
                </a:solidFill>
              </a:rPr>
              <a:t>(</a:t>
            </a:r>
            <a:r>
              <a:rPr lang="ko-KR" altLang="en-US" b="1" dirty="0" err="1" smtClean="0">
                <a:solidFill>
                  <a:srgbClr val="13696D"/>
                </a:solidFill>
              </a:rPr>
              <a:t>조건식</a:t>
            </a:r>
            <a:r>
              <a:rPr lang="en-US" altLang="ko-KR" b="1" dirty="0" smtClean="0">
                <a:solidFill>
                  <a:srgbClr val="13696D"/>
                </a:solidFill>
              </a:rPr>
              <a:t>);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do while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6721" y="1779391"/>
            <a:ext cx="3945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까지의 수들을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출력하는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7396" y="1803244"/>
            <a:ext cx="4814138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누적합이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이하일 때까지 수행하는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3314" name="Picture 2" descr="C:\Users\박지윤\Desktop\2019겨울방학_방과후\image\캡처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1" y="2480469"/>
            <a:ext cx="5009366" cy="23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박지윤\Desktop\2019겨울방학_방과후\image\캡처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31" y="5132358"/>
            <a:ext cx="646335" cy="36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박지윤\Desktop\2019겨울방학_방과후\image\캡처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92" y="2461884"/>
            <a:ext cx="4468945" cy="2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박지윤\Desktop\2019겨울방학_방과후\image\캡처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8" y="5132358"/>
            <a:ext cx="3186192" cy="4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분기</a:t>
            </a:r>
            <a:r>
              <a:rPr lang="ko-KR" altLang="en-US" b="1" dirty="0" err="1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9128" y="1600200"/>
            <a:ext cx="110695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break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Switch </a:t>
            </a:r>
            <a:r>
              <a:rPr lang="ko-KR" altLang="en-US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나 </a:t>
            </a:r>
            <a:r>
              <a:rPr lang="ko-KR" altLang="en-US" sz="2000" dirty="0" err="1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반복문</a:t>
            </a:r>
            <a:r>
              <a:rPr lang="en-US" altLang="ko-KR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(for, while)</a:t>
            </a:r>
            <a:r>
              <a:rPr lang="ko-KR" altLang="en-US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에서 가장 가까운 반복 </a:t>
            </a:r>
            <a:r>
              <a:rPr lang="ko-KR" altLang="en-US" sz="2000" dirty="0" err="1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블럭을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000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빠져 나오게 하기 위해서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사용한다</a:t>
            </a:r>
            <a:endParaRPr lang="en-US" altLang="ko-KR" sz="2000" dirty="0" smtClean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continue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반복문에서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continue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이후의 문장은 실행하지 않고 그 다음 반복을 계속할 때 사용한다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6522" y="2198628"/>
            <a:ext cx="5044078" cy="1200329"/>
          </a:xfrm>
          <a:prstGeom prst="rect">
            <a:avLst/>
          </a:prstGeom>
          <a:solidFill>
            <a:srgbClr val="8DBA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for (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=1;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&lt;=10;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++){</a:t>
            </a: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if(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== 5) break; </a:t>
            </a: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System.out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print(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+”\t”);</a:t>
            </a:r>
          </a:p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160" y="4564122"/>
            <a:ext cx="5047439" cy="1200329"/>
          </a:xfrm>
          <a:prstGeom prst="rect">
            <a:avLst/>
          </a:prstGeom>
          <a:solidFill>
            <a:srgbClr val="8DBA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for (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=1;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&lt;=10;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++){</a:t>
            </a: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if(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== 5) continue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; </a:t>
            </a: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System.out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print(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+”\t”);</a:t>
            </a:r>
          </a:p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0182" y="2614126"/>
            <a:ext cx="1082348" cy="369332"/>
          </a:xfrm>
          <a:prstGeom prst="rect">
            <a:avLst/>
          </a:prstGeom>
          <a:solidFill>
            <a:srgbClr val="13696D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1  2  3  4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10182" y="4979620"/>
            <a:ext cx="2486578" cy="369332"/>
          </a:xfrm>
          <a:prstGeom prst="rect">
            <a:avLst/>
          </a:prstGeom>
          <a:solidFill>
            <a:srgbClr val="13696D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1  2  3  </a:t>
            </a:r>
            <a:r>
              <a:rPr lang="en-US" altLang="ko-KR" dirty="0" smtClean="0">
                <a:solidFill>
                  <a:srgbClr val="FFFF00"/>
                </a:solidFill>
                <a:latin typeface="나눔스퀘어" pitchFamily="50" charset="-127"/>
                <a:ea typeface="나눔스퀘어" pitchFamily="50" charset="-127"/>
              </a:rPr>
              <a:t>4  6  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7  8  9  10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분기문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예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6721" y="1885946"/>
            <a:ext cx="4483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까지의 수를 출력한다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, i=5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이면 </a:t>
            </a:r>
            <a:r>
              <a:rPr lang="ko-KR" altLang="en-US" sz="2000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반복블럭을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빠져나온다</a:t>
            </a:r>
            <a:endParaRPr lang="en-US" altLang="ko-KR" sz="200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까지의 수를 출력한다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, j=5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이면 </a:t>
            </a:r>
            <a:r>
              <a:rPr lang="en-US" altLang="ko-KR" sz="2000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countinue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이후의 문장은 </a:t>
            </a:r>
            <a:endParaRPr lang="en-US" altLang="ko-KR" sz="200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수행하지 않고 그 다음 반복으로 넘어간다</a:t>
            </a:r>
            <a:endParaRPr lang="ko-KR" altLang="en-US" sz="20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338" name="Picture 2" descr="C:\Users\박지윤\Desktop\2019겨울방학_방과후\image\캡처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77" y="1173814"/>
            <a:ext cx="4788981" cy="39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박지윤\Desktop\2019겨울방학_방과후\image\캡처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97" y="5287962"/>
            <a:ext cx="2745736" cy="7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1023161" y="1876425"/>
            <a:ext cx="7025170" cy="469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if</a:t>
            </a:r>
            <a:r>
              <a:rPr lang="ko-KR" altLang="en-US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조건에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따라 선택적으로 문장이 실행되는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구조문이다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                                                      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4850" y="2578100"/>
            <a:ext cx="4267200" cy="1323439"/>
          </a:xfrm>
          <a:prstGeom prst="rect">
            <a:avLst/>
          </a:prstGeom>
          <a:ln>
            <a:solidFill>
              <a:srgbClr val="1369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){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참일 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 </a:t>
            </a:r>
          </a:p>
          <a:p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//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거짓이면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{ }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다음 문장을 수행한다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8124531" y="2349500"/>
            <a:ext cx="1981200" cy="1295400"/>
          </a:xfrm>
          <a:prstGeom prst="flowChartDecision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8048331" y="4559300"/>
            <a:ext cx="2133600" cy="6858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명령문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1" name="직선 화살표 연결선 30"/>
          <p:cNvCxnSpPr>
            <a:stCxn id="29" idx="2"/>
            <a:endCxn id="30" idx="0"/>
          </p:cNvCxnSpPr>
          <p:nvPr/>
        </p:nvCxnSpPr>
        <p:spPr>
          <a:xfrm>
            <a:off x="9115131" y="3644900"/>
            <a:ext cx="0" cy="9144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9" idx="0"/>
          </p:cNvCxnSpPr>
          <p:nvPr/>
        </p:nvCxnSpPr>
        <p:spPr>
          <a:xfrm>
            <a:off x="9115131" y="1670050"/>
            <a:ext cx="0" cy="67945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2"/>
          </p:cNvCxnSpPr>
          <p:nvPr/>
        </p:nvCxnSpPr>
        <p:spPr>
          <a:xfrm>
            <a:off x="9115131" y="5245100"/>
            <a:ext cx="0" cy="8382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3"/>
          </p:cNvCxnSpPr>
          <p:nvPr/>
        </p:nvCxnSpPr>
        <p:spPr>
          <a:xfrm>
            <a:off x="10105731" y="2997200"/>
            <a:ext cx="990600" cy="0"/>
          </a:xfrm>
          <a:prstGeom prst="line">
            <a:avLst/>
          </a:prstGeom>
          <a:ln w="254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1096331" y="3035300"/>
            <a:ext cx="0" cy="2438400"/>
          </a:xfrm>
          <a:prstGeom prst="line">
            <a:avLst/>
          </a:prstGeom>
          <a:ln w="254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9191331" y="5473700"/>
            <a:ext cx="1905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72879" y="3759200"/>
            <a:ext cx="418704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참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41052" y="3999686"/>
            <a:ext cx="652743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거짓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 else 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714204" y="1822450"/>
            <a:ext cx="7725238" cy="6207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if else </a:t>
            </a:r>
            <a:r>
              <a:rPr lang="ko-KR" altLang="en-US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/>
              <a:t>조건에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따라 선택적으로 문장이 실행되는 </a:t>
            </a:r>
            <a:r>
              <a:rPr lang="ko-KR" altLang="en-US" sz="2000" dirty="0" err="1" smtClean="0"/>
              <a:t>구조문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이다</a:t>
            </a:r>
            <a:endParaRPr lang="en-US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37137" y="2610584"/>
            <a:ext cx="3657600" cy="1631216"/>
          </a:xfrm>
          <a:prstGeom prst="rect">
            <a:avLst/>
          </a:prstGeom>
          <a:ln>
            <a:solidFill>
              <a:srgbClr val="1369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If(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){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참일 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 else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거짓일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7912226" y="2290765"/>
            <a:ext cx="1981200" cy="1295400"/>
          </a:xfrm>
          <a:prstGeom prst="flowChartDecision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7988426" y="4500565"/>
            <a:ext cx="1828800" cy="6858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명령문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8902826" y="3586165"/>
            <a:ext cx="0" cy="9144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9" idx="0"/>
          </p:cNvCxnSpPr>
          <p:nvPr/>
        </p:nvCxnSpPr>
        <p:spPr>
          <a:xfrm>
            <a:off x="8902826" y="1574800"/>
            <a:ext cx="0" cy="715965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3"/>
          </p:cNvCxnSpPr>
          <p:nvPr/>
        </p:nvCxnSpPr>
        <p:spPr>
          <a:xfrm>
            <a:off x="9893426" y="2938465"/>
            <a:ext cx="990600" cy="0"/>
          </a:xfrm>
          <a:prstGeom prst="line">
            <a:avLst/>
          </a:prstGeom>
          <a:ln w="254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884026" y="2976565"/>
            <a:ext cx="0" cy="2438400"/>
          </a:xfrm>
          <a:prstGeom prst="line">
            <a:avLst/>
          </a:prstGeom>
          <a:ln w="254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979026" y="5414965"/>
            <a:ext cx="1905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/>
          <p:cNvSpPr/>
          <p:nvPr/>
        </p:nvSpPr>
        <p:spPr>
          <a:xfrm>
            <a:off x="10045826" y="4500565"/>
            <a:ext cx="1600200" cy="6858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명령문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8902826" y="5186365"/>
            <a:ext cx="0" cy="10668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If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, if else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 descr="C:\Users\박지윤\Desktop\2019겨울방학_방과후\image\캡처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61" y="5600302"/>
            <a:ext cx="4107675" cy="42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박지윤\Desktop\2019겨울방학_방과후\image\캡처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76" y="5511402"/>
            <a:ext cx="3963164" cy="51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박지윤\Desktop\2019겨울방학_방과후\image\캡처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4" y="2176463"/>
            <a:ext cx="5208668" cy="31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박지윤\Desktop\2019겨울방학_방과후\image\캡처47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98" y="2176462"/>
            <a:ext cx="5462601" cy="31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09134" y="1535112"/>
            <a:ext cx="3377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두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입력값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중 큰 값을 구하는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455" y="1535112"/>
            <a:ext cx="3611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두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입력값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중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작은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값을 구하는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6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f else if … else 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711863" y="1529557"/>
            <a:ext cx="8637696" cy="6207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if else if … else </a:t>
            </a:r>
            <a:r>
              <a:rPr lang="ko-KR" altLang="en-US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  <a:r>
              <a:rPr lang="en-US" altLang="ko-KR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/>
              <a:t>조건에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따라 선택적으로 문장이 실행되는 </a:t>
            </a:r>
            <a:r>
              <a:rPr lang="ko-KR" altLang="en-US" sz="2000" dirty="0" err="1" smtClean="0"/>
              <a:t>구조문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이다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668" y="2210013"/>
            <a:ext cx="3060700" cy="4154984"/>
          </a:xfrm>
          <a:prstGeom prst="rect">
            <a:avLst/>
          </a:prstGeom>
          <a:ln>
            <a:solidFill>
              <a:srgbClr val="1369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If(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1){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참일 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 else if 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2)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참일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 else if(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3) {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   참일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: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: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}else{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모두 거짓일 때 수행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7584915" y="2567171"/>
            <a:ext cx="1600200" cy="533400"/>
          </a:xfrm>
          <a:prstGeom prst="flowChartDecision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조건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7584915" y="3405371"/>
            <a:ext cx="1600200" cy="533400"/>
          </a:xfrm>
          <a:prstGeom prst="flowChartDecision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조건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7584915" y="4243571"/>
            <a:ext cx="1600200" cy="533400"/>
          </a:xfrm>
          <a:prstGeom prst="flowChartDecision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조건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9566115" y="2643371"/>
            <a:ext cx="1524000" cy="3810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9566115" y="3481571"/>
            <a:ext cx="1524000" cy="3810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9566115" y="4319771"/>
            <a:ext cx="1524000" cy="3810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7584915" y="5157971"/>
            <a:ext cx="1600200" cy="381000"/>
          </a:xfrm>
          <a:prstGeom prst="flowChartProcess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6" name="직선 화살표 연결선 35"/>
          <p:cNvCxnSpPr>
            <a:stCxn id="29" idx="2"/>
            <a:endCxn id="30" idx="0"/>
          </p:cNvCxnSpPr>
          <p:nvPr/>
        </p:nvCxnSpPr>
        <p:spPr>
          <a:xfrm>
            <a:off x="8385015" y="3100571"/>
            <a:ext cx="0" cy="3048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2"/>
            <a:endCxn id="31" idx="0"/>
          </p:cNvCxnSpPr>
          <p:nvPr/>
        </p:nvCxnSpPr>
        <p:spPr>
          <a:xfrm>
            <a:off x="8385015" y="3938771"/>
            <a:ext cx="0" cy="3048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2"/>
            <a:endCxn id="35" idx="0"/>
          </p:cNvCxnSpPr>
          <p:nvPr/>
        </p:nvCxnSpPr>
        <p:spPr>
          <a:xfrm>
            <a:off x="8385015" y="4776971"/>
            <a:ext cx="0" cy="3810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5" idx="2"/>
          </p:cNvCxnSpPr>
          <p:nvPr/>
        </p:nvCxnSpPr>
        <p:spPr>
          <a:xfrm flipH="1">
            <a:off x="8346915" y="5538971"/>
            <a:ext cx="38100" cy="9906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3"/>
            <a:endCxn id="32" idx="1"/>
          </p:cNvCxnSpPr>
          <p:nvPr/>
        </p:nvCxnSpPr>
        <p:spPr>
          <a:xfrm>
            <a:off x="9185115" y="28338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3"/>
            <a:endCxn id="33" idx="1"/>
          </p:cNvCxnSpPr>
          <p:nvPr/>
        </p:nvCxnSpPr>
        <p:spPr>
          <a:xfrm>
            <a:off x="9185115" y="36720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1" idx="3"/>
            <a:endCxn id="34" idx="1"/>
          </p:cNvCxnSpPr>
          <p:nvPr/>
        </p:nvCxnSpPr>
        <p:spPr>
          <a:xfrm>
            <a:off x="9185115" y="45102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1166315" y="28719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1166315" y="37101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1166315" y="4548371"/>
            <a:ext cx="3810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1547315" y="2871971"/>
            <a:ext cx="0" cy="30480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346915" y="5919971"/>
            <a:ext cx="3200400" cy="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87110" y="23985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true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71813" y="32529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true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06159" y="41028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true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42149" y="307270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false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26852" y="392710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false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61198" y="47769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false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0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32" y="1782581"/>
            <a:ext cx="113736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 smtClean="0">
                <a:latin typeface="나눔스퀘어" pitchFamily="50" charset="-127"/>
                <a:ea typeface="나눔스퀘어" pitchFamily="50" charset="-127"/>
              </a:rPr>
              <a:t>등장 배경</a:t>
            </a:r>
            <a:endParaRPr lang="en-US" altLang="ko-KR" sz="2400" b="1" dirty="0" smtClean="0">
              <a:latin typeface="나눔스퀘어" pitchFamily="50" charset="-127"/>
              <a:ea typeface="나눔스퀘어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특정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컴퓨터마다 실행파일을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만드는 </a:t>
            </a:r>
            <a:r>
              <a:rPr lang="en-US" altLang="ko-KR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C</a:t>
            </a:r>
            <a:r>
              <a:rPr lang="ko-KR" altLang="en-US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언어의 </a:t>
            </a:r>
            <a:r>
              <a:rPr lang="ko-KR" altLang="en-US" sz="2000" dirty="0" smtClean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문제점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있었다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가전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제품의 긴  수명으로 인한 완벽한 호환성 및 네트워크를 통한 </a:t>
            </a:r>
            <a:r>
              <a:rPr lang="ko-KR" altLang="en-US" sz="2000" dirty="0">
                <a:solidFill>
                  <a:schemeClr val="accent5"/>
                </a:solidFill>
                <a:latin typeface="나눔스퀘어" pitchFamily="50" charset="-127"/>
                <a:ea typeface="나눔스퀘어" pitchFamily="50" charset="-127"/>
              </a:rPr>
              <a:t>시스템 업그레이드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가 가능한 언어의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필요성이 강조되었다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C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++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언어의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복잡성도 한 몫 했다 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특징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1316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if else if … else 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예시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박지윤\Desktop\2019겨울방학_방과후\image\캡처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36" y="1344164"/>
            <a:ext cx="5365526" cy="39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박지윤\Desktop\2019겨울방학_방과후\image\캡처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932" y="5592762"/>
            <a:ext cx="4372527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5532" y="3053932"/>
            <a:ext cx="5262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세 수를 입력 받아 가장 작은 </a:t>
            </a:r>
            <a:r>
              <a:rPr lang="ko-KR" altLang="en-US" sz="2000"/>
              <a:t>값을 </a:t>
            </a:r>
            <a:r>
              <a:rPr lang="ko-KR" altLang="en-US" sz="2000" smtClean="0"/>
              <a:t>구하는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221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161" y="498946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2737" y="989148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switch case </a:t>
            </a:r>
            <a:r>
              <a:rPr lang="ko-KR" altLang="en-US" b="1" dirty="0">
                <a:latin typeface="나눔스퀘어" pitchFamily="50" charset="-127"/>
                <a:ea typeface="나눔스퀘어" pitchFamily="50" charset="-127"/>
              </a:rPr>
              <a:t>문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711860" y="1669257"/>
            <a:ext cx="10378253" cy="6207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switch case </a:t>
            </a:r>
            <a:r>
              <a:rPr lang="ko-KR" altLang="en-US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문 </a:t>
            </a:r>
            <a:r>
              <a:rPr lang="en-US" altLang="ko-KR" sz="2000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err="1" smtClean="0"/>
              <a:t>조건식에</a:t>
            </a:r>
            <a:r>
              <a:rPr lang="ko-KR" altLang="en-US" sz="2000" dirty="0" smtClean="0"/>
              <a:t> 대한 </a:t>
            </a:r>
            <a:r>
              <a:rPr lang="ko-KR" altLang="en-US" sz="2000" dirty="0" err="1" smtClean="0"/>
              <a:t>상수값에</a:t>
            </a:r>
            <a:r>
              <a:rPr lang="ko-KR" altLang="en-US" sz="2000" dirty="0" smtClean="0"/>
              <a:t> 따라 여러 갈래로 분기가 되는 문장이다</a:t>
            </a:r>
            <a:endParaRPr lang="en-US" altLang="ko-KR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668" y="2487116"/>
            <a:ext cx="7315200" cy="3477875"/>
          </a:xfrm>
          <a:prstGeom prst="rect">
            <a:avLst/>
          </a:prstGeom>
          <a:ln>
            <a:solidFill>
              <a:srgbClr val="13696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switch(</a:t>
            </a:r>
            <a:r>
              <a:rPr lang="ko-KR" altLang="en-US" sz="2200" dirty="0" err="1" smtClean="0">
                <a:latin typeface="나눔스퀘어" pitchFamily="50" charset="-127"/>
                <a:ea typeface="나눔스퀘어" pitchFamily="50" charset="-127"/>
              </a:rPr>
              <a:t>조건식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){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  case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 상수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1:  </a:t>
            </a:r>
            <a:r>
              <a:rPr lang="ko-KR" altLang="en-US" sz="2200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;  [break;]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  case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 상수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2:  </a:t>
            </a:r>
            <a:r>
              <a:rPr lang="ko-KR" altLang="en-US" sz="2200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;  [break;]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  case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 상수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3:  </a:t>
            </a:r>
            <a:r>
              <a:rPr lang="ko-KR" altLang="en-US" sz="2200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ko-KR" altLang="en-US" sz="2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;  [break;]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                   :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  [default : </a:t>
            </a:r>
            <a:r>
              <a:rPr lang="ko-KR" altLang="en-US" sz="2200" dirty="0" err="1" smtClean="0">
                <a:latin typeface="나눔스퀘어" pitchFamily="50" charset="-127"/>
                <a:ea typeface="나눔스퀘어" pitchFamily="50" charset="-127"/>
              </a:rPr>
              <a:t>실행문</a:t>
            </a:r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;]</a:t>
            </a:r>
          </a:p>
          <a:p>
            <a:r>
              <a:rPr lang="en-US" altLang="ko-KR" sz="2200" dirty="0" smtClean="0">
                <a:latin typeface="나눔스퀘어" pitchFamily="50" charset="-127"/>
                <a:ea typeface="나눔스퀘어" pitchFamily="50" charset="-127"/>
              </a:rPr>
              <a:t> }</a:t>
            </a:r>
          </a:p>
          <a:p>
            <a:r>
              <a:rPr lang="en-US" altLang="ko-KR" sz="22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=&gt; break 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만나면 </a:t>
            </a:r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switch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를 빠져나가고 </a:t>
            </a:r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break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가 없으면 다음 실행문이 계속 실행된다</a:t>
            </a:r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en-US" altLang="ko-KR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=&gt; 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상수는 </a:t>
            </a:r>
            <a:r>
              <a:rPr lang="ko-KR" altLang="en-US" sz="2200" u="sng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조건식의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결과값과 일치하는 </a:t>
            </a:r>
            <a:r>
              <a:rPr lang="ko-KR" altLang="en-US" sz="2200" u="sng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상수값을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200" u="sng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의미한다</a:t>
            </a:r>
            <a:endParaRPr lang="en-US" altLang="ko-KR" sz="2200" u="sng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1316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반복문과 </a:t>
            </a:r>
            <a:r>
              <a:rPr lang="ko-KR" altLang="en-US" sz="2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제어문</a:t>
            </a:r>
            <a:endParaRPr lang="ko-KR" altLang="en-US" sz="2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itchFamily="50" charset="-127"/>
                <a:ea typeface="나눔스퀘어" pitchFamily="50" charset="-127"/>
              </a:rPr>
              <a:t>switch case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문 예시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71899" y="141129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C:\Users\박지윤\Desktop\2019겨울방학_방과후\image\캡처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24" y="2053430"/>
            <a:ext cx="55943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박지윤\Desktop\2019겨울방학_방과후\image\캡처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91" y="5006975"/>
            <a:ext cx="203496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박지윤\Desktop\2019겨울방학_방과후\image\캡처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2" y="2214562"/>
            <a:ext cx="5661974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박지윤\Desktop\2019겨울방학_방과후\image\캡처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0" y="5757863"/>
            <a:ext cx="1960438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6121400" y="1173814"/>
            <a:ext cx="12700" cy="5041900"/>
          </a:xfrm>
          <a:prstGeom prst="line">
            <a:avLst/>
          </a:prstGeom>
          <a:ln w="12700">
            <a:solidFill>
              <a:srgbClr val="13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234" y="1535112"/>
            <a:ext cx="42498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연산자에 따라 출력 결과가 달라지는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49557" y="1499432"/>
            <a:ext cx="3717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학급을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입력받고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반을 판별하는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2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지향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2014" y="498947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 ExtraBold" pitchFamily="50" charset="-127"/>
                <a:ea typeface="나눔스퀘어 ExtraBold" pitchFamily="50" charset="-127"/>
              </a:rPr>
              <a:t>객체 지향</a:t>
            </a:r>
          </a:p>
          <a:p>
            <a:pPr algn="ctr"/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itchFamily="50" charset="-127"/>
                <a:ea typeface="나눔스퀘어" pitchFamily="50" charset="-127"/>
              </a:rPr>
              <a:t>객체 지향 언어의 발전 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6467" y="1881921"/>
            <a:ext cx="108382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1960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년대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시뮬라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67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실용적 언어로 발전하지는 못하였으나 객체 지향 이론을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소개했다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1970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년대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스몰토크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순수 객체 지향 언어로 인정받는 최초의  언어로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이후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(Ada),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이펠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effel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등에 영향을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미쳤다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프로그램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언어뿐만이 아니라 프로그램 개발 방법론 등에 영향을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미쳤다 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1990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년대 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C++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범용적으로 사용되기 시작한 객체 지향 언어로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GUI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발전에 따라 기능이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향상되었다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객체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지향 기술은 소프트웨어 부품화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소프트웨어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컴퍼넌트의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재사용을 목적으로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한다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*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이후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C++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언어는 자바가 등장하게 된 배경이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8683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itchFamily="50" charset="-127"/>
                <a:ea typeface="나눔스퀘어" pitchFamily="50" charset="-127"/>
              </a:rPr>
              <a:t>객체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지향 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3304" y="1881920"/>
            <a:ext cx="9456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 지향 프로그래밍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실생활에 있는 객체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이용해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프로그래밍하는 것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 지향 프로그래밍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절차지향 프로그래밍의 한계성을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극복한다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➀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구조체에서는 속성인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멤버 변수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만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지정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행위에 대해서는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procedure(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함수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로 구현하여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➁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프로그램 길이가 길어지고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➂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재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사용성이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거의 없으며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➃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코드가 간결하지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못하다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2014" y="498947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지향</a:t>
            </a: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객체와 클래스 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633332" y="1689100"/>
            <a:ext cx="11279394" cy="391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(Object)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사람들이 의미를 부여하고 분류하는 </a:t>
            </a:r>
            <a:r>
              <a:rPr lang="ko-KR" altLang="en-US" sz="2000" dirty="0" smtClean="0">
                <a:solidFill>
                  <a:srgbClr val="FF0000"/>
                </a:solidFill>
              </a:rPr>
              <a:t>논리적 단위로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실세계에</a:t>
            </a:r>
            <a:r>
              <a:rPr lang="ko-KR" altLang="en-US" sz="2000" dirty="0" smtClean="0">
                <a:solidFill>
                  <a:srgbClr val="FF0000"/>
                </a:solidFill>
              </a:rPr>
              <a:t> 존재하는 명사로서의 성질을 갖는 모든 것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실제 프로그램에서 필요한 특성만을 중심으로 모델링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정적인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특성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속성 </a:t>
            </a:r>
            <a:r>
              <a:rPr lang="en-US" altLang="ko-KR" sz="2000" dirty="0" smtClean="0"/>
              <a:t>: attribute)</a:t>
            </a:r>
            <a:r>
              <a:rPr lang="ko-KR" altLang="en-US" sz="2000" dirty="0" smtClean="0"/>
              <a:t>과 동적인 특성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:method)</a:t>
            </a:r>
            <a:r>
              <a:rPr lang="ko-KR" altLang="en-US" sz="2000" dirty="0" smtClean="0"/>
              <a:t>로 구성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예 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자동차 객체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2400" dirty="0" smtClean="0"/>
              <a:t>클래스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객체를 프로그래밍 언어로 정의한 것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동일한 속성과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가진 여러 개의 객체를 생성하는 형판</a:t>
            </a:r>
            <a:endParaRPr lang="en-US" altLang="ko-KR" sz="2000" dirty="0" smtClean="0"/>
          </a:p>
          <a:p>
            <a:endParaRPr lang="en-US" altLang="ko-KR" sz="3200" dirty="0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56664"/>
              </p:ext>
            </p:extLst>
          </p:nvPr>
        </p:nvGraphicFramePr>
        <p:xfrm>
          <a:off x="3374384" y="3467100"/>
          <a:ext cx="6595534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7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속성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메서드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소유자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마력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가격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색상 등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달리다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정지하다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연료를 넣다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등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82014" y="498947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지향</a:t>
            </a: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4" y="102099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단계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633332" y="1574800"/>
            <a:ext cx="11279394" cy="4889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(Object) </a:t>
            </a:r>
            <a:r>
              <a:rPr lang="ko-KR" altLang="en-US" sz="2000" dirty="0"/>
              <a:t>지향 프로그래밍의 </a:t>
            </a:r>
            <a:r>
              <a:rPr lang="en-US" altLang="ko-KR" sz="2000" dirty="0"/>
              <a:t>3</a:t>
            </a:r>
            <a:r>
              <a:rPr lang="ko-KR" altLang="en-US" sz="2000" dirty="0" smtClean="0"/>
              <a:t>단계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 err="1"/>
              <a:t>실세계</a:t>
            </a:r>
            <a:r>
              <a:rPr lang="ko-KR" altLang="en-US" sz="2000" dirty="0"/>
              <a:t> 객체의 모델링 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클래스 정의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(instance) </a:t>
            </a:r>
            <a:r>
              <a:rPr lang="ko-KR" altLang="en-US" sz="2000" dirty="0"/>
              <a:t>객체의 생성 및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자동차 객체 모델링</a:t>
            </a:r>
          </a:p>
          <a:p>
            <a:pPr marL="0" indent="0">
              <a:buNone/>
            </a:pPr>
            <a:r>
              <a:rPr lang="en-US" altLang="ko-KR" sz="1800" dirty="0"/>
              <a:t>2.  Class Car{</a:t>
            </a:r>
          </a:p>
          <a:p>
            <a:pPr marL="0" indent="0">
              <a:buNone/>
            </a:pPr>
            <a:r>
              <a:rPr lang="en-US" altLang="ko-KR" sz="1800" dirty="0"/>
              <a:t>	String </a:t>
            </a:r>
            <a:r>
              <a:rPr lang="ko-KR" altLang="en-US" sz="1800" dirty="0"/>
              <a:t>모델명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Stirng</a:t>
            </a:r>
            <a:r>
              <a:rPr lang="en-US" altLang="ko-KR" sz="1800" dirty="0"/>
              <a:t> </a:t>
            </a:r>
            <a:r>
              <a:rPr lang="ko-KR" altLang="en-US" sz="1800" dirty="0"/>
              <a:t>제조사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void </a:t>
            </a:r>
            <a:r>
              <a:rPr lang="en-US" altLang="ko-KR" sz="1800" dirty="0" err="1"/>
              <a:t>speedUp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void stop</a:t>
            </a:r>
            <a:r>
              <a:rPr lang="en-US" altLang="ko-KR" sz="1800" dirty="0" smtClean="0"/>
              <a:t>();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99919" y="3810000"/>
            <a:ext cx="432220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3. Car morning = new Car(“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모닝”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“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현대”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en-US" altLang="ko-KR" dirty="0" err="1">
                <a:latin typeface="나눔스퀘어" pitchFamily="50" charset="-127"/>
                <a:ea typeface="나눔스퀘어" pitchFamily="50" charset="-127"/>
              </a:rPr>
              <a:t>morning.speedUp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en-US" altLang="ko-KR" dirty="0" err="1">
                <a:latin typeface="나눔스퀘어" pitchFamily="50" charset="-127"/>
                <a:ea typeface="나눔스퀘어" pitchFamily="50" charset="-127"/>
              </a:rPr>
              <a:t>morning.stop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();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2014" y="4989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지향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특징들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014" y="4989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지향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3787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➀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대규모 프로젝트 개발에 유연하게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적용된다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➁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캡슐화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자료 추상화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-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자료 추상화는 객체 내부에서만 알고 있어야 하는 정보는 숨기고 외부에 보여야 할 정보만을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표현함으로써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프로그램을 간단히 만드는 것이다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단지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객체를 사용할 수 있는 인터페이스를 통해 사용만 하면 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사용자 서비스코드 간결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(=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추상화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보호해야 할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data  (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data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보호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 &gt;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캡슐화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=&gt;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접근제어자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인터페이스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*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접근제어자나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인터페이스의 사용 등 다양한 객체 지향 프로그래밍 기법을 통해 캡슐화를 할 수 있다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➂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상속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(Inheritance) -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상속은 새로운 클래스가 기존의 클래스의 자료와 연산을 이용할 수 있게 하는 기능이다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만약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정의하려는 클래스가 이미 정의된 클래스가 갖는 속성과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메서드에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약간의 속성과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추가되어야 한다면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기존의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클래스를 상속받아 새로 필요한 속성과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메서드를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추가한다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B extends A = B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상속한다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~~~A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 있는 속성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B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에서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사용가능하다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(is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a)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10001" y="5449834"/>
            <a:ext cx="1139783" cy="3810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자동차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097593" y="6302507"/>
            <a:ext cx="1139783" cy="3810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트럭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985376" y="6267714"/>
            <a:ext cx="1139783" cy="3810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택시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18955" y="6052317"/>
            <a:ext cx="3200400" cy="646331"/>
          </a:xfrm>
          <a:prstGeom prst="rect">
            <a:avLst/>
          </a:prstGeom>
          <a:solidFill>
            <a:srgbClr val="13696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트럭은 자동차를 </a:t>
            </a:r>
            <a:r>
              <a:rPr lang="ko-KR" altLang="en-US" dirty="0" smtClean="0">
                <a:solidFill>
                  <a:schemeClr val="bg1"/>
                </a:solidFill>
              </a:rPr>
              <a:t>상속한다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택시는 자동차를 </a:t>
            </a:r>
            <a:r>
              <a:rPr lang="ko-KR" altLang="en-US" dirty="0" smtClean="0">
                <a:solidFill>
                  <a:schemeClr val="bg1"/>
                </a:solidFill>
              </a:rPr>
              <a:t>상속한다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>
            <a:stCxn id="28" idx="0"/>
          </p:cNvCxnSpPr>
          <p:nvPr/>
        </p:nvCxnSpPr>
        <p:spPr>
          <a:xfrm flipV="1">
            <a:off x="8667485" y="5852927"/>
            <a:ext cx="707614" cy="449580"/>
          </a:xfrm>
          <a:prstGeom prst="straightConnector1">
            <a:avLst/>
          </a:prstGeom>
          <a:ln w="25400">
            <a:solidFill>
              <a:srgbClr val="136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0020432" y="5843534"/>
            <a:ext cx="534836" cy="449580"/>
          </a:xfrm>
          <a:prstGeom prst="straightConnector1">
            <a:avLst/>
          </a:prstGeom>
          <a:ln w="25400">
            <a:solidFill>
              <a:srgbClr val="136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특징들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014" y="4989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지향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96352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➃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다형성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(polymorphism) –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여러 개의 형태를 갖는다는 의미로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형태가 다양하거나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동일한 이름의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약간씩 다른 의미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결과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가질 수 있다는 것을 뜻한다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 지향 언어에서는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오버로딩과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오버라이딩이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다형성이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적용된 대표적인 예이다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오버로딩은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중복 정의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오버라이딩은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재정의를 뜻한다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오버로딩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하나의 클래스에서 동일한 이름의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매개변수의 개수나 타입을 달리해서 여러 가지 형태로 존재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오버라이딩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상속관계에 있는 하위 클래스가 상위 클래스의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메서드를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재정의 하는 것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상속관계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오버로딩의 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삼각형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면적구하기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밑변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높이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=&gt;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들어가는 매개변수가 다름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오버라이딩의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예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택시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연료를 넣다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(),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트럭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연료를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넣다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() =&gt;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휘발유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경유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➄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메시지패싱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객체간 통신하는 방법으로 메시지를 주고 받으면서 일을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수행한다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11559064"/>
          <p:cNvSpPr>
            <a:spLocks noChangeArrowheads="1"/>
          </p:cNvSpPr>
          <p:nvPr/>
        </p:nvSpPr>
        <p:spPr bwMode="auto">
          <a:xfrm>
            <a:off x="9101425" y="4473574"/>
            <a:ext cx="2679254" cy="746125"/>
          </a:xfrm>
          <a:prstGeom prst="rect">
            <a:avLst/>
          </a:prstGeom>
          <a:solidFill>
            <a:srgbClr val="8DBABD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Car :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객체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스퀘어" pitchFamily="50" charset="-127"/>
              <a:ea typeface="나눔스퀘어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스퀘어" pitchFamily="50" charset="-127"/>
                <a:ea typeface="나눔스퀘어" pitchFamily="50" charset="-127"/>
                <a:cs typeface="함초롬바탕" pitchFamily="18" charset="-127"/>
              </a:rPr>
              <a:t>morning :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스퀘어" pitchFamily="50" charset="-127"/>
                <a:ea typeface="나눔스퀘어" pitchFamily="50" charset="-127"/>
                <a:cs typeface="굴림" pitchFamily="50" charset="-127"/>
              </a:rPr>
              <a:t>인스턴트 객체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스퀘어" pitchFamily="50" charset="-127"/>
              <a:ea typeface="나눔스퀘어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3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812" y="1589540"/>
            <a:ext cx="8699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➀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C++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비해서 단순하다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➁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완벽한 객체지향언어이다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➂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플랫폼에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독립적이다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(VM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위에서 실행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➃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컴파일러와 인터프리터 언어 두 가지 특징을 모두 갖는다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➄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분산 처리에 용이하다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네트워크에 강하다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➅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견고하다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➆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안전하다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보안에 강하다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➇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멀티스레드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동시에 이루어짐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멀티테스팅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지원한다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속도가 빠르다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.)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➈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동적이다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라이브러리의 확장이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용이하다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특징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2685" y="6304002"/>
            <a:ext cx="284904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* VM : Virtual Machine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클래스의 정의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014" y="4989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지향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4363" y="1880652"/>
            <a:ext cx="8080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➀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객체참조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변수 선언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(object reference variable)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Car  morning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➁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 생성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moring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= new Car( ) ;     </a:t>
            </a:r>
            <a:r>
              <a:rPr lang="en-US" altLang="ko-KR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=&gt; new </a:t>
            </a:r>
            <a:r>
              <a:rPr lang="ko-KR" altLang="en-US" sz="20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연산자는 메모리를 할당하는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연산자이다</a:t>
            </a:r>
            <a:endParaRPr lang="en-US" altLang="ko-KR" sz="2000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➀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➁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단계를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하나의 문장으로 표현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Car morning = new Car( );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932466" y="2166452"/>
            <a:ext cx="2667000" cy="457200"/>
            <a:chOff x="4114800" y="1981200"/>
            <a:chExt cx="2667000" cy="457200"/>
          </a:xfrm>
        </p:grpSpPr>
        <p:sp>
          <p:nvSpPr>
            <p:cNvPr id="27" name="TextBox 26"/>
            <p:cNvSpPr txBox="1"/>
            <p:nvPr/>
          </p:nvSpPr>
          <p:spPr>
            <a:xfrm>
              <a:off x="4114800" y="1981200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itchFamily="50" charset="-127"/>
                  <a:ea typeface="나눔스퀘어" pitchFamily="50" charset="-127"/>
                </a:rPr>
                <a:t> </a:t>
              </a:r>
              <a:r>
                <a:rPr lang="en-US" altLang="ko-KR" dirty="0" smtClean="0">
                  <a:latin typeface="나눔스퀘어" pitchFamily="50" charset="-127"/>
                  <a:ea typeface="나눔스퀘어" pitchFamily="50" charset="-127"/>
                </a:rPr>
                <a:t>morning </a:t>
              </a:r>
              <a:endParaRPr lang="ko-KR" altLang="en-US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91200" y="1981200"/>
              <a:ext cx="990600" cy="457200"/>
            </a:xfrm>
            <a:prstGeom prst="rect">
              <a:avLst/>
            </a:prstGeom>
            <a:solidFill>
              <a:srgbClr val="8D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스퀘어" pitchFamily="50" charset="-127"/>
                  <a:ea typeface="나눔스퀘어" pitchFamily="50" charset="-127"/>
                </a:rPr>
                <a:t>null</a:t>
              </a:r>
              <a:endParaRPr lang="ko-KR" altLang="en-US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540799" y="4542116"/>
            <a:ext cx="4615962" cy="1124188"/>
            <a:chOff x="4070838" y="3981212"/>
            <a:chExt cx="4615962" cy="1124188"/>
          </a:xfrm>
        </p:grpSpPr>
        <p:grpSp>
          <p:nvGrpSpPr>
            <p:cNvPr id="31" name="그룹 30"/>
            <p:cNvGrpSpPr/>
            <p:nvPr/>
          </p:nvGrpSpPr>
          <p:grpSpPr>
            <a:xfrm>
              <a:off x="4070838" y="3981212"/>
              <a:ext cx="2590800" cy="457200"/>
              <a:chOff x="4114800" y="1981200"/>
              <a:chExt cx="2590800" cy="4572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114800" y="1981200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en-US" altLang="ko-KR" dirty="0" err="1" smtClean="0"/>
                  <a:t>mornig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715000" y="1981200"/>
                <a:ext cx="990600" cy="457200"/>
              </a:xfrm>
              <a:prstGeom prst="rect">
                <a:avLst/>
              </a:prstGeom>
              <a:solidFill>
                <a:srgbClr val="8DBA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100</a:t>
                </a:r>
                <a:r>
                  <a:rPr lang="ko-KR" altLang="en-US" sz="1400" dirty="0" smtClean="0"/>
                  <a:t>번지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>
                <a:off x="5088143" y="2209800"/>
                <a:ext cx="550657" cy="0"/>
              </a:xfrm>
              <a:prstGeom prst="straightConnector1">
                <a:avLst/>
              </a:prstGeom>
              <a:ln w="28575">
                <a:solidFill>
                  <a:srgbClr val="13696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7162800" y="3981212"/>
              <a:ext cx="1524000" cy="1124188"/>
            </a:xfrm>
            <a:prstGeom prst="rect">
              <a:avLst/>
            </a:prstGeom>
            <a:solidFill>
              <a:srgbClr val="8D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100</a:t>
              </a:r>
              <a:r>
                <a:rPr lang="ko-KR" altLang="en-US" sz="1400" dirty="0" smtClean="0"/>
                <a:t>번지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smtClean="0"/>
                <a:t>speed</a:t>
              </a:r>
            </a:p>
            <a:p>
              <a:pPr algn="ctr"/>
              <a:r>
                <a:rPr lang="en-US" altLang="ko-KR" sz="1400" dirty="0" smtClean="0"/>
                <a:t>speedup( )</a:t>
              </a:r>
            </a:p>
            <a:p>
              <a:pPr algn="ctr"/>
              <a:r>
                <a:rPr lang="en-US" altLang="ko-KR" sz="1400" dirty="0" smtClean="0"/>
                <a:t>Stop(  )</a:t>
              </a:r>
              <a:endParaRPr lang="ko-KR" altLang="en-US" sz="1400" dirty="0"/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>
            <a:off x="9216061" y="5007532"/>
            <a:ext cx="550657" cy="0"/>
          </a:xfrm>
          <a:prstGeom prst="straightConnector1">
            <a:avLst/>
          </a:prstGeom>
          <a:ln w="28575">
            <a:solidFill>
              <a:srgbClr val="136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994709" y="2386084"/>
            <a:ext cx="550657" cy="0"/>
          </a:xfrm>
          <a:prstGeom prst="straightConnector1">
            <a:avLst/>
          </a:prstGeom>
          <a:ln w="28575">
            <a:solidFill>
              <a:srgbClr val="136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86718" y="13874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객체 생성하기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014" y="49894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객체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지향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856" y="2272652"/>
            <a:ext cx="6500200" cy="3323987"/>
          </a:xfrm>
          <a:prstGeom prst="rect">
            <a:avLst/>
          </a:prstGeom>
          <a:noFill/>
          <a:ln w="25400">
            <a:solidFill>
              <a:srgbClr val="13696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클래스이름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{  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선언부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     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 멤버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생성자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(Construction method 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생략가능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       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멤버 변수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      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         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내부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(inner) 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클래스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1156" y="1705306"/>
            <a:ext cx="717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나눔스퀘어" pitchFamily="50" charset="-127"/>
                <a:ea typeface="나눔스퀘어" pitchFamily="50" charset="-127"/>
              </a:rPr>
              <a:t>형식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7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클래스와 멤버 변수</a:t>
            </a: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클래스와 </a:t>
            </a:r>
            <a:r>
              <a:rPr lang="ko-KR" altLang="en-US" b="1" dirty="0" err="1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객체 생성 예제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222" y="1575852"/>
            <a:ext cx="43540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멤버변수만 갖는 클래스의 예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class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Student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public String name;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public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grade;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String telephone;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921" y="5715362"/>
            <a:ext cx="2895600" cy="923330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접근제어자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public</a:t>
            </a:r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을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갖는 변수는 어떤 클래스에서도 </a:t>
            </a:r>
            <a:endParaRPr lang="en-US" altLang="ko-KR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접근이 </a:t>
            </a:r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가능하다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55" y="4661262"/>
            <a:ext cx="4419600" cy="923330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접근제어자가 생략된 변수는 실제로 동일한 클래스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동일한 패키지에서만 접근이 가능하다</a:t>
            </a:r>
            <a:r>
              <a:rPr lang="en-US" altLang="ko-KR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3445" y="368300"/>
            <a:ext cx="69885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Student{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	String name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모든 멤버변수의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접근제어자는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default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grade;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//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동일한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패키지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클래스에서만 접근이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가능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String telephone;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ClassExam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public static void main(String[]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args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Student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kim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kim.name="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김현우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";   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kim.grade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= 2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kim.telephone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= "123-345-6789";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System.out.println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("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학생정보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“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	+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kim.name+kim.grade+kim.telephone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}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3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클래스와 </a:t>
            </a:r>
            <a:r>
              <a:rPr lang="ko-KR" altLang="en-US" b="1" dirty="0" err="1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객체 생성 예제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06" y="1575852"/>
            <a:ext cx="50577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➁ </a:t>
            </a:r>
            <a:r>
              <a:rPr lang="ko-KR" altLang="en-US" sz="2000" dirty="0" smtClean="0"/>
              <a:t>멤버변수와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갖는 클래스의 예 </a:t>
            </a:r>
            <a:endParaRPr lang="ko-KR" altLang="en-US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MyBox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{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width;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height;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depth;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8601" y="808395"/>
            <a:ext cx="6988555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Box  {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//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멤버변수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width;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height;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depth;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     //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 	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public void volume(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width,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height,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depth){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volume;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    volume = width * height * depth;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System.out.println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("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부피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" + volume);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    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15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클래스와 </a:t>
            </a:r>
            <a:r>
              <a:rPr lang="ko-KR" altLang="en-US" b="1" dirty="0" err="1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인스턴스</a:t>
            </a:r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 객체 생성 예제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06" y="1575852"/>
            <a:ext cx="6742551" cy="503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➂ </a:t>
            </a:r>
            <a:r>
              <a:rPr lang="ko-KR" altLang="en-US" sz="2000" dirty="0" smtClean="0"/>
              <a:t>멤버변수와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생성자메서드를</a:t>
            </a:r>
            <a:r>
              <a:rPr lang="ko-KR" altLang="en-US" sz="2000" dirty="0" smtClean="0"/>
              <a:t> 갖는 클래스의 예 </a:t>
            </a:r>
            <a:endParaRPr lang="ko-KR" altLang="en-US" sz="20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93" y="2673350"/>
            <a:ext cx="4371975" cy="3190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15739"/>
          <a:stretch/>
        </p:blipFill>
        <p:spPr>
          <a:xfrm>
            <a:off x="7110371" y="4768850"/>
            <a:ext cx="3748088" cy="1885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51" y="1474252"/>
            <a:ext cx="4371975" cy="3190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40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멤버변수 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객체속성변수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785" y="1664752"/>
            <a:ext cx="66912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멤버 변수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클래스를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정의할 때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밖에 선언하는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변수이다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객체가 가질 수 있는 정적인 속성을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나타낸다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형식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hlinkClick r:id="rId2" action="ppaction://hlinkpres?slideindex=10&amp;slidetitle=3. 멤버변수 (접근권한)"/>
              </a:rPr>
              <a:t>접근제어자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]   [static/final]  </a:t>
            </a:r>
            <a:r>
              <a:rPr lang="ko-KR" altLang="en-US" sz="2000" dirty="0" err="1">
                <a:solidFill>
                  <a:srgbClr val="0070C0"/>
                </a:solidFill>
              </a:rPr>
              <a:t>데이터형</a:t>
            </a:r>
            <a:r>
              <a:rPr lang="ko-KR" altLang="en-US" sz="2000" dirty="0">
                <a:solidFill>
                  <a:srgbClr val="0070C0"/>
                </a:solidFill>
              </a:rPr>
              <a:t>    </a:t>
            </a:r>
            <a:r>
              <a:rPr lang="ko-KR" altLang="en-US" sz="2000" dirty="0" err="1">
                <a:solidFill>
                  <a:srgbClr val="0070C0"/>
                </a:solidFill>
              </a:rPr>
              <a:t>변수명</a:t>
            </a:r>
            <a:r>
              <a:rPr lang="ko-KR" altLang="en-US" sz="2000" dirty="0">
                <a:solidFill>
                  <a:srgbClr val="0070C0"/>
                </a:solidFill>
              </a:rPr>
              <a:t>  </a:t>
            </a:r>
            <a:r>
              <a:rPr lang="en-US" altLang="ko-KR" sz="2000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static 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클래스변수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final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변수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상수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final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재정의 불가능한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final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클래스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상속이 불가능한 클래스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멤버변수 </a:t>
            </a:r>
            <a:r>
              <a:rPr lang="ko-KR" altLang="en-US" b="1" dirty="0" smtClean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접근권한</a:t>
            </a:r>
            <a:endParaRPr lang="ko-KR" altLang="en-US" b="1" dirty="0">
              <a:solidFill>
                <a:srgbClr val="00002F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08346"/>
              </p:ext>
            </p:extLst>
          </p:nvPr>
        </p:nvGraphicFramePr>
        <p:xfrm>
          <a:off x="395900" y="1638300"/>
          <a:ext cx="11497692" cy="434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5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09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84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616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멤버변수의 접근제어자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사용범위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설명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클래스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하위클래스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동일패키지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모든클래스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private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자신의 클래스 안에서만 사용 가능 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marL="285750" indent="-285750" algn="ctr" latinLnBrk="1">
                        <a:buFont typeface="Symbol" pitchFamily="18" charset="2"/>
                        <a:buChar char="Þ"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외부에서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접근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불가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marL="285750" indent="-285750" algn="ctr" latinLnBrk="1">
                        <a:buFont typeface="Symbol" pitchFamily="18" charset="2"/>
                        <a:buChar char="Þ"/>
                      </a:pP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정보은닉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보안 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default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동일 패키지내의 클래스에서만 접근가능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protected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동일 또는 하위 클래스에서만 접근가능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public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모든 클래스에서 접근 가능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멤버변수 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객체참조변수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4363" y="1587037"/>
            <a:ext cx="786465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생성된 객체를 지정하는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변수이다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객체에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대한 참조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즉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주소값을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가진다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class Box{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width;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height;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depth;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class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MyBox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vol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;                   </a:t>
            </a:r>
            <a:r>
              <a:rPr lang="en-US" altLang="ko-KR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객체 속성 변수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String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boxname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     Box mybox1 = new Box( );   </a:t>
            </a:r>
            <a:r>
              <a:rPr lang="en-US" altLang="ko-KR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객체 참조 변수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2F"/>
                </a:solidFill>
                <a:latin typeface="나눔스퀘어" pitchFamily="50" charset="-127"/>
                <a:ea typeface="나눔스퀘어" pitchFamily="50" charset="-127"/>
              </a:rPr>
              <a:t>자바의 최상위 클래스 </a:t>
            </a:r>
            <a:r>
              <a:rPr lang="en-US" altLang="ko-KR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Object </a:t>
            </a:r>
            <a:endParaRPr lang="ko-KR" altLang="en-US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522" y="1815637"/>
            <a:ext cx="1010629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Object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는 자바의 최상위 클래스로서 사용자 클래스는 모두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Object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상속한다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몇 가지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Object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메서드는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클래스 생성시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오버라이딩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재정의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해서 사용한다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equals()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내용비교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toString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()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객체의 클래스 이름과 메모리 참조 내용을 문자열로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리턴하며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endParaRPr lang="en-US" altLang="ko-KR" sz="200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                                 print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메서드에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참조형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변수이름을 사용하면 자동호출 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활용 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)  public void </a:t>
            </a:r>
            <a:r>
              <a:rPr lang="en-US" altLang="ko-KR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toString</a:t>
            </a:r>
            <a:r>
              <a:rPr lang="en-US" altLang="ko-KR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( ){…….} =&gt; point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등의 예제를 </a:t>
            </a:r>
            <a:r>
              <a:rPr lang="en-US" altLang="ko-KR" sz="20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toString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을 이용하여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변경해보자</a:t>
            </a:r>
            <a:endParaRPr lang="en-US" altLang="ko-KR" sz="20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clone()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메서드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등 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객체의 복제에 이용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val="15449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811" y="1589540"/>
            <a:ext cx="8699267" cy="50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➃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컴파일러와 인터프리터 언어 두 가지 특징을 모두 갖는다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특징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16362" y="3017520"/>
            <a:ext cx="1787493" cy="146304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소스</a:t>
            </a:r>
            <a:endParaRPr lang="en-US" altLang="ko-KR" sz="20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(.java)</a:t>
            </a:r>
            <a:endParaRPr lang="ko-KR" altLang="en-US" sz="20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24" idx="1"/>
          </p:cNvCxnSpPr>
          <p:nvPr/>
        </p:nvCxnSpPr>
        <p:spPr>
          <a:xfrm>
            <a:off x="2803855" y="3749040"/>
            <a:ext cx="1655006" cy="14248"/>
          </a:xfrm>
          <a:prstGeom prst="straightConnector1">
            <a:avLst/>
          </a:prstGeom>
          <a:ln w="28575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58861" y="3031768"/>
            <a:ext cx="1787493" cy="146304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바이트코드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(.class)</a:t>
            </a:r>
            <a:endParaRPr lang="ko-KR" altLang="en-US" sz="20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20092" y="3031768"/>
            <a:ext cx="1787493" cy="146304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실</a:t>
            </a:r>
            <a:r>
              <a:rPr lang="ko-KR" altLang="en-US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행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>
            <a:off x="6246354" y="3763288"/>
            <a:ext cx="1773738" cy="0"/>
          </a:xfrm>
          <a:prstGeom prst="straightConnector1">
            <a:avLst/>
          </a:prstGeom>
          <a:ln w="28575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5919" y="3017520"/>
            <a:ext cx="124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컴파일러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 fontAlgn="base"/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명령어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5919" y="3752572"/>
            <a:ext cx="124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javac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17920" y="3027680"/>
            <a:ext cx="1802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인터프리터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(VM)</a:t>
            </a:r>
          </a:p>
          <a:p>
            <a:pPr algn="ctr" fontAlgn="base"/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명령어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3536" y="3781406"/>
            <a:ext cx="124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java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7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04" y="102099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스퀘어" pitchFamily="50" charset="-127"/>
                <a:ea typeface="나눔스퀘어" pitchFamily="50" charset="-127"/>
              </a:rPr>
              <a:t>클래스 변수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4363" y="4989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408" y="1815636"/>
            <a:ext cx="89530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클래스 변수의 개념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전역 변수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클래스가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로딩되는 과정에서 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기억공간이 한번만 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확보된다</a:t>
            </a:r>
            <a:endParaRPr lang="ko-KR" altLang="en-US" sz="2000" dirty="0">
              <a:solidFill>
                <a:srgbClr val="00B05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해당 클래스의 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모든 객체가 변수를 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공유한다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객체들 사이의 통신이나 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공통되는 속성을 표현하는데 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사용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일반 변수가 객체이름으로 접근하는데 반해 클래스 변수는 </a:t>
            </a:r>
            <a:r>
              <a:rPr lang="ko-KR" altLang="en-US" sz="2000" dirty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클래스 이름으로 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" pitchFamily="50" charset="-127"/>
                <a:ea typeface="나눔스퀘어" pitchFamily="50" charset="-127"/>
              </a:rPr>
              <a:t>접근한다</a:t>
            </a:r>
            <a:endParaRPr lang="en-US" altLang="ko-KR" sz="2000" dirty="0" smtClean="0">
              <a:solidFill>
                <a:srgbClr val="00B05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B05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예시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static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count;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static string name;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85148" y="1936568"/>
            <a:ext cx="2286000" cy="2133600"/>
          </a:xfrm>
          <a:prstGeom prst="roundRect">
            <a:avLst/>
          </a:prstGeom>
          <a:solidFill>
            <a:srgbClr val="8DBABD"/>
          </a:solidFill>
          <a:ln>
            <a:solidFill>
              <a:srgbClr val="13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Class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Test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a;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Static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count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3748" y="2165168"/>
            <a:ext cx="1905000" cy="685800"/>
          </a:xfrm>
          <a:prstGeom prst="roundRect">
            <a:avLst/>
          </a:prstGeom>
          <a:solidFill>
            <a:srgbClr val="8DBABD"/>
          </a:solidFill>
          <a:ln>
            <a:solidFill>
              <a:srgbClr val="13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Class Test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71248" y="1301426"/>
            <a:ext cx="1752600" cy="889284"/>
          </a:xfrm>
          <a:prstGeom prst="ellipse">
            <a:avLst/>
          </a:prstGeom>
          <a:solidFill>
            <a:srgbClr val="8DBABD"/>
          </a:solidFill>
          <a:ln>
            <a:solidFill>
              <a:srgbClr val="13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a= 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Count=10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10795" y="3831952"/>
            <a:ext cx="1752600" cy="889284"/>
          </a:xfrm>
          <a:prstGeom prst="ellipse">
            <a:avLst/>
          </a:prstGeom>
          <a:solidFill>
            <a:srgbClr val="8DBABD"/>
          </a:solidFill>
          <a:ln>
            <a:solidFill>
              <a:srgbClr val="13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a= 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Count=10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3148" y="2260125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객체생성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=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2766" y="3472236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객체생성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=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B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9" name="구부러진 연결선 8"/>
          <p:cNvCxnSpPr>
            <a:stCxn id="3" idx="0"/>
            <a:endCxn id="5" idx="2"/>
          </p:cNvCxnSpPr>
          <p:nvPr/>
        </p:nvCxnSpPr>
        <p:spPr>
          <a:xfrm rot="5400000" flipH="1" flipV="1">
            <a:off x="2204448" y="869768"/>
            <a:ext cx="190500" cy="19431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3" idx="2"/>
            <a:endCxn id="6" idx="2"/>
          </p:cNvCxnSpPr>
          <p:nvPr/>
        </p:nvCxnSpPr>
        <p:spPr>
          <a:xfrm rot="16200000" flipH="1">
            <a:off x="2216258" y="3182057"/>
            <a:ext cx="206426" cy="198264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43338"/>
              </p:ext>
            </p:extLst>
          </p:nvPr>
        </p:nvGraphicFramePr>
        <p:xfrm>
          <a:off x="7355799" y="1008628"/>
          <a:ext cx="1752600" cy="41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2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메모리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052548" y="2927168"/>
            <a:ext cx="2667000" cy="609600"/>
          </a:xfrm>
          <a:prstGeom prst="rect">
            <a:avLst/>
          </a:prstGeom>
          <a:solidFill>
            <a:srgbClr val="8DBABD"/>
          </a:solidFill>
          <a:ln w="38100">
            <a:solidFill>
              <a:srgbClr val="13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256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804" y="95749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클래스 변수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9004" y="46398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47447" y="2300011"/>
            <a:ext cx="137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객체의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</a:t>
            </a:r>
          </a:p>
          <a:p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Count</a:t>
            </a:r>
          </a:p>
          <a:p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B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객체의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5023848" y="1746068"/>
            <a:ext cx="2362200" cy="7239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</p:cNvCxnSpPr>
          <p:nvPr/>
        </p:nvCxnSpPr>
        <p:spPr>
          <a:xfrm>
            <a:off x="5023848" y="1746068"/>
            <a:ext cx="2362200" cy="1485900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</p:cNvCxnSpPr>
          <p:nvPr/>
        </p:nvCxnSpPr>
        <p:spPr>
          <a:xfrm>
            <a:off x="5063395" y="4276594"/>
            <a:ext cx="2400300" cy="247832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6"/>
          </p:cNvCxnSpPr>
          <p:nvPr/>
        </p:nvCxnSpPr>
        <p:spPr>
          <a:xfrm flipV="1">
            <a:off x="5063395" y="3229026"/>
            <a:ext cx="2362200" cy="1047568"/>
          </a:xfrm>
          <a:prstGeom prst="straightConnector1">
            <a:avLst/>
          </a:prstGeom>
          <a:ln w="25400">
            <a:solidFill>
              <a:srgbClr val="136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0102"/>
              </p:ext>
            </p:extLst>
          </p:nvPr>
        </p:nvGraphicFramePr>
        <p:xfrm>
          <a:off x="-15068" y="5383642"/>
          <a:ext cx="10077832" cy="148070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19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4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6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76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592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생성시기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생성위치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생성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갯수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사용방법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클래스변수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클래스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로딩시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chemeClr val="bg1"/>
                          </a:solidFill>
                        </a:rPr>
                        <a:t>클래스이름</a:t>
                      </a:r>
                      <a:r>
                        <a:rPr lang="en-US" altLang="ko-KR" u="sng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ko-KR" altLang="en-US" u="sng" dirty="0" smtClean="0">
                          <a:solidFill>
                            <a:schemeClr val="bg1"/>
                          </a:solidFill>
                        </a:rPr>
                        <a:t>클래스변수이름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객체변수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객체생성시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객체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객체수만큼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chemeClr val="bg1"/>
                          </a:solidFill>
                        </a:rPr>
                        <a:t>객체이름</a:t>
                      </a:r>
                      <a:r>
                        <a:rPr lang="en-US" altLang="ko-KR" u="sng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ko-KR" altLang="en-US" u="sng" dirty="0" smtClean="0">
                          <a:solidFill>
                            <a:schemeClr val="bg1"/>
                          </a:solidFill>
                        </a:rPr>
                        <a:t>객체변수이름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11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256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022632" y="139700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804" y="9574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상수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(final)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9004" y="46398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클래스와 멤버 변수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9804" y="1739900"/>
            <a:ext cx="70695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final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 붙은 멤버 변수는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더 이상 값을 변경할 수 없다는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의미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이다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상수의 이름은 관례적으로 </a:t>
            </a:r>
            <a:r>
              <a:rPr lang="ko-KR" altLang="en-US" sz="20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대문자를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사용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한다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public 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class </a:t>
            </a:r>
            <a:r>
              <a:rPr lang="en-US" altLang="ko-KR" sz="2000" dirty="0" err="1">
                <a:latin typeface="나눔스퀘어" pitchFamily="50" charset="-127"/>
                <a:ea typeface="나눔스퀘어" pitchFamily="50" charset="-127"/>
              </a:rPr>
              <a:t>FinalAreaExam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public static final double PI = 3.14;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		 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		 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}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574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생성자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25648"/>
            <a:ext cx="2559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483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632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6035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441052" y="14334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5135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312879" y="13367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219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804" y="95749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생성자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메서드란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8601" y="46398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 ExtraBold" pitchFamily="50" charset="-127"/>
                <a:ea typeface="나눔스퀘어 ExtraBold" pitchFamily="50" charset="-127"/>
              </a:rPr>
              <a:t>생성자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400" dirty="0" err="1">
                <a:latin typeface="나눔스퀘어 ExtraBold" pitchFamily="50" charset="-127"/>
                <a:ea typeface="나눔스퀘어 ExtraBold" pitchFamily="50" charset="-127"/>
              </a:rPr>
              <a:t>메서드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41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메서드와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오버로딩</a:t>
            </a: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460" y="28736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4073" y="2863485"/>
            <a:ext cx="4358097" cy="76944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추상클래스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407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6362" y="5192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이해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812" y="1589540"/>
            <a:ext cx="8699267" cy="50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/>
              <a:t>➅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견고하다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언어의 특징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5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8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00993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7232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799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12366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73383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41052" y="13748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11292" y="5448052"/>
            <a:ext cx="53476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* garbage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collection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메모리 관리 기법 중의 하나로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프로그램이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동적으로 할당했던 메모리 영역 중에서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필요없게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된 영역을 해제하는 기능이다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531" y="2300740"/>
            <a:ext cx="8699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포인터를 </a:t>
            </a:r>
            <a:r>
              <a:rPr lang="ko-KR" altLang="en-US" sz="2000" dirty="0"/>
              <a:t>사용하지 않는다</a:t>
            </a:r>
            <a:r>
              <a:rPr lang="en-US" altLang="ko-KR" sz="20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자동으로 </a:t>
            </a:r>
            <a:r>
              <a:rPr lang="ko-KR" altLang="en-US" sz="2000" dirty="0" err="1"/>
              <a:t>가비지</a:t>
            </a:r>
            <a:r>
              <a:rPr lang="ko-KR" altLang="en-US" sz="2000" dirty="0"/>
              <a:t> 컬렉션</a:t>
            </a:r>
            <a:r>
              <a:rPr lang="en-US" altLang="ko-KR" sz="2000" dirty="0"/>
              <a:t>(garbage collection) </a:t>
            </a:r>
            <a:r>
              <a:rPr lang="ko-KR" altLang="en-US" sz="2000" dirty="0"/>
              <a:t>을 수행한다</a:t>
            </a:r>
            <a:r>
              <a:rPr lang="en-US" altLang="ko-KR" sz="2000" dirty="0"/>
              <a:t>.  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=&gt; </a:t>
            </a:r>
            <a:r>
              <a:rPr lang="ko-KR" altLang="en-US" sz="2000" dirty="0"/>
              <a:t>사용하지 않는 객체는 자동으로 사라진다</a:t>
            </a:r>
            <a:r>
              <a:rPr lang="en-US" altLang="ko-KR" sz="20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엄격한 </a:t>
            </a:r>
            <a:r>
              <a:rPr lang="ko-KR" altLang="en-US" sz="2000" dirty="0" err="1"/>
              <a:t>데이터형</a:t>
            </a:r>
            <a:r>
              <a:rPr lang="ko-KR" altLang="en-US" sz="2000" dirty="0"/>
              <a:t> 검사를 통해 에러를 조기에 발견한다</a:t>
            </a:r>
            <a:r>
              <a:rPr lang="en-US" altLang="ko-KR" sz="20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smtClean="0"/>
              <a:t>실행시간에 </a:t>
            </a:r>
            <a:r>
              <a:rPr lang="ko-KR" altLang="en-US" sz="2000" dirty="0"/>
              <a:t>발생하는 에러를 처리한다</a:t>
            </a:r>
            <a:r>
              <a:rPr lang="en-US" altLang="ko-KR" sz="2000" dirty="0"/>
              <a:t>. 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7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DBABD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  <a:latin typeface="나눔스퀘어" pitchFamily="50" charset="-127"/>
            <a:ea typeface="나눔스퀘어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>
            <a:latin typeface="나눔스퀘어" pitchFamily="50" charset="-127"/>
            <a:ea typeface="나눔스퀘어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4765</Words>
  <Application>Microsoft Office PowerPoint</Application>
  <PresentationFormat>사용자 지정</PresentationFormat>
  <Paragraphs>1212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8" baseType="lpstr">
      <vt:lpstr>굴림</vt:lpstr>
      <vt:lpstr>Arial</vt:lpstr>
      <vt:lpstr>나눔스퀘어 Bold</vt:lpstr>
      <vt:lpstr>맑은 고딕</vt:lpstr>
      <vt:lpstr>Wingdings</vt:lpstr>
      <vt:lpstr>나눔스퀘어 ExtraBold</vt:lpstr>
      <vt:lpstr>나눔스퀘어</vt:lpstr>
      <vt:lpstr>Symbol</vt:lpstr>
      <vt:lpstr>함초롬바탕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박지윤</cp:lastModifiedBy>
  <cp:revision>44</cp:revision>
  <dcterms:created xsi:type="dcterms:W3CDTF">2017-05-29T09:12:16Z</dcterms:created>
  <dcterms:modified xsi:type="dcterms:W3CDTF">2020-01-28T14:09:21Z</dcterms:modified>
</cp:coreProperties>
</file>