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71" r:id="rId2"/>
    <p:sldId id="272" r:id="rId3"/>
    <p:sldId id="256" r:id="rId4"/>
    <p:sldId id="258" r:id="rId5"/>
    <p:sldId id="264" r:id="rId6"/>
    <p:sldId id="259" r:id="rId7"/>
    <p:sldId id="262" r:id="rId8"/>
    <p:sldId id="273" r:id="rId9"/>
    <p:sldId id="267" r:id="rId10"/>
    <p:sldId id="268" r:id="rId11"/>
    <p:sldId id="269" r:id="rId12"/>
    <p:sldId id="270" r:id="rId13"/>
  </p:sldIdLst>
  <p:sldSz cx="38531800" cy="21674138"/>
  <p:notesSz cx="9144000" cy="6858000"/>
  <p:defaultTextStyle>
    <a:defPPr>
      <a:defRPr lang="ko-KR"/>
    </a:defPPr>
    <a:lvl1pPr marL="0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43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20" algn="l" defTabSz="914354" rtl="0" eaLnBrk="1" latinLnBrk="1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54C0EB"/>
    <a:srgbClr val="FFEBEB"/>
    <a:srgbClr val="FF7C80"/>
    <a:srgbClr val="FF9393"/>
    <a:srgbClr val="FD8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3955" autoAdjust="0"/>
  </p:normalViewPr>
  <p:slideViewPr>
    <p:cSldViewPr snapToGrid="0">
      <p:cViewPr>
        <p:scale>
          <a:sx n="50" d="100"/>
          <a:sy n="50" d="100"/>
        </p:scale>
        <p:origin x="-3564" y="-2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B910-943B-4A7F-8B34-D0B9CEFAFBD4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40C0-FE18-4A15-B6D6-59C4FEB1B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243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420" algn="l" defTabSz="914354" rtl="0" eaLnBrk="1" latinLnBrk="1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40C0-FE18-4A15-B6D6-59C4FEB1BA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D40C0-FE18-4A15-B6D6-59C4FEB1BA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6476" y="3547136"/>
            <a:ext cx="28898851" cy="7545811"/>
          </a:xfrm>
        </p:spPr>
        <p:txBody>
          <a:bodyPr anchor="b"/>
          <a:lstStyle>
            <a:lvl1pPr algn="ctr">
              <a:defRPr sz="1896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476" y="11383941"/>
            <a:ext cx="28898851" cy="5232898"/>
          </a:xfrm>
        </p:spPr>
        <p:txBody>
          <a:bodyPr/>
          <a:lstStyle>
            <a:lvl1pPr marL="0" indent="0" algn="ctr">
              <a:buNone/>
              <a:defRPr sz="7586"/>
            </a:lvl1pPr>
            <a:lvl2pPr marL="1444917" indent="0" algn="ctr">
              <a:buNone/>
              <a:defRPr sz="6323"/>
            </a:lvl2pPr>
            <a:lvl3pPr marL="2889834" indent="0" algn="ctr">
              <a:buNone/>
              <a:defRPr sz="5689"/>
            </a:lvl3pPr>
            <a:lvl4pPr marL="4334752" indent="0" algn="ctr">
              <a:buNone/>
              <a:defRPr sz="5059"/>
            </a:lvl4pPr>
            <a:lvl5pPr marL="5779669" indent="0" algn="ctr">
              <a:buNone/>
              <a:defRPr sz="5059"/>
            </a:lvl5pPr>
            <a:lvl6pPr marL="7224583" indent="0" algn="ctr">
              <a:buNone/>
              <a:defRPr sz="5059"/>
            </a:lvl6pPr>
            <a:lvl7pPr marL="8669501" indent="0" algn="ctr">
              <a:buNone/>
              <a:defRPr sz="5059"/>
            </a:lvl7pPr>
            <a:lvl8pPr marL="10114418" indent="0" algn="ctr">
              <a:buNone/>
              <a:defRPr sz="5059"/>
            </a:lvl8pPr>
            <a:lvl9pPr marL="11559335" indent="0" algn="ctr">
              <a:buNone/>
              <a:defRPr sz="505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3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74321" y="1153947"/>
            <a:ext cx="8308419" cy="183678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9062" y="1153947"/>
            <a:ext cx="24443612" cy="183678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92" y="5403486"/>
            <a:ext cx="33233677" cy="9015838"/>
          </a:xfrm>
        </p:spPr>
        <p:txBody>
          <a:bodyPr anchor="b"/>
          <a:lstStyle>
            <a:lvl1pPr>
              <a:defRPr sz="1896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992" y="14504617"/>
            <a:ext cx="33233677" cy="4741216"/>
          </a:xfrm>
        </p:spPr>
        <p:txBody>
          <a:bodyPr/>
          <a:lstStyle>
            <a:lvl1pPr marL="0" indent="0">
              <a:buNone/>
              <a:defRPr sz="7586">
                <a:solidFill>
                  <a:schemeClr val="tx1">
                    <a:tint val="75000"/>
                  </a:schemeClr>
                </a:solidFill>
              </a:defRPr>
            </a:lvl1pPr>
            <a:lvl2pPr marL="1444917" indent="0">
              <a:buNone/>
              <a:defRPr sz="6323">
                <a:solidFill>
                  <a:schemeClr val="tx1">
                    <a:tint val="75000"/>
                  </a:schemeClr>
                </a:solidFill>
              </a:defRPr>
            </a:lvl2pPr>
            <a:lvl3pPr marL="2889834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3pPr>
            <a:lvl4pPr marL="4334752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4pPr>
            <a:lvl5pPr marL="5779669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5pPr>
            <a:lvl6pPr marL="7224583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6pPr>
            <a:lvl7pPr marL="8669501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7pPr>
            <a:lvl8pPr marL="10114418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8pPr>
            <a:lvl9pPr marL="11559335" indent="0">
              <a:buNone/>
              <a:defRPr sz="50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9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9063" y="5769738"/>
            <a:ext cx="16376016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6727" y="5769738"/>
            <a:ext cx="16376016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8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0" y="1153952"/>
            <a:ext cx="33233677" cy="41893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4084" y="5313178"/>
            <a:ext cx="16300755" cy="2603905"/>
          </a:xfrm>
        </p:spPr>
        <p:txBody>
          <a:bodyPr anchor="b"/>
          <a:lstStyle>
            <a:lvl1pPr marL="0" indent="0">
              <a:buNone/>
              <a:defRPr sz="7586" b="1"/>
            </a:lvl1pPr>
            <a:lvl2pPr marL="1444917" indent="0">
              <a:buNone/>
              <a:defRPr sz="6323" b="1"/>
            </a:lvl2pPr>
            <a:lvl3pPr marL="2889834" indent="0">
              <a:buNone/>
              <a:defRPr sz="5689" b="1"/>
            </a:lvl3pPr>
            <a:lvl4pPr marL="4334752" indent="0">
              <a:buNone/>
              <a:defRPr sz="5059" b="1"/>
            </a:lvl4pPr>
            <a:lvl5pPr marL="5779669" indent="0">
              <a:buNone/>
              <a:defRPr sz="5059" b="1"/>
            </a:lvl5pPr>
            <a:lvl6pPr marL="7224583" indent="0">
              <a:buNone/>
              <a:defRPr sz="5059" b="1"/>
            </a:lvl6pPr>
            <a:lvl7pPr marL="8669501" indent="0">
              <a:buNone/>
              <a:defRPr sz="5059" b="1"/>
            </a:lvl7pPr>
            <a:lvl8pPr marL="10114418" indent="0">
              <a:buNone/>
              <a:defRPr sz="5059" b="1"/>
            </a:lvl8pPr>
            <a:lvl9pPr marL="11559335" indent="0">
              <a:buNone/>
              <a:defRPr sz="50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84" y="7917081"/>
            <a:ext cx="16300755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6723" y="5313178"/>
            <a:ext cx="16381035" cy="2603905"/>
          </a:xfrm>
        </p:spPr>
        <p:txBody>
          <a:bodyPr anchor="b"/>
          <a:lstStyle>
            <a:lvl1pPr marL="0" indent="0">
              <a:buNone/>
              <a:defRPr sz="7586" b="1"/>
            </a:lvl1pPr>
            <a:lvl2pPr marL="1444917" indent="0">
              <a:buNone/>
              <a:defRPr sz="6323" b="1"/>
            </a:lvl2pPr>
            <a:lvl3pPr marL="2889834" indent="0">
              <a:buNone/>
              <a:defRPr sz="5689" b="1"/>
            </a:lvl3pPr>
            <a:lvl4pPr marL="4334752" indent="0">
              <a:buNone/>
              <a:defRPr sz="5059" b="1"/>
            </a:lvl4pPr>
            <a:lvl5pPr marL="5779669" indent="0">
              <a:buNone/>
              <a:defRPr sz="5059" b="1"/>
            </a:lvl5pPr>
            <a:lvl6pPr marL="7224583" indent="0">
              <a:buNone/>
              <a:defRPr sz="5059" b="1"/>
            </a:lvl6pPr>
            <a:lvl7pPr marL="8669501" indent="0">
              <a:buNone/>
              <a:defRPr sz="5059" b="1"/>
            </a:lvl7pPr>
            <a:lvl8pPr marL="10114418" indent="0">
              <a:buNone/>
              <a:defRPr sz="5059" b="1"/>
            </a:lvl8pPr>
            <a:lvl9pPr marL="11559335" indent="0">
              <a:buNone/>
              <a:defRPr sz="50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6723" y="7917081"/>
            <a:ext cx="16381035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9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9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2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4" y="1444943"/>
            <a:ext cx="12427507" cy="5057299"/>
          </a:xfrm>
        </p:spPr>
        <p:txBody>
          <a:bodyPr anchor="b"/>
          <a:lstStyle>
            <a:lvl1pPr>
              <a:defRPr sz="101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1036" y="3120676"/>
            <a:ext cx="19506725" cy="15402686"/>
          </a:xfrm>
        </p:spPr>
        <p:txBody>
          <a:bodyPr/>
          <a:lstStyle>
            <a:lvl1pPr>
              <a:defRPr sz="10114"/>
            </a:lvl1pPr>
            <a:lvl2pPr>
              <a:defRPr sz="8850"/>
            </a:lvl2pPr>
            <a:lvl3pPr>
              <a:defRPr sz="7586"/>
            </a:lvl3pPr>
            <a:lvl4pPr>
              <a:defRPr sz="6323"/>
            </a:lvl4pPr>
            <a:lvl5pPr>
              <a:defRPr sz="6323"/>
            </a:lvl5pPr>
            <a:lvl6pPr>
              <a:defRPr sz="6323"/>
            </a:lvl6pPr>
            <a:lvl7pPr>
              <a:defRPr sz="6323"/>
            </a:lvl7pPr>
            <a:lvl8pPr>
              <a:defRPr sz="6323"/>
            </a:lvl8pPr>
            <a:lvl9pPr>
              <a:defRPr sz="632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4" y="6502244"/>
            <a:ext cx="12427507" cy="12046207"/>
          </a:xfrm>
        </p:spPr>
        <p:txBody>
          <a:bodyPr/>
          <a:lstStyle>
            <a:lvl1pPr marL="0" indent="0">
              <a:buNone/>
              <a:defRPr sz="5059"/>
            </a:lvl1pPr>
            <a:lvl2pPr marL="1444917" indent="0">
              <a:buNone/>
              <a:defRPr sz="4425"/>
            </a:lvl2pPr>
            <a:lvl3pPr marL="2889834" indent="0">
              <a:buNone/>
              <a:defRPr sz="3792"/>
            </a:lvl3pPr>
            <a:lvl4pPr marL="4334752" indent="0">
              <a:buNone/>
              <a:defRPr sz="3159"/>
            </a:lvl4pPr>
            <a:lvl5pPr marL="5779669" indent="0">
              <a:buNone/>
              <a:defRPr sz="3159"/>
            </a:lvl5pPr>
            <a:lvl6pPr marL="7224583" indent="0">
              <a:buNone/>
              <a:defRPr sz="3159"/>
            </a:lvl6pPr>
            <a:lvl7pPr marL="8669501" indent="0">
              <a:buNone/>
              <a:defRPr sz="3159"/>
            </a:lvl7pPr>
            <a:lvl8pPr marL="10114418" indent="0">
              <a:buNone/>
              <a:defRPr sz="3159"/>
            </a:lvl8pPr>
            <a:lvl9pPr marL="11559335" indent="0">
              <a:buNone/>
              <a:defRPr sz="31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2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084" y="1444943"/>
            <a:ext cx="12427507" cy="5057299"/>
          </a:xfrm>
        </p:spPr>
        <p:txBody>
          <a:bodyPr anchor="b"/>
          <a:lstStyle>
            <a:lvl1pPr>
              <a:defRPr sz="101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81036" y="3120676"/>
            <a:ext cx="19506725" cy="15402686"/>
          </a:xfrm>
        </p:spPr>
        <p:txBody>
          <a:bodyPr anchor="t"/>
          <a:lstStyle>
            <a:lvl1pPr marL="0" indent="0">
              <a:buNone/>
              <a:defRPr sz="10114"/>
            </a:lvl1pPr>
            <a:lvl2pPr marL="1444917" indent="0">
              <a:buNone/>
              <a:defRPr sz="8850"/>
            </a:lvl2pPr>
            <a:lvl3pPr marL="2889834" indent="0">
              <a:buNone/>
              <a:defRPr sz="7586"/>
            </a:lvl3pPr>
            <a:lvl4pPr marL="4334752" indent="0">
              <a:buNone/>
              <a:defRPr sz="6323"/>
            </a:lvl4pPr>
            <a:lvl5pPr marL="5779669" indent="0">
              <a:buNone/>
              <a:defRPr sz="6323"/>
            </a:lvl5pPr>
            <a:lvl6pPr marL="7224583" indent="0">
              <a:buNone/>
              <a:defRPr sz="6323"/>
            </a:lvl6pPr>
            <a:lvl7pPr marL="8669501" indent="0">
              <a:buNone/>
              <a:defRPr sz="6323"/>
            </a:lvl7pPr>
            <a:lvl8pPr marL="10114418" indent="0">
              <a:buNone/>
              <a:defRPr sz="6323"/>
            </a:lvl8pPr>
            <a:lvl9pPr marL="11559335" indent="0">
              <a:buNone/>
              <a:defRPr sz="632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4084" y="6502244"/>
            <a:ext cx="12427507" cy="12046207"/>
          </a:xfrm>
        </p:spPr>
        <p:txBody>
          <a:bodyPr/>
          <a:lstStyle>
            <a:lvl1pPr marL="0" indent="0">
              <a:buNone/>
              <a:defRPr sz="5059"/>
            </a:lvl1pPr>
            <a:lvl2pPr marL="1444917" indent="0">
              <a:buNone/>
              <a:defRPr sz="4425"/>
            </a:lvl2pPr>
            <a:lvl3pPr marL="2889834" indent="0">
              <a:buNone/>
              <a:defRPr sz="3792"/>
            </a:lvl3pPr>
            <a:lvl4pPr marL="4334752" indent="0">
              <a:buNone/>
              <a:defRPr sz="3159"/>
            </a:lvl4pPr>
            <a:lvl5pPr marL="5779669" indent="0">
              <a:buNone/>
              <a:defRPr sz="3159"/>
            </a:lvl5pPr>
            <a:lvl6pPr marL="7224583" indent="0">
              <a:buNone/>
              <a:defRPr sz="3159"/>
            </a:lvl6pPr>
            <a:lvl7pPr marL="8669501" indent="0">
              <a:buNone/>
              <a:defRPr sz="3159"/>
            </a:lvl7pPr>
            <a:lvl8pPr marL="10114418" indent="0">
              <a:buNone/>
              <a:defRPr sz="3159"/>
            </a:lvl8pPr>
            <a:lvl9pPr marL="11559335" indent="0">
              <a:buNone/>
              <a:defRPr sz="315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75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9063" y="1153952"/>
            <a:ext cx="33233677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063" y="5769738"/>
            <a:ext cx="33233677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063" y="20088720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4D3B-1451-486C-A1D6-2B6D7F06ED1E}" type="datetimeFigureOut">
              <a:rPr lang="ko-KR" altLang="en-US" smtClean="0"/>
              <a:t>2018-08-30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3661" y="20088720"/>
            <a:ext cx="13004483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13086" y="20088720"/>
            <a:ext cx="8669655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8FA9-8772-4EDF-9D9D-DA70E88643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1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89834" rtl="0" eaLnBrk="1" latinLnBrk="1" hangingPunct="1">
        <a:lnSpc>
          <a:spcPct val="90000"/>
        </a:lnSpc>
        <a:spcBef>
          <a:spcPct val="0"/>
        </a:spcBef>
        <a:buNone/>
        <a:defRPr sz="13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459" indent="-722459" algn="l" defTabSz="2889834" rtl="0" eaLnBrk="1" latinLnBrk="1" hangingPunct="1">
        <a:lnSpc>
          <a:spcPct val="90000"/>
        </a:lnSpc>
        <a:spcBef>
          <a:spcPts val="3159"/>
        </a:spcBef>
        <a:buFont typeface="Arial" panose="020B0604020202020204" pitchFamily="34" charset="0"/>
        <a:buChar char="•"/>
        <a:defRPr sz="8850" kern="1200">
          <a:solidFill>
            <a:schemeClr val="tx1"/>
          </a:solidFill>
          <a:latin typeface="+mn-lt"/>
          <a:ea typeface="+mn-ea"/>
          <a:cs typeface="+mn-cs"/>
        </a:defRPr>
      </a:lvl1pPr>
      <a:lvl2pPr marL="2167376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7586" kern="1200">
          <a:solidFill>
            <a:schemeClr val="tx1"/>
          </a:solidFill>
          <a:latin typeface="+mn-lt"/>
          <a:ea typeface="+mn-ea"/>
          <a:cs typeface="+mn-cs"/>
        </a:defRPr>
      </a:lvl2pPr>
      <a:lvl3pPr marL="3612292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6323" kern="1200">
          <a:solidFill>
            <a:schemeClr val="tx1"/>
          </a:solidFill>
          <a:latin typeface="+mn-lt"/>
          <a:ea typeface="+mn-ea"/>
          <a:cs typeface="+mn-cs"/>
        </a:defRPr>
      </a:lvl3pPr>
      <a:lvl4pPr marL="5057210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6502124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947043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9391960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836876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2281793" indent="-722459" algn="l" defTabSz="2889834" rtl="0" eaLnBrk="1" latinLnBrk="1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444917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889834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3pPr>
      <a:lvl4pPr marL="4334752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5779669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224583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8669501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114418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1559335" algn="l" defTabSz="2889834" rtl="0" eaLnBrk="1" latinLnBrk="1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972" y1="37083" x2="20972" y2="37083"/>
                        <a14:foregroundMark x1="18194" y1="36458" x2="18194" y2="36458"/>
                        <a14:foregroundMark x1="17083" y1="38333" x2="17083" y2="38333"/>
                        <a14:foregroundMark x1="27639" y1="37813" x2="27639" y2="37813"/>
                        <a14:foregroundMark x1="19722" y1="49583" x2="19722" y2="49583"/>
                        <a14:foregroundMark x1="22083" y1="50208" x2="22083" y2="50208"/>
                        <a14:foregroundMark x1="47639" y1="37396" x2="47639" y2="37396"/>
                        <a14:foregroundMark x1="56667" y1="35104" x2="56667" y2="35104"/>
                        <a14:foregroundMark x1="52083" y1="46458" x2="52083" y2="46458"/>
                        <a14:foregroundMark x1="73194" y1="39688" x2="73194" y2="39688"/>
                        <a14:foregroundMark x1="73472" y1="38646" x2="73472" y2="38646"/>
                        <a14:foregroundMark x1="75000" y1="36146" x2="75000" y2="36146"/>
                        <a14:foregroundMark x1="78194" y1="39271" x2="78194" y2="39271"/>
                        <a14:foregroundMark x1="82500" y1="38438" x2="82500" y2="38438"/>
                        <a14:foregroundMark x1="82222" y1="36771" x2="82222" y2="36771"/>
                        <a14:foregroundMark x1="82361" y1="35417" x2="82361" y2="35417"/>
                        <a14:foregroundMark x1="82083" y1="34688" x2="82083" y2="34688"/>
                        <a14:foregroundMark x1="83056" y1="45417" x2="83056" y2="45417"/>
                        <a14:foregroundMark x1="83056" y1="46146" x2="83056" y2="46146"/>
                        <a14:foregroundMark x1="83472" y1="48646" x2="83472" y2="48646"/>
                        <a14:foregroundMark x1="83194" y1="48229" x2="83194" y2="48229"/>
                        <a14:foregroundMark x1="82778" y1="44688" x2="82778" y2="44688"/>
                        <a14:foregroundMark x1="82639" y1="43229" x2="82639" y2="43229"/>
                        <a14:foregroundMark x1="82639" y1="41563" x2="82639" y2="41563"/>
                        <a14:foregroundMark x1="82639" y1="41146" x2="82639" y2="41146"/>
                        <a14:foregroundMark x1="82500" y1="40208" x2="82500" y2="40208"/>
                        <a14:foregroundMark x1="82500" y1="39375" x2="82500" y2="39375"/>
                        <a14:backgroundMark x1="43194" y1="52188" x2="43194" y2="52188"/>
                        <a14:backgroundMark x1="50139" y1="37708" x2="50139" y2="37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4" t="33168" r="14154" b="46306"/>
          <a:stretch/>
        </p:blipFill>
        <p:spPr>
          <a:xfrm>
            <a:off x="9634864" y="9336726"/>
            <a:ext cx="3901261" cy="1388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458" y1="33796" x2="36458" y2="33796"/>
                        <a14:foregroundMark x1="34931" y1="40556" x2="34931" y2="40556"/>
                        <a14:foregroundMark x1="46181" y1="37222" x2="46181" y2="37222"/>
                        <a14:foregroundMark x1="46111" y1="42130" x2="46111" y2="42130"/>
                        <a14:foregroundMark x1="49583" y1="40833" x2="49583" y2="40833"/>
                        <a14:foregroundMark x1="54097" y1="42778" x2="54097" y2="42778"/>
                        <a14:foregroundMark x1="50764" y1="46944" x2="50764" y2="46944"/>
                        <a14:foregroundMark x1="53403" y1="49074" x2="53403" y2="49074"/>
                        <a14:backgroundMark x1="36319" y1="36204" x2="36319" y2="36204"/>
                        <a14:backgroundMark x1="36319" y1="35741" x2="36319" y2="35741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5913"/>
                    </a14:imgEffect>
                    <a14:imgEffect>
                      <a14:saturation sat="0"/>
                    </a14:imgEffect>
                    <a14:imgEffect>
                      <a14:brightnessContrast bright="5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30250" r="44571" b="48538"/>
          <a:stretch/>
        </p:blipFill>
        <p:spPr>
          <a:xfrm>
            <a:off x="15631693" y="7334145"/>
            <a:ext cx="3873432" cy="245755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975" y1="74210" x2="47975" y2="74210"/>
                        <a14:foregroundMark x1="48926" y1="34901" x2="48926" y2="34901"/>
                        <a14:foregroundMark x1="50661" y1="27774" x2="50661" y2="27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90" t="24749" r="45798" b="16441"/>
          <a:stretch/>
        </p:blipFill>
        <p:spPr>
          <a:xfrm rot="5400000">
            <a:off x="16917909" y="4334284"/>
            <a:ext cx="1301000" cy="3873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2917">
                        <a14:foregroundMark x1="15278" y1="24688" x2="15278" y2="24688"/>
                        <a14:foregroundMark x1="15278" y1="24688" x2="15278" y2="24688"/>
                        <a14:foregroundMark x1="15694" y1="21146" x2="15694" y2="21146"/>
                        <a14:foregroundMark x1="15694" y1="19896" x2="15694" y2="19896"/>
                        <a14:foregroundMark x1="14583" y1="28646" x2="14583" y2="28646"/>
                        <a14:foregroundMark x1="14306" y1="31146" x2="14306" y2="31146"/>
                        <a14:foregroundMark x1="14306" y1="30521" x2="14306" y2="30521"/>
                        <a14:foregroundMark x1="14306" y1="29688" x2="14306" y2="29688"/>
                        <a14:foregroundMark x1="14306" y1="29271" x2="14306" y2="29271"/>
                        <a14:foregroundMark x1="23056" y1="26667" x2="23056" y2="26667"/>
                        <a14:foregroundMark x1="20694" y1="26667" x2="20694" y2="26667"/>
                        <a14:foregroundMark x1="25694" y1="26771" x2="25694" y2="26771"/>
                        <a14:foregroundMark x1="25694" y1="21146" x2="25694" y2="21146"/>
                        <a14:foregroundMark x1="25694" y1="19375" x2="25694" y2="19375"/>
                        <a14:foregroundMark x1="26250" y1="29792" x2="26250" y2="29792"/>
                        <a14:foregroundMark x1="31944" y1="27187" x2="31944" y2="27187"/>
                        <a14:foregroundMark x1="31528" y1="23646" x2="31528" y2="23646"/>
                        <a14:foregroundMark x1="31528" y1="21563" x2="31528" y2="21563"/>
                        <a14:foregroundMark x1="31528" y1="18958" x2="31528" y2="18958"/>
                        <a14:foregroundMark x1="31528" y1="20104" x2="31528" y2="20104"/>
                        <a14:foregroundMark x1="31528" y1="24375" x2="31528" y2="24375"/>
                        <a14:foregroundMark x1="32083" y1="29688" x2="32083" y2="29688"/>
                        <a14:foregroundMark x1="32083" y1="28542" x2="32083" y2="28542"/>
                        <a14:foregroundMark x1="32083" y1="28229" x2="32083" y2="28229"/>
                        <a14:foregroundMark x1="32083" y1="27917" x2="32083" y2="27917"/>
                        <a14:foregroundMark x1="31528" y1="23646" x2="31528" y2="23646"/>
                        <a14:foregroundMark x1="31528" y1="23438" x2="31528" y2="23438"/>
                        <a14:foregroundMark x1="31528" y1="21042" x2="31528" y2="21042"/>
                        <a14:foregroundMark x1="31528" y1="20625" x2="31528" y2="20625"/>
                        <a14:foregroundMark x1="31528" y1="19583" x2="31528" y2="19583"/>
                        <a14:foregroundMark x1="33194" y1="26979" x2="33194" y2="26979"/>
                        <a14:foregroundMark x1="34444" y1="26667" x2="34444" y2="26667"/>
                        <a14:foregroundMark x1="26250" y1="37708" x2="26250" y2="37708"/>
                        <a14:foregroundMark x1="48611" y1="26146" x2="48611" y2="26146"/>
                        <a14:foregroundMark x1="45417" y1="29896" x2="45417" y2="29896"/>
                        <a14:foregroundMark x1="44306" y1="20729" x2="44306" y2="20729"/>
                        <a14:foregroundMark x1="44583" y1="30104" x2="44583" y2="30104"/>
                        <a14:foregroundMark x1="49306" y1="38333" x2="49306" y2="38333"/>
                        <a14:foregroundMark x1="49861" y1="40729" x2="49861" y2="40729"/>
                        <a14:foregroundMark x1="50139" y1="43542" x2="50139" y2="43542"/>
                        <a14:foregroundMark x1="51250" y1="44271" x2="51250" y2="44271"/>
                        <a14:foregroundMark x1="52917" y1="43438" x2="53194" y2="43438"/>
                        <a14:foregroundMark x1="54861" y1="43021" x2="55139" y2="42917"/>
                        <a14:foregroundMark x1="59028" y1="41563" x2="59028" y2="41563"/>
                        <a14:foregroundMark x1="55972" y1="29896" x2="55972" y2="29896"/>
                        <a14:foregroundMark x1="56389" y1="31979" x2="56389" y2="32188"/>
                        <a14:foregroundMark x1="55694" y1="27187" x2="55694" y2="27187"/>
                        <a14:foregroundMark x1="55556" y1="25000" x2="55278" y2="24583"/>
                        <a14:foregroundMark x1="55139" y1="23646" x2="55139" y2="23646"/>
                        <a14:foregroundMark x1="55000" y1="23021" x2="55000" y2="23021"/>
                        <a14:foregroundMark x1="54861" y1="21875" x2="54861" y2="21875"/>
                        <a14:foregroundMark x1="54861" y1="21042" x2="54861" y2="21042"/>
                        <a14:foregroundMark x1="54861" y1="20625" x2="54861" y2="20625"/>
                        <a14:foregroundMark x1="85278" y1="21771" x2="85278" y2="21771"/>
                        <a14:foregroundMark x1="84861" y1="23333" x2="84861" y2="23333"/>
                        <a14:foregroundMark x1="82778" y1="25729" x2="82778" y2="25729"/>
                        <a14:foregroundMark x1="80972" y1="27604" x2="80972" y2="27604"/>
                        <a14:foregroundMark x1="79306" y1="28854" x2="79306" y2="28854"/>
                        <a14:foregroundMark x1="77917" y1="30938" x2="77917" y2="30938"/>
                        <a14:foregroundMark x1="79861" y1="21250" x2="79861" y2="21250"/>
                        <a14:foregroundMark x1="80417" y1="21250" x2="80417" y2="21250"/>
                        <a14:foregroundMark x1="83750" y1="21667" x2="83750" y2="21667"/>
                        <a14:foregroundMark x1="83194" y1="21250" x2="83194" y2="21250"/>
                        <a14:foregroundMark x1="84444" y1="23958" x2="84444" y2="23958"/>
                        <a14:foregroundMark x1="83472" y1="25104" x2="83472" y2="25104"/>
                        <a14:foregroundMark x1="82083" y1="26458" x2="82083" y2="26458"/>
                        <a14:foregroundMark x1="81250" y1="26979" x2="81250" y2="26979"/>
                        <a14:foregroundMark x1="78333" y1="29583" x2="78333" y2="29583"/>
                        <a14:foregroundMark x1="77361" y1="31563" x2="77361" y2="31563"/>
                        <a14:foregroundMark x1="79167" y1="21250" x2="79167" y2="21250"/>
                        <a14:foregroundMark x1="78611" y1="20938" x2="78611" y2="20938"/>
                        <a14:foregroundMark x1="80139" y1="28229" x2="80139" y2="28229"/>
                        <a14:foregroundMark x1="85833" y1="22604" x2="85833" y2="22604"/>
                        <a14:foregroundMark x1="89028" y1="23021" x2="89028" y2="23021"/>
                        <a14:foregroundMark x1="15417" y1="22813" x2="15417" y2="22813"/>
                        <a14:foregroundMark x1="15139" y1="26146" x2="15139" y2="26146"/>
                        <a14:foregroundMark x1="15000" y1="27708" x2="15000" y2="27708"/>
                        <a14:foregroundMark x1="14444" y1="28438" x2="14444" y2="28438"/>
                        <a14:foregroundMark x1="25972" y1="20521" x2="25972" y2="20521"/>
                        <a14:foregroundMark x1="25417" y1="20313" x2="25417" y2="20313"/>
                        <a14:foregroundMark x1="25694" y1="22604" x2="25694" y2="22604"/>
                        <a14:foregroundMark x1="25694" y1="21979" x2="25694" y2="21979"/>
                        <a14:foregroundMark x1="89583" y1="26563" x2="89861" y2="26563"/>
                        <a14:foregroundMark x1="89583" y1="29375" x2="89583" y2="29375"/>
                        <a14:foregroundMark x1="90417" y1="34896" x2="90417" y2="34896"/>
                        <a14:foregroundMark x1="89861" y1="31771" x2="89861" y2="31771"/>
                        <a14:foregroundMark x1="90139" y1="32813" x2="90139" y2="32813"/>
                        <a14:foregroundMark x1="90417" y1="36563" x2="90417" y2="36563"/>
                        <a14:foregroundMark x1="90972" y1="39271" x2="90972" y2="39271"/>
                        <a14:foregroundMark x1="90833" y1="41042" x2="90833" y2="41042"/>
                        <a14:foregroundMark x1="90694" y1="38438" x2="90694" y2="38438"/>
                        <a14:foregroundMark x1="90417" y1="37396" x2="90417" y2="37396"/>
                        <a14:foregroundMark x1="90139" y1="31146" x2="90139" y2="311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18128" r="7499" b="54024"/>
          <a:stretch/>
        </p:blipFill>
        <p:spPr>
          <a:xfrm>
            <a:off x="9535693" y="6560191"/>
            <a:ext cx="3873432" cy="17956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8333" y1="38125" x2="28333" y2="38125"/>
                        <a14:foregroundMark x1="31806" y1="37708" x2="31806" y2="37708"/>
                        <a14:foregroundMark x1="31944" y1="43750" x2="31806" y2="43958"/>
                        <a14:foregroundMark x1="46667" y1="36250" x2="46667" y2="36250"/>
                        <a14:foregroundMark x1="47361" y1="38333" x2="47361" y2="38333"/>
                        <a14:foregroundMark x1="55556" y1="36146" x2="55556" y2="36146"/>
                        <a14:foregroundMark x1="57083" y1="43438" x2="57083" y2="43438"/>
                        <a14:foregroundMark x1="71389" y1="38333" x2="71389" y2="38333"/>
                        <a14:foregroundMark x1="77917" y1="36875" x2="77917" y2="36875"/>
                        <a14:backgroundMark x1="42778" y1="50833" x2="43056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32873" r="17778" b="52752"/>
          <a:stretch/>
        </p:blipFill>
        <p:spPr>
          <a:xfrm>
            <a:off x="15603864" y="10308556"/>
            <a:ext cx="3901261" cy="11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95" y="1238592"/>
            <a:ext cx="30683159" cy="187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2394"/>
              </p:ext>
            </p:extLst>
          </p:nvPr>
        </p:nvGraphicFramePr>
        <p:xfrm>
          <a:off x="6944481" y="4952334"/>
          <a:ext cx="10795986" cy="8339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</a:tbl>
          </a:graphicData>
        </a:graphic>
      </p:graphicFrame>
      <p:pic>
        <p:nvPicPr>
          <p:cNvPr id="1026" name="Picture 2" descr="C / c++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728" y="5355275"/>
            <a:ext cx="3237037" cy="3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38" y="9518711"/>
            <a:ext cx="3619797" cy="3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23064" y="5456607"/>
            <a:ext cx="4849341" cy="3138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Raspberry Pi</a:t>
            </a:r>
          </a:p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Control HW</a:t>
            </a:r>
          </a:p>
          <a:p>
            <a:pPr algn="ctr">
              <a:lnSpc>
                <a:spcPct val="150000"/>
              </a:lnSpc>
            </a:pPr>
            <a:r>
              <a:rPr lang="en-US" altLang="ko-KR" sz="4399" dirty="0">
                <a:solidFill>
                  <a:schemeClr val="bg1"/>
                </a:solidFill>
              </a:rPr>
              <a:t>Translate into Braille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72009" y="10075394"/>
            <a:ext cx="3751476" cy="2123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399" dirty="0">
                <a:solidFill>
                  <a:schemeClr val="bg1"/>
                </a:solidFill>
              </a:rPr>
              <a:t>Android App</a:t>
            </a:r>
          </a:p>
          <a:p>
            <a:pPr algn="ctr"/>
            <a:endParaRPr lang="en-US" altLang="ko-KR" sz="4399" dirty="0">
              <a:solidFill>
                <a:schemeClr val="bg1"/>
              </a:solidFill>
            </a:endParaRPr>
          </a:p>
          <a:p>
            <a:pPr algn="ctr"/>
            <a:r>
              <a:rPr lang="en-US" altLang="ko-KR" sz="4399" dirty="0">
                <a:solidFill>
                  <a:schemeClr val="bg1"/>
                </a:solidFill>
              </a:rPr>
              <a:t>Text to Unicode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41223"/>
              </p:ext>
            </p:extLst>
          </p:nvPr>
        </p:nvGraphicFramePr>
        <p:xfrm>
          <a:off x="19568533" y="4851004"/>
          <a:ext cx="10795986" cy="12508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1729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046676" y="5718282"/>
            <a:ext cx="5050249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An optical character recognition (OCR) engine with support for Unicode</a:t>
            </a:r>
          </a:p>
          <a:p>
            <a:r>
              <a:rPr lang="en-US" altLang="ko-KR" sz="3599" dirty="0">
                <a:solidFill>
                  <a:schemeClr val="bg1"/>
                </a:solidFill>
              </a:rPr>
              <a:t>(Google open source)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46676" y="9659284"/>
            <a:ext cx="5050249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Open Source Computer Vision is a library of programming functions for mainly aimed at real-time computer vision.</a:t>
            </a:r>
          </a:p>
        </p:txBody>
      </p:sp>
      <p:pic>
        <p:nvPicPr>
          <p:cNvPr id="1030" name="Picture 6" descr="tesseract oc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948" y="5425970"/>
            <a:ext cx="4450684" cy="289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CV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027" y="9550177"/>
            <a:ext cx="2412527" cy="29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046661" y="13816761"/>
            <a:ext cx="5317860" cy="286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99" dirty="0">
                <a:solidFill>
                  <a:schemeClr val="bg1"/>
                </a:solidFill>
              </a:rPr>
              <a:t>Cloud Vision API enables developers to understand the content of an image by encapsulating powerful machine learning models.</a:t>
            </a:r>
            <a:endParaRPr lang="ko-KR" altLang="en-US" sz="3599" dirty="0">
              <a:solidFill>
                <a:schemeClr val="bg1"/>
              </a:solidFill>
            </a:endParaRPr>
          </a:p>
        </p:txBody>
      </p:sp>
      <p:pic>
        <p:nvPicPr>
          <p:cNvPr id="1036" name="Picture 12" descr="google vision api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948" y="13752847"/>
            <a:ext cx="4450684" cy="33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26217"/>
              </p:ext>
            </p:extLst>
          </p:nvPr>
        </p:nvGraphicFramePr>
        <p:xfrm>
          <a:off x="13091997" y="4418818"/>
          <a:ext cx="10795986" cy="12508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5581">
                  <a:extLst>
                    <a:ext uri="{9D8B030D-6E8A-4147-A177-3AD203B41FA5}">
                      <a16:colId xmlns:a16="http://schemas.microsoft.com/office/drawing/2014/main" val="3551008263"/>
                    </a:ext>
                  </a:extLst>
                </a:gridCol>
                <a:gridCol w="5700405">
                  <a:extLst>
                    <a:ext uri="{9D8B030D-6E8A-4147-A177-3AD203B41FA5}">
                      <a16:colId xmlns:a16="http://schemas.microsoft.com/office/drawing/2014/main" val="1076010726"/>
                    </a:ext>
                  </a:extLst>
                </a:gridCol>
              </a:tblGrid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Raspberry Pi 3 B+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Raspbian</a:t>
                      </a:r>
                      <a:r>
                        <a:rPr lang="en-US" altLang="ko-KR" sz="5900" b="0" baseline="0" dirty="0" smtClean="0">
                          <a:solidFill>
                            <a:schemeClr val="bg1"/>
                          </a:solidFill>
                        </a:rPr>
                        <a:t> ver.9</a:t>
                      </a:r>
                      <a:endParaRPr lang="en-US" altLang="ko-KR" sz="59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41" marR="91441" marT="45721" marB="4572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7860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900" b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r>
                        <a:rPr lang="en-US" altLang="ko-KR" sz="5900" b="0" baseline="0" dirty="0" smtClean="0">
                          <a:solidFill>
                            <a:schemeClr val="bg1"/>
                          </a:solidFill>
                        </a:rPr>
                        <a:t> Studio 3.1.4</a:t>
                      </a:r>
                      <a:endParaRPr lang="ko-KR" altLang="en-US" sz="5900" b="0" dirty="0">
                        <a:solidFill>
                          <a:schemeClr val="bg1"/>
                        </a:solidFill>
                      </a:endParaRPr>
                    </a:p>
                  </a:txBody>
                  <a:tcPr marL="91441" marR="91441" marT="45721" marB="4572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9921"/>
                  </a:ext>
                </a:extLst>
              </a:tr>
              <a:tr h="4169563">
                <a:tc>
                  <a:txBody>
                    <a:bodyPr/>
                    <a:lstStyle/>
                    <a:p>
                      <a:pPr latinLnBrk="1"/>
                      <a:endParaRPr lang="ko-KR" altLang="en-US" sz="5900" dirty="0"/>
                    </a:p>
                  </a:txBody>
                  <a:tcPr marL="91441" marR="91441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59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</a:t>
                      </a:r>
                      <a:r>
                        <a:rPr lang="en-US" altLang="ko-KR" sz="5900" b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 Camera </a:t>
                      </a:r>
                      <a:r>
                        <a:rPr lang="en-US" altLang="ko-KR" sz="59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v2.1</a:t>
                      </a:r>
                      <a:endParaRPr lang="ko-KR" altLang="en-US" sz="59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21" marB="45721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617297"/>
                  </a:ext>
                </a:extLst>
              </a:tr>
            </a:tbl>
          </a:graphicData>
        </a:graphic>
      </p:graphicFrame>
      <p:sp>
        <p:nvSpPr>
          <p:cNvPr id="3" name="AutoShape 2" descr="raspbi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8" y="-144454"/>
            <a:ext cx="304799" cy="30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1" rIns="91441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799"/>
          </a:p>
        </p:txBody>
      </p:sp>
      <p:sp>
        <p:nvSpPr>
          <p:cNvPr id="4" name="AutoShape 4" descr="raspbianì ëí ì´ë¯¸ì§ ê²ìê²°ê³¼"/>
          <p:cNvSpPr>
            <a:spLocks noChangeAspect="1" noChangeArrowheads="1"/>
          </p:cNvSpPr>
          <p:nvPr/>
        </p:nvSpPr>
        <p:spPr bwMode="auto">
          <a:xfrm rot="15738676" flipH="1" flipV="1">
            <a:off x="612786" y="312738"/>
            <a:ext cx="4395436" cy="43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1" rIns="91441" bIns="45721" numCol="1" anchor="t" anchorCtr="0" compatLnSpc="1">
            <a:prstTxWarp prst="textNoShape">
              <a:avLst/>
            </a:prstTxWarp>
          </a:bodyPr>
          <a:lstStyle/>
          <a:p>
            <a:endParaRPr lang="ko-KR" altLang="en-US" sz="1799"/>
          </a:p>
        </p:txBody>
      </p:sp>
      <p:pic>
        <p:nvPicPr>
          <p:cNvPr id="2054" name="Picture 6" descr="raspbi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508" y="4732909"/>
            <a:ext cx="4179229" cy="352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aspberry pi camera v2.1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898" y="13002722"/>
            <a:ext cx="3810425" cy="3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ndroid studio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293" y="9154244"/>
            <a:ext cx="4055632" cy="30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97" y="4515554"/>
            <a:ext cx="4108661" cy="3499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065" y="3526634"/>
            <a:ext cx="4115011" cy="3556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858" y="11387195"/>
            <a:ext cx="6203218" cy="5639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601" y="5537869"/>
            <a:ext cx="6690940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5973513" y="8436193"/>
            <a:ext cx="7036368" cy="3337653"/>
            <a:chOff x="1153682" y="452047"/>
            <a:chExt cx="9981488" cy="4450092"/>
          </a:xfrm>
        </p:grpSpPr>
        <p:sp>
          <p:nvSpPr>
            <p:cNvPr id="5" name="직사각형 4"/>
            <p:cNvSpPr/>
            <p:nvPr/>
          </p:nvSpPr>
          <p:spPr>
            <a:xfrm>
              <a:off x="1153682" y="1061442"/>
              <a:ext cx="9981488" cy="38406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3682" y="452047"/>
              <a:ext cx="9981488" cy="58111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b="1" dirty="0"/>
                <a:t>Book Reader</a:t>
              </a:r>
              <a:endParaRPr lang="ko-KR" altLang="en-US" sz="1352" b="1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79159" y="11871019"/>
            <a:ext cx="375184" cy="920196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20576354" y="9329882"/>
            <a:ext cx="2015693" cy="2007320"/>
            <a:chOff x="6288434" y="2392589"/>
            <a:chExt cx="2687523" cy="2108560"/>
          </a:xfrm>
        </p:grpSpPr>
        <p:grpSp>
          <p:nvGrpSpPr>
            <p:cNvPr id="24" name="그룹 23"/>
            <p:cNvGrpSpPr/>
            <p:nvPr/>
          </p:nvGrpSpPr>
          <p:grpSpPr>
            <a:xfrm>
              <a:off x="6288434" y="2392589"/>
              <a:ext cx="2687523" cy="2108560"/>
              <a:chOff x="6288434" y="2392589"/>
              <a:chExt cx="2687523" cy="210856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288435" y="2480482"/>
                <a:ext cx="2687522" cy="202066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288434" y="2392589"/>
                <a:ext cx="2687523" cy="47856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2" dirty="0"/>
                  <a:t>Button</a:t>
                </a:r>
                <a:endParaRPr lang="ko-KR" altLang="en-US" sz="1352" dirty="0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6672456" y="3821755"/>
              <a:ext cx="2008687" cy="509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다음 </a:t>
              </a:r>
              <a:r>
                <a:rPr lang="en-US" altLang="ko-KR" sz="1352" dirty="0">
                  <a:solidFill>
                    <a:schemeClr val="tx1"/>
                  </a:solidFill>
                </a:rPr>
                <a:t>/ </a:t>
              </a:r>
              <a:r>
                <a:rPr lang="ko-KR" altLang="en-US" sz="1352" dirty="0">
                  <a:solidFill>
                    <a:schemeClr val="tx1"/>
                  </a:solidFill>
                </a:rPr>
                <a:t>이전</a:t>
              </a:r>
              <a:endParaRPr lang="en-US" altLang="ko-KR" sz="1352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이동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6672456" y="3094375"/>
              <a:ext cx="2008688" cy="5097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촬영 요청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8750621" y="9621063"/>
            <a:ext cx="1032247" cy="924519"/>
            <a:chOff x="9422962" y="1360487"/>
            <a:chExt cx="1376295" cy="1232662"/>
          </a:xfrm>
        </p:grpSpPr>
        <p:grpSp>
          <p:nvGrpSpPr>
            <p:cNvPr id="18" name="그룹 17"/>
            <p:cNvGrpSpPr/>
            <p:nvPr/>
          </p:nvGrpSpPr>
          <p:grpSpPr>
            <a:xfrm>
              <a:off x="9422962" y="1360487"/>
              <a:ext cx="1376295" cy="1232662"/>
              <a:chOff x="9421053" y="1361456"/>
              <a:chExt cx="1376295" cy="1232662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9421053" y="1585714"/>
                <a:ext cx="1376295" cy="1008404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421053" y="1361456"/>
                <a:ext cx="1376295" cy="41876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52" dirty="0"/>
                  <a:t>Camera</a:t>
                </a:r>
                <a:endParaRPr lang="ko-KR" altLang="en-US" sz="1352" dirty="0"/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9508781" y="1964011"/>
              <a:ext cx="1153472" cy="4443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>
                  <a:solidFill>
                    <a:schemeClr val="tx1"/>
                  </a:solidFill>
                </a:rPr>
                <a:t>촬영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6425345" y="9847989"/>
            <a:ext cx="1546199" cy="7847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>
                <a:solidFill>
                  <a:schemeClr val="tx1"/>
                </a:solidFill>
              </a:rPr>
              <a:t>데이터를 </a:t>
            </a:r>
            <a:endParaRPr lang="en-US" altLang="ko-KR" sz="1352" dirty="0">
              <a:solidFill>
                <a:schemeClr val="tx1"/>
              </a:solidFill>
            </a:endParaRPr>
          </a:p>
          <a:p>
            <a:pPr algn="ctr"/>
            <a:r>
              <a:rPr lang="ko-KR" altLang="en-US" sz="1352" dirty="0">
                <a:solidFill>
                  <a:schemeClr val="tx1"/>
                </a:solidFill>
              </a:rPr>
              <a:t>점자로 표현</a:t>
            </a:r>
          </a:p>
        </p:txBody>
      </p:sp>
      <p:cxnSp>
        <p:nvCxnSpPr>
          <p:cNvPr id="25" name="직선 연결선 24"/>
          <p:cNvCxnSpPr>
            <a:stCxn id="21" idx="3"/>
            <a:endCxn id="12" idx="2"/>
          </p:cNvCxnSpPr>
          <p:nvPr/>
        </p:nvCxnSpPr>
        <p:spPr>
          <a:xfrm flipV="1">
            <a:off x="19454333" y="10240646"/>
            <a:ext cx="1410043" cy="209048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1" idx="3"/>
            <a:endCxn id="11" idx="2"/>
          </p:cNvCxnSpPr>
          <p:nvPr/>
        </p:nvCxnSpPr>
        <p:spPr>
          <a:xfrm flipV="1">
            <a:off x="19454333" y="10933097"/>
            <a:ext cx="1410043" cy="139802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2"/>
            <a:endCxn id="13" idx="6"/>
          </p:cNvCxnSpPr>
          <p:nvPr/>
        </p:nvCxnSpPr>
        <p:spPr>
          <a:xfrm flipH="1" flipV="1">
            <a:off x="19680096" y="10240362"/>
            <a:ext cx="1184272" cy="2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6"/>
            <a:endCxn id="13" idx="2"/>
          </p:cNvCxnSpPr>
          <p:nvPr/>
        </p:nvCxnSpPr>
        <p:spPr>
          <a:xfrm>
            <a:off x="17971533" y="10240372"/>
            <a:ext cx="843444" cy="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1"/>
            <a:endCxn id="17" idx="4"/>
          </p:cNvCxnSpPr>
          <p:nvPr/>
        </p:nvCxnSpPr>
        <p:spPr>
          <a:xfrm flipH="1" flipV="1">
            <a:off x="17198432" y="10632748"/>
            <a:ext cx="1880717" cy="169837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16181028" y="8335136"/>
            <a:ext cx="6712763" cy="5021575"/>
            <a:chOff x="1982912" y="162735"/>
            <a:chExt cx="8950132" cy="6695265"/>
          </a:xfrm>
        </p:grpSpPr>
        <p:sp>
          <p:nvSpPr>
            <p:cNvPr id="87" name="직사각형 86"/>
            <p:cNvSpPr/>
            <p:nvPr/>
          </p:nvSpPr>
          <p:spPr>
            <a:xfrm>
              <a:off x="1982912" y="162735"/>
              <a:ext cx="8950132" cy="1964213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982912" y="2228487"/>
              <a:ext cx="8950132" cy="4629513"/>
            </a:xfrm>
            <a:prstGeom prst="rect">
              <a:avLst/>
            </a:prstGeom>
            <a:solidFill>
              <a:srgbClr val="F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2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652104" y="258417"/>
              <a:ext cx="7535503" cy="6499372"/>
              <a:chOff x="2652104" y="255631"/>
              <a:chExt cx="7516831" cy="6502171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4811033" y="255631"/>
                <a:ext cx="1331844" cy="15731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652104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4811034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824336" y="328437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828471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837091" y="2874549"/>
                <a:ext cx="1331844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800121" y="5343842"/>
                <a:ext cx="1569660" cy="13856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2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/>
              <a:srcRect t="2476" r="5875" b="1"/>
              <a:stretch/>
            </p:blipFill>
            <p:spPr>
              <a:xfrm>
                <a:off x="5094582" y="359595"/>
                <a:ext cx="987719" cy="1354489"/>
              </a:xfrm>
              <a:prstGeom prst="rect">
                <a:avLst/>
              </a:prstGeom>
              <a:noFill/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9014" y="2947915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994862" y="3858405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버튼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0234" y="2947567"/>
                <a:ext cx="873444" cy="873444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153784" y="3841497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점자</a:t>
                </a:r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4556" y="5415652"/>
                <a:ext cx="880790" cy="880790"/>
              </a:xfrm>
              <a:prstGeom prst="rect">
                <a:avLst/>
              </a:prstGeom>
              <a:noFill/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5800118" y="6357102"/>
                <a:ext cx="1627134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라즈베리파이</a:t>
                </a: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536" y="398186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167093" y="1276210"/>
                <a:ext cx="706115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문서</a:t>
                </a: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428" y="2944299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066283" y="3856584"/>
                <a:ext cx="936370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스피커</a:t>
                </a: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4001" y="2962564"/>
                <a:ext cx="878025" cy="878025"/>
              </a:xfrm>
              <a:prstGeom prst="rect">
                <a:avLst/>
              </a:prstGeom>
              <a:noFill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9064867" y="3890870"/>
                <a:ext cx="936370" cy="40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52" dirty="0">
                    <a:solidFill>
                      <a:schemeClr val="bg2">
                        <a:lumMod val="10000"/>
                      </a:schemeClr>
                    </a:solidFill>
                  </a:rPr>
                  <a:t>카메라</a:t>
                </a:r>
              </a:p>
            </p:txBody>
          </p:sp>
        </p:grpSp>
        <p:cxnSp>
          <p:nvCxnSpPr>
            <p:cNvPr id="40" name="직선 화살표 연결선 39"/>
            <p:cNvCxnSpPr>
              <a:endCxn id="23" idx="0"/>
            </p:cNvCxnSpPr>
            <p:nvPr/>
          </p:nvCxnSpPr>
          <p:spPr>
            <a:xfrm flipH="1">
              <a:off x="3319681" y="1742769"/>
              <a:ext cx="1491353" cy="113343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5" idx="0"/>
              <a:endCxn id="22" idx="2"/>
            </p:cNvCxnSpPr>
            <p:nvPr/>
          </p:nvCxnSpPr>
          <p:spPr>
            <a:xfrm flipH="1" flipV="1">
              <a:off x="5483973" y="1830909"/>
              <a:ext cx="1" cy="10452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3" idx="2"/>
              <a:endCxn id="24" idx="1"/>
            </p:cNvCxnSpPr>
            <p:nvPr/>
          </p:nvCxnSpPr>
          <p:spPr>
            <a:xfrm>
              <a:off x="3319681" y="4261260"/>
              <a:ext cx="2488261" cy="177570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4" idx="3"/>
              <a:endCxn id="31" idx="2"/>
            </p:cNvCxnSpPr>
            <p:nvPr/>
          </p:nvCxnSpPr>
          <p:spPr>
            <a:xfrm flipV="1">
              <a:off x="7381499" y="4292618"/>
              <a:ext cx="2168646" cy="174434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4" idx="0"/>
              <a:endCxn id="21" idx="2"/>
            </p:cNvCxnSpPr>
            <p:nvPr/>
          </p:nvCxnSpPr>
          <p:spPr>
            <a:xfrm flipV="1">
              <a:off x="6594722" y="4261260"/>
              <a:ext cx="911701" cy="108317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4" idx="0"/>
              <a:endCxn id="25" idx="2"/>
            </p:cNvCxnSpPr>
            <p:nvPr/>
          </p:nvCxnSpPr>
          <p:spPr>
            <a:xfrm flipH="1" flipV="1">
              <a:off x="5483974" y="4261260"/>
              <a:ext cx="1110748" cy="108317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20" idx="0"/>
              <a:endCxn id="19" idx="2"/>
            </p:cNvCxnSpPr>
            <p:nvPr/>
          </p:nvCxnSpPr>
          <p:spPr>
            <a:xfrm flipH="1" flipV="1">
              <a:off x="9507247" y="1716244"/>
              <a:ext cx="12786" cy="115996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1" idx="0"/>
            </p:cNvCxnSpPr>
            <p:nvPr/>
          </p:nvCxnSpPr>
          <p:spPr>
            <a:xfrm flipH="1" flipV="1">
              <a:off x="6100355" y="1728601"/>
              <a:ext cx="1406068" cy="114760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1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42785"/>
              </p:ext>
            </p:extLst>
          </p:nvPr>
        </p:nvGraphicFramePr>
        <p:xfrm>
          <a:off x="14821070" y="8331319"/>
          <a:ext cx="8929761" cy="50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349">
                  <a:extLst>
                    <a:ext uri="{9D8B030D-6E8A-4147-A177-3AD203B41FA5}">
                      <a16:colId xmlns:a16="http://schemas.microsoft.com/office/drawing/2014/main" val="4152779971"/>
                    </a:ext>
                  </a:extLst>
                </a:gridCol>
                <a:gridCol w="2520807">
                  <a:extLst>
                    <a:ext uri="{9D8B030D-6E8A-4147-A177-3AD203B41FA5}">
                      <a16:colId xmlns:a16="http://schemas.microsoft.com/office/drawing/2014/main" val="3646460508"/>
                    </a:ext>
                  </a:extLst>
                </a:gridCol>
                <a:gridCol w="2335952">
                  <a:extLst>
                    <a:ext uri="{9D8B030D-6E8A-4147-A177-3AD203B41FA5}">
                      <a16:colId xmlns:a16="http://schemas.microsoft.com/office/drawing/2014/main" val="3129932811"/>
                    </a:ext>
                  </a:extLst>
                </a:gridCol>
                <a:gridCol w="1849653">
                  <a:extLst>
                    <a:ext uri="{9D8B030D-6E8A-4147-A177-3AD203B41FA5}">
                      <a16:colId xmlns:a16="http://schemas.microsoft.com/office/drawing/2014/main" val="3697862861"/>
                    </a:ext>
                  </a:extLst>
                </a:gridCol>
              </a:tblGrid>
              <a:tr h="33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User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Input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Raspberry Pi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Output</a:t>
                      </a:r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17228"/>
                  </a:ext>
                </a:extLst>
              </a:tr>
              <a:tr h="4683876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68581" marR="68581" marT="34292" marB="34292"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5011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572529" y="11068594"/>
            <a:ext cx="1463808" cy="1758275"/>
            <a:chOff x="3798484" y="3651271"/>
            <a:chExt cx="1951694" cy="23443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488" y="3651271"/>
              <a:ext cx="1071686" cy="1071686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798484" y="4722957"/>
              <a:ext cx="1951694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OCR </a:t>
              </a:r>
              <a:r>
                <a:rPr lang="ko-KR" altLang="en-US" sz="1352" dirty="0"/>
                <a:t>처리 및 </a:t>
              </a:r>
              <a:endParaRPr lang="en-US" altLang="ko-KR" sz="1352" dirty="0"/>
            </a:p>
            <a:p>
              <a:pPr algn="ctr"/>
              <a:r>
                <a:rPr lang="en-US" altLang="ko-KR" sz="1352" dirty="0"/>
                <a:t>Unicode</a:t>
              </a:r>
              <a:r>
                <a:rPr lang="ko-KR" altLang="en-US" sz="1352" dirty="0"/>
                <a:t> 인코딩</a:t>
              </a: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0035868" y="10494930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2" dirty="0"/>
              <a:t>Unicode</a:t>
            </a:r>
            <a:r>
              <a:rPr lang="ko-KR" altLang="en-US" sz="1352" dirty="0"/>
              <a:t> 디코딩 및</a:t>
            </a:r>
            <a:endParaRPr lang="en-US" altLang="ko-KR" sz="1352" dirty="0"/>
          </a:p>
          <a:p>
            <a:pPr algn="ctr"/>
            <a:r>
              <a:rPr lang="ko-KR" altLang="en-US" sz="1352" dirty="0"/>
              <a:t>점자 매칭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035868" y="9171486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/>
              <a:t>버튼 신호에 </a:t>
            </a:r>
            <a:endParaRPr lang="en-US" altLang="ko-KR" sz="1352" dirty="0"/>
          </a:p>
          <a:p>
            <a:pPr algn="ctr"/>
            <a:r>
              <a:rPr lang="ko-KR" altLang="en-US" sz="1352" dirty="0"/>
              <a:t>따른 처리</a:t>
            </a:r>
            <a:endParaRPr lang="en-US" altLang="ko-KR" sz="1352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35868" y="11872378"/>
            <a:ext cx="1463808" cy="954492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2" dirty="0"/>
              <a:t>솔레노이드</a:t>
            </a:r>
            <a:endParaRPr lang="en-US" altLang="ko-KR" sz="1352" dirty="0"/>
          </a:p>
          <a:p>
            <a:pPr algn="ctr"/>
            <a:r>
              <a:rPr lang="ko-KR" altLang="en-US" sz="1352" dirty="0"/>
              <a:t>동시제어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2199948" y="9950330"/>
            <a:ext cx="1265579" cy="1758275"/>
            <a:chOff x="10065481" y="2458969"/>
            <a:chExt cx="1687398" cy="234430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3337" y="2458969"/>
              <a:ext cx="1071686" cy="1071686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0065481" y="3530655"/>
              <a:ext cx="1687398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점자 출력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5137234" y="9007835"/>
            <a:ext cx="1606132" cy="1690313"/>
            <a:chOff x="477356" y="2337287"/>
            <a:chExt cx="2141463" cy="225369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77356" y="3318364"/>
              <a:ext cx="2141463" cy="1272617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버튼을 통해 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점자 제어 및 촬영</a:t>
              </a: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022" y="2337287"/>
              <a:ext cx="981075" cy="981077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7572529" y="9229006"/>
            <a:ext cx="1463808" cy="1469143"/>
            <a:chOff x="3496824" y="1555003"/>
            <a:chExt cx="1951694" cy="19588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496824" y="2241193"/>
              <a:ext cx="1951694" cy="127261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촬영 및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다음</a:t>
              </a:r>
              <a:r>
                <a:rPr lang="en-US" altLang="ko-KR" sz="1352" dirty="0"/>
                <a:t>/</a:t>
              </a:r>
              <a:r>
                <a:rPr lang="ko-KR" altLang="en-US" sz="1352" dirty="0"/>
                <a:t>이전 이동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801613" y="1555003"/>
              <a:ext cx="1365936" cy="626279"/>
              <a:chOff x="3819863" y="1477783"/>
              <a:chExt cx="1365936" cy="626279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9520" y="1477783"/>
                <a:ext cx="626279" cy="62627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19863" y="1477783"/>
                <a:ext cx="626279" cy="626279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15123210" y="11068584"/>
            <a:ext cx="1606132" cy="1719731"/>
            <a:chOff x="15136838" y="11107126"/>
            <a:chExt cx="1606133" cy="17197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9997" y="11107126"/>
              <a:ext cx="747818" cy="747818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15136838" y="11872369"/>
              <a:ext cx="1606133" cy="954488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App</a:t>
              </a:r>
              <a:r>
                <a:rPr lang="ko-KR" altLang="en-US" sz="1352" dirty="0"/>
                <a:t>을 통해</a:t>
              </a:r>
              <a:endParaRPr lang="en-US" altLang="ko-KR" sz="1352" dirty="0"/>
            </a:p>
            <a:p>
              <a:pPr algn="ctr"/>
              <a:r>
                <a:rPr lang="ko-KR" altLang="en-US" sz="1352" dirty="0"/>
                <a:t>문서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3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987670" y="10025770"/>
            <a:ext cx="6881596" cy="1420366"/>
            <a:chOff x="1348032" y="820132"/>
            <a:chExt cx="9175236" cy="189376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48033" y="820132"/>
              <a:ext cx="1131216" cy="377072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2" dirty="0"/>
                <a:t>사용법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8032" y="1342280"/>
              <a:ext cx="9175236" cy="13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2" dirty="0"/>
                <a:t>사용자는 독서대에 책을 펼쳐 놓고 오른쪽 버튼을 누른다. 카메라는 책을 촬영하여 글자를 인식한다. OCR처리가 된 문자들은 점자가 되어 사용자에게 제공된다.  사용자는 오른쪽 버튼으로 다음으로 이동 및 촬영을 할 수 있으며, 왼쪽 버튼을 통해 이전으로 이동할 수 있다.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987670" y="11849404"/>
            <a:ext cx="6881596" cy="1935828"/>
            <a:chOff x="1348033" y="914400"/>
            <a:chExt cx="8408709" cy="258104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348033" y="914400"/>
              <a:ext cx="1131216" cy="377072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HW</a:t>
              </a:r>
              <a:endParaRPr lang="ko-KR" altLang="en-US" sz="1352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8033" y="1291472"/>
              <a:ext cx="8408709" cy="220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352" dirty="0"/>
                <a:t>본 프로젝트는 기본적으로 라즈베리파이를 이용해 작동한다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총 </a:t>
              </a:r>
              <a:r>
                <a:rPr lang="en-US" altLang="ko-KR" sz="1352" dirty="0"/>
                <a:t>42</a:t>
              </a:r>
              <a:r>
                <a:rPr lang="ko-KR" altLang="en-US" sz="1352" dirty="0"/>
                <a:t>개의 솔레노이드를 사용하며</a:t>
              </a:r>
              <a:r>
                <a:rPr lang="en-US" altLang="ko-KR" sz="1352" dirty="0"/>
                <a:t>, </a:t>
              </a:r>
              <a:r>
                <a:rPr lang="ko-KR" altLang="en-US" sz="1352" dirty="0"/>
                <a:t>솔레노이드의 상하운동을 이용해 시각장애인을 위한 점자를 실시간으로 표현할 수 있다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읽고 싶은 글자는 독서대 위에 장착된 카메라를 통해 촬영 후</a:t>
              </a:r>
              <a:r>
                <a:rPr lang="en-US" altLang="ko-KR" sz="1352" dirty="0"/>
                <a:t>,</a:t>
              </a:r>
              <a:r>
                <a:rPr lang="ko-KR" altLang="en-US" sz="1352" dirty="0"/>
                <a:t> 라즈베리파이에 전달되어 점자 언어로</a:t>
              </a:r>
              <a:r>
                <a:rPr lang="en-US" altLang="ko-KR" sz="1352" dirty="0"/>
                <a:t> </a:t>
              </a:r>
              <a:r>
                <a:rPr lang="ko-KR" altLang="en-US" sz="1352" dirty="0"/>
                <a:t>변역 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다음 버튼과</a:t>
              </a:r>
              <a:r>
                <a:rPr lang="en-US" altLang="ko-KR" sz="1352" dirty="0"/>
                <a:t> </a:t>
              </a:r>
              <a:r>
                <a:rPr lang="ko-KR" altLang="en-US" sz="1352" dirty="0"/>
                <a:t>이전 버튼을 장착하여 책 내용을 점자로 나타내는 데 있어서 실시간으로 사용자와 신호를 주고 받을 수 있도록 제작했다</a:t>
              </a:r>
              <a:r>
                <a:rPr lang="en-US" altLang="ko-KR" sz="1352" dirty="0"/>
                <a:t>.</a:t>
              </a:r>
              <a:endParaRPr lang="ko-KR" altLang="en-US" sz="1352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987674" y="14068043"/>
            <a:ext cx="6881592" cy="1623691"/>
            <a:chOff x="15987659" y="14472566"/>
            <a:chExt cx="6881593" cy="162368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5987660" y="14472566"/>
              <a:ext cx="925774" cy="282811"/>
            </a:xfrm>
            <a:prstGeom prst="roundRec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2" dirty="0"/>
                <a:t>SW</a:t>
              </a:r>
              <a:endParaRPr lang="ko-KR" altLang="en-US" sz="1352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87659" y="14755376"/>
              <a:ext cx="6881593" cy="1340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52" dirty="0"/>
                <a:t>OCR </a:t>
              </a:r>
              <a:r>
                <a:rPr lang="ko-KR" altLang="en-US" sz="1352" dirty="0"/>
                <a:t>오픈소스인 </a:t>
              </a:r>
              <a:r>
                <a:rPr lang="en-US" altLang="ko-KR" sz="1352" dirty="0"/>
                <a:t>Tesseract</a:t>
              </a:r>
              <a:r>
                <a:rPr lang="ko-KR" altLang="en-US" sz="1352" dirty="0"/>
                <a:t>를 이용하여 카메라로 촬영한 이미지에서 텍스트를 추출한다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추출된 텍스트파일을 </a:t>
              </a:r>
              <a:r>
                <a:rPr lang="en-US" altLang="ko-KR" sz="1352" dirty="0"/>
                <a:t>utf-8</a:t>
              </a:r>
              <a:r>
                <a:rPr lang="ko-KR" altLang="en-US" sz="1352" dirty="0"/>
                <a:t>형식의 유니코드로 읽어 들여 사전에 정의해 놓은 점자 형식으로 인코딩한다</a:t>
              </a:r>
              <a:r>
                <a:rPr lang="en-US" altLang="ko-KR" sz="1352" dirty="0"/>
                <a:t>. </a:t>
              </a:r>
              <a:r>
                <a:rPr lang="ko-KR" altLang="en-US" sz="1352" dirty="0"/>
                <a:t>이렇게 만들어진 점자 파일은 라즈베리파이에서 솔레노이드를 작동시키는데 사용된다</a:t>
              </a:r>
              <a:r>
                <a:rPr lang="en-US" altLang="ko-KR" sz="1352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6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5845936" y="7740564"/>
            <a:ext cx="877163" cy="942006"/>
            <a:chOff x="2224726" y="1406979"/>
            <a:chExt cx="1169517" cy="1255980"/>
          </a:xfrm>
        </p:grpSpPr>
        <p:sp>
          <p:nvSpPr>
            <p:cNvPr id="6" name="TextBox 5"/>
            <p:cNvSpPr txBox="1"/>
            <p:nvPr/>
          </p:nvSpPr>
          <p:spPr>
            <a:xfrm>
              <a:off x="2224726" y="2262431"/>
              <a:ext cx="1169517" cy="40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시간절약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997" y="1406979"/>
              <a:ext cx="855454" cy="85545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6975987" y="7398747"/>
            <a:ext cx="5503411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2" dirty="0"/>
              <a:t>일반 문자를 점자로 번역하기 위해서는 직접 점자로 타이핑하거나 점역 프로그램을 이용하여 일반 문서를 점자로 번역 후</a:t>
            </a:r>
            <a:r>
              <a:rPr lang="en-US" altLang="ko-KR" sz="1352" dirty="0"/>
              <a:t>, </a:t>
            </a:r>
            <a:r>
              <a:rPr lang="ko-KR" altLang="en-US" sz="1352" dirty="0"/>
              <a:t>점자 전용 프린터기와 점자 전용 종이를 사용하여 인쇄한다</a:t>
            </a:r>
            <a:r>
              <a:rPr lang="en-US" altLang="ko-KR" sz="1352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352" dirty="0"/>
              <a:t>하지만 본 프로젝트에서는 실시간으로 번역하여 점자를 출력함으로써 시간을 절약할 수 있다</a:t>
            </a:r>
            <a:r>
              <a:rPr lang="en-US" altLang="ko-KR" sz="1352" dirty="0"/>
              <a:t>.</a:t>
            </a:r>
            <a:endParaRPr lang="ko-KR" altLang="en-US" sz="1352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932495" y="10054111"/>
            <a:ext cx="704039" cy="945782"/>
            <a:chOff x="4675695" y="3984892"/>
            <a:chExt cx="938691" cy="1261020"/>
          </a:xfrm>
        </p:grpSpPr>
        <p:sp>
          <p:nvSpPr>
            <p:cNvPr id="9" name="TextBox 8"/>
            <p:cNvSpPr txBox="1"/>
            <p:nvPr/>
          </p:nvSpPr>
          <p:spPr>
            <a:xfrm>
              <a:off x="4675695" y="4845382"/>
              <a:ext cx="938691" cy="40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다양성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033" y="3984892"/>
              <a:ext cx="860485" cy="86048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6975973" y="9701227"/>
            <a:ext cx="5503415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352" dirty="0"/>
              <a:t>오디오 북은 제작과정에 많은 자원이 필요하고</a:t>
            </a:r>
            <a:r>
              <a:rPr lang="en-US" altLang="ko-KR" sz="1352" dirty="0"/>
              <a:t>, </a:t>
            </a:r>
            <a:r>
              <a:rPr lang="ko-KR" altLang="en-US" sz="1352" dirty="0"/>
              <a:t>점자책은 일반 책에 비해 </a:t>
            </a:r>
            <a:r>
              <a:rPr lang="en-US" altLang="ko-KR" sz="1352" dirty="0"/>
              <a:t>4~5</a:t>
            </a:r>
            <a:r>
              <a:rPr lang="ko-KR" altLang="en-US" sz="1352" dirty="0"/>
              <a:t>배의 종이를 더 필요로 하며 제작비가 비싸다</a:t>
            </a:r>
            <a:r>
              <a:rPr lang="en-US" altLang="ko-KR" sz="1352" dirty="0"/>
              <a:t>. </a:t>
            </a:r>
            <a:r>
              <a:rPr lang="ko-KR" altLang="en-US" sz="1352" dirty="0"/>
              <a:t>또한 점자가 눌리지 않도록 하기 위해 보관이 까다롭다</a:t>
            </a:r>
            <a:r>
              <a:rPr lang="en-US" altLang="ko-KR" sz="1352" dirty="0"/>
              <a:t>. 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sz="1352" dirty="0"/>
              <a:t>하지만 본 프로젝트는 별도의 제작과정 없이 기존의 책을 점자로 나타내 줄 수 있어 경제적이다</a:t>
            </a:r>
            <a:r>
              <a:rPr lang="en-US" altLang="ko-KR" sz="1352" dirty="0"/>
              <a:t>. </a:t>
            </a:r>
            <a:endParaRPr lang="ko-KR" altLang="en-US" sz="1352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865920" y="7454151"/>
            <a:ext cx="1176" cy="1545401"/>
          </a:xfrm>
          <a:prstGeom prst="line">
            <a:avLst/>
          </a:prstGeom>
          <a:ln w="28575">
            <a:solidFill>
              <a:srgbClr val="FD8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6854357" y="9769574"/>
            <a:ext cx="7075" cy="1545401"/>
          </a:xfrm>
          <a:prstGeom prst="line">
            <a:avLst/>
          </a:prstGeom>
          <a:ln w="28575">
            <a:solidFill>
              <a:srgbClr val="54C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5932494" y="12616183"/>
            <a:ext cx="704039" cy="945782"/>
            <a:chOff x="4372727" y="2795355"/>
            <a:chExt cx="938699" cy="1261020"/>
          </a:xfrm>
        </p:grpSpPr>
        <p:sp>
          <p:nvSpPr>
            <p:cNvPr id="14" name="TextBox 13"/>
            <p:cNvSpPr txBox="1"/>
            <p:nvPr/>
          </p:nvSpPr>
          <p:spPr>
            <a:xfrm>
              <a:off x="4372727" y="3655845"/>
              <a:ext cx="938699" cy="400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2" dirty="0"/>
                <a:t>경제성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067" y="2795355"/>
              <a:ext cx="860485" cy="860485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6971151" y="12108702"/>
            <a:ext cx="5508236" cy="196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2" dirty="0"/>
              <a:t>점자책과 오디오 북으로 제작되는 책은 유명 도서가 대부분이다</a:t>
            </a:r>
            <a:r>
              <a:rPr lang="en-US" altLang="ko-KR" sz="1352" dirty="0"/>
              <a:t>. </a:t>
            </a:r>
            <a:r>
              <a:rPr lang="ko-KR" altLang="en-US" sz="1352" dirty="0"/>
              <a:t>전자책 또한 아직 국내시장이 작아 콘텐츠가 종이책에 비해 상대적으로 많이 부족하며</a:t>
            </a:r>
            <a:r>
              <a:rPr lang="en-US" altLang="ko-KR" sz="1352" dirty="0"/>
              <a:t>, </a:t>
            </a:r>
            <a:r>
              <a:rPr lang="ko-KR" altLang="en-US" sz="1352" dirty="0"/>
              <a:t>각 업체별로 전자책 포맷이 달라 호환성도 부족하다</a:t>
            </a:r>
            <a:r>
              <a:rPr lang="en-US" altLang="ko-KR" sz="1352" dirty="0"/>
              <a:t>. </a:t>
            </a:r>
            <a:r>
              <a:rPr lang="ko-KR" altLang="en-US" sz="1352" dirty="0"/>
              <a:t>게다가 접근성 역시 제대로 준수되고 있지 않아 시각장애인들이 자유롭게 원하는 책을 구매하여 읽을 수 없다</a:t>
            </a:r>
            <a:r>
              <a:rPr lang="en-US" altLang="ko-KR" sz="1352" dirty="0"/>
              <a:t>. </a:t>
            </a:r>
            <a:r>
              <a:rPr lang="ko-KR" altLang="en-US" sz="1352" dirty="0"/>
              <a:t>하지만 본 프로젝트는 책의 장르에 구애 받지 않고 카메라로 인식 가능한 모든 문자를 읽을 수 있다</a:t>
            </a:r>
            <a:r>
              <a:rPr lang="en-US" altLang="ko-KR" sz="1352" dirty="0"/>
              <a:t>.</a:t>
            </a:r>
            <a:endParaRPr lang="ko-KR" altLang="en-US" sz="1352" dirty="0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6858849" y="12127598"/>
            <a:ext cx="7075" cy="1898888"/>
          </a:xfrm>
          <a:prstGeom prst="line">
            <a:avLst/>
          </a:prstGeom>
          <a:ln w="28575">
            <a:solidFill>
              <a:srgbClr val="FD8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>
            <a:stCxn id="3" idx="3"/>
            <a:endCxn id="6" idx="1"/>
          </p:cNvCxnSpPr>
          <p:nvPr/>
        </p:nvCxnSpPr>
        <p:spPr>
          <a:xfrm flipV="1">
            <a:off x="15977256" y="11547437"/>
            <a:ext cx="4573362" cy="461"/>
          </a:xfrm>
          <a:prstGeom prst="straightConnector1">
            <a:avLst/>
          </a:prstGeom>
          <a:ln w="76200">
            <a:solidFill>
              <a:srgbClr val="54C0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7084842" y="9529011"/>
            <a:ext cx="2358190" cy="3917482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920" y="11858324"/>
            <a:ext cx="1208668" cy="1208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308" y="10943924"/>
            <a:ext cx="1207948" cy="12079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752" y="9991395"/>
            <a:ext cx="1208668" cy="12086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18" y="10943002"/>
            <a:ext cx="1208870" cy="1208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62002" y="12151411"/>
            <a:ext cx="16225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아날로그 문서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563222" y="13609137"/>
            <a:ext cx="13917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디지털 문서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831887" y="12151411"/>
            <a:ext cx="6463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점자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993004" y="14274479"/>
            <a:ext cx="10858499" cy="3010221"/>
          </a:xfrm>
          <a:prstGeom prst="rect">
            <a:avLst/>
          </a:prstGeom>
          <a:noFill/>
          <a:ln w="38100">
            <a:solidFill>
              <a:srgbClr val="FF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디지털 문서를 점자로 번역해주는 점자 정보단말기와 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직접 찍은 사진을 음성으로 변환해주는 음성 안내기는 있지만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직접 찍은 사진을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OCR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처리를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통해 실시간으로 점자화하는 기기는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본 프로젝트를 통해 시각장애인들이 활자 인쇄된 일반 도서들을 편리하게 읽을 수 있도록 한다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42178" y="5286549"/>
            <a:ext cx="2873223" cy="7844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OCR </a:t>
            </a:r>
            <a:r>
              <a:rPr lang="ko-KR" altLang="en-US" sz="2400" b="1" dirty="0">
                <a:latin typeface="+mj-ea"/>
                <a:ea typeface="+mj-ea"/>
              </a:rPr>
              <a:t>기반 독서대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75603" y="10606979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이미지 인식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75599" y="13649573"/>
            <a:ext cx="1984796" cy="666321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점자 번역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11146" y="8566297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사진 전송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81371" y="12348175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이미지 촬영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11146" y="9580496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텍스트 전송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681371" y="11461947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Text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변환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681371" y="10580233"/>
            <a:ext cx="1984796" cy="66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글자 분류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187139" y="10635138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영어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87139" y="11902567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87139" y="11267803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특수문자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39696" y="11902567"/>
            <a:ext cx="1264475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자소 분리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681367" y="14525143"/>
            <a:ext cx="1984796" cy="666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Unicode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변환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81367" y="13649573"/>
            <a:ext cx="1984796" cy="666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점자 매칭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75603" y="8566297"/>
            <a:ext cx="1984796" cy="666325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Shift register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175603" y="9583564"/>
            <a:ext cx="1984796" cy="672469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Solenoid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012450" y="7161952"/>
            <a:ext cx="1984796" cy="666325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App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435939" y="7161952"/>
            <a:ext cx="1984796" cy="666325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/>
              <a:t>Raspberry Pi</a:t>
            </a:r>
          </a:p>
        </p:txBody>
      </p:sp>
      <p:cxnSp>
        <p:nvCxnSpPr>
          <p:cNvPr id="52" name="꺾인 연결선 51"/>
          <p:cNvCxnSpPr>
            <a:stCxn id="23" idx="0"/>
            <a:endCxn id="3" idx="2"/>
          </p:cNvCxnSpPr>
          <p:nvPr/>
        </p:nvCxnSpPr>
        <p:spPr>
          <a:xfrm rot="5400000" flipH="1" flipV="1">
            <a:off x="14296354" y="5779516"/>
            <a:ext cx="1090937" cy="167395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16200000" flipV="1">
            <a:off x="16008100" y="5741726"/>
            <a:ext cx="1090937" cy="174953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9" idx="1"/>
          </p:cNvCxnSpPr>
          <p:nvPr/>
        </p:nvCxnSpPr>
        <p:spPr>
          <a:xfrm rot="16200000" flipH="1">
            <a:off x="12379591" y="8682106"/>
            <a:ext cx="2085381" cy="37773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7" idx="1"/>
          </p:cNvCxnSpPr>
          <p:nvPr/>
        </p:nvCxnSpPr>
        <p:spPr>
          <a:xfrm rot="16200000" flipH="1">
            <a:off x="12886675" y="8175011"/>
            <a:ext cx="1071188" cy="37773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21" idx="1"/>
          </p:cNvCxnSpPr>
          <p:nvPr/>
        </p:nvCxnSpPr>
        <p:spPr>
          <a:xfrm rot="16200000" flipH="1">
            <a:off x="16416013" y="8139881"/>
            <a:ext cx="1044227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22" idx="1"/>
          </p:cNvCxnSpPr>
          <p:nvPr/>
        </p:nvCxnSpPr>
        <p:spPr>
          <a:xfrm rot="16200000" flipH="1">
            <a:off x="15892378" y="8636583"/>
            <a:ext cx="2091525" cy="47492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4" idx="1"/>
          </p:cNvCxnSpPr>
          <p:nvPr/>
        </p:nvCxnSpPr>
        <p:spPr>
          <a:xfrm rot="16200000" flipH="1">
            <a:off x="15395686" y="9160220"/>
            <a:ext cx="3084908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endCxn id="5" idx="1"/>
          </p:cNvCxnSpPr>
          <p:nvPr/>
        </p:nvCxnSpPr>
        <p:spPr>
          <a:xfrm rot="16200000" flipH="1">
            <a:off x="14878014" y="11685136"/>
            <a:ext cx="4120244" cy="474931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" idx="3"/>
          </p:cNvCxnSpPr>
          <p:nvPr/>
        </p:nvCxnSpPr>
        <p:spPr>
          <a:xfrm flipV="1">
            <a:off x="19160395" y="10940148"/>
            <a:ext cx="520976" cy="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>
            <a:off x="19160395" y="10940142"/>
            <a:ext cx="520976" cy="174119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19160395" y="10940141"/>
            <a:ext cx="520976" cy="854973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5" idx="3"/>
            <a:endCxn id="16" idx="1"/>
          </p:cNvCxnSpPr>
          <p:nvPr/>
        </p:nvCxnSpPr>
        <p:spPr>
          <a:xfrm>
            <a:off x="19160395" y="13982724"/>
            <a:ext cx="520976" cy="87557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" idx="3"/>
            <a:endCxn id="17" idx="1"/>
          </p:cNvCxnSpPr>
          <p:nvPr/>
        </p:nvCxnSpPr>
        <p:spPr>
          <a:xfrm>
            <a:off x="19160395" y="13982725"/>
            <a:ext cx="52097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21666163" y="10913396"/>
            <a:ext cx="520976" cy="128189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/>
          <p:nvPr/>
        </p:nvCxnSpPr>
        <p:spPr>
          <a:xfrm>
            <a:off x="21666163" y="10913405"/>
            <a:ext cx="520976" cy="61979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1" idx="3"/>
            <a:endCxn id="12" idx="1"/>
          </p:cNvCxnSpPr>
          <p:nvPr/>
        </p:nvCxnSpPr>
        <p:spPr>
          <a:xfrm flipV="1">
            <a:off x="21666163" y="10900519"/>
            <a:ext cx="520976" cy="128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3" idx="3"/>
            <a:endCxn id="15" idx="1"/>
          </p:cNvCxnSpPr>
          <p:nvPr/>
        </p:nvCxnSpPr>
        <p:spPr>
          <a:xfrm>
            <a:off x="23365079" y="12167946"/>
            <a:ext cx="17460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2187139" y="12535231"/>
            <a:ext cx="1177947" cy="530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3" rIns="121924" bIns="60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</p:txBody>
      </p:sp>
      <p:cxnSp>
        <p:nvCxnSpPr>
          <p:cNvPr id="28" name="꺾인 연결선 27"/>
          <p:cNvCxnSpPr>
            <a:stCxn id="11" idx="3"/>
            <a:endCxn id="42" idx="1"/>
          </p:cNvCxnSpPr>
          <p:nvPr/>
        </p:nvCxnSpPr>
        <p:spPr>
          <a:xfrm>
            <a:off x="21666167" y="10913406"/>
            <a:ext cx="520976" cy="188722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480</Words>
  <Application>Microsoft Office PowerPoint</Application>
  <PresentationFormat>사용자 지정</PresentationFormat>
  <Paragraphs>90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hj</cp:lastModifiedBy>
  <cp:revision>69</cp:revision>
  <dcterms:created xsi:type="dcterms:W3CDTF">2018-08-25T09:13:16Z</dcterms:created>
  <dcterms:modified xsi:type="dcterms:W3CDTF">2018-08-30T09:03:36Z</dcterms:modified>
</cp:coreProperties>
</file>