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5" r:id="rId6"/>
    <p:sldId id="283" r:id="rId7"/>
    <p:sldId id="278" r:id="rId8"/>
    <p:sldId id="284" r:id="rId9"/>
    <p:sldId id="281" r:id="rId10"/>
    <p:sldId id="269" r:id="rId11"/>
  </p:sldIdLst>
  <p:sldSz cx="12192000" cy="6858000"/>
  <p:notesSz cx="6858000" cy="9144000"/>
  <p:embeddedFontLst>
    <p:embeddedFont>
      <p:font typeface="나눔고딕 ExtraBold" panose="020B0600000101010101" charset="-127"/>
      <p:bold r:id="rId13"/>
    </p:embeddedFont>
    <p:embeddedFont>
      <p:font typeface="Abadi" panose="020B0604020104020204" pitchFamily="34" charset="0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HY견고딕" panose="02030600000101010101" pitchFamily="18" charset="-127"/>
      <p:regular r:id="rId19"/>
    </p:embeddedFont>
    <p:embeddedFont>
      <p:font typeface="HY그래픽M" panose="02030600000101010101" pitchFamily="18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54" y="72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C352288-95F2-4B7D-887B-42ADD1C4F175}" type="datetime1">
              <a:rPr lang="ko-KR" altLang="en-US"/>
              <a:pPr lvl="0">
                <a:defRPr lang="ko-KR" altLang="en-US"/>
              </a:pPr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EA93A1B-6723-4D17-B8A3-AABC8F61063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0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4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8823-E8C1-48A6-9004-0A308E9EFD4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F59F-2B07-497F-90C8-A78C9A007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gif"/><Relationship Id="rId7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47260" y="552892"/>
            <a:ext cx="7453423" cy="55182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7070" y="2254468"/>
            <a:ext cx="11057859" cy="904986"/>
          </a:xfrm>
        </p:spPr>
        <p:txBody>
          <a:bodyPr>
            <a:noAutofit/>
          </a:bodyPr>
          <a:lstStyle/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시각장애인을 위한 </a:t>
            </a:r>
            <a:r>
              <a:rPr lang="ko-KR" alt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인덕션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히터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29330" y="5003801"/>
            <a:ext cx="3335079" cy="15892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201612373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정준호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201812412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정도영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201612338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박중원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601972" y="3298557"/>
            <a:ext cx="9144000" cy="904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i="1" dirty="0" err="1">
                <a:solidFill>
                  <a:srgbClr val="0810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Capston</a:t>
            </a:r>
            <a:r>
              <a:rPr lang="en-US" altLang="ko-KR" sz="4000" b="1" i="1" dirty="0">
                <a:solidFill>
                  <a:srgbClr val="0810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design –</a:t>
            </a:r>
            <a:r>
              <a:rPr lang="ko-KR" altLang="en-US" sz="4000" b="1" dirty="0">
                <a:solidFill>
                  <a:srgbClr val="0810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人조</a:t>
            </a:r>
            <a:endParaRPr lang="en-US" altLang="ko-KR" sz="4000" b="1" dirty="0">
              <a:solidFill>
                <a:srgbClr val="0810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 descr="C:\Users\TEA 9\Downloads\logo\logo01_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6" y="5872347"/>
            <a:ext cx="2895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6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10912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 descr="C:\Users\TEA 9\Downloads\logo\logo01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EA 9\Downloads\logo\emblem_mark02_bi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91697" y="1902940"/>
            <a:ext cx="50086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 &amp; A</a:t>
            </a:r>
            <a:endParaRPr lang="ko-KR" altLang="en-US" sz="13800" b="1" i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1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03436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702101" y="1100592"/>
            <a:ext cx="4152900" cy="876301"/>
            <a:chOff x="3705225" y="1590675"/>
            <a:chExt cx="4152900" cy="876301"/>
          </a:xfrm>
        </p:grpSpPr>
        <p:grpSp>
          <p:nvGrpSpPr>
            <p:cNvPr id="13" name="그룹 12"/>
            <p:cNvGrpSpPr/>
            <p:nvPr/>
          </p:nvGrpSpPr>
          <p:grpSpPr>
            <a:xfrm>
              <a:off x="3705225" y="1590675"/>
              <a:ext cx="962026" cy="876301"/>
              <a:chOff x="3705225" y="1819275"/>
              <a:chExt cx="962026" cy="87630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이등변 삼각형 11"/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 flipV="1">
              <a:off x="4667251" y="2457450"/>
              <a:ext cx="3190874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861366" y="1379024"/>
            <a:ext cx="2013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800" b="1" i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0510" y="229035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0510" y="28707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0510" y="346261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 원리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0510" y="405452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</a:p>
        </p:txBody>
      </p:sp>
      <p:pic>
        <p:nvPicPr>
          <p:cNvPr id="23" name="Picture 2" descr="C:\Users\TEA 9\Downloads\logo\logo01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EA 9\Downloads\logo\emblem_mark02_bi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97FC45-7A3F-411B-BCFD-1D7ED6BDA91D}"/>
              </a:ext>
            </a:extLst>
          </p:cNvPr>
          <p:cNvSpPr txBox="1"/>
          <p:nvPr/>
        </p:nvSpPr>
        <p:spPr>
          <a:xfrm>
            <a:off x="4660510" y="4676769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  Q&amp;A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3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41" y="3244614"/>
            <a:ext cx="3419041" cy="250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" y="0"/>
            <a:ext cx="5321029" cy="891073"/>
            <a:chOff x="1" y="0"/>
            <a:chExt cx="5321029" cy="891073"/>
          </a:xfrm>
        </p:grpSpPr>
        <p:grpSp>
          <p:nvGrpSpPr>
            <p:cNvPr id="37" name="그룹 36"/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이등변 삼각형 41"/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952214" y="881533"/>
              <a:ext cx="4368816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36692" y="26033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배경</a:t>
              </a: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0" y="6503436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TEA 9\Downloads\logo\logo01_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Users\TEA 9\Downloads\logo\emblem_mark02_bi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6816" y="1305622"/>
            <a:ext cx="1105985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※</a:t>
            </a:r>
            <a:r>
              <a:rPr lang="ko-KR" altLang="en-US" sz="2000" kern="2000" dirty="0" err="1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인덕션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히터</a:t>
            </a:r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(Induction heater)</a:t>
            </a:r>
          </a:p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- 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자기장에 의해 발생하는 유도전류를 열원으로 이용한 가열기 </a:t>
            </a:r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- 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최근에는 생활가전분야로도 확장됨</a:t>
            </a:r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17" y="3570152"/>
            <a:ext cx="4032613" cy="21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3860" y="5717057"/>
            <a:ext cx="20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전자기 유도 법칙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72198" y="5750207"/>
            <a:ext cx="20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인덕션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레인지</a:t>
            </a:r>
          </a:p>
        </p:txBody>
      </p:sp>
    </p:spTree>
    <p:extLst>
      <p:ext uri="{BB962C8B-B14F-4D97-AF65-F5344CB8AC3E}">
        <p14:creationId xmlns:p14="http://schemas.microsoft.com/office/powerpoint/2010/main" val="11145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85" y="3446963"/>
            <a:ext cx="2420895" cy="23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" y="0"/>
            <a:ext cx="5321029" cy="891073"/>
            <a:chOff x="1" y="0"/>
            <a:chExt cx="5321029" cy="891073"/>
          </a:xfrm>
        </p:grpSpPr>
        <p:grpSp>
          <p:nvGrpSpPr>
            <p:cNvPr id="37" name="그룹 36"/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이등변 삼각형 41"/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952214" y="881533"/>
              <a:ext cx="4368816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36692" y="26033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배경</a:t>
              </a: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0" y="6503436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TEA 9\Downloads\logo\logo01_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Users\TEA 9\Downloads\logo\emblem_mark02_bi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6816" y="1305622"/>
            <a:ext cx="1105985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※</a:t>
            </a:r>
            <a:r>
              <a:rPr lang="ko-KR" altLang="en-US" sz="2000" kern="2000" dirty="0" err="1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인덕션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히터</a:t>
            </a:r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(Induction heater)</a:t>
            </a:r>
          </a:p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- 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자기장에 의해 발생하는 유도전류를 열원으로 이용한 가열기 </a:t>
            </a:r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r>
              <a:rPr lang="en-US" altLang="ko-KR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 - </a:t>
            </a:r>
            <a:r>
              <a:rPr lang="ko-KR" altLang="en-US" sz="2000" kern="2000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HY그래픽M" panose="02030600000101010101" pitchFamily="18" charset="-127"/>
                <a:ea typeface="HY그래픽M" panose="02030600000101010101" pitchFamily="18" charset="-127"/>
              </a:rPr>
              <a:t>최근에는 생활가전분야로도 확장됨</a:t>
            </a:r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sz="2000" kern="2000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12738"/>
              </p:ext>
            </p:extLst>
          </p:nvPr>
        </p:nvGraphicFramePr>
        <p:xfrm>
          <a:off x="5725297" y="3616412"/>
          <a:ext cx="4967416" cy="246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빠른 발열 가속도</a:t>
                      </a: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높은 열 전달 효율</a:t>
                      </a: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정밀 온도제어</a:t>
                      </a: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화상위험 적음</a:t>
                      </a: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제한된 용기</a:t>
                      </a: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800" kern="2000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2000" dirty="0">
                          <a:ln w="9525"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</a:rPr>
                        <a:t>값 비쌈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3470" y="5971060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인덕션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레인지</a:t>
            </a:r>
          </a:p>
        </p:txBody>
      </p:sp>
    </p:spTree>
    <p:extLst>
      <p:ext uri="{BB962C8B-B14F-4D97-AF65-F5344CB8AC3E}">
        <p14:creationId xmlns:p14="http://schemas.microsoft.com/office/powerpoint/2010/main" val="32201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A19990-8BB7-4A6A-B34B-9A7C625D3E54}"/>
              </a:ext>
            </a:extLst>
          </p:cNvPr>
          <p:cNvGrpSpPr/>
          <p:nvPr/>
        </p:nvGrpSpPr>
        <p:grpSpPr>
          <a:xfrm>
            <a:off x="1" y="0"/>
            <a:ext cx="5321029" cy="891073"/>
            <a:chOff x="1" y="0"/>
            <a:chExt cx="5321029" cy="89107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4B9692-5CA8-4D18-9B82-97D13933AD57}"/>
                </a:ext>
              </a:extLst>
            </p:cNvPr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05922F-AC5D-4267-A995-630C4974EEA2}"/>
                  </a:ext>
                </a:extLst>
              </p:cNvPr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DD8EFD8-D7BC-4AE8-B4D5-C7EA1D79296F}"/>
                  </a:ext>
                </a:extLst>
              </p:cNvPr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21CE7961-E521-4FAD-8F3F-6C27FB95E323}"/>
                  </a:ext>
                </a:extLst>
              </p:cNvPr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2E835BF-69B0-46B8-994A-B0C3578850C6}"/>
                </a:ext>
              </a:extLst>
            </p:cNvPr>
            <p:cNvCxnSpPr/>
            <p:nvPr/>
          </p:nvCxnSpPr>
          <p:spPr>
            <a:xfrm flipV="1">
              <a:off x="952214" y="881533"/>
              <a:ext cx="4368816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E07407-26A6-425B-A73E-73A247534CF7}"/>
                </a:ext>
              </a:extLst>
            </p:cNvPr>
            <p:cNvSpPr txBox="1"/>
            <p:nvPr/>
          </p:nvSpPr>
          <p:spPr>
            <a:xfrm>
              <a:off x="1036692" y="26033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배경</a:t>
              </a:r>
              <a:endPara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Picture 2" descr="C:\Users\TEA 9\Downloads\logo\logo01_big.gif">
            <a:extLst>
              <a:ext uri="{FF2B5EF4-FFF2-40B4-BE49-F238E27FC236}">
                <a16:creationId xmlns:a16="http://schemas.microsoft.com/office/drawing/2014/main" id="{FBD8394E-C484-4F41-A0AA-817C37E64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EA 9\Downloads\logo\emblem_mark02_big.gif">
            <a:extLst>
              <a:ext uri="{FF2B5EF4-FFF2-40B4-BE49-F238E27FC236}">
                <a16:creationId xmlns:a16="http://schemas.microsoft.com/office/drawing/2014/main" id="{8AB8F6FD-59B6-481E-8C8A-EA2F21CC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92E00-B449-4CA2-8EBD-4C539F95F393}"/>
              </a:ext>
            </a:extLst>
          </p:cNvPr>
          <p:cNvSpPr/>
          <p:nvPr/>
        </p:nvSpPr>
        <p:spPr>
          <a:xfrm>
            <a:off x="0" y="6503436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26568-CA7B-425A-996E-5CA231F260FF}"/>
              </a:ext>
            </a:extLst>
          </p:cNvPr>
          <p:cNvSpPr txBox="1"/>
          <p:nvPr/>
        </p:nvSpPr>
        <p:spPr>
          <a:xfrm>
            <a:off x="4093698" y="6002914"/>
            <a:ext cx="809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통계청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한국장애인개발원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장애인의삶패널조사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2020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기준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F28FC9-2F14-47AE-8015-22C87881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6" y="2422210"/>
            <a:ext cx="11687904" cy="29657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3C5C7-D0AB-4BAE-AB07-B60BD354780C}"/>
              </a:ext>
            </a:extLst>
          </p:cNvPr>
          <p:cNvSpPr/>
          <p:nvPr/>
        </p:nvSpPr>
        <p:spPr>
          <a:xfrm>
            <a:off x="2344939" y="4973663"/>
            <a:ext cx="9649101" cy="41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B2976F-AE90-43BC-879C-FC8192F4C015}"/>
              </a:ext>
            </a:extLst>
          </p:cNvPr>
          <p:cNvSpPr/>
          <p:nvPr/>
        </p:nvSpPr>
        <p:spPr>
          <a:xfrm>
            <a:off x="749515" y="1471372"/>
            <a:ext cx="4202313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시각장애인 하루식사 수</a:t>
            </a:r>
          </a:p>
        </p:txBody>
      </p:sp>
    </p:spTree>
    <p:extLst>
      <p:ext uri="{BB962C8B-B14F-4D97-AF65-F5344CB8AC3E}">
        <p14:creationId xmlns:p14="http://schemas.microsoft.com/office/powerpoint/2010/main" val="21515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132263E-8F33-442A-8C59-18DEA68CDAA1}"/>
              </a:ext>
            </a:extLst>
          </p:cNvPr>
          <p:cNvGrpSpPr/>
          <p:nvPr/>
        </p:nvGrpSpPr>
        <p:grpSpPr>
          <a:xfrm>
            <a:off x="1" y="0"/>
            <a:ext cx="5321029" cy="891073"/>
            <a:chOff x="1" y="0"/>
            <a:chExt cx="5321029" cy="89107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43416D1-69AC-4837-9074-6D8465FBB7CA}"/>
                </a:ext>
              </a:extLst>
            </p:cNvPr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3C64B1-3C11-402D-9AA0-CB2037029506}"/>
                  </a:ext>
                </a:extLst>
              </p:cNvPr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D0AD92F-D5DA-4136-AB72-F81AD2C96387}"/>
                  </a:ext>
                </a:extLst>
              </p:cNvPr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F5417EE3-60A8-4C5E-BA56-1A027C0B2C72}"/>
                  </a:ext>
                </a:extLst>
              </p:cNvPr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92095E2-879A-4F22-B756-025470355434}"/>
                </a:ext>
              </a:extLst>
            </p:cNvPr>
            <p:cNvCxnSpPr/>
            <p:nvPr/>
          </p:nvCxnSpPr>
          <p:spPr>
            <a:xfrm flipV="1">
              <a:off x="952214" y="881533"/>
              <a:ext cx="4368816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31AA-37ED-414F-94BB-912C8A4F625A}"/>
                </a:ext>
              </a:extLst>
            </p:cNvPr>
            <p:cNvSpPr txBox="1"/>
            <p:nvPr/>
          </p:nvSpPr>
          <p:spPr>
            <a:xfrm>
              <a:off x="1036692" y="260330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주제소개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70D23D-5CC9-4DD8-BDD2-F28095B5C803}"/>
              </a:ext>
            </a:extLst>
          </p:cNvPr>
          <p:cNvSpPr/>
          <p:nvPr/>
        </p:nvSpPr>
        <p:spPr>
          <a:xfrm>
            <a:off x="0" y="6503436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TEA 9\Downloads\logo\logo01_big.gif">
            <a:extLst>
              <a:ext uri="{FF2B5EF4-FFF2-40B4-BE49-F238E27FC236}">
                <a16:creationId xmlns:a16="http://schemas.microsoft.com/office/drawing/2014/main" id="{150E4718-6ECA-4844-80F2-B9CDFA2D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EA 9\Downloads\logo\emblem_mark02_big.gif">
            <a:extLst>
              <a:ext uri="{FF2B5EF4-FFF2-40B4-BE49-F238E27FC236}">
                <a16:creationId xmlns:a16="http://schemas.microsoft.com/office/drawing/2014/main" id="{9F5F479F-6F14-4D7A-808C-2490F621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783F0-7D9F-4B3C-953A-67D51E1AB0C9}"/>
              </a:ext>
            </a:extLst>
          </p:cNvPr>
          <p:cNvSpPr/>
          <p:nvPr/>
        </p:nvSpPr>
        <p:spPr>
          <a:xfrm>
            <a:off x="6309753" y="1510368"/>
            <a:ext cx="1667417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人덕션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99C0-4F49-4EAD-AC28-7BDED6FAFFB8}"/>
              </a:ext>
            </a:extLst>
          </p:cNvPr>
          <p:cNvSpPr/>
          <p:nvPr/>
        </p:nvSpPr>
        <p:spPr>
          <a:xfrm>
            <a:off x="749515" y="1471372"/>
            <a:ext cx="3062011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800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인덕션</a:t>
            </a:r>
            <a:r>
              <a:rPr lang="ko-KR" altLang="en-US" sz="2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히터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A79A9F-00C5-4295-8CDC-DEEEE14EF301}"/>
              </a:ext>
            </a:extLst>
          </p:cNvPr>
          <p:cNvSpPr txBox="1"/>
          <p:nvPr/>
        </p:nvSpPr>
        <p:spPr>
          <a:xfrm>
            <a:off x="640416" y="2204891"/>
            <a:ext cx="4600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시각장애인이 사용할 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화상 위험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전기 사고 위험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자체에 불편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0FF81-ABAD-4C61-BE6B-B319B792DE6E}"/>
              </a:ext>
            </a:extLst>
          </p:cNvPr>
          <p:cNvSpPr txBox="1"/>
          <p:nvPr/>
        </p:nvSpPr>
        <p:spPr>
          <a:xfrm>
            <a:off x="6309754" y="2402690"/>
            <a:ext cx="46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스피커를 이용해 화상 위험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F2602-C0C7-4421-B225-04AE0C745129}"/>
              </a:ext>
            </a:extLst>
          </p:cNvPr>
          <p:cNvSpPr txBox="1"/>
          <p:nvPr/>
        </p:nvSpPr>
        <p:spPr>
          <a:xfrm>
            <a:off x="6362917" y="3105834"/>
            <a:ext cx="460013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화구에 냄비가 제거되면 전원 차단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냄비제거를 스피커를 이용해 알림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01AFB-C79D-421F-A6FB-0EB3FB0BB450}"/>
              </a:ext>
            </a:extLst>
          </p:cNvPr>
          <p:cNvSpPr txBox="1"/>
          <p:nvPr/>
        </p:nvSpPr>
        <p:spPr>
          <a:xfrm>
            <a:off x="6309753" y="4057071"/>
            <a:ext cx="5632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화구에 알맞게 냄비가 올려질 수 있는 외부구조 설계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터치식의 스위치가 아닌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토글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 사용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전원여부를 스피커를 이용해 알림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7ED2CC-9E2C-421B-BE9C-C5B151D82D1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38289" y="2587356"/>
            <a:ext cx="4171465" cy="45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D3784D-0943-455C-8255-0417CA6FB5B5}"/>
              </a:ext>
            </a:extLst>
          </p:cNvPr>
          <p:cNvCxnSpPr>
            <a:cxnSpLocks/>
          </p:cNvCxnSpPr>
          <p:nvPr/>
        </p:nvCxnSpPr>
        <p:spPr>
          <a:xfrm flipV="1">
            <a:off x="2632001" y="3266720"/>
            <a:ext cx="3677752" cy="355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069801-2329-4B94-B448-C350E8913BD7}"/>
              </a:ext>
            </a:extLst>
          </p:cNvPr>
          <p:cNvCxnSpPr>
            <a:cxnSpLocks/>
          </p:cNvCxnSpPr>
          <p:nvPr/>
        </p:nvCxnSpPr>
        <p:spPr>
          <a:xfrm>
            <a:off x="2869809" y="4156682"/>
            <a:ext cx="3439944" cy="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31E88A-FA9C-40EF-BCA8-7AED6DD4B697}"/>
              </a:ext>
            </a:extLst>
          </p:cNvPr>
          <p:cNvGrpSpPr/>
          <p:nvPr/>
        </p:nvGrpSpPr>
        <p:grpSpPr>
          <a:xfrm>
            <a:off x="1" y="0"/>
            <a:ext cx="5321029" cy="891073"/>
            <a:chOff x="1" y="0"/>
            <a:chExt cx="5321029" cy="89107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0C9560E-16B6-4B87-AE98-C2F161D3DA97}"/>
                </a:ext>
              </a:extLst>
            </p:cNvPr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9B52677-8A68-4654-986D-D984DAA30F72}"/>
                  </a:ext>
                </a:extLst>
              </p:cNvPr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6CFA7A4-5884-494B-929F-419BE946F8AC}"/>
                  </a:ext>
                </a:extLst>
              </p:cNvPr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140BA47-4DBE-4572-8A48-8E5E2058CE15}"/>
                  </a:ext>
                </a:extLst>
              </p:cNvPr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808B78-164F-40E7-AE5D-0258D97A2366}"/>
                </a:ext>
              </a:extLst>
            </p:cNvPr>
            <p:cNvCxnSpPr/>
            <p:nvPr/>
          </p:nvCxnSpPr>
          <p:spPr>
            <a:xfrm flipV="1">
              <a:off x="952214" y="881533"/>
              <a:ext cx="4368816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426042-DDD3-4E67-A09A-E0CC3E8D720F}"/>
              </a:ext>
            </a:extLst>
          </p:cNvPr>
          <p:cNvSpPr/>
          <p:nvPr/>
        </p:nvSpPr>
        <p:spPr>
          <a:xfrm>
            <a:off x="0" y="6503435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Picture 2" descr="C:\Users\TEA 9\Downloads\logo\logo01_big.gif">
            <a:extLst>
              <a:ext uri="{FF2B5EF4-FFF2-40B4-BE49-F238E27FC236}">
                <a16:creationId xmlns:a16="http://schemas.microsoft.com/office/drawing/2014/main" id="{999CFA61-6B13-4C59-9077-8DE0A371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TEA 9\Downloads\logo\emblem_mark02_big.gif">
            <a:extLst>
              <a:ext uri="{FF2B5EF4-FFF2-40B4-BE49-F238E27FC236}">
                <a16:creationId xmlns:a16="http://schemas.microsoft.com/office/drawing/2014/main" id="{FAF4A837-6600-4BD1-A2A9-7FC2781E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66EF106-520F-4710-A8F7-FEC94B0B3AF7}"/>
              </a:ext>
            </a:extLst>
          </p:cNvPr>
          <p:cNvSpPr txBox="1"/>
          <p:nvPr/>
        </p:nvSpPr>
        <p:spPr>
          <a:xfrm>
            <a:off x="1133972" y="26033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 원리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20DBB24-F6CF-4CF1-8E22-126189BDA9BB}"/>
              </a:ext>
            </a:extLst>
          </p:cNvPr>
          <p:cNvSpPr/>
          <p:nvPr/>
        </p:nvSpPr>
        <p:spPr>
          <a:xfrm>
            <a:off x="3609437" y="1249679"/>
            <a:ext cx="1909279" cy="34754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08F21031-91CD-4D6F-B7E5-189B6A3610E8}"/>
              </a:ext>
            </a:extLst>
          </p:cNvPr>
          <p:cNvSpPr/>
          <p:nvPr/>
        </p:nvSpPr>
        <p:spPr>
          <a:xfrm>
            <a:off x="603136" y="1904013"/>
            <a:ext cx="7921886" cy="598836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냄비가 인식되었는가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en-US" altLang="ko-KR" sz="1400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037BB-A90F-4FB4-949E-6ACB79596465}"/>
              </a:ext>
            </a:extLst>
          </p:cNvPr>
          <p:cNvSpPr/>
          <p:nvPr/>
        </p:nvSpPr>
        <p:spPr>
          <a:xfrm>
            <a:off x="3409099" y="2788407"/>
            <a:ext cx="2309960" cy="3868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전력활성화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806FEC9-88B6-461A-AB02-CBAE0A128454}"/>
              </a:ext>
            </a:extLst>
          </p:cNvPr>
          <p:cNvSpPr/>
          <p:nvPr/>
        </p:nvSpPr>
        <p:spPr>
          <a:xfrm>
            <a:off x="3944205" y="4368336"/>
            <a:ext cx="1239746" cy="3545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근처 알림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B2DB28-9EA2-4FBE-8BBE-86D05AA881D0}"/>
              </a:ext>
            </a:extLst>
          </p:cNvPr>
          <p:cNvSpPr/>
          <p:nvPr/>
        </p:nvSpPr>
        <p:spPr>
          <a:xfrm>
            <a:off x="3188578" y="5847377"/>
            <a:ext cx="2750998" cy="3545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OFF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알림</a:t>
            </a:r>
            <a:r>
              <a:rPr lang="en-US" altLang="ko-KR" sz="1400" dirty="0">
                <a:latin typeface="Abadi" panose="020B0604020104020204" pitchFamily="34" charset="0"/>
                <a:ea typeface="HY헤드라인M" panose="02030600000101010101" pitchFamily="18" charset="-127"/>
              </a:rPr>
              <a:t> &amp;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전력 비활성화</a:t>
            </a:r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80D0189D-855C-4C38-BD5F-C1E359DCA1D4}"/>
              </a:ext>
            </a:extLst>
          </p:cNvPr>
          <p:cNvSpPr/>
          <p:nvPr/>
        </p:nvSpPr>
        <p:spPr>
          <a:xfrm>
            <a:off x="462459" y="3429000"/>
            <a:ext cx="8203239" cy="610112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40‘C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이상인가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en-US" altLang="ko-KR" sz="1400" dirty="0">
                <a:latin typeface="Abadi" panose="020B0604020202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근처에 왔는가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</a:p>
        </p:txBody>
      </p:sp>
      <p:sp>
        <p:nvSpPr>
          <p:cNvPr id="80" name="다이아몬드 79">
            <a:extLst>
              <a:ext uri="{FF2B5EF4-FFF2-40B4-BE49-F238E27FC236}">
                <a16:creationId xmlns:a16="http://schemas.microsoft.com/office/drawing/2014/main" id="{99A08A89-06A2-47E7-9301-31501E69D603}"/>
              </a:ext>
            </a:extLst>
          </p:cNvPr>
          <p:cNvSpPr/>
          <p:nvPr/>
        </p:nvSpPr>
        <p:spPr>
          <a:xfrm>
            <a:off x="757172" y="5000238"/>
            <a:ext cx="7613811" cy="545645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OFF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en-US" altLang="ko-KR" sz="1400" dirty="0">
                <a:latin typeface="Abadi" panose="020B0604020104020204" pitchFamily="34" charset="0"/>
                <a:ea typeface="HY헤드라인M" panose="02030600000101010101" pitchFamily="18" charset="-127"/>
              </a:rPr>
              <a:t>&amp;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냄비를 제거 하였는가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9AAD7DF-EAAE-49EC-8556-6DAC843BACCE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4564077" y="1597221"/>
            <a:ext cx="2" cy="30679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217D5E4-3364-43AA-88FF-BDDCDEC05D9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4564079" y="2502849"/>
            <a:ext cx="0" cy="2855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FCB2700-A07F-4B04-B9F0-335914FDC7DC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4564079" y="3175232"/>
            <a:ext cx="0" cy="25376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91A96B0-DECC-4DDC-852E-8F8B6B18C2D0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4564078" y="4039112"/>
            <a:ext cx="1" cy="32922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32FFD02-F123-41E5-AF36-7777D0E6B5B4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4564078" y="4722899"/>
            <a:ext cx="0" cy="27733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2BC5981-71C1-4B36-9B3E-D6BD89D2B834}"/>
              </a:ext>
            </a:extLst>
          </p:cNvPr>
          <p:cNvCxnSpPr>
            <a:cxnSpLocks/>
            <a:stCxn id="80" idx="2"/>
            <a:endCxn id="78" idx="0"/>
          </p:cNvCxnSpPr>
          <p:nvPr/>
        </p:nvCxnSpPr>
        <p:spPr>
          <a:xfrm flipH="1">
            <a:off x="4564077" y="5545883"/>
            <a:ext cx="1" cy="30149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05EC65B-EC54-4861-B6E8-4147B7100C32}"/>
              </a:ext>
            </a:extLst>
          </p:cNvPr>
          <p:cNvCxnSpPr>
            <a:cxnSpLocks/>
            <a:stCxn id="78" idx="3"/>
          </p:cNvCxnSpPr>
          <p:nvPr/>
        </p:nvCxnSpPr>
        <p:spPr>
          <a:xfrm flipH="1" flipV="1">
            <a:off x="4564075" y="1750617"/>
            <a:ext cx="1375501" cy="4274042"/>
          </a:xfrm>
          <a:prstGeom prst="bentConnector4">
            <a:avLst>
              <a:gd name="adj1" fmla="val -346897"/>
              <a:gd name="adj2" fmla="val 99956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1D8D9749-2C28-4806-BE85-281461A0FE26}"/>
              </a:ext>
            </a:extLst>
          </p:cNvPr>
          <p:cNvCxnSpPr>
            <a:stCxn id="75" idx="3"/>
          </p:cNvCxnSpPr>
          <p:nvPr/>
        </p:nvCxnSpPr>
        <p:spPr>
          <a:xfrm flipV="1">
            <a:off x="8525022" y="1750617"/>
            <a:ext cx="793149" cy="452814"/>
          </a:xfrm>
          <a:prstGeom prst="bentConnector3">
            <a:avLst>
              <a:gd name="adj1" fmla="val 101239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8188A48-B0C5-43D8-AC81-0CD91E36A5EA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4564075" y="3734056"/>
            <a:ext cx="4101623" cy="1127512"/>
          </a:xfrm>
          <a:prstGeom prst="bentConnector3">
            <a:avLst>
              <a:gd name="adj1" fmla="val -14774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D26275A9-2C48-4F0E-A9CC-C471E22F87F0}"/>
              </a:ext>
            </a:extLst>
          </p:cNvPr>
          <p:cNvCxnSpPr>
            <a:cxnSpLocks/>
            <a:stCxn id="80" idx="3"/>
          </p:cNvCxnSpPr>
          <p:nvPr/>
        </p:nvCxnSpPr>
        <p:spPr>
          <a:xfrm flipH="1" flipV="1">
            <a:off x="4564075" y="3290330"/>
            <a:ext cx="3806908" cy="1982731"/>
          </a:xfrm>
          <a:prstGeom prst="bentConnector3">
            <a:avLst>
              <a:gd name="adj1" fmla="val -44131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250746B-F446-4F29-B8C8-37355F9EC9ED}"/>
              </a:ext>
            </a:extLst>
          </p:cNvPr>
          <p:cNvSpPr txBox="1"/>
          <p:nvPr/>
        </p:nvSpPr>
        <p:spPr>
          <a:xfrm>
            <a:off x="4564075" y="4016066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6ECD486-18BD-4EBD-95ED-0C5932374BFE}"/>
              </a:ext>
            </a:extLst>
          </p:cNvPr>
          <p:cNvSpPr txBox="1"/>
          <p:nvPr/>
        </p:nvSpPr>
        <p:spPr>
          <a:xfrm>
            <a:off x="8246393" y="2200710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589D835-86FE-40D2-8902-D447A20EEED2}"/>
              </a:ext>
            </a:extLst>
          </p:cNvPr>
          <p:cNvSpPr txBox="1"/>
          <p:nvPr/>
        </p:nvSpPr>
        <p:spPr>
          <a:xfrm>
            <a:off x="4564075" y="2497590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9A9085-DA41-4DF3-9B97-5D0188F20FA1}"/>
              </a:ext>
            </a:extLst>
          </p:cNvPr>
          <p:cNvSpPr txBox="1"/>
          <p:nvPr/>
        </p:nvSpPr>
        <p:spPr>
          <a:xfrm>
            <a:off x="4564075" y="5535365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D172566-2D50-4BEB-AD88-957FE583CD3C}"/>
              </a:ext>
            </a:extLst>
          </p:cNvPr>
          <p:cNvSpPr txBox="1"/>
          <p:nvPr/>
        </p:nvSpPr>
        <p:spPr>
          <a:xfrm>
            <a:off x="8222844" y="3779326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49D36C-DFAF-40A2-8B16-301D1411E281}"/>
              </a:ext>
            </a:extLst>
          </p:cNvPr>
          <p:cNvSpPr txBox="1"/>
          <p:nvPr/>
        </p:nvSpPr>
        <p:spPr>
          <a:xfrm>
            <a:off x="8246393" y="5283784"/>
            <a:ext cx="55725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1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_x229501568">
            <a:extLst>
              <a:ext uri="{FF2B5EF4-FFF2-40B4-BE49-F238E27FC236}">
                <a16:creationId xmlns:a16="http://schemas.microsoft.com/office/drawing/2014/main" id="{146DAE04-999F-4388-8EB1-AE55394B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3" y="1288992"/>
            <a:ext cx="7124570" cy="453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CD153E99-7805-4D15-B4B6-1A7D887A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38" y="1894573"/>
            <a:ext cx="267401" cy="53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70CB88-F602-49D4-BA59-355F7D09D2AF}"/>
              </a:ext>
            </a:extLst>
          </p:cNvPr>
          <p:cNvSpPr/>
          <p:nvPr/>
        </p:nvSpPr>
        <p:spPr>
          <a:xfrm>
            <a:off x="9760007" y="1474785"/>
            <a:ext cx="2064488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외부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E333A65-0805-48F9-9D97-C972AE22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08" y="2448191"/>
            <a:ext cx="347662" cy="4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4193B2-BF18-492B-BA42-98DC6D2CE753}"/>
              </a:ext>
            </a:extLst>
          </p:cNvPr>
          <p:cNvSpPr txBox="1"/>
          <p:nvPr/>
        </p:nvSpPr>
        <p:spPr>
          <a:xfrm>
            <a:off x="7445104" y="1950596"/>
            <a:ext cx="472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냄비가 들어가는 화구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시각장애인을 위한 날개벽과 돌출스위치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 센서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온도 센서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스피커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63572A-57C9-44B0-BB23-D33938177D2B}"/>
              </a:ext>
            </a:extLst>
          </p:cNvPr>
          <p:cNvGrpSpPr/>
          <p:nvPr/>
        </p:nvGrpSpPr>
        <p:grpSpPr>
          <a:xfrm>
            <a:off x="1" y="0"/>
            <a:ext cx="3551621" cy="891073"/>
            <a:chOff x="1" y="0"/>
            <a:chExt cx="3551621" cy="89107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9732A0-AB86-49EB-B797-A484B0F33E95}"/>
                </a:ext>
              </a:extLst>
            </p:cNvPr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47D6DFD-22D5-437B-B011-4FD15572BE13}"/>
                  </a:ext>
                </a:extLst>
              </p:cNvPr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C5A6EEA-D8CF-4325-B31F-F2A1BB3EB4BD}"/>
                  </a:ext>
                </a:extLst>
              </p:cNvPr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81642311-E8A8-463A-93B5-6869C59E9239}"/>
                  </a:ext>
                </a:extLst>
              </p:cNvPr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EB215C-3277-45E7-B28A-182F8F742AF6}"/>
                </a:ext>
              </a:extLst>
            </p:cNvPr>
            <p:cNvSpPr txBox="1"/>
            <p:nvPr/>
          </p:nvSpPr>
          <p:spPr>
            <a:xfrm>
              <a:off x="1133972" y="26033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구상도 </a:t>
              </a:r>
              <a:r>
                <a:rPr lang="en-US" altLang="ko-KR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본체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9CFBF8-8A9E-47F4-A26D-5BD5D45300B7}"/>
              </a:ext>
            </a:extLst>
          </p:cNvPr>
          <p:cNvCxnSpPr/>
          <p:nvPr/>
        </p:nvCxnSpPr>
        <p:spPr>
          <a:xfrm flipV="1">
            <a:off x="952214" y="881534"/>
            <a:ext cx="265418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EA 9\Downloads\logo\logo01_big.gif">
            <a:extLst>
              <a:ext uri="{FF2B5EF4-FFF2-40B4-BE49-F238E27FC236}">
                <a16:creationId xmlns:a16="http://schemas.microsoft.com/office/drawing/2014/main" id="{16B57868-7AE8-41CF-B9F7-FD796337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TEA 9\Downloads\logo\emblem_mark02_big.gif">
            <a:extLst>
              <a:ext uri="{FF2B5EF4-FFF2-40B4-BE49-F238E27FC236}">
                <a16:creationId xmlns:a16="http://schemas.microsoft.com/office/drawing/2014/main" id="{A36156EC-0B73-41C5-936D-8EE35540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C0CE71E-8B3E-4F5F-B9D9-244F1B428135}"/>
              </a:ext>
            </a:extLst>
          </p:cNvPr>
          <p:cNvSpPr/>
          <p:nvPr/>
        </p:nvSpPr>
        <p:spPr>
          <a:xfrm>
            <a:off x="1" y="6505285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5">
            <a:extLst>
              <a:ext uri="{FF2B5EF4-FFF2-40B4-BE49-F238E27FC236}">
                <a16:creationId xmlns:a16="http://schemas.microsoft.com/office/drawing/2014/main" id="{4C38674F-B585-4CAC-B845-25BB5FF0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16" y="3000224"/>
            <a:ext cx="364844" cy="46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9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D5A4F0-45FC-4150-BC9D-F0FF8EDF6BD9}"/>
              </a:ext>
            </a:extLst>
          </p:cNvPr>
          <p:cNvSpPr/>
          <p:nvPr/>
        </p:nvSpPr>
        <p:spPr>
          <a:xfrm>
            <a:off x="1" y="6505285"/>
            <a:ext cx="12192000" cy="354563"/>
          </a:xfrm>
          <a:prstGeom prst="rect">
            <a:avLst/>
          </a:prstGeom>
          <a:solidFill>
            <a:srgbClr val="08107B"/>
          </a:solidFill>
          <a:ln>
            <a:solidFill>
              <a:srgbClr val="081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1B1838-71E1-49CD-B579-4F94B2A77C39}"/>
              </a:ext>
            </a:extLst>
          </p:cNvPr>
          <p:cNvGrpSpPr/>
          <p:nvPr/>
        </p:nvGrpSpPr>
        <p:grpSpPr>
          <a:xfrm>
            <a:off x="1" y="0"/>
            <a:ext cx="3551621" cy="891073"/>
            <a:chOff x="1" y="0"/>
            <a:chExt cx="3551621" cy="89107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57F697-23B5-42DC-A638-021DF830AB84}"/>
                </a:ext>
              </a:extLst>
            </p:cNvPr>
            <p:cNvGrpSpPr/>
            <p:nvPr/>
          </p:nvGrpSpPr>
          <p:grpSpPr>
            <a:xfrm>
              <a:off x="1" y="0"/>
              <a:ext cx="952214" cy="891073"/>
              <a:chOff x="3705225" y="1819275"/>
              <a:chExt cx="962026" cy="87630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13A5EFB-C951-43EB-96A8-DA83F7E03646}"/>
                  </a:ext>
                </a:extLst>
              </p:cNvPr>
              <p:cNvSpPr/>
              <p:nvPr/>
            </p:nvSpPr>
            <p:spPr>
              <a:xfrm>
                <a:off x="3933825" y="2009775"/>
                <a:ext cx="733425" cy="685800"/>
              </a:xfrm>
              <a:prstGeom prst="rect">
                <a:avLst/>
              </a:prstGeom>
              <a:solidFill>
                <a:srgbClr val="08107B"/>
              </a:solidFill>
              <a:ln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049990CD-4A26-4052-A595-3F4D3FEE4838}"/>
                  </a:ext>
                </a:extLst>
              </p:cNvPr>
              <p:cNvCxnSpPr/>
              <p:nvPr/>
            </p:nvCxnSpPr>
            <p:spPr>
              <a:xfrm flipH="1" flipV="1">
                <a:off x="3705225" y="1819275"/>
                <a:ext cx="228601" cy="190501"/>
              </a:xfrm>
              <a:prstGeom prst="line">
                <a:avLst/>
              </a:prstGeom>
              <a:solidFill>
                <a:srgbClr val="08107B"/>
              </a:solidFill>
              <a:ln w="31750">
                <a:solidFill>
                  <a:srgbClr val="0810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1FC5F2E3-F1E7-4BD5-865B-628BFF2C9FC6}"/>
                  </a:ext>
                </a:extLst>
              </p:cNvPr>
              <p:cNvSpPr/>
              <p:nvPr/>
            </p:nvSpPr>
            <p:spPr>
              <a:xfrm>
                <a:off x="4257675" y="2257426"/>
                <a:ext cx="409576" cy="438150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3FDB15-3C46-437D-9690-E377A528E38A}"/>
                </a:ext>
              </a:extLst>
            </p:cNvPr>
            <p:cNvSpPr txBox="1"/>
            <p:nvPr/>
          </p:nvSpPr>
          <p:spPr>
            <a:xfrm>
              <a:off x="1133972" y="26033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구상도 </a:t>
              </a:r>
              <a:r>
                <a:rPr lang="en-US" altLang="ko-KR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28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본체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998C4F-F87F-411E-909A-0131A13C12BE}"/>
              </a:ext>
            </a:extLst>
          </p:cNvPr>
          <p:cNvCxnSpPr/>
          <p:nvPr/>
        </p:nvCxnSpPr>
        <p:spPr>
          <a:xfrm flipV="1">
            <a:off x="952214" y="881534"/>
            <a:ext cx="265418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EA 9\Downloads\logo\logo01_big.gif">
            <a:extLst>
              <a:ext uri="{FF2B5EF4-FFF2-40B4-BE49-F238E27FC236}">
                <a16:creationId xmlns:a16="http://schemas.microsoft.com/office/drawing/2014/main" id="{4D04DF32-8593-455E-8052-75D76B87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647" y="282206"/>
            <a:ext cx="2064488" cy="4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EA 9\Downloads\logo\emblem_mark02_big.gif">
            <a:extLst>
              <a:ext uri="{FF2B5EF4-FFF2-40B4-BE49-F238E27FC236}">
                <a16:creationId xmlns:a16="http://schemas.microsoft.com/office/drawing/2014/main" id="{0584AD2D-0FB2-433A-ADD1-52E01288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78" y="186180"/>
            <a:ext cx="671629" cy="6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4028A9-145E-462B-8F3C-873C86D12F3C}"/>
              </a:ext>
            </a:extLst>
          </p:cNvPr>
          <p:cNvGrpSpPr/>
          <p:nvPr/>
        </p:nvGrpSpPr>
        <p:grpSpPr>
          <a:xfrm>
            <a:off x="93709" y="1419206"/>
            <a:ext cx="7622535" cy="3805818"/>
            <a:chOff x="2137472" y="1357023"/>
            <a:chExt cx="8226101" cy="407309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A031423-10FD-4882-8C0F-127767B6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0" b="99310" l="0" r="97015">
                          <a14:foregroundMark x1="6883" y1="26692" x2="6090" y2="27669"/>
                          <a14:foregroundMark x1="9888" y1="22989" x2="9113" y2="23944"/>
                          <a14:foregroundMark x1="2799" y1="31724" x2="2838" y2="34374"/>
                          <a14:foregroundMark x1="10354" y1="26176" x2="10448" y2="22989"/>
                          <a14:foregroundMark x1="9571" y1="52607" x2="10352" y2="26217"/>
                          <a14:foregroundMark x1="3349" y1="32168" x2="2612" y2="34023"/>
                          <a14:foregroundMark x1="3087" y1="42069" x2="3095" y2="42202"/>
                          <a14:foregroundMark x1="2612" y1="34023" x2="2627" y2="34280"/>
                          <a14:foregroundMark x1="4840" y1="45450" x2="6157" y2="44368"/>
                          <a14:foregroundMark x1="1617" y1="42429" x2="1739" y2="41994"/>
                          <a14:foregroundMark x1="5127" y1="29977" x2="3770" y2="34791"/>
                          <a14:foregroundMark x1="6020" y1="26811" x2="5845" y2="27431"/>
                          <a14:foregroundMark x1="50933" y1="9655" x2="57463" y2="920"/>
                          <a14:foregroundMark x1="57463" y1="920" x2="60479" y2="4185"/>
                          <a14:foregroundMark x1="88993" y1="38621" x2="97015" y2="46207"/>
                          <a14:foregroundMark x1="97015" y1="46207" x2="87873" y2="57931"/>
                          <a14:foregroundMark x1="33955" y1="90575" x2="40485" y2="99310"/>
                          <a14:foregroundMark x1="40485" y1="99310" x2="50187" y2="89195"/>
                          <a14:foregroundMark x1="3545" y1="42299" x2="3358" y2="40920"/>
                          <a14:foregroundMark x1="2052" y1="41839" x2="2052" y2="40690"/>
                          <a14:backgroundMark x1="2009" y1="41670" x2="0" y2="37931"/>
                          <a14:backgroundMark x1="8769" y1="54253" x2="2581" y2="42735"/>
                          <a14:backgroundMark x1="2985" y1="46667" x2="0" y2="42529"/>
                          <a14:backgroundMark x1="2799" y1="46667" x2="0" y2="43218"/>
                          <a14:backgroundMark x1="4478" y1="47126" x2="1119" y2="41149"/>
                          <a14:backgroundMark x1="9888" y1="56782" x2="8582" y2="51494"/>
                          <a14:backgroundMark x1="1679" y1="43218" x2="2239" y2="41839"/>
                          <a14:backgroundMark x1="933" y1="43218" x2="933" y2="43218"/>
                          <a14:backgroundMark x1="1493" y1="42529" x2="1493" y2="42529"/>
                          <a14:backgroundMark x1="1493" y1="42529" x2="1493" y2="42529"/>
                          <a14:backgroundMark x1="1493" y1="42529" x2="1493" y2="42529"/>
                          <a14:backgroundMark x1="1493" y1="41839" x2="1493" y2="41839"/>
                          <a14:backgroundMark x1="1493" y1="41609" x2="1493" y2="41609"/>
                          <a14:backgroundMark x1="1493" y1="41609" x2="1493" y2="41609"/>
                          <a14:backgroundMark x1="1493" y1="41609" x2="1493" y2="41609"/>
                          <a14:backgroundMark x1="1493" y1="41609" x2="1493" y2="41609"/>
                          <a14:backgroundMark x1="1493" y1="41149" x2="1493" y2="41149"/>
                          <a14:backgroundMark x1="1090" y1="37149" x2="0" y2="40690"/>
                          <a14:backgroundMark x1="2052" y1="34023" x2="1116" y2="37064"/>
                          <a14:backgroundMark x1="4104" y1="25747" x2="0" y2="30805"/>
                          <a14:backgroundMark x1="8582" y1="22989" x2="3545" y2="23678"/>
                          <a14:backgroundMark x1="10261" y1="56552" x2="7276" y2="51494"/>
                          <a14:backgroundMark x1="8582" y1="53563" x2="10448" y2="55862"/>
                          <a14:backgroundMark x1="1493" y1="43218" x2="0" y2="40690"/>
                          <a14:backgroundMark x1="63619" y1="4828" x2="62500" y2="103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943" y="1357023"/>
              <a:ext cx="5018803" cy="407309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4DEF-E25A-43C7-92DF-29C04C57B77E}"/>
                </a:ext>
              </a:extLst>
            </p:cNvPr>
            <p:cNvSpPr txBox="1"/>
            <p:nvPr/>
          </p:nvSpPr>
          <p:spPr>
            <a:xfrm>
              <a:off x="7689549" y="1357023"/>
              <a:ext cx="113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스피커</a:t>
              </a:r>
              <a:endParaRPr lang="en-US" altLang="ko-KR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3F4EE8-448D-4D9E-95E9-15BC6847532C}"/>
                </a:ext>
              </a:extLst>
            </p:cNvPr>
            <p:cNvSpPr txBox="1"/>
            <p:nvPr/>
          </p:nvSpPr>
          <p:spPr>
            <a:xfrm>
              <a:off x="7563589" y="4431666"/>
              <a:ext cx="113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IPM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0AE99-04EF-4593-91E5-08E1878C5C97}"/>
                </a:ext>
              </a:extLst>
            </p:cNvPr>
            <p:cNvSpPr txBox="1"/>
            <p:nvPr/>
          </p:nvSpPr>
          <p:spPr>
            <a:xfrm>
              <a:off x="2598770" y="4382493"/>
              <a:ext cx="1575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토글</a:t>
              </a:r>
              <a:r>
                <a:rPr lang="ko-KR" altLang="en-US" sz="1600" dirty="0"/>
                <a:t> 스위치</a:t>
              </a:r>
              <a:endParaRPr lang="en-US" altLang="ko-KR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6CB9D5-A483-485C-A3C3-756B48739A47}"/>
                </a:ext>
              </a:extLst>
            </p:cNvPr>
            <p:cNvSpPr txBox="1"/>
            <p:nvPr/>
          </p:nvSpPr>
          <p:spPr>
            <a:xfrm>
              <a:off x="2137472" y="2598256"/>
              <a:ext cx="113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SMPS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93DAEA2-352F-48D0-9499-4F35942D9E06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682155" y="1526300"/>
              <a:ext cx="1007394" cy="1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992A46-242A-4E67-B084-05209B576872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6096001" y="4600943"/>
              <a:ext cx="1467588" cy="229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3D2D520-94F4-4E49-A10C-08466646AD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0385" y="4539901"/>
              <a:ext cx="1142808" cy="3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20877C-D79E-44A2-921F-5CE3AAAD940D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29" y="2767533"/>
              <a:ext cx="982556" cy="1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DDDBC7-6E33-4487-A02C-52FEE2AA8AA6}"/>
                </a:ext>
              </a:extLst>
            </p:cNvPr>
            <p:cNvSpPr txBox="1"/>
            <p:nvPr/>
          </p:nvSpPr>
          <p:spPr>
            <a:xfrm>
              <a:off x="7813183" y="4973084"/>
              <a:ext cx="2550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&lt;</a:t>
              </a:r>
              <a:r>
                <a:rPr lang="ko-KR" altLang="en-US" sz="1600" b="1" dirty="0"/>
                <a:t>작품 내부제작도</a:t>
              </a:r>
              <a:r>
                <a:rPr lang="en-US" altLang="ko-KR" sz="1600" b="1" dirty="0"/>
                <a:t>&gt;</a:t>
              </a:r>
            </a:p>
          </p:txBody>
        </p:sp>
      </p:grpSp>
      <p:pic>
        <p:nvPicPr>
          <p:cNvPr id="51" name="Picture 11">
            <a:extLst>
              <a:ext uri="{FF2B5EF4-FFF2-40B4-BE49-F238E27FC236}">
                <a16:creationId xmlns:a16="http://schemas.microsoft.com/office/drawing/2014/main" id="{D1AD27E1-28F6-430B-876E-B8774247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06358" y="3093889"/>
            <a:ext cx="319518" cy="45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2FAFCC1D-C325-46A2-964E-68383598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54" y="3624662"/>
            <a:ext cx="409000" cy="42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36EE55-8CB0-4ECA-A891-00B6A461E78F}"/>
              </a:ext>
            </a:extLst>
          </p:cNvPr>
          <p:cNvSpPr/>
          <p:nvPr/>
        </p:nvSpPr>
        <p:spPr>
          <a:xfrm>
            <a:off x="8101269" y="2071331"/>
            <a:ext cx="2064488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내부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CEC185-8F96-4D1E-BF3F-BFA8A95F4239}"/>
              </a:ext>
            </a:extLst>
          </p:cNvPr>
          <p:cNvSpPr txBox="1"/>
          <p:nvPr/>
        </p:nvSpPr>
        <p:spPr>
          <a:xfrm>
            <a:off x="8287024" y="2596342"/>
            <a:ext cx="3634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고주파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발생부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IPM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사고방지시스템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리니어모터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9" name="Picture 14">
            <a:extLst>
              <a:ext uri="{FF2B5EF4-FFF2-40B4-BE49-F238E27FC236}">
                <a16:creationId xmlns:a16="http://schemas.microsoft.com/office/drawing/2014/main" id="{D6E51CE5-EE99-4721-B9BE-9EF93E22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33" y="4135298"/>
            <a:ext cx="331441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5">
            <a:extLst>
              <a:ext uri="{FF2B5EF4-FFF2-40B4-BE49-F238E27FC236}">
                <a16:creationId xmlns:a16="http://schemas.microsoft.com/office/drawing/2014/main" id="{28CCDEE2-9B05-4FFD-A823-4F552BAB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82" y="2579033"/>
            <a:ext cx="355171" cy="48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7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262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Cambria</vt:lpstr>
      <vt:lpstr>HY그래픽M</vt:lpstr>
      <vt:lpstr>나눔고딕 ExtraBold</vt:lpstr>
      <vt:lpstr>Abadi</vt:lpstr>
      <vt:lpstr>맑은 고딕</vt:lpstr>
      <vt:lpstr>Arial</vt:lpstr>
      <vt:lpstr>HY견고딕</vt:lpstr>
      <vt:lpstr>Office 테마</vt:lpstr>
      <vt:lpstr>시각장애인을 위한 인덕션 히터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myeongsue Kim</dc:creator>
  <cp:lastModifiedBy>박 중원</cp:lastModifiedBy>
  <cp:revision>326</cp:revision>
  <dcterms:created xsi:type="dcterms:W3CDTF">2016-03-15T09:28:54Z</dcterms:created>
  <dcterms:modified xsi:type="dcterms:W3CDTF">2020-07-29T07:32:26Z</dcterms:modified>
</cp:coreProperties>
</file>