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3"/>
  </p:notesMasterIdLst>
  <p:sldIdLst>
    <p:sldId id="256" r:id="rId2"/>
    <p:sldId id="398" r:id="rId3"/>
    <p:sldId id="405" r:id="rId4"/>
    <p:sldId id="399" r:id="rId5"/>
    <p:sldId id="400" r:id="rId6"/>
    <p:sldId id="739" r:id="rId7"/>
    <p:sldId id="735" r:id="rId8"/>
    <p:sldId id="370" r:id="rId9"/>
    <p:sldId id="401" r:id="rId10"/>
    <p:sldId id="402" r:id="rId11"/>
    <p:sldId id="732" r:id="rId1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77" d="100"/>
          <a:sy n="77" d="100"/>
        </p:scale>
        <p:origin x="96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66063AB-1C9E-4DEC-8AB8-037CDBFF8838}" type="datetimeFigureOut">
              <a:rPr lang="ko-KR" altLang="en-US"/>
              <a:pPr>
                <a:defRPr/>
              </a:pPr>
              <a:t>2023-03-12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8EB6D3-80AC-492A-8B78-70AE4D7532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99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4D739-4D44-4292-A693-97D3A4EF58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0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4D739-4D44-4292-A693-97D3A4EF58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1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pPr/>
              <a:t>2023-03-12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4687827" y="2054597"/>
            <a:ext cx="282481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 프로그래밍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67402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41263567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pPr/>
              <a:t>2023-03-12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09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57497" y="1857376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404007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http://ecl.inu.ac.kr</a:t>
            </a: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542030"/>
            <a:ext cx="10363200" cy="59893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B3A3C-E28D-47FD-B4D6-2DB20DC369D5}" type="datetime1">
              <a:rPr lang="ko-KR" altLang="en-US" smtClean="0"/>
              <a:pPr>
                <a:defRPr/>
              </a:pPr>
              <a:t>2023-03-12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1E11-0A86-468D-8376-1BFE2C87CB7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57497" y="1857376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http://ecl.inu.ac.kr</a:t>
            </a: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B146-D6E0-407F-B185-A46BBC1DFD75}" type="datetime1">
              <a:rPr lang="ko-KR" altLang="en-US" smtClean="0"/>
              <a:pPr>
                <a:defRPr/>
              </a:pPr>
              <a:t>2023-03-12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6A4FE-6DDB-4819-88DB-C7317091388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05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pPr/>
              <a:t>2023-03-12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9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/>
              <a:t>비트맵 붓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6A4FE-6DDB-4819-88DB-C7317091388E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붓 변환하기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사각형</a:t>
            </a:r>
            <a:r>
              <a:rPr lang="en-US" altLang="ko-KR" dirty="0"/>
              <a:t>[(100,100),(200,200)]</a:t>
            </a:r>
            <a:r>
              <a:rPr lang="ko-KR" altLang="en-US" dirty="0"/>
              <a:t>에 비트맵 붓으로 그리는 경우</a:t>
            </a:r>
            <a:endParaRPr lang="en-US" altLang="ko-KR" dirty="0"/>
          </a:p>
          <a:p>
            <a:pPr lvl="1"/>
            <a:r>
              <a:rPr lang="ko-KR" altLang="en-US" dirty="0"/>
              <a:t>붓을 변환하지 않는 경우</a:t>
            </a:r>
            <a:r>
              <a:rPr lang="en-US" altLang="ko-KR" dirty="0"/>
              <a:t>: </a:t>
            </a:r>
            <a:r>
              <a:rPr lang="ko-KR" altLang="en-US" dirty="0"/>
              <a:t>비트맵을 </a:t>
            </a:r>
            <a:r>
              <a:rPr lang="ko-KR" altLang="en-US" dirty="0" err="1"/>
              <a:t>렌더타겟의</a:t>
            </a:r>
            <a:r>
              <a:rPr lang="ko-KR" altLang="en-US" dirty="0"/>
              <a:t> 원점에 맞추어 그림</a:t>
            </a:r>
            <a:endParaRPr lang="en-US" altLang="ko-KR" dirty="0"/>
          </a:p>
          <a:p>
            <a:pPr lvl="2"/>
            <a:r>
              <a:rPr lang="ko-KR" altLang="en-US" dirty="0"/>
              <a:t>따라서 사각형의 일부만 채워지고 나머지는 확장 모드로 </a:t>
            </a:r>
            <a:r>
              <a:rPr lang="ko-KR" altLang="en-US" dirty="0" err="1"/>
              <a:t>채워짐</a:t>
            </a:r>
            <a:endParaRPr lang="en-US" altLang="ko-KR" dirty="0"/>
          </a:p>
          <a:p>
            <a:pPr lvl="1"/>
            <a:r>
              <a:rPr lang="ko-KR" altLang="en-US" dirty="0"/>
              <a:t>붓에 </a:t>
            </a:r>
            <a:r>
              <a:rPr lang="en-US" altLang="ko-KR" dirty="0"/>
              <a:t>(50,50) </a:t>
            </a:r>
            <a:r>
              <a:rPr lang="ko-KR" altLang="en-US" dirty="0"/>
              <a:t>이동하는 변환을 적용한 경우</a:t>
            </a:r>
            <a:r>
              <a:rPr lang="en-US" altLang="ko-KR" dirty="0"/>
              <a:t>: </a:t>
            </a:r>
            <a:r>
              <a:rPr lang="ko-KR" altLang="en-US" dirty="0"/>
              <a:t>비트맵이 이동되어 사각형이 모두 채워짐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2050" name="Picture 2" descr="Illustration of a square painted with a bitmap brush without transforming the brush and by transforming the brus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84" y="4407178"/>
            <a:ext cx="4572032" cy="1974150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07569" y="2456309"/>
            <a:ext cx="7443641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+mn-lt"/>
              </a:rPr>
              <a:t>LoadBitmapFromResource</a:t>
            </a:r>
            <a:r>
              <a:rPr lang="en-US" altLang="ko-KR" sz="1400" dirty="0">
                <a:latin typeface="+mn-lt"/>
              </a:rPr>
              <a:t> ( </a:t>
            </a:r>
            <a:r>
              <a:rPr lang="en-US" altLang="ko-KR" sz="1400" dirty="0" err="1">
                <a:latin typeface="+mn-lt"/>
              </a:rPr>
              <a:t>pRenderTarget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pWICFactory</a:t>
            </a:r>
            <a:r>
              <a:rPr lang="en-US" altLang="ko-KR" sz="1400" dirty="0">
                <a:latin typeface="+mn-lt"/>
              </a:rPr>
              <a:t>, L"FERN", </a:t>
            </a:r>
            <a:r>
              <a:rPr lang="en-US" altLang="ko-KR" sz="1400" dirty="0" err="1">
                <a:latin typeface="+mn-lt"/>
              </a:rPr>
              <a:t>L"Image</a:t>
            </a:r>
            <a:r>
              <a:rPr lang="en-US" altLang="ko-KR" sz="1400" dirty="0">
                <a:latin typeface="+mn-lt"/>
              </a:rPr>
              <a:t>", &amp;</a:t>
            </a:r>
            <a:r>
              <a:rPr lang="en-US" altLang="ko-KR" sz="1400" dirty="0" err="1">
                <a:latin typeface="+mn-lt"/>
              </a:rPr>
              <a:t>pBitmap</a:t>
            </a:r>
            <a:r>
              <a:rPr lang="en-US" altLang="ko-KR" sz="1400" dirty="0">
                <a:latin typeface="+mn-lt"/>
              </a:rPr>
              <a:t> );</a:t>
            </a:r>
          </a:p>
          <a:p>
            <a:r>
              <a:rPr lang="en-US" altLang="ko-KR" sz="1400" dirty="0" err="1">
                <a:latin typeface="+mn-lt"/>
              </a:rPr>
              <a:t>pRenderTarget</a:t>
            </a:r>
            <a:r>
              <a:rPr lang="en-US" altLang="ko-KR" sz="1400" dirty="0">
                <a:latin typeface="+mn-lt"/>
              </a:rPr>
              <a:t>-&gt;</a:t>
            </a:r>
            <a:r>
              <a:rPr lang="en-US" altLang="ko-KR" sz="1400" dirty="0" err="1">
                <a:latin typeface="+mn-lt"/>
              </a:rPr>
              <a:t>CreateBitmapBrush</a:t>
            </a:r>
            <a:r>
              <a:rPr lang="en-US" altLang="ko-KR" sz="1400" dirty="0">
                <a:latin typeface="+mn-lt"/>
              </a:rPr>
              <a:t>( </a:t>
            </a:r>
            <a:r>
              <a:rPr lang="en-US" altLang="ko-KR" sz="1400" dirty="0" err="1">
                <a:latin typeface="+mn-lt"/>
              </a:rPr>
              <a:t>pBitmap</a:t>
            </a:r>
            <a:r>
              <a:rPr lang="en-US" altLang="ko-KR" sz="1400" dirty="0">
                <a:latin typeface="+mn-lt"/>
              </a:rPr>
              <a:t>, &amp;</a:t>
            </a:r>
            <a:r>
              <a:rPr lang="en-US" altLang="ko-KR" sz="1400" dirty="0" err="1">
                <a:latin typeface="+mn-lt"/>
              </a:rPr>
              <a:t>pBitmapBrush</a:t>
            </a:r>
            <a:r>
              <a:rPr lang="en-US" altLang="ko-KR" sz="1400" dirty="0">
                <a:latin typeface="+mn-lt"/>
              </a:rPr>
              <a:t> );</a:t>
            </a:r>
          </a:p>
          <a:p>
            <a:endParaRPr lang="en-US" altLang="ko-KR" sz="800" dirty="0"/>
          </a:p>
          <a:p>
            <a:r>
              <a:rPr lang="en-US" altLang="ko-KR" sz="1400" dirty="0">
                <a:latin typeface="+mn-lt"/>
              </a:rPr>
              <a:t>D2D1_RECT_F </a:t>
            </a:r>
            <a:r>
              <a:rPr lang="en-US" altLang="ko-KR" sz="1400" dirty="0" err="1">
                <a:latin typeface="+mn-lt"/>
              </a:rPr>
              <a:t>rcTransformedBrushRect</a:t>
            </a:r>
            <a:r>
              <a:rPr lang="en-US" altLang="ko-KR" sz="1400" dirty="0">
                <a:latin typeface="+mn-lt"/>
              </a:rPr>
              <a:t> = D2D1::</a:t>
            </a:r>
            <a:r>
              <a:rPr lang="en-US" altLang="ko-KR" sz="1400" dirty="0" err="1">
                <a:latin typeface="+mn-lt"/>
              </a:rPr>
              <a:t>RectF</a:t>
            </a:r>
            <a:r>
              <a:rPr lang="en-US" altLang="ko-KR" sz="1400" dirty="0">
                <a:latin typeface="+mn-lt"/>
              </a:rPr>
              <a:t>(100, 100, 200, 200);</a:t>
            </a:r>
          </a:p>
          <a:p>
            <a:endParaRPr lang="en-US" altLang="ko-KR" sz="400" dirty="0">
              <a:latin typeface="+mn-lt"/>
            </a:endParaRPr>
          </a:p>
          <a:p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pBitmapBrush</a:t>
            </a:r>
            <a:r>
              <a:rPr lang="en-US" altLang="ko-KR" sz="1400" dirty="0">
                <a:solidFill>
                  <a:srgbClr val="0070C0"/>
                </a:solidFill>
                <a:latin typeface="+mn-lt"/>
              </a:rPr>
              <a:t>-&gt;</a:t>
            </a:r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SetTransform</a:t>
            </a:r>
            <a:r>
              <a:rPr lang="en-US" altLang="ko-KR" sz="1400" dirty="0">
                <a:solidFill>
                  <a:srgbClr val="0070C0"/>
                </a:solidFill>
                <a:latin typeface="+mn-lt"/>
              </a:rPr>
              <a:t>( D2D1::Matrix3x2F::Translation(D2D1::</a:t>
            </a:r>
            <a:r>
              <a:rPr lang="en-US" altLang="ko-KR" sz="1400" dirty="0" err="1">
                <a:solidFill>
                  <a:srgbClr val="0070C0"/>
                </a:solidFill>
                <a:latin typeface="+mn-lt"/>
              </a:rPr>
              <a:t>SizeF</a:t>
            </a:r>
            <a:r>
              <a:rPr lang="en-US" altLang="ko-KR" sz="1400" dirty="0">
                <a:solidFill>
                  <a:srgbClr val="0070C0"/>
                </a:solidFill>
                <a:latin typeface="+mn-lt"/>
              </a:rPr>
              <a:t>(50,50)) );</a:t>
            </a:r>
          </a:p>
          <a:p>
            <a:endParaRPr lang="en-US" altLang="ko-KR" sz="800" dirty="0"/>
          </a:p>
          <a:p>
            <a:r>
              <a:rPr lang="en-US" altLang="ko-KR" sz="1400" dirty="0" err="1">
                <a:latin typeface="+mn-lt"/>
              </a:rPr>
              <a:t>pRenderTarget</a:t>
            </a:r>
            <a:r>
              <a:rPr lang="en-US" altLang="ko-KR" sz="1400" dirty="0">
                <a:latin typeface="+mn-lt"/>
              </a:rPr>
              <a:t>-&gt;</a:t>
            </a:r>
            <a:r>
              <a:rPr lang="en-US" altLang="ko-KR" sz="1400" dirty="0" err="1">
                <a:latin typeface="+mn-lt"/>
              </a:rPr>
              <a:t>FillRectangle</a:t>
            </a:r>
            <a:r>
              <a:rPr lang="en-US" altLang="ko-KR" sz="1400" dirty="0">
                <a:latin typeface="+mn-lt"/>
              </a:rPr>
              <a:t>( &amp;</a:t>
            </a:r>
            <a:r>
              <a:rPr lang="en-US" altLang="ko-KR" sz="1400" dirty="0" err="1">
                <a:latin typeface="+mn-lt"/>
              </a:rPr>
              <a:t>rcTransformedBrushRect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pBitmapBrush</a:t>
            </a:r>
            <a:r>
              <a:rPr lang="en-US" altLang="ko-KR" sz="1400" dirty="0">
                <a:latin typeface="+mn-lt"/>
              </a:rPr>
              <a:t> );</a:t>
            </a:r>
          </a:p>
          <a:p>
            <a:r>
              <a:rPr lang="en-US" altLang="ko-KR" sz="1400" dirty="0" err="1">
                <a:latin typeface="+mn-lt"/>
              </a:rPr>
              <a:t>pRenderTarget</a:t>
            </a:r>
            <a:r>
              <a:rPr lang="en-US" altLang="ko-KR" sz="1400" dirty="0">
                <a:latin typeface="+mn-lt"/>
              </a:rPr>
              <a:t>-&gt;</a:t>
            </a:r>
            <a:r>
              <a:rPr lang="en-US" altLang="ko-KR" sz="1400" dirty="0" err="1">
                <a:latin typeface="+mn-lt"/>
              </a:rPr>
              <a:t>DrawRectangle</a:t>
            </a:r>
            <a:r>
              <a:rPr lang="en-US" altLang="ko-KR" sz="1400" dirty="0">
                <a:latin typeface="+mn-lt"/>
              </a:rPr>
              <a:t>( &amp;</a:t>
            </a:r>
            <a:r>
              <a:rPr lang="en-US" altLang="ko-KR" sz="1400" dirty="0" err="1">
                <a:latin typeface="+mn-lt"/>
              </a:rPr>
              <a:t>rcTransformedBrushRect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pBlackBrush</a:t>
            </a:r>
            <a:r>
              <a:rPr lang="en-US" altLang="ko-KR" sz="1400" dirty="0">
                <a:latin typeface="+mn-lt"/>
              </a:rPr>
              <a:t>, 1, NULL);</a:t>
            </a:r>
          </a:p>
        </p:txBody>
      </p:sp>
    </p:spTree>
  </p:cSld>
  <p:clrMapOvr>
    <a:masterClrMapping/>
  </p:clrMapOvr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>
                <a:solidFill>
                  <a:srgbClr val="0000FF"/>
                </a:solidFill>
              </a:rPr>
              <a:t>실습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비트맵 붓 만들고 사용하기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[</a:t>
            </a:r>
            <a:r>
              <a:rPr lang="en-US" altLang="ko-KR" dirty="0" err="1"/>
              <a:t>BitmapBrush</a:t>
            </a:r>
            <a:r>
              <a:rPr lang="en-US" altLang="ko-KR" dirty="0"/>
              <a:t>] (20m)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비트맵 붓을 만들고 사용해보자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새 프로젝트를 생성하고 파일을 준비하자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이미지 파일 </a:t>
            </a:r>
            <a:r>
              <a:rPr lang="en-US" altLang="ko-KR" dirty="0"/>
              <a:t>campus.jpg</a:t>
            </a:r>
            <a:r>
              <a:rPr lang="ko-KR" altLang="en-US" dirty="0"/>
              <a:t>과 리소스 파일 </a:t>
            </a:r>
            <a:r>
              <a:rPr lang="en-US" altLang="ko-KR" dirty="0" err="1"/>
              <a:t>resource.rc</a:t>
            </a:r>
            <a:r>
              <a:rPr lang="en-US" altLang="ko-KR" dirty="0"/>
              <a:t> </a:t>
            </a:r>
            <a:r>
              <a:rPr lang="ko-KR" altLang="en-US" dirty="0"/>
              <a:t>이 프로젝트 폴더 위치에 있도록 준비하자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이미지 파일 </a:t>
            </a:r>
            <a:r>
              <a:rPr lang="en-US" altLang="ko-KR" dirty="0"/>
              <a:t>campus.jpg</a:t>
            </a:r>
            <a:r>
              <a:rPr lang="ko-KR" altLang="en-US" dirty="0"/>
              <a:t>은 임의의 그림 파일이면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리소스 파일 </a:t>
            </a:r>
            <a:r>
              <a:rPr lang="en-US" altLang="ko-KR" dirty="0" err="1"/>
              <a:t>resource.rc</a:t>
            </a:r>
            <a:r>
              <a:rPr lang="ko-KR" altLang="en-US" dirty="0"/>
              <a:t>은 메모장으로 만들면 된다</a:t>
            </a:r>
            <a:r>
              <a:rPr lang="en-US" altLang="ko-KR" dirty="0"/>
              <a:t>. </a:t>
            </a:r>
            <a:r>
              <a:rPr lang="ko-KR" altLang="en-US" dirty="0"/>
              <a:t>첫 줄에 다음과 같은 내용을 입력하자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리소스 파일 </a:t>
            </a:r>
            <a:r>
              <a:rPr lang="en-US" altLang="ko-KR" dirty="0" err="1"/>
              <a:t>resource.rc</a:t>
            </a:r>
            <a:r>
              <a:rPr lang="ko-KR" altLang="en-US" dirty="0"/>
              <a:t>를 드래그해서 </a:t>
            </a:r>
            <a:r>
              <a:rPr lang="en-US" altLang="ko-KR" dirty="0"/>
              <a:t>Visual Studio</a:t>
            </a:r>
            <a:r>
              <a:rPr lang="ko-KR" altLang="en-US" dirty="0"/>
              <a:t>의 솔루션 탐색기 탭의 </a:t>
            </a:r>
            <a:r>
              <a:rPr lang="en-US" altLang="ko-KR" dirty="0"/>
              <a:t>‘</a:t>
            </a:r>
            <a:r>
              <a:rPr lang="ko-KR" altLang="en-US" dirty="0"/>
              <a:t>리소스 파일</a:t>
            </a:r>
            <a:r>
              <a:rPr lang="en-US" altLang="ko-KR" dirty="0"/>
              <a:t>‘ </a:t>
            </a:r>
            <a:r>
              <a:rPr lang="ko-KR" altLang="en-US" dirty="0"/>
              <a:t>폴더에 </a:t>
            </a:r>
            <a:r>
              <a:rPr lang="ko-KR" altLang="en-US" dirty="0" err="1"/>
              <a:t>드롭하자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이제 </a:t>
            </a:r>
            <a:r>
              <a:rPr lang="en-US" altLang="ko-KR" dirty="0"/>
              <a:t>main.cpp</a:t>
            </a:r>
            <a:r>
              <a:rPr lang="ko-KR" altLang="en-US" dirty="0"/>
              <a:t>를 작성하자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이미지를 </a:t>
            </a:r>
            <a:r>
              <a:rPr lang="ko-KR" altLang="en-US" dirty="0" err="1"/>
              <a:t>로드하여</a:t>
            </a:r>
            <a:r>
              <a:rPr lang="ko-KR" altLang="en-US" dirty="0"/>
              <a:t> 비트맵과 비트맵 브러시를 만들자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이미지 파일을 </a:t>
            </a:r>
            <a:r>
              <a:rPr lang="ko-KR" altLang="en-US" dirty="0" err="1"/>
              <a:t>로드하여</a:t>
            </a:r>
            <a:r>
              <a:rPr lang="ko-KR" altLang="en-US" dirty="0"/>
              <a:t> 원본 크기 그대로 비트맵을 만들자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동일한 비트맵으로부터 비트맵 브러시를 두개를 만들자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비트맵을 그리자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(1) </a:t>
            </a:r>
            <a:r>
              <a:rPr lang="en-US" altLang="ko-KR" dirty="0" err="1"/>
              <a:t>DrawBitmap</a:t>
            </a:r>
            <a:r>
              <a:rPr lang="en-US" altLang="ko-KR" dirty="0"/>
              <a:t>() </a:t>
            </a:r>
            <a:r>
              <a:rPr lang="ko-KR" altLang="en-US" dirty="0"/>
              <a:t>함수로 비트맵을 원본 크기로 그대로</a:t>
            </a:r>
            <a:r>
              <a:rPr lang="en-US" altLang="ko-KR" dirty="0"/>
              <a:t>, </a:t>
            </a:r>
            <a:r>
              <a:rPr lang="ko-KR" altLang="en-US" dirty="0"/>
              <a:t>불투명도 </a:t>
            </a:r>
            <a:r>
              <a:rPr lang="en-US" altLang="ko-KR" dirty="0"/>
              <a:t>0.3</a:t>
            </a:r>
            <a:r>
              <a:rPr lang="ko-KR" altLang="en-US" dirty="0"/>
              <a:t>으로 그리자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(2) </a:t>
            </a:r>
            <a:r>
              <a:rPr lang="en-US" altLang="ko-KR" dirty="0" err="1"/>
              <a:t>FillRectangle</a:t>
            </a:r>
            <a:r>
              <a:rPr lang="en-US" altLang="ko-KR" dirty="0"/>
              <a:t>() </a:t>
            </a:r>
            <a:r>
              <a:rPr lang="ko-KR" altLang="en-US" dirty="0"/>
              <a:t>함수로 첫번째 비트맵 브러시로 그리자</a:t>
            </a:r>
            <a:r>
              <a:rPr lang="en-US" altLang="ko-KR" dirty="0"/>
              <a:t>. </a:t>
            </a:r>
            <a:r>
              <a:rPr lang="ko-KR" altLang="en-US" dirty="0"/>
              <a:t>첫번째 인자를 </a:t>
            </a:r>
            <a:r>
              <a:rPr lang="en-US" altLang="ko-KR" dirty="0"/>
              <a:t>D2D1::</a:t>
            </a:r>
            <a:r>
              <a:rPr lang="en-US" altLang="ko-KR" dirty="0" err="1"/>
              <a:t>RectF</a:t>
            </a:r>
            <a:r>
              <a:rPr lang="en-US" altLang="ko-KR" dirty="0"/>
              <a:t>(50, 50, 450, 200)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(3) </a:t>
            </a:r>
            <a:r>
              <a:rPr lang="en-US" altLang="ko-KR" dirty="0" err="1"/>
              <a:t>FillRectangle</a:t>
            </a:r>
            <a:r>
              <a:rPr lang="en-US" altLang="ko-KR" dirty="0"/>
              <a:t>() </a:t>
            </a:r>
            <a:r>
              <a:rPr lang="ko-KR" altLang="en-US" dirty="0"/>
              <a:t>함수로 두번째 비트맵 브러시로 그리자</a:t>
            </a:r>
            <a:r>
              <a:rPr lang="en-US" altLang="ko-KR" dirty="0"/>
              <a:t>. </a:t>
            </a:r>
            <a:r>
              <a:rPr lang="ko-KR" altLang="en-US" dirty="0"/>
              <a:t>첫번째 인자를 </a:t>
            </a:r>
            <a:r>
              <a:rPr lang="en-US" altLang="ko-KR" dirty="0"/>
              <a:t>D2D1::</a:t>
            </a:r>
            <a:r>
              <a:rPr lang="en-US" altLang="ko-KR" dirty="0" err="1"/>
              <a:t>RectF</a:t>
            </a:r>
            <a:r>
              <a:rPr lang="en-US" altLang="ko-KR" dirty="0"/>
              <a:t>(150, 250, 550, 400)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그리기 전에 두번째 비트맵 브러시에 </a:t>
            </a:r>
            <a:r>
              <a:rPr lang="en-US" altLang="ko-KR" dirty="0"/>
              <a:t>(100,200) </a:t>
            </a:r>
            <a:r>
              <a:rPr lang="ko-KR" altLang="en-US" dirty="0"/>
              <a:t>만큼 이동하는 </a:t>
            </a:r>
            <a:r>
              <a:rPr lang="en-US" altLang="ko-KR" dirty="0" err="1"/>
              <a:t>SetTransform</a:t>
            </a:r>
            <a:r>
              <a:rPr lang="en-US" altLang="ko-KR" dirty="0"/>
              <a:t>()</a:t>
            </a:r>
            <a:r>
              <a:rPr lang="ko-KR" altLang="en-US" dirty="0"/>
              <a:t>을 적용한 후에 그리자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sz="8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BitmapBrush</a:t>
            </a:r>
            <a:endParaRPr lang="ko-KR" alt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C7D5D-B0C9-44AC-A41A-1599414D2D02}"/>
              </a:ext>
            </a:extLst>
          </p:cNvPr>
          <p:cNvSpPr txBox="1"/>
          <p:nvPr/>
        </p:nvSpPr>
        <p:spPr>
          <a:xfrm>
            <a:off x="2783632" y="2257127"/>
            <a:ext cx="309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n-lt"/>
              </a:rPr>
              <a:t>MyImage</a:t>
            </a:r>
            <a:r>
              <a:rPr lang="en-US" altLang="ko-KR" sz="1400" dirty="0">
                <a:latin typeface="+mn-lt"/>
              </a:rPr>
              <a:t>	Image	"campus.jpg“</a:t>
            </a:r>
          </a:p>
        </p:txBody>
      </p:sp>
    </p:spTree>
    <p:extLst>
      <p:ext uri="{BB962C8B-B14F-4D97-AF65-F5344CB8AC3E}">
        <p14:creationId xmlns:p14="http://schemas.microsoft.com/office/powerpoint/2010/main" val="205853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붓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비트맵 붓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ID2D1BitmapBrush</a:t>
            </a:r>
          </a:p>
          <a:p>
            <a:pPr lvl="2"/>
            <a:r>
              <a:rPr lang="ko-KR" altLang="en-US" dirty="0"/>
              <a:t>영역을 비트맵으로 칠함</a:t>
            </a:r>
            <a:endParaRPr lang="en-US" altLang="ko-KR" dirty="0"/>
          </a:p>
          <a:p>
            <a:pPr lvl="2"/>
            <a:r>
              <a:rPr lang="ko-KR" altLang="en-US" dirty="0"/>
              <a:t>비트맵은 </a:t>
            </a:r>
            <a:r>
              <a:rPr lang="en-US" altLang="ko-KR" dirty="0">
                <a:solidFill>
                  <a:srgbClr val="0070C0"/>
                </a:solidFill>
              </a:rPr>
              <a:t>ID2D1Bitmap</a:t>
            </a:r>
            <a:r>
              <a:rPr lang="en-US" altLang="ko-KR" dirty="0"/>
              <a:t> </a:t>
            </a:r>
            <a:r>
              <a:rPr lang="ko-KR" altLang="en-US" dirty="0"/>
              <a:t>객체로 표현됨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비트맵으로 칠한 정사각형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단계 </a:t>
            </a:r>
            <a:r>
              <a:rPr lang="en-US" altLang="ko-KR" dirty="0"/>
              <a:t>1: </a:t>
            </a:r>
            <a:r>
              <a:rPr lang="ko-KR" altLang="en-US" dirty="0"/>
              <a:t>비트맵 객체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ID2D1Bitmap</a:t>
            </a:r>
            <a:r>
              <a:rPr lang="en-US" altLang="ko-KR" dirty="0"/>
              <a:t> </a:t>
            </a:r>
            <a:r>
              <a:rPr lang="ko-KR" altLang="en-US" dirty="0"/>
              <a:t>를 준비</a:t>
            </a:r>
            <a:endParaRPr lang="en-US" altLang="ko-KR" dirty="0"/>
          </a:p>
          <a:p>
            <a:pPr lvl="1"/>
            <a:r>
              <a:rPr lang="ko-KR" altLang="en-US" dirty="0"/>
              <a:t>함수 </a:t>
            </a:r>
            <a:r>
              <a:rPr lang="en-US" altLang="ko-KR" dirty="0" err="1"/>
              <a:t>LoadBitmapFromRes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LoadBitmapFromFile</a:t>
            </a:r>
            <a:r>
              <a:rPr lang="en-US" altLang="ko-KR" dirty="0"/>
              <a:t>()</a:t>
            </a:r>
            <a:r>
              <a:rPr lang="ko-KR" altLang="en-US" dirty="0"/>
              <a:t> 호출하여 비트맵 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단계 </a:t>
            </a:r>
            <a:r>
              <a:rPr lang="en-US" altLang="ko-KR" dirty="0"/>
              <a:t>2: </a:t>
            </a:r>
            <a:r>
              <a:rPr lang="ko-KR" altLang="en-US" dirty="0"/>
              <a:t>비트맵 붓 객체 </a:t>
            </a:r>
            <a:r>
              <a:rPr lang="en-US" altLang="ko-KR" dirty="0">
                <a:solidFill>
                  <a:srgbClr val="0070C0"/>
                </a:solidFill>
              </a:rPr>
              <a:t>ID2D1BitmapBrush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ID2D1RenderTarget::</a:t>
            </a:r>
            <a:r>
              <a:rPr lang="en-US" altLang="ko-KR" dirty="0" err="1">
                <a:solidFill>
                  <a:srgbClr val="0070C0"/>
                </a:solidFill>
              </a:rPr>
              <a:t>CreateBitmapBrush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단계 </a:t>
            </a:r>
            <a:r>
              <a:rPr lang="en-US" altLang="ko-KR" dirty="0"/>
              <a:t>3: </a:t>
            </a:r>
            <a:r>
              <a:rPr lang="ko-KR" altLang="en-US" dirty="0"/>
              <a:t>붓을 사용하여 그리기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38914" name="Picture 2" descr="Illustration of a square painted with plant bitm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3150" y="1066588"/>
            <a:ext cx="1619250" cy="1847851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75520" y="3573016"/>
            <a:ext cx="836427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lt"/>
              </a:rPr>
              <a:t>ID2D1Bitmap* </a:t>
            </a:r>
            <a:r>
              <a:rPr lang="en-US" altLang="ko-KR" sz="1600" dirty="0" err="1">
                <a:latin typeface="+mn-lt"/>
              </a:rPr>
              <a:t>pBitmap</a:t>
            </a:r>
            <a:r>
              <a:rPr lang="en-US" altLang="ko-KR" sz="1600" dirty="0">
                <a:latin typeface="+mn-lt"/>
              </a:rPr>
              <a:t>;</a:t>
            </a:r>
          </a:p>
          <a:p>
            <a:r>
              <a:rPr lang="en-US" altLang="ko-KR" sz="1600" dirty="0" err="1">
                <a:latin typeface="+mn-lt"/>
              </a:rPr>
              <a:t>LoadBitmapFromRes</a:t>
            </a:r>
            <a:r>
              <a:rPr lang="en-US" altLang="ko-KR" sz="1600" dirty="0">
                <a:latin typeface="+mn-lt"/>
              </a:rPr>
              <a:t>( </a:t>
            </a:r>
            <a:r>
              <a:rPr lang="en-US" altLang="ko-KR" sz="1600" dirty="0" err="1">
                <a:latin typeface="+mn-lt"/>
              </a:rPr>
              <a:t>pRenderTarget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pWICFactory</a:t>
            </a:r>
            <a:r>
              <a:rPr lang="en-US" altLang="ko-KR" sz="1600" dirty="0">
                <a:latin typeface="+mn-lt"/>
              </a:rPr>
              <a:t>, L"FERN", </a:t>
            </a:r>
            <a:r>
              <a:rPr lang="en-US" altLang="ko-KR" sz="1600" dirty="0" err="1">
                <a:latin typeface="+mn-lt"/>
              </a:rPr>
              <a:t>L"Image</a:t>
            </a:r>
            <a:r>
              <a:rPr lang="en-US" altLang="ko-KR" sz="1600" dirty="0">
                <a:latin typeface="+mn-lt"/>
              </a:rPr>
              <a:t>", 0, 0, &amp;</a:t>
            </a:r>
            <a:r>
              <a:rPr lang="en-US" altLang="ko-KR" sz="1600" dirty="0" err="1">
                <a:solidFill>
                  <a:srgbClr val="0070C0"/>
                </a:solidFill>
                <a:latin typeface="+mn-lt"/>
              </a:rPr>
              <a:t>pBitmap</a:t>
            </a:r>
            <a:r>
              <a:rPr lang="en-US" altLang="ko-KR" sz="1600" dirty="0">
                <a:latin typeface="+mn-lt"/>
              </a:rPr>
              <a:t> 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5520" y="4941168"/>
            <a:ext cx="61865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ID2D1BitmapBrush* </a:t>
            </a:r>
            <a:r>
              <a:rPr lang="en-US" altLang="ko-KR" sz="1600" dirty="0" err="1">
                <a:latin typeface="+mn-ea"/>
              </a:rPr>
              <a:t>pBitmapBrush</a:t>
            </a:r>
            <a:r>
              <a:rPr lang="en-US" altLang="ko-KR" sz="1600" dirty="0">
                <a:latin typeface="+mn-ea"/>
                <a:ea typeface="+mn-ea"/>
              </a:rPr>
              <a:t>;</a:t>
            </a:r>
          </a:p>
          <a:p>
            <a:r>
              <a:rPr lang="en-US" altLang="ko-KR" sz="1600" dirty="0" err="1">
                <a:latin typeface="+mn-ea"/>
                <a:ea typeface="+mn-ea"/>
              </a:rPr>
              <a:t>pRenderTarget</a:t>
            </a:r>
            <a:r>
              <a:rPr lang="en-US" altLang="ko-KR" sz="1600" dirty="0">
                <a:latin typeface="+mn-ea"/>
                <a:ea typeface="+mn-ea"/>
              </a:rPr>
              <a:t>-&gt;</a:t>
            </a:r>
            <a:r>
              <a:rPr lang="en-US" altLang="ko-KR" sz="1600" dirty="0" err="1">
                <a:latin typeface="+mn-ea"/>
                <a:ea typeface="+mn-ea"/>
              </a:rPr>
              <a:t>CreateBitmapBrush</a:t>
            </a:r>
            <a:r>
              <a:rPr lang="en-US" altLang="ko-KR" sz="1600" dirty="0">
                <a:latin typeface="+mn-ea"/>
                <a:ea typeface="+mn-ea"/>
              </a:rPr>
              <a:t>( </a:t>
            </a:r>
            <a:r>
              <a:rPr lang="en-US" altLang="ko-KR" sz="1600" dirty="0" err="1">
                <a:solidFill>
                  <a:srgbClr val="0070C0"/>
                </a:solidFill>
                <a:latin typeface="+mn-ea"/>
                <a:ea typeface="+mn-ea"/>
              </a:rPr>
              <a:t>pBitmap</a:t>
            </a:r>
            <a:r>
              <a:rPr lang="en-US" altLang="ko-KR" sz="1600" dirty="0">
                <a:latin typeface="+mn-ea"/>
                <a:ea typeface="+mn-ea"/>
              </a:rPr>
              <a:t>, &amp;</a:t>
            </a:r>
            <a:r>
              <a:rPr lang="en-US" altLang="ko-KR" sz="1600" dirty="0" err="1">
                <a:solidFill>
                  <a:srgbClr val="0070C0"/>
                </a:solidFill>
                <a:latin typeface="+mn-ea"/>
                <a:ea typeface="+mn-ea"/>
              </a:rPr>
              <a:t>pBitmapBrush</a:t>
            </a:r>
            <a:r>
              <a:rPr lang="en-US" altLang="ko-KR" sz="1600" dirty="0">
                <a:latin typeface="+mn-ea"/>
                <a:ea typeface="+mn-ea"/>
              </a:rPr>
              <a:t> );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85223" y="5949280"/>
            <a:ext cx="501028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lt"/>
              </a:rPr>
              <a:t>D2D1_RECT_F </a:t>
            </a:r>
            <a:r>
              <a:rPr lang="en-US" altLang="ko-KR" sz="1600" dirty="0" err="1">
                <a:latin typeface="+mn-lt"/>
              </a:rPr>
              <a:t>rect</a:t>
            </a:r>
            <a:r>
              <a:rPr lang="en-US" altLang="ko-KR" sz="1600" dirty="0">
                <a:latin typeface="+mn-lt"/>
              </a:rPr>
              <a:t> = D2D1::</a:t>
            </a:r>
            <a:r>
              <a:rPr lang="en-US" altLang="ko-KR" sz="1600" dirty="0" err="1">
                <a:latin typeface="+mn-lt"/>
              </a:rPr>
              <a:t>RectF</a:t>
            </a:r>
            <a:r>
              <a:rPr lang="en-US" altLang="ko-KR" sz="1600" dirty="0">
                <a:latin typeface="+mn-lt"/>
              </a:rPr>
              <a:t>(50, 50, 450, 200);</a:t>
            </a:r>
          </a:p>
          <a:p>
            <a:r>
              <a:rPr lang="en-US" altLang="ko-KR" sz="1600" dirty="0" err="1">
                <a:latin typeface="+mn-lt"/>
              </a:rPr>
              <a:t>pRenderTarget</a:t>
            </a:r>
            <a:r>
              <a:rPr lang="en-US" altLang="ko-KR" sz="1600" dirty="0">
                <a:latin typeface="+mn-lt"/>
              </a:rPr>
              <a:t>-&gt;</a:t>
            </a:r>
            <a:r>
              <a:rPr lang="en-US" altLang="ko-KR" sz="1600" dirty="0" err="1">
                <a:latin typeface="+mn-lt"/>
              </a:rPr>
              <a:t>FillRectangle</a:t>
            </a:r>
            <a:r>
              <a:rPr lang="en-US" altLang="ko-KR" sz="1600" dirty="0">
                <a:latin typeface="+mn-lt"/>
              </a:rPr>
              <a:t>(&amp;</a:t>
            </a:r>
            <a:r>
              <a:rPr lang="en-US" altLang="ko-KR" sz="1600" dirty="0" err="1">
                <a:latin typeface="+mn-lt"/>
              </a:rPr>
              <a:t>rect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solidFill>
                  <a:srgbClr val="0070C0"/>
                </a:solidFill>
                <a:latin typeface="+mn-lt"/>
              </a:rPr>
              <a:t>pBitmapBrush</a:t>
            </a:r>
            <a:r>
              <a:rPr lang="en-US" altLang="ko-KR" sz="1600" dirty="0">
                <a:latin typeface="+mn-lt"/>
              </a:rPr>
              <a:t>);</a:t>
            </a:r>
          </a:p>
        </p:txBody>
      </p:sp>
      <p:pic>
        <p:nvPicPr>
          <p:cNvPr id="10" name="Picture 2" descr="http://images.all-free-download.com/images/graphiclarge/cl_key_116117.jpg">
            <a:extLst>
              <a:ext uri="{FF2B5EF4-FFF2-40B4-BE49-F238E27FC236}">
                <a16:creationId xmlns:a16="http://schemas.microsoft.com/office/drawing/2014/main" id="{4EBBC25A-6072-4B62-BA51-1AABE514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04664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CreateBitmapBrush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CreateBitmapBrush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함수 원형</a:t>
            </a:r>
            <a:endParaRPr lang="en-US" altLang="ko-KR" dirty="0"/>
          </a:p>
          <a:p>
            <a:pPr lvl="2"/>
            <a:r>
              <a:rPr lang="en-US" altLang="ko-KR" dirty="0" err="1"/>
              <a:t>CreateBitmapBrush</a:t>
            </a:r>
            <a:r>
              <a:rPr lang="en-US" altLang="ko-KR" dirty="0"/>
              <a:t>(bitmap, </a:t>
            </a:r>
            <a:r>
              <a:rPr lang="en-US" altLang="ko-KR" dirty="0" err="1"/>
              <a:t>bitmapBrush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CreateBitmapBrush</a:t>
            </a:r>
            <a:r>
              <a:rPr lang="en-US" altLang="ko-KR" dirty="0"/>
              <a:t>(bitmap, </a:t>
            </a:r>
            <a:r>
              <a:rPr lang="en-US" altLang="ko-KR" dirty="0" err="1"/>
              <a:t>bitmapBrushProperties</a:t>
            </a:r>
            <a:r>
              <a:rPr lang="en-US" altLang="ko-KR" dirty="0"/>
              <a:t>, </a:t>
            </a:r>
            <a:r>
              <a:rPr lang="en-US" altLang="ko-KR" dirty="0" err="1"/>
              <a:t>bitmapBrush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CreateBitmapBrush</a:t>
            </a:r>
            <a:r>
              <a:rPr lang="en-US" altLang="ko-KR" dirty="0"/>
              <a:t>(bitmap, </a:t>
            </a:r>
            <a:r>
              <a:rPr lang="en-US" altLang="ko-KR" dirty="0" err="1"/>
              <a:t>bitmapBrushProperties</a:t>
            </a:r>
            <a:r>
              <a:rPr lang="en-US" altLang="ko-KR" dirty="0"/>
              <a:t>, </a:t>
            </a:r>
            <a:r>
              <a:rPr lang="en-US" altLang="ko-KR" dirty="0" err="1"/>
              <a:t>brushProperties</a:t>
            </a:r>
            <a:r>
              <a:rPr lang="en-US" altLang="ko-KR" dirty="0"/>
              <a:t>, </a:t>
            </a:r>
            <a:r>
              <a:rPr lang="en-US" altLang="ko-KR" dirty="0" err="1"/>
              <a:t>bitmapBrush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선택 인자 </a:t>
            </a:r>
            <a:r>
              <a:rPr lang="en-US" altLang="ko-KR" dirty="0" err="1"/>
              <a:t>bitmapBrushProperties</a:t>
            </a:r>
            <a:endParaRPr lang="en-US" altLang="ko-KR" dirty="0"/>
          </a:p>
          <a:p>
            <a:pPr lvl="2"/>
            <a:r>
              <a:rPr lang="ko-KR" altLang="en-US" dirty="0"/>
              <a:t>구조체 </a:t>
            </a:r>
            <a:r>
              <a:rPr lang="en-US" altLang="ko-KR" dirty="0"/>
              <a:t>D2D1_BITMAP_BRUSH_PROPERTIES, </a:t>
            </a:r>
            <a:r>
              <a:rPr lang="ko-KR" altLang="en-US" dirty="0"/>
              <a:t>편리함수</a:t>
            </a:r>
            <a:r>
              <a:rPr lang="en-US" altLang="ko-KR" dirty="0"/>
              <a:t>: </a:t>
            </a:r>
            <a:r>
              <a:rPr lang="en-US" altLang="ko-KR" dirty="0" err="1">
                <a:latin typeface="+mn-ea"/>
              </a:rPr>
              <a:t>BitmapBrushProperties</a:t>
            </a:r>
            <a:r>
              <a:rPr lang="en-US" altLang="ko-KR" dirty="0">
                <a:latin typeface="+mn-ea"/>
              </a:rPr>
              <a:t>()</a:t>
            </a:r>
            <a:endParaRPr lang="en-US" altLang="ko-KR" dirty="0"/>
          </a:p>
          <a:p>
            <a:pPr lvl="2"/>
            <a:r>
              <a:rPr lang="ko-KR" altLang="en-US" dirty="0"/>
              <a:t>인자</a:t>
            </a:r>
            <a:r>
              <a:rPr lang="en-US" altLang="ko-KR" dirty="0"/>
              <a:t>1,2 : </a:t>
            </a:r>
            <a:r>
              <a:rPr lang="en-US" altLang="ko-KR" dirty="0" err="1"/>
              <a:t>extendModeX,extendModeY</a:t>
            </a:r>
            <a:r>
              <a:rPr lang="en-US" altLang="ko-KR" dirty="0"/>
              <a:t> : </a:t>
            </a:r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수직방향 확장모드 </a:t>
            </a:r>
            <a:r>
              <a:rPr lang="en-US" altLang="ko-KR" dirty="0"/>
              <a:t>[</a:t>
            </a:r>
            <a:r>
              <a:rPr lang="ko-KR" altLang="en-US" dirty="0" err="1"/>
              <a:t>디폴트값</a:t>
            </a:r>
            <a:r>
              <a:rPr lang="en-US" altLang="ko-KR" dirty="0"/>
              <a:t> </a:t>
            </a:r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 모두 </a:t>
            </a:r>
            <a:r>
              <a:rPr lang="en-US" altLang="ko-KR" dirty="0"/>
              <a:t>CLAMP]</a:t>
            </a:r>
          </a:p>
          <a:p>
            <a:pPr lvl="3"/>
            <a:r>
              <a:rPr lang="en-US" altLang="ko-KR" dirty="0"/>
              <a:t>D2D1_EXTEND_MODE_XXX, XXX=CLAMP,WRAP,MIRROR</a:t>
            </a:r>
          </a:p>
          <a:p>
            <a:pPr lvl="2"/>
            <a:r>
              <a:rPr lang="ko-KR" altLang="en-US" dirty="0"/>
              <a:t>인자</a:t>
            </a:r>
            <a:r>
              <a:rPr lang="en-US" altLang="ko-KR" dirty="0"/>
              <a:t>3 : </a:t>
            </a:r>
            <a:r>
              <a:rPr lang="en-US" altLang="ko-KR" dirty="0" err="1"/>
              <a:t>interpolationMode</a:t>
            </a:r>
            <a:r>
              <a:rPr lang="en-US" altLang="ko-KR" dirty="0"/>
              <a:t>  : </a:t>
            </a:r>
            <a:r>
              <a:rPr lang="ko-KR" altLang="en-US" dirty="0"/>
              <a:t>스케일링 또는 회전 시에 비트맵 변환에 적용할 보간 모드 </a:t>
            </a:r>
            <a:r>
              <a:rPr lang="en-US" altLang="ko-KR" dirty="0"/>
              <a:t>[</a:t>
            </a:r>
            <a:r>
              <a:rPr lang="ko-KR" altLang="en-US" dirty="0"/>
              <a:t>디폴트 </a:t>
            </a:r>
            <a:r>
              <a:rPr lang="en-US" altLang="ko-KR" dirty="0"/>
              <a:t>LINEAR]</a:t>
            </a:r>
          </a:p>
          <a:p>
            <a:pPr lvl="3"/>
            <a:r>
              <a:rPr lang="en-US" altLang="ko-KR" dirty="0"/>
              <a:t>D2D1_BITMAP_INTERPOLATION_MODE_XXX, XXX=NEAREST_NEIGHBOR,LINEAR</a:t>
            </a:r>
          </a:p>
          <a:p>
            <a:pPr lvl="1"/>
            <a:r>
              <a:rPr lang="ko-KR" altLang="en-US" dirty="0"/>
              <a:t>선택 인자 </a:t>
            </a:r>
            <a:r>
              <a:rPr lang="en-US" altLang="ko-KR" dirty="0" err="1"/>
              <a:t>brushProperties</a:t>
            </a:r>
            <a:endParaRPr lang="en-US" altLang="ko-KR" dirty="0"/>
          </a:p>
          <a:p>
            <a:pPr lvl="2"/>
            <a:r>
              <a:rPr lang="ko-KR" altLang="en-US" dirty="0"/>
              <a:t>구조체 </a:t>
            </a:r>
            <a:r>
              <a:rPr lang="en-US" altLang="ko-KR" dirty="0"/>
              <a:t>D2D1_BRUSH_PROPERTIES, </a:t>
            </a:r>
            <a:r>
              <a:rPr lang="ko-KR" altLang="en-US" dirty="0"/>
              <a:t>편리함수 </a:t>
            </a:r>
            <a:r>
              <a:rPr lang="en-US" altLang="ko-KR" dirty="0" err="1"/>
              <a:t>BrushProperties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인자 </a:t>
            </a:r>
            <a:r>
              <a:rPr lang="en-US" altLang="ko-KR" dirty="0"/>
              <a:t>1 : opacity : </a:t>
            </a:r>
            <a:r>
              <a:rPr lang="ko-KR" altLang="en-US" dirty="0"/>
              <a:t>브러시의 불투명도</a:t>
            </a:r>
            <a:r>
              <a:rPr lang="en-US" altLang="ko-KR" dirty="0"/>
              <a:t>. 0.f~1.f </a:t>
            </a:r>
            <a:r>
              <a:rPr lang="ko-KR" altLang="en-US" dirty="0"/>
              <a:t>사이의 </a:t>
            </a:r>
            <a:r>
              <a:rPr lang="ko-KR" altLang="en-US" dirty="0" err="1"/>
              <a:t>실수값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디폴트 </a:t>
            </a:r>
            <a:r>
              <a:rPr lang="en-US" altLang="ko-KR" dirty="0"/>
              <a:t>1.0f]</a:t>
            </a:r>
          </a:p>
          <a:p>
            <a:pPr lvl="2"/>
            <a:r>
              <a:rPr lang="ko-KR" altLang="en-US" dirty="0"/>
              <a:t>인자</a:t>
            </a:r>
            <a:r>
              <a:rPr lang="en-US" altLang="ko-KR" dirty="0"/>
              <a:t> 2 : transform : </a:t>
            </a:r>
            <a:r>
              <a:rPr lang="ko-KR" altLang="en-US" dirty="0"/>
              <a:t>브러시에 적용할 변환 </a:t>
            </a:r>
            <a:r>
              <a:rPr lang="en-US" altLang="ko-KR" dirty="0"/>
              <a:t>(D2D1_MATRIX_3X2) [</a:t>
            </a:r>
            <a:r>
              <a:rPr lang="ko-KR" altLang="en-US" dirty="0"/>
              <a:t>디폴트 </a:t>
            </a:r>
            <a:r>
              <a:rPr lang="ko-KR" altLang="en-US" dirty="0" err="1"/>
              <a:t>항등행렬</a:t>
            </a:r>
            <a:r>
              <a:rPr lang="en-US" altLang="ko-KR" dirty="0"/>
              <a:t>(identity matrix)]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확장 모드</a:t>
            </a:r>
            <a:r>
              <a:rPr lang="en-US" altLang="ko-KR" dirty="0"/>
              <a:t>(extend mode)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계조나</a:t>
            </a:r>
            <a:r>
              <a:rPr lang="ko-KR" altLang="en-US" dirty="0"/>
              <a:t> 비트맵이 영역을 완전하게 칠하지 못할 경우</a:t>
            </a:r>
            <a:endParaRPr lang="en-US" altLang="ko-KR" dirty="0"/>
          </a:p>
          <a:p>
            <a:pPr lvl="2"/>
            <a:r>
              <a:rPr lang="ko-KR" altLang="en-US" dirty="0"/>
              <a:t>명시된 확장 모드에 따라서 남은 부분을 채움</a:t>
            </a:r>
            <a:endParaRPr lang="en-US" altLang="ko-KR" dirty="0"/>
          </a:p>
          <a:p>
            <a:pPr lvl="1"/>
            <a:r>
              <a:rPr lang="ko-KR" altLang="en-US" dirty="0"/>
              <a:t>정규화된 영역인 </a:t>
            </a:r>
            <a:r>
              <a:rPr lang="en-US" altLang="ko-KR" dirty="0"/>
              <a:t>[0,1]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외부의 영역을 채우는 방법을 명시함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확장 모드를 명시하는 경우</a:t>
            </a:r>
            <a:endParaRPr lang="en-US" altLang="ko-KR" dirty="0"/>
          </a:p>
          <a:p>
            <a:pPr lvl="1"/>
            <a:r>
              <a:rPr lang="ko-KR" altLang="en-US" dirty="0"/>
              <a:t>비트맵 브러시의 경우</a:t>
            </a:r>
            <a:endParaRPr lang="en-US" altLang="ko-KR" dirty="0"/>
          </a:p>
          <a:p>
            <a:pPr lvl="2"/>
            <a:r>
              <a:rPr lang="ko-KR" altLang="en-US" dirty="0"/>
              <a:t>붓에 수평</a:t>
            </a:r>
            <a:r>
              <a:rPr lang="en-US" altLang="ko-KR" dirty="0"/>
              <a:t>/</a:t>
            </a:r>
            <a:r>
              <a:rPr lang="ko-KR" altLang="en-US" dirty="0"/>
              <a:t>수직 확장 모드를 명시함</a:t>
            </a:r>
            <a:endParaRPr lang="en-US" altLang="ko-KR" dirty="0"/>
          </a:p>
          <a:p>
            <a:pPr lvl="2"/>
            <a:r>
              <a:rPr lang="en-US" altLang="ko-KR" dirty="0"/>
              <a:t>ID2D1BitmapBrush::</a:t>
            </a:r>
            <a:r>
              <a:rPr lang="en-US" altLang="ko-KR" dirty="0" err="1"/>
              <a:t>SetExtendModeX</a:t>
            </a:r>
            <a:r>
              <a:rPr lang="en-US" altLang="ko-KR" dirty="0"/>
              <a:t>(), </a:t>
            </a:r>
            <a:r>
              <a:rPr lang="en-US" altLang="ko-KR" dirty="0" err="1"/>
              <a:t>SetExtendModeY</a:t>
            </a:r>
            <a:r>
              <a:rPr lang="en-US" altLang="ko-KR" dirty="0"/>
              <a:t>()</a:t>
            </a:r>
            <a:endParaRPr lang="en-US" dirty="0"/>
          </a:p>
          <a:p>
            <a:pPr lvl="1"/>
            <a:r>
              <a:rPr lang="ko-KR" altLang="en-US" dirty="0" err="1"/>
              <a:t>계조의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2"/>
            <a:r>
              <a:rPr lang="ko-KR" altLang="en-US" dirty="0" err="1"/>
              <a:t>계조붓을</a:t>
            </a:r>
            <a:r>
              <a:rPr lang="ko-KR" altLang="en-US" dirty="0"/>
              <a:t> 생성하기 위해서 </a:t>
            </a:r>
            <a:r>
              <a:rPr lang="en-US" altLang="ko-KR" dirty="0" err="1"/>
              <a:t>CreateGradientStopCollection</a:t>
            </a:r>
            <a:r>
              <a:rPr lang="en-US" altLang="ko-KR" dirty="0"/>
              <a:t>() </a:t>
            </a:r>
            <a:r>
              <a:rPr lang="ko-KR" altLang="en-US" dirty="0"/>
              <a:t>함수를 호출할 때에 인자로 확장모드를 명시</a:t>
            </a:r>
            <a:endParaRPr lang="en-US" altLang="ko-KR" dirty="0"/>
          </a:p>
          <a:p>
            <a:pPr lvl="2"/>
            <a:r>
              <a:rPr lang="ko-KR" altLang="en-US" dirty="0"/>
              <a:t>수평 및 수직 구분하지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>
            <a:extLst>
              <a:ext uri="{FF2B5EF4-FFF2-40B4-BE49-F238E27FC236}">
                <a16:creationId xmlns:a16="http://schemas.microsoft.com/office/drawing/2014/main" id="{66374528-FB3D-49E8-BC79-6576087C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04664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모드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확장 모드의 종류</a:t>
            </a:r>
            <a:endParaRPr lang="en-US" altLang="ko-KR" dirty="0"/>
          </a:p>
          <a:p>
            <a:pPr lvl="1"/>
            <a:r>
              <a:rPr lang="en-US" altLang="ko-KR" dirty="0"/>
              <a:t>D2D1_EXTEND_MODE_XXX;</a:t>
            </a:r>
          </a:p>
          <a:p>
            <a:pPr lvl="1">
              <a:buNone/>
            </a:pPr>
            <a:r>
              <a:rPr lang="en-US" altLang="ko-KR" dirty="0"/>
              <a:t>	XXX=CLAMP,WRAP,MIRROR</a:t>
            </a:r>
          </a:p>
          <a:p>
            <a:pPr lvl="2"/>
            <a:r>
              <a:rPr lang="en-US" altLang="ko-KR" dirty="0"/>
              <a:t>CLAMP: </a:t>
            </a:r>
            <a:r>
              <a:rPr lang="ko-KR" altLang="en-US" dirty="0"/>
              <a:t>붓 내용의</a:t>
            </a:r>
            <a:r>
              <a:rPr lang="en-US" altLang="ko-KR" dirty="0"/>
              <a:t> </a:t>
            </a:r>
            <a:r>
              <a:rPr lang="ko-KR" altLang="en-US" dirty="0"/>
              <a:t>에지 픽셀들을 반복함</a:t>
            </a:r>
            <a:endParaRPr lang="en-US" altLang="ko-KR" dirty="0"/>
          </a:p>
          <a:p>
            <a:pPr lvl="2"/>
            <a:r>
              <a:rPr lang="en-US" altLang="ko-KR" dirty="0"/>
              <a:t>WRAP: </a:t>
            </a:r>
            <a:r>
              <a:rPr lang="ko-KR" altLang="en-US" dirty="0"/>
              <a:t>붓 내용을 반복함</a:t>
            </a:r>
            <a:endParaRPr lang="en-US" altLang="ko-KR" dirty="0"/>
          </a:p>
          <a:p>
            <a:pPr lvl="2"/>
            <a:r>
              <a:rPr lang="en-US" altLang="ko-KR" dirty="0"/>
              <a:t>MIRROR: WRAP</a:t>
            </a:r>
            <a:r>
              <a:rPr lang="ko-KR" altLang="en-US" dirty="0"/>
              <a:t>과 동일함</a:t>
            </a:r>
            <a:r>
              <a:rPr lang="en-US" altLang="ko-KR" dirty="0"/>
              <a:t>.</a:t>
            </a:r>
          </a:p>
          <a:p>
            <a:pPr lvl="2">
              <a:buNone/>
            </a:pPr>
            <a:r>
              <a:rPr lang="en-US" altLang="ko-KR" dirty="0"/>
              <a:t>	  </a:t>
            </a:r>
            <a:r>
              <a:rPr lang="ko-KR" altLang="en-US" dirty="0"/>
              <a:t>단 붓 내용을 반복할 때에 뒤집기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비트맵의 경우 예시</a:t>
            </a:r>
            <a:r>
              <a:rPr lang="en-US" altLang="ko-KR" dirty="0"/>
              <a:t>: </a:t>
            </a:r>
            <a:r>
              <a:rPr lang="ko-KR" altLang="en-US" dirty="0"/>
              <a:t>오른쪽 그림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39938" name="Picture 2" descr="Illustration of an original image and the resulting images from various extend modes"/>
          <p:cNvPicPr>
            <a:picLocks noChangeAspect="1" noChangeArrowheads="1"/>
          </p:cNvPicPr>
          <p:nvPr/>
        </p:nvPicPr>
        <p:blipFill>
          <a:blip r:embed="rId2"/>
          <a:srcRect l="3882" t="16183" r="5605" b="64714"/>
          <a:stretch>
            <a:fillRect/>
          </a:stretch>
        </p:blipFill>
        <p:spPr bwMode="auto">
          <a:xfrm>
            <a:off x="7929056" y="1621582"/>
            <a:ext cx="2292842" cy="735849"/>
          </a:xfrm>
          <a:prstGeom prst="rect">
            <a:avLst/>
          </a:prstGeom>
          <a:noFill/>
        </p:spPr>
      </p:pic>
      <p:pic>
        <p:nvPicPr>
          <p:cNvPr id="7" name="Picture 2" descr="Illustration of an original image and the resulting images from various extend modes"/>
          <p:cNvPicPr>
            <a:picLocks noChangeAspect="1" noChangeArrowheads="1"/>
          </p:cNvPicPr>
          <p:nvPr/>
        </p:nvPicPr>
        <p:blipFill>
          <a:blip r:embed="rId2"/>
          <a:srcRect l="5260" t="43447" r="5034" b="37596"/>
          <a:stretch>
            <a:fillRect/>
          </a:stretch>
        </p:blipFill>
        <p:spPr bwMode="auto">
          <a:xfrm>
            <a:off x="7929056" y="2357430"/>
            <a:ext cx="2310348" cy="742438"/>
          </a:xfrm>
          <a:prstGeom prst="rect">
            <a:avLst/>
          </a:prstGeom>
          <a:noFill/>
        </p:spPr>
      </p:pic>
      <p:pic>
        <p:nvPicPr>
          <p:cNvPr id="8" name="Picture 2" descr="Illustration of an original image and the resulting images from various extend modes"/>
          <p:cNvPicPr>
            <a:picLocks noChangeAspect="1" noChangeArrowheads="1"/>
          </p:cNvPicPr>
          <p:nvPr/>
        </p:nvPicPr>
        <p:blipFill>
          <a:blip r:embed="rId2"/>
          <a:srcRect l="4987" t="70612" r="5605" b="10498"/>
          <a:stretch>
            <a:fillRect/>
          </a:stretch>
        </p:blipFill>
        <p:spPr bwMode="auto">
          <a:xfrm>
            <a:off x="7923646" y="3117826"/>
            <a:ext cx="2302683" cy="739803"/>
          </a:xfrm>
          <a:prstGeom prst="rect">
            <a:avLst/>
          </a:prstGeom>
          <a:noFill/>
        </p:spPr>
      </p:pic>
      <p:pic>
        <p:nvPicPr>
          <p:cNvPr id="9" name="Picture 2" descr="Illustration of an original image and the resulting images from various extend modes"/>
          <p:cNvPicPr>
            <a:picLocks noChangeAspect="1" noChangeArrowheads="1"/>
          </p:cNvPicPr>
          <p:nvPr/>
        </p:nvPicPr>
        <p:blipFill>
          <a:blip r:embed="rId2"/>
          <a:srcRect l="41693" t="1881" r="41664" b="85351"/>
          <a:stretch>
            <a:fillRect/>
          </a:stretch>
        </p:blipFill>
        <p:spPr bwMode="auto">
          <a:xfrm>
            <a:off x="6953256" y="1571612"/>
            <a:ext cx="428628" cy="50006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007320" y="134741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clamp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8536" y="134741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wrap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78957" y="1347411"/>
            <a:ext cx="612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mirror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64378" y="1847477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clamp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5816" y="257174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wrap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4379" y="3353652"/>
            <a:ext cx="612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mirror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0422" y="164191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X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4736" y="13561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Y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축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631296" y="4149080"/>
            <a:ext cx="64651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n-lt"/>
              </a:rPr>
              <a:t>pBitmapBrush</a:t>
            </a:r>
            <a:r>
              <a:rPr lang="en-US" altLang="ko-KR" sz="1400" dirty="0">
                <a:latin typeface="+mn-lt"/>
              </a:rPr>
              <a:t>-&gt;</a:t>
            </a:r>
            <a:r>
              <a:rPr lang="en-US" altLang="ko-KR" sz="1400" dirty="0" err="1">
                <a:latin typeface="+mn-lt"/>
              </a:rPr>
              <a:t>SetExtendModeX</a:t>
            </a:r>
            <a:r>
              <a:rPr lang="en-US" altLang="ko-KR" sz="1400" dirty="0">
                <a:latin typeface="+mn-lt"/>
              </a:rPr>
              <a:t>(D2D1_EXTEND_MODE_MIRROR);</a:t>
            </a:r>
          </a:p>
          <a:p>
            <a:r>
              <a:rPr lang="en-US" altLang="ko-KR" sz="1400" dirty="0" err="1">
                <a:latin typeface="+mn-lt"/>
              </a:rPr>
              <a:t>pBitmapBrush</a:t>
            </a:r>
            <a:r>
              <a:rPr lang="en-US" altLang="ko-KR" sz="1400" dirty="0">
                <a:latin typeface="+mn-lt"/>
              </a:rPr>
              <a:t>-&gt;</a:t>
            </a:r>
            <a:r>
              <a:rPr lang="en-US" altLang="ko-KR" sz="1400" dirty="0" err="1">
                <a:latin typeface="+mn-lt"/>
              </a:rPr>
              <a:t>SetExtendModeY</a:t>
            </a:r>
            <a:r>
              <a:rPr lang="en-US" altLang="ko-KR" sz="1400" dirty="0">
                <a:latin typeface="+mn-lt"/>
              </a:rPr>
              <a:t>(D2D1_EXTEND_MODE_MIRROR);</a:t>
            </a:r>
          </a:p>
          <a:p>
            <a:endParaRPr lang="en-US" altLang="ko-KR" sz="1400" dirty="0">
              <a:latin typeface="+mn-lt"/>
            </a:endParaRPr>
          </a:p>
          <a:p>
            <a:r>
              <a:rPr lang="en-US" altLang="ko-KR" sz="1400" dirty="0" err="1">
                <a:latin typeface="+mn-lt"/>
              </a:rPr>
              <a:t>pRenderTarget</a:t>
            </a:r>
            <a:r>
              <a:rPr lang="en-US" altLang="ko-KR" sz="1400" dirty="0">
                <a:latin typeface="+mn-lt"/>
              </a:rPr>
              <a:t>-&gt;</a:t>
            </a:r>
            <a:r>
              <a:rPr lang="en-US" altLang="ko-KR" sz="1400" dirty="0" err="1">
                <a:latin typeface="+mn-lt"/>
              </a:rPr>
              <a:t>FillRectangle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exampleRectangle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pBitmapBrush</a:t>
            </a:r>
            <a:r>
              <a:rPr lang="en-US" altLang="ko-KR" sz="1400" dirty="0">
                <a:latin typeface="+mn-lt"/>
              </a:rPr>
              <a:t>);</a:t>
            </a:r>
          </a:p>
        </p:txBody>
      </p:sp>
      <p:pic>
        <p:nvPicPr>
          <p:cNvPr id="4098" name="Picture 2" descr="Illustration of an original image and the resulting image after mirroring the x-direction and y-direction"/>
          <p:cNvPicPr>
            <a:picLocks noChangeAspect="1" noChangeArrowheads="1"/>
          </p:cNvPicPr>
          <p:nvPr/>
        </p:nvPicPr>
        <p:blipFill>
          <a:blip r:embed="rId3"/>
          <a:srcRect l="9305" t="6303" r="12530" b="11764"/>
          <a:stretch>
            <a:fillRect/>
          </a:stretch>
        </p:blipFill>
        <p:spPr bwMode="auto">
          <a:xfrm>
            <a:off x="2738414" y="5220649"/>
            <a:ext cx="3000396" cy="928694"/>
          </a:xfrm>
          <a:prstGeom prst="rect">
            <a:avLst/>
          </a:prstGeom>
          <a:noFill/>
        </p:spPr>
      </p:pic>
    </p:spTree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16E4A-BCF8-4BFE-A182-8140DB1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[</a:t>
            </a:r>
            <a:r>
              <a:rPr lang="ko-KR" altLang="en-US" dirty="0"/>
              <a:t>비트맵 브러시의 확장 모드를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3BB48-8106-4FF8-8027-10C48FEF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배포 </a:t>
            </a:r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70C0"/>
                </a:solidFill>
              </a:rPr>
              <a:t>BrushExtendMode</a:t>
            </a:r>
            <a:r>
              <a:rPr lang="en-US" altLang="ko-KR" dirty="0"/>
              <a:t>] (5m) : </a:t>
            </a:r>
            <a:r>
              <a:rPr lang="ko-KR" altLang="en-US" dirty="0"/>
              <a:t>비트맵 브러시의 확장 모드를 사용해보자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이전 슬라이드에서의 설명을 참조하자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8600D-4B34-4486-AA66-54D85133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5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>
                <a:solidFill>
                  <a:srgbClr val="0000FF"/>
                </a:solidFill>
              </a:rPr>
              <a:t>실습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확장 모드를 사용하기 예제 코드 이해하기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[</a:t>
            </a:r>
            <a:r>
              <a:rPr lang="en-US" altLang="ko-KR" dirty="0" err="1"/>
              <a:t>BrushExtendMode</a:t>
            </a:r>
            <a:r>
              <a:rPr lang="en-US" altLang="ko-KR" dirty="0"/>
              <a:t>] (2m)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확장 모드를 사용하기 예제 코드를 이해하자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이전 슬라이드의 </a:t>
            </a:r>
            <a:r>
              <a:rPr lang="en-US" altLang="ko-KR" dirty="0" err="1"/>
              <a:t>BrushExtendMode</a:t>
            </a:r>
            <a:r>
              <a:rPr lang="en-US" altLang="ko-KR" dirty="0"/>
              <a:t> </a:t>
            </a:r>
            <a:r>
              <a:rPr lang="ko-KR" altLang="en-US" dirty="0"/>
              <a:t>프로젝트를 복사하자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살펴보며 이해하자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예제에서 사용되는 이미지는 </a:t>
            </a:r>
            <a:r>
              <a:rPr lang="en-US" altLang="ko-KR" dirty="0"/>
              <a:t>48x48 </a:t>
            </a:r>
            <a:r>
              <a:rPr lang="ko-KR" altLang="en-US" dirty="0"/>
              <a:t>크기의 이미지이지만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리소스로부터 이미지를 </a:t>
            </a:r>
            <a:r>
              <a:rPr lang="ko-KR" altLang="en-US" dirty="0" err="1"/>
              <a:t>로드할</a:t>
            </a:r>
            <a:r>
              <a:rPr lang="ko-KR" altLang="en-US" dirty="0"/>
              <a:t> 때에 크기가 </a:t>
            </a:r>
            <a:r>
              <a:rPr lang="en-US" altLang="ko-KR" dirty="0"/>
              <a:t>32x32</a:t>
            </a:r>
            <a:r>
              <a:rPr lang="ko-KR" altLang="en-US" dirty="0"/>
              <a:t>가 되도록 바꾸자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 algn="ctr">
              <a:buNone/>
            </a:pPr>
            <a:r>
              <a:rPr lang="en-US" altLang="ko-KR" sz="8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BrushExtendMode</a:t>
            </a:r>
            <a:endParaRPr lang="ko-KR" alt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붓에 변환 적용하기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붓에 변환을 적용하기</a:t>
            </a:r>
            <a:endParaRPr lang="en-US" altLang="ko-KR" dirty="0"/>
          </a:p>
          <a:p>
            <a:pPr lvl="1"/>
            <a:r>
              <a:rPr lang="en-US" altLang="ko-KR" dirty="0"/>
              <a:t>ID2D1Brush::</a:t>
            </a:r>
            <a:r>
              <a:rPr lang="en-US" altLang="ko-KR" dirty="0" err="1"/>
              <a:t>SetTransform</a:t>
            </a:r>
            <a:r>
              <a:rPr lang="en-US" altLang="ko-KR" dirty="0"/>
              <a:t> 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r>
              <a:rPr lang="ko-KR" altLang="en-US" dirty="0"/>
              <a:t>개념 설명</a:t>
            </a:r>
            <a:endParaRPr lang="en-US" altLang="ko-KR" dirty="0"/>
          </a:p>
          <a:p>
            <a:pPr lvl="1"/>
            <a:r>
              <a:rPr lang="ko-KR" altLang="en-US" dirty="0"/>
              <a:t>붓</a:t>
            </a:r>
            <a:r>
              <a:rPr lang="en-US" altLang="ko-KR" dirty="0"/>
              <a:t>(brush)=</a:t>
            </a:r>
            <a:r>
              <a:rPr lang="ko-KR" altLang="en-US" dirty="0"/>
              <a:t>벽지로 이해하면 유사함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렌더링</a:t>
            </a:r>
            <a:r>
              <a:rPr lang="ko-KR" altLang="en-US" dirty="0"/>
              <a:t> 객체들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,geometry,</a:t>
            </a:r>
            <a:r>
              <a:rPr lang="ko-KR" altLang="en-US" dirty="0"/>
              <a:t>사각형 등</a:t>
            </a:r>
            <a:r>
              <a:rPr lang="en-US" altLang="ko-KR" dirty="0"/>
              <a:t>)=</a:t>
            </a:r>
            <a:r>
              <a:rPr lang="ko-KR" altLang="en-US" dirty="0"/>
              <a:t>스텐실</a:t>
            </a:r>
            <a:endParaRPr lang="en-US" altLang="ko-KR" dirty="0"/>
          </a:p>
          <a:p>
            <a:pPr lvl="1"/>
            <a:r>
              <a:rPr lang="ko-KR" altLang="en-US" dirty="0"/>
              <a:t>붓에 변환을 적용하면</a:t>
            </a:r>
            <a:r>
              <a:rPr lang="en-US" altLang="ko-KR" dirty="0"/>
              <a:t>, </a:t>
            </a:r>
            <a:r>
              <a:rPr lang="ko-KR" altLang="en-US" dirty="0"/>
              <a:t>스텐실 하단에 있는 벽지를 움직이는 것과 같음</a:t>
            </a:r>
            <a:endParaRPr lang="en-US" altLang="ko-KR" dirty="0"/>
          </a:p>
          <a:p>
            <a:pPr lvl="2"/>
            <a:r>
              <a:rPr lang="ko-KR" altLang="en-US" dirty="0"/>
              <a:t>스텐실의 위치는 고정되어 있음</a:t>
            </a:r>
            <a:endParaRPr lang="en-US" altLang="ko-KR" dirty="0"/>
          </a:p>
          <a:p>
            <a:pPr lvl="1"/>
            <a:r>
              <a:rPr lang="ko-KR" altLang="en-US" dirty="0"/>
              <a:t>적용 사례</a:t>
            </a:r>
            <a:r>
              <a:rPr lang="en-US" altLang="ko-KR" dirty="0"/>
              <a:t>: </a:t>
            </a:r>
            <a:r>
              <a:rPr lang="ko-KR" altLang="en-US" dirty="0" err="1"/>
              <a:t>렌더링</a:t>
            </a:r>
            <a:r>
              <a:rPr lang="ko-KR" altLang="en-US" dirty="0"/>
              <a:t> 객체의 외양이 </a:t>
            </a:r>
            <a:r>
              <a:rPr lang="en-US" altLang="ko-KR" dirty="0"/>
              <a:t>fade</a:t>
            </a:r>
            <a:r>
              <a:rPr lang="ko-KR" altLang="en-US" dirty="0"/>
              <a:t>되는 효과를 쉽게 구현할 수 있음</a:t>
            </a:r>
            <a:endParaRPr lang="en-US" altLang="ko-KR" dirty="0"/>
          </a:p>
          <a:p>
            <a:r>
              <a:rPr lang="ko-KR" altLang="en-US" dirty="0"/>
              <a:t>붓 변환</a:t>
            </a:r>
            <a:endParaRPr lang="en-US" altLang="ko-KR" dirty="0"/>
          </a:p>
          <a:p>
            <a:pPr lvl="1"/>
            <a:r>
              <a:rPr lang="ko-KR" altLang="en-US" dirty="0"/>
              <a:t>붓 좌표들이 어떻게 렌더타겟의 좌표공간에 </a:t>
            </a:r>
            <a:r>
              <a:rPr lang="ko-KR" altLang="en-US" dirty="0" err="1"/>
              <a:t>매핑될</a:t>
            </a:r>
            <a:r>
              <a:rPr lang="ko-KR" altLang="en-US" dirty="0"/>
              <a:t> 지를 명시함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붓 변환이 </a:t>
            </a:r>
            <a:r>
              <a:rPr lang="ko-KR" altLang="en-US" dirty="0" err="1"/>
              <a:t>항등</a:t>
            </a:r>
            <a:r>
              <a:rPr lang="ko-KR" altLang="en-US" dirty="0"/>
              <a:t> 변환</a:t>
            </a:r>
            <a:r>
              <a:rPr lang="en-US" altLang="ko-KR" dirty="0"/>
              <a:t>(identity transform)</a:t>
            </a:r>
            <a:r>
              <a:rPr lang="ko-KR" altLang="en-US" dirty="0"/>
              <a:t>인 경우</a:t>
            </a:r>
            <a:r>
              <a:rPr lang="en-US" altLang="ko-KR" dirty="0"/>
              <a:t>: </a:t>
            </a:r>
            <a:r>
              <a:rPr lang="ko-KR" altLang="en-US" dirty="0"/>
              <a:t>붓은 렌더타겟의 좌표공간과 동일하게 나타남</a:t>
            </a:r>
            <a:endParaRPr lang="en-US" altLang="ko-KR" dirty="0"/>
          </a:p>
          <a:p>
            <a:r>
              <a:rPr lang="ko-KR" altLang="en-US" dirty="0"/>
              <a:t>붓 공간</a:t>
            </a:r>
            <a:endParaRPr lang="en-US" altLang="ko-KR" dirty="0"/>
          </a:p>
          <a:p>
            <a:pPr lvl="1"/>
            <a:r>
              <a:rPr lang="ko-KR" altLang="en-US" dirty="0"/>
              <a:t>붓 공간 </a:t>
            </a:r>
            <a:r>
              <a:rPr lang="en-US" altLang="ko-KR" dirty="0"/>
              <a:t>= “</a:t>
            </a:r>
            <a:r>
              <a:rPr lang="ko-KR" altLang="en-US" dirty="0" err="1"/>
              <a:t>렌더타겟의</a:t>
            </a:r>
            <a:r>
              <a:rPr lang="ko-KR" altLang="en-US" dirty="0"/>
              <a:t> 현재 </a:t>
            </a:r>
            <a:r>
              <a:rPr lang="ko-KR" altLang="en-US" dirty="0" err="1"/>
              <a:t>좌표계</a:t>
            </a:r>
            <a:r>
              <a:rPr lang="en-US" altLang="ko-KR" dirty="0"/>
              <a:t>”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붓 변환</a:t>
            </a:r>
            <a:r>
              <a:rPr lang="en-US" altLang="ko-KR" dirty="0"/>
              <a:t>”</a:t>
            </a:r>
            <a:r>
              <a:rPr lang="ko-KR" altLang="en-US" dirty="0"/>
              <a:t>을 적용한 공간임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붓 공간은 그릴 객체에 상대적이지 않음</a:t>
            </a:r>
            <a:endParaRPr lang="en-US" altLang="ko-KR" dirty="0"/>
          </a:p>
          <a:p>
            <a:pPr lvl="2"/>
            <a:r>
              <a:rPr lang="ko-KR" altLang="en-US" dirty="0"/>
              <a:t>붓을 객체에 상대적으로 채우기 위해서는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붓 공간의 원점을 물체의 </a:t>
            </a:r>
            <a:r>
              <a:rPr lang="en-US" altLang="ko-KR" dirty="0"/>
              <a:t>bounding box</a:t>
            </a:r>
            <a:r>
              <a:rPr lang="ko-KR" altLang="en-US" dirty="0"/>
              <a:t>의 왼쪽 상단 모서리로 </a:t>
            </a:r>
            <a:r>
              <a:rPr lang="en-US" altLang="ko-KR" dirty="0"/>
              <a:t>translate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기본 타일이 객체의 </a:t>
            </a:r>
            <a:r>
              <a:rPr lang="en-US" altLang="ko-KR" dirty="0"/>
              <a:t>bounding box</a:t>
            </a:r>
            <a:r>
              <a:rPr lang="ko-KR" altLang="en-US" dirty="0"/>
              <a:t>를 가득 채우도록 붓 공간을 </a:t>
            </a:r>
            <a:r>
              <a:rPr lang="en-US" altLang="ko-KR" dirty="0"/>
              <a:t>scaling.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>
            <a:extLst>
              <a:ext uri="{FF2B5EF4-FFF2-40B4-BE49-F238E27FC236}">
                <a16:creationId xmlns:a16="http://schemas.microsoft.com/office/drawing/2014/main" id="{6B2FAD77-C678-4516-9AE2-ADDB0F94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04664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붓 변환하기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붓으로 색칠할 때의 주의사항</a:t>
            </a:r>
            <a:endParaRPr lang="en-US" altLang="ko-KR" dirty="0"/>
          </a:p>
          <a:p>
            <a:pPr lvl="1"/>
            <a:r>
              <a:rPr lang="ko-KR" altLang="en-US" dirty="0"/>
              <a:t>붓은 그릴 객체에 상대적으로 그리지 않음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붓은 </a:t>
            </a:r>
            <a:r>
              <a:rPr lang="ko-KR" altLang="en-US" dirty="0">
                <a:solidFill>
                  <a:srgbClr val="0070C0"/>
                </a:solidFill>
              </a:rPr>
              <a:t>렌더타겟의 원점 </a:t>
            </a:r>
            <a:r>
              <a:rPr lang="en-US" altLang="ko-KR" dirty="0">
                <a:solidFill>
                  <a:srgbClr val="0070C0"/>
                </a:solidFill>
              </a:rPr>
              <a:t>(0,0)</a:t>
            </a:r>
            <a:r>
              <a:rPr lang="ko-KR" altLang="en-US" dirty="0">
                <a:solidFill>
                  <a:srgbClr val="0070C0"/>
                </a:solidFill>
              </a:rPr>
              <a:t>에 상대적으로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그림</a:t>
            </a:r>
            <a:r>
              <a:rPr lang="en-US" altLang="ko-KR" dirty="0"/>
              <a:t>!!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붓을 이동하는 방법</a:t>
            </a:r>
            <a:endParaRPr lang="en-US" altLang="ko-KR" dirty="0"/>
          </a:p>
          <a:p>
            <a:pPr lvl="1"/>
            <a:r>
              <a:rPr lang="ko-KR" altLang="en-US" dirty="0"/>
              <a:t>선형 </a:t>
            </a:r>
            <a:r>
              <a:rPr lang="ko-KR" altLang="en-US" dirty="0" err="1"/>
              <a:t>계조</a:t>
            </a:r>
            <a:r>
              <a:rPr lang="ko-KR" altLang="en-US" dirty="0"/>
              <a:t> 붓</a:t>
            </a:r>
            <a:r>
              <a:rPr lang="en-US" altLang="ko-KR" dirty="0"/>
              <a:t>: </a:t>
            </a:r>
            <a:r>
              <a:rPr lang="en-US" altLang="ko-KR" dirty="0" err="1"/>
              <a:t>LinearGradientBrushProperties</a:t>
            </a:r>
            <a:r>
              <a:rPr lang="en-US" altLang="ko-KR" dirty="0"/>
              <a:t>() </a:t>
            </a:r>
            <a:r>
              <a:rPr lang="ko-KR" altLang="en-US" dirty="0"/>
              <a:t>호출 시에</a:t>
            </a:r>
            <a:r>
              <a:rPr lang="en-US" altLang="ko-KR" dirty="0"/>
              <a:t>,</a:t>
            </a:r>
            <a:r>
              <a:rPr lang="ko-KR" altLang="en-US" dirty="0"/>
              <a:t> 시작 지점과 끝 지점을 지정</a:t>
            </a:r>
            <a:endParaRPr lang="en-US" altLang="ko-KR" dirty="0"/>
          </a:p>
          <a:p>
            <a:pPr lvl="1"/>
            <a:r>
              <a:rPr lang="ko-KR" altLang="en-US" dirty="0"/>
              <a:t>방사형 </a:t>
            </a:r>
            <a:r>
              <a:rPr lang="ko-KR" altLang="en-US" dirty="0" err="1"/>
              <a:t>계조</a:t>
            </a:r>
            <a:r>
              <a:rPr lang="ko-KR" altLang="en-US" dirty="0"/>
              <a:t> 붓</a:t>
            </a:r>
            <a:r>
              <a:rPr lang="en-US" altLang="ko-KR" dirty="0"/>
              <a:t>: </a:t>
            </a:r>
            <a:r>
              <a:rPr lang="en-US" altLang="ko-KR" dirty="0" err="1"/>
              <a:t>RadialGradientBrushProperties</a:t>
            </a:r>
            <a:r>
              <a:rPr lang="en-US" altLang="ko-KR" dirty="0"/>
              <a:t>() </a:t>
            </a:r>
            <a:r>
              <a:rPr lang="ko-KR" altLang="en-US" dirty="0"/>
              <a:t>호출 시에</a:t>
            </a:r>
            <a:r>
              <a:rPr lang="en-US" altLang="ko-KR" dirty="0"/>
              <a:t>,</a:t>
            </a:r>
            <a:r>
              <a:rPr lang="ko-KR" altLang="en-US" dirty="0"/>
              <a:t> 타원의 중심과 반지름을 지정</a:t>
            </a:r>
            <a:endParaRPr lang="en-US" altLang="ko-KR" dirty="0"/>
          </a:p>
          <a:p>
            <a:pPr lvl="1"/>
            <a:r>
              <a:rPr lang="ko-KR" altLang="en-US" dirty="0"/>
              <a:t>비트맵 붓</a:t>
            </a:r>
            <a:r>
              <a:rPr lang="en-US" altLang="ko-KR" dirty="0"/>
              <a:t>: </a:t>
            </a:r>
            <a:r>
              <a:rPr lang="ko-KR" altLang="en-US" dirty="0"/>
              <a:t>붓의 </a:t>
            </a:r>
            <a:r>
              <a:rPr lang="en-US" altLang="ko-KR" dirty="0" err="1"/>
              <a:t>SetTransform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2"/>
            <a:r>
              <a:rPr lang="ko-KR" altLang="en-US" dirty="0"/>
              <a:t>붓에만 영향을 미침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extLst mod="1"/>
</p:sld>
</file>

<file path=ppt/theme/theme1.xml><?xml version="1.0" encoding="utf-8"?>
<a:theme xmlns:a="http://schemas.openxmlformats.org/drawingml/2006/main" name="1_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6935</TotalTime>
  <Words>1122</Words>
  <Application>Microsoft Office PowerPoint</Application>
  <PresentationFormat>와이드스크린</PresentationFormat>
  <Paragraphs>162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Tempus Sans ITC</vt:lpstr>
      <vt:lpstr>Times New Roman</vt:lpstr>
      <vt:lpstr>Wingdings</vt:lpstr>
      <vt:lpstr>1_c00_preface</vt:lpstr>
      <vt:lpstr>비트맵 붓</vt:lpstr>
      <vt:lpstr>비트맵 붓 사용하기</vt:lpstr>
      <vt:lpstr>CreateBitmapBrush()</vt:lpstr>
      <vt:lpstr>확장 모드</vt:lpstr>
      <vt:lpstr>확장 모드’</vt:lpstr>
      <vt:lpstr>예제 [비트맵 브러시의 확장 모드를 사용하기]</vt:lpstr>
      <vt:lpstr>실습 [확장 모드를 사용하기 예제 코드 이해하기]</vt:lpstr>
      <vt:lpstr>붓에 변환 적용하기</vt:lpstr>
      <vt:lpstr>붓 변환하기</vt:lpstr>
      <vt:lpstr>붓 변환하기 예</vt:lpstr>
      <vt:lpstr>실습 [비트맵 붓 만들고 사용하기]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539</cp:revision>
  <dcterms:created xsi:type="dcterms:W3CDTF">2008-02-22T16:44:23Z</dcterms:created>
  <dcterms:modified xsi:type="dcterms:W3CDTF">2023-03-12T05:13:21Z</dcterms:modified>
</cp:coreProperties>
</file>