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9"/>
  </p:notesMasterIdLst>
  <p:sldIdLst>
    <p:sldId id="256" r:id="rId2"/>
    <p:sldId id="357" r:id="rId3"/>
    <p:sldId id="358" r:id="rId4"/>
    <p:sldId id="359" r:id="rId5"/>
    <p:sldId id="360" r:id="rId6"/>
    <p:sldId id="374" r:id="rId7"/>
    <p:sldId id="361" r:id="rId8"/>
    <p:sldId id="362" r:id="rId9"/>
    <p:sldId id="365" r:id="rId10"/>
    <p:sldId id="364" r:id="rId11"/>
    <p:sldId id="366" r:id="rId12"/>
    <p:sldId id="363" r:id="rId13"/>
    <p:sldId id="735" r:id="rId14"/>
    <p:sldId id="367" r:id="rId15"/>
    <p:sldId id="375" r:id="rId16"/>
    <p:sldId id="368" r:id="rId17"/>
    <p:sldId id="734" r:id="rId1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104" d="100"/>
          <a:sy n="104" d="100"/>
        </p:scale>
        <p:origin x="120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66063AB-1C9E-4DEC-8AB8-037CDBFF8838}" type="datetimeFigureOut">
              <a:rPr lang="ko-KR" altLang="en-US"/>
              <a:pPr>
                <a:defRPr/>
              </a:pPr>
              <a:t>2023-05-07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8EB6D3-80AC-492A-8B78-70AE4D7532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8EB6D3-80AC-492A-8B78-70AE4D75324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4D739-4D44-4292-A693-97D3A4EF58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0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4D739-4D44-4292-A693-97D3A4EF58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5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pPr/>
              <a:t>2023-05-07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4687827" y="2054597"/>
            <a:ext cx="282481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 프로그래밍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67402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33962245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pPr/>
              <a:t>2023-05-07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806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57497" y="1857376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404007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http://ecl.inu.ac.kr</a:t>
            </a: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542030"/>
            <a:ext cx="10363200" cy="59893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B3A3C-E28D-47FD-B4D6-2DB20DC369D5}" type="datetime1">
              <a:rPr lang="ko-KR" altLang="en-US" smtClean="0"/>
              <a:pPr>
                <a:defRPr/>
              </a:pPr>
              <a:t>2023-05-07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A1E11-0A86-468D-8376-1BFE2C87CB7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0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57497" y="1857376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http://ecl.inu.ac.kr</a:t>
            </a: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B146-D6E0-407F-B185-A46BBC1DFD75}" type="datetime1">
              <a:rPr lang="ko-KR" altLang="en-US" smtClean="0"/>
              <a:pPr>
                <a:defRPr/>
              </a:pPr>
              <a:t>2023-05-07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6A4FE-6DDB-4819-88DB-C7317091388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5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pPr/>
              <a:t>2023-05-07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3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6A4FE-6DDB-4819-88DB-C7317091388E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기울임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 err="1"/>
              <a:t>angleX</a:t>
            </a:r>
            <a:r>
              <a:rPr lang="en-US" altLang="ko-KR" dirty="0"/>
              <a:t>=45, </a:t>
            </a:r>
            <a:r>
              <a:rPr lang="en-US" altLang="ko-KR" dirty="0" err="1"/>
              <a:t>centerPoint</a:t>
            </a:r>
            <a:r>
              <a:rPr lang="en-US" altLang="ko-KR" dirty="0"/>
              <a:t>=</a:t>
            </a:r>
            <a:r>
              <a:rPr lang="ko-KR" altLang="en-US" dirty="0"/>
              <a:t>왼쪽상단 모서리</a:t>
            </a:r>
            <a:endParaRPr lang="en-US" altLang="ko-KR" dirty="0"/>
          </a:p>
          <a:p>
            <a:pPr lvl="2"/>
            <a:r>
              <a:rPr lang="en-US" altLang="ko-KR" dirty="0"/>
              <a:t>y-</a:t>
            </a:r>
            <a:r>
              <a:rPr lang="ko-KR" altLang="en-US" dirty="0"/>
              <a:t>축으로부터 </a:t>
            </a:r>
            <a:r>
              <a:rPr lang="ko-KR" altLang="en-US" dirty="0" err="1"/>
              <a:t>반시계방향으로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/>
              <a:t>도 기울임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559496" y="2413337"/>
            <a:ext cx="7954101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D2D1_RECT_F rectangle = D2D1::</a:t>
            </a:r>
            <a:r>
              <a:rPr lang="en-US" altLang="ko-KR" sz="1400" dirty="0" err="1">
                <a:latin typeface="+mn-ea"/>
                <a:ea typeface="+mn-ea"/>
              </a:rPr>
              <a:t>Rect</a:t>
            </a:r>
            <a:r>
              <a:rPr lang="en-US" altLang="ko-KR" sz="1400" dirty="0">
                <a:latin typeface="+mn-ea"/>
                <a:ea typeface="+mn-ea"/>
              </a:rPr>
              <a:t>(126.0f, 301.5f, 186.0f, 361.5f); //</a:t>
            </a:r>
            <a:r>
              <a:rPr lang="ko-KR" altLang="en-US" sz="1400" dirty="0">
                <a:latin typeface="+mn-ea"/>
                <a:ea typeface="+mn-ea"/>
              </a:rPr>
              <a:t>사각형을 생성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DrawRectangle</a:t>
            </a:r>
            <a:r>
              <a:rPr lang="en-US" altLang="ko-KR" sz="1400" dirty="0">
                <a:latin typeface="+mn-ea"/>
                <a:ea typeface="+mn-ea"/>
              </a:rPr>
              <a:t>( rectangle, </a:t>
            </a:r>
            <a:r>
              <a:rPr lang="en-US" altLang="ko-KR" sz="1400" dirty="0" err="1">
                <a:latin typeface="+mn-ea"/>
                <a:ea typeface="+mn-ea"/>
              </a:rPr>
              <a:t>pOriginalShapeBrush</a:t>
            </a:r>
            <a:r>
              <a:rPr lang="en-US" altLang="ko-KR" sz="1400" dirty="0">
                <a:latin typeface="+mn-ea"/>
                <a:ea typeface="+mn-ea"/>
              </a:rPr>
              <a:t>, //</a:t>
            </a:r>
            <a:r>
              <a:rPr lang="ko-KR" altLang="en-US" sz="1400" dirty="0">
                <a:latin typeface="+mn-ea"/>
                <a:ea typeface="+mn-ea"/>
              </a:rPr>
              <a:t>사각형의 외곽선을 그림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1.0f, </a:t>
            </a:r>
            <a:r>
              <a:rPr lang="en-US" altLang="ko-KR" sz="1400" dirty="0" err="1">
                <a:latin typeface="+mn-ea"/>
                <a:ea typeface="+mn-ea"/>
              </a:rPr>
              <a:t>pStrokeStyleDash</a:t>
            </a:r>
            <a:r>
              <a:rPr lang="en-US" altLang="ko-KR" sz="1400" dirty="0">
                <a:latin typeface="+mn-ea"/>
                <a:ea typeface="+mn-ea"/>
              </a:rPr>
              <a:t> );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SetTransform</a:t>
            </a:r>
            <a:r>
              <a:rPr lang="en-US" altLang="ko-KR" sz="1400" dirty="0">
                <a:latin typeface="+mn-ea"/>
                <a:ea typeface="+mn-ea"/>
              </a:rPr>
              <a:t>( //</a:t>
            </a:r>
            <a:r>
              <a:rPr lang="ko-KR" altLang="en-US" sz="1400" dirty="0">
                <a:latin typeface="+mn-ea"/>
                <a:ea typeface="+mn-ea"/>
              </a:rPr>
              <a:t>기울임 변환을 </a:t>
            </a:r>
            <a:r>
              <a:rPr lang="ko-KR" altLang="en-US" sz="1400" dirty="0" err="1">
                <a:latin typeface="+mn-ea"/>
                <a:ea typeface="+mn-ea"/>
              </a:rPr>
              <a:t>렌더타겟에</a:t>
            </a:r>
            <a:r>
              <a:rPr lang="ko-KR" altLang="en-US" sz="1400" dirty="0">
                <a:latin typeface="+mn-ea"/>
                <a:ea typeface="+mn-ea"/>
              </a:rPr>
              <a:t> 적용함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D2D1::Matrix3x2F::</a:t>
            </a:r>
            <a:r>
              <a:rPr lang="en-US" altLang="ko-KR" sz="1400" dirty="0">
                <a:solidFill>
                  <a:srgbClr val="0070C0"/>
                </a:solidFill>
                <a:latin typeface="+mn-ea"/>
                <a:ea typeface="+mn-ea"/>
              </a:rPr>
              <a:t>Skew</a:t>
            </a:r>
            <a:r>
              <a:rPr lang="en-US" altLang="ko-KR" sz="1400" dirty="0">
                <a:latin typeface="+mn-ea"/>
                <a:ea typeface="+mn-ea"/>
              </a:rPr>
              <a:t>( 45.0f, 0.0f, D2D1::Point2F(126.0f, 301.5f)) );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FillRectangle</a:t>
            </a:r>
            <a:r>
              <a:rPr lang="en-US" altLang="ko-KR" sz="1400" dirty="0">
                <a:latin typeface="+mn-ea"/>
                <a:ea typeface="+mn-ea"/>
              </a:rPr>
              <a:t>(rectangle, </a:t>
            </a:r>
            <a:r>
              <a:rPr lang="en-US" altLang="ko-KR" sz="1400" dirty="0" err="1">
                <a:latin typeface="+mn-ea"/>
                <a:ea typeface="+mn-ea"/>
              </a:rPr>
              <a:t>pFillBrush</a:t>
            </a:r>
            <a:r>
              <a:rPr lang="en-US" altLang="ko-KR" sz="1400" dirty="0">
                <a:latin typeface="+mn-ea"/>
                <a:ea typeface="+mn-ea"/>
              </a:rPr>
              <a:t>); //</a:t>
            </a:r>
            <a:r>
              <a:rPr lang="ko-KR" altLang="en-US" sz="1400" dirty="0">
                <a:latin typeface="+mn-ea"/>
                <a:ea typeface="+mn-ea"/>
              </a:rPr>
              <a:t>사각형의 내부를 색칠함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DrawRectangle</a:t>
            </a:r>
            <a:r>
              <a:rPr lang="en-US" altLang="ko-KR" sz="1400" dirty="0">
                <a:latin typeface="+mn-ea"/>
                <a:ea typeface="+mn-ea"/>
              </a:rPr>
              <a:t>(rectangle, </a:t>
            </a:r>
            <a:r>
              <a:rPr lang="en-US" altLang="ko-KR" sz="1400" dirty="0" err="1">
                <a:latin typeface="+mn-ea"/>
                <a:ea typeface="+mn-ea"/>
              </a:rPr>
              <a:t>pTransformedShapeBrush</a:t>
            </a:r>
            <a:r>
              <a:rPr lang="en-US" altLang="ko-KR" sz="1400" dirty="0">
                <a:latin typeface="+mn-ea"/>
                <a:ea typeface="+mn-ea"/>
              </a:rPr>
              <a:t>); //</a:t>
            </a:r>
            <a:r>
              <a:rPr lang="ko-KR" altLang="en-US" sz="1400" dirty="0">
                <a:latin typeface="+mn-ea"/>
                <a:ea typeface="+mn-ea"/>
              </a:rPr>
              <a:t>사각형의 외곽선을 그림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2054" name="Picture 6" descr="Illustration of a square skewed 45 degrees counterclockwise from the y-axis"/>
          <p:cNvPicPr>
            <a:picLocks noChangeAspect="1" noChangeArrowheads="1"/>
          </p:cNvPicPr>
          <p:nvPr/>
        </p:nvPicPr>
        <p:blipFill>
          <a:blip r:embed="rId2"/>
          <a:srcRect l="12228" t="19634" r="14402" b="33245"/>
          <a:stretch>
            <a:fillRect/>
          </a:stretch>
        </p:blipFill>
        <p:spPr bwMode="auto">
          <a:xfrm>
            <a:off x="9778668" y="1357298"/>
            <a:ext cx="1285884" cy="857256"/>
          </a:xfrm>
          <a:prstGeom prst="rect">
            <a:avLst/>
          </a:prstGeom>
          <a:noFill/>
        </p:spPr>
      </p:pic>
    </p:spTree>
  </p:cSld>
  <p:clrMapOvr>
    <a:masterClrMapping/>
  </p:clrMapOvr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Matrix3x2F::Translation</a:t>
            </a:r>
          </a:p>
          <a:p>
            <a:pPr lvl="1"/>
            <a:r>
              <a:rPr lang="ko-KR" altLang="en-US" dirty="0"/>
              <a:t>원형</a:t>
            </a:r>
            <a:r>
              <a:rPr lang="en-US" altLang="ko-KR" dirty="0"/>
              <a:t>: </a:t>
            </a:r>
            <a:r>
              <a:rPr lang="en-US" altLang="ko-KR" sz="1600" dirty="0"/>
              <a:t>static Matrix3x2F Matrix3x2F::</a:t>
            </a:r>
            <a:r>
              <a:rPr lang="en-US" altLang="ko-KR" sz="1600" dirty="0">
                <a:solidFill>
                  <a:srgbClr val="0070C0"/>
                </a:solidFill>
              </a:rPr>
              <a:t>Translation</a:t>
            </a:r>
            <a:r>
              <a:rPr lang="en-US" altLang="ko-KR" sz="1600" dirty="0"/>
              <a:t>( D2D1_SIZE_F </a:t>
            </a:r>
            <a:r>
              <a:rPr lang="en-US" altLang="ko-KR" sz="1600" dirty="0">
                <a:solidFill>
                  <a:srgbClr val="0070C0"/>
                </a:solidFill>
              </a:rPr>
              <a:t>size</a:t>
            </a:r>
            <a:r>
              <a:rPr lang="en-US" altLang="ko-KR" sz="1600" dirty="0"/>
              <a:t> );</a:t>
            </a:r>
          </a:p>
          <a:p>
            <a:pPr marL="457200" lvl="1" indent="0">
              <a:buNone/>
            </a:pPr>
            <a:r>
              <a:rPr lang="en-US" altLang="ko-KR" sz="1600" dirty="0"/>
              <a:t>	     static Matrix3x2F Matrix3x2F::</a:t>
            </a:r>
            <a:r>
              <a:rPr lang="en-US" altLang="ko-KR" sz="1600" dirty="0">
                <a:solidFill>
                  <a:srgbClr val="0070C0"/>
                </a:solidFill>
              </a:rPr>
              <a:t>Translation</a:t>
            </a:r>
            <a:r>
              <a:rPr lang="en-US" altLang="ko-KR" sz="1600" dirty="0"/>
              <a:t>( FLOAT </a:t>
            </a:r>
            <a:r>
              <a:rPr lang="en-US" altLang="ko-KR" sz="1600" dirty="0">
                <a:solidFill>
                  <a:srgbClr val="0070C0"/>
                </a:solidFill>
              </a:rPr>
              <a:t>x</a:t>
            </a:r>
            <a:r>
              <a:rPr lang="en-US" altLang="ko-KR" sz="1600" dirty="0"/>
              <a:t>, FLOAT </a:t>
            </a:r>
            <a:r>
              <a:rPr lang="en-US" altLang="ko-KR" sz="1600" dirty="0">
                <a:solidFill>
                  <a:srgbClr val="0070C0"/>
                </a:solidFill>
              </a:rPr>
              <a:t>y</a:t>
            </a:r>
            <a:r>
              <a:rPr lang="en-US" altLang="ko-KR" sz="1600" dirty="0"/>
              <a:t> );</a:t>
            </a:r>
            <a:endParaRPr lang="en-US" altLang="ko-KR" dirty="0"/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1: </a:t>
            </a:r>
            <a:r>
              <a:rPr lang="en-US" altLang="ko-KR" dirty="0" err="1"/>
              <a:t>transX</a:t>
            </a:r>
            <a:r>
              <a:rPr lang="en-US" altLang="ko-KR" dirty="0"/>
              <a:t>, </a:t>
            </a:r>
            <a:r>
              <a:rPr lang="en-US" altLang="ko-KR" dirty="0" err="1"/>
              <a:t>transY</a:t>
            </a:r>
            <a:r>
              <a:rPr lang="en-US" altLang="ko-KR" dirty="0"/>
              <a:t>: x/y</a:t>
            </a:r>
            <a:r>
              <a:rPr lang="ko-KR" altLang="en-US" dirty="0"/>
              <a:t>축으로의 이동 거리</a:t>
            </a:r>
            <a:endParaRPr lang="en-US" altLang="ko-KR" dirty="0"/>
          </a:p>
          <a:p>
            <a:pPr lvl="2"/>
            <a:r>
              <a:rPr lang="en-US" altLang="ko-KR" dirty="0" err="1"/>
              <a:t>transX</a:t>
            </a:r>
            <a:r>
              <a:rPr lang="ko-KR" altLang="en-US" dirty="0"/>
              <a:t>는 오른쪽으로 이동</a:t>
            </a:r>
            <a:r>
              <a:rPr lang="en-US" altLang="ko-KR" dirty="0"/>
              <a:t>, </a:t>
            </a:r>
            <a:r>
              <a:rPr lang="en-US" altLang="ko-KR" dirty="0" err="1"/>
              <a:t>transY</a:t>
            </a:r>
            <a:r>
              <a:rPr lang="ko-KR" altLang="en-US" dirty="0"/>
              <a:t>는 아래쪽으로 이동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ko-KR" altLang="en-US" dirty="0"/>
              <a:t>정사각형을 </a:t>
            </a:r>
            <a:r>
              <a:rPr lang="en-US" altLang="ko-KR" dirty="0"/>
              <a:t>x-</a:t>
            </a:r>
            <a:r>
              <a:rPr lang="ko-KR" altLang="en-US" dirty="0"/>
              <a:t>축을 따라 오른쪽으로 </a:t>
            </a:r>
            <a:r>
              <a:rPr lang="en-US" altLang="ko-KR" dirty="0"/>
              <a:t>20, y</a:t>
            </a:r>
            <a:r>
              <a:rPr lang="ko-KR" altLang="en-US" dirty="0"/>
              <a:t>축을 따라 아래쪽으로 </a:t>
            </a:r>
            <a:r>
              <a:rPr lang="en-US" altLang="ko-KR" dirty="0"/>
              <a:t>10</a:t>
            </a:r>
            <a:r>
              <a:rPr lang="ko-KR" altLang="en-US" dirty="0"/>
              <a:t>만큼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59496" y="3861048"/>
            <a:ext cx="8425383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D2D1_RECT_F rectangle = D2D1::</a:t>
            </a:r>
            <a:r>
              <a:rPr lang="en-US" altLang="ko-KR" sz="1400" dirty="0" err="1">
                <a:latin typeface="+mn-ea"/>
                <a:ea typeface="+mn-ea"/>
              </a:rPr>
              <a:t>Rect</a:t>
            </a:r>
            <a:r>
              <a:rPr lang="en-US" altLang="ko-KR" sz="1400" dirty="0">
                <a:latin typeface="+mn-ea"/>
                <a:ea typeface="+mn-ea"/>
              </a:rPr>
              <a:t>(126.0f, 80.5f, 186.0f, 140.5f); //</a:t>
            </a:r>
            <a:r>
              <a:rPr lang="ko-KR" altLang="en-US" sz="1400" dirty="0">
                <a:latin typeface="+mn-ea"/>
                <a:ea typeface="+mn-ea"/>
              </a:rPr>
              <a:t>사각형을 생성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DrawRectangle</a:t>
            </a:r>
            <a:r>
              <a:rPr lang="en-US" altLang="ko-KR" sz="1400" dirty="0">
                <a:latin typeface="+mn-ea"/>
                <a:ea typeface="+mn-ea"/>
              </a:rPr>
              <a:t>( rectangle, </a:t>
            </a:r>
            <a:r>
              <a:rPr lang="en-US" altLang="ko-KR" sz="1400" dirty="0" err="1">
                <a:latin typeface="+mn-ea"/>
                <a:ea typeface="+mn-ea"/>
              </a:rPr>
              <a:t>pOriginalShapeBrush</a:t>
            </a:r>
            <a:r>
              <a:rPr lang="en-US" altLang="ko-KR" sz="1400" dirty="0">
                <a:latin typeface="+mn-ea"/>
                <a:ea typeface="+mn-ea"/>
              </a:rPr>
              <a:t>, //</a:t>
            </a:r>
            <a:r>
              <a:rPr lang="ko-KR" altLang="en-US" sz="1400" dirty="0">
                <a:latin typeface="+mn-ea"/>
                <a:ea typeface="+mn-ea"/>
              </a:rPr>
              <a:t>사각형의 외곽선 그리기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1.0f, </a:t>
            </a:r>
            <a:r>
              <a:rPr lang="en-US" altLang="ko-KR" sz="1400" dirty="0" err="1">
                <a:latin typeface="+mn-ea"/>
                <a:ea typeface="+mn-ea"/>
              </a:rPr>
              <a:t>pStrokeStyleDash</a:t>
            </a:r>
            <a:r>
              <a:rPr lang="en-US" altLang="ko-KR" sz="1400" dirty="0">
                <a:latin typeface="+mn-ea"/>
                <a:ea typeface="+mn-ea"/>
              </a:rPr>
              <a:t> );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SetTransform</a:t>
            </a:r>
            <a:r>
              <a:rPr lang="en-US" altLang="ko-KR" sz="1400" dirty="0">
                <a:latin typeface="+mn-ea"/>
                <a:ea typeface="+mn-ea"/>
              </a:rPr>
              <a:t>( D2D1::Matrix3x2F::</a:t>
            </a:r>
            <a:r>
              <a:rPr lang="en-US" altLang="ko-KR" sz="1400" dirty="0">
                <a:solidFill>
                  <a:srgbClr val="0070C0"/>
                </a:solidFill>
                <a:latin typeface="+mn-ea"/>
                <a:ea typeface="+mn-ea"/>
              </a:rPr>
              <a:t>Translation</a:t>
            </a:r>
            <a:r>
              <a:rPr lang="en-US" altLang="ko-KR" sz="1400" dirty="0">
                <a:latin typeface="+mn-ea"/>
                <a:ea typeface="+mn-ea"/>
              </a:rPr>
              <a:t>(20, 10) ); //</a:t>
            </a:r>
            <a:r>
              <a:rPr lang="ko-KR" altLang="en-US" sz="1400" dirty="0" err="1">
                <a:latin typeface="+mn-ea"/>
                <a:ea typeface="+mn-ea"/>
              </a:rPr>
              <a:t>렌더타겟에</a:t>
            </a:r>
            <a:r>
              <a:rPr lang="ko-KR" altLang="en-US" sz="1400" dirty="0">
                <a:latin typeface="+mn-ea"/>
                <a:ea typeface="+mn-ea"/>
              </a:rPr>
              <a:t> 이동 변환 적용</a:t>
            </a:r>
            <a:endParaRPr lang="en-US" altLang="ko-KR" sz="1400" dirty="0">
              <a:latin typeface="+mn-ea"/>
              <a:ea typeface="+mn-ea"/>
            </a:endParaRP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FillRectangle</a:t>
            </a:r>
            <a:r>
              <a:rPr lang="en-US" altLang="ko-KR" sz="1400" dirty="0">
                <a:latin typeface="+mn-ea"/>
                <a:ea typeface="+mn-ea"/>
              </a:rPr>
              <a:t>(rectangle, </a:t>
            </a:r>
            <a:r>
              <a:rPr lang="en-US" altLang="ko-KR" sz="1400" dirty="0" err="1">
                <a:latin typeface="+mn-ea"/>
                <a:ea typeface="+mn-ea"/>
              </a:rPr>
              <a:t>pFillBrush</a:t>
            </a:r>
            <a:r>
              <a:rPr lang="en-US" altLang="ko-KR" sz="1400" dirty="0">
                <a:latin typeface="+mn-ea"/>
                <a:ea typeface="+mn-ea"/>
              </a:rPr>
              <a:t>); //</a:t>
            </a:r>
            <a:r>
              <a:rPr lang="ko-KR" altLang="en-US" sz="1400" dirty="0">
                <a:latin typeface="+mn-ea"/>
                <a:ea typeface="+mn-ea"/>
              </a:rPr>
              <a:t>사각형의 내부 색칠하기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DrawRectangle</a:t>
            </a:r>
            <a:r>
              <a:rPr lang="en-US" altLang="ko-KR" sz="1400" dirty="0">
                <a:latin typeface="+mn-ea"/>
                <a:ea typeface="+mn-ea"/>
              </a:rPr>
              <a:t>(rectangle, </a:t>
            </a:r>
            <a:r>
              <a:rPr lang="en-US" altLang="ko-KR" sz="1400" dirty="0" err="1">
                <a:latin typeface="+mn-ea"/>
                <a:ea typeface="+mn-ea"/>
              </a:rPr>
              <a:t>pTransformedShapeBrush</a:t>
            </a:r>
            <a:r>
              <a:rPr lang="en-US" altLang="ko-KR" sz="1400" dirty="0">
                <a:latin typeface="+mn-ea"/>
                <a:ea typeface="+mn-ea"/>
              </a:rPr>
              <a:t>); //</a:t>
            </a:r>
            <a:r>
              <a:rPr lang="ko-KR" altLang="en-US" sz="1400" dirty="0">
                <a:latin typeface="+mn-ea"/>
                <a:ea typeface="+mn-ea"/>
              </a:rPr>
              <a:t>사각형의 외곽선 그리기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9938" name="Picture 2" descr="Illustration of a square moved 20 units to the right along the x-axis and 10 units down along the y-axis"/>
          <p:cNvPicPr>
            <a:picLocks noChangeAspect="1" noChangeArrowheads="1"/>
          </p:cNvPicPr>
          <p:nvPr/>
        </p:nvPicPr>
        <p:blipFill>
          <a:blip r:embed="rId2"/>
          <a:srcRect l="20380" t="11780" r="14402" b="29319"/>
          <a:stretch>
            <a:fillRect/>
          </a:stretch>
        </p:blipFill>
        <p:spPr bwMode="auto">
          <a:xfrm>
            <a:off x="9561504" y="1285860"/>
            <a:ext cx="1143008" cy="1071570"/>
          </a:xfrm>
          <a:prstGeom prst="rect">
            <a:avLst/>
          </a:prstGeom>
          <a:noFill/>
        </p:spPr>
      </p:pic>
    </p:spTree>
  </p:cSld>
  <p:clrMapOvr>
    <a:masterClrMapping/>
  </p:clrMapOvr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[</a:t>
            </a:r>
            <a:r>
              <a:rPr lang="ko-KR" altLang="en-US" dirty="0"/>
              <a:t>단일 변환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배포 </a:t>
            </a:r>
            <a:r>
              <a:rPr lang="en-US" altLang="ko-KR" dirty="0"/>
              <a:t>[</a:t>
            </a:r>
            <a:r>
              <a:rPr lang="en-US" altLang="ko-KR" dirty="0" err="1">
                <a:solidFill>
                  <a:srgbClr val="0070C0"/>
                </a:solidFill>
              </a:rPr>
              <a:t>SingleTransform</a:t>
            </a:r>
            <a:r>
              <a:rPr lang="en-US" altLang="ko-KR" dirty="0"/>
              <a:t>] (15m)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단일 변환 예제 소스코드를 살펴보자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하나의 변환을 적용하는 예제이다</a:t>
            </a:r>
            <a:endParaRPr lang="en-US" altLang="ko-KR" dirty="0"/>
          </a:p>
          <a:p>
            <a:pPr lvl="1"/>
            <a:r>
              <a:rPr lang="ko-KR" altLang="en-US" dirty="0"/>
              <a:t>사각형을 네 가지 유형의 변환</a:t>
            </a:r>
            <a:r>
              <a:rPr lang="en-US" altLang="ko-KR" dirty="0"/>
              <a:t>(rotate, scale, skew, translate)</a:t>
            </a:r>
            <a:r>
              <a:rPr lang="ko-KR" altLang="en-US" dirty="0"/>
              <a:t>중의 하나를 적용하여 그린다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35842" name="Picture 2" descr="Illustration of four squares that have been translated, scaled, skewed, and rotated"/>
          <p:cNvPicPr>
            <a:picLocks noChangeAspect="1" noChangeArrowheads="1"/>
          </p:cNvPicPr>
          <p:nvPr/>
        </p:nvPicPr>
        <p:blipFill>
          <a:blip r:embed="rId2"/>
          <a:srcRect l="59103" t="58768" r="10326" b="15707"/>
          <a:stretch>
            <a:fillRect/>
          </a:stretch>
        </p:blipFill>
        <p:spPr bwMode="auto">
          <a:xfrm>
            <a:off x="2567608" y="3030106"/>
            <a:ext cx="1540382" cy="1334998"/>
          </a:xfrm>
          <a:prstGeom prst="rect">
            <a:avLst/>
          </a:prstGeom>
          <a:noFill/>
        </p:spPr>
      </p:pic>
      <p:pic>
        <p:nvPicPr>
          <p:cNvPr id="9" name="Picture 2" descr="Illustration of four squares that have been translated, scaled, skewed, and rotated"/>
          <p:cNvPicPr>
            <a:picLocks noChangeAspect="1" noChangeArrowheads="1"/>
          </p:cNvPicPr>
          <p:nvPr/>
        </p:nvPicPr>
        <p:blipFill>
          <a:blip r:embed="rId2"/>
          <a:srcRect l="61276" t="5759" r="10190" b="66754"/>
          <a:stretch>
            <a:fillRect/>
          </a:stretch>
        </p:blipFill>
        <p:spPr bwMode="auto">
          <a:xfrm>
            <a:off x="4322304" y="3030106"/>
            <a:ext cx="1334998" cy="1334998"/>
          </a:xfrm>
          <a:prstGeom prst="rect">
            <a:avLst/>
          </a:prstGeom>
          <a:noFill/>
        </p:spPr>
      </p:pic>
      <p:pic>
        <p:nvPicPr>
          <p:cNvPr id="10" name="Picture 2" descr="Illustration of four squares that have been translated, scaled, skewed, and rotated"/>
          <p:cNvPicPr>
            <a:picLocks noChangeAspect="1" noChangeArrowheads="1"/>
          </p:cNvPicPr>
          <p:nvPr/>
        </p:nvPicPr>
        <p:blipFill>
          <a:blip r:embed="rId2"/>
          <a:srcRect l="6114" t="58770" r="57201" b="17670"/>
          <a:stretch>
            <a:fillRect/>
          </a:stretch>
        </p:blipFill>
        <p:spPr bwMode="auto">
          <a:xfrm>
            <a:off x="5822502" y="3030106"/>
            <a:ext cx="1848458" cy="1232305"/>
          </a:xfrm>
          <a:prstGeom prst="rect">
            <a:avLst/>
          </a:prstGeom>
          <a:noFill/>
        </p:spPr>
      </p:pic>
      <p:pic>
        <p:nvPicPr>
          <p:cNvPr id="11" name="Picture 2" descr="Illustration of four squares that have been translated, scaled, skewed, and rotated"/>
          <p:cNvPicPr>
            <a:picLocks noChangeAspect="1" noChangeArrowheads="1"/>
          </p:cNvPicPr>
          <p:nvPr/>
        </p:nvPicPr>
        <p:blipFill>
          <a:blip r:embed="rId2"/>
          <a:srcRect l="10190" t="7722" r="57201" b="66754"/>
          <a:stretch>
            <a:fillRect/>
          </a:stretch>
        </p:blipFill>
        <p:spPr bwMode="auto">
          <a:xfrm>
            <a:off x="7822766" y="3030106"/>
            <a:ext cx="1643074" cy="1334998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853360" y="2722030"/>
            <a:ext cx="734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rotate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6619" y="272203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scale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1131" y="2722030"/>
            <a:ext cx="6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skew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7081" y="2722030"/>
            <a:ext cx="979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translate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>
                <a:solidFill>
                  <a:srgbClr val="0000FF"/>
                </a:solidFill>
              </a:rPr>
              <a:t>실습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단일 변환 예제 코드 이해하기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[</a:t>
            </a:r>
            <a:r>
              <a:rPr lang="en-US" altLang="ko-KR" dirty="0" err="1"/>
              <a:t>SingleTransform</a:t>
            </a:r>
            <a:r>
              <a:rPr lang="en-US" altLang="ko-KR" dirty="0"/>
              <a:t>] (2m)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단일 변환 예제 코드를 이해하자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이전 슬라이드의 </a:t>
            </a:r>
            <a:r>
              <a:rPr lang="en-US" altLang="ko-KR" dirty="0" err="1"/>
              <a:t>SingleTransform</a:t>
            </a:r>
            <a:r>
              <a:rPr lang="en-US" altLang="ko-KR" dirty="0"/>
              <a:t> </a:t>
            </a:r>
            <a:r>
              <a:rPr lang="ko-KR" altLang="en-US" dirty="0"/>
              <a:t>프로젝트를 복사하자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코드를 살펴보며 이해하자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사각형의 너비와 높이를 정사각형이 아닌 직사각형 </a:t>
            </a:r>
            <a:r>
              <a:rPr lang="ko-KR" altLang="en-US"/>
              <a:t>형태로 바꾸자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 algn="ctr">
              <a:buNone/>
            </a:pPr>
            <a:r>
              <a:rPr lang="en-US" altLang="ko-KR" sz="8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SingleTransform</a:t>
            </a:r>
            <a:endParaRPr lang="ko-KR" alt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6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변환 적용하기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66588"/>
            <a:ext cx="10972801" cy="5282398"/>
          </a:xfrm>
        </p:spPr>
        <p:txBody>
          <a:bodyPr>
            <a:normAutofit/>
          </a:bodyPr>
          <a:lstStyle/>
          <a:p>
            <a:r>
              <a:rPr lang="ko-KR" altLang="en-US" dirty="0"/>
              <a:t>여러 변환들이 복합된 변환 적용하기</a:t>
            </a:r>
            <a:endParaRPr lang="en-US" altLang="ko-KR" dirty="0"/>
          </a:p>
          <a:p>
            <a:pPr lvl="1"/>
            <a:r>
              <a:rPr lang="ko-KR" altLang="en-US" dirty="0"/>
              <a:t>복합 변환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69798" y="20578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77062" y="205788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0158" y="205788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v''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801846" y="2273905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58030" y="2273905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원호 11"/>
          <p:cNvSpPr/>
          <p:nvPr/>
        </p:nvSpPr>
        <p:spPr>
          <a:xfrm flipV="1">
            <a:off x="2369798" y="2057881"/>
            <a:ext cx="3456384" cy="1872208"/>
          </a:xfrm>
          <a:prstGeom prst="arc">
            <a:avLst>
              <a:gd name="adj1" fmla="val 12283368"/>
              <a:gd name="adj2" fmla="val 2029503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369798" y="329427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77062" y="329427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ko-KR" altLang="en-US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0158" y="329427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v''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801846" y="3510300"/>
            <a:ext cx="1008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458030" y="3510300"/>
            <a:ext cx="1008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00570" y="24272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v'=v T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81119" y="242721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v''=v' T'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5995" y="191683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6240" y="1916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23175" y="363514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C=TT'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27441" y="39783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v''=v C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69798" y="473146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7062" y="473146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ko-KR" altLang="en-US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801846" y="4947493"/>
            <a:ext cx="1008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458030" y="4947493"/>
            <a:ext cx="1008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58031" y="517577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C=TT'T''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12024" y="558368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v'''=v C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원호 49"/>
          <p:cNvSpPr/>
          <p:nvPr/>
        </p:nvSpPr>
        <p:spPr>
          <a:xfrm flipV="1">
            <a:off x="1703512" y="2937203"/>
            <a:ext cx="6306575" cy="2579084"/>
          </a:xfrm>
          <a:prstGeom prst="arc">
            <a:avLst>
              <a:gd name="adj1" fmla="val 12283368"/>
              <a:gd name="adj2" fmla="val 2029503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606642" y="474372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v''</a:t>
            </a:r>
            <a:endParaRPr lang="ko-KR" altLang="en-US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39738" y="474372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v'''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087610" y="4959752"/>
            <a:ext cx="1008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715713" y="31502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endParaRPr lang="ko-KR" alt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75958" y="3150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03431" y="459042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</a:t>
            </a:r>
            <a:endParaRPr lang="ko-KR" alt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63676" y="4590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99686" y="45997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T''</a:t>
            </a:r>
            <a:endParaRPr lang="ko-KR" altLang="en-US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187E6B-DE8B-433D-A63E-01D7DD53D2A2}"/>
              </a:ext>
            </a:extLst>
          </p:cNvPr>
          <p:cNvSpPr txBox="1"/>
          <p:nvPr/>
        </p:nvSpPr>
        <p:spPr>
          <a:xfrm>
            <a:off x="2679001" y="3991640"/>
            <a:ext cx="3270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v''=v' T'=(v T) T'=v(TT') =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B89C1-F37D-4E9F-BEEB-EEAE1E4BFEFF}"/>
              </a:ext>
            </a:extLst>
          </p:cNvPr>
          <p:cNvSpPr txBox="1"/>
          <p:nvPr/>
        </p:nvSpPr>
        <p:spPr>
          <a:xfrm>
            <a:off x="2689308" y="5607824"/>
            <a:ext cx="3838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v'''=v'' T''=(v(TT'))T''=v(TT'T'')=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13C8B6-C999-453D-AD57-4948B15D050E}"/>
              </a:ext>
            </a:extLst>
          </p:cNvPr>
          <p:cNvCxnSpPr/>
          <p:nvPr/>
        </p:nvCxnSpPr>
        <p:spPr>
          <a:xfrm>
            <a:off x="5375920" y="415837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A072043-76CC-4966-8F55-E1E779AC6D75}"/>
              </a:ext>
            </a:extLst>
          </p:cNvPr>
          <p:cNvCxnSpPr/>
          <p:nvPr/>
        </p:nvCxnSpPr>
        <p:spPr>
          <a:xfrm>
            <a:off x="5879976" y="5777101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http://images.all-free-download.com/images/graphiclarge/cl_key_116117.jpg">
            <a:extLst>
              <a:ext uri="{FF2B5EF4-FFF2-40B4-BE49-F238E27FC236}">
                <a16:creationId xmlns:a16="http://schemas.microsoft.com/office/drawing/2014/main" id="{D1A9F717-5F85-478B-AA13-4B4E92E7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04664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변환 적용하기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변환들을 적용하기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여러 변환들을 하나의 변환으로 결합하기</a:t>
            </a:r>
            <a:r>
              <a:rPr lang="en-US" altLang="ko-KR" dirty="0"/>
              <a:t>”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행렬의 적용 순서 </a:t>
            </a:r>
            <a:r>
              <a:rPr lang="en-US" altLang="ko-KR" dirty="0"/>
              <a:t>(</a:t>
            </a:r>
            <a:r>
              <a:rPr lang="ko-KR" altLang="en-US" dirty="0"/>
              <a:t>즉 곱셈 순서</a:t>
            </a:r>
            <a:r>
              <a:rPr lang="en-US" altLang="ko-KR" dirty="0"/>
              <a:t>)</a:t>
            </a:r>
            <a:r>
              <a:rPr lang="ko-KR" altLang="en-US" dirty="0"/>
              <a:t>가 중요함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(a) </a:t>
            </a:r>
            <a:r>
              <a:rPr lang="ko-KR" altLang="en-US" dirty="0"/>
              <a:t>이동한 다음 회전</a:t>
            </a:r>
            <a:r>
              <a:rPr lang="en-US" altLang="ko-KR" dirty="0"/>
              <a:t> vs. (b) </a:t>
            </a:r>
            <a:r>
              <a:rPr lang="ko-KR" altLang="en-US" dirty="0"/>
              <a:t>회전한 다음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38914" name="Picture 2" descr="Illustration of one rectangle that has been translated and then rotated and one rectangle that has been rotated and then translated"/>
          <p:cNvPicPr>
            <a:picLocks noChangeAspect="1" noChangeArrowheads="1"/>
          </p:cNvPicPr>
          <p:nvPr/>
        </p:nvPicPr>
        <p:blipFill>
          <a:blip r:embed="rId2"/>
          <a:srcRect l="9761" t="7389" r="57789" b="11329"/>
          <a:stretch>
            <a:fillRect/>
          </a:stretch>
        </p:blipFill>
        <p:spPr bwMode="auto">
          <a:xfrm>
            <a:off x="8005344" y="1519052"/>
            <a:ext cx="948177" cy="1045852"/>
          </a:xfrm>
          <a:prstGeom prst="rect">
            <a:avLst/>
          </a:prstGeom>
          <a:noFill/>
        </p:spPr>
      </p:pic>
      <p:pic>
        <p:nvPicPr>
          <p:cNvPr id="38916" name="Picture 4" descr="Diagram of a square being rotated and then translated"/>
          <p:cNvPicPr>
            <a:picLocks noChangeAspect="1" noChangeArrowheads="1"/>
          </p:cNvPicPr>
          <p:nvPr/>
        </p:nvPicPr>
        <p:blipFill>
          <a:blip r:embed="rId3"/>
          <a:srcRect t="3793" r="1351" b="5372"/>
          <a:stretch>
            <a:fillRect/>
          </a:stretch>
        </p:blipFill>
        <p:spPr bwMode="auto">
          <a:xfrm>
            <a:off x="2452662" y="4196736"/>
            <a:ext cx="5214974" cy="1303967"/>
          </a:xfrm>
          <a:prstGeom prst="rect">
            <a:avLst/>
          </a:prstGeom>
          <a:noFill/>
        </p:spPr>
      </p:pic>
      <p:pic>
        <p:nvPicPr>
          <p:cNvPr id="38918" name="Picture 6" descr="Diagram of a square being translated and then rotated"/>
          <p:cNvPicPr>
            <a:picLocks noChangeAspect="1" noChangeArrowheads="1"/>
          </p:cNvPicPr>
          <p:nvPr/>
        </p:nvPicPr>
        <p:blipFill>
          <a:blip r:embed="rId4"/>
          <a:srcRect t="8709" r="1351" b="6406"/>
          <a:stretch>
            <a:fillRect/>
          </a:stretch>
        </p:blipFill>
        <p:spPr bwMode="auto">
          <a:xfrm>
            <a:off x="2452662" y="2679302"/>
            <a:ext cx="5214974" cy="139264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10578" y="142189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(a)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3" name="Picture 2" descr="Illustration of one rectangle that has been translated and then rotated and one rectangle that has been rotated and then translated"/>
          <p:cNvPicPr>
            <a:picLocks noChangeAspect="1" noChangeArrowheads="1"/>
          </p:cNvPicPr>
          <p:nvPr/>
        </p:nvPicPr>
        <p:blipFill>
          <a:blip r:embed="rId2"/>
          <a:srcRect l="56879" t="7389" r="8893" b="11329"/>
          <a:stretch>
            <a:fillRect/>
          </a:stretch>
        </p:blipFill>
        <p:spPr bwMode="auto">
          <a:xfrm>
            <a:off x="9096396" y="1519052"/>
            <a:ext cx="1000132" cy="10458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382148" y="1421897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(b)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5472" y="314324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(a)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5472" y="4643447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(b)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014664" y="3102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431500" y="31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831675" y="310753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026570" y="46243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424363" y="46196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80088" y="46259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8905"/>
      </p:ext>
    </p:extLst>
  </p:cSld>
  <p:clrMapOvr>
    <a:masterClrMapping/>
  </p:clrMapOvr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변환 적용하기</a:t>
            </a:r>
            <a:r>
              <a:rPr lang="en-US" altLang="ko-KR" dirty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55496" y="1357299"/>
            <a:ext cx="7040966" cy="5078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D2D1_RECT_F rectangle = D2D1::</a:t>
            </a:r>
            <a:r>
              <a:rPr lang="en-US" altLang="ko-KR" sz="1200" dirty="0" err="1">
                <a:latin typeface="+mn-ea"/>
                <a:ea typeface="+mn-ea"/>
              </a:rPr>
              <a:t>Rect</a:t>
            </a:r>
            <a:r>
              <a:rPr lang="en-US" altLang="ko-KR" sz="1200" dirty="0">
                <a:latin typeface="+mn-ea"/>
                <a:ea typeface="+mn-ea"/>
              </a:rPr>
              <a:t>(40.0f, 40.0f, 100.0f, 100.0f);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pRenderTarget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DrawRectangle</a:t>
            </a:r>
            <a:r>
              <a:rPr lang="en-US" altLang="ko-KR" sz="1200" dirty="0">
                <a:latin typeface="+mn-ea"/>
                <a:ea typeface="+mn-ea"/>
              </a:rPr>
              <a:t>( rectangle, </a:t>
            </a:r>
            <a:r>
              <a:rPr lang="en-US" altLang="ko-KR" sz="1200" dirty="0" err="1">
                <a:latin typeface="+mn-ea"/>
                <a:ea typeface="+mn-ea"/>
              </a:rPr>
              <a:t>pOriginalShapeBrush</a:t>
            </a:r>
            <a:r>
              <a:rPr lang="en-US" altLang="ko-KR" sz="1200" dirty="0">
                <a:latin typeface="+mn-ea"/>
                <a:ea typeface="+mn-ea"/>
              </a:rPr>
              <a:t>, 1.0f, </a:t>
            </a:r>
            <a:r>
              <a:rPr lang="en-US" altLang="ko-KR" sz="1200" dirty="0" err="1">
                <a:latin typeface="+mn-ea"/>
                <a:ea typeface="+mn-ea"/>
              </a:rPr>
              <a:t>pStrokeStyleDash</a:t>
            </a:r>
            <a:r>
              <a:rPr lang="en-US" altLang="ko-KR" sz="1200" dirty="0">
                <a:latin typeface="+mn-ea"/>
                <a:ea typeface="+mn-ea"/>
              </a:rPr>
              <a:t> );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D2D1_MATRIX_3X2_F translation = D2D1::Matrix3x2F::Translation(20.0f, 10.0f);</a:t>
            </a:r>
          </a:p>
          <a:p>
            <a:r>
              <a:rPr lang="en-US" altLang="ko-KR" sz="1200" dirty="0">
                <a:latin typeface="+mn-ea"/>
                <a:ea typeface="+mn-ea"/>
              </a:rPr>
              <a:t>D2D1_MATRIX_3X2_F rotation = D2D1::Matrix3x2F::Rotation( 45.0f, D2D1::Point2F(70.0f, 70.0f) );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// </a:t>
            </a:r>
            <a:r>
              <a:rPr lang="ko-KR" altLang="en-US" sz="1200" dirty="0">
                <a:latin typeface="+mn-ea"/>
                <a:ea typeface="+mn-ea"/>
              </a:rPr>
              <a:t>먼저 </a:t>
            </a:r>
            <a:r>
              <a:rPr lang="en-US" altLang="ko-KR" sz="1200" dirty="0">
                <a:latin typeface="+mn-ea"/>
                <a:ea typeface="+mn-ea"/>
              </a:rPr>
              <a:t>(20,10) </a:t>
            </a:r>
            <a:r>
              <a:rPr lang="ko-KR" altLang="en-US" sz="1200" dirty="0">
                <a:latin typeface="+mn-ea"/>
                <a:ea typeface="+mn-ea"/>
              </a:rPr>
              <a:t>만큼 이동하고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그 다음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원래 사각형의 중심에 대해서 회전함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pRenderTarget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SetTransform</a:t>
            </a:r>
            <a:r>
              <a:rPr lang="en-US" altLang="ko-KR" sz="1200" dirty="0">
                <a:latin typeface="+mn-ea"/>
                <a:ea typeface="+mn-ea"/>
              </a:rPr>
              <a:t>(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translation * rotation </a:t>
            </a: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// </a:t>
            </a:r>
            <a:r>
              <a:rPr lang="ko-KR" altLang="en-US" sz="1200" dirty="0">
                <a:latin typeface="+mn-ea"/>
                <a:ea typeface="+mn-ea"/>
              </a:rPr>
              <a:t>변환된 공간에서 사각형 그리기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pRenderTarget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FillRectangle</a:t>
            </a:r>
            <a:r>
              <a:rPr lang="en-US" altLang="ko-KR" sz="1200" dirty="0">
                <a:latin typeface="+mn-ea"/>
                <a:ea typeface="+mn-ea"/>
              </a:rPr>
              <a:t>(rectangle, </a:t>
            </a:r>
            <a:r>
              <a:rPr lang="en-US" altLang="ko-KR" sz="1200" dirty="0" err="1">
                <a:latin typeface="+mn-ea"/>
                <a:ea typeface="+mn-ea"/>
              </a:rPr>
              <a:t>pFillBrush</a:t>
            </a: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pRenderTarget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DrawRectangle</a:t>
            </a:r>
            <a:r>
              <a:rPr lang="en-US" altLang="ko-KR" sz="1200" dirty="0">
                <a:latin typeface="+mn-ea"/>
                <a:ea typeface="+mn-ea"/>
              </a:rPr>
              <a:t>(rectangle, </a:t>
            </a:r>
            <a:r>
              <a:rPr lang="en-US" altLang="ko-KR" sz="1200" dirty="0" err="1">
                <a:latin typeface="+mn-ea"/>
                <a:ea typeface="+mn-ea"/>
              </a:rPr>
              <a:t>pTransformedShapeBrush</a:t>
            </a: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pRenderTarget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SetTransform</a:t>
            </a:r>
            <a:r>
              <a:rPr lang="en-US" altLang="ko-KR" sz="1200" dirty="0">
                <a:latin typeface="+mn-ea"/>
                <a:ea typeface="+mn-ea"/>
              </a:rPr>
              <a:t>(D2D1::Matrix3x2F::Identity()); //</a:t>
            </a:r>
            <a:r>
              <a:rPr lang="ko-KR" altLang="en-US" sz="1200" dirty="0">
                <a:latin typeface="+mn-ea"/>
                <a:ea typeface="+mn-ea"/>
              </a:rPr>
              <a:t>변환을 </a:t>
            </a:r>
            <a:r>
              <a:rPr lang="ko-KR" altLang="en-US" sz="1200" dirty="0" err="1">
                <a:latin typeface="+mn-ea"/>
                <a:ea typeface="+mn-ea"/>
              </a:rPr>
              <a:t>리셋</a:t>
            </a:r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D2D1_RECT_F rectangle = D2D1::</a:t>
            </a:r>
            <a:r>
              <a:rPr lang="en-US" altLang="ko-KR" sz="1200" dirty="0" err="1">
                <a:latin typeface="+mn-ea"/>
                <a:ea typeface="+mn-ea"/>
              </a:rPr>
              <a:t>RectF</a:t>
            </a:r>
            <a:r>
              <a:rPr lang="en-US" altLang="ko-KR" sz="1200" dirty="0">
                <a:latin typeface="+mn-ea"/>
                <a:ea typeface="+mn-ea"/>
              </a:rPr>
              <a:t>(300.0f, 40.0f, 360.0f, 100.0f);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pRenderTarget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DrawRectangle</a:t>
            </a:r>
            <a:r>
              <a:rPr lang="en-US" altLang="ko-KR" sz="1200" dirty="0">
                <a:latin typeface="+mn-ea"/>
                <a:ea typeface="+mn-ea"/>
              </a:rPr>
              <a:t>( rectangle, </a:t>
            </a:r>
            <a:r>
              <a:rPr lang="en-US" altLang="ko-KR" sz="1200" dirty="0" err="1">
                <a:latin typeface="+mn-ea"/>
                <a:ea typeface="+mn-ea"/>
              </a:rPr>
              <a:t>pOriginalShapeBrush</a:t>
            </a:r>
            <a:r>
              <a:rPr lang="en-US" altLang="ko-KR" sz="1200" dirty="0">
                <a:latin typeface="+mn-ea"/>
                <a:ea typeface="+mn-ea"/>
              </a:rPr>
              <a:t>, 1.0f, </a:t>
            </a:r>
            <a:r>
              <a:rPr lang="en-US" altLang="ko-KR" sz="1200" dirty="0" err="1">
                <a:latin typeface="+mn-ea"/>
                <a:ea typeface="+mn-ea"/>
              </a:rPr>
              <a:t>pStrokeStyleDash</a:t>
            </a:r>
            <a:r>
              <a:rPr lang="en-US" altLang="ko-KR" sz="1200" dirty="0">
                <a:latin typeface="+mn-ea"/>
                <a:ea typeface="+mn-ea"/>
              </a:rPr>
              <a:t> );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D2D1_MATRIX_3X2_F rotation = D2D1::Matrix3x2F::Rotation( 45.0f, D2D1::Point2F(330.0f, 70.0f) );</a:t>
            </a:r>
          </a:p>
          <a:p>
            <a:r>
              <a:rPr lang="en-US" altLang="ko-KR" sz="1200" dirty="0">
                <a:latin typeface="+mn-ea"/>
                <a:ea typeface="+mn-ea"/>
              </a:rPr>
              <a:t>D2D1_MATRIX_3X2_F translation = D2D1::Matrix3x2F::Translation(20.0f, 10.0f);</a:t>
            </a:r>
          </a:p>
          <a:p>
            <a:r>
              <a:rPr lang="en-US" altLang="ko-KR" sz="1200" dirty="0">
                <a:latin typeface="+mn-ea"/>
                <a:ea typeface="+mn-ea"/>
              </a:rPr>
              <a:t>// </a:t>
            </a:r>
            <a:r>
              <a:rPr lang="ko-KR" altLang="en-US" sz="1200" dirty="0">
                <a:latin typeface="+mn-ea"/>
                <a:ea typeface="+mn-ea"/>
              </a:rPr>
              <a:t>먼저 사각형 중심에 대해서 회전하고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그 다음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(20,10) </a:t>
            </a:r>
            <a:r>
              <a:rPr lang="ko-KR" altLang="en-US" sz="1200" dirty="0">
                <a:latin typeface="+mn-ea"/>
                <a:ea typeface="+mn-ea"/>
              </a:rPr>
              <a:t>만큼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이동함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pRenderTarget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SetTransform</a:t>
            </a:r>
            <a:r>
              <a:rPr lang="en-US" altLang="ko-KR" sz="1200" dirty="0">
                <a:latin typeface="+mn-ea"/>
                <a:ea typeface="+mn-ea"/>
              </a:rPr>
              <a:t>(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rotation* translation </a:t>
            </a: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// </a:t>
            </a:r>
            <a:r>
              <a:rPr lang="ko-KR" altLang="en-US" sz="1200" dirty="0">
                <a:latin typeface="+mn-ea"/>
                <a:ea typeface="+mn-ea"/>
              </a:rPr>
              <a:t>변환된 공간에서 사각형 그리기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 err="1">
                <a:latin typeface="+mn-ea"/>
                <a:ea typeface="+mn-ea"/>
              </a:rPr>
              <a:t>pRenderTarget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FillRectangle</a:t>
            </a:r>
            <a:r>
              <a:rPr lang="en-US" altLang="ko-KR" sz="1200" dirty="0">
                <a:latin typeface="+mn-ea"/>
                <a:ea typeface="+mn-ea"/>
              </a:rPr>
              <a:t>(rectangle, </a:t>
            </a:r>
            <a:r>
              <a:rPr lang="en-US" altLang="ko-KR" sz="1200" dirty="0" err="1">
                <a:latin typeface="+mn-ea"/>
                <a:ea typeface="+mn-ea"/>
              </a:rPr>
              <a:t>pFillBrush</a:t>
            </a:r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r>
              <a:rPr lang="en-US" altLang="ko-KR" sz="1200" dirty="0" err="1">
                <a:latin typeface="+mn-ea"/>
                <a:ea typeface="+mn-ea"/>
              </a:rPr>
              <a:t>pRenderTarget</a:t>
            </a:r>
            <a:r>
              <a:rPr lang="en-US" altLang="ko-KR" sz="1200" dirty="0">
                <a:latin typeface="+mn-ea"/>
                <a:ea typeface="+mn-ea"/>
              </a:rPr>
              <a:t>-&gt;</a:t>
            </a:r>
            <a:r>
              <a:rPr lang="en-US" altLang="ko-KR" sz="1200" dirty="0" err="1">
                <a:latin typeface="+mn-ea"/>
                <a:ea typeface="+mn-ea"/>
              </a:rPr>
              <a:t>DrawRectangle</a:t>
            </a:r>
            <a:r>
              <a:rPr lang="en-US" altLang="ko-KR" sz="1200" dirty="0">
                <a:latin typeface="+mn-ea"/>
                <a:ea typeface="+mn-ea"/>
              </a:rPr>
              <a:t>(rectangle, </a:t>
            </a:r>
            <a:r>
              <a:rPr lang="en-US" altLang="ko-KR" sz="1200" dirty="0" err="1">
                <a:latin typeface="+mn-ea"/>
                <a:ea typeface="+mn-ea"/>
              </a:rPr>
              <a:t>pTransformedShapeBrush</a:t>
            </a:r>
            <a:r>
              <a:rPr lang="en-US" altLang="ko-KR" sz="1200" dirty="0">
                <a:latin typeface="+mn-ea"/>
                <a:ea typeface="+mn-ea"/>
              </a:rPr>
              <a:t>, 1.0f);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8462" y="257174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(a)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24034" y="514351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(b)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7" name="왼쪽 중괄호 16"/>
          <p:cNvSpPr/>
          <p:nvPr/>
        </p:nvSpPr>
        <p:spPr>
          <a:xfrm>
            <a:off x="2309786" y="1500174"/>
            <a:ext cx="285752" cy="2500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2309786" y="4239328"/>
            <a:ext cx="285752" cy="21962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5585AB-08AA-4FF3-8990-253FBDCEACAD}"/>
              </a:ext>
            </a:extLst>
          </p:cNvPr>
          <p:cNvCxnSpPr/>
          <p:nvPr/>
        </p:nvCxnSpPr>
        <p:spPr>
          <a:xfrm>
            <a:off x="2855640" y="4143380"/>
            <a:ext cx="6120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>
                <a:solidFill>
                  <a:srgbClr val="0000FF"/>
                </a:solidFill>
              </a:rPr>
              <a:t>실습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복합 변환 적용하기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[</a:t>
            </a:r>
            <a:r>
              <a:rPr lang="en-US" altLang="ko-KR" dirty="0" err="1"/>
              <a:t>CompositeTransform</a:t>
            </a:r>
            <a:r>
              <a:rPr lang="en-US" altLang="ko-KR" dirty="0"/>
              <a:t>] (15m)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복합 변환을 적용하여 사각형을 그려보자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사각형 하나를 준비하자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(20,10)</a:t>
            </a:r>
            <a:r>
              <a:rPr lang="ko-KR" altLang="en-US" dirty="0"/>
              <a:t>만큼 이동하는 이동 변환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dirty="0"/>
              <a:t>을 준비하자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최초 사각형의 중심에 대해서 </a:t>
            </a:r>
            <a:r>
              <a:rPr lang="en-US" altLang="ko-KR" dirty="0"/>
              <a:t>45</a:t>
            </a:r>
            <a:r>
              <a:rPr lang="ko-KR" altLang="en-US" dirty="0"/>
              <a:t>도 회전하는 회전 변환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ko-KR" altLang="en-US" dirty="0"/>
              <a:t>을 준비하자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이동 변환이 먼저 적용되고 그 다음 회전 변환을 적용하는 복합 변환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ko-KR" altLang="en-US" dirty="0"/>
              <a:t>을 정의하자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회전 변환이 먼저 적용되고 그 다음 이동 변환을 적용하는 복합 변환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ko-KR" altLang="en-US" dirty="0"/>
              <a:t>을 정의하자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복합 변환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ko-KR" altLang="en-US" dirty="0"/>
              <a:t>를 적용하여 최초 사각형을 그리고</a:t>
            </a:r>
            <a:r>
              <a:rPr lang="en-US" altLang="ko-KR" dirty="0"/>
              <a:t>, </a:t>
            </a:r>
            <a:r>
              <a:rPr lang="ko-KR" altLang="en-US" dirty="0"/>
              <a:t>복합 변환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ko-KR" altLang="en-US" dirty="0"/>
              <a:t>를 적용하여 최초 사각형을 그리자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0" indent="0" algn="ctr">
              <a:buNone/>
            </a:pPr>
            <a:r>
              <a:rPr lang="en-US" altLang="ko-KR" sz="8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CompositeTransform</a:t>
            </a:r>
            <a:endParaRPr lang="ko-KR" alt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5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D2D </a:t>
            </a:r>
            <a:r>
              <a:rPr lang="ko-KR" altLang="en-US" dirty="0"/>
              <a:t>변환이란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변환행렬의 표현과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 err="1"/>
              <a:t>렌더타겟에</a:t>
            </a:r>
            <a:r>
              <a:rPr lang="ko-KR" altLang="en-US" dirty="0"/>
              <a:t> 변환을 적용</a:t>
            </a:r>
            <a:endParaRPr lang="en-US" altLang="ko-KR" dirty="0"/>
          </a:p>
          <a:p>
            <a:r>
              <a:rPr lang="ko-KR" altLang="en-US" dirty="0"/>
              <a:t>여러 변환들을 적용하기</a:t>
            </a:r>
          </a:p>
          <a:p>
            <a:r>
              <a:rPr lang="ko-KR" altLang="en-US" dirty="0"/>
              <a:t>붓에 변환 적용하기</a:t>
            </a:r>
          </a:p>
          <a:p>
            <a:r>
              <a:rPr lang="en-US" altLang="ko-KR" dirty="0"/>
              <a:t>Geometry</a:t>
            </a:r>
            <a:r>
              <a:rPr lang="ko-KR" altLang="en-US" dirty="0"/>
              <a:t>에 변환 적용하기</a:t>
            </a:r>
          </a:p>
          <a:p>
            <a:r>
              <a:rPr lang="ko-KR" altLang="en-US" dirty="0" err="1"/>
              <a:t>렌더타겟</a:t>
            </a:r>
            <a:r>
              <a:rPr lang="ko-KR" altLang="en-US" dirty="0"/>
              <a:t> 변환이 </a:t>
            </a:r>
            <a:r>
              <a:rPr lang="en-US" altLang="ko-KR" dirty="0"/>
              <a:t>clip</a:t>
            </a:r>
            <a:r>
              <a:rPr lang="ko-KR" altLang="en-US" dirty="0"/>
              <a:t>에 미치는 영향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변환의 기능</a:t>
            </a:r>
            <a:r>
              <a:rPr lang="en-US" altLang="ko-KR" dirty="0"/>
              <a:t>,</a:t>
            </a:r>
            <a:r>
              <a:rPr lang="ko-KR" altLang="en-US" dirty="0"/>
              <a:t> 표현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변환의 기능</a:t>
            </a:r>
            <a:endParaRPr lang="en-US" altLang="ko-KR" dirty="0"/>
          </a:p>
          <a:p>
            <a:pPr lvl="1"/>
            <a:r>
              <a:rPr lang="ko-KR" altLang="en-US" dirty="0"/>
              <a:t>한 좌표공간에서 정의된 한 객체의 점들을</a:t>
            </a:r>
            <a:r>
              <a:rPr lang="en-US" altLang="ko-KR" dirty="0"/>
              <a:t>,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동일 좌표공간에서의 다른 위치로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다른 좌표공간에서의 위치로 </a:t>
            </a:r>
            <a:r>
              <a:rPr lang="ko-KR" altLang="en-US" dirty="0" err="1"/>
              <a:t>매핑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변환의 표현</a:t>
            </a:r>
            <a:endParaRPr lang="en-US" altLang="ko-KR" dirty="0"/>
          </a:p>
          <a:p>
            <a:pPr lvl="1"/>
            <a:r>
              <a:rPr lang="ko-KR" altLang="en-US" dirty="0"/>
              <a:t>선형변환 → 변환 행렬</a:t>
            </a:r>
            <a:r>
              <a:rPr lang="en-US" altLang="ko-KR" dirty="0"/>
              <a:t>(transformation matrix)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2"/>
            <a:r>
              <a:rPr lang="ko-KR" altLang="en-US" dirty="0"/>
              <a:t>행렬 </a:t>
            </a:r>
            <a:r>
              <a:rPr lang="en-US" altLang="ko-KR" dirty="0"/>
              <a:t>: 3x3 FLOAT </a:t>
            </a:r>
            <a:r>
              <a:rPr lang="ko-KR" altLang="en-US" dirty="0"/>
              <a:t>값들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0613"/>
              </p:ext>
            </p:extLst>
          </p:nvPr>
        </p:nvGraphicFramePr>
        <p:xfrm>
          <a:off x="3167043" y="4141874"/>
          <a:ext cx="3071832" cy="1285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ko-K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M2</a:t>
                      </a: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M31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M3</a:t>
                      </a:r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51433"/>
              </p:ext>
            </p:extLst>
          </p:nvPr>
        </p:nvGraphicFramePr>
        <p:xfrm>
          <a:off x="6738944" y="4141874"/>
          <a:ext cx="3071832" cy="1285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738414" y="435618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5658" y="4070437"/>
            <a:ext cx="739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en-US" altLang="ko-KR" sz="1400" baseline="30000" dirty="0">
                <a:latin typeface="+mn-ea"/>
                <a:ea typeface="+mn-ea"/>
              </a:rPr>
              <a:t>st</a:t>
            </a:r>
            <a:r>
              <a:rPr lang="en-US" altLang="ko-KR" sz="1400" dirty="0">
                <a:latin typeface="+mn-ea"/>
                <a:ea typeface="+mn-ea"/>
              </a:rPr>
              <a:t> row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1310" y="37846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디폴트값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24496" y="3927560"/>
            <a:ext cx="428628" cy="171451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81621" y="57135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고정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5800" y="364502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+mn-ea"/>
                <a:ea typeface="+mn-ea"/>
              </a:rPr>
              <a:t>2</a:t>
            </a:r>
            <a:r>
              <a:rPr lang="en-US" altLang="ko-KR" sz="1400" baseline="30000" dirty="0">
                <a:latin typeface="+mn-ea"/>
                <a:ea typeface="+mn-ea"/>
              </a:rPr>
              <a:t>nd</a:t>
            </a:r>
            <a:r>
              <a:rPr lang="en-US" altLang="ko-KR" sz="1400" dirty="0">
                <a:latin typeface="+mn-ea"/>
                <a:ea typeface="+mn-ea"/>
              </a:rPr>
              <a:t> column</a:t>
            </a:r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871864" y="3933056"/>
            <a:ext cx="0" cy="25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3305122" y="3927560"/>
            <a:ext cx="702646" cy="171451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13234" y="3929270"/>
            <a:ext cx="702646" cy="171451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57116" y="5879013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’=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*M11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*M21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+M31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9224" y="5879012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’=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*M12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*M22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+M32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>
            <a:stCxn id="8" idx="2"/>
          </p:cNvCxnSpPr>
          <p:nvPr/>
        </p:nvCxnSpPr>
        <p:spPr>
          <a:xfrm>
            <a:off x="3656445" y="5642072"/>
            <a:ext cx="0" cy="2253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64557" y="5651912"/>
            <a:ext cx="0" cy="2253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18153" y="263691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29098" y="2636911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화살표 연결선 28"/>
          <p:cNvCxnSpPr>
            <a:endCxn id="27" idx="1"/>
          </p:cNvCxnSpPr>
          <p:nvPr/>
        </p:nvCxnSpPr>
        <p:spPr>
          <a:xfrm>
            <a:off x="8748647" y="2821577"/>
            <a:ext cx="48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09444" y="3068959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x’,y’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,1) = (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,1)*M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http://images.all-free-download.com/images/graphiclarge/cl_key_116117.jpg">
            <a:extLst>
              <a:ext uri="{FF2B5EF4-FFF2-40B4-BE49-F238E27FC236}">
                <a16:creationId xmlns:a16="http://schemas.microsoft.com/office/drawing/2014/main" id="{2AD78FD9-1F41-4387-BECC-8527B0F0F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04664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변환의 특성</a:t>
            </a:r>
            <a:r>
              <a:rPr lang="en-US" altLang="ko-KR" dirty="0"/>
              <a:t>,</a:t>
            </a:r>
            <a:r>
              <a:rPr lang="ko-KR" altLang="en-US" dirty="0"/>
              <a:t> 좌표 공간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변환행렬의 특성</a:t>
            </a:r>
            <a:endParaRPr lang="en-US" altLang="ko-KR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scale, rotate, skew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translation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D2D </a:t>
            </a:r>
            <a:r>
              <a:rPr lang="ko-KR" altLang="en-US" dirty="0"/>
              <a:t>좌표 공간</a:t>
            </a:r>
            <a:endParaRPr lang="en-US" altLang="ko-KR" dirty="0"/>
          </a:p>
          <a:p>
            <a:pPr lvl="1"/>
            <a:r>
              <a:rPr lang="en-US" altLang="ko-KR" dirty="0"/>
              <a:t>D2D</a:t>
            </a:r>
            <a:r>
              <a:rPr lang="ko-KR" altLang="en-US" dirty="0"/>
              <a:t>는 왼손좌표계를 사용함</a:t>
            </a:r>
            <a:endParaRPr lang="en-US" altLang="ko-KR" dirty="0"/>
          </a:p>
          <a:p>
            <a:pPr lvl="1"/>
            <a:r>
              <a:rPr lang="en-US" altLang="ko-KR" dirty="0"/>
              <a:t>+x </a:t>
            </a:r>
            <a:r>
              <a:rPr lang="ko-KR" altLang="en-US" dirty="0"/>
              <a:t>방향은 오른쪽으로 향하고</a:t>
            </a:r>
            <a:r>
              <a:rPr lang="en-US" altLang="ko-KR" dirty="0"/>
              <a:t>, +y </a:t>
            </a:r>
            <a:r>
              <a:rPr lang="ko-KR" altLang="en-US" dirty="0"/>
              <a:t>방향은 아래쪽으로 향함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881290" y="1857364"/>
          <a:ext cx="3071832" cy="1285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</a:rPr>
                        <a:t>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</a:rPr>
                        <a:t>M12</a:t>
                      </a:r>
                      <a:endParaRPr lang="ko-KR" alt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</a:rPr>
                        <a:t>M21</a:t>
                      </a:r>
                      <a:endParaRPr lang="ko-KR" alt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</a:rPr>
                        <a:t>M22</a:t>
                      </a:r>
                      <a:endParaRPr lang="ko-KR" alt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M31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M32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2952727" y="1785926"/>
            <a:ext cx="1857388" cy="100013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381753" y="1857364"/>
          <a:ext cx="3071832" cy="1285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M12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M21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M22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0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M31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M32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6453190" y="2643182"/>
            <a:ext cx="1857388" cy="5715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24630" y="292893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OffsetX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4762" y="292893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+mn-ea"/>
                <a:ea typeface="+mn-ea"/>
              </a:rPr>
              <a:t>OffsetY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074" name="Picture 2" descr="Illustration of the x-axis and y-axis of a left-handed coordinate sp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364" y="4500570"/>
            <a:ext cx="3143272" cy="1605076"/>
          </a:xfrm>
          <a:prstGeom prst="rect">
            <a:avLst/>
          </a:prstGeom>
          <a:noFill/>
        </p:spPr>
      </p:pic>
    </p:spTree>
  </p:cSld>
  <p:clrMapOvr>
    <a:masterClrMapping/>
  </p:clrMapOvr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변환행렬의 표현</a:t>
            </a:r>
            <a:r>
              <a:rPr lang="en-US" altLang="ko-KR" dirty="0"/>
              <a:t>,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변환행렬의 표현</a:t>
            </a:r>
            <a:endParaRPr lang="en-US" altLang="ko-KR" dirty="0"/>
          </a:p>
          <a:p>
            <a:pPr lvl="1"/>
            <a:r>
              <a:rPr lang="ko-KR" altLang="en-US" dirty="0"/>
              <a:t>행렬 표현 </a:t>
            </a:r>
            <a:r>
              <a:rPr lang="en-US" altLang="ko-KR" dirty="0"/>
              <a:t>: 3x2 </a:t>
            </a:r>
            <a:r>
              <a:rPr lang="ko-KR" altLang="en-US" dirty="0"/>
              <a:t>부분행렬만 표현함</a:t>
            </a:r>
            <a:endParaRPr lang="en-US" altLang="ko-KR" dirty="0"/>
          </a:p>
          <a:p>
            <a:pPr lvl="1"/>
            <a:r>
              <a:rPr lang="en-US" altLang="ko-KR" dirty="0"/>
              <a:t>D2D1_MATRIX_3X2 </a:t>
            </a:r>
            <a:r>
              <a:rPr lang="ko-KR" altLang="en-US" dirty="0"/>
              <a:t>구조체 </a:t>
            </a:r>
            <a:r>
              <a:rPr lang="en-US" altLang="ko-KR" dirty="0"/>
              <a:t>: </a:t>
            </a:r>
            <a:r>
              <a:rPr lang="ko-KR" altLang="en-US" dirty="0"/>
              <a:t>행렬을 표현하는 구조체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Matrix3x2F</a:t>
            </a:r>
            <a:r>
              <a:rPr lang="en-US" altLang="ko-KR" dirty="0"/>
              <a:t> : </a:t>
            </a:r>
            <a:r>
              <a:rPr lang="ko-KR" altLang="en-US" dirty="0"/>
              <a:t>구조체를 상속한 클래스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클래스의 디폴트 생성자 </a:t>
            </a:r>
            <a:r>
              <a:rPr lang="en-US" altLang="ko-KR" dirty="0"/>
              <a:t>: </a:t>
            </a:r>
            <a:r>
              <a:rPr lang="ko-KR" altLang="en-US" dirty="0"/>
              <a:t>초기화하지 않음</a:t>
            </a:r>
            <a:endParaRPr lang="en-US" altLang="ko-KR" dirty="0"/>
          </a:p>
          <a:p>
            <a:pPr lvl="1"/>
            <a:r>
              <a:rPr lang="ko-KR" altLang="en-US" dirty="0" err="1"/>
              <a:t>항등행렬</a:t>
            </a:r>
            <a:r>
              <a:rPr lang="en-US" altLang="ko-KR" dirty="0"/>
              <a:t>(identity matrix) </a:t>
            </a:r>
            <a:r>
              <a:rPr lang="ko-KR" altLang="en-US" dirty="0"/>
              <a:t>얻기</a:t>
            </a:r>
            <a:r>
              <a:rPr lang="en-US" altLang="ko-KR" dirty="0"/>
              <a:t> : Matrix3x2F::Identity()</a:t>
            </a:r>
          </a:p>
          <a:p>
            <a:pPr lvl="2"/>
            <a:r>
              <a:rPr lang="ko-KR" altLang="en-US" dirty="0" err="1"/>
              <a:t>항등행렬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특성을 바꾸지 않는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변환행렬의 생성 방법</a:t>
            </a:r>
          </a:p>
          <a:p>
            <a:pPr lvl="1"/>
            <a:r>
              <a:rPr lang="en-US" altLang="ko-KR" dirty="0"/>
              <a:t>Matrix3x2F </a:t>
            </a:r>
            <a:r>
              <a:rPr lang="ko-KR" altLang="en-US" dirty="0"/>
              <a:t>클래스가 여러 정적 함수들을 제공함</a:t>
            </a:r>
            <a:endParaRPr lang="en-US" altLang="ko-KR" dirty="0"/>
          </a:p>
          <a:p>
            <a:pPr lvl="2"/>
            <a:r>
              <a:rPr lang="fr-FR" altLang="ko-KR" dirty="0"/>
              <a:t>Rotation()</a:t>
            </a:r>
          </a:p>
          <a:p>
            <a:pPr lvl="2"/>
            <a:r>
              <a:rPr lang="fr-FR" altLang="ko-KR" dirty="0"/>
              <a:t>Scale()</a:t>
            </a:r>
          </a:p>
          <a:p>
            <a:pPr lvl="2"/>
            <a:r>
              <a:rPr lang="fr-FR" altLang="ko-KR" dirty="0"/>
              <a:t>Skew()</a:t>
            </a:r>
          </a:p>
          <a:p>
            <a:pPr lvl="2"/>
            <a:r>
              <a:rPr lang="fr-FR" altLang="ko-KR" dirty="0"/>
              <a:t>Translation()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렌더타겟에</a:t>
            </a:r>
            <a:r>
              <a:rPr lang="ko-KR" altLang="en-US" dirty="0"/>
              <a:t> 변환 적용하기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렌더타겟</a:t>
            </a:r>
            <a:endParaRPr lang="en-US" altLang="ko-KR" dirty="0"/>
          </a:p>
          <a:p>
            <a:pPr lvl="1"/>
            <a:r>
              <a:rPr lang="ko-KR" altLang="en-US" dirty="0"/>
              <a:t>렌더링은 항상 현재의 변환에 의해 영향을 받음</a:t>
            </a:r>
            <a:endParaRPr lang="en-US" altLang="ko-KR" dirty="0"/>
          </a:p>
          <a:p>
            <a:pPr lvl="2"/>
            <a:r>
              <a:rPr lang="ko-KR" altLang="en-US" dirty="0"/>
              <a:t>모든 그리기 연산들은 현재의 변환에 따라서 변환된 공간에서 이루어짐</a:t>
            </a:r>
            <a:endParaRPr lang="en-US" altLang="ko-KR" dirty="0"/>
          </a:p>
          <a:p>
            <a:pPr lvl="1"/>
            <a:r>
              <a:rPr lang="ko-KR" altLang="en-US" dirty="0" err="1"/>
              <a:t>렌더타겟은</a:t>
            </a:r>
            <a:r>
              <a:rPr lang="ko-KR" altLang="en-US" dirty="0"/>
              <a:t> 변환을 지정하는 함수를 제공함 </a:t>
            </a:r>
            <a:r>
              <a:rPr lang="en-US" altLang="ko-KR" dirty="0"/>
              <a:t>: </a:t>
            </a:r>
            <a:r>
              <a:rPr lang="en-US" altLang="ko-KR" dirty="0" err="1"/>
              <a:t>SetTransform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함수의 인자로 주어진 변환을 </a:t>
            </a:r>
            <a:r>
              <a:rPr lang="ko-KR" altLang="en-US" dirty="0" err="1"/>
              <a:t>렌더타겟에</a:t>
            </a:r>
            <a:r>
              <a:rPr lang="ko-KR" altLang="en-US" dirty="0"/>
              <a:t> 적용함</a:t>
            </a:r>
            <a:endParaRPr lang="en-US" altLang="ko-KR" dirty="0"/>
          </a:p>
          <a:p>
            <a:pPr lvl="1"/>
            <a:r>
              <a:rPr lang="ko-KR" altLang="en-US" dirty="0"/>
              <a:t>한번 지정된 변환은 다시 지정되기 전까지 계속 렌더링 시에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렌더타겟에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 err="1"/>
              <a:t>렌더타겟의</a:t>
            </a:r>
            <a:r>
              <a:rPr lang="ko-KR" altLang="en-US" dirty="0"/>
              <a:t> 그리기 함수들을 사용하여 그리기 수행</a:t>
            </a:r>
            <a:endParaRPr lang="en-US" altLang="ko-KR" dirty="0"/>
          </a:p>
          <a:p>
            <a:pPr lvl="1"/>
            <a:r>
              <a:rPr lang="ko-KR" altLang="en-US" dirty="0"/>
              <a:t>모든 그리기 함수는 </a:t>
            </a:r>
            <a:r>
              <a:rPr lang="en-US" altLang="ko-KR" dirty="0" err="1"/>
              <a:t>BeginDraw</a:t>
            </a:r>
            <a:r>
              <a:rPr lang="en-US" altLang="ko-KR" dirty="0"/>
              <a:t>() </a:t>
            </a:r>
            <a:r>
              <a:rPr lang="ko-KR" altLang="en-US" dirty="0"/>
              <a:t>함수와 </a:t>
            </a:r>
            <a:r>
              <a:rPr lang="en-US" altLang="ko-KR" dirty="0" err="1"/>
              <a:t>EndDraw</a:t>
            </a:r>
            <a:r>
              <a:rPr lang="en-US" altLang="ko-KR" dirty="0"/>
              <a:t>() </a:t>
            </a:r>
            <a:r>
              <a:rPr lang="ko-KR" altLang="en-US" dirty="0"/>
              <a:t>함수 사이에 배치되어야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23102"/>
      </p:ext>
    </p:extLst>
  </p:cSld>
  <p:clrMapOvr>
    <a:masterClrMapping/>
  </p:clrMapOvr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Matrix3x2F::Rotation</a:t>
            </a:r>
          </a:p>
          <a:p>
            <a:pPr lvl="1"/>
            <a:r>
              <a:rPr lang="ko-KR" altLang="en-US" dirty="0"/>
              <a:t>원형</a:t>
            </a:r>
            <a:r>
              <a:rPr lang="en-US" altLang="ko-KR" dirty="0"/>
              <a:t>: </a:t>
            </a:r>
            <a:r>
              <a:rPr lang="en-US" altLang="ko-KR" sz="1600" dirty="0"/>
              <a:t>static Matrix3x2F </a:t>
            </a:r>
            <a:r>
              <a:rPr lang="en-US" altLang="ko-KR" sz="1600" dirty="0">
                <a:solidFill>
                  <a:srgbClr val="0070C0"/>
                </a:solidFill>
              </a:rPr>
              <a:t>Rotation</a:t>
            </a:r>
            <a:r>
              <a:rPr lang="en-US" altLang="ko-KR" sz="1600" dirty="0"/>
              <a:t>( FLOAT </a:t>
            </a:r>
            <a:r>
              <a:rPr lang="en-US" altLang="ko-KR" sz="1600" dirty="0">
                <a:solidFill>
                  <a:srgbClr val="0070C0"/>
                </a:solidFill>
              </a:rPr>
              <a:t>angle</a:t>
            </a:r>
            <a:r>
              <a:rPr lang="en-US" altLang="ko-KR" sz="1600" dirty="0"/>
              <a:t>, D2D1_POINT_2F </a:t>
            </a:r>
            <a:r>
              <a:rPr lang="en-US" altLang="ko-KR" sz="1600" dirty="0" err="1">
                <a:solidFill>
                  <a:srgbClr val="0070C0"/>
                </a:solidFill>
              </a:rPr>
              <a:t>centerPoint</a:t>
            </a:r>
            <a:r>
              <a:rPr lang="en-US" altLang="ko-KR" sz="1600" dirty="0"/>
              <a:t> = D2D1::Point2F() );</a:t>
            </a:r>
            <a:endParaRPr lang="en-US" altLang="ko-KR" dirty="0"/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1: </a:t>
            </a:r>
            <a:r>
              <a:rPr lang="ko-KR" altLang="en-US" dirty="0"/>
              <a:t>각도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0070C0"/>
                </a:solidFill>
              </a:rPr>
              <a:t>시계방향</a:t>
            </a:r>
            <a:r>
              <a:rPr lang="ko-KR" altLang="en-US" dirty="0"/>
              <a:t>으로의 회전각도</a:t>
            </a:r>
            <a:r>
              <a:rPr lang="en-US" altLang="ko-KR" dirty="0"/>
              <a:t>; degree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2: </a:t>
            </a:r>
            <a:r>
              <a:rPr lang="ko-KR" altLang="en-US" dirty="0"/>
              <a:t>중심점 </a:t>
            </a:r>
            <a:r>
              <a:rPr lang="en-US" altLang="ko-KR" dirty="0"/>
              <a:t>(</a:t>
            </a:r>
            <a:r>
              <a:rPr lang="ko-KR" altLang="en-US" dirty="0"/>
              <a:t>회전중심</a:t>
            </a:r>
            <a:r>
              <a:rPr lang="en-US" altLang="ko-KR" dirty="0"/>
              <a:t>; </a:t>
            </a:r>
            <a:r>
              <a:rPr lang="ko-KR" altLang="en-US" dirty="0"/>
              <a:t>객체의 </a:t>
            </a:r>
            <a:r>
              <a:rPr lang="ko-KR" altLang="en-US" dirty="0" err="1"/>
              <a:t>좌표계로</a:t>
            </a:r>
            <a:r>
              <a:rPr lang="ko-KR" altLang="en-US" dirty="0"/>
              <a:t> 표현됨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(a)</a:t>
            </a:r>
            <a:r>
              <a:rPr lang="ko-KR" altLang="en-US" dirty="0"/>
              <a:t>회전중심점이 사각형 중심인 경우 </a:t>
            </a:r>
            <a:r>
              <a:rPr lang="en-US" altLang="ko-KR" dirty="0"/>
              <a:t>vs.</a:t>
            </a:r>
          </a:p>
          <a:p>
            <a:pPr lvl="2"/>
            <a:r>
              <a:rPr lang="en-US" altLang="ko-KR" dirty="0"/>
              <a:t>(b)</a:t>
            </a:r>
            <a:r>
              <a:rPr lang="ko-KR" altLang="en-US" dirty="0"/>
              <a:t>사각형 </a:t>
            </a:r>
            <a:r>
              <a:rPr lang="ko-KR" altLang="en-US" dirty="0" err="1"/>
              <a:t>왼쪽상단모서리인</a:t>
            </a:r>
            <a:r>
              <a:rPr lang="ko-KR" altLang="en-US" dirty="0"/>
              <a:t> 경우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ko-KR" altLang="en-US" dirty="0"/>
              <a:t>사각형을 시계방향으로 사각형중심에 대해서 </a:t>
            </a:r>
            <a:r>
              <a:rPr lang="en-US" altLang="ko-KR" dirty="0"/>
              <a:t>45</a:t>
            </a:r>
            <a:r>
              <a:rPr lang="ko-KR" altLang="en-US" dirty="0"/>
              <a:t>도 회전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59496" y="4060810"/>
            <a:ext cx="7774564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D2D1_RECT_F rectangle = D2D1::</a:t>
            </a:r>
            <a:r>
              <a:rPr lang="en-US" altLang="ko-KR" sz="1400" dirty="0" err="1">
                <a:latin typeface="+mn-ea"/>
                <a:ea typeface="+mn-ea"/>
              </a:rPr>
              <a:t>Rect</a:t>
            </a:r>
            <a:r>
              <a:rPr lang="en-US" altLang="ko-KR" sz="1400" dirty="0">
                <a:latin typeface="+mn-ea"/>
                <a:ea typeface="+mn-ea"/>
              </a:rPr>
              <a:t>(438.0f, 301.5f, 498.0f, 361.5f); //</a:t>
            </a:r>
            <a:r>
              <a:rPr lang="ko-KR" altLang="en-US" sz="1400" dirty="0">
                <a:latin typeface="+mn-ea"/>
                <a:ea typeface="+mn-ea"/>
              </a:rPr>
              <a:t>사각형 생성하기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DrawRectangle</a:t>
            </a:r>
            <a:r>
              <a:rPr lang="en-US" altLang="ko-KR" sz="1400" dirty="0">
                <a:latin typeface="+mn-ea"/>
                <a:ea typeface="+mn-ea"/>
              </a:rPr>
              <a:t>( rectangle, </a:t>
            </a:r>
            <a:r>
              <a:rPr lang="en-US" altLang="ko-KR" sz="1400" dirty="0" err="1">
                <a:latin typeface="+mn-ea"/>
                <a:ea typeface="+mn-ea"/>
              </a:rPr>
              <a:t>pOriginalShapeBrush</a:t>
            </a:r>
            <a:r>
              <a:rPr lang="en-US" altLang="ko-KR" sz="1400" dirty="0">
                <a:latin typeface="+mn-ea"/>
                <a:ea typeface="+mn-ea"/>
              </a:rPr>
              <a:t>, //</a:t>
            </a:r>
            <a:r>
              <a:rPr lang="ko-KR" altLang="en-US" sz="1400" dirty="0">
                <a:latin typeface="+mn-ea"/>
                <a:ea typeface="+mn-ea"/>
              </a:rPr>
              <a:t>사각형 그리기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1.0f, </a:t>
            </a:r>
            <a:r>
              <a:rPr lang="en-US" altLang="ko-KR" sz="1400" dirty="0" err="1">
                <a:latin typeface="+mn-ea"/>
                <a:ea typeface="+mn-ea"/>
              </a:rPr>
              <a:t>pStrokeStyleDash</a:t>
            </a:r>
            <a:r>
              <a:rPr lang="en-US" altLang="ko-KR" sz="1400" dirty="0">
                <a:latin typeface="+mn-ea"/>
                <a:ea typeface="+mn-ea"/>
              </a:rPr>
              <a:t> );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SetTransform</a:t>
            </a:r>
            <a:r>
              <a:rPr lang="en-US" altLang="ko-KR" sz="1400" dirty="0">
                <a:latin typeface="+mn-ea"/>
                <a:ea typeface="+mn-ea"/>
              </a:rPr>
              <a:t>( //</a:t>
            </a:r>
            <a:r>
              <a:rPr lang="ko-KR" altLang="en-US" sz="1400" dirty="0">
                <a:latin typeface="+mn-ea"/>
                <a:ea typeface="+mn-ea"/>
              </a:rPr>
              <a:t>회전 변환을 </a:t>
            </a:r>
            <a:r>
              <a:rPr lang="ko-KR" altLang="en-US" sz="1400" dirty="0" err="1">
                <a:latin typeface="+mn-ea"/>
                <a:ea typeface="+mn-ea"/>
              </a:rPr>
              <a:t>렌더타겟에</a:t>
            </a:r>
            <a:r>
              <a:rPr lang="ko-KR" altLang="en-US" sz="1400" dirty="0">
                <a:latin typeface="+mn-ea"/>
                <a:ea typeface="+mn-ea"/>
              </a:rPr>
              <a:t> 적용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D2D1::Matrix3x2F::</a:t>
            </a:r>
            <a:r>
              <a:rPr lang="en-US" altLang="ko-KR" sz="1400" dirty="0">
                <a:solidFill>
                  <a:srgbClr val="0070C0"/>
                </a:solidFill>
                <a:latin typeface="+mn-ea"/>
                <a:ea typeface="+mn-ea"/>
              </a:rPr>
              <a:t>Rotation</a:t>
            </a:r>
            <a:r>
              <a:rPr lang="en-US" altLang="ko-KR" sz="1400" dirty="0">
                <a:latin typeface="+mn-ea"/>
                <a:ea typeface="+mn-ea"/>
              </a:rPr>
              <a:t>( 45.0f, D2D1::Point2F(468.0f, 331.5f)) );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FillRectangle</a:t>
            </a:r>
            <a:r>
              <a:rPr lang="en-US" altLang="ko-KR" sz="1400" dirty="0">
                <a:latin typeface="+mn-ea"/>
                <a:ea typeface="+mn-ea"/>
              </a:rPr>
              <a:t>(rectangle, </a:t>
            </a:r>
            <a:r>
              <a:rPr lang="en-US" altLang="ko-KR" sz="1400" dirty="0" err="1">
                <a:latin typeface="+mn-ea"/>
                <a:ea typeface="+mn-ea"/>
              </a:rPr>
              <a:t>pFillBrush</a:t>
            </a:r>
            <a:r>
              <a:rPr lang="en-US" altLang="ko-KR" sz="1400" dirty="0">
                <a:latin typeface="+mn-ea"/>
                <a:ea typeface="+mn-ea"/>
              </a:rPr>
              <a:t>); //</a:t>
            </a:r>
            <a:r>
              <a:rPr lang="ko-KR" altLang="en-US" sz="1400" dirty="0">
                <a:latin typeface="+mn-ea"/>
                <a:ea typeface="+mn-ea"/>
              </a:rPr>
              <a:t>사각형 채우기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DrawRectangle</a:t>
            </a:r>
            <a:r>
              <a:rPr lang="en-US" altLang="ko-KR" sz="1400" dirty="0">
                <a:latin typeface="+mn-ea"/>
                <a:ea typeface="+mn-ea"/>
              </a:rPr>
              <a:t>(rectangle, </a:t>
            </a:r>
            <a:r>
              <a:rPr lang="en-US" altLang="ko-KR" sz="1400" dirty="0" err="1">
                <a:latin typeface="+mn-ea"/>
                <a:ea typeface="+mn-ea"/>
              </a:rPr>
              <a:t>pTransformedShapeBrush</a:t>
            </a:r>
            <a:r>
              <a:rPr lang="en-US" altLang="ko-KR" sz="1400" dirty="0">
                <a:latin typeface="+mn-ea"/>
                <a:ea typeface="+mn-ea"/>
              </a:rPr>
              <a:t>); //</a:t>
            </a:r>
            <a:r>
              <a:rPr lang="ko-KR" altLang="en-US" sz="1400" dirty="0">
                <a:latin typeface="+mn-ea"/>
                <a:ea typeface="+mn-ea"/>
              </a:rPr>
              <a:t>변환된 사각형 그리기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1026" name="Picture 2" descr="Illustration of a square rotated clockwise 45 degrees about the center of the original square"/>
          <p:cNvPicPr>
            <a:picLocks noChangeAspect="1" noChangeArrowheads="1"/>
          </p:cNvPicPr>
          <p:nvPr/>
        </p:nvPicPr>
        <p:blipFill>
          <a:blip r:embed="rId2"/>
          <a:srcRect l="16304" t="11780" r="22553" b="29319"/>
          <a:stretch>
            <a:fillRect/>
          </a:stretch>
        </p:blipFill>
        <p:spPr bwMode="auto">
          <a:xfrm>
            <a:off x="8976320" y="2009562"/>
            <a:ext cx="1071570" cy="1071570"/>
          </a:xfrm>
          <a:prstGeom prst="rect">
            <a:avLst/>
          </a:prstGeom>
          <a:noFill/>
        </p:spPr>
      </p:pic>
      <p:pic>
        <p:nvPicPr>
          <p:cNvPr id="1028" name="Picture 4" descr="Illustration of a square rotated clockwise 45 degrees about a different center point"/>
          <p:cNvPicPr>
            <a:picLocks noChangeAspect="1" noChangeArrowheads="1"/>
          </p:cNvPicPr>
          <p:nvPr/>
        </p:nvPicPr>
        <p:blipFill>
          <a:blip r:embed="rId3"/>
          <a:srcRect l="57858" t="17143" r="7857" b="18570"/>
          <a:stretch>
            <a:fillRect/>
          </a:stretch>
        </p:blipFill>
        <p:spPr bwMode="auto">
          <a:xfrm>
            <a:off x="10268782" y="2010038"/>
            <a:ext cx="114300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333510" y="293825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(a)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4534" y="293873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(b)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47759" y="3224009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점선</a:t>
            </a:r>
            <a:r>
              <a:rPr lang="en-US" altLang="ko-KR" sz="1200" dirty="0">
                <a:latin typeface="+mn-ea"/>
                <a:ea typeface="+mn-ea"/>
              </a:rPr>
              <a:t>=</a:t>
            </a:r>
            <a:r>
              <a:rPr lang="ko-KR" altLang="en-US" sz="1200" dirty="0">
                <a:latin typeface="+mn-ea"/>
                <a:ea typeface="+mn-ea"/>
              </a:rPr>
              <a:t>변환 전</a:t>
            </a:r>
          </a:p>
        </p:txBody>
      </p:sp>
    </p:spTree>
  </p:cSld>
  <p:clrMapOvr>
    <a:masterClrMapping/>
  </p:clrMapOvr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크기조정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Matrix3x2F::Scale</a:t>
            </a:r>
          </a:p>
          <a:p>
            <a:pPr lvl="1"/>
            <a:r>
              <a:rPr lang="ko-KR" altLang="en-US" dirty="0"/>
              <a:t>원형</a:t>
            </a:r>
            <a:r>
              <a:rPr lang="en-US" altLang="ko-KR" dirty="0"/>
              <a:t>: </a:t>
            </a:r>
            <a:r>
              <a:rPr lang="en-US" altLang="ko-KR" sz="1600" dirty="0"/>
              <a:t>Matrix3x2F::</a:t>
            </a:r>
            <a:r>
              <a:rPr lang="en-US" altLang="ko-KR" sz="1600" dirty="0">
                <a:solidFill>
                  <a:srgbClr val="0070C0"/>
                </a:solidFill>
              </a:rPr>
              <a:t>Scale</a:t>
            </a:r>
            <a:r>
              <a:rPr lang="en-US" altLang="ko-KR" sz="1600" dirty="0"/>
              <a:t>( D2D1_SIZE_F </a:t>
            </a:r>
            <a:r>
              <a:rPr lang="en-US" altLang="ko-KR" sz="1600" dirty="0" err="1">
                <a:solidFill>
                  <a:srgbClr val="0070C0"/>
                </a:solidFill>
              </a:rPr>
              <a:t>scalefactor</a:t>
            </a:r>
            <a:r>
              <a:rPr lang="en-US" altLang="ko-KR" sz="1600" dirty="0"/>
              <a:t>, D2D1_POINT_2F </a:t>
            </a:r>
            <a:r>
              <a:rPr lang="en-US" altLang="ko-KR" sz="1600" dirty="0" err="1">
                <a:solidFill>
                  <a:srgbClr val="0070C0"/>
                </a:solidFill>
              </a:rPr>
              <a:t>centerpoint</a:t>
            </a:r>
            <a:r>
              <a:rPr lang="en-US" altLang="ko-KR" sz="1600" dirty="0"/>
              <a:t> )</a:t>
            </a:r>
          </a:p>
          <a:p>
            <a:pPr marL="457200" lvl="1" indent="0">
              <a:buNone/>
            </a:pPr>
            <a:r>
              <a:rPr lang="en-US" altLang="ko-KR" sz="1600" dirty="0"/>
              <a:t>	     Matrix3x2F::</a:t>
            </a:r>
            <a:r>
              <a:rPr lang="en-US" altLang="ko-KR" sz="1600" dirty="0">
                <a:solidFill>
                  <a:srgbClr val="0070C0"/>
                </a:solidFill>
              </a:rPr>
              <a:t>Scale</a:t>
            </a:r>
            <a:r>
              <a:rPr lang="en-US" altLang="ko-KR" sz="1600" dirty="0"/>
              <a:t>( float </a:t>
            </a:r>
            <a:r>
              <a:rPr lang="en-US" altLang="ko-KR" sz="1600" dirty="0" err="1">
                <a:solidFill>
                  <a:srgbClr val="0070C0"/>
                </a:solidFill>
              </a:rPr>
              <a:t>scalex</a:t>
            </a:r>
            <a:r>
              <a:rPr lang="en-US" altLang="ko-KR" sz="1600" dirty="0"/>
              <a:t>, float </a:t>
            </a:r>
            <a:r>
              <a:rPr lang="en-US" altLang="ko-KR" sz="1600" dirty="0" err="1">
                <a:solidFill>
                  <a:srgbClr val="0070C0"/>
                </a:solidFill>
              </a:rPr>
              <a:t>scaley</a:t>
            </a:r>
            <a:r>
              <a:rPr lang="en-US" altLang="ko-KR" sz="1600" dirty="0"/>
              <a:t>, D2D1_POINT_2F </a:t>
            </a:r>
            <a:r>
              <a:rPr lang="en-US" altLang="ko-KR" sz="1600" dirty="0" err="1">
                <a:solidFill>
                  <a:srgbClr val="0070C0"/>
                </a:solidFill>
              </a:rPr>
              <a:t>centerpoint</a:t>
            </a:r>
            <a:r>
              <a:rPr lang="en-US" altLang="ko-KR" sz="1600" dirty="0"/>
              <a:t> ) </a:t>
            </a:r>
            <a:endParaRPr lang="en-US" altLang="ko-KR" dirty="0"/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1: </a:t>
            </a:r>
            <a:r>
              <a:rPr lang="en-US" altLang="ko-KR" dirty="0" err="1"/>
              <a:t>scalex</a:t>
            </a:r>
            <a:r>
              <a:rPr lang="en-US" altLang="ko-KR" dirty="0"/>
              <a:t>, </a:t>
            </a:r>
            <a:r>
              <a:rPr lang="en-US" altLang="ko-KR" dirty="0" err="1"/>
              <a:t>scaley</a:t>
            </a:r>
            <a:r>
              <a:rPr lang="en-US" altLang="ko-KR" dirty="0"/>
              <a:t>: x/y</a:t>
            </a:r>
            <a:r>
              <a:rPr lang="ko-KR" altLang="en-US" dirty="0"/>
              <a:t>축으로의 두 개의 </a:t>
            </a:r>
            <a:r>
              <a:rPr lang="en-US" altLang="ko-KR" dirty="0"/>
              <a:t>scale factor (1.5</a:t>
            </a:r>
            <a:r>
              <a:rPr lang="ko-KR" altLang="en-US" dirty="0"/>
              <a:t>는 </a:t>
            </a:r>
            <a:r>
              <a:rPr lang="en-US" altLang="ko-KR" dirty="0"/>
              <a:t>150%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2: </a:t>
            </a:r>
            <a:r>
              <a:rPr lang="en-US" altLang="ko-KR" dirty="0" err="1"/>
              <a:t>centerpoint</a:t>
            </a:r>
            <a:r>
              <a:rPr lang="en-US" altLang="ko-KR" dirty="0"/>
              <a:t> </a:t>
            </a:r>
            <a:r>
              <a:rPr lang="ko-KR" altLang="en-US" dirty="0"/>
              <a:t>중심점</a:t>
            </a:r>
            <a:r>
              <a:rPr lang="en-US" altLang="ko-KR" dirty="0"/>
              <a:t>(</a:t>
            </a:r>
            <a:r>
              <a:rPr lang="ko-KR" altLang="en-US" dirty="0"/>
              <a:t>크기조정 중심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디폴트 </a:t>
            </a:r>
            <a:r>
              <a:rPr lang="en-US" altLang="ko-KR" dirty="0"/>
              <a:t>(0,0)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ko-KR" altLang="en-US" dirty="0"/>
              <a:t>한 정사각형을 </a:t>
            </a:r>
            <a:r>
              <a:rPr lang="en-US" altLang="ko-KR" dirty="0"/>
              <a:t>130% </a:t>
            </a:r>
            <a:r>
              <a:rPr lang="ko-KR" altLang="en-US" dirty="0"/>
              <a:t>증가시킴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중심점은 원래 정사각형의 좌측상단 모서리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34818" name="Picture 2" descr="Illustration of square resized to 130% of its original size"/>
          <p:cNvPicPr>
            <a:picLocks noChangeAspect="1" noChangeArrowheads="1"/>
          </p:cNvPicPr>
          <p:nvPr/>
        </p:nvPicPr>
        <p:blipFill>
          <a:blip r:embed="rId2"/>
          <a:srcRect l="16304" t="11780" r="14401" b="29319"/>
          <a:stretch>
            <a:fillRect/>
          </a:stretch>
        </p:blipFill>
        <p:spPr bwMode="auto">
          <a:xfrm>
            <a:off x="10056440" y="1556792"/>
            <a:ext cx="1214446" cy="1071570"/>
          </a:xfrm>
          <a:prstGeom prst="rect">
            <a:avLst/>
          </a:prstGeom>
          <a:noFill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44416" y="4349422"/>
            <a:ext cx="7954101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D2D1_RECT_F rectangle = D2D1::</a:t>
            </a:r>
            <a:r>
              <a:rPr lang="en-US" altLang="ko-KR" sz="1400" dirty="0" err="1">
                <a:latin typeface="+mn-ea"/>
                <a:ea typeface="+mn-ea"/>
              </a:rPr>
              <a:t>Rect</a:t>
            </a:r>
            <a:r>
              <a:rPr lang="en-US" altLang="ko-KR" sz="1400" dirty="0">
                <a:latin typeface="+mn-ea"/>
                <a:ea typeface="+mn-ea"/>
              </a:rPr>
              <a:t>(438.0f, 80.5f, 498.0f, 140.5f); //</a:t>
            </a:r>
            <a:r>
              <a:rPr lang="ko-KR" altLang="en-US" sz="1400" dirty="0">
                <a:latin typeface="+mn-ea"/>
                <a:ea typeface="+mn-ea"/>
              </a:rPr>
              <a:t>사각형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생성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DrawRectangle</a:t>
            </a:r>
            <a:r>
              <a:rPr lang="en-US" altLang="ko-KR" sz="1400" dirty="0">
                <a:latin typeface="+mn-ea"/>
                <a:ea typeface="+mn-ea"/>
              </a:rPr>
              <a:t>( rectangle, </a:t>
            </a:r>
            <a:r>
              <a:rPr lang="en-US" altLang="ko-KR" sz="1400" dirty="0" err="1">
                <a:latin typeface="+mn-ea"/>
                <a:ea typeface="+mn-ea"/>
              </a:rPr>
              <a:t>pOriginalShapeBrush</a:t>
            </a:r>
            <a:r>
              <a:rPr lang="en-US" altLang="ko-KR" sz="1400" dirty="0">
                <a:latin typeface="+mn-ea"/>
                <a:ea typeface="+mn-ea"/>
              </a:rPr>
              <a:t>, //</a:t>
            </a:r>
            <a:r>
              <a:rPr lang="ko-KR" altLang="en-US" sz="1400" dirty="0">
                <a:latin typeface="+mn-ea"/>
                <a:ea typeface="+mn-ea"/>
              </a:rPr>
              <a:t>사각형의 외곽선 그리기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1.0f, </a:t>
            </a:r>
            <a:r>
              <a:rPr lang="en-US" altLang="ko-KR" sz="1400" dirty="0" err="1">
                <a:latin typeface="+mn-ea"/>
                <a:ea typeface="+mn-ea"/>
              </a:rPr>
              <a:t>pStrokeStyleDash</a:t>
            </a:r>
            <a:r>
              <a:rPr lang="en-US" altLang="ko-KR" sz="1400" dirty="0">
                <a:latin typeface="+mn-ea"/>
                <a:ea typeface="+mn-ea"/>
              </a:rPr>
              <a:t> );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SetTransform</a:t>
            </a:r>
            <a:r>
              <a:rPr lang="en-US" altLang="ko-KR" sz="1400" dirty="0">
                <a:latin typeface="+mn-ea"/>
                <a:ea typeface="+mn-ea"/>
              </a:rPr>
              <a:t>(  //</a:t>
            </a:r>
            <a:r>
              <a:rPr lang="ko-KR" altLang="en-US" sz="1400" dirty="0" err="1">
                <a:latin typeface="+mn-ea"/>
                <a:ea typeface="+mn-ea"/>
              </a:rPr>
              <a:t>렌더타겟에</a:t>
            </a:r>
            <a:r>
              <a:rPr lang="ko-KR" altLang="en-US" sz="1400" dirty="0">
                <a:latin typeface="+mn-ea"/>
                <a:ea typeface="+mn-ea"/>
              </a:rPr>
              <a:t> 크기조정 변환을 적용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	D2D1::Matrix3x2F::</a:t>
            </a:r>
            <a:r>
              <a:rPr lang="en-US" altLang="ko-KR" sz="1400" dirty="0">
                <a:solidFill>
                  <a:srgbClr val="0070C0"/>
                </a:solidFill>
                <a:latin typeface="+mn-ea"/>
                <a:ea typeface="+mn-ea"/>
              </a:rPr>
              <a:t>Scale</a:t>
            </a:r>
            <a:r>
              <a:rPr lang="en-US" altLang="ko-KR" sz="1400" dirty="0">
                <a:latin typeface="+mn-ea"/>
                <a:ea typeface="+mn-ea"/>
              </a:rPr>
              <a:t>( D2D1::Size(1.3f, 1.3f), </a:t>
            </a:r>
          </a:p>
          <a:p>
            <a:r>
              <a:rPr lang="en-US" altLang="ko-KR" sz="1400" dirty="0">
                <a:latin typeface="+mn-ea"/>
                <a:ea typeface="+mn-ea"/>
              </a:rPr>
              <a:t>			D2D1::Point2F(438.0f, 80.5f)) );</a:t>
            </a: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FillRectangle</a:t>
            </a:r>
            <a:r>
              <a:rPr lang="en-US" altLang="ko-KR" sz="1400" dirty="0">
                <a:latin typeface="+mn-ea"/>
                <a:ea typeface="+mn-ea"/>
              </a:rPr>
              <a:t>(rectangle, </a:t>
            </a:r>
            <a:r>
              <a:rPr lang="en-US" altLang="ko-KR" sz="1400" dirty="0" err="1">
                <a:latin typeface="+mn-ea"/>
                <a:ea typeface="+mn-ea"/>
              </a:rPr>
              <a:t>pFillBrush</a:t>
            </a:r>
            <a:r>
              <a:rPr lang="en-US" altLang="ko-KR" sz="1400" dirty="0">
                <a:latin typeface="+mn-ea"/>
                <a:ea typeface="+mn-ea"/>
              </a:rPr>
              <a:t>); //</a:t>
            </a:r>
            <a:r>
              <a:rPr lang="ko-KR" altLang="en-US" sz="1400" dirty="0">
                <a:latin typeface="+mn-ea"/>
                <a:ea typeface="+mn-ea"/>
              </a:rPr>
              <a:t>사각형의 내부 색칠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 err="1">
                <a:latin typeface="+mn-ea"/>
                <a:ea typeface="+mn-ea"/>
              </a:rPr>
              <a:t>pRenderTarget</a:t>
            </a:r>
            <a:r>
              <a:rPr lang="en-US" altLang="ko-KR" sz="1400" dirty="0">
                <a:latin typeface="+mn-ea"/>
                <a:ea typeface="+mn-ea"/>
              </a:rPr>
              <a:t>-&gt;</a:t>
            </a:r>
            <a:r>
              <a:rPr lang="en-US" altLang="ko-KR" sz="1400" dirty="0" err="1">
                <a:latin typeface="+mn-ea"/>
                <a:ea typeface="+mn-ea"/>
              </a:rPr>
              <a:t>DrawRectangle</a:t>
            </a:r>
            <a:r>
              <a:rPr lang="en-US" altLang="ko-KR" sz="1400" dirty="0">
                <a:latin typeface="+mn-ea"/>
                <a:ea typeface="+mn-ea"/>
              </a:rPr>
              <a:t>(rectangle, </a:t>
            </a:r>
            <a:r>
              <a:rPr lang="en-US" altLang="ko-KR" sz="1400" dirty="0" err="1">
                <a:latin typeface="+mn-ea"/>
                <a:ea typeface="+mn-ea"/>
              </a:rPr>
              <a:t>pTransformedShapeBrush</a:t>
            </a:r>
            <a:r>
              <a:rPr lang="en-US" altLang="ko-KR" sz="1400" dirty="0">
                <a:latin typeface="+mn-ea"/>
                <a:ea typeface="+mn-ea"/>
              </a:rPr>
              <a:t>); //</a:t>
            </a:r>
            <a:r>
              <a:rPr lang="ko-KR" altLang="en-US" sz="1400" dirty="0">
                <a:latin typeface="+mn-ea"/>
                <a:ea typeface="+mn-ea"/>
              </a:rPr>
              <a:t>사각형의 외곽선 그리기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</p:cSld>
  <p:clrMapOvr>
    <a:masterClrMapping/>
  </p:clrMapOvr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Illustration of a square skewed 30 degrees counterclockwise from the y-axis and 30 degrees clockwise from the x-axis"/>
          <p:cNvPicPr>
            <a:picLocks noChangeAspect="1" noChangeArrowheads="1"/>
          </p:cNvPicPr>
          <p:nvPr/>
        </p:nvPicPr>
        <p:blipFill>
          <a:blip r:embed="rId2"/>
          <a:srcRect l="16200" t="14772" r="16760" b="17046"/>
          <a:stretch>
            <a:fillRect/>
          </a:stretch>
        </p:blipFill>
        <p:spPr bwMode="auto">
          <a:xfrm>
            <a:off x="6969216" y="4219947"/>
            <a:ext cx="1143008" cy="114300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Matrix3x2F::Skew</a:t>
            </a:r>
          </a:p>
          <a:p>
            <a:pPr lvl="1"/>
            <a:r>
              <a:rPr lang="ko-KR" altLang="en-US" dirty="0"/>
              <a:t>원형</a:t>
            </a:r>
            <a:r>
              <a:rPr lang="en-US" altLang="ko-KR" dirty="0"/>
              <a:t>: </a:t>
            </a:r>
            <a:r>
              <a:rPr lang="en-US" altLang="ko-KR" sz="1600" dirty="0"/>
              <a:t>static Matrix3x2F Matrix3x2F::</a:t>
            </a:r>
            <a:r>
              <a:rPr lang="en-US" altLang="ko-KR" sz="1600" dirty="0">
                <a:solidFill>
                  <a:srgbClr val="0070C0"/>
                </a:solidFill>
              </a:rPr>
              <a:t>Skew</a:t>
            </a:r>
            <a:r>
              <a:rPr lang="en-US" altLang="ko-KR" sz="1600" dirty="0"/>
              <a:t>( FLOAT </a:t>
            </a:r>
            <a:r>
              <a:rPr lang="en-US" altLang="ko-KR" sz="1600" dirty="0" err="1">
                <a:solidFill>
                  <a:srgbClr val="0070C0"/>
                </a:solidFill>
              </a:rPr>
              <a:t>angleX</a:t>
            </a:r>
            <a:r>
              <a:rPr lang="en-US" altLang="ko-KR" sz="1600" dirty="0"/>
              <a:t>, FLOAT </a:t>
            </a:r>
            <a:r>
              <a:rPr lang="en-US" altLang="ko-KR" sz="1600" dirty="0" err="1">
                <a:solidFill>
                  <a:srgbClr val="0070C0"/>
                </a:solidFill>
              </a:rPr>
              <a:t>angleY</a:t>
            </a:r>
            <a:r>
              <a:rPr lang="en-US" altLang="ko-KR" sz="1600" dirty="0"/>
              <a:t>,</a:t>
            </a:r>
          </a:p>
          <a:p>
            <a:pPr marL="457200" lvl="1" indent="0">
              <a:buNone/>
            </a:pPr>
            <a:r>
              <a:rPr lang="en-US" altLang="ko-KR" sz="1600" dirty="0"/>
              <a:t>					D2D1_POINT_2F </a:t>
            </a:r>
            <a:r>
              <a:rPr lang="en-US" altLang="ko-KR" sz="1600" dirty="0" err="1">
                <a:solidFill>
                  <a:srgbClr val="0070C0"/>
                </a:solidFill>
              </a:rPr>
              <a:t>centerPoint</a:t>
            </a:r>
            <a:r>
              <a:rPr lang="en-US" altLang="ko-KR" sz="1600" dirty="0"/>
              <a:t> = D2D1::Point2F() );</a:t>
            </a:r>
            <a:endParaRPr lang="en-US" altLang="ko-KR" dirty="0"/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1: </a:t>
            </a:r>
            <a:r>
              <a:rPr lang="en-US" altLang="ko-KR" dirty="0" err="1"/>
              <a:t>angleX</a:t>
            </a:r>
            <a:r>
              <a:rPr lang="en-US" altLang="ko-KR" dirty="0"/>
              <a:t>, </a:t>
            </a:r>
            <a:r>
              <a:rPr lang="en-US" altLang="ko-KR" dirty="0" err="1"/>
              <a:t>angleY</a:t>
            </a:r>
            <a:r>
              <a:rPr lang="en-US" altLang="ko-KR" dirty="0"/>
              <a:t>: x/y</a:t>
            </a:r>
            <a:r>
              <a:rPr lang="ko-KR" altLang="en-US" dirty="0"/>
              <a:t>축으로의 기울임 각도</a:t>
            </a:r>
            <a:r>
              <a:rPr lang="en-US" altLang="ko-KR" dirty="0"/>
              <a:t> (degree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angleX</a:t>
            </a:r>
            <a:r>
              <a:rPr lang="ko-KR" altLang="en-US" dirty="0"/>
              <a:t>는 </a:t>
            </a:r>
            <a:r>
              <a:rPr lang="en-US" altLang="ko-KR" dirty="0"/>
              <a:t>y-</a:t>
            </a:r>
            <a:r>
              <a:rPr lang="ko-KR" altLang="en-US" dirty="0"/>
              <a:t>축에서부터 </a:t>
            </a:r>
            <a:r>
              <a:rPr lang="ko-KR" altLang="en-US" dirty="0" err="1"/>
              <a:t>반시계방향</a:t>
            </a:r>
            <a:r>
              <a:rPr lang="en-US" altLang="ko-KR" dirty="0"/>
              <a:t>, </a:t>
            </a:r>
            <a:r>
              <a:rPr lang="en-US" altLang="ko-KR" dirty="0" err="1"/>
              <a:t>angleY</a:t>
            </a:r>
            <a:r>
              <a:rPr lang="ko-KR" altLang="en-US" dirty="0"/>
              <a:t>는 </a:t>
            </a:r>
            <a:r>
              <a:rPr lang="en-US" altLang="ko-KR" dirty="0"/>
              <a:t>x-</a:t>
            </a:r>
            <a:r>
              <a:rPr lang="ko-KR" altLang="en-US" dirty="0"/>
              <a:t>축에서부터 시계방향으로 측정</a:t>
            </a:r>
            <a:endParaRPr lang="en-US" altLang="ko-KR" dirty="0"/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2: </a:t>
            </a:r>
            <a:r>
              <a:rPr lang="en-US" altLang="ko-KR" dirty="0" err="1"/>
              <a:t>centerPoint</a:t>
            </a:r>
            <a:r>
              <a:rPr lang="en-US" altLang="ko-KR" dirty="0"/>
              <a:t>: </a:t>
            </a:r>
            <a:r>
              <a:rPr lang="ko-KR" altLang="en-US" dirty="0"/>
              <a:t>기울임이 수행되는 지점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기울임</a:t>
            </a:r>
            <a:r>
              <a:rPr lang="en-US" altLang="ko-KR" dirty="0"/>
              <a:t>(skew </a:t>
            </a:r>
            <a:r>
              <a:rPr lang="ko-KR" altLang="en-US" dirty="0"/>
              <a:t>또는 </a:t>
            </a:r>
            <a:r>
              <a:rPr lang="en-US" altLang="ko-KR" dirty="0"/>
              <a:t>shear)</a:t>
            </a:r>
            <a:r>
              <a:rPr lang="ko-KR" altLang="en-US" dirty="0"/>
              <a:t>은 </a:t>
            </a:r>
            <a:r>
              <a:rPr lang="en-US" altLang="ko-KR" dirty="0"/>
              <a:t>x/y-</a:t>
            </a:r>
            <a:r>
              <a:rPr lang="ko-KR" altLang="en-US" dirty="0"/>
              <a:t>축으로 주어진 각도만큼 기울임을 의미함</a:t>
            </a:r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angleX,angleY</a:t>
            </a:r>
            <a:r>
              <a:rPr lang="ko-KR" altLang="en-US" dirty="0"/>
              <a:t>의 예제 </a:t>
            </a:r>
            <a:r>
              <a:rPr lang="en-US" altLang="ko-KR" dirty="0"/>
              <a:t>(</a:t>
            </a:r>
            <a:r>
              <a:rPr lang="ko-KR" altLang="en-US" dirty="0"/>
              <a:t>그림의</a:t>
            </a:r>
            <a:r>
              <a:rPr lang="en-US" altLang="ko-KR" dirty="0"/>
              <a:t> </a:t>
            </a:r>
            <a:r>
              <a:rPr lang="ko-KR" altLang="en-US" dirty="0"/>
              <a:t>세 경우 모두</a:t>
            </a:r>
            <a:r>
              <a:rPr lang="en-US" altLang="ko-KR" dirty="0"/>
              <a:t> </a:t>
            </a:r>
            <a:r>
              <a:rPr lang="en-US" altLang="ko-KR" dirty="0" err="1"/>
              <a:t>centerPoint</a:t>
            </a:r>
            <a:r>
              <a:rPr lang="ko-KR" altLang="en-US" dirty="0"/>
              <a:t>는 왼쪽 상단 모서리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2050" name="Picture 2" descr="Illustration of a square skewed 30 degrees counterclockwise from the y-axis"/>
          <p:cNvPicPr>
            <a:picLocks noChangeAspect="1" noChangeArrowheads="1"/>
          </p:cNvPicPr>
          <p:nvPr/>
        </p:nvPicPr>
        <p:blipFill>
          <a:blip r:embed="rId3"/>
          <a:srcRect l="16944" t="19033" r="16016" b="29830"/>
          <a:stretch>
            <a:fillRect/>
          </a:stretch>
        </p:blipFill>
        <p:spPr bwMode="auto">
          <a:xfrm>
            <a:off x="4030875" y="4219947"/>
            <a:ext cx="1143008" cy="85725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813423" y="4972440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angleX</a:t>
            </a:r>
            <a:r>
              <a:rPr lang="en-US" altLang="ko-KR" sz="1200" dirty="0">
                <a:latin typeface="+mn-ea"/>
                <a:ea typeface="+mn-ea"/>
              </a:rPr>
              <a:t>=30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07152" y="4309701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/>
          <p:cNvSpPr/>
          <p:nvPr/>
        </p:nvSpPr>
        <p:spPr>
          <a:xfrm flipV="1">
            <a:off x="4170612" y="4615249"/>
            <a:ext cx="214314" cy="285752"/>
          </a:xfrm>
          <a:prstGeom prst="arc">
            <a:avLst>
              <a:gd name="adj1" fmla="val 13320434"/>
              <a:gd name="adj2" fmla="val 2036536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Illustration of a square skewed 30 degrees clockwise from the x-axis"/>
          <p:cNvPicPr>
            <a:picLocks noChangeAspect="1" noChangeArrowheads="1"/>
          </p:cNvPicPr>
          <p:nvPr/>
        </p:nvPicPr>
        <p:blipFill>
          <a:blip r:embed="rId4"/>
          <a:srcRect l="16760" t="14772" r="24580" b="17046"/>
          <a:stretch>
            <a:fillRect/>
          </a:stretch>
        </p:blipFill>
        <p:spPr bwMode="auto">
          <a:xfrm>
            <a:off x="5459635" y="4219947"/>
            <a:ext cx="1000132" cy="114300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602512" y="407707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angleY</a:t>
            </a:r>
            <a:r>
              <a:rPr lang="en-US" altLang="ko-KR" sz="1200" dirty="0">
                <a:latin typeface="+mn-ea"/>
                <a:ea typeface="+mn-ea"/>
              </a:rPr>
              <a:t>=30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07350" y="430094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/>
          <p:cNvSpPr/>
          <p:nvPr/>
        </p:nvSpPr>
        <p:spPr>
          <a:xfrm>
            <a:off x="5959701" y="4329497"/>
            <a:ext cx="214314" cy="214314"/>
          </a:xfrm>
          <a:prstGeom prst="arc">
            <a:avLst>
              <a:gd name="adj1" fmla="val 17341649"/>
              <a:gd name="adj2" fmla="val 541356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99739" y="407707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angleY</a:t>
            </a:r>
            <a:r>
              <a:rPr lang="en-US" altLang="ko-KR" sz="1200" dirty="0">
                <a:latin typeface="+mn-ea"/>
                <a:ea typeface="+mn-ea"/>
              </a:rPr>
              <a:t>=30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045493" y="4300948"/>
            <a:ext cx="142876" cy="142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>
            <a:off x="7397844" y="4329497"/>
            <a:ext cx="214314" cy="214314"/>
          </a:xfrm>
          <a:prstGeom prst="arc">
            <a:avLst>
              <a:gd name="adj1" fmla="val 17341649"/>
              <a:gd name="adj2" fmla="val 541356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45520" y="4934328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angleX</a:t>
            </a:r>
            <a:r>
              <a:rPr lang="en-US" altLang="ko-KR" sz="1200" dirty="0">
                <a:latin typeface="+mn-ea"/>
                <a:ea typeface="+mn-ea"/>
              </a:rPr>
              <a:t>=30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4" name="원호 23"/>
          <p:cNvSpPr/>
          <p:nvPr/>
        </p:nvSpPr>
        <p:spPr>
          <a:xfrm flipV="1">
            <a:off x="7102709" y="4577137"/>
            <a:ext cx="214314" cy="285752"/>
          </a:xfrm>
          <a:prstGeom prst="arc">
            <a:avLst>
              <a:gd name="adj1" fmla="val 13320434"/>
              <a:gd name="adj2" fmla="val 2036536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extLst mod="1"/>
</p:sld>
</file>

<file path=ppt/theme/theme1.xml><?xml version="1.0" encoding="utf-8"?>
<a:theme xmlns:a="http://schemas.openxmlformats.org/drawingml/2006/main" name="1_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1690</Words>
  <Application>Microsoft Office PowerPoint</Application>
  <PresentationFormat>와이드스크린</PresentationFormat>
  <Paragraphs>303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Arial</vt:lpstr>
      <vt:lpstr>Tempus Sans ITC</vt:lpstr>
      <vt:lpstr>Times New Roman</vt:lpstr>
      <vt:lpstr>Wingdings</vt:lpstr>
      <vt:lpstr>1_c00_preface</vt:lpstr>
      <vt:lpstr>변환</vt:lpstr>
      <vt:lpstr>목차</vt:lpstr>
      <vt:lpstr>변환의 기능, 표현</vt:lpstr>
      <vt:lpstr>변환의 특성, 좌표 공간</vt:lpstr>
      <vt:lpstr>변환행렬의 표현, 생성</vt:lpstr>
      <vt:lpstr>렌더타겟에 변환 적용하기</vt:lpstr>
      <vt:lpstr>회전</vt:lpstr>
      <vt:lpstr>크기조정</vt:lpstr>
      <vt:lpstr>기울임</vt:lpstr>
      <vt:lpstr>기울임’</vt:lpstr>
      <vt:lpstr>이동</vt:lpstr>
      <vt:lpstr>예제 [단일 변환]</vt:lpstr>
      <vt:lpstr>실습 [단일 변환 예제 코드 이해하기]</vt:lpstr>
      <vt:lpstr>복합 변환 적용하기</vt:lpstr>
      <vt:lpstr>복합 변환 적용하기’</vt:lpstr>
      <vt:lpstr>복합 변환 적용하기’’</vt:lpstr>
      <vt:lpstr>실습 [복합 변환 적용하기]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392</cp:revision>
  <dcterms:created xsi:type="dcterms:W3CDTF">2008-02-22T16:44:23Z</dcterms:created>
  <dcterms:modified xsi:type="dcterms:W3CDTF">2023-05-06T17:10:57Z</dcterms:modified>
</cp:coreProperties>
</file>