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63" r:id="rId3"/>
    <p:sldId id="264" r:id="rId4"/>
    <p:sldId id="265" r:id="rId5"/>
    <p:sldId id="266" r:id="rId6"/>
    <p:sldId id="268" r:id="rId7"/>
    <p:sldId id="258" r:id="rId8"/>
    <p:sldId id="269" r:id="rId9"/>
    <p:sldId id="260" r:id="rId10"/>
    <p:sldId id="271" r:id="rId11"/>
    <p:sldId id="261" r:id="rId12"/>
    <p:sldId id="272" r:id="rId13"/>
    <p:sldId id="274" r:id="rId14"/>
    <p:sldId id="275" r:id="rId15"/>
    <p:sldId id="277" r:id="rId16"/>
    <p:sldId id="262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9E"/>
    <a:srgbClr val="FFFFFF"/>
    <a:srgbClr val="DCE6F2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868B9-811D-49D8-8987-F354792E18B2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617E9-32E2-436E-90E1-6542D690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5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37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40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073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29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86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536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375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112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52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320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5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07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202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96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60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9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14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39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4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400" dirty="0"/>
              <a:t>안녕하세요</a:t>
            </a:r>
            <a:r>
              <a:rPr lang="en-US" altLang="ko-KR" sz="4400" dirty="0"/>
              <a:t>.</a:t>
            </a:r>
          </a:p>
          <a:p>
            <a:endParaRPr lang="en-US" altLang="ko-KR" sz="4400" dirty="0"/>
          </a:p>
          <a:p>
            <a:r>
              <a:rPr lang="ko-KR" altLang="en-US" sz="4400" dirty="0"/>
              <a:t>컴퓨터 학술동아리 </a:t>
            </a:r>
            <a:r>
              <a:rPr lang="en-US" altLang="ko-KR" sz="4400" dirty="0" err="1"/>
              <a:t>En</a:t>
            </a:r>
            <a:r>
              <a:rPr lang="en-US" altLang="ko-KR" sz="4400" dirty="0"/>
              <a:t>#</a:t>
            </a:r>
            <a:r>
              <a:rPr lang="ko-KR" altLang="en-US" sz="4400" dirty="0"/>
              <a:t> 홍보를 맡게 된 </a:t>
            </a:r>
            <a:r>
              <a:rPr lang="en-US" altLang="ko-KR" sz="4400" dirty="0"/>
              <a:t>En#16</a:t>
            </a:r>
            <a:r>
              <a:rPr lang="ko-KR" altLang="en-US" sz="4400" dirty="0"/>
              <a:t>기 오성민입니다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92EB0-FBA5-46B5-B73D-F05A15EFD8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17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2" y="738188"/>
            <a:ext cx="12192000" cy="5381625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473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206378"/>
            <a:ext cx="2743200" cy="43894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2" y="206378"/>
            <a:ext cx="8026400" cy="43894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64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5" r="4865"/>
          <a:stretch/>
        </p:blipFill>
        <p:spPr>
          <a:xfrm>
            <a:off x="0" y="2977168"/>
            <a:ext cx="12191998" cy="90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-1" y="0"/>
            <a:ext cx="12192000" cy="6856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직사각형 24"/>
          <p:cNvSpPr/>
          <p:nvPr userDrawn="1"/>
        </p:nvSpPr>
        <p:spPr>
          <a:xfrm>
            <a:off x="-1" y="990371"/>
            <a:ext cx="12192000" cy="5380379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68348" y="-98574"/>
            <a:ext cx="0" cy="948047"/>
          </a:xfrm>
          <a:prstGeom prst="line">
            <a:avLst/>
          </a:prstGeom>
          <a:ln w="50800">
            <a:solidFill>
              <a:srgbClr val="E7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6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41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7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5" y="273051"/>
            <a:ext cx="6815666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8"/>
            <a:ext cx="7315200" cy="4114800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4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4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5BE4-26C8-453C-B1B6-7D6C3AD55051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9D5F7-36D7-40EA-A68C-5D099D6E9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92953" y="2890455"/>
            <a:ext cx="4806124" cy="107709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</a:t>
            </a:r>
            <a:r>
              <a:rPr lang="ko-KR" altLang="en-US" sz="3199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디자인 패턴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활용한 </a:t>
            </a:r>
            <a:endParaRPr lang="en-US" altLang="ko-KR" sz="3199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3200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구조화 </a:t>
            </a:r>
            <a:r>
              <a:rPr lang="en-US" altLang="ko-KR" sz="3200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</a:t>
            </a:r>
            <a:endParaRPr lang="ko-KR" altLang="en-US" sz="3199" b="1" dirty="0">
              <a:solidFill>
                <a:srgbClr val="EBF1D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7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8BDEB28-C75C-4C19-AAAF-8BBB5729A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02" b="89535" l="9615" r="90385">
                        <a14:foregroundMark x1="85897" y1="51163" x2="85897" y2="51163"/>
                        <a14:foregroundMark x1="90385" y1="50000" x2="90385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8343" y="3835797"/>
            <a:ext cx="1485714" cy="81904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8F775A-135C-4DF3-9112-58AEF69076FD}"/>
              </a:ext>
            </a:extLst>
          </p:cNvPr>
          <p:cNvGrpSpPr/>
          <p:nvPr/>
        </p:nvGrpSpPr>
        <p:grpSpPr>
          <a:xfrm>
            <a:off x="3263033" y="2107965"/>
            <a:ext cx="5970735" cy="2642071"/>
            <a:chOff x="3344715" y="2333625"/>
            <a:chExt cx="5970735" cy="26420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90F8D3-B502-439D-9A72-68C7FA634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21" b="89286" l="9694" r="91327">
                          <a14:foregroundMark x1="45918" y1="53571" x2="45918" y2="53571"/>
                          <a14:foregroundMark x1="30612" y1="46429" x2="52041" y2="55357"/>
                          <a14:foregroundMark x1="91327" y1="38393" x2="91327" y2="38393"/>
                        </a14:backgroundRemoval>
                      </a14:imgEffect>
                    </a14:imgLayer>
                  </a14:imgProps>
                </a:ext>
              </a:extLst>
            </a:blip>
            <a:srcRect l="11410" t="14047"/>
            <a:stretch/>
          </p:blipFill>
          <p:spPr>
            <a:xfrm>
              <a:off x="5572125" y="2333625"/>
              <a:ext cx="1653689" cy="9168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5E91CF-B3C4-425C-AE3E-1FAC8815B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01" b="89109" l="5085" r="92655">
                          <a14:foregroundMark x1="19209" y1="39604" x2="70621" y2="52475"/>
                          <a14:foregroundMark x1="66102" y1="32673" x2="20904" y2="72277"/>
                          <a14:foregroundMark x1="20904" y1="51485" x2="55932" y2="31683"/>
                          <a14:foregroundMark x1="65537" y1="32673" x2="88136" y2="60396"/>
                          <a14:foregroundMark x1="84181" y1="56436" x2="73446" y2="43564"/>
                          <a14:foregroundMark x1="81921" y1="31683" x2="89266" y2="46535"/>
                          <a14:foregroundMark x1="89266" y1="46535" x2="93220" y2="49505"/>
                          <a14:foregroundMark x1="5085" y1="36634" x2="5085" y2="36634"/>
                        </a14:backgroundRemoval>
                      </a14:imgEffect>
                    </a14:imgLayer>
                  </a14:imgProps>
                </a:ext>
              </a:extLst>
            </a:blip>
            <a:srcRect r="5017"/>
            <a:stretch/>
          </p:blipFill>
          <p:spPr>
            <a:xfrm>
              <a:off x="3344715" y="4013791"/>
              <a:ext cx="1601141" cy="9619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1D2017-D5CE-4C57-AF8E-0803BB428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016" b="88525" l="8466" r="89418">
                          <a14:foregroundMark x1="10053" y1="36066" x2="10053" y2="54918"/>
                          <a14:foregroundMark x1="88889" y1="34426" x2="89947" y2="66393"/>
                          <a14:foregroundMark x1="9524" y1="22951" x2="8995" y2="19672"/>
                          <a14:foregroundMark x1="9524" y1="82787" x2="9524" y2="82787"/>
                          <a14:foregroundMark x1="8995" y1="82787" x2="8995" y2="82787"/>
                          <a14:foregroundMark x1="8995" y1="82787" x2="8995" y2="82787"/>
                          <a14:foregroundMark x1="8995" y1="82787" x2="8995" y2="82787"/>
                          <a14:foregroundMark x1="9524" y1="83607" x2="9524" y2="83607"/>
                          <a14:foregroundMark x1="8466" y1="83607" x2="8466" y2="83607"/>
                          <a14:foregroundMark x1="9524" y1="83607" x2="9524" y2="83607"/>
                          <a14:backgroundMark x1="6878" y1="84426" x2="6878" y2="84426"/>
                          <a14:backgroundMark x1="8466" y1="86066" x2="25926" y2="88525"/>
                          <a14:backgroundMark x1="6878" y1="85246" x2="26984" y2="85246"/>
                          <a14:backgroundMark x1="8466" y1="83607" x2="11640" y2="85246"/>
                          <a14:backgroundMark x1="8466" y1="85246" x2="5820" y2="85246"/>
                        </a14:backgroundRemoval>
                      </a14:imgEffect>
                    </a14:imgLayer>
                  </a14:imgProps>
                </a:ext>
              </a:extLst>
            </a:blip>
            <a:srcRect l="7082" t="17754" r="8251" b="17203"/>
            <a:stretch/>
          </p:blipFill>
          <p:spPr>
            <a:xfrm>
              <a:off x="7791450" y="4108980"/>
              <a:ext cx="1524000" cy="771525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BD0951-81DF-46B0-A370-9D5123D7E695}"/>
              </a:ext>
            </a:extLst>
          </p:cNvPr>
          <p:cNvCxnSpPr/>
          <p:nvPr/>
        </p:nvCxnSpPr>
        <p:spPr>
          <a:xfrm flipV="1">
            <a:off x="4476824" y="2768600"/>
            <a:ext cx="774700" cy="762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F9F017-7DFA-43C1-9981-63B3FB00A9CC}"/>
              </a:ext>
            </a:extLst>
          </p:cNvPr>
          <p:cNvCxnSpPr>
            <a:cxnSpLocks/>
          </p:cNvCxnSpPr>
          <p:nvPr/>
        </p:nvCxnSpPr>
        <p:spPr>
          <a:xfrm flipH="1">
            <a:off x="3961717" y="2566383"/>
            <a:ext cx="1067484" cy="9954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E5B9C5-E62A-45D9-BA39-0F602D207221}"/>
              </a:ext>
            </a:extLst>
          </p:cNvPr>
          <p:cNvCxnSpPr>
            <a:cxnSpLocks/>
          </p:cNvCxnSpPr>
          <p:nvPr/>
        </p:nvCxnSpPr>
        <p:spPr>
          <a:xfrm>
            <a:off x="7251700" y="2933700"/>
            <a:ext cx="774700" cy="7229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340B74-0834-42D9-8C07-249F9C54E47E}"/>
              </a:ext>
            </a:extLst>
          </p:cNvPr>
          <p:cNvCxnSpPr>
            <a:cxnSpLocks/>
          </p:cNvCxnSpPr>
          <p:nvPr/>
        </p:nvCxnSpPr>
        <p:spPr>
          <a:xfrm flipH="1" flipV="1">
            <a:off x="7251700" y="2438400"/>
            <a:ext cx="1193800" cy="1092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D74135-CABA-431A-B989-EFEC4DCA7556}"/>
              </a:ext>
            </a:extLst>
          </p:cNvPr>
          <p:cNvGrpSpPr/>
          <p:nvPr/>
        </p:nvGrpSpPr>
        <p:grpSpPr>
          <a:xfrm>
            <a:off x="2395227" y="2401826"/>
            <a:ext cx="7198382" cy="1344218"/>
            <a:chOff x="2395227" y="2503893"/>
            <a:chExt cx="7198382" cy="13442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57936C-DD66-4B2D-B14F-B13D4AEB23C7}"/>
                </a:ext>
              </a:extLst>
            </p:cNvPr>
            <p:cNvSpPr/>
            <p:nvPr/>
          </p:nvSpPr>
          <p:spPr>
            <a:xfrm>
              <a:off x="3403284" y="2503893"/>
              <a:ext cx="5410841" cy="430887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View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: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화면이 변화되는 부분만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Code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구현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26A623-6D7C-439C-8B7A-8F98E66743B4}"/>
                </a:ext>
              </a:extLst>
            </p:cNvPr>
            <p:cNvSpPr/>
            <p:nvPr/>
          </p:nvSpPr>
          <p:spPr>
            <a:xfrm>
              <a:off x="2395227" y="3417224"/>
              <a:ext cx="7198382" cy="430887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2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Presenter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: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실질적 기능이 동작되는 부분만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Code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구현</a:t>
              </a:r>
              <a:endPara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161EFC-7CC9-4238-8B04-AF7DFA3F3FAC}"/>
              </a:ext>
            </a:extLst>
          </p:cNvPr>
          <p:cNvGrpSpPr/>
          <p:nvPr/>
        </p:nvGrpSpPr>
        <p:grpSpPr>
          <a:xfrm>
            <a:off x="2650770" y="3902483"/>
            <a:ext cx="6915868" cy="1387546"/>
            <a:chOff x="2650770" y="3902483"/>
            <a:chExt cx="6915868" cy="13875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99E95D-56C5-4544-84E3-DCAB4BED8FB4}"/>
                </a:ext>
              </a:extLst>
            </p:cNvPr>
            <p:cNvSpPr/>
            <p:nvPr/>
          </p:nvSpPr>
          <p:spPr>
            <a:xfrm>
              <a:off x="2650770" y="4520588"/>
              <a:ext cx="6915868" cy="769441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View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Presenter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나눔으로써 </a:t>
              </a:r>
              <a:r>
                <a:rPr lang="ko-KR" altLang="en-US" sz="2200" b="1" dirty="0" err="1">
                  <a:solidFill>
                    <a:srgbClr val="FFA0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모듈별</a:t>
              </a:r>
              <a:r>
                <a:rPr lang="ko-KR" altLang="en-US" sz="2200" b="1" dirty="0">
                  <a:solidFill>
                    <a:srgbClr val="FFA09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작업이 가능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하며</a:t>
              </a:r>
              <a:endPara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 defTabSz="914217"/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Test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할 때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UI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와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Logic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각각 </a:t>
              </a:r>
              <a:r>
                <a:rPr lang="en-US" altLang="ko-KR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Test </a:t>
              </a:r>
              <a:r>
                <a:rPr lang="ko-KR" altLang="en-US" sz="2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가능</a:t>
              </a:r>
              <a:endPara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35695A-A996-4E75-B95E-879C7C46C8A1}"/>
                </a:ext>
              </a:extLst>
            </p:cNvPr>
            <p:cNvSpPr txBox="1"/>
            <p:nvPr/>
          </p:nvSpPr>
          <p:spPr>
            <a:xfrm>
              <a:off x="5844849" y="3902483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I </a:t>
              </a:r>
              <a:r>
                <a:rPr lang="en-US" altLang="ko-KR" sz="2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I</a:t>
              </a:r>
              <a:endPara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2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Strategy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68703-00BB-4CF2-94DC-F373884CC5F6}"/>
              </a:ext>
            </a:extLst>
          </p:cNvPr>
          <p:cNvSpPr/>
          <p:nvPr/>
        </p:nvSpPr>
        <p:spPr>
          <a:xfrm>
            <a:off x="2778154" y="3445507"/>
            <a:ext cx="676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동작은 다르지만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밀접한 관계를 가지는 여러 클래스에 대해 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시점에 </a:t>
            </a:r>
            <a:r>
              <a:rPr lang="ko-KR" altLang="en-US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수행하는 클래스를 골라 사용하고자 할 때 사용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패턴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4285377" y="2522718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Strategy Pattern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패턴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Strategy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68703-00BB-4CF2-94DC-F373884CC5F6}"/>
              </a:ext>
            </a:extLst>
          </p:cNvPr>
          <p:cNvSpPr/>
          <p:nvPr/>
        </p:nvSpPr>
        <p:spPr>
          <a:xfrm>
            <a:off x="2778154" y="3445507"/>
            <a:ext cx="7171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몬스터를 공격할 때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Attack() Method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실행되는데 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무기에 따라 다양한 동작이 실행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되는 경우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주먹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칼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....)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4285377" y="2522718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4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Strategy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36C462B-C855-464B-83F1-FFEA63701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46" y="1881821"/>
            <a:ext cx="3444778" cy="339485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617285-E189-4612-9B98-B131D0CAF3FA}"/>
              </a:ext>
            </a:extLst>
          </p:cNvPr>
          <p:cNvCxnSpPr>
            <a:cxnSpLocks/>
          </p:cNvCxnSpPr>
          <p:nvPr/>
        </p:nvCxnSpPr>
        <p:spPr>
          <a:xfrm flipV="1">
            <a:off x="1728132" y="2155971"/>
            <a:ext cx="2692866" cy="26511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0C2DF0-0D83-408F-85C7-AF793A516E13}"/>
              </a:ext>
            </a:extLst>
          </p:cNvPr>
          <p:cNvCxnSpPr/>
          <p:nvPr/>
        </p:nvCxnSpPr>
        <p:spPr>
          <a:xfrm>
            <a:off x="1728132" y="2232777"/>
            <a:ext cx="2671545" cy="25743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268703-00BB-4CF2-94DC-F373884CC5F6}"/>
              </a:ext>
            </a:extLst>
          </p:cNvPr>
          <p:cNvSpPr/>
          <p:nvPr/>
        </p:nvSpPr>
        <p:spPr>
          <a:xfrm>
            <a:off x="4858624" y="2784267"/>
            <a:ext cx="7171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 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계속 무기를 추가 한다면</a:t>
            </a:r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무한정 생성되는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if/else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문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6633595" y="1881821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4CD7B6-6142-4413-9E47-D35C531102F3}"/>
              </a:ext>
            </a:extLst>
          </p:cNvPr>
          <p:cNvSpPr/>
          <p:nvPr/>
        </p:nvSpPr>
        <p:spPr>
          <a:xfrm>
            <a:off x="4858624" y="3642798"/>
            <a:ext cx="7171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무기가 갑자기 삭제 된다면</a:t>
            </a:r>
            <a:r>
              <a:rPr lang="en-US" altLang="ko-KR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..?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Class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있는 변화 부분을 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일일이 찾아 삭제 해줘야 함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C88E4-7A0F-4DEB-83C3-E2434252B841}"/>
              </a:ext>
            </a:extLst>
          </p:cNvPr>
          <p:cNvSpPr/>
          <p:nvPr/>
        </p:nvSpPr>
        <p:spPr>
          <a:xfrm>
            <a:off x="6423471" y="4907343"/>
            <a:ext cx="404149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변화가 빈번히 발생할 경우 부적합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7B690B-98EC-41A6-B9C1-3A03EF9D0130}"/>
              </a:ext>
            </a:extLst>
          </p:cNvPr>
          <p:cNvCxnSpPr/>
          <p:nvPr/>
        </p:nvCxnSpPr>
        <p:spPr>
          <a:xfrm>
            <a:off x="6966292" y="2350620"/>
            <a:ext cx="2955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41624" cy="400110"/>
            <a:chOff x="234956" y="174406"/>
            <a:chExt cx="194162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79760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marL="0" marR="0" lvl="0" indent="0" algn="ctr" defTabSz="91421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DCE6F2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Strategy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DCE6F2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47E664-30A5-45BE-A436-2DF7AE43E55E}"/>
              </a:ext>
            </a:extLst>
          </p:cNvPr>
          <p:cNvGrpSpPr/>
          <p:nvPr/>
        </p:nvGrpSpPr>
        <p:grpSpPr>
          <a:xfrm>
            <a:off x="2413932" y="2522718"/>
            <a:ext cx="7364136" cy="1653010"/>
            <a:chOff x="2413932" y="2522718"/>
            <a:chExt cx="7364136" cy="16530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268703-00BB-4CF2-94DC-F373884CC5F6}"/>
                </a:ext>
              </a:extLst>
            </p:cNvPr>
            <p:cNvSpPr/>
            <p:nvPr/>
          </p:nvSpPr>
          <p:spPr>
            <a:xfrm>
              <a:off x="2413932" y="3529397"/>
              <a:ext cx="73641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동작은 다르지만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서로 밀접한 관계를 가지는 부분을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Method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가 아닌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Class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으로 만들어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9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Interface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9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의 인스턴스를 교체하는 식으로 구현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하는 패턴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.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741194-6B07-4D98-AD89-609B81095C8D}"/>
                </a:ext>
              </a:extLst>
            </p:cNvPr>
            <p:cNvSpPr/>
            <p:nvPr/>
          </p:nvSpPr>
          <p:spPr>
            <a:xfrm>
              <a:off x="4285377" y="2522718"/>
              <a:ext cx="36212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Strategy Pattern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(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전략 패턴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)</a:t>
              </a:r>
              <a:endPara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B66799-DDAA-4F98-B2E5-5B5199DDFCB9}"/>
              </a:ext>
            </a:extLst>
          </p:cNvPr>
          <p:cNvSpPr/>
          <p:nvPr/>
        </p:nvSpPr>
        <p:spPr>
          <a:xfrm>
            <a:off x="3368222" y="4366799"/>
            <a:ext cx="5480988" cy="769441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ko-KR" altLang="en-US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 동작에 대한 </a:t>
            </a:r>
            <a:r>
              <a:rPr lang="ko-KR" altLang="en-US" sz="2200" b="1" dirty="0" err="1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모듈별</a:t>
            </a:r>
            <a:r>
              <a:rPr lang="ko-KR" altLang="en-US" sz="22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 작업</a:t>
            </a:r>
            <a:r>
              <a:rPr lang="ko-KR" altLang="en-US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가능하며</a:t>
            </a:r>
            <a:endParaRPr lang="en-US" altLang="ko-KR" sz="22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22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변화에 유연</a:t>
            </a:r>
            <a:r>
              <a:rPr lang="ko-KR" altLang="en-US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대처할 수 있음</a:t>
            </a:r>
            <a:r>
              <a:rPr lang="en-US" altLang="ko-KR" sz="2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BA434-D599-463C-B04A-FE1F44696759}"/>
              </a:ext>
            </a:extLst>
          </p:cNvPr>
          <p:cNvSpPr txBox="1"/>
          <p:nvPr/>
        </p:nvSpPr>
        <p:spPr>
          <a:xfrm>
            <a:off x="5844849" y="365248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I </a:t>
            </a:r>
            <a:r>
              <a:rPr lang="en-US" altLang="ko-KR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11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CAF6C7B-22A2-4297-8E09-05315E42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76" y="2103304"/>
            <a:ext cx="2432049" cy="40761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CFE665-1CB1-44F1-947E-601F00F728B7}"/>
              </a:ext>
            </a:extLst>
          </p:cNvPr>
          <p:cNvSpPr/>
          <p:nvPr/>
        </p:nvSpPr>
        <p:spPr>
          <a:xfrm>
            <a:off x="4285377" y="1076690"/>
            <a:ext cx="36212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Kakao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버튼 동작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97408" cy="400110"/>
            <a:chOff x="234956" y="174406"/>
            <a:chExt cx="1997408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853392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Observer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0D271-8978-4E12-8A4B-69780238897C}"/>
              </a:ext>
            </a:extLst>
          </p:cNvPr>
          <p:cNvSpPr/>
          <p:nvPr/>
        </p:nvSpPr>
        <p:spPr>
          <a:xfrm>
            <a:off x="2778154" y="3445507"/>
            <a:ext cx="7003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객체의 상태가 바뀌면 그 객체에 의존하는 다른 객체들에게 연락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가고 자동으로 내용이 갱신되는 방식으로 일대다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(1:N)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의존성을 정의하는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07BA49-A787-4774-AB91-0A450CB5FD55}"/>
              </a:ext>
            </a:extLst>
          </p:cNvPr>
          <p:cNvSpPr/>
          <p:nvPr/>
        </p:nvSpPr>
        <p:spPr>
          <a:xfrm>
            <a:off x="4129205" y="2522718"/>
            <a:ext cx="39335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Observer </a:t>
            </a:r>
            <a:r>
              <a:rPr lang="en-US" altLang="ko-KR" sz="2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Pattern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옵저버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1BF28F-7194-4385-B64A-FFF3A3A22624}"/>
              </a:ext>
            </a:extLst>
          </p:cNvPr>
          <p:cNvSpPr/>
          <p:nvPr/>
        </p:nvSpPr>
        <p:spPr>
          <a:xfrm>
            <a:off x="2778154" y="4091838"/>
            <a:ext cx="7003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보통의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Click Listener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1:1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의존성의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옵저버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4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1194-6B07-4D98-AD89-609B81095C8D}"/>
              </a:ext>
            </a:extLst>
          </p:cNvPr>
          <p:cNvSpPr/>
          <p:nvPr/>
        </p:nvSpPr>
        <p:spPr>
          <a:xfrm>
            <a:off x="4285377" y="1108587"/>
            <a:ext cx="36212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Example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726C3C-5DDF-4A96-8E45-EFAE91215E41}"/>
              </a:ext>
            </a:extLst>
          </p:cNvPr>
          <p:cNvGrpSpPr/>
          <p:nvPr/>
        </p:nvGrpSpPr>
        <p:grpSpPr>
          <a:xfrm>
            <a:off x="234956" y="174406"/>
            <a:ext cx="1997408" cy="400110"/>
            <a:chOff x="234956" y="174406"/>
            <a:chExt cx="1997408" cy="4001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BE9F6F-2F08-429E-BEC0-C394A785B223}"/>
                </a:ext>
              </a:extLst>
            </p:cNvPr>
            <p:cNvSpPr/>
            <p:nvPr/>
          </p:nvSpPr>
          <p:spPr>
            <a:xfrm>
              <a:off x="378972" y="174406"/>
              <a:ext cx="1853392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Observer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DEDD58-CF95-4773-BFA1-5767BED7152D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AD4524B-00CA-4C2A-8A50-895BCCD2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38" y="1943511"/>
            <a:ext cx="5009524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997408" cy="400110"/>
            <a:chOff x="234956" y="174406"/>
            <a:chExt cx="1997408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853392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Observer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07BA49-A787-4774-AB91-0A450CB5FD55}"/>
              </a:ext>
            </a:extLst>
          </p:cNvPr>
          <p:cNvSpPr/>
          <p:nvPr/>
        </p:nvSpPr>
        <p:spPr>
          <a:xfrm>
            <a:off x="4129205" y="2522718"/>
            <a:ext cx="39335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Observer Pattern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옵저버</a:t>
            </a:r>
            <a:r>
              <a: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</a:t>
            </a:r>
            <a:r>
              <a:rPr lang="en-US" altLang="ko-KR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C58C-DB5A-467E-8497-6E9E94A3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037" y="3345344"/>
            <a:ext cx="96119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지향 설계를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하다보면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객체들 사이에서 다양한 처리를 할 경우가 많은데,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객체의 상태가 바뀔 경우 다른 객체들에게 변경됐다고 알려주는 경우에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정말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쓰이는 패턴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DE2DE4-580C-4B0D-9938-9003A68847B2}"/>
              </a:ext>
            </a:extLst>
          </p:cNvPr>
          <p:cNvSpPr/>
          <p:nvPr/>
        </p:nvSpPr>
        <p:spPr>
          <a:xfrm>
            <a:off x="552869" y="4222507"/>
            <a:ext cx="11086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서로의 정보를 넘기고 받는 과정에서 정보의 단위가 클 수록, 객체들의 규모가 클 수록, 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객체들의 관계가 </a:t>
            </a:r>
            <a:r>
              <a:rPr lang="ko-KR" altLang="ko-KR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</a:t>
            </a:r>
            <a:r>
              <a:rPr lang="ko-KR" altLang="en-US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상황에서 </a:t>
            </a:r>
            <a:r>
              <a:rPr lang="ko-KR" altLang="ko-KR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단순히 처리</a:t>
            </a:r>
            <a:r>
              <a:rPr lang="ko-KR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있게 만들어줄 수 있다.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2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85232" y="3136677"/>
            <a:ext cx="6221576" cy="58464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왜 이 </a:t>
            </a:r>
            <a:r>
              <a:rPr lang="en-US" altLang="ko-KR" sz="3199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Seminar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생각했을까</a:t>
            </a:r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199" b="1" dirty="0">
              <a:solidFill>
                <a:srgbClr val="EBF1D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2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A07BA49-A787-4774-AB91-0A450CB5FD55}"/>
              </a:ext>
            </a:extLst>
          </p:cNvPr>
          <p:cNvSpPr/>
          <p:nvPr/>
        </p:nvSpPr>
        <p:spPr>
          <a:xfrm>
            <a:off x="3577970" y="1842234"/>
            <a:ext cx="5480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Seminar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알아본 </a:t>
            </a:r>
            <a:r>
              <a:rPr lang="en-US" altLang="ko-KR" sz="24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Interface</a:t>
            </a:r>
            <a:r>
              <a:rPr lang="ko-KR" altLang="en-US" sz="24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C58C-DB5A-467E-8497-6E9E94A3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837" y="3162077"/>
            <a:ext cx="390523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모듈화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도움을 준다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FFA0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구현이 가능하다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FFA09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비동기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형태로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동작이 이뤄진다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7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7DC58C-DB5A-467E-8497-6E9E94A3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648" y="3228945"/>
            <a:ext cx="418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32B992F-9C01-4BC9-8706-CBE03B378C82}"/>
              </a:ext>
            </a:extLst>
          </p:cNvPr>
          <p:cNvGrpSpPr/>
          <p:nvPr/>
        </p:nvGrpSpPr>
        <p:grpSpPr>
          <a:xfrm>
            <a:off x="3223140" y="1895095"/>
            <a:ext cx="5745804" cy="3067810"/>
            <a:chOff x="3223140" y="1607253"/>
            <a:chExt cx="5745804" cy="306781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52D5D66-3DCE-4556-B28A-2782E5C60C1F}"/>
                </a:ext>
              </a:extLst>
            </p:cNvPr>
            <p:cNvGrpSpPr/>
            <p:nvPr/>
          </p:nvGrpSpPr>
          <p:grpSpPr>
            <a:xfrm>
              <a:off x="3223140" y="2633327"/>
              <a:ext cx="5745804" cy="2041736"/>
              <a:chOff x="3223140" y="2728567"/>
              <a:chExt cx="5745804" cy="204173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3939029" y="2728567"/>
                <a:ext cx="4314001" cy="707886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25400"/>
                </a:sp3d>
              </a:bodyPr>
              <a:lstStyle/>
              <a:p>
                <a:pPr algn="ctr" defTabSz="914217"/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상속과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인터페이스에 대한 개념만 알 뿐 </a:t>
                </a:r>
                <a:endParaRPr lang="en-US" altLang="ko-KR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 defTabSz="914217"/>
                <a:r>
                  <a:rPr lang="ko-KR" altLang="en-US" sz="2000" b="1" dirty="0">
                    <a:solidFill>
                      <a:srgbClr val="FFA0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활용을 하지 않는</a:t>
                </a:r>
                <a:r>
                  <a:rPr lang="en-US" altLang="ko-KR" sz="2000" b="1" dirty="0">
                    <a:solidFill>
                      <a:srgbClr val="FFA0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000" b="1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En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# Project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특성</a:t>
                </a:r>
                <a:endParaRPr lang="ko-KR" altLang="en-US" sz="2000" b="1" dirty="0">
                  <a:solidFill>
                    <a:srgbClr val="EBF1D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48E5910-7A83-46FC-80A0-2E81F1158A7C}"/>
                  </a:ext>
                </a:extLst>
              </p:cNvPr>
              <p:cNvSpPr/>
              <p:nvPr/>
            </p:nvSpPr>
            <p:spPr>
              <a:xfrm>
                <a:off x="3223140" y="4062417"/>
                <a:ext cx="5745804" cy="707886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>
                  <a:bevelT w="0" h="25400"/>
                </a:sp3d>
              </a:bodyPr>
              <a:lstStyle/>
              <a:p>
                <a:pPr algn="ctr" defTabSz="914217"/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모듈화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구조화 등 확장성에 대해 큰 고려없이 </a:t>
                </a:r>
                <a:endParaRPr lang="en-US" altLang="ko-KR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 defTabSz="914217"/>
                <a:r>
                  <a:rPr lang="ko-KR" altLang="en-US" sz="2000" b="1" dirty="0">
                    <a:solidFill>
                      <a:srgbClr val="FFA09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급급한 기능 구현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으로 인한 마구잡이 식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Project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개발</a:t>
                </a:r>
                <a:endParaRPr lang="ko-KR" altLang="en-US" sz="2000" b="1" dirty="0">
                  <a:solidFill>
                    <a:srgbClr val="EBF1D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9ABA4-C3F5-4F84-B877-07C6746E6C4E}"/>
                </a:ext>
              </a:extLst>
            </p:cNvPr>
            <p:cNvSpPr txBox="1"/>
            <p:nvPr/>
          </p:nvSpPr>
          <p:spPr>
            <a:xfrm>
              <a:off x="4691446" y="1607253"/>
              <a:ext cx="28091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나는 왜 이 </a:t>
              </a:r>
              <a:r>
                <a:rPr lang="en-US" altLang="ko-KR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Seminar</a:t>
              </a:r>
              <a:r>
                <a:rPr lang="ko-KR" altLang="en-US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</a:t>
              </a:r>
              <a:r>
                <a:rPr lang="en-US" altLang="ko-KR" sz="2000" dirty="0">
                  <a:solidFill>
                    <a:srgbClr val="15151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..?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1517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12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7450" y="2521188"/>
            <a:ext cx="5997155" cy="181562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Seminar</a:t>
            </a:r>
            <a:r>
              <a:rPr lang="ko-KR" altLang="en-US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목표 </a:t>
            </a:r>
            <a:r>
              <a:rPr lang="en-US" altLang="ko-KR" sz="3199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 defTabSz="914217"/>
            <a:endParaRPr lang="en-US" altLang="ko-KR" sz="3199" b="1" dirty="0">
              <a:solidFill>
                <a:srgbClr val="EBF1D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24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상속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r>
              <a:rPr lang="ko-KR" altLang="en-US" sz="2400" b="1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이해를 높이고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defTabSz="914217"/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활용해</a:t>
            </a:r>
            <a:r>
              <a:rPr lang="ko-KR" altLang="en-US" sz="2400" b="1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모듈화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</a:t>
            </a:r>
            <a:r>
              <a:rPr lang="ko-KR" altLang="en-US" sz="2400" b="1" dirty="0">
                <a:solidFill>
                  <a:srgbClr val="EBF1D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구조화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대해 깨우치자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ko-KR" altLang="en-US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02572" y="3198168"/>
            <a:ext cx="8186857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상속 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부모 클래스의 자원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속성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2400" b="1" dirty="0">
                <a:solidFill>
                  <a:srgbClr val="FFA09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자식에게 공유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것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4AC60C-942A-476C-A8F5-32325F6EA744}"/>
              </a:ext>
            </a:extLst>
          </p:cNvPr>
          <p:cNvGrpSpPr/>
          <p:nvPr/>
        </p:nvGrpSpPr>
        <p:grpSpPr>
          <a:xfrm>
            <a:off x="234956" y="174406"/>
            <a:ext cx="796759" cy="400110"/>
            <a:chOff x="234956" y="174406"/>
            <a:chExt cx="796759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61B46D-D15A-4CB1-A663-459E4FDB6699}"/>
                </a:ext>
              </a:extLst>
            </p:cNvPr>
            <p:cNvSpPr/>
            <p:nvPr/>
          </p:nvSpPr>
          <p:spPr>
            <a:xfrm>
              <a:off x="378972" y="174406"/>
              <a:ext cx="652743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ko-KR" altLang="en-US" sz="2000" b="1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상속</a:t>
              </a:r>
              <a:endParaRPr lang="ko-KR" altLang="en-US" sz="2000" b="1" dirty="0">
                <a:solidFill>
                  <a:srgbClr val="DCE6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139CEF1-A338-4907-A4EC-19C44FB10651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1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44AC60C-942A-476C-A8F5-32325F6EA744}"/>
              </a:ext>
            </a:extLst>
          </p:cNvPr>
          <p:cNvGrpSpPr/>
          <p:nvPr/>
        </p:nvGrpSpPr>
        <p:grpSpPr>
          <a:xfrm>
            <a:off x="234956" y="174406"/>
            <a:ext cx="796759" cy="400110"/>
            <a:chOff x="234956" y="174406"/>
            <a:chExt cx="796759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61B46D-D15A-4CB1-A663-459E4FDB6699}"/>
                </a:ext>
              </a:extLst>
            </p:cNvPr>
            <p:cNvSpPr/>
            <p:nvPr/>
          </p:nvSpPr>
          <p:spPr>
            <a:xfrm>
              <a:off x="378972" y="174406"/>
              <a:ext cx="652743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ko-KR" altLang="en-US" sz="2000" b="1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상속</a:t>
              </a:r>
              <a:endParaRPr lang="ko-KR" altLang="en-US" sz="2000" b="1" dirty="0">
                <a:solidFill>
                  <a:srgbClr val="DCE6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139CEF1-A338-4907-A4EC-19C44FB10651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B2F607-9F5F-4D7D-8D6D-0AFCAE0A9F95}"/>
              </a:ext>
            </a:extLst>
          </p:cNvPr>
          <p:cNvSpPr/>
          <p:nvPr/>
        </p:nvSpPr>
        <p:spPr>
          <a:xfrm>
            <a:off x="3160949" y="2090172"/>
            <a:ext cx="5646097" cy="267765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25400"/>
            </a:sp3d>
          </a:bodyPr>
          <a:lstStyle/>
          <a:p>
            <a:pPr algn="ctr" defTabSz="914217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큰 장점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  <a:p>
            <a:pPr algn="ctr" defTabSz="914217"/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defTabSz="914217">
              <a:buAutoNum type="arabicParenBoth"/>
            </a:pP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코드를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재활용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함으로써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간소화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 클래스</a:t>
            </a: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defTabSz="914217"/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-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자식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구현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구현 필요시 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@Override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 defTabSz="914217">
              <a:buAutoNum type="arabicParenBoth"/>
            </a:pPr>
            <a:endParaRPr lang="en-US" altLang="ko-KR" sz="2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defTabSz="914217"/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추가에 대한 </a:t>
            </a:r>
            <a:r>
              <a:rPr lang="ko-KR" alt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유연성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증가 </a:t>
            </a:r>
            <a:endParaRPr lang="en-US" altLang="ko-KR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defTabSz="914217"/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Abstract </a:t>
            </a:r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클래스를 통한 구조화 및 확장성</a:t>
            </a:r>
          </a:p>
        </p:txBody>
      </p:sp>
    </p:spTree>
    <p:extLst>
      <p:ext uri="{BB962C8B-B14F-4D97-AF65-F5344CB8AC3E}">
        <p14:creationId xmlns:p14="http://schemas.microsoft.com/office/powerpoint/2010/main" val="204576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B5DC79-1033-465B-A5E9-4639DE9C0243}"/>
              </a:ext>
            </a:extLst>
          </p:cNvPr>
          <p:cNvGrpSpPr/>
          <p:nvPr/>
        </p:nvGrpSpPr>
        <p:grpSpPr>
          <a:xfrm>
            <a:off x="234956" y="174406"/>
            <a:ext cx="796759" cy="400110"/>
            <a:chOff x="234956" y="174406"/>
            <a:chExt cx="796759" cy="40011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BCA3B0-E68A-49AA-B788-B7111B5B439F}"/>
                </a:ext>
              </a:extLst>
            </p:cNvPr>
            <p:cNvSpPr/>
            <p:nvPr/>
          </p:nvSpPr>
          <p:spPr>
            <a:xfrm>
              <a:off x="378972" y="174406"/>
              <a:ext cx="652743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상속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6C6F461-96F9-4395-A17F-86D264454519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645065-E9D2-46B4-BA3B-5ABCF21BC61E}"/>
              </a:ext>
            </a:extLst>
          </p:cNvPr>
          <p:cNvGrpSpPr/>
          <p:nvPr/>
        </p:nvGrpSpPr>
        <p:grpSpPr>
          <a:xfrm>
            <a:off x="4148809" y="972224"/>
            <a:ext cx="3894383" cy="4913553"/>
            <a:chOff x="4148809" y="694404"/>
            <a:chExt cx="3894383" cy="49135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9EB10E-D6FF-4FA6-BB5B-621ADB8BF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9" r="-1"/>
            <a:stretch/>
          </p:blipFill>
          <p:spPr>
            <a:xfrm>
              <a:off x="4148809" y="694404"/>
              <a:ext cx="3894382" cy="286666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DD87753-2CA8-49FD-B473-91889580D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5"/>
            <a:stretch/>
          </p:blipFill>
          <p:spPr>
            <a:xfrm>
              <a:off x="4148810" y="4503195"/>
              <a:ext cx="3894382" cy="1104762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E42CFC8-5A4D-4B46-B767-B04FEC2C3F35}"/>
                </a:ext>
              </a:extLst>
            </p:cNvPr>
            <p:cNvCxnSpPr/>
            <p:nvPr/>
          </p:nvCxnSpPr>
          <p:spPr>
            <a:xfrm>
              <a:off x="6066692" y="3745523"/>
              <a:ext cx="0" cy="50995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5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30B8A6-C328-4EC7-8C37-E52D654671FF}"/>
              </a:ext>
            </a:extLst>
          </p:cNvPr>
          <p:cNvGrpSpPr/>
          <p:nvPr/>
        </p:nvGrpSpPr>
        <p:grpSpPr>
          <a:xfrm>
            <a:off x="2044700" y="1593653"/>
            <a:ext cx="7861300" cy="3670694"/>
            <a:chOff x="2146300" y="2391307"/>
            <a:chExt cx="7861300" cy="367069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177BF18-A29A-47AE-B438-13A5B66CA226}"/>
                </a:ext>
              </a:extLst>
            </p:cNvPr>
            <p:cNvGrpSpPr/>
            <p:nvPr/>
          </p:nvGrpSpPr>
          <p:grpSpPr>
            <a:xfrm>
              <a:off x="2146300" y="2624761"/>
              <a:ext cx="7861300" cy="3437240"/>
              <a:chOff x="2146300" y="2624761"/>
              <a:chExt cx="7861300" cy="343724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8611861-D3D9-4D40-8416-01963983A17A}"/>
                  </a:ext>
                </a:extLst>
              </p:cNvPr>
              <p:cNvGrpSpPr/>
              <p:nvPr/>
            </p:nvGrpSpPr>
            <p:grpSpPr>
              <a:xfrm>
                <a:off x="2863300" y="3227485"/>
                <a:ext cx="6465424" cy="2221320"/>
                <a:chOff x="2863300" y="3227485"/>
                <a:chExt cx="6465424" cy="222132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F6CDDD5-8320-4584-B75D-314B80FBF7C2}"/>
                    </a:ext>
                  </a:extLst>
                </p:cNvPr>
                <p:cNvSpPr/>
                <p:nvPr/>
              </p:nvSpPr>
              <p:spPr>
                <a:xfrm>
                  <a:off x="3402405" y="3227485"/>
                  <a:ext cx="4777590" cy="430887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25400"/>
                  </a:sp3d>
                </a:bodyPr>
                <a:lstStyle/>
                <a:p>
                  <a:pPr algn="ctr" defTabSz="914217"/>
                  <a:r>
                    <a:rPr lang="en-US" altLang="ko-KR" sz="22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Model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: Data (VO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라고 생각하면 편함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)</a:t>
                  </a:r>
                  <a:endParaRPr lang="ko-KR" altLang="en-US" sz="22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57D6CB8-3FD6-42B3-831C-55EA9942858C}"/>
                    </a:ext>
                  </a:extLst>
                </p:cNvPr>
                <p:cNvSpPr/>
                <p:nvPr/>
              </p:nvSpPr>
              <p:spPr>
                <a:xfrm>
                  <a:off x="3558776" y="3784147"/>
                  <a:ext cx="530305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25400"/>
                  </a:sp3d>
                </a:bodyPr>
                <a:lstStyle/>
                <a:p>
                  <a:pPr algn="ctr" defTabSz="914217"/>
                  <a:r>
                    <a:rPr lang="en-US" altLang="ko-KR" sz="2200" b="1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View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: 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실제 사용자가 눈으로 보고 있는 화면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9AEAC13D-50E6-418A-8419-BAD4331CE586}"/>
                    </a:ext>
                  </a:extLst>
                </p:cNvPr>
                <p:cNvSpPr/>
                <p:nvPr/>
              </p:nvSpPr>
              <p:spPr>
                <a:xfrm>
                  <a:off x="2863300" y="4340809"/>
                  <a:ext cx="6465424" cy="1107996"/>
                </a:xfrm>
                <a:prstGeom prst="rect">
                  <a:avLst/>
                </a:prstGeom>
              </p:spPr>
              <p:txBody>
                <a:bodyPr wrap="none">
                  <a:spAutoFit/>
                  <a:scene3d>
                    <a:camera prst="orthographicFront"/>
                    <a:lightRig rig="threePt" dir="t"/>
                  </a:scene3d>
                  <a:sp3d>
                    <a:bevelT w="0" h="25400"/>
                  </a:sp3d>
                </a:bodyPr>
                <a:lstStyle/>
                <a:p>
                  <a:pPr algn="ctr" defTabSz="914217"/>
                  <a:r>
                    <a:rPr lang="en-US" altLang="ko-KR" sz="2200" b="1" dirty="0">
                      <a:solidFill>
                        <a:srgbClr val="DCE6F2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Presenter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: View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에서 요청한 정보를 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Model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로 부터 </a:t>
                  </a:r>
                  <a:endParaRPr lang="en-US" altLang="ko-KR" sz="22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 defTabSz="914217"/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                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가공해서 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View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에 다시 전달하는 부분</a:t>
                  </a:r>
                  <a:endParaRPr lang="en-US" altLang="ko-KR" sz="22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 defTabSz="914217"/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 (</a:t>
                  </a:r>
                  <a:r>
                    <a:rPr lang="ko-KR" altLang="en-US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실질적 기능이 수행되는 곳</a:t>
                  </a:r>
                  <a:r>
                    <a:rPr lang="en-US" altLang="ko-KR" sz="2200" b="1" dirty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)</a:t>
                  </a:r>
                </a:p>
              </p:txBody>
            </p:sp>
          </p:grp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1C3B965-D74A-410F-BD34-1997805955EE}"/>
                  </a:ext>
                </a:extLst>
              </p:cNvPr>
              <p:cNvSpPr/>
              <p:nvPr/>
            </p:nvSpPr>
            <p:spPr>
              <a:xfrm>
                <a:off x="2146300" y="2624761"/>
                <a:ext cx="7861300" cy="3437240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740994-D624-4C04-9BAD-337580B11EBD}"/>
                </a:ext>
              </a:extLst>
            </p:cNvPr>
            <p:cNvSpPr/>
            <p:nvPr/>
          </p:nvSpPr>
          <p:spPr>
            <a:xfrm>
              <a:off x="5662239" y="2391307"/>
              <a:ext cx="86754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CC3173-630D-48D0-B662-E5E5802CBD6F}"/>
              </a:ext>
            </a:extLst>
          </p:cNvPr>
          <p:cNvGrpSpPr/>
          <p:nvPr/>
        </p:nvGrpSpPr>
        <p:grpSpPr>
          <a:xfrm>
            <a:off x="234956" y="174406"/>
            <a:ext cx="1429944" cy="400110"/>
            <a:chOff x="234956" y="174406"/>
            <a:chExt cx="1429944" cy="400110"/>
          </a:xfrm>
        </p:grpSpPr>
        <p:sp>
          <p:nvSpPr>
            <p:cNvPr id="6" name="직사각형 5"/>
            <p:cNvSpPr/>
            <p:nvPr/>
          </p:nvSpPr>
          <p:spPr>
            <a:xfrm>
              <a:off x="378972" y="174406"/>
              <a:ext cx="1285928" cy="40011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25400"/>
              </a:sp3d>
            </a:bodyPr>
            <a:lstStyle/>
            <a:p>
              <a:pPr algn="ctr" defTabSz="914217"/>
              <a:r>
                <a:rPr lang="en-US" altLang="ko-KR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MVP </a:t>
              </a:r>
              <a:r>
                <a:rPr lang="ko-KR" altLang="en-US" sz="2000" b="1" dirty="0">
                  <a:solidFill>
                    <a:srgbClr val="DCE6F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패턴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A701B5E-25A3-4EC6-B6ED-3F699FE9688B}"/>
                </a:ext>
              </a:extLst>
            </p:cNvPr>
            <p:cNvSpPr/>
            <p:nvPr/>
          </p:nvSpPr>
          <p:spPr>
            <a:xfrm>
              <a:off x="234956" y="302453"/>
              <a:ext cx="144016" cy="144016"/>
            </a:xfrm>
            <a:prstGeom prst="ellipse">
              <a:avLst/>
            </a:prstGeom>
            <a:solidFill>
              <a:srgbClr val="DCE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8BDEB28-C75C-4C19-AAAF-8BBB5729A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02" b="89535" l="9615" r="90385">
                        <a14:foregroundMark x1="85897" y1="51163" x2="85897" y2="51163"/>
                        <a14:foregroundMark x1="90385" y1="50000" x2="90385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8343" y="3835797"/>
            <a:ext cx="1485714" cy="81904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8F775A-135C-4DF3-9112-58AEF69076FD}"/>
              </a:ext>
            </a:extLst>
          </p:cNvPr>
          <p:cNvGrpSpPr/>
          <p:nvPr/>
        </p:nvGrpSpPr>
        <p:grpSpPr>
          <a:xfrm>
            <a:off x="3263033" y="2107965"/>
            <a:ext cx="5970735" cy="2642071"/>
            <a:chOff x="3344715" y="2333625"/>
            <a:chExt cx="5970735" cy="26420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90F8D3-B502-439D-9A72-68C7FA634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21" b="89286" l="9694" r="91327">
                          <a14:foregroundMark x1="45918" y1="53571" x2="45918" y2="53571"/>
                          <a14:foregroundMark x1="30612" y1="46429" x2="52041" y2="55357"/>
                          <a14:foregroundMark x1="91327" y1="38393" x2="91327" y2="38393"/>
                        </a14:backgroundRemoval>
                      </a14:imgEffect>
                    </a14:imgLayer>
                  </a14:imgProps>
                </a:ext>
              </a:extLst>
            </a:blip>
            <a:srcRect l="11410" t="14047"/>
            <a:stretch/>
          </p:blipFill>
          <p:spPr>
            <a:xfrm>
              <a:off x="5572125" y="2333625"/>
              <a:ext cx="1653689" cy="9168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5E91CF-B3C4-425C-AE3E-1FAC8815B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01" b="89109" l="5085" r="92655">
                          <a14:foregroundMark x1="19209" y1="39604" x2="70621" y2="52475"/>
                          <a14:foregroundMark x1="66102" y1="32673" x2="20904" y2="72277"/>
                          <a14:foregroundMark x1="20904" y1="51485" x2="55932" y2="31683"/>
                          <a14:foregroundMark x1="65537" y1="32673" x2="88136" y2="60396"/>
                          <a14:foregroundMark x1="84181" y1="56436" x2="73446" y2="43564"/>
                          <a14:foregroundMark x1="81921" y1="31683" x2="89266" y2="46535"/>
                          <a14:foregroundMark x1="89266" y1="46535" x2="93220" y2="49505"/>
                          <a14:foregroundMark x1="5085" y1="36634" x2="5085" y2="36634"/>
                        </a14:backgroundRemoval>
                      </a14:imgEffect>
                    </a14:imgLayer>
                  </a14:imgProps>
                </a:ext>
              </a:extLst>
            </a:blip>
            <a:srcRect r="5017"/>
            <a:stretch/>
          </p:blipFill>
          <p:spPr>
            <a:xfrm>
              <a:off x="3344715" y="4013791"/>
              <a:ext cx="1601141" cy="9619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1D2017-D5CE-4C57-AF8E-0803BB428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016" b="88525" l="8466" r="89418">
                          <a14:foregroundMark x1="10053" y1="36066" x2="10053" y2="54918"/>
                          <a14:foregroundMark x1="88889" y1="34426" x2="89947" y2="66393"/>
                          <a14:foregroundMark x1="9524" y1="22951" x2="8995" y2="19672"/>
                          <a14:foregroundMark x1="9524" y1="82787" x2="9524" y2="82787"/>
                          <a14:foregroundMark x1="8995" y1="82787" x2="8995" y2="82787"/>
                          <a14:foregroundMark x1="8995" y1="82787" x2="8995" y2="82787"/>
                          <a14:foregroundMark x1="8995" y1="82787" x2="8995" y2="82787"/>
                          <a14:foregroundMark x1="9524" y1="83607" x2="9524" y2="83607"/>
                          <a14:foregroundMark x1="8466" y1="83607" x2="8466" y2="83607"/>
                          <a14:foregroundMark x1="9524" y1="83607" x2="9524" y2="83607"/>
                          <a14:backgroundMark x1="6878" y1="84426" x2="6878" y2="84426"/>
                          <a14:backgroundMark x1="8466" y1="86066" x2="25926" y2="88525"/>
                          <a14:backgroundMark x1="6878" y1="85246" x2="26984" y2="85246"/>
                          <a14:backgroundMark x1="8466" y1="83607" x2="11640" y2="85246"/>
                          <a14:backgroundMark x1="8466" y1="85246" x2="5820" y2="85246"/>
                        </a14:backgroundRemoval>
                      </a14:imgEffect>
                    </a14:imgLayer>
                  </a14:imgProps>
                </a:ext>
              </a:extLst>
            </a:blip>
            <a:srcRect l="7082" t="17754" r="8251" b="17203"/>
            <a:stretch/>
          </p:blipFill>
          <p:spPr>
            <a:xfrm>
              <a:off x="7791450" y="4108980"/>
              <a:ext cx="1524000" cy="771525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BD0951-81DF-46B0-A370-9D5123D7E695}"/>
              </a:ext>
            </a:extLst>
          </p:cNvPr>
          <p:cNvCxnSpPr/>
          <p:nvPr/>
        </p:nvCxnSpPr>
        <p:spPr>
          <a:xfrm flipV="1">
            <a:off x="4476824" y="2768600"/>
            <a:ext cx="774700" cy="762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F9F017-7DFA-43C1-9981-63B3FB00A9CC}"/>
              </a:ext>
            </a:extLst>
          </p:cNvPr>
          <p:cNvCxnSpPr>
            <a:cxnSpLocks/>
          </p:cNvCxnSpPr>
          <p:nvPr/>
        </p:nvCxnSpPr>
        <p:spPr>
          <a:xfrm flipH="1">
            <a:off x="3961717" y="2566383"/>
            <a:ext cx="1067484" cy="9954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832</Words>
  <Application>Microsoft Office PowerPoint</Application>
  <PresentationFormat>와이드스크린</PresentationFormat>
  <Paragraphs>167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 Bold</vt:lpstr>
      <vt:lpstr>나눔스퀘어 ExtraBold</vt:lpstr>
      <vt:lpstr>맑은 고딕</vt:lpstr>
      <vt:lpstr>Arial</vt:lpstr>
      <vt:lpstr>Arial Black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박민현</dc:creator>
  <cp:lastModifiedBy>박민현</cp:lastModifiedBy>
  <cp:revision>28</cp:revision>
  <dcterms:created xsi:type="dcterms:W3CDTF">2018-05-10T15:28:14Z</dcterms:created>
  <dcterms:modified xsi:type="dcterms:W3CDTF">2018-05-19T18:47:13Z</dcterms:modified>
</cp:coreProperties>
</file>