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55" r:id="rId3"/>
    <p:sldId id="257" r:id="rId4"/>
    <p:sldId id="259" r:id="rId5"/>
    <p:sldId id="356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7" r:id="rId21"/>
    <p:sldId id="298" r:id="rId22"/>
    <p:sldId id="300" r:id="rId23"/>
    <p:sldId id="301" r:id="rId24"/>
    <p:sldId id="260" r:id="rId25"/>
    <p:sldId id="303" r:id="rId26"/>
    <p:sldId id="302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413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D44EEE-E4A2-4A28-8CAB-F22BDE1D0F1F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90436BE0-8F17-4760-90ED-1177804ABE8D}">
      <dgm:prSet phldrT="[文本]"/>
      <dgm:spPr/>
      <dgm:t>
        <a:bodyPr/>
        <a:lstStyle/>
        <a:p>
          <a:r>
            <a:rPr lang="zh-CN" altLang="zh-CN" dirty="0"/>
            <a:t>疾病的单个症状，以及舌象、脉象等体征</a:t>
          </a:r>
          <a:r>
            <a:rPr lang="en-US" altLang="zh-CN" dirty="0"/>
            <a:t>——</a:t>
          </a:r>
          <a:r>
            <a:rPr lang="zh-CN" altLang="en-US" dirty="0"/>
            <a:t>现象</a:t>
          </a:r>
        </a:p>
      </dgm:t>
    </dgm:pt>
    <dgm:pt modelId="{EA136F18-64D1-4A3F-A8FB-A0699511A8A4}" type="parTrans" cxnId="{95B536E0-F121-420F-9D69-A0ABEF428C6C}">
      <dgm:prSet/>
      <dgm:spPr/>
      <dgm:t>
        <a:bodyPr/>
        <a:lstStyle/>
        <a:p>
          <a:endParaRPr lang="zh-CN" altLang="en-US"/>
        </a:p>
      </dgm:t>
    </dgm:pt>
    <dgm:pt modelId="{029B0176-3943-4D52-9F76-FE3516629976}" type="sibTrans" cxnId="{95B536E0-F121-420F-9D69-A0ABEF428C6C}">
      <dgm:prSet/>
      <dgm:spPr/>
      <dgm:t>
        <a:bodyPr/>
        <a:lstStyle/>
        <a:p>
          <a:endParaRPr lang="zh-CN" altLang="en-US"/>
        </a:p>
      </dgm:t>
    </dgm:pt>
    <dgm:pt modelId="{625BB540-75C6-445E-8BE5-AA7D72BE9915}">
      <dgm:prSet phldrT="[文本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zh-CN" altLang="zh-CN" dirty="0"/>
            <a:t>指证候，即疾病发展过程中，某一阶段所出现若干症状的概括</a:t>
          </a:r>
          <a:r>
            <a:rPr lang="en-US" altLang="zh-CN" dirty="0"/>
            <a:t>——</a:t>
          </a:r>
          <a:r>
            <a:rPr lang="zh-CN" altLang="en-US" dirty="0"/>
            <a:t>本质</a:t>
          </a:r>
        </a:p>
      </dgm:t>
    </dgm:pt>
    <dgm:pt modelId="{51DF1FE6-B7C8-4C3D-A35C-883EC0A8E19F}" type="parTrans" cxnId="{2694D1B7-589A-437F-A620-5E6DB7A95500}">
      <dgm:prSet/>
      <dgm:spPr/>
      <dgm:t>
        <a:bodyPr/>
        <a:lstStyle/>
        <a:p>
          <a:endParaRPr lang="zh-CN" altLang="en-US"/>
        </a:p>
      </dgm:t>
    </dgm:pt>
    <dgm:pt modelId="{0717C31A-6EE6-46F6-AD56-9A19642349DE}" type="sibTrans" cxnId="{2694D1B7-589A-437F-A620-5E6DB7A95500}">
      <dgm:prSet/>
      <dgm:spPr/>
      <dgm:t>
        <a:bodyPr/>
        <a:lstStyle/>
        <a:p>
          <a:endParaRPr lang="zh-CN" altLang="en-US"/>
        </a:p>
      </dgm:t>
    </dgm:pt>
    <dgm:pt modelId="{001838B1-396F-400D-B3C9-46574B1D487B}">
      <dgm:prSet phldrT="[文本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zh-CN" altLang="zh-CN" dirty="0"/>
            <a:t>是对疾病全过程特点与规律概括</a:t>
          </a:r>
          <a:r>
            <a:rPr lang="zh-CN" altLang="en-US" dirty="0"/>
            <a:t>。</a:t>
          </a:r>
        </a:p>
      </dgm:t>
    </dgm:pt>
    <dgm:pt modelId="{85A82143-FFC4-451A-9D17-A472149A786C}" type="parTrans" cxnId="{ABCC8060-75B9-4887-984F-C375A4A72686}">
      <dgm:prSet/>
      <dgm:spPr/>
      <dgm:t>
        <a:bodyPr/>
        <a:lstStyle/>
        <a:p>
          <a:endParaRPr lang="zh-CN" altLang="en-US"/>
        </a:p>
      </dgm:t>
    </dgm:pt>
    <dgm:pt modelId="{F466C5F4-6E2F-4186-AB16-F1A548A3B88C}" type="sibTrans" cxnId="{ABCC8060-75B9-4887-984F-C375A4A72686}">
      <dgm:prSet/>
      <dgm:spPr/>
      <dgm:t>
        <a:bodyPr/>
        <a:lstStyle/>
        <a:p>
          <a:endParaRPr lang="zh-CN" altLang="en-US"/>
        </a:p>
      </dgm:t>
    </dgm:pt>
    <dgm:pt modelId="{B10E6A83-DDB6-4DD5-B5DC-547A3064281E}" type="pres">
      <dgm:prSet presAssocID="{CFD44EEE-E4A2-4A28-8CAB-F22BDE1D0F1F}" presName="Name0" presStyleCnt="0">
        <dgm:presLayoutVars>
          <dgm:chMax val="7"/>
          <dgm:chPref val="7"/>
          <dgm:dir/>
        </dgm:presLayoutVars>
      </dgm:prSet>
      <dgm:spPr/>
    </dgm:pt>
    <dgm:pt modelId="{8C0FB803-ED97-4587-8308-685801BF524F}" type="pres">
      <dgm:prSet presAssocID="{CFD44EEE-E4A2-4A28-8CAB-F22BDE1D0F1F}" presName="Name1" presStyleCnt="0"/>
      <dgm:spPr/>
    </dgm:pt>
    <dgm:pt modelId="{B7999D49-89D2-4117-BB74-6D18467DE359}" type="pres">
      <dgm:prSet presAssocID="{CFD44EEE-E4A2-4A28-8CAB-F22BDE1D0F1F}" presName="cycle" presStyleCnt="0"/>
      <dgm:spPr/>
    </dgm:pt>
    <dgm:pt modelId="{BE200D09-3349-41A0-A021-FA7A1710AFA6}" type="pres">
      <dgm:prSet presAssocID="{CFD44EEE-E4A2-4A28-8CAB-F22BDE1D0F1F}" presName="srcNode" presStyleLbl="node1" presStyleIdx="0" presStyleCnt="3"/>
      <dgm:spPr/>
    </dgm:pt>
    <dgm:pt modelId="{E2718A31-0905-4960-AA19-C265E7B4B35A}" type="pres">
      <dgm:prSet presAssocID="{CFD44EEE-E4A2-4A28-8CAB-F22BDE1D0F1F}" presName="conn" presStyleLbl="parChTrans1D2" presStyleIdx="0" presStyleCnt="1"/>
      <dgm:spPr/>
    </dgm:pt>
    <dgm:pt modelId="{E0F3873E-6537-4374-B79B-5A86775E974E}" type="pres">
      <dgm:prSet presAssocID="{CFD44EEE-E4A2-4A28-8CAB-F22BDE1D0F1F}" presName="extraNode" presStyleLbl="node1" presStyleIdx="0" presStyleCnt="3"/>
      <dgm:spPr/>
    </dgm:pt>
    <dgm:pt modelId="{003144AB-1D34-458C-B779-477A3302B58E}" type="pres">
      <dgm:prSet presAssocID="{CFD44EEE-E4A2-4A28-8CAB-F22BDE1D0F1F}" presName="dstNode" presStyleLbl="node1" presStyleIdx="0" presStyleCnt="3"/>
      <dgm:spPr/>
    </dgm:pt>
    <dgm:pt modelId="{C934BF74-5B61-496E-9A2F-D91D223050BB}" type="pres">
      <dgm:prSet presAssocID="{90436BE0-8F17-4760-90ED-1177804ABE8D}" presName="text_1" presStyleLbl="node1" presStyleIdx="0" presStyleCnt="3">
        <dgm:presLayoutVars>
          <dgm:bulletEnabled val="1"/>
        </dgm:presLayoutVars>
      </dgm:prSet>
      <dgm:spPr/>
    </dgm:pt>
    <dgm:pt modelId="{0CD73A86-6831-4BEA-84F6-371540714D1A}" type="pres">
      <dgm:prSet presAssocID="{90436BE0-8F17-4760-90ED-1177804ABE8D}" presName="accent_1" presStyleCnt="0"/>
      <dgm:spPr/>
    </dgm:pt>
    <dgm:pt modelId="{6023671A-8F54-4E0E-A172-FF7A53B6AA1A}" type="pres">
      <dgm:prSet presAssocID="{90436BE0-8F17-4760-90ED-1177804ABE8D}" presName="accentRepeatNode" presStyleLbl="solidFgAcc1" presStyleIdx="0" presStyleCnt="3"/>
      <dgm:spPr/>
    </dgm:pt>
    <dgm:pt modelId="{8F2F48ED-7380-47D4-ADA1-6B73F52F7C50}" type="pres">
      <dgm:prSet presAssocID="{625BB540-75C6-445E-8BE5-AA7D72BE9915}" presName="text_2" presStyleLbl="node1" presStyleIdx="1" presStyleCnt="3">
        <dgm:presLayoutVars>
          <dgm:bulletEnabled val="1"/>
        </dgm:presLayoutVars>
      </dgm:prSet>
      <dgm:spPr/>
    </dgm:pt>
    <dgm:pt modelId="{05A85F18-73ED-47BB-877B-4807DB39744D}" type="pres">
      <dgm:prSet presAssocID="{625BB540-75C6-445E-8BE5-AA7D72BE9915}" presName="accent_2" presStyleCnt="0"/>
      <dgm:spPr/>
    </dgm:pt>
    <dgm:pt modelId="{57B4E965-92E3-472D-A0A3-86303B8ECCB2}" type="pres">
      <dgm:prSet presAssocID="{625BB540-75C6-445E-8BE5-AA7D72BE9915}" presName="accentRepeatNode" presStyleLbl="solidFgAcc1" presStyleIdx="1" presStyleCnt="3"/>
      <dgm:spPr/>
    </dgm:pt>
    <dgm:pt modelId="{122C439D-243C-4023-A6FC-91CDBF0037D5}" type="pres">
      <dgm:prSet presAssocID="{001838B1-396F-400D-B3C9-46574B1D487B}" presName="text_3" presStyleLbl="node1" presStyleIdx="2" presStyleCnt="3">
        <dgm:presLayoutVars>
          <dgm:bulletEnabled val="1"/>
        </dgm:presLayoutVars>
      </dgm:prSet>
      <dgm:spPr/>
    </dgm:pt>
    <dgm:pt modelId="{78A95FC3-EB9F-4528-9440-CF63E40E16B6}" type="pres">
      <dgm:prSet presAssocID="{001838B1-396F-400D-B3C9-46574B1D487B}" presName="accent_3" presStyleCnt="0"/>
      <dgm:spPr/>
    </dgm:pt>
    <dgm:pt modelId="{DE12A477-2FE0-4E0D-BE44-A30ADE7BED72}" type="pres">
      <dgm:prSet presAssocID="{001838B1-396F-400D-B3C9-46574B1D487B}" presName="accentRepeatNode" presStyleLbl="solidFgAcc1" presStyleIdx="2" presStyleCnt="3"/>
      <dgm:spPr/>
    </dgm:pt>
  </dgm:ptLst>
  <dgm:cxnLst>
    <dgm:cxn modelId="{C51FC71C-F8EC-446D-A7E6-67952325D78C}" type="presOf" srcId="{CFD44EEE-E4A2-4A28-8CAB-F22BDE1D0F1F}" destId="{B10E6A83-DDB6-4DD5-B5DC-547A3064281E}" srcOrd="0" destOrd="0" presId="urn:microsoft.com/office/officeart/2008/layout/VerticalCurvedList"/>
    <dgm:cxn modelId="{ABCC8060-75B9-4887-984F-C375A4A72686}" srcId="{CFD44EEE-E4A2-4A28-8CAB-F22BDE1D0F1F}" destId="{001838B1-396F-400D-B3C9-46574B1D487B}" srcOrd="2" destOrd="0" parTransId="{85A82143-FFC4-451A-9D17-A472149A786C}" sibTransId="{F466C5F4-6E2F-4186-AB16-F1A548A3B88C}"/>
    <dgm:cxn modelId="{102DFF66-0086-47FB-B829-DB082AB23902}" type="presOf" srcId="{029B0176-3943-4D52-9F76-FE3516629976}" destId="{E2718A31-0905-4960-AA19-C265E7B4B35A}" srcOrd="0" destOrd="0" presId="urn:microsoft.com/office/officeart/2008/layout/VerticalCurvedList"/>
    <dgm:cxn modelId="{DCB1E273-5F12-4172-9F82-DED9C7D5BEBC}" type="presOf" srcId="{625BB540-75C6-445E-8BE5-AA7D72BE9915}" destId="{8F2F48ED-7380-47D4-ADA1-6B73F52F7C50}" srcOrd="0" destOrd="0" presId="urn:microsoft.com/office/officeart/2008/layout/VerticalCurvedList"/>
    <dgm:cxn modelId="{25E56676-C398-40D5-A180-07BCCF21C4EE}" type="presOf" srcId="{90436BE0-8F17-4760-90ED-1177804ABE8D}" destId="{C934BF74-5B61-496E-9A2F-D91D223050BB}" srcOrd="0" destOrd="0" presId="urn:microsoft.com/office/officeart/2008/layout/VerticalCurvedList"/>
    <dgm:cxn modelId="{2369AB78-46EF-401C-96C7-96E52645F737}" type="presOf" srcId="{001838B1-396F-400D-B3C9-46574B1D487B}" destId="{122C439D-243C-4023-A6FC-91CDBF0037D5}" srcOrd="0" destOrd="0" presId="urn:microsoft.com/office/officeart/2008/layout/VerticalCurvedList"/>
    <dgm:cxn modelId="{2694D1B7-589A-437F-A620-5E6DB7A95500}" srcId="{CFD44EEE-E4A2-4A28-8CAB-F22BDE1D0F1F}" destId="{625BB540-75C6-445E-8BE5-AA7D72BE9915}" srcOrd="1" destOrd="0" parTransId="{51DF1FE6-B7C8-4C3D-A35C-883EC0A8E19F}" sibTransId="{0717C31A-6EE6-46F6-AD56-9A19642349DE}"/>
    <dgm:cxn modelId="{95B536E0-F121-420F-9D69-A0ABEF428C6C}" srcId="{CFD44EEE-E4A2-4A28-8CAB-F22BDE1D0F1F}" destId="{90436BE0-8F17-4760-90ED-1177804ABE8D}" srcOrd="0" destOrd="0" parTransId="{EA136F18-64D1-4A3F-A8FB-A0699511A8A4}" sibTransId="{029B0176-3943-4D52-9F76-FE3516629976}"/>
    <dgm:cxn modelId="{C1B92EE6-49CC-4BF7-A686-87B99CBF8B67}" type="presParOf" srcId="{B10E6A83-DDB6-4DD5-B5DC-547A3064281E}" destId="{8C0FB803-ED97-4587-8308-685801BF524F}" srcOrd="0" destOrd="0" presId="urn:microsoft.com/office/officeart/2008/layout/VerticalCurvedList"/>
    <dgm:cxn modelId="{00F5E95F-B947-4206-8C15-87F7719AAF0B}" type="presParOf" srcId="{8C0FB803-ED97-4587-8308-685801BF524F}" destId="{B7999D49-89D2-4117-BB74-6D18467DE359}" srcOrd="0" destOrd="0" presId="urn:microsoft.com/office/officeart/2008/layout/VerticalCurvedList"/>
    <dgm:cxn modelId="{1FB5FFF2-614F-4D7E-AB51-8AF8FA417B7C}" type="presParOf" srcId="{B7999D49-89D2-4117-BB74-6D18467DE359}" destId="{BE200D09-3349-41A0-A021-FA7A1710AFA6}" srcOrd="0" destOrd="0" presId="urn:microsoft.com/office/officeart/2008/layout/VerticalCurvedList"/>
    <dgm:cxn modelId="{E89940AB-E5B6-468D-AFDE-FB7657B464FF}" type="presParOf" srcId="{B7999D49-89D2-4117-BB74-6D18467DE359}" destId="{E2718A31-0905-4960-AA19-C265E7B4B35A}" srcOrd="1" destOrd="0" presId="urn:microsoft.com/office/officeart/2008/layout/VerticalCurvedList"/>
    <dgm:cxn modelId="{A2A0E9F3-6B79-440E-AC38-052916638EF4}" type="presParOf" srcId="{B7999D49-89D2-4117-BB74-6D18467DE359}" destId="{E0F3873E-6537-4374-B79B-5A86775E974E}" srcOrd="2" destOrd="0" presId="urn:microsoft.com/office/officeart/2008/layout/VerticalCurvedList"/>
    <dgm:cxn modelId="{5F191258-69B0-4B23-9AA8-C8F821BE9D6D}" type="presParOf" srcId="{B7999D49-89D2-4117-BB74-6D18467DE359}" destId="{003144AB-1D34-458C-B779-477A3302B58E}" srcOrd="3" destOrd="0" presId="urn:microsoft.com/office/officeart/2008/layout/VerticalCurvedList"/>
    <dgm:cxn modelId="{DC6D4F63-60E7-4A36-9503-C46D68E4DB86}" type="presParOf" srcId="{8C0FB803-ED97-4587-8308-685801BF524F}" destId="{C934BF74-5B61-496E-9A2F-D91D223050BB}" srcOrd="1" destOrd="0" presId="urn:microsoft.com/office/officeart/2008/layout/VerticalCurvedList"/>
    <dgm:cxn modelId="{B45D13E0-813D-4E25-BDC4-DC119963BD35}" type="presParOf" srcId="{8C0FB803-ED97-4587-8308-685801BF524F}" destId="{0CD73A86-6831-4BEA-84F6-371540714D1A}" srcOrd="2" destOrd="0" presId="urn:microsoft.com/office/officeart/2008/layout/VerticalCurvedList"/>
    <dgm:cxn modelId="{8BBE1EB7-D626-4742-84F0-8D8B80587D21}" type="presParOf" srcId="{0CD73A86-6831-4BEA-84F6-371540714D1A}" destId="{6023671A-8F54-4E0E-A172-FF7A53B6AA1A}" srcOrd="0" destOrd="0" presId="urn:microsoft.com/office/officeart/2008/layout/VerticalCurvedList"/>
    <dgm:cxn modelId="{6176D42F-43DC-482E-9152-EF4B234892E2}" type="presParOf" srcId="{8C0FB803-ED97-4587-8308-685801BF524F}" destId="{8F2F48ED-7380-47D4-ADA1-6B73F52F7C50}" srcOrd="3" destOrd="0" presId="urn:microsoft.com/office/officeart/2008/layout/VerticalCurvedList"/>
    <dgm:cxn modelId="{F0FD4DB0-CFBA-4537-8901-17FC415BECDE}" type="presParOf" srcId="{8C0FB803-ED97-4587-8308-685801BF524F}" destId="{05A85F18-73ED-47BB-877B-4807DB39744D}" srcOrd="4" destOrd="0" presId="urn:microsoft.com/office/officeart/2008/layout/VerticalCurvedList"/>
    <dgm:cxn modelId="{39393844-642C-4998-AF14-F9624C269ACA}" type="presParOf" srcId="{05A85F18-73ED-47BB-877B-4807DB39744D}" destId="{57B4E965-92E3-472D-A0A3-86303B8ECCB2}" srcOrd="0" destOrd="0" presId="urn:microsoft.com/office/officeart/2008/layout/VerticalCurvedList"/>
    <dgm:cxn modelId="{6C71B953-BC2E-46AF-9FD9-1EE6D683E675}" type="presParOf" srcId="{8C0FB803-ED97-4587-8308-685801BF524F}" destId="{122C439D-243C-4023-A6FC-91CDBF0037D5}" srcOrd="5" destOrd="0" presId="urn:microsoft.com/office/officeart/2008/layout/VerticalCurvedList"/>
    <dgm:cxn modelId="{CEA899F2-961C-4504-9BC6-51FDD06792AD}" type="presParOf" srcId="{8C0FB803-ED97-4587-8308-685801BF524F}" destId="{78A95FC3-EB9F-4528-9440-CF63E40E16B6}" srcOrd="6" destOrd="0" presId="urn:microsoft.com/office/officeart/2008/layout/VerticalCurvedList"/>
    <dgm:cxn modelId="{7281DB0C-9449-475C-B66E-14B4E8AA1DB4}" type="presParOf" srcId="{78A95FC3-EB9F-4528-9440-CF63E40E16B6}" destId="{DE12A477-2FE0-4E0D-BE44-A30ADE7BED7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3724ED-93EB-48E8-BF9B-F5D58F4AD0F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5ABE560C-6FA0-487A-AA1A-561DFE03C4D9}">
      <dgm:prSet phldrT="[文本]"/>
      <dgm:spPr/>
      <dgm:t>
        <a:bodyPr/>
        <a:lstStyle/>
        <a:p>
          <a:r>
            <a:rPr lang="zh-CN" altLang="en-US" dirty="0"/>
            <a:t>辨证纲要</a:t>
          </a:r>
        </a:p>
      </dgm:t>
    </dgm:pt>
    <dgm:pt modelId="{07F84632-1DB7-44D7-B949-BBA464B9B987}" type="parTrans" cxnId="{7833626F-777B-413C-921C-9B179F367E83}">
      <dgm:prSet/>
      <dgm:spPr/>
      <dgm:t>
        <a:bodyPr/>
        <a:lstStyle/>
        <a:p>
          <a:endParaRPr lang="zh-CN" altLang="en-US"/>
        </a:p>
      </dgm:t>
    </dgm:pt>
    <dgm:pt modelId="{8383D73A-7B73-40E1-A7BD-EABBCC51CE3C}" type="sibTrans" cxnId="{7833626F-777B-413C-921C-9B179F367E83}">
      <dgm:prSet/>
      <dgm:spPr/>
      <dgm:t>
        <a:bodyPr/>
        <a:lstStyle/>
        <a:p>
          <a:endParaRPr lang="zh-CN" altLang="en-US"/>
        </a:p>
      </dgm:t>
    </dgm:pt>
    <dgm:pt modelId="{6AD448BE-CFEF-4345-8FE3-BC112F8E3957}">
      <dgm:prSet phldrT="[文本]"/>
      <dgm:spPr/>
      <dgm:t>
        <a:bodyPr/>
        <a:lstStyle/>
        <a:p>
          <a:r>
            <a:rPr lang="zh-CN" altLang="en-US" dirty="0">
              <a:solidFill>
                <a:srgbClr val="FF0000"/>
              </a:solidFill>
            </a:rPr>
            <a:t>八纲辨证</a:t>
          </a:r>
        </a:p>
      </dgm:t>
    </dgm:pt>
    <dgm:pt modelId="{5E487991-35A0-409D-B9F0-48106CEBEC36}" type="parTrans" cxnId="{262A16B1-CFD2-4376-88BE-72AB413EF0B4}">
      <dgm:prSet/>
      <dgm:spPr/>
      <dgm:t>
        <a:bodyPr/>
        <a:lstStyle/>
        <a:p>
          <a:endParaRPr lang="zh-CN" altLang="en-US"/>
        </a:p>
      </dgm:t>
    </dgm:pt>
    <dgm:pt modelId="{A2FCA5DE-DDD8-49E4-B5E2-8B6148786A2E}" type="sibTrans" cxnId="{262A16B1-CFD2-4376-88BE-72AB413EF0B4}">
      <dgm:prSet/>
      <dgm:spPr/>
      <dgm:t>
        <a:bodyPr/>
        <a:lstStyle/>
        <a:p>
          <a:endParaRPr lang="zh-CN" altLang="en-US"/>
        </a:p>
      </dgm:t>
    </dgm:pt>
    <dgm:pt modelId="{337B3EB8-85E9-4A14-B6EF-5DAB8B7B79CF}">
      <dgm:prSet phldrT="[文本]"/>
      <dgm:spPr/>
      <dgm:t>
        <a:bodyPr/>
        <a:lstStyle/>
        <a:p>
          <a:r>
            <a:rPr lang="zh-CN" altLang="en-US" dirty="0"/>
            <a:t>脏腑辨证</a:t>
          </a:r>
        </a:p>
      </dgm:t>
    </dgm:pt>
    <dgm:pt modelId="{B1B3DA55-8320-40C6-89C9-CE3EE244B1BA}" type="parTrans" cxnId="{9A061E28-4F4D-4310-B443-343D1AE1F7F7}">
      <dgm:prSet/>
      <dgm:spPr/>
      <dgm:t>
        <a:bodyPr/>
        <a:lstStyle/>
        <a:p>
          <a:endParaRPr lang="zh-CN" altLang="en-US"/>
        </a:p>
      </dgm:t>
    </dgm:pt>
    <dgm:pt modelId="{49CA1E20-2EDE-4197-927A-22BA79035AAF}" type="sibTrans" cxnId="{9A061E28-4F4D-4310-B443-343D1AE1F7F7}">
      <dgm:prSet/>
      <dgm:spPr/>
      <dgm:t>
        <a:bodyPr/>
        <a:lstStyle/>
        <a:p>
          <a:endParaRPr lang="zh-CN" altLang="en-US"/>
        </a:p>
      </dgm:t>
    </dgm:pt>
    <dgm:pt modelId="{E405ACDE-E980-4751-9845-EC996A9768C5}">
      <dgm:prSet phldrT="[文本]"/>
      <dgm:spPr/>
      <dgm:t>
        <a:bodyPr/>
        <a:lstStyle/>
        <a:p>
          <a:r>
            <a:rPr lang="zh-CN" altLang="en-US" dirty="0"/>
            <a:t>六淫辨证</a:t>
          </a:r>
        </a:p>
      </dgm:t>
    </dgm:pt>
    <dgm:pt modelId="{DBC79470-3D79-4F4E-A5E2-B07459C861D6}" type="parTrans" cxnId="{E1C38D41-3D63-4ED0-B432-6D51ACC2348B}">
      <dgm:prSet/>
      <dgm:spPr/>
      <dgm:t>
        <a:bodyPr/>
        <a:lstStyle/>
        <a:p>
          <a:endParaRPr lang="zh-CN" altLang="en-US"/>
        </a:p>
      </dgm:t>
    </dgm:pt>
    <dgm:pt modelId="{0D4D3A49-DF0C-449B-9E03-266B00A05261}" type="sibTrans" cxnId="{E1C38D41-3D63-4ED0-B432-6D51ACC2348B}">
      <dgm:prSet/>
      <dgm:spPr/>
      <dgm:t>
        <a:bodyPr/>
        <a:lstStyle/>
        <a:p>
          <a:endParaRPr lang="zh-CN" altLang="en-US"/>
        </a:p>
      </dgm:t>
    </dgm:pt>
    <dgm:pt modelId="{C0D2FC1C-544E-4498-A1F8-F798BF514444}">
      <dgm:prSet/>
      <dgm:spPr/>
      <dgm:t>
        <a:bodyPr/>
        <a:lstStyle/>
        <a:p>
          <a:r>
            <a:rPr lang="zh-CN" altLang="en-US" dirty="0"/>
            <a:t>六经辨证</a:t>
          </a:r>
        </a:p>
      </dgm:t>
    </dgm:pt>
    <dgm:pt modelId="{41389079-BBB6-44CD-B0D6-4D0CD7BBFE18}" type="parTrans" cxnId="{36D74D05-709C-41F1-8260-0BDCFF83D8FD}">
      <dgm:prSet/>
      <dgm:spPr/>
      <dgm:t>
        <a:bodyPr/>
        <a:lstStyle/>
        <a:p>
          <a:endParaRPr lang="zh-CN" altLang="en-US"/>
        </a:p>
      </dgm:t>
    </dgm:pt>
    <dgm:pt modelId="{733A54B3-6EEC-4B58-8D2B-27C2C8308B39}" type="sibTrans" cxnId="{36D74D05-709C-41F1-8260-0BDCFF83D8FD}">
      <dgm:prSet/>
      <dgm:spPr/>
      <dgm:t>
        <a:bodyPr/>
        <a:lstStyle/>
        <a:p>
          <a:endParaRPr lang="zh-CN" altLang="en-US"/>
        </a:p>
      </dgm:t>
    </dgm:pt>
    <dgm:pt modelId="{0DA66413-1ABF-4ED4-87F5-00DA2481623E}">
      <dgm:prSet/>
      <dgm:spPr/>
      <dgm:t>
        <a:bodyPr/>
        <a:lstStyle/>
        <a:p>
          <a:r>
            <a:rPr lang="zh-CN" altLang="en-US" dirty="0"/>
            <a:t>卫气营血辨证</a:t>
          </a:r>
        </a:p>
      </dgm:t>
    </dgm:pt>
    <dgm:pt modelId="{5DE839EF-E982-48B4-A77A-283BD04FCE10}" type="parTrans" cxnId="{2FBF13E0-946C-48E2-8084-4C254AE56B8D}">
      <dgm:prSet/>
      <dgm:spPr/>
      <dgm:t>
        <a:bodyPr/>
        <a:lstStyle/>
        <a:p>
          <a:endParaRPr lang="zh-CN" altLang="en-US"/>
        </a:p>
      </dgm:t>
    </dgm:pt>
    <dgm:pt modelId="{17E92810-9CF8-4350-BA18-90B4A970FA2D}" type="sibTrans" cxnId="{2FBF13E0-946C-48E2-8084-4C254AE56B8D}">
      <dgm:prSet/>
      <dgm:spPr/>
      <dgm:t>
        <a:bodyPr/>
        <a:lstStyle/>
        <a:p>
          <a:endParaRPr lang="zh-CN" altLang="en-US"/>
        </a:p>
      </dgm:t>
    </dgm:pt>
    <dgm:pt modelId="{E9745242-5395-43FB-9040-F0EF49C3FA02}" type="pres">
      <dgm:prSet presAssocID="{9C3724ED-93EB-48E8-BF9B-F5D58F4AD0F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35A5E44-6241-47B7-9F9F-2F02999840B1}" type="pres">
      <dgm:prSet presAssocID="{5ABE560C-6FA0-487A-AA1A-561DFE03C4D9}" presName="root1" presStyleCnt="0"/>
      <dgm:spPr/>
    </dgm:pt>
    <dgm:pt modelId="{3A3E3DBC-3AC5-4463-94E1-1C882FAB215E}" type="pres">
      <dgm:prSet presAssocID="{5ABE560C-6FA0-487A-AA1A-561DFE03C4D9}" presName="LevelOneTextNode" presStyleLbl="node0" presStyleIdx="0" presStyleCnt="1">
        <dgm:presLayoutVars>
          <dgm:chPref val="3"/>
        </dgm:presLayoutVars>
      </dgm:prSet>
      <dgm:spPr/>
    </dgm:pt>
    <dgm:pt modelId="{91B21942-5178-4DF3-B91C-D3E4AF2ACADA}" type="pres">
      <dgm:prSet presAssocID="{5ABE560C-6FA0-487A-AA1A-561DFE03C4D9}" presName="level2hierChild" presStyleCnt="0"/>
      <dgm:spPr/>
    </dgm:pt>
    <dgm:pt modelId="{54BADF2F-0FDA-4916-9C94-FC3D0EBA91B1}" type="pres">
      <dgm:prSet presAssocID="{5E487991-35A0-409D-B9F0-48106CEBEC36}" presName="conn2-1" presStyleLbl="parChTrans1D2" presStyleIdx="0" presStyleCnt="5"/>
      <dgm:spPr/>
    </dgm:pt>
    <dgm:pt modelId="{6A822DF6-0BCB-4C59-8F21-9219D7254410}" type="pres">
      <dgm:prSet presAssocID="{5E487991-35A0-409D-B9F0-48106CEBEC36}" presName="connTx" presStyleLbl="parChTrans1D2" presStyleIdx="0" presStyleCnt="5"/>
      <dgm:spPr/>
    </dgm:pt>
    <dgm:pt modelId="{42A2E0B5-DC5A-4172-8E69-DD1883EDD50F}" type="pres">
      <dgm:prSet presAssocID="{6AD448BE-CFEF-4345-8FE3-BC112F8E3957}" presName="root2" presStyleCnt="0"/>
      <dgm:spPr/>
    </dgm:pt>
    <dgm:pt modelId="{55E02FE2-9E0D-46D3-8D58-FF8C5EC681E6}" type="pres">
      <dgm:prSet presAssocID="{6AD448BE-CFEF-4345-8FE3-BC112F8E3957}" presName="LevelTwoTextNode" presStyleLbl="node2" presStyleIdx="0" presStyleCnt="5">
        <dgm:presLayoutVars>
          <dgm:chPref val="3"/>
        </dgm:presLayoutVars>
      </dgm:prSet>
      <dgm:spPr/>
    </dgm:pt>
    <dgm:pt modelId="{DA7F2ECC-A2AF-4686-8E8E-FE1AA518F4BB}" type="pres">
      <dgm:prSet presAssocID="{6AD448BE-CFEF-4345-8FE3-BC112F8E3957}" presName="level3hierChild" presStyleCnt="0"/>
      <dgm:spPr/>
    </dgm:pt>
    <dgm:pt modelId="{8B591418-1132-4E6E-9339-047D2CBFAE94}" type="pres">
      <dgm:prSet presAssocID="{B1B3DA55-8320-40C6-89C9-CE3EE244B1BA}" presName="conn2-1" presStyleLbl="parChTrans1D2" presStyleIdx="1" presStyleCnt="5"/>
      <dgm:spPr/>
    </dgm:pt>
    <dgm:pt modelId="{DF652338-1F68-47B4-9D9F-4FED3D226444}" type="pres">
      <dgm:prSet presAssocID="{B1B3DA55-8320-40C6-89C9-CE3EE244B1BA}" presName="connTx" presStyleLbl="parChTrans1D2" presStyleIdx="1" presStyleCnt="5"/>
      <dgm:spPr/>
    </dgm:pt>
    <dgm:pt modelId="{46019412-1DCF-4459-9EC3-57DA3CDA559E}" type="pres">
      <dgm:prSet presAssocID="{337B3EB8-85E9-4A14-B6EF-5DAB8B7B79CF}" presName="root2" presStyleCnt="0"/>
      <dgm:spPr/>
    </dgm:pt>
    <dgm:pt modelId="{231E8FA2-1669-4B83-BFE8-FB3B083D2931}" type="pres">
      <dgm:prSet presAssocID="{337B3EB8-85E9-4A14-B6EF-5DAB8B7B79CF}" presName="LevelTwoTextNode" presStyleLbl="node2" presStyleIdx="1" presStyleCnt="5">
        <dgm:presLayoutVars>
          <dgm:chPref val="3"/>
        </dgm:presLayoutVars>
      </dgm:prSet>
      <dgm:spPr/>
    </dgm:pt>
    <dgm:pt modelId="{839436E3-0C72-40DB-8422-823709F18CC6}" type="pres">
      <dgm:prSet presAssocID="{337B3EB8-85E9-4A14-B6EF-5DAB8B7B79CF}" presName="level3hierChild" presStyleCnt="0"/>
      <dgm:spPr/>
    </dgm:pt>
    <dgm:pt modelId="{C52FB37C-8DEA-4085-B7EB-25C3BC333015}" type="pres">
      <dgm:prSet presAssocID="{DBC79470-3D79-4F4E-A5E2-B07459C861D6}" presName="conn2-1" presStyleLbl="parChTrans1D2" presStyleIdx="2" presStyleCnt="5"/>
      <dgm:spPr/>
    </dgm:pt>
    <dgm:pt modelId="{1F8F8F43-E3F7-44A8-89ED-DEA355348DA2}" type="pres">
      <dgm:prSet presAssocID="{DBC79470-3D79-4F4E-A5E2-B07459C861D6}" presName="connTx" presStyleLbl="parChTrans1D2" presStyleIdx="2" presStyleCnt="5"/>
      <dgm:spPr/>
    </dgm:pt>
    <dgm:pt modelId="{FEB7488C-6B47-4DDA-A0ED-3F47DD64F15E}" type="pres">
      <dgm:prSet presAssocID="{E405ACDE-E980-4751-9845-EC996A9768C5}" presName="root2" presStyleCnt="0"/>
      <dgm:spPr/>
    </dgm:pt>
    <dgm:pt modelId="{AED4349E-FC86-4023-B164-A884F690FA8E}" type="pres">
      <dgm:prSet presAssocID="{E405ACDE-E980-4751-9845-EC996A9768C5}" presName="LevelTwoTextNode" presStyleLbl="node2" presStyleIdx="2" presStyleCnt="5">
        <dgm:presLayoutVars>
          <dgm:chPref val="3"/>
        </dgm:presLayoutVars>
      </dgm:prSet>
      <dgm:spPr/>
    </dgm:pt>
    <dgm:pt modelId="{A0C1B05B-F9D2-4C56-A68E-05F95B75DFB9}" type="pres">
      <dgm:prSet presAssocID="{E405ACDE-E980-4751-9845-EC996A9768C5}" presName="level3hierChild" presStyleCnt="0"/>
      <dgm:spPr/>
    </dgm:pt>
    <dgm:pt modelId="{8F17AE65-6F21-42D3-8392-FE4A3AA151AD}" type="pres">
      <dgm:prSet presAssocID="{41389079-BBB6-44CD-B0D6-4D0CD7BBFE18}" presName="conn2-1" presStyleLbl="parChTrans1D2" presStyleIdx="3" presStyleCnt="5"/>
      <dgm:spPr/>
    </dgm:pt>
    <dgm:pt modelId="{D40CFFAC-7A1D-4C6C-A0A3-8F28E6B4B046}" type="pres">
      <dgm:prSet presAssocID="{41389079-BBB6-44CD-B0D6-4D0CD7BBFE18}" presName="connTx" presStyleLbl="parChTrans1D2" presStyleIdx="3" presStyleCnt="5"/>
      <dgm:spPr/>
    </dgm:pt>
    <dgm:pt modelId="{28F90C73-361F-468E-9040-4D3EE4124570}" type="pres">
      <dgm:prSet presAssocID="{C0D2FC1C-544E-4498-A1F8-F798BF514444}" presName="root2" presStyleCnt="0"/>
      <dgm:spPr/>
    </dgm:pt>
    <dgm:pt modelId="{56BC8DAA-F73E-4CFC-9AA2-8994038A89EE}" type="pres">
      <dgm:prSet presAssocID="{C0D2FC1C-544E-4498-A1F8-F798BF514444}" presName="LevelTwoTextNode" presStyleLbl="node2" presStyleIdx="3" presStyleCnt="5">
        <dgm:presLayoutVars>
          <dgm:chPref val="3"/>
        </dgm:presLayoutVars>
      </dgm:prSet>
      <dgm:spPr/>
    </dgm:pt>
    <dgm:pt modelId="{673DE053-0BA9-4447-A43A-1D5DD187A974}" type="pres">
      <dgm:prSet presAssocID="{C0D2FC1C-544E-4498-A1F8-F798BF514444}" presName="level3hierChild" presStyleCnt="0"/>
      <dgm:spPr/>
    </dgm:pt>
    <dgm:pt modelId="{C8D85845-F824-4637-86DF-9652E06A8C93}" type="pres">
      <dgm:prSet presAssocID="{5DE839EF-E982-48B4-A77A-283BD04FCE10}" presName="conn2-1" presStyleLbl="parChTrans1D2" presStyleIdx="4" presStyleCnt="5"/>
      <dgm:spPr/>
    </dgm:pt>
    <dgm:pt modelId="{69F32D7A-8F62-4C88-B063-89CFF4CFE106}" type="pres">
      <dgm:prSet presAssocID="{5DE839EF-E982-48B4-A77A-283BD04FCE10}" presName="connTx" presStyleLbl="parChTrans1D2" presStyleIdx="4" presStyleCnt="5"/>
      <dgm:spPr/>
    </dgm:pt>
    <dgm:pt modelId="{CBCA8F60-0AED-4B4A-B3B5-70FF9132CE96}" type="pres">
      <dgm:prSet presAssocID="{0DA66413-1ABF-4ED4-87F5-00DA2481623E}" presName="root2" presStyleCnt="0"/>
      <dgm:spPr/>
    </dgm:pt>
    <dgm:pt modelId="{C8B843BC-05B6-4D9E-8CFE-5E4812A9F262}" type="pres">
      <dgm:prSet presAssocID="{0DA66413-1ABF-4ED4-87F5-00DA2481623E}" presName="LevelTwoTextNode" presStyleLbl="node2" presStyleIdx="4" presStyleCnt="5">
        <dgm:presLayoutVars>
          <dgm:chPref val="3"/>
        </dgm:presLayoutVars>
      </dgm:prSet>
      <dgm:spPr/>
    </dgm:pt>
    <dgm:pt modelId="{E4BCB013-7F8E-40BF-A518-BBCB51F3BC7F}" type="pres">
      <dgm:prSet presAssocID="{0DA66413-1ABF-4ED4-87F5-00DA2481623E}" presName="level3hierChild" presStyleCnt="0"/>
      <dgm:spPr/>
    </dgm:pt>
  </dgm:ptLst>
  <dgm:cxnLst>
    <dgm:cxn modelId="{D1938802-109D-460F-A206-85B97192F8EC}" type="presOf" srcId="{5DE839EF-E982-48B4-A77A-283BD04FCE10}" destId="{69F32D7A-8F62-4C88-B063-89CFF4CFE106}" srcOrd="1" destOrd="0" presId="urn:microsoft.com/office/officeart/2008/layout/HorizontalMultiLevelHierarchy"/>
    <dgm:cxn modelId="{36D74D05-709C-41F1-8260-0BDCFF83D8FD}" srcId="{5ABE560C-6FA0-487A-AA1A-561DFE03C4D9}" destId="{C0D2FC1C-544E-4498-A1F8-F798BF514444}" srcOrd="3" destOrd="0" parTransId="{41389079-BBB6-44CD-B0D6-4D0CD7BBFE18}" sibTransId="{733A54B3-6EEC-4B58-8D2B-27C2C8308B39}"/>
    <dgm:cxn modelId="{9D2A550E-A615-44D0-A485-C977D3961281}" type="presOf" srcId="{DBC79470-3D79-4F4E-A5E2-B07459C861D6}" destId="{1F8F8F43-E3F7-44A8-89ED-DEA355348DA2}" srcOrd="1" destOrd="0" presId="urn:microsoft.com/office/officeart/2008/layout/HorizontalMultiLevelHierarchy"/>
    <dgm:cxn modelId="{FFBF9325-EB82-409B-A1CE-3F0D02512837}" type="presOf" srcId="{5ABE560C-6FA0-487A-AA1A-561DFE03C4D9}" destId="{3A3E3DBC-3AC5-4463-94E1-1C882FAB215E}" srcOrd="0" destOrd="0" presId="urn:microsoft.com/office/officeart/2008/layout/HorizontalMultiLevelHierarchy"/>
    <dgm:cxn modelId="{9A061E28-4F4D-4310-B443-343D1AE1F7F7}" srcId="{5ABE560C-6FA0-487A-AA1A-561DFE03C4D9}" destId="{337B3EB8-85E9-4A14-B6EF-5DAB8B7B79CF}" srcOrd="1" destOrd="0" parTransId="{B1B3DA55-8320-40C6-89C9-CE3EE244B1BA}" sibTransId="{49CA1E20-2EDE-4197-927A-22BA79035AAF}"/>
    <dgm:cxn modelId="{ED006739-DC41-4F24-9D07-799287BDF7DB}" type="presOf" srcId="{41389079-BBB6-44CD-B0D6-4D0CD7BBFE18}" destId="{8F17AE65-6F21-42D3-8392-FE4A3AA151AD}" srcOrd="0" destOrd="0" presId="urn:microsoft.com/office/officeart/2008/layout/HorizontalMultiLevelHierarchy"/>
    <dgm:cxn modelId="{B72BF639-E9B6-43DA-9050-E9B2BCB152A5}" type="presOf" srcId="{5DE839EF-E982-48B4-A77A-283BD04FCE10}" destId="{C8D85845-F824-4637-86DF-9652E06A8C93}" srcOrd="0" destOrd="0" presId="urn:microsoft.com/office/officeart/2008/layout/HorizontalMultiLevelHierarchy"/>
    <dgm:cxn modelId="{D1C2885D-FEC4-4155-8D40-CB6239476442}" type="presOf" srcId="{5E487991-35A0-409D-B9F0-48106CEBEC36}" destId="{54BADF2F-0FDA-4916-9C94-FC3D0EBA91B1}" srcOrd="0" destOrd="0" presId="urn:microsoft.com/office/officeart/2008/layout/HorizontalMultiLevelHierarchy"/>
    <dgm:cxn modelId="{E1C38D41-3D63-4ED0-B432-6D51ACC2348B}" srcId="{5ABE560C-6FA0-487A-AA1A-561DFE03C4D9}" destId="{E405ACDE-E980-4751-9845-EC996A9768C5}" srcOrd="2" destOrd="0" parTransId="{DBC79470-3D79-4F4E-A5E2-B07459C861D6}" sibTransId="{0D4D3A49-DF0C-449B-9E03-266B00A05261}"/>
    <dgm:cxn modelId="{B12DA563-C6BF-473A-ABB0-ED0E03B97A3A}" type="presOf" srcId="{5E487991-35A0-409D-B9F0-48106CEBEC36}" destId="{6A822DF6-0BCB-4C59-8F21-9219D7254410}" srcOrd="1" destOrd="0" presId="urn:microsoft.com/office/officeart/2008/layout/HorizontalMultiLevelHierarchy"/>
    <dgm:cxn modelId="{7833626F-777B-413C-921C-9B179F367E83}" srcId="{9C3724ED-93EB-48E8-BF9B-F5D58F4AD0FB}" destId="{5ABE560C-6FA0-487A-AA1A-561DFE03C4D9}" srcOrd="0" destOrd="0" parTransId="{07F84632-1DB7-44D7-B949-BBA464B9B987}" sibTransId="{8383D73A-7B73-40E1-A7BD-EABBCC51CE3C}"/>
    <dgm:cxn modelId="{98E62452-0F04-4AC6-BD35-34F968398D69}" type="presOf" srcId="{9C3724ED-93EB-48E8-BF9B-F5D58F4AD0FB}" destId="{E9745242-5395-43FB-9040-F0EF49C3FA02}" srcOrd="0" destOrd="0" presId="urn:microsoft.com/office/officeart/2008/layout/HorizontalMultiLevelHierarchy"/>
    <dgm:cxn modelId="{182CB98C-C5EA-435B-91A5-F7C5992742B1}" type="presOf" srcId="{41389079-BBB6-44CD-B0D6-4D0CD7BBFE18}" destId="{D40CFFAC-7A1D-4C6C-A0A3-8F28E6B4B046}" srcOrd="1" destOrd="0" presId="urn:microsoft.com/office/officeart/2008/layout/HorizontalMultiLevelHierarchy"/>
    <dgm:cxn modelId="{316123A2-6831-4F6A-8789-9D08260FD2FC}" type="presOf" srcId="{0DA66413-1ABF-4ED4-87F5-00DA2481623E}" destId="{C8B843BC-05B6-4D9E-8CFE-5E4812A9F262}" srcOrd="0" destOrd="0" presId="urn:microsoft.com/office/officeart/2008/layout/HorizontalMultiLevelHierarchy"/>
    <dgm:cxn modelId="{160C43A8-C74D-4F88-AF7D-E8A572CE520F}" type="presOf" srcId="{6AD448BE-CFEF-4345-8FE3-BC112F8E3957}" destId="{55E02FE2-9E0D-46D3-8D58-FF8C5EC681E6}" srcOrd="0" destOrd="0" presId="urn:microsoft.com/office/officeart/2008/layout/HorizontalMultiLevelHierarchy"/>
    <dgm:cxn modelId="{262A16B1-CFD2-4376-88BE-72AB413EF0B4}" srcId="{5ABE560C-6FA0-487A-AA1A-561DFE03C4D9}" destId="{6AD448BE-CFEF-4345-8FE3-BC112F8E3957}" srcOrd="0" destOrd="0" parTransId="{5E487991-35A0-409D-B9F0-48106CEBEC36}" sibTransId="{A2FCA5DE-DDD8-49E4-B5E2-8B6148786A2E}"/>
    <dgm:cxn modelId="{4844ADB7-B5CC-4AB6-A2BA-1A40E8752B46}" type="presOf" srcId="{DBC79470-3D79-4F4E-A5E2-B07459C861D6}" destId="{C52FB37C-8DEA-4085-B7EB-25C3BC333015}" srcOrd="0" destOrd="0" presId="urn:microsoft.com/office/officeart/2008/layout/HorizontalMultiLevelHierarchy"/>
    <dgm:cxn modelId="{5AA3B3B9-785A-4B9B-B931-FC796C4AAAF2}" type="presOf" srcId="{337B3EB8-85E9-4A14-B6EF-5DAB8B7B79CF}" destId="{231E8FA2-1669-4B83-BFE8-FB3B083D2931}" srcOrd="0" destOrd="0" presId="urn:microsoft.com/office/officeart/2008/layout/HorizontalMultiLevelHierarchy"/>
    <dgm:cxn modelId="{C3AE90C6-BF37-4C5E-A7AA-BDE7B46C5E72}" type="presOf" srcId="{E405ACDE-E980-4751-9845-EC996A9768C5}" destId="{AED4349E-FC86-4023-B164-A884F690FA8E}" srcOrd="0" destOrd="0" presId="urn:microsoft.com/office/officeart/2008/layout/HorizontalMultiLevelHierarchy"/>
    <dgm:cxn modelId="{2FBF13E0-946C-48E2-8084-4C254AE56B8D}" srcId="{5ABE560C-6FA0-487A-AA1A-561DFE03C4D9}" destId="{0DA66413-1ABF-4ED4-87F5-00DA2481623E}" srcOrd="4" destOrd="0" parTransId="{5DE839EF-E982-48B4-A77A-283BD04FCE10}" sibTransId="{17E92810-9CF8-4350-BA18-90B4A970FA2D}"/>
    <dgm:cxn modelId="{89CC45EC-4427-4659-86F3-683F8F39318F}" type="presOf" srcId="{B1B3DA55-8320-40C6-89C9-CE3EE244B1BA}" destId="{DF652338-1F68-47B4-9D9F-4FED3D226444}" srcOrd="1" destOrd="0" presId="urn:microsoft.com/office/officeart/2008/layout/HorizontalMultiLevelHierarchy"/>
    <dgm:cxn modelId="{8C1E8BEF-4E2E-48EE-8A06-A44AAB1B7C2B}" type="presOf" srcId="{B1B3DA55-8320-40C6-89C9-CE3EE244B1BA}" destId="{8B591418-1132-4E6E-9339-047D2CBFAE94}" srcOrd="0" destOrd="0" presId="urn:microsoft.com/office/officeart/2008/layout/HorizontalMultiLevelHierarchy"/>
    <dgm:cxn modelId="{22D5AAFD-F383-4DCC-8493-8C3FCB8746E4}" type="presOf" srcId="{C0D2FC1C-544E-4498-A1F8-F798BF514444}" destId="{56BC8DAA-F73E-4CFC-9AA2-8994038A89EE}" srcOrd="0" destOrd="0" presId="urn:microsoft.com/office/officeart/2008/layout/HorizontalMultiLevelHierarchy"/>
    <dgm:cxn modelId="{056FEF7E-F46F-40BF-AB8A-E08F7B8A3FAE}" type="presParOf" srcId="{E9745242-5395-43FB-9040-F0EF49C3FA02}" destId="{135A5E44-6241-47B7-9F9F-2F02999840B1}" srcOrd="0" destOrd="0" presId="urn:microsoft.com/office/officeart/2008/layout/HorizontalMultiLevelHierarchy"/>
    <dgm:cxn modelId="{B3EFB0CC-6305-4F7D-9346-7AA554075523}" type="presParOf" srcId="{135A5E44-6241-47B7-9F9F-2F02999840B1}" destId="{3A3E3DBC-3AC5-4463-94E1-1C882FAB215E}" srcOrd="0" destOrd="0" presId="urn:microsoft.com/office/officeart/2008/layout/HorizontalMultiLevelHierarchy"/>
    <dgm:cxn modelId="{CFBC6308-5F2C-47F9-87DE-6EF39AD7BAC0}" type="presParOf" srcId="{135A5E44-6241-47B7-9F9F-2F02999840B1}" destId="{91B21942-5178-4DF3-B91C-D3E4AF2ACADA}" srcOrd="1" destOrd="0" presId="urn:microsoft.com/office/officeart/2008/layout/HorizontalMultiLevelHierarchy"/>
    <dgm:cxn modelId="{3528DDB9-8024-4E82-8CCC-939CB5938038}" type="presParOf" srcId="{91B21942-5178-4DF3-B91C-D3E4AF2ACADA}" destId="{54BADF2F-0FDA-4916-9C94-FC3D0EBA91B1}" srcOrd="0" destOrd="0" presId="urn:microsoft.com/office/officeart/2008/layout/HorizontalMultiLevelHierarchy"/>
    <dgm:cxn modelId="{D0D3555E-4118-46A9-A887-EFF288A78A0D}" type="presParOf" srcId="{54BADF2F-0FDA-4916-9C94-FC3D0EBA91B1}" destId="{6A822DF6-0BCB-4C59-8F21-9219D7254410}" srcOrd="0" destOrd="0" presId="urn:microsoft.com/office/officeart/2008/layout/HorizontalMultiLevelHierarchy"/>
    <dgm:cxn modelId="{B6E38D63-B7B6-4533-A237-B2E95CF47FDB}" type="presParOf" srcId="{91B21942-5178-4DF3-B91C-D3E4AF2ACADA}" destId="{42A2E0B5-DC5A-4172-8E69-DD1883EDD50F}" srcOrd="1" destOrd="0" presId="urn:microsoft.com/office/officeart/2008/layout/HorizontalMultiLevelHierarchy"/>
    <dgm:cxn modelId="{BE7A6606-BD56-407D-9371-E93814C661DC}" type="presParOf" srcId="{42A2E0B5-DC5A-4172-8E69-DD1883EDD50F}" destId="{55E02FE2-9E0D-46D3-8D58-FF8C5EC681E6}" srcOrd="0" destOrd="0" presId="urn:microsoft.com/office/officeart/2008/layout/HorizontalMultiLevelHierarchy"/>
    <dgm:cxn modelId="{F49B718D-38A2-48AC-8357-2D66066B5EB6}" type="presParOf" srcId="{42A2E0B5-DC5A-4172-8E69-DD1883EDD50F}" destId="{DA7F2ECC-A2AF-4686-8E8E-FE1AA518F4BB}" srcOrd="1" destOrd="0" presId="urn:microsoft.com/office/officeart/2008/layout/HorizontalMultiLevelHierarchy"/>
    <dgm:cxn modelId="{9F6968B8-AFD3-420F-AFA5-EDA84E7946BE}" type="presParOf" srcId="{91B21942-5178-4DF3-B91C-D3E4AF2ACADA}" destId="{8B591418-1132-4E6E-9339-047D2CBFAE94}" srcOrd="2" destOrd="0" presId="urn:microsoft.com/office/officeart/2008/layout/HorizontalMultiLevelHierarchy"/>
    <dgm:cxn modelId="{63EEA189-CC04-438A-A917-6564FC3C4DEA}" type="presParOf" srcId="{8B591418-1132-4E6E-9339-047D2CBFAE94}" destId="{DF652338-1F68-47B4-9D9F-4FED3D226444}" srcOrd="0" destOrd="0" presId="urn:microsoft.com/office/officeart/2008/layout/HorizontalMultiLevelHierarchy"/>
    <dgm:cxn modelId="{2C17654E-D23B-4C5C-B10D-BA91C6FF02C5}" type="presParOf" srcId="{91B21942-5178-4DF3-B91C-D3E4AF2ACADA}" destId="{46019412-1DCF-4459-9EC3-57DA3CDA559E}" srcOrd="3" destOrd="0" presId="urn:microsoft.com/office/officeart/2008/layout/HorizontalMultiLevelHierarchy"/>
    <dgm:cxn modelId="{AFBFAF48-8C13-47A2-853F-6FFF7236BFA2}" type="presParOf" srcId="{46019412-1DCF-4459-9EC3-57DA3CDA559E}" destId="{231E8FA2-1669-4B83-BFE8-FB3B083D2931}" srcOrd="0" destOrd="0" presId="urn:microsoft.com/office/officeart/2008/layout/HorizontalMultiLevelHierarchy"/>
    <dgm:cxn modelId="{B6B052ED-C04B-4ACA-9F5F-A46495CA4EDB}" type="presParOf" srcId="{46019412-1DCF-4459-9EC3-57DA3CDA559E}" destId="{839436E3-0C72-40DB-8422-823709F18CC6}" srcOrd="1" destOrd="0" presId="urn:microsoft.com/office/officeart/2008/layout/HorizontalMultiLevelHierarchy"/>
    <dgm:cxn modelId="{EB1A439A-8B34-4D0B-8FFB-64C7A6D6007C}" type="presParOf" srcId="{91B21942-5178-4DF3-B91C-D3E4AF2ACADA}" destId="{C52FB37C-8DEA-4085-B7EB-25C3BC333015}" srcOrd="4" destOrd="0" presId="urn:microsoft.com/office/officeart/2008/layout/HorizontalMultiLevelHierarchy"/>
    <dgm:cxn modelId="{91659B4E-9270-4EC0-A208-A3189DB40E2B}" type="presParOf" srcId="{C52FB37C-8DEA-4085-B7EB-25C3BC333015}" destId="{1F8F8F43-E3F7-44A8-89ED-DEA355348DA2}" srcOrd="0" destOrd="0" presId="urn:microsoft.com/office/officeart/2008/layout/HorizontalMultiLevelHierarchy"/>
    <dgm:cxn modelId="{7EABF54B-8934-454B-AA87-8E1D9465F60A}" type="presParOf" srcId="{91B21942-5178-4DF3-B91C-D3E4AF2ACADA}" destId="{FEB7488C-6B47-4DDA-A0ED-3F47DD64F15E}" srcOrd="5" destOrd="0" presId="urn:microsoft.com/office/officeart/2008/layout/HorizontalMultiLevelHierarchy"/>
    <dgm:cxn modelId="{3B8DBC4D-9DBB-43F1-913E-BC7121ADD04A}" type="presParOf" srcId="{FEB7488C-6B47-4DDA-A0ED-3F47DD64F15E}" destId="{AED4349E-FC86-4023-B164-A884F690FA8E}" srcOrd="0" destOrd="0" presId="urn:microsoft.com/office/officeart/2008/layout/HorizontalMultiLevelHierarchy"/>
    <dgm:cxn modelId="{DD2D026E-5E32-4331-8839-218FB4063A87}" type="presParOf" srcId="{FEB7488C-6B47-4DDA-A0ED-3F47DD64F15E}" destId="{A0C1B05B-F9D2-4C56-A68E-05F95B75DFB9}" srcOrd="1" destOrd="0" presId="urn:microsoft.com/office/officeart/2008/layout/HorizontalMultiLevelHierarchy"/>
    <dgm:cxn modelId="{6DEC80C4-9068-4904-A67E-22AF30A5D273}" type="presParOf" srcId="{91B21942-5178-4DF3-B91C-D3E4AF2ACADA}" destId="{8F17AE65-6F21-42D3-8392-FE4A3AA151AD}" srcOrd="6" destOrd="0" presId="urn:microsoft.com/office/officeart/2008/layout/HorizontalMultiLevelHierarchy"/>
    <dgm:cxn modelId="{4A543F7F-A043-4879-A3D5-88C3202D580D}" type="presParOf" srcId="{8F17AE65-6F21-42D3-8392-FE4A3AA151AD}" destId="{D40CFFAC-7A1D-4C6C-A0A3-8F28E6B4B046}" srcOrd="0" destOrd="0" presId="urn:microsoft.com/office/officeart/2008/layout/HorizontalMultiLevelHierarchy"/>
    <dgm:cxn modelId="{21705A1D-6370-4D3C-8D81-9B3CE4D0CEA3}" type="presParOf" srcId="{91B21942-5178-4DF3-B91C-D3E4AF2ACADA}" destId="{28F90C73-361F-468E-9040-4D3EE4124570}" srcOrd="7" destOrd="0" presId="urn:microsoft.com/office/officeart/2008/layout/HorizontalMultiLevelHierarchy"/>
    <dgm:cxn modelId="{20F7D7A8-2566-4C2B-A01F-D16E32196772}" type="presParOf" srcId="{28F90C73-361F-468E-9040-4D3EE4124570}" destId="{56BC8DAA-F73E-4CFC-9AA2-8994038A89EE}" srcOrd="0" destOrd="0" presId="urn:microsoft.com/office/officeart/2008/layout/HorizontalMultiLevelHierarchy"/>
    <dgm:cxn modelId="{A3485330-5DC5-4AEC-A5BD-2894FB44056E}" type="presParOf" srcId="{28F90C73-361F-468E-9040-4D3EE4124570}" destId="{673DE053-0BA9-4447-A43A-1D5DD187A974}" srcOrd="1" destOrd="0" presId="urn:microsoft.com/office/officeart/2008/layout/HorizontalMultiLevelHierarchy"/>
    <dgm:cxn modelId="{B8CBE9F6-734E-45C5-BD96-4396B33598EC}" type="presParOf" srcId="{91B21942-5178-4DF3-B91C-D3E4AF2ACADA}" destId="{C8D85845-F824-4637-86DF-9652E06A8C93}" srcOrd="8" destOrd="0" presId="urn:microsoft.com/office/officeart/2008/layout/HorizontalMultiLevelHierarchy"/>
    <dgm:cxn modelId="{0AC31954-4276-449B-AE25-5C2D1FAC8B0B}" type="presParOf" srcId="{C8D85845-F824-4637-86DF-9652E06A8C93}" destId="{69F32D7A-8F62-4C88-B063-89CFF4CFE106}" srcOrd="0" destOrd="0" presId="urn:microsoft.com/office/officeart/2008/layout/HorizontalMultiLevelHierarchy"/>
    <dgm:cxn modelId="{55DBAE6F-F05C-4E5C-B875-C773160C4F33}" type="presParOf" srcId="{91B21942-5178-4DF3-B91C-D3E4AF2ACADA}" destId="{CBCA8F60-0AED-4B4A-B3B5-70FF9132CE96}" srcOrd="9" destOrd="0" presId="urn:microsoft.com/office/officeart/2008/layout/HorizontalMultiLevelHierarchy"/>
    <dgm:cxn modelId="{192F4C15-888B-4FED-BF19-90284E030480}" type="presParOf" srcId="{CBCA8F60-0AED-4B4A-B3B5-70FF9132CE96}" destId="{C8B843BC-05B6-4D9E-8CFE-5E4812A9F262}" srcOrd="0" destOrd="0" presId="urn:microsoft.com/office/officeart/2008/layout/HorizontalMultiLevelHierarchy"/>
    <dgm:cxn modelId="{AD935649-2D0F-4457-8481-C98938E45F3C}" type="presParOf" srcId="{CBCA8F60-0AED-4B4A-B3B5-70FF9132CE96}" destId="{E4BCB013-7F8E-40BF-A518-BBCB51F3BC7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B63AF7-9013-4FF0-AAA2-DFFA61BADC56}" type="doc">
      <dgm:prSet loTypeId="urn:microsoft.com/office/officeart/2005/8/layout/matrix3" loCatId="matrix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87BA5B70-6EEC-4850-8BC4-334A51C0F819}">
      <dgm:prSet phldrT="[文本]" custT="1"/>
      <dgm:spPr/>
      <dgm:t>
        <a:bodyPr/>
        <a:lstStyle/>
        <a:p>
          <a:r>
            <a:rPr lang="zh-CN" altLang="en-US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疾病类别</a:t>
          </a:r>
          <a:endParaRPr lang="en-US" altLang="zh-CN" sz="2000" b="1" dirty="0">
            <a:solidFill>
              <a:srgbClr val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en-US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阴证、阳证</a:t>
          </a:r>
          <a:endParaRPr lang="zh-CN" altLang="en-US" sz="2000" dirty="0"/>
        </a:p>
      </dgm:t>
    </dgm:pt>
    <dgm:pt modelId="{0F6185EC-8B59-41CA-A2A3-6B2513185FE1}" type="parTrans" cxnId="{A1B829A9-D948-42E3-90CF-828D584AC23A}">
      <dgm:prSet/>
      <dgm:spPr/>
      <dgm:t>
        <a:bodyPr/>
        <a:lstStyle/>
        <a:p>
          <a:endParaRPr lang="zh-CN" altLang="en-US"/>
        </a:p>
      </dgm:t>
    </dgm:pt>
    <dgm:pt modelId="{D98510CA-2218-4756-B29D-A4BE270ADCF6}" type="sibTrans" cxnId="{A1B829A9-D948-42E3-90CF-828D584AC23A}">
      <dgm:prSet/>
      <dgm:spPr/>
      <dgm:t>
        <a:bodyPr/>
        <a:lstStyle/>
        <a:p>
          <a:endParaRPr lang="zh-CN" altLang="en-US"/>
        </a:p>
      </dgm:t>
    </dgm:pt>
    <dgm:pt modelId="{DB42B173-2F20-480E-A843-A360FFC7584B}">
      <dgm:prSet phldrT="[文本]" custT="1"/>
      <dgm:spPr/>
      <dgm:t>
        <a:bodyPr/>
        <a:lstStyle/>
        <a:p>
          <a:r>
            <a:rPr lang="zh-CN" altLang="en-US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邪正盛衰</a:t>
          </a:r>
          <a:endParaRPr lang="en-US" altLang="zh-CN" sz="2000" b="1" dirty="0">
            <a:solidFill>
              <a:srgbClr val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en-US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实证、虚证</a:t>
          </a:r>
          <a:endParaRPr lang="zh-CN" altLang="en-US" sz="2000" dirty="0"/>
        </a:p>
      </dgm:t>
    </dgm:pt>
    <dgm:pt modelId="{0E50F73F-8DBA-45A0-86EA-02B09D1DE298}" type="parTrans" cxnId="{32F22028-7D90-4E37-A412-8F560E355444}">
      <dgm:prSet/>
      <dgm:spPr/>
      <dgm:t>
        <a:bodyPr/>
        <a:lstStyle/>
        <a:p>
          <a:endParaRPr lang="zh-CN" altLang="en-US"/>
        </a:p>
      </dgm:t>
    </dgm:pt>
    <dgm:pt modelId="{77376CC2-DFB4-46D6-95E4-DFA488D59610}" type="sibTrans" cxnId="{32F22028-7D90-4E37-A412-8F560E355444}">
      <dgm:prSet/>
      <dgm:spPr/>
      <dgm:t>
        <a:bodyPr/>
        <a:lstStyle/>
        <a:p>
          <a:endParaRPr lang="zh-CN" altLang="en-US"/>
        </a:p>
      </dgm:t>
    </dgm:pt>
    <dgm:pt modelId="{F4DD9E71-802C-4D48-8DC1-2C969A4A00B9}">
      <dgm:prSet phldrT="[文本]" custT="1"/>
      <dgm:spPr/>
      <dgm:t>
        <a:bodyPr/>
        <a:lstStyle/>
        <a:p>
          <a:r>
            <a:rPr lang="zh-CN" altLang="en-US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病位深浅</a:t>
          </a:r>
          <a:endParaRPr lang="en-US" altLang="zh-CN" sz="2000" b="1" dirty="0">
            <a:solidFill>
              <a:srgbClr val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en-US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表证、里证</a:t>
          </a:r>
          <a:endParaRPr lang="zh-CN" altLang="en-US" sz="2000" dirty="0"/>
        </a:p>
      </dgm:t>
    </dgm:pt>
    <dgm:pt modelId="{F2443BD5-8BFE-45E9-A3AD-1F788E2C9998}" type="parTrans" cxnId="{F44855B7-8DAF-4339-BD7E-AECF4F771F58}">
      <dgm:prSet/>
      <dgm:spPr/>
      <dgm:t>
        <a:bodyPr/>
        <a:lstStyle/>
        <a:p>
          <a:endParaRPr lang="zh-CN" altLang="en-US"/>
        </a:p>
      </dgm:t>
    </dgm:pt>
    <dgm:pt modelId="{1613157A-BAAB-4876-8B02-82C0DCC61E86}" type="sibTrans" cxnId="{F44855B7-8DAF-4339-BD7E-AECF4F771F58}">
      <dgm:prSet/>
      <dgm:spPr/>
      <dgm:t>
        <a:bodyPr/>
        <a:lstStyle/>
        <a:p>
          <a:endParaRPr lang="zh-CN" altLang="en-US"/>
        </a:p>
      </dgm:t>
    </dgm:pt>
    <dgm:pt modelId="{FCDB22A6-95B5-4468-97A9-EF6A3CB1CABB}">
      <dgm:prSet phldrT="[文本]" custT="1"/>
      <dgm:spPr/>
      <dgm:t>
        <a:bodyPr/>
        <a:lstStyle/>
        <a:p>
          <a:r>
            <a:rPr lang="zh-CN" altLang="en-US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疾病性质</a:t>
          </a:r>
          <a:endParaRPr lang="en-US" altLang="zh-CN" sz="2000" b="1" dirty="0">
            <a:solidFill>
              <a:srgbClr val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en-US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寒证、热证</a:t>
          </a:r>
          <a:endParaRPr lang="zh-CN" altLang="en-US" sz="2000" dirty="0"/>
        </a:p>
      </dgm:t>
    </dgm:pt>
    <dgm:pt modelId="{9E58DDD1-CDA2-421B-AC3B-5E28091A2648}" type="parTrans" cxnId="{5F5D9B38-4104-4602-B1E3-F989FE29C637}">
      <dgm:prSet/>
      <dgm:spPr/>
      <dgm:t>
        <a:bodyPr/>
        <a:lstStyle/>
        <a:p>
          <a:endParaRPr lang="zh-CN" altLang="en-US"/>
        </a:p>
      </dgm:t>
    </dgm:pt>
    <dgm:pt modelId="{1DE44F5A-22D5-423E-A797-1DBEFB1B8EEC}" type="sibTrans" cxnId="{5F5D9B38-4104-4602-B1E3-F989FE29C637}">
      <dgm:prSet/>
      <dgm:spPr/>
      <dgm:t>
        <a:bodyPr/>
        <a:lstStyle/>
        <a:p>
          <a:endParaRPr lang="zh-CN" altLang="en-US"/>
        </a:p>
      </dgm:t>
    </dgm:pt>
    <dgm:pt modelId="{0B88AF59-6EF1-450F-871F-6A1C07A000F7}" type="pres">
      <dgm:prSet presAssocID="{73B63AF7-9013-4FF0-AAA2-DFFA61BADC56}" presName="matrix" presStyleCnt="0">
        <dgm:presLayoutVars>
          <dgm:chMax val="1"/>
          <dgm:dir/>
          <dgm:resizeHandles val="exact"/>
        </dgm:presLayoutVars>
      </dgm:prSet>
      <dgm:spPr/>
    </dgm:pt>
    <dgm:pt modelId="{FC9DDBB5-D3C4-486D-AC4C-5E2E771110E0}" type="pres">
      <dgm:prSet presAssocID="{73B63AF7-9013-4FF0-AAA2-DFFA61BADC56}" presName="diamond" presStyleLbl="bgShp" presStyleIdx="0" presStyleCnt="1"/>
      <dgm:spPr/>
    </dgm:pt>
    <dgm:pt modelId="{25E1D3FC-3877-4F5F-833B-540FF7368A47}" type="pres">
      <dgm:prSet presAssocID="{73B63AF7-9013-4FF0-AAA2-DFFA61BADC5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56AA01D-D590-4882-87D0-B83850E8B93C}" type="pres">
      <dgm:prSet presAssocID="{73B63AF7-9013-4FF0-AAA2-DFFA61BADC5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1D84F4F-96BA-4D6D-B69E-43229A62ED6B}" type="pres">
      <dgm:prSet presAssocID="{73B63AF7-9013-4FF0-AAA2-DFFA61BADC5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A44CC0A-31CA-4898-92CA-A1CCAF13AD01}" type="pres">
      <dgm:prSet presAssocID="{73B63AF7-9013-4FF0-AAA2-DFFA61BADC5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4EA10F-2BBA-447C-9E95-67472A5744E4}" type="presOf" srcId="{FCDB22A6-95B5-4468-97A9-EF6A3CB1CABB}" destId="{4A44CC0A-31CA-4898-92CA-A1CCAF13AD01}" srcOrd="0" destOrd="0" presId="urn:microsoft.com/office/officeart/2005/8/layout/matrix3"/>
    <dgm:cxn modelId="{58A87516-7DF6-4712-8030-3DC686B929CA}" type="presOf" srcId="{F4DD9E71-802C-4D48-8DC1-2C969A4A00B9}" destId="{31D84F4F-96BA-4D6D-B69E-43229A62ED6B}" srcOrd="0" destOrd="0" presId="urn:microsoft.com/office/officeart/2005/8/layout/matrix3"/>
    <dgm:cxn modelId="{32F22028-7D90-4E37-A412-8F560E355444}" srcId="{73B63AF7-9013-4FF0-AAA2-DFFA61BADC56}" destId="{DB42B173-2F20-480E-A843-A360FFC7584B}" srcOrd="1" destOrd="0" parTransId="{0E50F73F-8DBA-45A0-86EA-02B09D1DE298}" sibTransId="{77376CC2-DFB4-46D6-95E4-DFA488D59610}"/>
    <dgm:cxn modelId="{A9E18D2F-87FB-46A7-8688-59A1B1AF5693}" type="presOf" srcId="{87BA5B70-6EEC-4850-8BC4-334A51C0F819}" destId="{25E1D3FC-3877-4F5F-833B-540FF7368A47}" srcOrd="0" destOrd="0" presId="urn:microsoft.com/office/officeart/2005/8/layout/matrix3"/>
    <dgm:cxn modelId="{5F5D9B38-4104-4602-B1E3-F989FE29C637}" srcId="{73B63AF7-9013-4FF0-AAA2-DFFA61BADC56}" destId="{FCDB22A6-95B5-4468-97A9-EF6A3CB1CABB}" srcOrd="3" destOrd="0" parTransId="{9E58DDD1-CDA2-421B-AC3B-5E28091A2648}" sibTransId="{1DE44F5A-22D5-423E-A797-1DBEFB1B8EEC}"/>
    <dgm:cxn modelId="{40B03151-DF3A-4F08-8596-1C47A7F636F5}" type="presOf" srcId="{73B63AF7-9013-4FF0-AAA2-DFFA61BADC56}" destId="{0B88AF59-6EF1-450F-871F-6A1C07A000F7}" srcOrd="0" destOrd="0" presId="urn:microsoft.com/office/officeart/2005/8/layout/matrix3"/>
    <dgm:cxn modelId="{A1B829A9-D948-42E3-90CF-828D584AC23A}" srcId="{73B63AF7-9013-4FF0-AAA2-DFFA61BADC56}" destId="{87BA5B70-6EEC-4850-8BC4-334A51C0F819}" srcOrd="0" destOrd="0" parTransId="{0F6185EC-8B59-41CA-A2A3-6B2513185FE1}" sibTransId="{D98510CA-2218-4756-B29D-A4BE270ADCF6}"/>
    <dgm:cxn modelId="{F44855B7-8DAF-4339-BD7E-AECF4F771F58}" srcId="{73B63AF7-9013-4FF0-AAA2-DFFA61BADC56}" destId="{F4DD9E71-802C-4D48-8DC1-2C969A4A00B9}" srcOrd="2" destOrd="0" parTransId="{F2443BD5-8BFE-45E9-A3AD-1F788E2C9998}" sibTransId="{1613157A-BAAB-4876-8B02-82C0DCC61E86}"/>
    <dgm:cxn modelId="{1A1484FC-A685-48AD-A974-4C894E370766}" type="presOf" srcId="{DB42B173-2F20-480E-A843-A360FFC7584B}" destId="{156AA01D-D590-4882-87D0-B83850E8B93C}" srcOrd="0" destOrd="0" presId="urn:microsoft.com/office/officeart/2005/8/layout/matrix3"/>
    <dgm:cxn modelId="{C841899B-0C69-42E2-B64A-954A1132D222}" type="presParOf" srcId="{0B88AF59-6EF1-450F-871F-6A1C07A000F7}" destId="{FC9DDBB5-D3C4-486D-AC4C-5E2E771110E0}" srcOrd="0" destOrd="0" presId="urn:microsoft.com/office/officeart/2005/8/layout/matrix3"/>
    <dgm:cxn modelId="{F4364198-BBE5-42FD-9AA3-96F71AA36A96}" type="presParOf" srcId="{0B88AF59-6EF1-450F-871F-6A1C07A000F7}" destId="{25E1D3FC-3877-4F5F-833B-540FF7368A47}" srcOrd="1" destOrd="0" presId="urn:microsoft.com/office/officeart/2005/8/layout/matrix3"/>
    <dgm:cxn modelId="{A34C2352-93F8-41EA-988A-FAD80E9B438D}" type="presParOf" srcId="{0B88AF59-6EF1-450F-871F-6A1C07A000F7}" destId="{156AA01D-D590-4882-87D0-B83850E8B93C}" srcOrd="2" destOrd="0" presId="urn:microsoft.com/office/officeart/2005/8/layout/matrix3"/>
    <dgm:cxn modelId="{8E5ABBB4-A7BD-4C04-ACC6-F983AD648987}" type="presParOf" srcId="{0B88AF59-6EF1-450F-871F-6A1C07A000F7}" destId="{31D84F4F-96BA-4D6D-B69E-43229A62ED6B}" srcOrd="3" destOrd="0" presId="urn:microsoft.com/office/officeart/2005/8/layout/matrix3"/>
    <dgm:cxn modelId="{88965D08-3A30-400F-88D4-4538865DCB63}" type="presParOf" srcId="{0B88AF59-6EF1-450F-871F-6A1C07A000F7}" destId="{4A44CC0A-31CA-4898-92CA-A1CCAF13AD0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9C4A7D-860E-4450-A281-C0345356944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0CCBFE7-EAC7-47F3-A619-ED644581BDD8}">
      <dgm:prSet phldrT="[文本]" custT="1"/>
      <dgm:spPr/>
      <dgm:t>
        <a:bodyPr anchor="ctr"/>
        <a:lstStyle/>
        <a:p>
          <a:pPr algn="just"/>
          <a:r>
            <a:rPr lang="zh-CN" sz="2400" dirty="0"/>
            <a:t>是辨别疾病病位内外和病势深浅的一对纲领。</a:t>
          </a:r>
          <a:endParaRPr lang="zh-CN" altLang="en-US" sz="2400" dirty="0"/>
        </a:p>
      </dgm:t>
    </dgm:pt>
    <dgm:pt modelId="{A595A190-6298-4182-99EE-F57850961932}" type="parTrans" cxnId="{948CB23F-5490-4BC6-8C07-3039B88AB12E}">
      <dgm:prSet/>
      <dgm:spPr/>
      <dgm:t>
        <a:bodyPr/>
        <a:lstStyle/>
        <a:p>
          <a:endParaRPr lang="zh-CN" altLang="en-US"/>
        </a:p>
      </dgm:t>
    </dgm:pt>
    <dgm:pt modelId="{FD8E06CE-755F-46B3-8CF9-97CCD37CB03A}" type="sibTrans" cxnId="{948CB23F-5490-4BC6-8C07-3039B88AB12E}">
      <dgm:prSet/>
      <dgm:spPr/>
      <dgm:t>
        <a:bodyPr/>
        <a:lstStyle/>
        <a:p>
          <a:endParaRPr lang="zh-CN" altLang="en-US"/>
        </a:p>
      </dgm:t>
    </dgm:pt>
    <dgm:pt modelId="{22289358-C51F-4326-AFC1-1DD6957B30DB}">
      <dgm:prSet phldrT="[文本]" custT="1"/>
      <dgm:spPr/>
      <dgm:t>
        <a:bodyPr anchor="ctr"/>
        <a:lstStyle/>
        <a:p>
          <a:pPr>
            <a:buFont typeface="Wingdings" panose="05000000000000000000" pitchFamily="2" charset="2"/>
            <a:buChar char="Ø"/>
          </a:pPr>
          <a:r>
            <a:rPr lang="zh-CN" altLang="en-US" sz="2000" dirty="0"/>
            <a:t>就躯壳与内脏而言，躯壳为表，内脏为里。</a:t>
          </a:r>
        </a:p>
      </dgm:t>
    </dgm:pt>
    <dgm:pt modelId="{39242DA2-0F4D-4161-A43D-C38C5D1823C9}" type="parTrans" cxnId="{4661E68A-DA8D-4E77-9296-5DB3509C0B0E}">
      <dgm:prSet/>
      <dgm:spPr/>
      <dgm:t>
        <a:bodyPr/>
        <a:lstStyle/>
        <a:p>
          <a:endParaRPr lang="zh-CN" altLang="en-US"/>
        </a:p>
      </dgm:t>
    </dgm:pt>
    <dgm:pt modelId="{C0CAD1A1-FAEB-4117-8702-A240AD0AAA06}" type="sibTrans" cxnId="{4661E68A-DA8D-4E77-9296-5DB3509C0B0E}">
      <dgm:prSet/>
      <dgm:spPr/>
      <dgm:t>
        <a:bodyPr/>
        <a:lstStyle/>
        <a:p>
          <a:endParaRPr lang="zh-CN" altLang="en-US"/>
        </a:p>
      </dgm:t>
    </dgm:pt>
    <dgm:pt modelId="{A886F509-B66C-4699-A5B0-3419C938E0FC}">
      <dgm:prSet phldrT="[文本]" custT="1"/>
      <dgm:spPr/>
      <dgm:t>
        <a:bodyPr anchor="ctr"/>
        <a:lstStyle/>
        <a:p>
          <a:r>
            <a:rPr lang="zh-CN" altLang="en-US" sz="2000" dirty="0"/>
            <a:t>就经络与脏腑而言，经络为表，脏腑为里。</a:t>
          </a:r>
        </a:p>
      </dgm:t>
    </dgm:pt>
    <dgm:pt modelId="{6DF6EEB3-3A4D-48E8-88AF-0743B6111D35}" type="parTrans" cxnId="{D0EF319C-9694-48D3-AE77-93DED78791F6}">
      <dgm:prSet/>
      <dgm:spPr/>
      <dgm:t>
        <a:bodyPr/>
        <a:lstStyle/>
        <a:p>
          <a:endParaRPr lang="zh-CN" altLang="en-US"/>
        </a:p>
      </dgm:t>
    </dgm:pt>
    <dgm:pt modelId="{332C76EF-6A49-48F1-AFC5-49948A7E5EED}" type="sibTrans" cxnId="{D0EF319C-9694-48D3-AE77-93DED78791F6}">
      <dgm:prSet/>
      <dgm:spPr/>
      <dgm:t>
        <a:bodyPr/>
        <a:lstStyle/>
        <a:p>
          <a:endParaRPr lang="zh-CN" altLang="en-US"/>
        </a:p>
      </dgm:t>
    </dgm:pt>
    <dgm:pt modelId="{BBBD8034-C565-4AD0-A11E-ECC12395C044}">
      <dgm:prSet phldrT="[文本]" custT="1"/>
      <dgm:spPr/>
      <dgm:t>
        <a:bodyPr anchor="ctr"/>
        <a:lstStyle/>
        <a:p>
          <a:r>
            <a:rPr lang="zh-CN" altLang="en-US" sz="2000" dirty="0"/>
            <a:t>从病势深浅论，外感病者，病邪入里一层，病深一层；出表一层，病轻一层。</a:t>
          </a:r>
        </a:p>
      </dgm:t>
    </dgm:pt>
    <dgm:pt modelId="{2473C44D-70FA-4B2E-8F59-57DDCD92765B}" type="parTrans" cxnId="{6B910AE5-7D90-4AD3-B28C-D3312FA91FB1}">
      <dgm:prSet/>
      <dgm:spPr/>
      <dgm:t>
        <a:bodyPr/>
        <a:lstStyle/>
        <a:p>
          <a:endParaRPr lang="zh-CN" altLang="en-US"/>
        </a:p>
      </dgm:t>
    </dgm:pt>
    <dgm:pt modelId="{6D77AB33-2301-4625-897F-A722ACA308B4}" type="sibTrans" cxnId="{6B910AE5-7D90-4AD3-B28C-D3312FA91FB1}">
      <dgm:prSet/>
      <dgm:spPr/>
      <dgm:t>
        <a:bodyPr/>
        <a:lstStyle/>
        <a:p>
          <a:endParaRPr lang="zh-CN" altLang="en-US"/>
        </a:p>
      </dgm:t>
    </dgm:pt>
    <dgm:pt modelId="{3EC93C79-288A-468E-87B9-30270B90883E}">
      <dgm:prSet/>
      <dgm:spPr/>
      <dgm:t>
        <a:bodyPr/>
        <a:lstStyle/>
        <a:p>
          <a:endParaRPr lang="zh-CN" altLang="en-US"/>
        </a:p>
      </dgm:t>
    </dgm:pt>
    <dgm:pt modelId="{1C27A50A-18DE-4804-BE34-28E075E77182}" type="parTrans" cxnId="{6FD1ABD7-ECF1-45A8-ADCD-A6751F917329}">
      <dgm:prSet/>
      <dgm:spPr/>
      <dgm:t>
        <a:bodyPr/>
        <a:lstStyle/>
        <a:p>
          <a:endParaRPr lang="zh-CN" altLang="en-US"/>
        </a:p>
      </dgm:t>
    </dgm:pt>
    <dgm:pt modelId="{0F16926D-9C2D-466B-9023-3E4A41E63828}" type="sibTrans" cxnId="{6FD1ABD7-ECF1-45A8-ADCD-A6751F917329}">
      <dgm:prSet/>
      <dgm:spPr/>
      <dgm:t>
        <a:bodyPr/>
        <a:lstStyle/>
        <a:p>
          <a:endParaRPr lang="zh-CN" altLang="en-US"/>
        </a:p>
      </dgm:t>
    </dgm:pt>
    <dgm:pt modelId="{492BA2C9-38D9-4301-B8DB-19CC3B9B3871}" type="pres">
      <dgm:prSet presAssocID="{A29C4A7D-860E-4450-A281-C03453569441}" presName="vert0" presStyleCnt="0">
        <dgm:presLayoutVars>
          <dgm:dir/>
          <dgm:animOne val="branch"/>
          <dgm:animLvl val="lvl"/>
        </dgm:presLayoutVars>
      </dgm:prSet>
      <dgm:spPr/>
    </dgm:pt>
    <dgm:pt modelId="{3506B5BB-10C2-46BD-B843-02BD9353434A}" type="pres">
      <dgm:prSet presAssocID="{E0CCBFE7-EAC7-47F3-A619-ED644581BDD8}" presName="thickLine" presStyleLbl="alignNode1" presStyleIdx="0" presStyleCnt="1"/>
      <dgm:spPr/>
    </dgm:pt>
    <dgm:pt modelId="{FBD0FE13-5AC8-4BB9-A86E-640440B0D540}" type="pres">
      <dgm:prSet presAssocID="{E0CCBFE7-EAC7-47F3-A619-ED644581BDD8}" presName="horz1" presStyleCnt="0"/>
      <dgm:spPr/>
    </dgm:pt>
    <dgm:pt modelId="{7480D2F3-4CCE-4720-8944-414701545641}" type="pres">
      <dgm:prSet presAssocID="{E0CCBFE7-EAC7-47F3-A619-ED644581BDD8}" presName="tx1" presStyleLbl="revTx" presStyleIdx="0" presStyleCnt="5"/>
      <dgm:spPr/>
    </dgm:pt>
    <dgm:pt modelId="{650DC7BE-A81D-4080-B9E7-8D122F44D471}" type="pres">
      <dgm:prSet presAssocID="{E0CCBFE7-EAC7-47F3-A619-ED644581BDD8}" presName="vert1" presStyleCnt="0"/>
      <dgm:spPr/>
    </dgm:pt>
    <dgm:pt modelId="{6228F37A-8225-4A92-BCCB-D600C9131B81}" type="pres">
      <dgm:prSet presAssocID="{22289358-C51F-4326-AFC1-1DD6957B30DB}" presName="vertSpace2a" presStyleCnt="0"/>
      <dgm:spPr/>
    </dgm:pt>
    <dgm:pt modelId="{F53D9ADD-4B40-4581-8652-2B3A7DAE6079}" type="pres">
      <dgm:prSet presAssocID="{22289358-C51F-4326-AFC1-1DD6957B30DB}" presName="horz2" presStyleCnt="0"/>
      <dgm:spPr/>
    </dgm:pt>
    <dgm:pt modelId="{B6DB2B49-7100-477E-911C-8549C00527ED}" type="pres">
      <dgm:prSet presAssocID="{22289358-C51F-4326-AFC1-1DD6957B30DB}" presName="horzSpace2" presStyleCnt="0"/>
      <dgm:spPr/>
    </dgm:pt>
    <dgm:pt modelId="{0517719B-CD0E-414C-AC04-E5E6A92709D2}" type="pres">
      <dgm:prSet presAssocID="{22289358-C51F-4326-AFC1-1DD6957B30DB}" presName="tx2" presStyleLbl="revTx" presStyleIdx="1" presStyleCnt="5" custScaleY="106368"/>
      <dgm:spPr/>
    </dgm:pt>
    <dgm:pt modelId="{85EAD3F7-478E-4942-B6B7-F86BA6F77419}" type="pres">
      <dgm:prSet presAssocID="{22289358-C51F-4326-AFC1-1DD6957B30DB}" presName="vert2" presStyleCnt="0"/>
      <dgm:spPr/>
    </dgm:pt>
    <dgm:pt modelId="{D9C85D30-C92D-4C3D-B79E-BDFF1FB8F1EA}" type="pres">
      <dgm:prSet presAssocID="{22289358-C51F-4326-AFC1-1DD6957B30DB}" presName="thinLine2b" presStyleLbl="callout" presStyleIdx="0" presStyleCnt="4"/>
      <dgm:spPr/>
    </dgm:pt>
    <dgm:pt modelId="{74B5E329-E0BD-43F4-880F-DE9CC8C25F4D}" type="pres">
      <dgm:prSet presAssocID="{22289358-C51F-4326-AFC1-1DD6957B30DB}" presName="vertSpace2b" presStyleCnt="0"/>
      <dgm:spPr/>
    </dgm:pt>
    <dgm:pt modelId="{10221E31-475B-44AE-8CFE-75F84C16CA31}" type="pres">
      <dgm:prSet presAssocID="{3EC93C79-288A-468E-87B9-30270B90883E}" presName="horz2" presStyleCnt="0"/>
      <dgm:spPr/>
    </dgm:pt>
    <dgm:pt modelId="{472C2518-61A4-4BB1-9952-623EF054C20F}" type="pres">
      <dgm:prSet presAssocID="{3EC93C79-288A-468E-87B9-30270B90883E}" presName="horzSpace2" presStyleCnt="0"/>
      <dgm:spPr/>
    </dgm:pt>
    <dgm:pt modelId="{B50BA084-0D63-4F77-9484-8AC1777968A1}" type="pres">
      <dgm:prSet presAssocID="{3EC93C79-288A-468E-87B9-30270B90883E}" presName="tx2" presStyleLbl="revTx" presStyleIdx="2" presStyleCnt="5"/>
      <dgm:spPr/>
    </dgm:pt>
    <dgm:pt modelId="{C3121AF7-1E71-4E40-A05B-6300725D6DA1}" type="pres">
      <dgm:prSet presAssocID="{3EC93C79-288A-468E-87B9-30270B90883E}" presName="vert2" presStyleCnt="0"/>
      <dgm:spPr/>
    </dgm:pt>
    <dgm:pt modelId="{5CE753F7-9ACF-4032-9F46-A06C8889CE51}" type="pres">
      <dgm:prSet presAssocID="{3EC93C79-288A-468E-87B9-30270B90883E}" presName="thinLine2b" presStyleLbl="callout" presStyleIdx="1" presStyleCnt="4"/>
      <dgm:spPr/>
    </dgm:pt>
    <dgm:pt modelId="{D68336AF-14C5-43F4-B933-03D1E65327E8}" type="pres">
      <dgm:prSet presAssocID="{3EC93C79-288A-468E-87B9-30270B90883E}" presName="vertSpace2b" presStyleCnt="0"/>
      <dgm:spPr/>
    </dgm:pt>
    <dgm:pt modelId="{CD8393DE-F209-40AF-AE85-637F5A887C68}" type="pres">
      <dgm:prSet presAssocID="{A886F509-B66C-4699-A5B0-3419C938E0FC}" presName="horz2" presStyleCnt="0"/>
      <dgm:spPr/>
    </dgm:pt>
    <dgm:pt modelId="{3380BAED-A953-493A-9A8E-48132524E4F0}" type="pres">
      <dgm:prSet presAssocID="{A886F509-B66C-4699-A5B0-3419C938E0FC}" presName="horzSpace2" presStyleCnt="0"/>
      <dgm:spPr/>
    </dgm:pt>
    <dgm:pt modelId="{08D5D103-80C8-4F72-9B34-2B93B9FDDC22}" type="pres">
      <dgm:prSet presAssocID="{A886F509-B66C-4699-A5B0-3419C938E0FC}" presName="tx2" presStyleLbl="revTx" presStyleIdx="3" presStyleCnt="5" custScaleY="114302"/>
      <dgm:spPr/>
    </dgm:pt>
    <dgm:pt modelId="{10B98C41-1AA5-4D71-9151-F127D9FD5AF4}" type="pres">
      <dgm:prSet presAssocID="{A886F509-B66C-4699-A5B0-3419C938E0FC}" presName="vert2" presStyleCnt="0"/>
      <dgm:spPr/>
    </dgm:pt>
    <dgm:pt modelId="{685B1A33-1A15-4686-8780-8D8C10B4D2CC}" type="pres">
      <dgm:prSet presAssocID="{A886F509-B66C-4699-A5B0-3419C938E0FC}" presName="thinLine2b" presStyleLbl="callout" presStyleIdx="2" presStyleCnt="4"/>
      <dgm:spPr/>
    </dgm:pt>
    <dgm:pt modelId="{1402EA8C-83E6-4EE4-8B47-1F52D7AF09DA}" type="pres">
      <dgm:prSet presAssocID="{A886F509-B66C-4699-A5B0-3419C938E0FC}" presName="vertSpace2b" presStyleCnt="0"/>
      <dgm:spPr/>
    </dgm:pt>
    <dgm:pt modelId="{B179B07B-59E2-4C08-953A-113E7D7610BE}" type="pres">
      <dgm:prSet presAssocID="{BBBD8034-C565-4AD0-A11E-ECC12395C044}" presName="horz2" presStyleCnt="0"/>
      <dgm:spPr/>
    </dgm:pt>
    <dgm:pt modelId="{5166F3C0-B1E3-4C4A-8074-8E79BC6D78CC}" type="pres">
      <dgm:prSet presAssocID="{BBBD8034-C565-4AD0-A11E-ECC12395C044}" presName="horzSpace2" presStyleCnt="0"/>
      <dgm:spPr/>
    </dgm:pt>
    <dgm:pt modelId="{23D2BD02-6606-452C-A82E-BA2B1F05F254}" type="pres">
      <dgm:prSet presAssocID="{BBBD8034-C565-4AD0-A11E-ECC12395C044}" presName="tx2" presStyleLbl="revTx" presStyleIdx="4" presStyleCnt="5"/>
      <dgm:spPr/>
    </dgm:pt>
    <dgm:pt modelId="{ECE556F8-20F2-44B7-874B-4B3A8F7DB484}" type="pres">
      <dgm:prSet presAssocID="{BBBD8034-C565-4AD0-A11E-ECC12395C044}" presName="vert2" presStyleCnt="0"/>
      <dgm:spPr/>
    </dgm:pt>
    <dgm:pt modelId="{74A986B0-1F5A-4C12-8637-C42E43CFCBB2}" type="pres">
      <dgm:prSet presAssocID="{BBBD8034-C565-4AD0-A11E-ECC12395C044}" presName="thinLine2b" presStyleLbl="callout" presStyleIdx="3" presStyleCnt="4"/>
      <dgm:spPr/>
    </dgm:pt>
    <dgm:pt modelId="{EC4024BB-932C-4442-8733-3D9F603D12E1}" type="pres">
      <dgm:prSet presAssocID="{BBBD8034-C565-4AD0-A11E-ECC12395C044}" presName="vertSpace2b" presStyleCnt="0"/>
      <dgm:spPr/>
    </dgm:pt>
  </dgm:ptLst>
  <dgm:cxnLst>
    <dgm:cxn modelId="{948CB23F-5490-4BC6-8C07-3039B88AB12E}" srcId="{A29C4A7D-860E-4450-A281-C03453569441}" destId="{E0CCBFE7-EAC7-47F3-A619-ED644581BDD8}" srcOrd="0" destOrd="0" parTransId="{A595A190-6298-4182-99EE-F57850961932}" sibTransId="{FD8E06CE-755F-46B3-8CF9-97CCD37CB03A}"/>
    <dgm:cxn modelId="{8A527B5F-B6B5-4AA8-BCB7-96859AD446C4}" type="presOf" srcId="{E0CCBFE7-EAC7-47F3-A619-ED644581BDD8}" destId="{7480D2F3-4CCE-4720-8944-414701545641}" srcOrd="0" destOrd="0" presId="urn:microsoft.com/office/officeart/2008/layout/LinedList"/>
    <dgm:cxn modelId="{A765F648-C5F0-44EF-B75A-03BAB9C3280F}" type="presOf" srcId="{22289358-C51F-4326-AFC1-1DD6957B30DB}" destId="{0517719B-CD0E-414C-AC04-E5E6A92709D2}" srcOrd="0" destOrd="0" presId="urn:microsoft.com/office/officeart/2008/layout/LinedList"/>
    <dgm:cxn modelId="{4661E68A-DA8D-4E77-9296-5DB3509C0B0E}" srcId="{E0CCBFE7-EAC7-47F3-A619-ED644581BDD8}" destId="{22289358-C51F-4326-AFC1-1DD6957B30DB}" srcOrd="0" destOrd="0" parTransId="{39242DA2-0F4D-4161-A43D-C38C5D1823C9}" sibTransId="{C0CAD1A1-FAEB-4117-8702-A240AD0AAA06}"/>
    <dgm:cxn modelId="{D0EF319C-9694-48D3-AE77-93DED78791F6}" srcId="{E0CCBFE7-EAC7-47F3-A619-ED644581BDD8}" destId="{A886F509-B66C-4699-A5B0-3419C938E0FC}" srcOrd="2" destOrd="0" parTransId="{6DF6EEB3-3A4D-48E8-88AF-0743B6111D35}" sibTransId="{332C76EF-6A49-48F1-AFC5-49948A7E5EED}"/>
    <dgm:cxn modelId="{24EB9AC2-78BB-4F69-AAAE-CE449311F89A}" type="presOf" srcId="{A886F509-B66C-4699-A5B0-3419C938E0FC}" destId="{08D5D103-80C8-4F72-9B34-2B93B9FDDC22}" srcOrd="0" destOrd="0" presId="urn:microsoft.com/office/officeart/2008/layout/LinedList"/>
    <dgm:cxn modelId="{F053FCCB-2A15-4427-B02C-AC4652D3A094}" type="presOf" srcId="{BBBD8034-C565-4AD0-A11E-ECC12395C044}" destId="{23D2BD02-6606-452C-A82E-BA2B1F05F254}" srcOrd="0" destOrd="0" presId="urn:microsoft.com/office/officeart/2008/layout/LinedList"/>
    <dgm:cxn modelId="{6FD1ABD7-ECF1-45A8-ADCD-A6751F917329}" srcId="{E0CCBFE7-EAC7-47F3-A619-ED644581BDD8}" destId="{3EC93C79-288A-468E-87B9-30270B90883E}" srcOrd="1" destOrd="0" parTransId="{1C27A50A-18DE-4804-BE34-28E075E77182}" sibTransId="{0F16926D-9C2D-466B-9023-3E4A41E63828}"/>
    <dgm:cxn modelId="{6B910AE5-7D90-4AD3-B28C-D3312FA91FB1}" srcId="{E0CCBFE7-EAC7-47F3-A619-ED644581BDD8}" destId="{BBBD8034-C565-4AD0-A11E-ECC12395C044}" srcOrd="3" destOrd="0" parTransId="{2473C44D-70FA-4B2E-8F59-57DDCD92765B}" sibTransId="{6D77AB33-2301-4625-897F-A722ACA308B4}"/>
    <dgm:cxn modelId="{96F201EB-3B2C-4404-AE08-87CADC23A695}" type="presOf" srcId="{3EC93C79-288A-468E-87B9-30270B90883E}" destId="{B50BA084-0D63-4F77-9484-8AC1777968A1}" srcOrd="0" destOrd="0" presId="urn:microsoft.com/office/officeart/2008/layout/LinedList"/>
    <dgm:cxn modelId="{20FCF5ED-AA99-43C2-ACE8-980E612009AE}" type="presOf" srcId="{A29C4A7D-860E-4450-A281-C03453569441}" destId="{492BA2C9-38D9-4301-B8DB-19CC3B9B3871}" srcOrd="0" destOrd="0" presId="urn:microsoft.com/office/officeart/2008/layout/LinedList"/>
    <dgm:cxn modelId="{F29E34A0-8179-40FA-A0D0-7112A514BB01}" type="presParOf" srcId="{492BA2C9-38D9-4301-B8DB-19CC3B9B3871}" destId="{3506B5BB-10C2-46BD-B843-02BD9353434A}" srcOrd="0" destOrd="0" presId="urn:microsoft.com/office/officeart/2008/layout/LinedList"/>
    <dgm:cxn modelId="{B0C9A91A-E458-4921-B760-972DDE8BC242}" type="presParOf" srcId="{492BA2C9-38D9-4301-B8DB-19CC3B9B3871}" destId="{FBD0FE13-5AC8-4BB9-A86E-640440B0D540}" srcOrd="1" destOrd="0" presId="urn:microsoft.com/office/officeart/2008/layout/LinedList"/>
    <dgm:cxn modelId="{EE639B77-47B8-41D6-B08F-D2A9E945BCB3}" type="presParOf" srcId="{FBD0FE13-5AC8-4BB9-A86E-640440B0D540}" destId="{7480D2F3-4CCE-4720-8944-414701545641}" srcOrd="0" destOrd="0" presId="urn:microsoft.com/office/officeart/2008/layout/LinedList"/>
    <dgm:cxn modelId="{6F31BA1A-C8A1-47E5-98E0-D46A9A9CC8A1}" type="presParOf" srcId="{FBD0FE13-5AC8-4BB9-A86E-640440B0D540}" destId="{650DC7BE-A81D-4080-B9E7-8D122F44D471}" srcOrd="1" destOrd="0" presId="urn:microsoft.com/office/officeart/2008/layout/LinedList"/>
    <dgm:cxn modelId="{35FCC3FE-B584-4F7A-AB5B-1C42341E5CF9}" type="presParOf" srcId="{650DC7BE-A81D-4080-B9E7-8D122F44D471}" destId="{6228F37A-8225-4A92-BCCB-D600C9131B81}" srcOrd="0" destOrd="0" presId="urn:microsoft.com/office/officeart/2008/layout/LinedList"/>
    <dgm:cxn modelId="{79BF05B7-9E44-4B67-B4DF-BFD78DA990C5}" type="presParOf" srcId="{650DC7BE-A81D-4080-B9E7-8D122F44D471}" destId="{F53D9ADD-4B40-4581-8652-2B3A7DAE6079}" srcOrd="1" destOrd="0" presId="urn:microsoft.com/office/officeart/2008/layout/LinedList"/>
    <dgm:cxn modelId="{F1ACF5B0-15C8-4E8E-962B-F5449E89A3DF}" type="presParOf" srcId="{F53D9ADD-4B40-4581-8652-2B3A7DAE6079}" destId="{B6DB2B49-7100-477E-911C-8549C00527ED}" srcOrd="0" destOrd="0" presId="urn:microsoft.com/office/officeart/2008/layout/LinedList"/>
    <dgm:cxn modelId="{41698916-8884-4EF6-8906-5100107F1D4B}" type="presParOf" srcId="{F53D9ADD-4B40-4581-8652-2B3A7DAE6079}" destId="{0517719B-CD0E-414C-AC04-E5E6A92709D2}" srcOrd="1" destOrd="0" presId="urn:microsoft.com/office/officeart/2008/layout/LinedList"/>
    <dgm:cxn modelId="{7D855EF4-93E1-4608-93D4-5E4121E9F8BE}" type="presParOf" srcId="{F53D9ADD-4B40-4581-8652-2B3A7DAE6079}" destId="{85EAD3F7-478E-4942-B6B7-F86BA6F77419}" srcOrd="2" destOrd="0" presId="urn:microsoft.com/office/officeart/2008/layout/LinedList"/>
    <dgm:cxn modelId="{50620EF6-003B-407F-B19D-2D15B29274FF}" type="presParOf" srcId="{650DC7BE-A81D-4080-B9E7-8D122F44D471}" destId="{D9C85D30-C92D-4C3D-B79E-BDFF1FB8F1EA}" srcOrd="2" destOrd="0" presId="urn:microsoft.com/office/officeart/2008/layout/LinedList"/>
    <dgm:cxn modelId="{FA431142-60CC-4492-8FF7-39426E262DA5}" type="presParOf" srcId="{650DC7BE-A81D-4080-B9E7-8D122F44D471}" destId="{74B5E329-E0BD-43F4-880F-DE9CC8C25F4D}" srcOrd="3" destOrd="0" presId="urn:microsoft.com/office/officeart/2008/layout/LinedList"/>
    <dgm:cxn modelId="{47512B0C-5E45-4794-8666-3190F87A9C47}" type="presParOf" srcId="{650DC7BE-A81D-4080-B9E7-8D122F44D471}" destId="{10221E31-475B-44AE-8CFE-75F84C16CA31}" srcOrd="4" destOrd="0" presId="urn:microsoft.com/office/officeart/2008/layout/LinedList"/>
    <dgm:cxn modelId="{55A2B0AB-54A4-44AA-ACC9-47879C0E5A82}" type="presParOf" srcId="{10221E31-475B-44AE-8CFE-75F84C16CA31}" destId="{472C2518-61A4-4BB1-9952-623EF054C20F}" srcOrd="0" destOrd="0" presId="urn:microsoft.com/office/officeart/2008/layout/LinedList"/>
    <dgm:cxn modelId="{32B61BC8-769B-4267-8EE7-592F0882BFE2}" type="presParOf" srcId="{10221E31-475B-44AE-8CFE-75F84C16CA31}" destId="{B50BA084-0D63-4F77-9484-8AC1777968A1}" srcOrd="1" destOrd="0" presId="urn:microsoft.com/office/officeart/2008/layout/LinedList"/>
    <dgm:cxn modelId="{B2715016-5F84-4FF6-BBC0-2AB4A94863DF}" type="presParOf" srcId="{10221E31-475B-44AE-8CFE-75F84C16CA31}" destId="{C3121AF7-1E71-4E40-A05B-6300725D6DA1}" srcOrd="2" destOrd="0" presId="urn:microsoft.com/office/officeart/2008/layout/LinedList"/>
    <dgm:cxn modelId="{6FCF0B19-BF30-4A39-BD56-E092B59A5EEE}" type="presParOf" srcId="{650DC7BE-A81D-4080-B9E7-8D122F44D471}" destId="{5CE753F7-9ACF-4032-9F46-A06C8889CE51}" srcOrd="5" destOrd="0" presId="urn:microsoft.com/office/officeart/2008/layout/LinedList"/>
    <dgm:cxn modelId="{7EC1D4FD-5831-43EC-BCAC-6515598E2D4F}" type="presParOf" srcId="{650DC7BE-A81D-4080-B9E7-8D122F44D471}" destId="{D68336AF-14C5-43F4-B933-03D1E65327E8}" srcOrd="6" destOrd="0" presId="urn:microsoft.com/office/officeart/2008/layout/LinedList"/>
    <dgm:cxn modelId="{02B3F798-95D9-43F2-93C9-C3CFF1682550}" type="presParOf" srcId="{650DC7BE-A81D-4080-B9E7-8D122F44D471}" destId="{CD8393DE-F209-40AF-AE85-637F5A887C68}" srcOrd="7" destOrd="0" presId="urn:microsoft.com/office/officeart/2008/layout/LinedList"/>
    <dgm:cxn modelId="{B182E6B1-0B6B-4185-81EB-18B9641FB8BC}" type="presParOf" srcId="{CD8393DE-F209-40AF-AE85-637F5A887C68}" destId="{3380BAED-A953-493A-9A8E-48132524E4F0}" srcOrd="0" destOrd="0" presId="urn:microsoft.com/office/officeart/2008/layout/LinedList"/>
    <dgm:cxn modelId="{E5F91747-8161-40D1-89A6-9E30EA13688F}" type="presParOf" srcId="{CD8393DE-F209-40AF-AE85-637F5A887C68}" destId="{08D5D103-80C8-4F72-9B34-2B93B9FDDC22}" srcOrd="1" destOrd="0" presId="urn:microsoft.com/office/officeart/2008/layout/LinedList"/>
    <dgm:cxn modelId="{DF65EB29-AD11-4CB4-9A98-EF1134B9A6DA}" type="presParOf" srcId="{CD8393DE-F209-40AF-AE85-637F5A887C68}" destId="{10B98C41-1AA5-4D71-9151-F127D9FD5AF4}" srcOrd="2" destOrd="0" presId="urn:microsoft.com/office/officeart/2008/layout/LinedList"/>
    <dgm:cxn modelId="{A44B0DFE-1FD8-461F-BAC5-1AB59DC92445}" type="presParOf" srcId="{650DC7BE-A81D-4080-B9E7-8D122F44D471}" destId="{685B1A33-1A15-4686-8780-8D8C10B4D2CC}" srcOrd="8" destOrd="0" presId="urn:microsoft.com/office/officeart/2008/layout/LinedList"/>
    <dgm:cxn modelId="{9489E4A2-6C20-40CF-8F6B-7173994E95B5}" type="presParOf" srcId="{650DC7BE-A81D-4080-B9E7-8D122F44D471}" destId="{1402EA8C-83E6-4EE4-8B47-1F52D7AF09DA}" srcOrd="9" destOrd="0" presId="urn:microsoft.com/office/officeart/2008/layout/LinedList"/>
    <dgm:cxn modelId="{E8F7BA3D-6FEB-4C6D-9000-CF474FAD7140}" type="presParOf" srcId="{650DC7BE-A81D-4080-B9E7-8D122F44D471}" destId="{B179B07B-59E2-4C08-953A-113E7D7610BE}" srcOrd="10" destOrd="0" presId="urn:microsoft.com/office/officeart/2008/layout/LinedList"/>
    <dgm:cxn modelId="{58FD5CBB-C0A8-4EED-B8E5-0E2B06C451C3}" type="presParOf" srcId="{B179B07B-59E2-4C08-953A-113E7D7610BE}" destId="{5166F3C0-B1E3-4C4A-8074-8E79BC6D78CC}" srcOrd="0" destOrd="0" presId="urn:microsoft.com/office/officeart/2008/layout/LinedList"/>
    <dgm:cxn modelId="{99693560-9233-4592-9C10-6B6E1E3558BA}" type="presParOf" srcId="{B179B07B-59E2-4C08-953A-113E7D7610BE}" destId="{23D2BD02-6606-452C-A82E-BA2B1F05F254}" srcOrd="1" destOrd="0" presId="urn:microsoft.com/office/officeart/2008/layout/LinedList"/>
    <dgm:cxn modelId="{FF9248BA-9460-48EE-9DC7-6E9841FB3684}" type="presParOf" srcId="{B179B07B-59E2-4C08-953A-113E7D7610BE}" destId="{ECE556F8-20F2-44B7-874B-4B3A8F7DB484}" srcOrd="2" destOrd="0" presId="urn:microsoft.com/office/officeart/2008/layout/LinedList"/>
    <dgm:cxn modelId="{D5BBCBCA-8646-46A4-86E5-509A83D1A6A7}" type="presParOf" srcId="{650DC7BE-A81D-4080-B9E7-8D122F44D471}" destId="{74A986B0-1F5A-4C12-8637-C42E43CFCBB2}" srcOrd="11" destOrd="0" presId="urn:microsoft.com/office/officeart/2008/layout/LinedList"/>
    <dgm:cxn modelId="{C346DE16-1EE2-40D9-9EDF-549E4EEB0356}" type="presParOf" srcId="{650DC7BE-A81D-4080-B9E7-8D122F44D471}" destId="{EC4024BB-932C-4442-8733-3D9F603D12E1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59BEF2-31B5-4FE8-A0C0-BC359F39954B}" type="doc">
      <dgm:prSet loTypeId="urn:microsoft.com/office/officeart/2005/8/layout/h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9F3DBF24-9B4D-44D3-929E-7C12153B0B85}">
      <dgm:prSet phldrT="[文本]" custT="1"/>
      <dgm:spPr/>
      <dgm:t>
        <a:bodyPr/>
        <a:lstStyle/>
        <a:p>
          <a:r>
            <a:rPr lang="zh-CN" altLang="en-US" sz="4800" b="0" dirty="0">
              <a:latin typeface="黑体" panose="02010609060101010101" pitchFamily="49" charset="-122"/>
              <a:ea typeface="黑体" panose="02010609060101010101" pitchFamily="49" charset="-122"/>
            </a:rPr>
            <a:t>四、寒证和热证的关系</a:t>
          </a:r>
        </a:p>
      </dgm:t>
    </dgm:pt>
    <dgm:pt modelId="{552A917C-7A22-4AE4-A63E-C66855673620}" type="parTrans" cxnId="{9A167ECC-471F-4A1B-8550-A9B7757578D9}">
      <dgm:prSet/>
      <dgm:spPr/>
      <dgm:t>
        <a:bodyPr/>
        <a:lstStyle/>
        <a:p>
          <a:endParaRPr lang="zh-CN" altLang="en-US"/>
        </a:p>
      </dgm:t>
    </dgm:pt>
    <dgm:pt modelId="{F360CC84-4235-4990-A236-A8A2696E9DBB}" type="sibTrans" cxnId="{9A167ECC-471F-4A1B-8550-A9B7757578D9}">
      <dgm:prSet/>
      <dgm:spPr/>
      <dgm:t>
        <a:bodyPr/>
        <a:lstStyle/>
        <a:p>
          <a:endParaRPr lang="zh-CN" altLang="en-US"/>
        </a:p>
      </dgm:t>
    </dgm:pt>
    <dgm:pt modelId="{A05FE08D-F8D4-4BAF-9B8D-0BDC3B69E8FC}">
      <dgm:prSet phldrT="[文本]" custT="1"/>
      <dgm:spPr/>
      <dgm:t>
        <a:bodyPr/>
        <a:lstStyle/>
        <a:p>
          <a:pPr algn="ctr">
            <a:lnSpc>
              <a:spcPct val="90000"/>
            </a:lnSpc>
            <a:spcAft>
              <a:spcPct val="35000"/>
            </a:spcAft>
          </a:pPr>
          <a:r>
            <a:rPr lang="zh-CN" altLang="en-US" sz="2700" b="1" dirty="0">
              <a:latin typeface="黑体" panose="02010609060101010101" pitchFamily="49" charset="-122"/>
              <a:ea typeface="黑体" panose="02010609060101010101" pitchFamily="49" charset="-122"/>
            </a:rPr>
            <a:t>寒热错杂</a:t>
          </a:r>
          <a:endParaRPr lang="zh-CN" altLang="en-US" sz="27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algn="just">
            <a:lnSpc>
              <a:spcPct val="100000"/>
            </a:lnSpc>
            <a:spcAft>
              <a:spcPts val="0"/>
            </a:spcAft>
          </a:pPr>
          <a:r>
            <a:rPr lang="zh-CN" altLang="en-US" sz="2400" dirty="0"/>
            <a:t>在同一病人身上同时出现寒证和热证，呈现寒热交错的现象，称为寒热错杂。寒热错杂有上下寒热错杂和表里寒热错杂的不同。</a:t>
          </a:r>
        </a:p>
      </dgm:t>
    </dgm:pt>
    <dgm:pt modelId="{7941D9F1-3C0A-43C6-BD0F-E490D4FADBE4}" type="parTrans" cxnId="{45B33528-0CCE-4FF1-BB5A-F6FEAFC244A8}">
      <dgm:prSet/>
      <dgm:spPr/>
      <dgm:t>
        <a:bodyPr/>
        <a:lstStyle/>
        <a:p>
          <a:endParaRPr lang="zh-CN" altLang="en-US"/>
        </a:p>
      </dgm:t>
    </dgm:pt>
    <dgm:pt modelId="{78DEC514-2031-4836-8D16-F8204FA1AD48}" type="sibTrans" cxnId="{45B33528-0CCE-4FF1-BB5A-F6FEAFC244A8}">
      <dgm:prSet/>
      <dgm:spPr/>
      <dgm:t>
        <a:bodyPr/>
        <a:lstStyle/>
        <a:p>
          <a:endParaRPr lang="zh-CN" altLang="en-US"/>
        </a:p>
      </dgm:t>
    </dgm:pt>
    <dgm:pt modelId="{D4B097E3-62A2-4BC2-A67D-8FD5AAA7E36C}">
      <dgm:prSet phldrT="[文本]" custT="1"/>
      <dgm:spPr/>
      <dgm:t>
        <a:bodyPr/>
        <a:lstStyle/>
        <a:p>
          <a:pPr marL="0"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b="1" kern="1200" dirty="0">
              <a:latin typeface="黑体" panose="02010609060101010101" pitchFamily="49" charset="-122"/>
              <a:ea typeface="黑体" panose="02010609060101010101" pitchFamily="49" charset="-122"/>
            </a:rPr>
            <a:t>寒热转化</a:t>
          </a:r>
          <a:endParaRPr lang="en-US" altLang="zh-CN" sz="2700" b="1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0" lvl="0" algn="just" defTabSz="12001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寒热证的转化，反映邪正盛衰的情况。由寒证转化为热证，是人体正气尚盛，寒邪郁而化热；热证转化为寒证，多属邪盛正虚，正不胜邪。</a:t>
          </a:r>
          <a:endParaRPr lang="zh-CN" altLang="en-US" sz="2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gm:t>
    </dgm:pt>
    <dgm:pt modelId="{DAF8E12C-9D02-4D4B-8DF1-17E81F4C8033}" type="parTrans" cxnId="{D99C0FFD-024C-43BD-99BD-3E187F88BD0E}">
      <dgm:prSet/>
      <dgm:spPr/>
      <dgm:t>
        <a:bodyPr/>
        <a:lstStyle/>
        <a:p>
          <a:endParaRPr lang="zh-CN" altLang="en-US"/>
        </a:p>
      </dgm:t>
    </dgm:pt>
    <dgm:pt modelId="{10C7C0DB-B952-43A0-B838-7D3A5F7CB7BB}" type="sibTrans" cxnId="{D99C0FFD-024C-43BD-99BD-3E187F88BD0E}">
      <dgm:prSet/>
      <dgm:spPr/>
      <dgm:t>
        <a:bodyPr/>
        <a:lstStyle/>
        <a:p>
          <a:endParaRPr lang="zh-CN" altLang="en-US"/>
        </a:p>
      </dgm:t>
    </dgm:pt>
    <dgm:pt modelId="{6FBFBDC6-1D80-4897-9201-426FF5528078}">
      <dgm:prSet phldrT="[文本]" custT="1"/>
      <dgm:spPr/>
      <dgm:t>
        <a:bodyPr/>
        <a:lstStyle/>
        <a:p>
          <a:pPr marL="0"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b="1" kern="1200" dirty="0">
              <a:latin typeface="黑体" panose="02010609060101010101" pitchFamily="49" charset="-122"/>
              <a:ea typeface="黑体" panose="02010609060101010101" pitchFamily="49" charset="-122"/>
            </a:rPr>
            <a:t>寒热真假</a:t>
          </a:r>
          <a:endParaRPr lang="zh-CN" sz="2700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0" lvl="0" algn="just" defTabSz="12001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当寒证或热证发展到极点时，有时会出现与疾病本质相反的一些假象如</a:t>
          </a:r>
          <a:r>
            <a:rPr lang="en-US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“</a:t>
          </a:r>
          <a:r>
            <a:rPr lang="zh-CN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寒极似热</a:t>
          </a:r>
          <a:r>
            <a:rPr lang="en-US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”</a:t>
          </a:r>
          <a:r>
            <a:rPr lang="zh-CN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、</a:t>
          </a:r>
          <a:r>
            <a:rPr lang="en-US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“</a:t>
          </a:r>
          <a:r>
            <a:rPr lang="zh-CN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热极似寒</a:t>
          </a:r>
          <a:r>
            <a:rPr lang="en-US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”</a:t>
          </a:r>
          <a:r>
            <a:rPr lang="zh-CN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，即所谓真寒假热，真热假寒。</a:t>
          </a:r>
          <a:endParaRPr lang="zh-CN" altLang="en-US" sz="2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gm:t>
    </dgm:pt>
    <dgm:pt modelId="{B46A6436-8431-4665-9201-5EA86ED67879}" type="parTrans" cxnId="{BE04AF12-BDEC-4ED6-9146-751F0A6665F2}">
      <dgm:prSet/>
      <dgm:spPr/>
      <dgm:t>
        <a:bodyPr/>
        <a:lstStyle/>
        <a:p>
          <a:endParaRPr lang="zh-CN" altLang="en-US"/>
        </a:p>
      </dgm:t>
    </dgm:pt>
    <dgm:pt modelId="{C42921CF-2F63-42DF-894E-66FD3F89D2E2}" type="sibTrans" cxnId="{BE04AF12-BDEC-4ED6-9146-751F0A6665F2}">
      <dgm:prSet/>
      <dgm:spPr/>
      <dgm:t>
        <a:bodyPr/>
        <a:lstStyle/>
        <a:p>
          <a:endParaRPr lang="zh-CN" altLang="en-US"/>
        </a:p>
      </dgm:t>
    </dgm:pt>
    <dgm:pt modelId="{44052F96-9829-410C-A95A-6EC5E416ADFC}">
      <dgm:prSet/>
      <dgm:spPr/>
      <dgm:t>
        <a:bodyPr/>
        <a:lstStyle/>
        <a:p>
          <a:endParaRPr lang="zh-CN" altLang="en-US"/>
        </a:p>
      </dgm:t>
    </dgm:pt>
    <dgm:pt modelId="{5E528F4E-A46E-480A-9105-022478337960}" type="parTrans" cxnId="{789922D2-2C74-4C2D-B3FC-001AB038CEED}">
      <dgm:prSet/>
      <dgm:spPr/>
      <dgm:t>
        <a:bodyPr/>
        <a:lstStyle/>
        <a:p>
          <a:endParaRPr lang="zh-CN" altLang="en-US"/>
        </a:p>
      </dgm:t>
    </dgm:pt>
    <dgm:pt modelId="{A4A5DFF7-2618-46B4-94C6-C97FD542F6C8}" type="sibTrans" cxnId="{789922D2-2C74-4C2D-B3FC-001AB038CEED}">
      <dgm:prSet/>
      <dgm:spPr/>
      <dgm:t>
        <a:bodyPr/>
        <a:lstStyle/>
        <a:p>
          <a:endParaRPr lang="zh-CN" altLang="en-US"/>
        </a:p>
      </dgm:t>
    </dgm:pt>
    <dgm:pt modelId="{7EC6E565-7602-4602-BCA4-AA533B404CC3}">
      <dgm:prSet/>
      <dgm:spPr/>
      <dgm:t>
        <a:bodyPr/>
        <a:lstStyle/>
        <a:p>
          <a:endParaRPr lang="zh-CN" altLang="en-US"/>
        </a:p>
      </dgm:t>
    </dgm:pt>
    <dgm:pt modelId="{F6EFF0EE-2BF6-4C5A-A854-001E672B8DAD}" type="parTrans" cxnId="{99EABBFF-94C9-4C6D-BE65-09E9F05687AF}">
      <dgm:prSet/>
      <dgm:spPr/>
      <dgm:t>
        <a:bodyPr/>
        <a:lstStyle/>
        <a:p>
          <a:endParaRPr lang="zh-CN" altLang="en-US"/>
        </a:p>
      </dgm:t>
    </dgm:pt>
    <dgm:pt modelId="{70D95E34-A403-4A17-8A64-FDAFB8B93601}" type="sibTrans" cxnId="{99EABBFF-94C9-4C6D-BE65-09E9F05687AF}">
      <dgm:prSet/>
      <dgm:spPr/>
      <dgm:t>
        <a:bodyPr/>
        <a:lstStyle/>
        <a:p>
          <a:endParaRPr lang="zh-CN" altLang="en-US"/>
        </a:p>
      </dgm:t>
    </dgm:pt>
    <dgm:pt modelId="{E934C778-0F52-4EA7-8E97-7532BE90271F}">
      <dgm:prSet/>
      <dgm:spPr/>
      <dgm:t>
        <a:bodyPr/>
        <a:lstStyle/>
        <a:p>
          <a:endParaRPr lang="zh-CN" altLang="en-US"/>
        </a:p>
      </dgm:t>
    </dgm:pt>
    <dgm:pt modelId="{2F5215E3-7F67-413B-8215-F63017E8BFBE}" type="parTrans" cxnId="{1355EA9C-2C8C-47D1-8B2E-4ED6738A48C0}">
      <dgm:prSet/>
      <dgm:spPr/>
      <dgm:t>
        <a:bodyPr/>
        <a:lstStyle/>
        <a:p>
          <a:endParaRPr lang="zh-CN" altLang="en-US"/>
        </a:p>
      </dgm:t>
    </dgm:pt>
    <dgm:pt modelId="{E45DE125-E7D4-4450-B75A-9F39C3C0A42A}" type="sibTrans" cxnId="{1355EA9C-2C8C-47D1-8B2E-4ED6738A48C0}">
      <dgm:prSet/>
      <dgm:spPr/>
      <dgm:t>
        <a:bodyPr/>
        <a:lstStyle/>
        <a:p>
          <a:endParaRPr lang="zh-CN" altLang="en-US"/>
        </a:p>
      </dgm:t>
    </dgm:pt>
    <dgm:pt modelId="{88151DB9-438E-493A-84AD-1AC426487656}">
      <dgm:prSet/>
      <dgm:spPr/>
      <dgm:t>
        <a:bodyPr/>
        <a:lstStyle/>
        <a:p>
          <a:endParaRPr lang="zh-CN" altLang="en-US"/>
        </a:p>
      </dgm:t>
    </dgm:pt>
    <dgm:pt modelId="{B6C21A89-3486-4126-BBD9-AD5BB79174C9}" type="parTrans" cxnId="{D4803D17-F9DE-4B23-BE65-53A5177BECCB}">
      <dgm:prSet/>
      <dgm:spPr/>
      <dgm:t>
        <a:bodyPr/>
        <a:lstStyle/>
        <a:p>
          <a:endParaRPr lang="zh-CN" altLang="en-US"/>
        </a:p>
      </dgm:t>
    </dgm:pt>
    <dgm:pt modelId="{43EDA9FB-558B-4A2D-91E3-EA7D25BD4CEA}" type="sibTrans" cxnId="{D4803D17-F9DE-4B23-BE65-53A5177BECCB}">
      <dgm:prSet/>
      <dgm:spPr/>
      <dgm:t>
        <a:bodyPr/>
        <a:lstStyle/>
        <a:p>
          <a:endParaRPr lang="zh-CN" altLang="en-US"/>
        </a:p>
      </dgm:t>
    </dgm:pt>
    <dgm:pt modelId="{8A113F35-97C5-4897-A087-A17DE8E36398}" type="pres">
      <dgm:prSet presAssocID="{3759BEF2-31B5-4FE8-A0C0-BC359F39954B}" presName="composite" presStyleCnt="0">
        <dgm:presLayoutVars>
          <dgm:chMax val="1"/>
          <dgm:dir/>
          <dgm:resizeHandles val="exact"/>
        </dgm:presLayoutVars>
      </dgm:prSet>
      <dgm:spPr/>
    </dgm:pt>
    <dgm:pt modelId="{3FE2E64E-448D-4290-ABEB-F43151A7BB7E}" type="pres">
      <dgm:prSet presAssocID="{9F3DBF24-9B4D-44D3-929E-7C12153B0B85}" presName="roof" presStyleLbl="dkBgShp" presStyleIdx="0" presStyleCnt="2" custLinFactNeighborX="0"/>
      <dgm:spPr/>
    </dgm:pt>
    <dgm:pt modelId="{307B3155-C056-47BC-8747-F1E7E6E9E005}" type="pres">
      <dgm:prSet presAssocID="{9F3DBF24-9B4D-44D3-929E-7C12153B0B85}" presName="pillars" presStyleCnt="0"/>
      <dgm:spPr/>
    </dgm:pt>
    <dgm:pt modelId="{AACCD6FC-73F7-4E75-8D7B-EFC84445C734}" type="pres">
      <dgm:prSet presAssocID="{9F3DBF24-9B4D-44D3-929E-7C12153B0B85}" presName="pillar1" presStyleLbl="node1" presStyleIdx="0" presStyleCnt="3">
        <dgm:presLayoutVars>
          <dgm:bulletEnabled val="1"/>
        </dgm:presLayoutVars>
      </dgm:prSet>
      <dgm:spPr/>
    </dgm:pt>
    <dgm:pt modelId="{FFF949D5-864F-42D4-9274-8CCB778E53EF}" type="pres">
      <dgm:prSet presAssocID="{D4B097E3-62A2-4BC2-A67D-8FD5AAA7E36C}" presName="pillarX" presStyleLbl="node1" presStyleIdx="1" presStyleCnt="3">
        <dgm:presLayoutVars>
          <dgm:bulletEnabled val="1"/>
        </dgm:presLayoutVars>
      </dgm:prSet>
      <dgm:spPr/>
    </dgm:pt>
    <dgm:pt modelId="{AEEB5F8A-4C3B-4924-933C-6881C5C206B2}" type="pres">
      <dgm:prSet presAssocID="{6FBFBDC6-1D80-4897-9201-426FF5528078}" presName="pillarX" presStyleLbl="node1" presStyleIdx="2" presStyleCnt="3">
        <dgm:presLayoutVars>
          <dgm:bulletEnabled val="1"/>
        </dgm:presLayoutVars>
      </dgm:prSet>
      <dgm:spPr/>
    </dgm:pt>
    <dgm:pt modelId="{9CEB2F85-498F-49E1-B329-5F0D638DC58A}" type="pres">
      <dgm:prSet presAssocID="{9F3DBF24-9B4D-44D3-929E-7C12153B0B85}" presName="base" presStyleLbl="dkBgShp" presStyleIdx="1" presStyleCnt="2"/>
      <dgm:spPr/>
    </dgm:pt>
  </dgm:ptLst>
  <dgm:cxnLst>
    <dgm:cxn modelId="{BE04AF12-BDEC-4ED6-9146-751F0A6665F2}" srcId="{9F3DBF24-9B4D-44D3-929E-7C12153B0B85}" destId="{6FBFBDC6-1D80-4897-9201-426FF5528078}" srcOrd="2" destOrd="0" parTransId="{B46A6436-8431-4665-9201-5EA86ED67879}" sibTransId="{C42921CF-2F63-42DF-894E-66FD3F89D2E2}"/>
    <dgm:cxn modelId="{D4803D17-F9DE-4B23-BE65-53A5177BECCB}" srcId="{3759BEF2-31B5-4FE8-A0C0-BC359F39954B}" destId="{88151DB9-438E-493A-84AD-1AC426487656}" srcOrd="2" destOrd="0" parTransId="{B6C21A89-3486-4126-BBD9-AD5BB79174C9}" sibTransId="{43EDA9FB-558B-4A2D-91E3-EA7D25BD4CEA}"/>
    <dgm:cxn modelId="{45B33528-0CCE-4FF1-BB5A-F6FEAFC244A8}" srcId="{9F3DBF24-9B4D-44D3-929E-7C12153B0B85}" destId="{A05FE08D-F8D4-4BAF-9B8D-0BDC3B69E8FC}" srcOrd="0" destOrd="0" parTransId="{7941D9F1-3C0A-43C6-BD0F-E490D4FADBE4}" sibTransId="{78DEC514-2031-4836-8D16-F8204FA1AD48}"/>
    <dgm:cxn modelId="{A386F86C-BDB9-4969-BDFF-4DDCB8C8F32C}" type="presOf" srcId="{3759BEF2-31B5-4FE8-A0C0-BC359F39954B}" destId="{8A113F35-97C5-4897-A087-A17DE8E36398}" srcOrd="0" destOrd="0" presId="urn:microsoft.com/office/officeart/2005/8/layout/hList3"/>
    <dgm:cxn modelId="{8323C576-A093-4F49-BF79-C6FF74250D69}" type="presOf" srcId="{9F3DBF24-9B4D-44D3-929E-7C12153B0B85}" destId="{3FE2E64E-448D-4290-ABEB-F43151A7BB7E}" srcOrd="0" destOrd="0" presId="urn:microsoft.com/office/officeart/2005/8/layout/hList3"/>
    <dgm:cxn modelId="{3F318F81-F958-4464-BD86-5DE13F7C8686}" type="presOf" srcId="{6FBFBDC6-1D80-4897-9201-426FF5528078}" destId="{AEEB5F8A-4C3B-4924-933C-6881C5C206B2}" srcOrd="0" destOrd="0" presId="urn:microsoft.com/office/officeart/2005/8/layout/hList3"/>
    <dgm:cxn modelId="{1355EA9C-2C8C-47D1-8B2E-4ED6738A48C0}" srcId="{3759BEF2-31B5-4FE8-A0C0-BC359F39954B}" destId="{E934C778-0F52-4EA7-8E97-7532BE90271F}" srcOrd="1" destOrd="0" parTransId="{2F5215E3-7F67-413B-8215-F63017E8BFBE}" sibTransId="{E45DE125-E7D4-4450-B75A-9F39C3C0A42A}"/>
    <dgm:cxn modelId="{DCF977C2-1635-4BD3-92C8-00BE746A73A2}" type="presOf" srcId="{D4B097E3-62A2-4BC2-A67D-8FD5AAA7E36C}" destId="{FFF949D5-864F-42D4-9274-8CCB778E53EF}" srcOrd="0" destOrd="0" presId="urn:microsoft.com/office/officeart/2005/8/layout/hList3"/>
    <dgm:cxn modelId="{9A167ECC-471F-4A1B-8550-A9B7757578D9}" srcId="{3759BEF2-31B5-4FE8-A0C0-BC359F39954B}" destId="{9F3DBF24-9B4D-44D3-929E-7C12153B0B85}" srcOrd="0" destOrd="0" parTransId="{552A917C-7A22-4AE4-A63E-C66855673620}" sibTransId="{F360CC84-4235-4990-A236-A8A2696E9DBB}"/>
    <dgm:cxn modelId="{789922D2-2C74-4C2D-B3FC-001AB038CEED}" srcId="{3759BEF2-31B5-4FE8-A0C0-BC359F39954B}" destId="{44052F96-9829-410C-A95A-6EC5E416ADFC}" srcOrd="3" destOrd="0" parTransId="{5E528F4E-A46E-480A-9105-022478337960}" sibTransId="{A4A5DFF7-2618-46B4-94C6-C97FD542F6C8}"/>
    <dgm:cxn modelId="{339884F6-D8CA-494A-992A-22843A07C2FE}" type="presOf" srcId="{A05FE08D-F8D4-4BAF-9B8D-0BDC3B69E8FC}" destId="{AACCD6FC-73F7-4E75-8D7B-EFC84445C734}" srcOrd="0" destOrd="0" presId="urn:microsoft.com/office/officeart/2005/8/layout/hList3"/>
    <dgm:cxn modelId="{D99C0FFD-024C-43BD-99BD-3E187F88BD0E}" srcId="{9F3DBF24-9B4D-44D3-929E-7C12153B0B85}" destId="{D4B097E3-62A2-4BC2-A67D-8FD5AAA7E36C}" srcOrd="1" destOrd="0" parTransId="{DAF8E12C-9D02-4D4B-8DF1-17E81F4C8033}" sibTransId="{10C7C0DB-B952-43A0-B838-7D3A5F7CB7BB}"/>
    <dgm:cxn modelId="{99EABBFF-94C9-4C6D-BE65-09E9F05687AF}" srcId="{3759BEF2-31B5-4FE8-A0C0-BC359F39954B}" destId="{7EC6E565-7602-4602-BCA4-AA533B404CC3}" srcOrd="4" destOrd="0" parTransId="{F6EFF0EE-2BF6-4C5A-A854-001E672B8DAD}" sibTransId="{70D95E34-A403-4A17-8A64-FDAFB8B93601}"/>
    <dgm:cxn modelId="{F3E44D82-1FA9-4794-AAB8-9A72F83B739B}" type="presParOf" srcId="{8A113F35-97C5-4897-A087-A17DE8E36398}" destId="{3FE2E64E-448D-4290-ABEB-F43151A7BB7E}" srcOrd="0" destOrd="0" presId="urn:microsoft.com/office/officeart/2005/8/layout/hList3"/>
    <dgm:cxn modelId="{4A69CCEB-3764-460B-B904-BCF786D36DEE}" type="presParOf" srcId="{8A113F35-97C5-4897-A087-A17DE8E36398}" destId="{307B3155-C056-47BC-8747-F1E7E6E9E005}" srcOrd="1" destOrd="0" presId="urn:microsoft.com/office/officeart/2005/8/layout/hList3"/>
    <dgm:cxn modelId="{77EF6CBE-6CF7-49CF-8726-C32AA41E4BBD}" type="presParOf" srcId="{307B3155-C056-47BC-8747-F1E7E6E9E005}" destId="{AACCD6FC-73F7-4E75-8D7B-EFC84445C734}" srcOrd="0" destOrd="0" presId="urn:microsoft.com/office/officeart/2005/8/layout/hList3"/>
    <dgm:cxn modelId="{B56B3AFD-83A3-4A79-8A31-C101EEAB9CF4}" type="presParOf" srcId="{307B3155-C056-47BC-8747-F1E7E6E9E005}" destId="{FFF949D5-864F-42D4-9274-8CCB778E53EF}" srcOrd="1" destOrd="0" presId="urn:microsoft.com/office/officeart/2005/8/layout/hList3"/>
    <dgm:cxn modelId="{8C467A59-34C1-49BB-921A-13BE1CA222BC}" type="presParOf" srcId="{307B3155-C056-47BC-8747-F1E7E6E9E005}" destId="{AEEB5F8A-4C3B-4924-933C-6881C5C206B2}" srcOrd="2" destOrd="0" presId="urn:microsoft.com/office/officeart/2005/8/layout/hList3"/>
    <dgm:cxn modelId="{0DE2446E-28A5-40C7-9D06-E397CD011431}" type="presParOf" srcId="{8A113F35-97C5-4897-A087-A17DE8E36398}" destId="{9CEB2F85-498F-49E1-B329-5F0D638DC58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59BEF2-31B5-4FE8-A0C0-BC359F39954B}" type="doc">
      <dgm:prSet loTypeId="urn:microsoft.com/office/officeart/2005/8/layout/h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9F3DBF24-9B4D-44D3-929E-7C12153B0B85}">
      <dgm:prSet phldrT="[文本]" custT="1"/>
      <dgm:spPr/>
      <dgm:t>
        <a:bodyPr/>
        <a:lstStyle/>
        <a:p>
          <a:r>
            <a:rPr lang="zh-CN" altLang="en-US" sz="4800" b="0" dirty="0">
              <a:latin typeface="黑体" panose="02010609060101010101" pitchFamily="49" charset="-122"/>
              <a:ea typeface="黑体" panose="02010609060101010101" pitchFamily="49" charset="-122"/>
            </a:rPr>
            <a:t>四、虚证和实证的关系</a:t>
          </a:r>
        </a:p>
      </dgm:t>
    </dgm:pt>
    <dgm:pt modelId="{552A917C-7A22-4AE4-A63E-C66855673620}" type="parTrans" cxnId="{9A167ECC-471F-4A1B-8550-A9B7757578D9}">
      <dgm:prSet/>
      <dgm:spPr/>
      <dgm:t>
        <a:bodyPr/>
        <a:lstStyle/>
        <a:p>
          <a:endParaRPr lang="zh-CN" altLang="en-US"/>
        </a:p>
      </dgm:t>
    </dgm:pt>
    <dgm:pt modelId="{F360CC84-4235-4990-A236-A8A2696E9DBB}" type="sibTrans" cxnId="{9A167ECC-471F-4A1B-8550-A9B7757578D9}">
      <dgm:prSet/>
      <dgm:spPr/>
      <dgm:t>
        <a:bodyPr/>
        <a:lstStyle/>
        <a:p>
          <a:endParaRPr lang="zh-CN" altLang="en-US"/>
        </a:p>
      </dgm:t>
    </dgm:pt>
    <dgm:pt modelId="{A05FE08D-F8D4-4BAF-9B8D-0BDC3B69E8FC}">
      <dgm:prSet phldrT="[文本]" custT="1"/>
      <dgm:spPr/>
      <dgm:t>
        <a:bodyPr/>
        <a:lstStyle/>
        <a:p>
          <a:pPr algn="ctr">
            <a:lnSpc>
              <a:spcPct val="90000"/>
            </a:lnSpc>
            <a:spcAft>
              <a:spcPct val="35000"/>
            </a:spcAft>
          </a:pPr>
          <a:r>
            <a:rPr lang="zh-CN" altLang="en-US" sz="2700" b="1" dirty="0">
              <a:latin typeface="黑体" panose="02010609060101010101" pitchFamily="49" charset="-122"/>
              <a:ea typeface="黑体" panose="02010609060101010101" pitchFamily="49" charset="-122"/>
            </a:rPr>
            <a:t>虚实错杂</a:t>
          </a:r>
          <a:endParaRPr lang="zh-CN" altLang="en-US" sz="27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algn="just">
            <a:lnSpc>
              <a:spcPct val="100000"/>
            </a:lnSpc>
            <a:spcAft>
              <a:spcPts val="0"/>
            </a:spcAft>
          </a:pPr>
          <a:r>
            <a:rPr lang="zh-CN" sz="2400" dirty="0"/>
            <a:t>凡虚证中夹有实证，实证中夹有虚证，以及虚实</a:t>
          </a:r>
          <a:r>
            <a:rPr lang="zh-CN" altLang="en-US" sz="2400" dirty="0"/>
            <a:t>并</a:t>
          </a:r>
          <a:r>
            <a:rPr lang="zh-CN" sz="2400" dirty="0"/>
            <a:t>见的，都是虚实错杂证。如表虚里实，表实里虚，上虚下实，上实下虚等。虚实错杂的证候，由于虚和实错杂互见，在治疗上便有攻补兼施法。</a:t>
          </a:r>
          <a:endParaRPr lang="zh-CN" altLang="en-US" sz="2400" dirty="0"/>
        </a:p>
      </dgm:t>
    </dgm:pt>
    <dgm:pt modelId="{7941D9F1-3C0A-43C6-BD0F-E490D4FADBE4}" type="parTrans" cxnId="{45B33528-0CCE-4FF1-BB5A-F6FEAFC244A8}">
      <dgm:prSet/>
      <dgm:spPr/>
      <dgm:t>
        <a:bodyPr/>
        <a:lstStyle/>
        <a:p>
          <a:endParaRPr lang="zh-CN" altLang="en-US"/>
        </a:p>
      </dgm:t>
    </dgm:pt>
    <dgm:pt modelId="{78DEC514-2031-4836-8D16-F8204FA1AD48}" type="sibTrans" cxnId="{45B33528-0CCE-4FF1-BB5A-F6FEAFC244A8}">
      <dgm:prSet/>
      <dgm:spPr/>
      <dgm:t>
        <a:bodyPr/>
        <a:lstStyle/>
        <a:p>
          <a:endParaRPr lang="zh-CN" altLang="en-US"/>
        </a:p>
      </dgm:t>
    </dgm:pt>
    <dgm:pt modelId="{D4B097E3-62A2-4BC2-A67D-8FD5AAA7E36C}">
      <dgm:prSet phldrT="[文本]" custT="1"/>
      <dgm:spPr/>
      <dgm:t>
        <a:bodyPr/>
        <a:lstStyle/>
        <a:p>
          <a:pPr marL="0"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1" kern="1200" dirty="0">
              <a:latin typeface="黑体" panose="02010609060101010101" pitchFamily="49" charset="-122"/>
              <a:ea typeface="黑体" panose="02010609060101010101" pitchFamily="49" charset="-122"/>
            </a:rPr>
            <a:t>虚实</a:t>
          </a:r>
          <a:r>
            <a:rPr lang="zh-CN" sz="2700" b="1" kern="1200" dirty="0">
              <a:latin typeface="黑体" panose="02010609060101010101" pitchFamily="49" charset="-122"/>
              <a:ea typeface="黑体" panose="02010609060101010101" pitchFamily="49" charset="-122"/>
            </a:rPr>
            <a:t>转化</a:t>
          </a:r>
          <a:endParaRPr lang="en-US" altLang="zh-CN" sz="2700" b="1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0" lvl="0" algn="just" defTabSz="12001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sz="2400" kern="1200" dirty="0"/>
            <a:t>主要表现为虚实的变化。在疾病过程中，有些本来是实证，由于病邪久留，损伤正气，而转为虚证；有些由于正虚，脏腑功能失常，而致痰、食、血、水等凝结阻滞为患，成为因虚致实证。</a:t>
          </a:r>
          <a:endParaRPr lang="zh-CN" altLang="en-US" sz="2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gm:t>
    </dgm:pt>
    <dgm:pt modelId="{DAF8E12C-9D02-4D4B-8DF1-17E81F4C8033}" type="parTrans" cxnId="{D99C0FFD-024C-43BD-99BD-3E187F88BD0E}">
      <dgm:prSet/>
      <dgm:spPr/>
      <dgm:t>
        <a:bodyPr/>
        <a:lstStyle/>
        <a:p>
          <a:endParaRPr lang="zh-CN" altLang="en-US"/>
        </a:p>
      </dgm:t>
    </dgm:pt>
    <dgm:pt modelId="{10C7C0DB-B952-43A0-B838-7D3A5F7CB7BB}" type="sibTrans" cxnId="{D99C0FFD-024C-43BD-99BD-3E187F88BD0E}">
      <dgm:prSet/>
      <dgm:spPr/>
      <dgm:t>
        <a:bodyPr/>
        <a:lstStyle/>
        <a:p>
          <a:endParaRPr lang="zh-CN" altLang="en-US"/>
        </a:p>
      </dgm:t>
    </dgm:pt>
    <dgm:pt modelId="{6FBFBDC6-1D80-4897-9201-426FF5528078}">
      <dgm:prSet phldrT="[文本]" custT="1"/>
      <dgm:spPr/>
      <dgm:t>
        <a:bodyPr/>
        <a:lstStyle/>
        <a:p>
          <a:pPr marL="0"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1" kern="1200" dirty="0">
              <a:latin typeface="黑体" panose="02010609060101010101" pitchFamily="49" charset="-122"/>
              <a:ea typeface="黑体" panose="02010609060101010101" pitchFamily="49" charset="-122"/>
            </a:rPr>
            <a:t>虚实</a:t>
          </a:r>
          <a:r>
            <a:rPr lang="zh-CN" sz="2700" b="1" kern="1200" dirty="0">
              <a:latin typeface="黑体" panose="02010609060101010101" pitchFamily="49" charset="-122"/>
              <a:ea typeface="黑体" panose="02010609060101010101" pitchFamily="49" charset="-122"/>
            </a:rPr>
            <a:t>真假</a:t>
          </a:r>
          <a:endParaRPr lang="zh-CN" sz="2700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0" lvl="0" algn="just" defTabSz="12001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sz="2400" kern="1200" dirty="0"/>
            <a:t>虚证和实证，有真假疑似之分，辨证时要从错杂的证候中，辨别真假，以去伪存真，才不致犯</a:t>
          </a:r>
          <a:r>
            <a:rPr lang="en-US" sz="2400" kern="1200" dirty="0"/>
            <a:t>“</a:t>
          </a:r>
          <a:r>
            <a:rPr lang="zh-CN" sz="2400" kern="1200" dirty="0"/>
            <a:t>虚虚实实</a:t>
          </a:r>
          <a:r>
            <a:rPr lang="en-US" sz="2400" kern="1200" dirty="0"/>
            <a:t>”</a:t>
          </a:r>
          <a:r>
            <a:rPr lang="zh-CN" sz="2400" kern="1200" dirty="0"/>
            <a:t>之戒。辩虚实之真假与虚实之错杂证绝不相同，应注意审察鉴别。</a:t>
          </a:r>
          <a:endParaRPr lang="zh-CN" altLang="en-US" sz="2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gm:t>
    </dgm:pt>
    <dgm:pt modelId="{B46A6436-8431-4665-9201-5EA86ED67879}" type="parTrans" cxnId="{BE04AF12-BDEC-4ED6-9146-751F0A6665F2}">
      <dgm:prSet/>
      <dgm:spPr/>
      <dgm:t>
        <a:bodyPr/>
        <a:lstStyle/>
        <a:p>
          <a:endParaRPr lang="zh-CN" altLang="en-US"/>
        </a:p>
      </dgm:t>
    </dgm:pt>
    <dgm:pt modelId="{C42921CF-2F63-42DF-894E-66FD3F89D2E2}" type="sibTrans" cxnId="{BE04AF12-BDEC-4ED6-9146-751F0A6665F2}">
      <dgm:prSet/>
      <dgm:spPr/>
      <dgm:t>
        <a:bodyPr/>
        <a:lstStyle/>
        <a:p>
          <a:endParaRPr lang="zh-CN" altLang="en-US"/>
        </a:p>
      </dgm:t>
    </dgm:pt>
    <dgm:pt modelId="{44052F96-9829-410C-A95A-6EC5E416ADFC}">
      <dgm:prSet/>
      <dgm:spPr/>
      <dgm:t>
        <a:bodyPr/>
        <a:lstStyle/>
        <a:p>
          <a:endParaRPr lang="zh-CN" altLang="en-US"/>
        </a:p>
      </dgm:t>
    </dgm:pt>
    <dgm:pt modelId="{5E528F4E-A46E-480A-9105-022478337960}" type="parTrans" cxnId="{789922D2-2C74-4C2D-B3FC-001AB038CEED}">
      <dgm:prSet/>
      <dgm:spPr/>
      <dgm:t>
        <a:bodyPr/>
        <a:lstStyle/>
        <a:p>
          <a:endParaRPr lang="zh-CN" altLang="en-US"/>
        </a:p>
      </dgm:t>
    </dgm:pt>
    <dgm:pt modelId="{A4A5DFF7-2618-46B4-94C6-C97FD542F6C8}" type="sibTrans" cxnId="{789922D2-2C74-4C2D-B3FC-001AB038CEED}">
      <dgm:prSet/>
      <dgm:spPr/>
      <dgm:t>
        <a:bodyPr/>
        <a:lstStyle/>
        <a:p>
          <a:endParaRPr lang="zh-CN" altLang="en-US"/>
        </a:p>
      </dgm:t>
    </dgm:pt>
    <dgm:pt modelId="{7EC6E565-7602-4602-BCA4-AA533B404CC3}">
      <dgm:prSet/>
      <dgm:spPr/>
      <dgm:t>
        <a:bodyPr/>
        <a:lstStyle/>
        <a:p>
          <a:endParaRPr lang="zh-CN" altLang="en-US"/>
        </a:p>
      </dgm:t>
    </dgm:pt>
    <dgm:pt modelId="{F6EFF0EE-2BF6-4C5A-A854-001E672B8DAD}" type="parTrans" cxnId="{99EABBFF-94C9-4C6D-BE65-09E9F05687AF}">
      <dgm:prSet/>
      <dgm:spPr/>
      <dgm:t>
        <a:bodyPr/>
        <a:lstStyle/>
        <a:p>
          <a:endParaRPr lang="zh-CN" altLang="en-US"/>
        </a:p>
      </dgm:t>
    </dgm:pt>
    <dgm:pt modelId="{70D95E34-A403-4A17-8A64-FDAFB8B93601}" type="sibTrans" cxnId="{99EABBFF-94C9-4C6D-BE65-09E9F05687AF}">
      <dgm:prSet/>
      <dgm:spPr/>
      <dgm:t>
        <a:bodyPr/>
        <a:lstStyle/>
        <a:p>
          <a:endParaRPr lang="zh-CN" altLang="en-US"/>
        </a:p>
      </dgm:t>
    </dgm:pt>
    <dgm:pt modelId="{E934C778-0F52-4EA7-8E97-7532BE90271F}">
      <dgm:prSet/>
      <dgm:spPr/>
      <dgm:t>
        <a:bodyPr/>
        <a:lstStyle/>
        <a:p>
          <a:endParaRPr lang="zh-CN" altLang="en-US"/>
        </a:p>
      </dgm:t>
    </dgm:pt>
    <dgm:pt modelId="{2F5215E3-7F67-413B-8215-F63017E8BFBE}" type="parTrans" cxnId="{1355EA9C-2C8C-47D1-8B2E-4ED6738A48C0}">
      <dgm:prSet/>
      <dgm:spPr/>
      <dgm:t>
        <a:bodyPr/>
        <a:lstStyle/>
        <a:p>
          <a:endParaRPr lang="zh-CN" altLang="en-US"/>
        </a:p>
      </dgm:t>
    </dgm:pt>
    <dgm:pt modelId="{E45DE125-E7D4-4450-B75A-9F39C3C0A42A}" type="sibTrans" cxnId="{1355EA9C-2C8C-47D1-8B2E-4ED6738A48C0}">
      <dgm:prSet/>
      <dgm:spPr/>
      <dgm:t>
        <a:bodyPr/>
        <a:lstStyle/>
        <a:p>
          <a:endParaRPr lang="zh-CN" altLang="en-US"/>
        </a:p>
      </dgm:t>
    </dgm:pt>
    <dgm:pt modelId="{88151DB9-438E-493A-84AD-1AC426487656}">
      <dgm:prSet/>
      <dgm:spPr/>
      <dgm:t>
        <a:bodyPr/>
        <a:lstStyle/>
        <a:p>
          <a:endParaRPr lang="zh-CN" altLang="en-US"/>
        </a:p>
      </dgm:t>
    </dgm:pt>
    <dgm:pt modelId="{B6C21A89-3486-4126-BBD9-AD5BB79174C9}" type="parTrans" cxnId="{D4803D17-F9DE-4B23-BE65-53A5177BECCB}">
      <dgm:prSet/>
      <dgm:spPr/>
      <dgm:t>
        <a:bodyPr/>
        <a:lstStyle/>
        <a:p>
          <a:endParaRPr lang="zh-CN" altLang="en-US"/>
        </a:p>
      </dgm:t>
    </dgm:pt>
    <dgm:pt modelId="{43EDA9FB-558B-4A2D-91E3-EA7D25BD4CEA}" type="sibTrans" cxnId="{D4803D17-F9DE-4B23-BE65-53A5177BECCB}">
      <dgm:prSet/>
      <dgm:spPr/>
      <dgm:t>
        <a:bodyPr/>
        <a:lstStyle/>
        <a:p>
          <a:endParaRPr lang="zh-CN" altLang="en-US"/>
        </a:p>
      </dgm:t>
    </dgm:pt>
    <dgm:pt modelId="{8A113F35-97C5-4897-A087-A17DE8E36398}" type="pres">
      <dgm:prSet presAssocID="{3759BEF2-31B5-4FE8-A0C0-BC359F39954B}" presName="composite" presStyleCnt="0">
        <dgm:presLayoutVars>
          <dgm:chMax val="1"/>
          <dgm:dir/>
          <dgm:resizeHandles val="exact"/>
        </dgm:presLayoutVars>
      </dgm:prSet>
      <dgm:spPr/>
    </dgm:pt>
    <dgm:pt modelId="{3FE2E64E-448D-4290-ABEB-F43151A7BB7E}" type="pres">
      <dgm:prSet presAssocID="{9F3DBF24-9B4D-44D3-929E-7C12153B0B85}" presName="roof" presStyleLbl="dkBgShp" presStyleIdx="0" presStyleCnt="2" custLinFactNeighborX="3204"/>
      <dgm:spPr/>
    </dgm:pt>
    <dgm:pt modelId="{307B3155-C056-47BC-8747-F1E7E6E9E005}" type="pres">
      <dgm:prSet presAssocID="{9F3DBF24-9B4D-44D3-929E-7C12153B0B85}" presName="pillars" presStyleCnt="0"/>
      <dgm:spPr/>
    </dgm:pt>
    <dgm:pt modelId="{AACCD6FC-73F7-4E75-8D7B-EFC84445C734}" type="pres">
      <dgm:prSet presAssocID="{9F3DBF24-9B4D-44D3-929E-7C12153B0B85}" presName="pillar1" presStyleLbl="node1" presStyleIdx="0" presStyleCnt="3">
        <dgm:presLayoutVars>
          <dgm:bulletEnabled val="1"/>
        </dgm:presLayoutVars>
      </dgm:prSet>
      <dgm:spPr/>
    </dgm:pt>
    <dgm:pt modelId="{FFF949D5-864F-42D4-9274-8CCB778E53EF}" type="pres">
      <dgm:prSet presAssocID="{D4B097E3-62A2-4BC2-A67D-8FD5AAA7E36C}" presName="pillarX" presStyleLbl="node1" presStyleIdx="1" presStyleCnt="3">
        <dgm:presLayoutVars>
          <dgm:bulletEnabled val="1"/>
        </dgm:presLayoutVars>
      </dgm:prSet>
      <dgm:spPr/>
    </dgm:pt>
    <dgm:pt modelId="{AEEB5F8A-4C3B-4924-933C-6881C5C206B2}" type="pres">
      <dgm:prSet presAssocID="{6FBFBDC6-1D80-4897-9201-426FF5528078}" presName="pillarX" presStyleLbl="node1" presStyleIdx="2" presStyleCnt="3">
        <dgm:presLayoutVars>
          <dgm:bulletEnabled val="1"/>
        </dgm:presLayoutVars>
      </dgm:prSet>
      <dgm:spPr/>
    </dgm:pt>
    <dgm:pt modelId="{9CEB2F85-498F-49E1-B329-5F0D638DC58A}" type="pres">
      <dgm:prSet presAssocID="{9F3DBF24-9B4D-44D3-929E-7C12153B0B85}" presName="base" presStyleLbl="dkBgShp" presStyleIdx="1" presStyleCnt="2"/>
      <dgm:spPr/>
    </dgm:pt>
  </dgm:ptLst>
  <dgm:cxnLst>
    <dgm:cxn modelId="{BE04AF12-BDEC-4ED6-9146-751F0A6665F2}" srcId="{9F3DBF24-9B4D-44D3-929E-7C12153B0B85}" destId="{6FBFBDC6-1D80-4897-9201-426FF5528078}" srcOrd="2" destOrd="0" parTransId="{B46A6436-8431-4665-9201-5EA86ED67879}" sibTransId="{C42921CF-2F63-42DF-894E-66FD3F89D2E2}"/>
    <dgm:cxn modelId="{D4803D17-F9DE-4B23-BE65-53A5177BECCB}" srcId="{3759BEF2-31B5-4FE8-A0C0-BC359F39954B}" destId="{88151DB9-438E-493A-84AD-1AC426487656}" srcOrd="2" destOrd="0" parTransId="{B6C21A89-3486-4126-BBD9-AD5BB79174C9}" sibTransId="{43EDA9FB-558B-4A2D-91E3-EA7D25BD4CEA}"/>
    <dgm:cxn modelId="{45B33528-0CCE-4FF1-BB5A-F6FEAFC244A8}" srcId="{9F3DBF24-9B4D-44D3-929E-7C12153B0B85}" destId="{A05FE08D-F8D4-4BAF-9B8D-0BDC3B69E8FC}" srcOrd="0" destOrd="0" parTransId="{7941D9F1-3C0A-43C6-BD0F-E490D4FADBE4}" sibTransId="{78DEC514-2031-4836-8D16-F8204FA1AD48}"/>
    <dgm:cxn modelId="{A386F86C-BDB9-4969-BDFF-4DDCB8C8F32C}" type="presOf" srcId="{3759BEF2-31B5-4FE8-A0C0-BC359F39954B}" destId="{8A113F35-97C5-4897-A087-A17DE8E36398}" srcOrd="0" destOrd="0" presId="urn:microsoft.com/office/officeart/2005/8/layout/hList3"/>
    <dgm:cxn modelId="{8323C576-A093-4F49-BF79-C6FF74250D69}" type="presOf" srcId="{9F3DBF24-9B4D-44D3-929E-7C12153B0B85}" destId="{3FE2E64E-448D-4290-ABEB-F43151A7BB7E}" srcOrd="0" destOrd="0" presId="urn:microsoft.com/office/officeart/2005/8/layout/hList3"/>
    <dgm:cxn modelId="{3F318F81-F958-4464-BD86-5DE13F7C8686}" type="presOf" srcId="{6FBFBDC6-1D80-4897-9201-426FF5528078}" destId="{AEEB5F8A-4C3B-4924-933C-6881C5C206B2}" srcOrd="0" destOrd="0" presId="urn:microsoft.com/office/officeart/2005/8/layout/hList3"/>
    <dgm:cxn modelId="{1355EA9C-2C8C-47D1-8B2E-4ED6738A48C0}" srcId="{3759BEF2-31B5-4FE8-A0C0-BC359F39954B}" destId="{E934C778-0F52-4EA7-8E97-7532BE90271F}" srcOrd="1" destOrd="0" parTransId="{2F5215E3-7F67-413B-8215-F63017E8BFBE}" sibTransId="{E45DE125-E7D4-4450-B75A-9F39C3C0A42A}"/>
    <dgm:cxn modelId="{DCF977C2-1635-4BD3-92C8-00BE746A73A2}" type="presOf" srcId="{D4B097E3-62A2-4BC2-A67D-8FD5AAA7E36C}" destId="{FFF949D5-864F-42D4-9274-8CCB778E53EF}" srcOrd="0" destOrd="0" presId="urn:microsoft.com/office/officeart/2005/8/layout/hList3"/>
    <dgm:cxn modelId="{9A167ECC-471F-4A1B-8550-A9B7757578D9}" srcId="{3759BEF2-31B5-4FE8-A0C0-BC359F39954B}" destId="{9F3DBF24-9B4D-44D3-929E-7C12153B0B85}" srcOrd="0" destOrd="0" parTransId="{552A917C-7A22-4AE4-A63E-C66855673620}" sibTransId="{F360CC84-4235-4990-A236-A8A2696E9DBB}"/>
    <dgm:cxn modelId="{789922D2-2C74-4C2D-B3FC-001AB038CEED}" srcId="{3759BEF2-31B5-4FE8-A0C0-BC359F39954B}" destId="{44052F96-9829-410C-A95A-6EC5E416ADFC}" srcOrd="3" destOrd="0" parTransId="{5E528F4E-A46E-480A-9105-022478337960}" sibTransId="{A4A5DFF7-2618-46B4-94C6-C97FD542F6C8}"/>
    <dgm:cxn modelId="{339884F6-D8CA-494A-992A-22843A07C2FE}" type="presOf" srcId="{A05FE08D-F8D4-4BAF-9B8D-0BDC3B69E8FC}" destId="{AACCD6FC-73F7-4E75-8D7B-EFC84445C734}" srcOrd="0" destOrd="0" presId="urn:microsoft.com/office/officeart/2005/8/layout/hList3"/>
    <dgm:cxn modelId="{D99C0FFD-024C-43BD-99BD-3E187F88BD0E}" srcId="{9F3DBF24-9B4D-44D3-929E-7C12153B0B85}" destId="{D4B097E3-62A2-4BC2-A67D-8FD5AAA7E36C}" srcOrd="1" destOrd="0" parTransId="{DAF8E12C-9D02-4D4B-8DF1-17E81F4C8033}" sibTransId="{10C7C0DB-B952-43A0-B838-7D3A5F7CB7BB}"/>
    <dgm:cxn modelId="{99EABBFF-94C9-4C6D-BE65-09E9F05687AF}" srcId="{3759BEF2-31B5-4FE8-A0C0-BC359F39954B}" destId="{7EC6E565-7602-4602-BCA4-AA533B404CC3}" srcOrd="4" destOrd="0" parTransId="{F6EFF0EE-2BF6-4C5A-A854-001E672B8DAD}" sibTransId="{70D95E34-A403-4A17-8A64-FDAFB8B93601}"/>
    <dgm:cxn modelId="{F3E44D82-1FA9-4794-AAB8-9A72F83B739B}" type="presParOf" srcId="{8A113F35-97C5-4897-A087-A17DE8E36398}" destId="{3FE2E64E-448D-4290-ABEB-F43151A7BB7E}" srcOrd="0" destOrd="0" presId="urn:microsoft.com/office/officeart/2005/8/layout/hList3"/>
    <dgm:cxn modelId="{4A69CCEB-3764-460B-B904-BCF786D36DEE}" type="presParOf" srcId="{8A113F35-97C5-4897-A087-A17DE8E36398}" destId="{307B3155-C056-47BC-8747-F1E7E6E9E005}" srcOrd="1" destOrd="0" presId="urn:microsoft.com/office/officeart/2005/8/layout/hList3"/>
    <dgm:cxn modelId="{77EF6CBE-6CF7-49CF-8726-C32AA41E4BBD}" type="presParOf" srcId="{307B3155-C056-47BC-8747-F1E7E6E9E005}" destId="{AACCD6FC-73F7-4E75-8D7B-EFC84445C734}" srcOrd="0" destOrd="0" presId="urn:microsoft.com/office/officeart/2005/8/layout/hList3"/>
    <dgm:cxn modelId="{B56B3AFD-83A3-4A79-8A31-C101EEAB9CF4}" type="presParOf" srcId="{307B3155-C056-47BC-8747-F1E7E6E9E005}" destId="{FFF949D5-864F-42D4-9274-8CCB778E53EF}" srcOrd="1" destOrd="0" presId="urn:microsoft.com/office/officeart/2005/8/layout/hList3"/>
    <dgm:cxn modelId="{8C467A59-34C1-49BB-921A-13BE1CA222BC}" type="presParOf" srcId="{307B3155-C056-47BC-8747-F1E7E6E9E005}" destId="{AEEB5F8A-4C3B-4924-933C-6881C5C206B2}" srcOrd="2" destOrd="0" presId="urn:microsoft.com/office/officeart/2005/8/layout/hList3"/>
    <dgm:cxn modelId="{0DE2446E-28A5-40C7-9D06-E397CD011431}" type="presParOf" srcId="{8A113F35-97C5-4897-A087-A17DE8E36398}" destId="{9CEB2F85-498F-49E1-B329-5F0D638DC58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2127B3-1FA5-4916-9181-724BF15FCF4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8E6E95-155C-499F-AAF5-9D513002217B}">
      <dgm:prSet phldrT="[文本]" custT="1"/>
      <dgm:spPr/>
      <dgm:t>
        <a:bodyPr/>
        <a:lstStyle/>
        <a:p>
          <a:pPr algn="ctr"/>
          <a:endParaRPr lang="en-US" altLang="zh-CN" sz="4800" dirty="0"/>
        </a:p>
        <a:p>
          <a:pPr algn="ctr"/>
          <a:r>
            <a:rPr lang="zh-CN" altLang="en-US" sz="4800" dirty="0">
              <a:latin typeface="黑体" panose="02010609060101010101" pitchFamily="49" charset="-122"/>
              <a:ea typeface="黑体" panose="02010609060101010101" pitchFamily="49" charset="-122"/>
            </a:rPr>
            <a:t>虚</a:t>
          </a:r>
          <a:endParaRPr lang="en-US" altLang="zh-CN" sz="48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algn="ctr"/>
          <a:r>
            <a:rPr lang="zh-CN" altLang="en-US" sz="4800" dirty="0">
              <a:latin typeface="黑体" panose="02010609060101010101" pitchFamily="49" charset="-122"/>
              <a:ea typeface="黑体" panose="02010609060101010101" pitchFamily="49" charset="-122"/>
            </a:rPr>
            <a:t>实</a:t>
          </a:r>
          <a:endParaRPr lang="en-US" altLang="zh-CN" sz="48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algn="ctr"/>
          <a:r>
            <a:rPr lang="zh-CN" altLang="en-US" sz="4800" dirty="0">
              <a:latin typeface="黑体" panose="02010609060101010101" pitchFamily="49" charset="-122"/>
              <a:ea typeface="黑体" panose="02010609060101010101" pitchFamily="49" charset="-122"/>
            </a:rPr>
            <a:t>错</a:t>
          </a:r>
          <a:endParaRPr lang="en-US" altLang="zh-CN" sz="48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algn="ctr"/>
          <a:r>
            <a:rPr lang="zh-CN" altLang="en-US" sz="4800" dirty="0">
              <a:latin typeface="黑体" panose="02010609060101010101" pitchFamily="49" charset="-122"/>
              <a:ea typeface="黑体" panose="02010609060101010101" pitchFamily="49" charset="-122"/>
            </a:rPr>
            <a:t>杂</a:t>
          </a:r>
        </a:p>
      </dgm:t>
    </dgm:pt>
    <dgm:pt modelId="{83E4585C-6D83-4516-B4E6-BF14169B1F6E}" type="parTrans" cxnId="{10D8406F-12CE-4DDF-BDD3-AAF4C368BFCD}">
      <dgm:prSet/>
      <dgm:spPr/>
      <dgm:t>
        <a:bodyPr/>
        <a:lstStyle/>
        <a:p>
          <a:endParaRPr lang="zh-CN" altLang="en-US"/>
        </a:p>
      </dgm:t>
    </dgm:pt>
    <dgm:pt modelId="{4D1AE02A-E1FE-4BD5-8CB2-E9F85DAB6436}" type="sibTrans" cxnId="{10D8406F-12CE-4DDF-BDD3-AAF4C368BFCD}">
      <dgm:prSet/>
      <dgm:spPr/>
      <dgm:t>
        <a:bodyPr/>
        <a:lstStyle/>
        <a:p>
          <a:endParaRPr lang="zh-CN" altLang="en-US"/>
        </a:p>
      </dgm:t>
    </dgm:pt>
    <dgm:pt modelId="{21AE331F-4224-4337-8F7B-54668675B8E2}">
      <dgm:prSet phldrT="[文本]"/>
      <dgm:spPr/>
      <dgm:t>
        <a:bodyPr/>
        <a:lstStyle/>
        <a:p>
          <a:pPr algn="just"/>
          <a:r>
            <a:rPr lang="zh-CN" b="1" dirty="0">
              <a:latin typeface="黑体" panose="02010609060101010101" pitchFamily="49" charset="-122"/>
              <a:ea typeface="黑体" panose="02010609060101010101" pitchFamily="49" charset="-122"/>
            </a:rPr>
            <a:t>实证夹虚</a:t>
          </a:r>
          <a:r>
            <a:rPr lang="zh-CN" dirty="0"/>
            <a:t>：常发生于实证过程中正气受损的患者，亦可见于原来体虚而新感外邪的病人。特点是以实邪为主，正虚为次。例如《伤寒论》的</a:t>
          </a:r>
          <a:r>
            <a:rPr lang="zh-CN" u="sng" dirty="0">
              <a:solidFill>
                <a:srgbClr val="FF0000"/>
              </a:solidFill>
            </a:rPr>
            <a:t>白虎加人参汤证</a:t>
          </a:r>
          <a:r>
            <a:rPr lang="zh-CN" dirty="0"/>
            <a:t>，</a:t>
          </a:r>
          <a:r>
            <a:rPr lang="zh-CN" altLang="en-US" dirty="0"/>
            <a:t>原为</a:t>
          </a:r>
          <a:r>
            <a:rPr lang="zh-CN" dirty="0"/>
            <a:t>阳明经热盛，证见壮热、口渴、汗出、脉洪大。由于热炽伤及气阴，又出现口燥渴，心烦，背微恶寒等气阴两伤症状，</a:t>
          </a:r>
          <a:r>
            <a:rPr lang="zh-CN" altLang="en-US" dirty="0"/>
            <a:t>此即</a:t>
          </a:r>
          <a:r>
            <a:rPr lang="zh-CN" dirty="0"/>
            <a:t>邪实夹虚。治以白虎攻邪为主，再加人参兼扶正气。</a:t>
          </a:r>
          <a:endParaRPr lang="zh-CN" altLang="en-US" dirty="0"/>
        </a:p>
      </dgm:t>
    </dgm:pt>
    <dgm:pt modelId="{1E33F64A-BE08-47EA-A667-F92560F2F2E5}" type="parTrans" cxnId="{CDD348C4-2751-41E4-AC3C-F2B890D84100}">
      <dgm:prSet/>
      <dgm:spPr/>
      <dgm:t>
        <a:bodyPr/>
        <a:lstStyle/>
        <a:p>
          <a:endParaRPr lang="zh-CN" altLang="en-US"/>
        </a:p>
      </dgm:t>
    </dgm:pt>
    <dgm:pt modelId="{9CF48505-AB22-449F-B313-82B2D61E9FE6}" type="sibTrans" cxnId="{CDD348C4-2751-41E4-AC3C-F2B890D84100}">
      <dgm:prSet/>
      <dgm:spPr/>
      <dgm:t>
        <a:bodyPr/>
        <a:lstStyle/>
        <a:p>
          <a:endParaRPr lang="zh-CN" altLang="en-US"/>
        </a:p>
      </dgm:t>
    </dgm:pt>
    <dgm:pt modelId="{CFF9B9D4-77DE-468B-91F5-35C0591CEB6C}">
      <dgm:prSet phldrT="[文本]"/>
      <dgm:spPr/>
      <dgm:t>
        <a:bodyPr/>
        <a:lstStyle/>
        <a:p>
          <a:r>
            <a:rPr lang="zh-CN" b="1" dirty="0">
              <a:latin typeface="黑体" panose="02010609060101010101" pitchFamily="49" charset="-122"/>
              <a:ea typeface="黑体" panose="02010609060101010101" pitchFamily="49" charset="-122"/>
            </a:rPr>
            <a:t>虚证夹实</a:t>
          </a:r>
          <a:r>
            <a:rPr lang="zh-CN" altLang="en-US" b="1" dirty="0"/>
            <a:t>：</a:t>
          </a:r>
          <a:r>
            <a:rPr lang="zh-CN" dirty="0"/>
            <a:t>此证往往见于实证深重，拖延日久，正气大伤、余邪未尽的病人；亦可见于素体大虚，复感邪气的患者。其特点是以正虚为主，实邪为次。例如春温病的肾阴亏损证，出现在温病的晚期，是邪热动烁肝肾之阴而呈现邪少虚多的证候。症见低热不退</a:t>
          </a:r>
          <a:r>
            <a:rPr lang="zh-CN" altLang="en-US" dirty="0"/>
            <a:t>，</a:t>
          </a:r>
          <a:r>
            <a:rPr lang="zh-CN" dirty="0"/>
            <a:t>口干，舌质干绛，此时治法以滋阴养液，扶正为主，兼清余热。</a:t>
          </a:r>
          <a:endParaRPr lang="zh-CN" altLang="en-US" dirty="0"/>
        </a:p>
      </dgm:t>
    </dgm:pt>
    <dgm:pt modelId="{85A4DD75-EE24-4DED-9EEC-70639B542A03}" type="parTrans" cxnId="{05554D7D-37C6-4A26-BFAA-EB5421C1FD13}">
      <dgm:prSet/>
      <dgm:spPr/>
      <dgm:t>
        <a:bodyPr/>
        <a:lstStyle/>
        <a:p>
          <a:endParaRPr lang="zh-CN" altLang="en-US"/>
        </a:p>
      </dgm:t>
    </dgm:pt>
    <dgm:pt modelId="{1B5818BD-F651-436A-A800-DCA9A9184F8D}" type="sibTrans" cxnId="{05554D7D-37C6-4A26-BFAA-EB5421C1FD13}">
      <dgm:prSet/>
      <dgm:spPr/>
      <dgm:t>
        <a:bodyPr/>
        <a:lstStyle/>
        <a:p>
          <a:endParaRPr lang="zh-CN" altLang="en-US"/>
        </a:p>
      </dgm:t>
    </dgm:pt>
    <dgm:pt modelId="{B18C8FE5-2181-4EC8-AB87-6505624F3562}">
      <dgm:prSet phldrT="[文本]" custT="1"/>
      <dgm:spPr/>
      <dgm:t>
        <a:bodyPr/>
        <a:lstStyle/>
        <a:p>
          <a:r>
            <a:rPr lang="zh-CN" sz="17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虚实并重</a:t>
          </a:r>
          <a:r>
            <a:rPr lang="zh-CN" altLang="en-US" sz="1700" b="1" kern="1200" dirty="0"/>
            <a:t>：</a:t>
          </a:r>
          <a:r>
            <a:rPr lang="zh-CN" altLang="en-US" sz="1700" kern="1200" dirty="0"/>
            <a:t>此证见于以下二种情况，一是原为严重的实证，迁延时日，正气大伤，而实邪未减者；二是原来正气甚弱，又感受较重邪气的病人。特点是正虚与邪实均十分明显，病情比较沉重。例如小儿疳积，大便泄泻，贪食不厌，苔厚浊，脉细稍弦。病起于饮食积滞，损伤脾胃，虚实并见，治应消食化积与健脾同用。</a:t>
          </a:r>
        </a:p>
      </dgm:t>
    </dgm:pt>
    <dgm:pt modelId="{FC189BF0-DAA5-4143-97B5-5288AB4712B5}" type="parTrans" cxnId="{E4530DC5-3BC0-4FAE-BB00-8FAAFF8C3EAA}">
      <dgm:prSet/>
      <dgm:spPr/>
      <dgm:t>
        <a:bodyPr/>
        <a:lstStyle/>
        <a:p>
          <a:endParaRPr lang="zh-CN" altLang="en-US"/>
        </a:p>
      </dgm:t>
    </dgm:pt>
    <dgm:pt modelId="{31D6BAAC-58EC-4467-94BA-92161BE972C2}" type="sibTrans" cxnId="{E4530DC5-3BC0-4FAE-BB00-8FAAFF8C3EAA}">
      <dgm:prSet/>
      <dgm:spPr/>
      <dgm:t>
        <a:bodyPr/>
        <a:lstStyle/>
        <a:p>
          <a:endParaRPr lang="zh-CN" altLang="en-US"/>
        </a:p>
      </dgm:t>
    </dgm:pt>
    <dgm:pt modelId="{0D626175-CB3E-494D-93A5-00A04189A98F}" type="pres">
      <dgm:prSet presAssocID="{112127B3-1FA5-4916-9181-724BF15FCF43}" presName="vert0" presStyleCnt="0">
        <dgm:presLayoutVars>
          <dgm:dir/>
          <dgm:animOne val="branch"/>
          <dgm:animLvl val="lvl"/>
        </dgm:presLayoutVars>
      </dgm:prSet>
      <dgm:spPr/>
    </dgm:pt>
    <dgm:pt modelId="{2457C726-7249-4211-9F03-EE02519EF26F}" type="pres">
      <dgm:prSet presAssocID="{3E8E6E95-155C-499F-AAF5-9D513002217B}" presName="thickLine" presStyleLbl="alignNode1" presStyleIdx="0" presStyleCnt="1"/>
      <dgm:spPr/>
    </dgm:pt>
    <dgm:pt modelId="{E589DC62-370C-4B88-BFA6-D80EB16F6429}" type="pres">
      <dgm:prSet presAssocID="{3E8E6E95-155C-499F-AAF5-9D513002217B}" presName="horz1" presStyleCnt="0"/>
      <dgm:spPr/>
    </dgm:pt>
    <dgm:pt modelId="{E2984CFF-1F8C-4055-919A-7F311BB7314A}" type="pres">
      <dgm:prSet presAssocID="{3E8E6E95-155C-499F-AAF5-9D513002217B}" presName="tx1" presStyleLbl="revTx" presStyleIdx="0" presStyleCnt="4"/>
      <dgm:spPr/>
    </dgm:pt>
    <dgm:pt modelId="{1D85CC15-B4C7-475E-B8D0-DADA2F73CEB5}" type="pres">
      <dgm:prSet presAssocID="{3E8E6E95-155C-499F-AAF5-9D513002217B}" presName="vert1" presStyleCnt="0"/>
      <dgm:spPr/>
    </dgm:pt>
    <dgm:pt modelId="{D1D27451-755F-4066-8B9F-74DD9B272504}" type="pres">
      <dgm:prSet presAssocID="{21AE331F-4224-4337-8F7B-54668675B8E2}" presName="vertSpace2a" presStyleCnt="0"/>
      <dgm:spPr/>
    </dgm:pt>
    <dgm:pt modelId="{6C9D739C-0705-485B-AAC1-E436FFDE38FE}" type="pres">
      <dgm:prSet presAssocID="{21AE331F-4224-4337-8F7B-54668675B8E2}" presName="horz2" presStyleCnt="0"/>
      <dgm:spPr/>
    </dgm:pt>
    <dgm:pt modelId="{A6E36D81-FA64-497B-B312-F83F21E1A099}" type="pres">
      <dgm:prSet presAssocID="{21AE331F-4224-4337-8F7B-54668675B8E2}" presName="horzSpace2" presStyleCnt="0"/>
      <dgm:spPr/>
    </dgm:pt>
    <dgm:pt modelId="{86E3DC3E-7209-4E9A-B40C-7C6705E39B7A}" type="pres">
      <dgm:prSet presAssocID="{21AE331F-4224-4337-8F7B-54668675B8E2}" presName="tx2" presStyleLbl="revTx" presStyleIdx="1" presStyleCnt="4"/>
      <dgm:spPr/>
    </dgm:pt>
    <dgm:pt modelId="{7695E27C-9DA1-4BA4-92C8-795A63797588}" type="pres">
      <dgm:prSet presAssocID="{21AE331F-4224-4337-8F7B-54668675B8E2}" presName="vert2" presStyleCnt="0"/>
      <dgm:spPr/>
    </dgm:pt>
    <dgm:pt modelId="{44437CC1-3116-4468-B9A5-3B904C307873}" type="pres">
      <dgm:prSet presAssocID="{21AE331F-4224-4337-8F7B-54668675B8E2}" presName="thinLine2b" presStyleLbl="callout" presStyleIdx="0" presStyleCnt="3"/>
      <dgm:spPr/>
    </dgm:pt>
    <dgm:pt modelId="{B483C22B-FCFB-4F48-A1C4-A5051A08B0BF}" type="pres">
      <dgm:prSet presAssocID="{21AE331F-4224-4337-8F7B-54668675B8E2}" presName="vertSpace2b" presStyleCnt="0"/>
      <dgm:spPr/>
    </dgm:pt>
    <dgm:pt modelId="{340B72A7-B2AE-4037-AD65-E3AC56DFB8D4}" type="pres">
      <dgm:prSet presAssocID="{CFF9B9D4-77DE-468B-91F5-35C0591CEB6C}" presName="horz2" presStyleCnt="0"/>
      <dgm:spPr/>
    </dgm:pt>
    <dgm:pt modelId="{57C78363-DB49-4A4A-B1C3-5F7346472889}" type="pres">
      <dgm:prSet presAssocID="{CFF9B9D4-77DE-468B-91F5-35C0591CEB6C}" presName="horzSpace2" presStyleCnt="0"/>
      <dgm:spPr/>
    </dgm:pt>
    <dgm:pt modelId="{E09A0FA0-413E-472E-A27E-3A82C472BC8C}" type="pres">
      <dgm:prSet presAssocID="{CFF9B9D4-77DE-468B-91F5-35C0591CEB6C}" presName="tx2" presStyleLbl="revTx" presStyleIdx="2" presStyleCnt="4"/>
      <dgm:spPr/>
    </dgm:pt>
    <dgm:pt modelId="{70EE1998-20A1-43C5-B921-0E051550B14C}" type="pres">
      <dgm:prSet presAssocID="{CFF9B9D4-77DE-468B-91F5-35C0591CEB6C}" presName="vert2" presStyleCnt="0"/>
      <dgm:spPr/>
    </dgm:pt>
    <dgm:pt modelId="{9523C7F4-6DAE-4935-A07F-D3689356CDA0}" type="pres">
      <dgm:prSet presAssocID="{CFF9B9D4-77DE-468B-91F5-35C0591CEB6C}" presName="thinLine2b" presStyleLbl="callout" presStyleIdx="1" presStyleCnt="3"/>
      <dgm:spPr/>
    </dgm:pt>
    <dgm:pt modelId="{081424B9-D158-417E-B292-993AA2E78FA6}" type="pres">
      <dgm:prSet presAssocID="{CFF9B9D4-77DE-468B-91F5-35C0591CEB6C}" presName="vertSpace2b" presStyleCnt="0"/>
      <dgm:spPr/>
    </dgm:pt>
    <dgm:pt modelId="{ED39D679-CAC7-4B85-A422-61C1B4832BF1}" type="pres">
      <dgm:prSet presAssocID="{B18C8FE5-2181-4EC8-AB87-6505624F3562}" presName="horz2" presStyleCnt="0"/>
      <dgm:spPr/>
    </dgm:pt>
    <dgm:pt modelId="{51EF5446-C37D-4240-8481-5A2EFE7918FF}" type="pres">
      <dgm:prSet presAssocID="{B18C8FE5-2181-4EC8-AB87-6505624F3562}" presName="horzSpace2" presStyleCnt="0"/>
      <dgm:spPr/>
    </dgm:pt>
    <dgm:pt modelId="{B4284EC9-AB90-4A9F-B7B1-51E96847F559}" type="pres">
      <dgm:prSet presAssocID="{B18C8FE5-2181-4EC8-AB87-6505624F3562}" presName="tx2" presStyleLbl="revTx" presStyleIdx="3" presStyleCnt="4"/>
      <dgm:spPr/>
    </dgm:pt>
    <dgm:pt modelId="{BBDC99E5-413B-4842-8765-DDEA2938ADBB}" type="pres">
      <dgm:prSet presAssocID="{B18C8FE5-2181-4EC8-AB87-6505624F3562}" presName="vert2" presStyleCnt="0"/>
      <dgm:spPr/>
    </dgm:pt>
    <dgm:pt modelId="{012E97FD-7A39-4308-A937-548A6F50467F}" type="pres">
      <dgm:prSet presAssocID="{B18C8FE5-2181-4EC8-AB87-6505624F3562}" presName="thinLine2b" presStyleLbl="callout" presStyleIdx="2" presStyleCnt="3"/>
      <dgm:spPr/>
    </dgm:pt>
    <dgm:pt modelId="{1EC9EAE0-6772-4C4E-9298-FA4D6C4849FF}" type="pres">
      <dgm:prSet presAssocID="{B18C8FE5-2181-4EC8-AB87-6505624F3562}" presName="vertSpace2b" presStyleCnt="0"/>
      <dgm:spPr/>
    </dgm:pt>
  </dgm:ptLst>
  <dgm:cxnLst>
    <dgm:cxn modelId="{6908472B-B976-40D5-9D83-F940C87FB2E0}" type="presOf" srcId="{112127B3-1FA5-4916-9181-724BF15FCF43}" destId="{0D626175-CB3E-494D-93A5-00A04189A98F}" srcOrd="0" destOrd="0" presId="urn:microsoft.com/office/officeart/2008/layout/LinedList"/>
    <dgm:cxn modelId="{10D8406F-12CE-4DDF-BDD3-AAF4C368BFCD}" srcId="{112127B3-1FA5-4916-9181-724BF15FCF43}" destId="{3E8E6E95-155C-499F-AAF5-9D513002217B}" srcOrd="0" destOrd="0" parTransId="{83E4585C-6D83-4516-B4E6-BF14169B1F6E}" sibTransId="{4D1AE02A-E1FE-4BD5-8CB2-E9F85DAB6436}"/>
    <dgm:cxn modelId="{9D123258-4B80-4DE6-9D19-133332467415}" type="presOf" srcId="{B18C8FE5-2181-4EC8-AB87-6505624F3562}" destId="{B4284EC9-AB90-4A9F-B7B1-51E96847F559}" srcOrd="0" destOrd="0" presId="urn:microsoft.com/office/officeart/2008/layout/LinedList"/>
    <dgm:cxn modelId="{05554D7D-37C6-4A26-BFAA-EB5421C1FD13}" srcId="{3E8E6E95-155C-499F-AAF5-9D513002217B}" destId="{CFF9B9D4-77DE-468B-91F5-35C0591CEB6C}" srcOrd="1" destOrd="0" parTransId="{85A4DD75-EE24-4DED-9EEC-70639B542A03}" sibTransId="{1B5818BD-F651-436A-A800-DCA9A9184F8D}"/>
    <dgm:cxn modelId="{B3311C85-05E8-4B32-9C06-04AF21250F09}" type="presOf" srcId="{21AE331F-4224-4337-8F7B-54668675B8E2}" destId="{86E3DC3E-7209-4E9A-B40C-7C6705E39B7A}" srcOrd="0" destOrd="0" presId="urn:microsoft.com/office/officeart/2008/layout/LinedList"/>
    <dgm:cxn modelId="{080353B7-D9A6-41E5-9F2E-76FCBCA4B9BF}" type="presOf" srcId="{CFF9B9D4-77DE-468B-91F5-35C0591CEB6C}" destId="{E09A0FA0-413E-472E-A27E-3A82C472BC8C}" srcOrd="0" destOrd="0" presId="urn:microsoft.com/office/officeart/2008/layout/LinedList"/>
    <dgm:cxn modelId="{CDD348C4-2751-41E4-AC3C-F2B890D84100}" srcId="{3E8E6E95-155C-499F-AAF5-9D513002217B}" destId="{21AE331F-4224-4337-8F7B-54668675B8E2}" srcOrd="0" destOrd="0" parTransId="{1E33F64A-BE08-47EA-A667-F92560F2F2E5}" sibTransId="{9CF48505-AB22-449F-B313-82B2D61E9FE6}"/>
    <dgm:cxn modelId="{E4530DC5-3BC0-4FAE-BB00-8FAAFF8C3EAA}" srcId="{3E8E6E95-155C-499F-AAF5-9D513002217B}" destId="{B18C8FE5-2181-4EC8-AB87-6505624F3562}" srcOrd="2" destOrd="0" parTransId="{FC189BF0-DAA5-4143-97B5-5288AB4712B5}" sibTransId="{31D6BAAC-58EC-4467-94BA-92161BE972C2}"/>
    <dgm:cxn modelId="{159B32DF-1E1D-4B98-A0A4-6030B51F84B1}" type="presOf" srcId="{3E8E6E95-155C-499F-AAF5-9D513002217B}" destId="{E2984CFF-1F8C-4055-919A-7F311BB7314A}" srcOrd="0" destOrd="0" presId="urn:microsoft.com/office/officeart/2008/layout/LinedList"/>
    <dgm:cxn modelId="{92C6277F-BD78-4364-B1C5-3216925D9A02}" type="presParOf" srcId="{0D626175-CB3E-494D-93A5-00A04189A98F}" destId="{2457C726-7249-4211-9F03-EE02519EF26F}" srcOrd="0" destOrd="0" presId="urn:microsoft.com/office/officeart/2008/layout/LinedList"/>
    <dgm:cxn modelId="{7B2EC76A-A0A2-4B23-B0C8-FEE0939781F4}" type="presParOf" srcId="{0D626175-CB3E-494D-93A5-00A04189A98F}" destId="{E589DC62-370C-4B88-BFA6-D80EB16F6429}" srcOrd="1" destOrd="0" presId="urn:microsoft.com/office/officeart/2008/layout/LinedList"/>
    <dgm:cxn modelId="{CCADB34A-6EDB-42F3-AA76-5395DCA9B5A2}" type="presParOf" srcId="{E589DC62-370C-4B88-BFA6-D80EB16F6429}" destId="{E2984CFF-1F8C-4055-919A-7F311BB7314A}" srcOrd="0" destOrd="0" presId="urn:microsoft.com/office/officeart/2008/layout/LinedList"/>
    <dgm:cxn modelId="{24F63FE6-FA06-4378-A634-CACA49C183BF}" type="presParOf" srcId="{E589DC62-370C-4B88-BFA6-D80EB16F6429}" destId="{1D85CC15-B4C7-475E-B8D0-DADA2F73CEB5}" srcOrd="1" destOrd="0" presId="urn:microsoft.com/office/officeart/2008/layout/LinedList"/>
    <dgm:cxn modelId="{E358DCC3-8E17-42CB-91D4-2A1F0F3C0849}" type="presParOf" srcId="{1D85CC15-B4C7-475E-B8D0-DADA2F73CEB5}" destId="{D1D27451-755F-4066-8B9F-74DD9B272504}" srcOrd="0" destOrd="0" presId="urn:microsoft.com/office/officeart/2008/layout/LinedList"/>
    <dgm:cxn modelId="{2ACF61DC-CE16-49B8-80E2-2A791B986A3A}" type="presParOf" srcId="{1D85CC15-B4C7-475E-B8D0-DADA2F73CEB5}" destId="{6C9D739C-0705-485B-AAC1-E436FFDE38FE}" srcOrd="1" destOrd="0" presId="urn:microsoft.com/office/officeart/2008/layout/LinedList"/>
    <dgm:cxn modelId="{29B4D78F-C3F5-4002-A41E-E7B8361F864B}" type="presParOf" srcId="{6C9D739C-0705-485B-AAC1-E436FFDE38FE}" destId="{A6E36D81-FA64-497B-B312-F83F21E1A099}" srcOrd="0" destOrd="0" presId="urn:microsoft.com/office/officeart/2008/layout/LinedList"/>
    <dgm:cxn modelId="{A2673644-C7D3-4CB9-8B56-963045E02C7F}" type="presParOf" srcId="{6C9D739C-0705-485B-AAC1-E436FFDE38FE}" destId="{86E3DC3E-7209-4E9A-B40C-7C6705E39B7A}" srcOrd="1" destOrd="0" presId="urn:microsoft.com/office/officeart/2008/layout/LinedList"/>
    <dgm:cxn modelId="{F5EEC8A8-D69B-4A62-B259-5299E522534A}" type="presParOf" srcId="{6C9D739C-0705-485B-AAC1-E436FFDE38FE}" destId="{7695E27C-9DA1-4BA4-92C8-795A63797588}" srcOrd="2" destOrd="0" presId="urn:microsoft.com/office/officeart/2008/layout/LinedList"/>
    <dgm:cxn modelId="{DD35B506-73AB-42E0-988D-D2A14B503F30}" type="presParOf" srcId="{1D85CC15-B4C7-475E-B8D0-DADA2F73CEB5}" destId="{44437CC1-3116-4468-B9A5-3B904C307873}" srcOrd="2" destOrd="0" presId="urn:microsoft.com/office/officeart/2008/layout/LinedList"/>
    <dgm:cxn modelId="{C67124B8-EBEC-4691-A821-6ACBDD9F39A3}" type="presParOf" srcId="{1D85CC15-B4C7-475E-B8D0-DADA2F73CEB5}" destId="{B483C22B-FCFB-4F48-A1C4-A5051A08B0BF}" srcOrd="3" destOrd="0" presId="urn:microsoft.com/office/officeart/2008/layout/LinedList"/>
    <dgm:cxn modelId="{9C53E2DA-C93D-4C98-87D5-5FD95AAD2D80}" type="presParOf" srcId="{1D85CC15-B4C7-475E-B8D0-DADA2F73CEB5}" destId="{340B72A7-B2AE-4037-AD65-E3AC56DFB8D4}" srcOrd="4" destOrd="0" presId="urn:microsoft.com/office/officeart/2008/layout/LinedList"/>
    <dgm:cxn modelId="{A2F39C2C-7271-4431-B230-1CE86B0BB778}" type="presParOf" srcId="{340B72A7-B2AE-4037-AD65-E3AC56DFB8D4}" destId="{57C78363-DB49-4A4A-B1C3-5F7346472889}" srcOrd="0" destOrd="0" presId="urn:microsoft.com/office/officeart/2008/layout/LinedList"/>
    <dgm:cxn modelId="{1EBEC368-3904-4C5B-8063-1F81C7CA16B8}" type="presParOf" srcId="{340B72A7-B2AE-4037-AD65-E3AC56DFB8D4}" destId="{E09A0FA0-413E-472E-A27E-3A82C472BC8C}" srcOrd="1" destOrd="0" presId="urn:microsoft.com/office/officeart/2008/layout/LinedList"/>
    <dgm:cxn modelId="{B5422060-DD0D-4016-BA3A-185C475598FD}" type="presParOf" srcId="{340B72A7-B2AE-4037-AD65-E3AC56DFB8D4}" destId="{70EE1998-20A1-43C5-B921-0E051550B14C}" srcOrd="2" destOrd="0" presId="urn:microsoft.com/office/officeart/2008/layout/LinedList"/>
    <dgm:cxn modelId="{6CF9C62E-1702-4359-94B2-87F751D1D8F2}" type="presParOf" srcId="{1D85CC15-B4C7-475E-B8D0-DADA2F73CEB5}" destId="{9523C7F4-6DAE-4935-A07F-D3689356CDA0}" srcOrd="5" destOrd="0" presId="urn:microsoft.com/office/officeart/2008/layout/LinedList"/>
    <dgm:cxn modelId="{AFD96573-9986-4875-8816-997A4E655AEB}" type="presParOf" srcId="{1D85CC15-B4C7-475E-B8D0-DADA2F73CEB5}" destId="{081424B9-D158-417E-B292-993AA2E78FA6}" srcOrd="6" destOrd="0" presId="urn:microsoft.com/office/officeart/2008/layout/LinedList"/>
    <dgm:cxn modelId="{7F869318-3706-4513-92EF-EC8046D447A8}" type="presParOf" srcId="{1D85CC15-B4C7-475E-B8D0-DADA2F73CEB5}" destId="{ED39D679-CAC7-4B85-A422-61C1B4832BF1}" srcOrd="7" destOrd="0" presId="urn:microsoft.com/office/officeart/2008/layout/LinedList"/>
    <dgm:cxn modelId="{2973620B-9C6E-4A4D-BB66-471FF365F52E}" type="presParOf" srcId="{ED39D679-CAC7-4B85-A422-61C1B4832BF1}" destId="{51EF5446-C37D-4240-8481-5A2EFE7918FF}" srcOrd="0" destOrd="0" presId="urn:microsoft.com/office/officeart/2008/layout/LinedList"/>
    <dgm:cxn modelId="{0D193BC5-69C6-429B-8D10-161172739D2A}" type="presParOf" srcId="{ED39D679-CAC7-4B85-A422-61C1B4832BF1}" destId="{B4284EC9-AB90-4A9F-B7B1-51E96847F559}" srcOrd="1" destOrd="0" presId="urn:microsoft.com/office/officeart/2008/layout/LinedList"/>
    <dgm:cxn modelId="{0B0C6004-93C1-48B0-BC93-BB48541C173B}" type="presParOf" srcId="{ED39D679-CAC7-4B85-A422-61C1B4832BF1}" destId="{BBDC99E5-413B-4842-8765-DDEA2938ADBB}" srcOrd="2" destOrd="0" presId="urn:microsoft.com/office/officeart/2008/layout/LinedList"/>
    <dgm:cxn modelId="{39E564F2-948D-4684-967C-9E80890F8A94}" type="presParOf" srcId="{1D85CC15-B4C7-475E-B8D0-DADA2F73CEB5}" destId="{012E97FD-7A39-4308-A937-548A6F50467F}" srcOrd="8" destOrd="0" presId="urn:microsoft.com/office/officeart/2008/layout/LinedList"/>
    <dgm:cxn modelId="{A7DF19AE-8636-4DA0-8C66-7319CEE9C6FF}" type="presParOf" srcId="{1D85CC15-B4C7-475E-B8D0-DADA2F73CEB5}" destId="{1EC9EAE0-6772-4C4E-9298-FA4D6C4849F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4C83285-B015-4D31-B15C-9C925F074738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F8031E-6408-4351-9D52-5ABD0B696ED0}">
      <dgm:prSet phldrT="[文本]" custT="1"/>
      <dgm:spPr/>
      <dgm:t>
        <a:bodyPr/>
        <a:lstStyle/>
        <a:p>
          <a:r>
            <a:rPr lang="zh-CN" altLang="en-US" sz="4000" dirty="0">
              <a:latin typeface="黑体" panose="02010609060101010101" pitchFamily="49" charset="-122"/>
              <a:ea typeface="黑体" panose="02010609060101010101" pitchFamily="49" charset="-122"/>
            </a:rPr>
            <a:t>总纲</a:t>
          </a:r>
        </a:p>
      </dgm:t>
    </dgm:pt>
    <dgm:pt modelId="{449886B1-AA73-4D1E-8257-2D9E113A2E39}" type="parTrans" cxnId="{5ED820D2-3E39-4779-B07C-0C1A3497CE2B}">
      <dgm:prSet/>
      <dgm:spPr/>
      <dgm:t>
        <a:bodyPr/>
        <a:lstStyle/>
        <a:p>
          <a:endParaRPr lang="zh-CN" altLang="en-US"/>
        </a:p>
      </dgm:t>
    </dgm:pt>
    <dgm:pt modelId="{F57C5B84-0054-44F2-AA92-302B56967E85}" type="sibTrans" cxnId="{5ED820D2-3E39-4779-B07C-0C1A3497CE2B}">
      <dgm:prSet/>
      <dgm:spPr/>
      <dgm:t>
        <a:bodyPr/>
        <a:lstStyle/>
        <a:p>
          <a:endParaRPr lang="zh-CN" altLang="en-US"/>
        </a:p>
      </dgm:t>
    </dgm:pt>
    <dgm:pt modelId="{78931771-D8E7-4C13-9D83-BC91C6C8574B}">
      <dgm:prSet phldrT="[文本]"/>
      <dgm:spPr/>
      <dgm:t>
        <a:bodyPr/>
        <a:lstStyle/>
        <a:p>
          <a:r>
            <a:rPr lang="zh-CN" dirty="0">
              <a:latin typeface="黑体" panose="02010609060101010101" pitchFamily="49" charset="-122"/>
              <a:ea typeface="黑体" panose="02010609060101010101" pitchFamily="49" charset="-122"/>
            </a:rPr>
            <a:t>里、寒、虚属阴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C8D9621-170E-4744-B570-1BF000DBAB95}" type="parTrans" cxnId="{F7A9F17F-866D-42FA-AA81-71E289F2C653}">
      <dgm:prSet/>
      <dgm:spPr/>
      <dgm:t>
        <a:bodyPr/>
        <a:lstStyle/>
        <a:p>
          <a:endParaRPr lang="zh-CN" altLang="en-US"/>
        </a:p>
      </dgm:t>
    </dgm:pt>
    <dgm:pt modelId="{D7176CCA-AD42-49CF-82C0-F511B8C684D4}" type="sibTrans" cxnId="{F7A9F17F-866D-42FA-AA81-71E289F2C653}">
      <dgm:prSet/>
      <dgm:spPr/>
      <dgm:t>
        <a:bodyPr/>
        <a:lstStyle/>
        <a:p>
          <a:endParaRPr lang="zh-CN" altLang="en-US"/>
        </a:p>
      </dgm:t>
    </dgm:pt>
    <dgm:pt modelId="{83C2C1F0-E9A2-4812-B827-0E5105F82939}">
      <dgm:prSet phldrT="[文本]"/>
      <dgm:spPr/>
      <dgm:t>
        <a:bodyPr/>
        <a:lstStyle/>
        <a:p>
          <a:r>
            <a:rPr lang="zh-CN" dirty="0">
              <a:latin typeface="黑体" panose="02010609060101010101" pitchFamily="49" charset="-122"/>
              <a:ea typeface="黑体" panose="02010609060101010101" pitchFamily="49" charset="-122"/>
            </a:rPr>
            <a:t>表、热、实属阳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14B0B266-ECAB-4DE4-B6AD-872603E6FF13}" type="parTrans" cxnId="{CC16514F-FE67-48DF-B895-F4970EC48F00}">
      <dgm:prSet/>
      <dgm:spPr/>
      <dgm:t>
        <a:bodyPr/>
        <a:lstStyle/>
        <a:p>
          <a:endParaRPr lang="zh-CN" altLang="en-US"/>
        </a:p>
      </dgm:t>
    </dgm:pt>
    <dgm:pt modelId="{966154DD-EE77-4ACB-8267-F1EFAABB60E1}" type="sibTrans" cxnId="{CC16514F-FE67-48DF-B895-F4970EC48F00}">
      <dgm:prSet/>
      <dgm:spPr/>
      <dgm:t>
        <a:bodyPr/>
        <a:lstStyle/>
        <a:p>
          <a:endParaRPr lang="zh-CN" altLang="en-US"/>
        </a:p>
      </dgm:t>
    </dgm:pt>
    <dgm:pt modelId="{AD98B9D0-803B-4948-975E-17AA2D2D0399}" type="pres">
      <dgm:prSet presAssocID="{F4C83285-B015-4D31-B15C-9C925F074738}" presName="Name0" presStyleCnt="0">
        <dgm:presLayoutVars>
          <dgm:dir/>
          <dgm:resizeHandles val="exact"/>
        </dgm:presLayoutVars>
      </dgm:prSet>
      <dgm:spPr/>
    </dgm:pt>
    <dgm:pt modelId="{100A8A90-6169-426A-87D0-2207804C5E5C}" type="pres">
      <dgm:prSet presAssocID="{8AF8031E-6408-4351-9D52-5ABD0B696ED0}" presName="node" presStyleLbl="node1" presStyleIdx="0" presStyleCnt="3">
        <dgm:presLayoutVars>
          <dgm:bulletEnabled val="1"/>
        </dgm:presLayoutVars>
      </dgm:prSet>
      <dgm:spPr/>
    </dgm:pt>
    <dgm:pt modelId="{BB064DE1-708F-4BD6-AC2B-F5978F0F6A68}" type="pres">
      <dgm:prSet presAssocID="{F57C5B84-0054-44F2-AA92-302B56967E85}" presName="sibTrans" presStyleLbl="sibTrans2D1" presStyleIdx="0" presStyleCnt="3"/>
      <dgm:spPr/>
    </dgm:pt>
    <dgm:pt modelId="{E7535760-A616-4F87-B442-9C3D21250FA3}" type="pres">
      <dgm:prSet presAssocID="{F57C5B84-0054-44F2-AA92-302B56967E85}" presName="connectorText" presStyleLbl="sibTrans2D1" presStyleIdx="0" presStyleCnt="3"/>
      <dgm:spPr/>
    </dgm:pt>
    <dgm:pt modelId="{5C5C6851-E036-42B6-946A-8F1C455DB966}" type="pres">
      <dgm:prSet presAssocID="{78931771-D8E7-4C13-9D83-BC91C6C8574B}" presName="node" presStyleLbl="node1" presStyleIdx="1" presStyleCnt="3">
        <dgm:presLayoutVars>
          <dgm:bulletEnabled val="1"/>
        </dgm:presLayoutVars>
      </dgm:prSet>
      <dgm:spPr/>
    </dgm:pt>
    <dgm:pt modelId="{CBE06D96-85F4-4CC3-A139-08253391A9E0}" type="pres">
      <dgm:prSet presAssocID="{D7176CCA-AD42-49CF-82C0-F511B8C684D4}" presName="sibTrans" presStyleLbl="sibTrans2D1" presStyleIdx="1" presStyleCnt="3"/>
      <dgm:spPr/>
    </dgm:pt>
    <dgm:pt modelId="{9FCECE4B-9E20-447C-B4F7-0EF03078635E}" type="pres">
      <dgm:prSet presAssocID="{D7176CCA-AD42-49CF-82C0-F511B8C684D4}" presName="connectorText" presStyleLbl="sibTrans2D1" presStyleIdx="1" presStyleCnt="3"/>
      <dgm:spPr/>
    </dgm:pt>
    <dgm:pt modelId="{95072CD8-439B-42F7-B4E1-7D237DD0C1F5}" type="pres">
      <dgm:prSet presAssocID="{83C2C1F0-E9A2-4812-B827-0E5105F82939}" presName="node" presStyleLbl="node1" presStyleIdx="2" presStyleCnt="3" custRadScaleRad="86445" custRadScaleInc="-3374">
        <dgm:presLayoutVars>
          <dgm:bulletEnabled val="1"/>
        </dgm:presLayoutVars>
      </dgm:prSet>
      <dgm:spPr/>
    </dgm:pt>
    <dgm:pt modelId="{C35141A2-29F4-4EE5-BCE3-4203D3836C6D}" type="pres">
      <dgm:prSet presAssocID="{966154DD-EE77-4ACB-8267-F1EFAABB60E1}" presName="sibTrans" presStyleLbl="sibTrans2D1" presStyleIdx="2" presStyleCnt="3"/>
      <dgm:spPr/>
    </dgm:pt>
    <dgm:pt modelId="{8F1B65CF-EE62-4A7E-8EC3-2B70FB71BC76}" type="pres">
      <dgm:prSet presAssocID="{966154DD-EE77-4ACB-8267-F1EFAABB60E1}" presName="connectorText" presStyleLbl="sibTrans2D1" presStyleIdx="2" presStyleCnt="3"/>
      <dgm:spPr/>
    </dgm:pt>
  </dgm:ptLst>
  <dgm:cxnLst>
    <dgm:cxn modelId="{12429C06-F2A4-4C8A-8EB5-D5C1019F1453}" type="presOf" srcId="{83C2C1F0-E9A2-4812-B827-0E5105F82939}" destId="{95072CD8-439B-42F7-B4E1-7D237DD0C1F5}" srcOrd="0" destOrd="0" presId="urn:microsoft.com/office/officeart/2005/8/layout/cycle7"/>
    <dgm:cxn modelId="{F734A73D-A32F-4E8E-9430-AE46DA24B6F4}" type="presOf" srcId="{966154DD-EE77-4ACB-8267-F1EFAABB60E1}" destId="{8F1B65CF-EE62-4A7E-8EC3-2B70FB71BC76}" srcOrd="1" destOrd="0" presId="urn:microsoft.com/office/officeart/2005/8/layout/cycle7"/>
    <dgm:cxn modelId="{E1D73C44-0B9C-4639-B63D-CAEADFC2CA45}" type="presOf" srcId="{D7176CCA-AD42-49CF-82C0-F511B8C684D4}" destId="{CBE06D96-85F4-4CC3-A139-08253391A9E0}" srcOrd="0" destOrd="0" presId="urn:microsoft.com/office/officeart/2005/8/layout/cycle7"/>
    <dgm:cxn modelId="{CC16514F-FE67-48DF-B895-F4970EC48F00}" srcId="{F4C83285-B015-4D31-B15C-9C925F074738}" destId="{83C2C1F0-E9A2-4812-B827-0E5105F82939}" srcOrd="2" destOrd="0" parTransId="{14B0B266-ECAB-4DE4-B6AD-872603E6FF13}" sibTransId="{966154DD-EE77-4ACB-8267-F1EFAABB60E1}"/>
    <dgm:cxn modelId="{02098872-362C-4A9E-88AA-D109BC4A59E6}" type="presOf" srcId="{F57C5B84-0054-44F2-AA92-302B56967E85}" destId="{E7535760-A616-4F87-B442-9C3D21250FA3}" srcOrd="1" destOrd="0" presId="urn:microsoft.com/office/officeart/2005/8/layout/cycle7"/>
    <dgm:cxn modelId="{F7A9F17F-866D-42FA-AA81-71E289F2C653}" srcId="{F4C83285-B015-4D31-B15C-9C925F074738}" destId="{78931771-D8E7-4C13-9D83-BC91C6C8574B}" srcOrd="1" destOrd="0" parTransId="{4C8D9621-170E-4744-B570-1BF000DBAB95}" sibTransId="{D7176CCA-AD42-49CF-82C0-F511B8C684D4}"/>
    <dgm:cxn modelId="{C98D5384-B9B3-41A5-8C65-A3AE6228574C}" type="presOf" srcId="{D7176CCA-AD42-49CF-82C0-F511B8C684D4}" destId="{9FCECE4B-9E20-447C-B4F7-0EF03078635E}" srcOrd="1" destOrd="0" presId="urn:microsoft.com/office/officeart/2005/8/layout/cycle7"/>
    <dgm:cxn modelId="{42C169CE-3E2B-4209-B81E-D4EF65EC4341}" type="presOf" srcId="{8AF8031E-6408-4351-9D52-5ABD0B696ED0}" destId="{100A8A90-6169-426A-87D0-2207804C5E5C}" srcOrd="0" destOrd="0" presId="urn:microsoft.com/office/officeart/2005/8/layout/cycle7"/>
    <dgm:cxn modelId="{5ED820D2-3E39-4779-B07C-0C1A3497CE2B}" srcId="{F4C83285-B015-4D31-B15C-9C925F074738}" destId="{8AF8031E-6408-4351-9D52-5ABD0B696ED0}" srcOrd="0" destOrd="0" parTransId="{449886B1-AA73-4D1E-8257-2D9E113A2E39}" sibTransId="{F57C5B84-0054-44F2-AA92-302B56967E85}"/>
    <dgm:cxn modelId="{0B21F0DE-4372-407B-A545-F4199C1E3F79}" type="presOf" srcId="{F4C83285-B015-4D31-B15C-9C925F074738}" destId="{AD98B9D0-803B-4948-975E-17AA2D2D0399}" srcOrd="0" destOrd="0" presId="urn:microsoft.com/office/officeart/2005/8/layout/cycle7"/>
    <dgm:cxn modelId="{7B5369ED-48C1-482B-B8A4-35C5E3E687FB}" type="presOf" srcId="{78931771-D8E7-4C13-9D83-BC91C6C8574B}" destId="{5C5C6851-E036-42B6-946A-8F1C455DB966}" srcOrd="0" destOrd="0" presId="urn:microsoft.com/office/officeart/2005/8/layout/cycle7"/>
    <dgm:cxn modelId="{7706F5F2-9142-414E-B4E4-BC4B3C434AD3}" type="presOf" srcId="{966154DD-EE77-4ACB-8267-F1EFAABB60E1}" destId="{C35141A2-29F4-4EE5-BCE3-4203D3836C6D}" srcOrd="0" destOrd="0" presId="urn:microsoft.com/office/officeart/2005/8/layout/cycle7"/>
    <dgm:cxn modelId="{7ACD2CF7-27C1-4E67-AA31-5C474646660F}" type="presOf" srcId="{F57C5B84-0054-44F2-AA92-302B56967E85}" destId="{BB064DE1-708F-4BD6-AC2B-F5978F0F6A68}" srcOrd="0" destOrd="0" presId="urn:microsoft.com/office/officeart/2005/8/layout/cycle7"/>
    <dgm:cxn modelId="{E3A2690D-4DC8-45C7-AB07-D7722CD81756}" type="presParOf" srcId="{AD98B9D0-803B-4948-975E-17AA2D2D0399}" destId="{100A8A90-6169-426A-87D0-2207804C5E5C}" srcOrd="0" destOrd="0" presId="urn:microsoft.com/office/officeart/2005/8/layout/cycle7"/>
    <dgm:cxn modelId="{B03396FD-2481-4305-B6A8-6F5E9E72E8C9}" type="presParOf" srcId="{AD98B9D0-803B-4948-975E-17AA2D2D0399}" destId="{BB064DE1-708F-4BD6-AC2B-F5978F0F6A68}" srcOrd="1" destOrd="0" presId="urn:microsoft.com/office/officeart/2005/8/layout/cycle7"/>
    <dgm:cxn modelId="{12E74D16-5DE6-4B46-BA88-3D6281053163}" type="presParOf" srcId="{BB064DE1-708F-4BD6-AC2B-F5978F0F6A68}" destId="{E7535760-A616-4F87-B442-9C3D21250FA3}" srcOrd="0" destOrd="0" presId="urn:microsoft.com/office/officeart/2005/8/layout/cycle7"/>
    <dgm:cxn modelId="{EF1E0A7C-40D7-4D2C-B9DC-7A50F836E70C}" type="presParOf" srcId="{AD98B9D0-803B-4948-975E-17AA2D2D0399}" destId="{5C5C6851-E036-42B6-946A-8F1C455DB966}" srcOrd="2" destOrd="0" presId="urn:microsoft.com/office/officeart/2005/8/layout/cycle7"/>
    <dgm:cxn modelId="{DFD601B1-C355-4863-8998-7C5583898136}" type="presParOf" srcId="{AD98B9D0-803B-4948-975E-17AA2D2D0399}" destId="{CBE06D96-85F4-4CC3-A139-08253391A9E0}" srcOrd="3" destOrd="0" presId="urn:microsoft.com/office/officeart/2005/8/layout/cycle7"/>
    <dgm:cxn modelId="{775DF854-7FEC-4FC8-A5C5-C91BF16CF589}" type="presParOf" srcId="{CBE06D96-85F4-4CC3-A139-08253391A9E0}" destId="{9FCECE4B-9E20-447C-B4F7-0EF03078635E}" srcOrd="0" destOrd="0" presId="urn:microsoft.com/office/officeart/2005/8/layout/cycle7"/>
    <dgm:cxn modelId="{934DF215-DFAA-44AA-8696-BB750CC7DA73}" type="presParOf" srcId="{AD98B9D0-803B-4948-975E-17AA2D2D0399}" destId="{95072CD8-439B-42F7-B4E1-7D237DD0C1F5}" srcOrd="4" destOrd="0" presId="urn:microsoft.com/office/officeart/2005/8/layout/cycle7"/>
    <dgm:cxn modelId="{FBDCBF44-81DA-4E6C-8F96-F28ECA75509E}" type="presParOf" srcId="{AD98B9D0-803B-4948-975E-17AA2D2D0399}" destId="{C35141A2-29F4-4EE5-BCE3-4203D3836C6D}" srcOrd="5" destOrd="0" presId="urn:microsoft.com/office/officeart/2005/8/layout/cycle7"/>
    <dgm:cxn modelId="{374A3CF3-4D16-48BE-9F63-1C610D26E7A8}" type="presParOf" srcId="{C35141A2-29F4-4EE5-BCE3-4203D3836C6D}" destId="{8F1B65CF-EE62-4A7E-8EC3-2B70FB71BC76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18A31-0905-4960-AA19-C265E7B4B35A}">
      <dsp:nvSpPr>
        <dsp:cNvPr id="0" name=""/>
        <dsp:cNvSpPr/>
      </dsp:nvSpPr>
      <dsp:spPr>
        <a:xfrm>
          <a:off x="-4872127" y="-746639"/>
          <a:ext cx="5802812" cy="5802812"/>
        </a:xfrm>
        <a:prstGeom prst="blockArc">
          <a:avLst>
            <a:gd name="adj1" fmla="val 18900000"/>
            <a:gd name="adj2" fmla="val 2700000"/>
            <a:gd name="adj3" fmla="val 372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4BF74-5B61-496E-9A2F-D91D223050BB}">
      <dsp:nvSpPr>
        <dsp:cNvPr id="0" name=""/>
        <dsp:cNvSpPr/>
      </dsp:nvSpPr>
      <dsp:spPr>
        <a:xfrm>
          <a:off x="598570" y="430953"/>
          <a:ext cx="7558155" cy="8619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413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/>
            <a:t>疾病的单个症状，以及舌象、脉象等体征</a:t>
          </a:r>
          <a:r>
            <a:rPr lang="en-US" altLang="zh-CN" sz="2400" kern="1200" dirty="0"/>
            <a:t>——</a:t>
          </a:r>
          <a:r>
            <a:rPr lang="zh-CN" altLang="en-US" sz="2400" kern="1200" dirty="0"/>
            <a:t>现象</a:t>
          </a:r>
        </a:p>
      </dsp:txBody>
      <dsp:txXfrm>
        <a:off x="598570" y="430953"/>
        <a:ext cx="7558155" cy="861906"/>
      </dsp:txXfrm>
    </dsp:sp>
    <dsp:sp modelId="{6023671A-8F54-4E0E-A172-FF7A53B6AA1A}">
      <dsp:nvSpPr>
        <dsp:cNvPr id="0" name=""/>
        <dsp:cNvSpPr/>
      </dsp:nvSpPr>
      <dsp:spPr>
        <a:xfrm>
          <a:off x="59878" y="323214"/>
          <a:ext cx="1077383" cy="10773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F48ED-7380-47D4-ADA1-6B73F52F7C50}">
      <dsp:nvSpPr>
        <dsp:cNvPr id="0" name=""/>
        <dsp:cNvSpPr/>
      </dsp:nvSpPr>
      <dsp:spPr>
        <a:xfrm>
          <a:off x="911873" y="1723813"/>
          <a:ext cx="7244852" cy="8619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413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zh-CN" sz="2400" kern="1200" dirty="0"/>
            <a:t>指证候，即疾病发展过程中，某一阶段所出现若干症状的概括</a:t>
          </a:r>
          <a:r>
            <a:rPr lang="en-US" altLang="zh-CN" sz="2400" kern="1200" dirty="0"/>
            <a:t>——</a:t>
          </a:r>
          <a:r>
            <a:rPr lang="zh-CN" altLang="en-US" sz="2400" kern="1200" dirty="0"/>
            <a:t>本质</a:t>
          </a:r>
        </a:p>
      </dsp:txBody>
      <dsp:txXfrm>
        <a:off x="911873" y="1723813"/>
        <a:ext cx="7244852" cy="861906"/>
      </dsp:txXfrm>
    </dsp:sp>
    <dsp:sp modelId="{57B4E965-92E3-472D-A0A3-86303B8ECCB2}">
      <dsp:nvSpPr>
        <dsp:cNvPr id="0" name=""/>
        <dsp:cNvSpPr/>
      </dsp:nvSpPr>
      <dsp:spPr>
        <a:xfrm>
          <a:off x="373181" y="1616074"/>
          <a:ext cx="1077383" cy="10773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C439D-243C-4023-A6FC-91CDBF0037D5}">
      <dsp:nvSpPr>
        <dsp:cNvPr id="0" name=""/>
        <dsp:cNvSpPr/>
      </dsp:nvSpPr>
      <dsp:spPr>
        <a:xfrm>
          <a:off x="598570" y="3016673"/>
          <a:ext cx="7558155" cy="8619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413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2400" kern="1200" dirty="0"/>
            <a:t>是对疾病全过程特点与规律概括。</a:t>
          </a:r>
        </a:p>
      </dsp:txBody>
      <dsp:txXfrm>
        <a:off x="598570" y="3016673"/>
        <a:ext cx="7558155" cy="861906"/>
      </dsp:txXfrm>
    </dsp:sp>
    <dsp:sp modelId="{DE12A477-2FE0-4E0D-BE44-A30ADE7BED72}">
      <dsp:nvSpPr>
        <dsp:cNvPr id="0" name=""/>
        <dsp:cNvSpPr/>
      </dsp:nvSpPr>
      <dsp:spPr>
        <a:xfrm>
          <a:off x="59878" y="2908934"/>
          <a:ext cx="1077383" cy="10773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85845-F824-4637-86DF-9652E06A8C93}">
      <dsp:nvSpPr>
        <dsp:cNvPr id="0" name=""/>
        <dsp:cNvSpPr/>
      </dsp:nvSpPr>
      <dsp:spPr>
        <a:xfrm>
          <a:off x="2738595" y="2709333"/>
          <a:ext cx="592278" cy="2257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6139" y="0"/>
              </a:lnTo>
              <a:lnTo>
                <a:pt x="296139" y="2257160"/>
              </a:lnTo>
              <a:lnTo>
                <a:pt x="592278" y="22571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976395" y="3779574"/>
        <a:ext cx="116678" cy="116678"/>
      </dsp:txXfrm>
    </dsp:sp>
    <dsp:sp modelId="{8F17AE65-6F21-42D3-8392-FE4A3AA151AD}">
      <dsp:nvSpPr>
        <dsp:cNvPr id="0" name=""/>
        <dsp:cNvSpPr/>
      </dsp:nvSpPr>
      <dsp:spPr>
        <a:xfrm>
          <a:off x="2738595" y="2709333"/>
          <a:ext cx="592278" cy="1128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6139" y="0"/>
              </a:lnTo>
              <a:lnTo>
                <a:pt x="296139" y="1128580"/>
              </a:lnTo>
              <a:lnTo>
                <a:pt x="592278" y="112858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02870" y="3241759"/>
        <a:ext cx="63727" cy="63727"/>
      </dsp:txXfrm>
    </dsp:sp>
    <dsp:sp modelId="{C52FB37C-8DEA-4085-B7EB-25C3BC333015}">
      <dsp:nvSpPr>
        <dsp:cNvPr id="0" name=""/>
        <dsp:cNvSpPr/>
      </dsp:nvSpPr>
      <dsp:spPr>
        <a:xfrm>
          <a:off x="2738595" y="2663613"/>
          <a:ext cx="5922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278" y="457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19927" y="2694526"/>
        <a:ext cx="29613" cy="29613"/>
      </dsp:txXfrm>
    </dsp:sp>
    <dsp:sp modelId="{8B591418-1132-4E6E-9339-047D2CBFAE94}">
      <dsp:nvSpPr>
        <dsp:cNvPr id="0" name=""/>
        <dsp:cNvSpPr/>
      </dsp:nvSpPr>
      <dsp:spPr>
        <a:xfrm>
          <a:off x="2738595" y="1580753"/>
          <a:ext cx="592278" cy="1128580"/>
        </a:xfrm>
        <a:custGeom>
          <a:avLst/>
          <a:gdLst/>
          <a:ahLst/>
          <a:cxnLst/>
          <a:rect l="0" t="0" r="0" b="0"/>
          <a:pathLst>
            <a:path>
              <a:moveTo>
                <a:pt x="0" y="1128580"/>
              </a:moveTo>
              <a:lnTo>
                <a:pt x="296139" y="1128580"/>
              </a:lnTo>
              <a:lnTo>
                <a:pt x="296139" y="0"/>
              </a:lnTo>
              <a:lnTo>
                <a:pt x="592278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02870" y="2113179"/>
        <a:ext cx="63727" cy="63727"/>
      </dsp:txXfrm>
    </dsp:sp>
    <dsp:sp modelId="{54BADF2F-0FDA-4916-9C94-FC3D0EBA91B1}">
      <dsp:nvSpPr>
        <dsp:cNvPr id="0" name=""/>
        <dsp:cNvSpPr/>
      </dsp:nvSpPr>
      <dsp:spPr>
        <a:xfrm>
          <a:off x="2738595" y="452172"/>
          <a:ext cx="592278" cy="2257160"/>
        </a:xfrm>
        <a:custGeom>
          <a:avLst/>
          <a:gdLst/>
          <a:ahLst/>
          <a:cxnLst/>
          <a:rect l="0" t="0" r="0" b="0"/>
          <a:pathLst>
            <a:path>
              <a:moveTo>
                <a:pt x="0" y="2257160"/>
              </a:moveTo>
              <a:lnTo>
                <a:pt x="296139" y="2257160"/>
              </a:lnTo>
              <a:lnTo>
                <a:pt x="296139" y="0"/>
              </a:lnTo>
              <a:lnTo>
                <a:pt x="592278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976395" y="1522413"/>
        <a:ext cx="116678" cy="116678"/>
      </dsp:txXfrm>
    </dsp:sp>
    <dsp:sp modelId="{3A3E3DBC-3AC5-4463-94E1-1C882FAB215E}">
      <dsp:nvSpPr>
        <dsp:cNvPr id="0" name=""/>
        <dsp:cNvSpPr/>
      </dsp:nvSpPr>
      <dsp:spPr>
        <a:xfrm rot="16200000">
          <a:off x="-88795" y="2257901"/>
          <a:ext cx="4751916" cy="9028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500" kern="1200" dirty="0"/>
            <a:t>辨证纲要</a:t>
          </a:r>
        </a:p>
      </dsp:txBody>
      <dsp:txXfrm>
        <a:off x="-88795" y="2257901"/>
        <a:ext cx="4751916" cy="902864"/>
      </dsp:txXfrm>
    </dsp:sp>
    <dsp:sp modelId="{55E02FE2-9E0D-46D3-8D58-FF8C5EC681E6}">
      <dsp:nvSpPr>
        <dsp:cNvPr id="0" name=""/>
        <dsp:cNvSpPr/>
      </dsp:nvSpPr>
      <dsp:spPr>
        <a:xfrm>
          <a:off x="3330874" y="740"/>
          <a:ext cx="2961394" cy="9028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>
              <a:solidFill>
                <a:srgbClr val="FF0000"/>
              </a:solidFill>
            </a:rPr>
            <a:t>八纲辨证</a:t>
          </a:r>
        </a:p>
      </dsp:txBody>
      <dsp:txXfrm>
        <a:off x="3330874" y="740"/>
        <a:ext cx="2961394" cy="902864"/>
      </dsp:txXfrm>
    </dsp:sp>
    <dsp:sp modelId="{231E8FA2-1669-4B83-BFE8-FB3B083D2931}">
      <dsp:nvSpPr>
        <dsp:cNvPr id="0" name=""/>
        <dsp:cNvSpPr/>
      </dsp:nvSpPr>
      <dsp:spPr>
        <a:xfrm>
          <a:off x="3330874" y="1129321"/>
          <a:ext cx="2961394" cy="9028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脏腑辨证</a:t>
          </a:r>
        </a:p>
      </dsp:txBody>
      <dsp:txXfrm>
        <a:off x="3330874" y="1129321"/>
        <a:ext cx="2961394" cy="902864"/>
      </dsp:txXfrm>
    </dsp:sp>
    <dsp:sp modelId="{AED4349E-FC86-4023-B164-A884F690FA8E}">
      <dsp:nvSpPr>
        <dsp:cNvPr id="0" name=""/>
        <dsp:cNvSpPr/>
      </dsp:nvSpPr>
      <dsp:spPr>
        <a:xfrm>
          <a:off x="3330874" y="2257901"/>
          <a:ext cx="2961394" cy="9028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六淫辨证</a:t>
          </a:r>
        </a:p>
      </dsp:txBody>
      <dsp:txXfrm>
        <a:off x="3330874" y="2257901"/>
        <a:ext cx="2961394" cy="902864"/>
      </dsp:txXfrm>
    </dsp:sp>
    <dsp:sp modelId="{56BC8DAA-F73E-4CFC-9AA2-8994038A89EE}">
      <dsp:nvSpPr>
        <dsp:cNvPr id="0" name=""/>
        <dsp:cNvSpPr/>
      </dsp:nvSpPr>
      <dsp:spPr>
        <a:xfrm>
          <a:off x="3330874" y="3386481"/>
          <a:ext cx="2961394" cy="9028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六经辨证</a:t>
          </a:r>
        </a:p>
      </dsp:txBody>
      <dsp:txXfrm>
        <a:off x="3330874" y="3386481"/>
        <a:ext cx="2961394" cy="902864"/>
      </dsp:txXfrm>
    </dsp:sp>
    <dsp:sp modelId="{C8B843BC-05B6-4D9E-8CFE-5E4812A9F262}">
      <dsp:nvSpPr>
        <dsp:cNvPr id="0" name=""/>
        <dsp:cNvSpPr/>
      </dsp:nvSpPr>
      <dsp:spPr>
        <a:xfrm>
          <a:off x="3330874" y="4515061"/>
          <a:ext cx="2961394" cy="9028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卫气营血辨证</a:t>
          </a:r>
        </a:p>
      </dsp:txBody>
      <dsp:txXfrm>
        <a:off x="3330874" y="4515061"/>
        <a:ext cx="2961394" cy="9028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DDBB5-D3C4-486D-AC4C-5E2E771110E0}">
      <dsp:nvSpPr>
        <dsp:cNvPr id="0" name=""/>
        <dsp:cNvSpPr/>
      </dsp:nvSpPr>
      <dsp:spPr>
        <a:xfrm>
          <a:off x="1871898" y="0"/>
          <a:ext cx="4400973" cy="440097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1D3FC-3877-4F5F-833B-540FF7368A47}">
      <dsp:nvSpPr>
        <dsp:cNvPr id="0" name=""/>
        <dsp:cNvSpPr/>
      </dsp:nvSpPr>
      <dsp:spPr>
        <a:xfrm>
          <a:off x="2289990" y="418092"/>
          <a:ext cx="1716379" cy="171637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疾病类别</a:t>
          </a:r>
          <a:endParaRPr lang="en-US" altLang="zh-CN" sz="2000" b="1" kern="1200" dirty="0">
            <a:solidFill>
              <a:srgbClr val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阴证、阳证</a:t>
          </a:r>
          <a:endParaRPr lang="zh-CN" altLang="en-US" sz="2000" kern="1200" dirty="0"/>
        </a:p>
      </dsp:txBody>
      <dsp:txXfrm>
        <a:off x="2373777" y="501879"/>
        <a:ext cx="1548805" cy="1548805"/>
      </dsp:txXfrm>
    </dsp:sp>
    <dsp:sp modelId="{156AA01D-D590-4882-87D0-B83850E8B93C}">
      <dsp:nvSpPr>
        <dsp:cNvPr id="0" name=""/>
        <dsp:cNvSpPr/>
      </dsp:nvSpPr>
      <dsp:spPr>
        <a:xfrm>
          <a:off x="4138399" y="418092"/>
          <a:ext cx="1716379" cy="171637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邪正盛衰</a:t>
          </a:r>
          <a:endParaRPr lang="en-US" altLang="zh-CN" sz="2000" b="1" kern="1200" dirty="0">
            <a:solidFill>
              <a:srgbClr val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实证、虚证</a:t>
          </a:r>
          <a:endParaRPr lang="zh-CN" altLang="en-US" sz="2000" kern="1200" dirty="0"/>
        </a:p>
      </dsp:txBody>
      <dsp:txXfrm>
        <a:off x="4222186" y="501879"/>
        <a:ext cx="1548805" cy="1548805"/>
      </dsp:txXfrm>
    </dsp:sp>
    <dsp:sp modelId="{31D84F4F-96BA-4D6D-B69E-43229A62ED6B}">
      <dsp:nvSpPr>
        <dsp:cNvPr id="0" name=""/>
        <dsp:cNvSpPr/>
      </dsp:nvSpPr>
      <dsp:spPr>
        <a:xfrm>
          <a:off x="2289990" y="2266501"/>
          <a:ext cx="1716379" cy="171637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病位深浅</a:t>
          </a:r>
          <a:endParaRPr lang="en-US" altLang="zh-CN" sz="2000" b="1" kern="1200" dirty="0">
            <a:solidFill>
              <a:srgbClr val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表证、里证</a:t>
          </a:r>
          <a:endParaRPr lang="zh-CN" altLang="en-US" sz="2000" kern="1200" dirty="0"/>
        </a:p>
      </dsp:txBody>
      <dsp:txXfrm>
        <a:off x="2373777" y="2350288"/>
        <a:ext cx="1548805" cy="1548805"/>
      </dsp:txXfrm>
    </dsp:sp>
    <dsp:sp modelId="{4A44CC0A-31CA-4898-92CA-A1CCAF13AD01}">
      <dsp:nvSpPr>
        <dsp:cNvPr id="0" name=""/>
        <dsp:cNvSpPr/>
      </dsp:nvSpPr>
      <dsp:spPr>
        <a:xfrm>
          <a:off x="4138399" y="2266501"/>
          <a:ext cx="1716379" cy="171637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疾病性质</a:t>
          </a:r>
          <a:endParaRPr lang="en-US" altLang="zh-CN" sz="2000" b="1" kern="1200" dirty="0">
            <a:solidFill>
              <a:srgbClr val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寒证、热证</a:t>
          </a:r>
          <a:endParaRPr lang="zh-CN" altLang="en-US" sz="2000" kern="1200" dirty="0"/>
        </a:p>
      </dsp:txBody>
      <dsp:txXfrm>
        <a:off x="4222186" y="2350288"/>
        <a:ext cx="1548805" cy="15488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6B5BB-10C2-46BD-B843-02BD9353434A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0D2F3-4CCE-4720-8944-414701545641}">
      <dsp:nvSpPr>
        <dsp:cNvPr id="0" name=""/>
        <dsp:cNvSpPr/>
      </dsp:nvSpPr>
      <dsp:spPr>
        <a:xfrm>
          <a:off x="0" y="0"/>
          <a:ext cx="2011680" cy="4131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是辨别疾病病位内外和病势深浅的一对纲领。</a:t>
          </a:r>
        </a:p>
      </dsp:txBody>
      <dsp:txXfrm>
        <a:off x="0" y="0"/>
        <a:ext cx="2011680" cy="4131628"/>
      </dsp:txXfrm>
    </dsp:sp>
    <dsp:sp modelId="{0517719B-CD0E-414C-AC04-E5E6A92709D2}">
      <dsp:nvSpPr>
        <dsp:cNvPr id="0" name=""/>
        <dsp:cNvSpPr/>
      </dsp:nvSpPr>
      <dsp:spPr>
        <a:xfrm>
          <a:off x="2162556" y="46349"/>
          <a:ext cx="7895844" cy="986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2000" kern="1200" dirty="0"/>
            <a:t>就躯壳与内脏而言，躯壳为表，内脏为里。</a:t>
          </a:r>
        </a:p>
      </dsp:txBody>
      <dsp:txXfrm>
        <a:off x="2162556" y="46349"/>
        <a:ext cx="7895844" cy="986024"/>
      </dsp:txXfrm>
    </dsp:sp>
    <dsp:sp modelId="{D9C85D30-C92D-4C3D-B79E-BDFF1FB8F1EA}">
      <dsp:nvSpPr>
        <dsp:cNvPr id="0" name=""/>
        <dsp:cNvSpPr/>
      </dsp:nvSpPr>
      <dsp:spPr>
        <a:xfrm>
          <a:off x="2011680" y="1032374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BA084-0D63-4F77-9484-8AC1777968A1}">
      <dsp:nvSpPr>
        <dsp:cNvPr id="0" name=""/>
        <dsp:cNvSpPr/>
      </dsp:nvSpPr>
      <dsp:spPr>
        <a:xfrm>
          <a:off x="2162556" y="1078724"/>
          <a:ext cx="7895844" cy="926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200" kern="1200"/>
        </a:p>
      </dsp:txBody>
      <dsp:txXfrm>
        <a:off x="2162556" y="1078724"/>
        <a:ext cx="7895844" cy="926993"/>
      </dsp:txXfrm>
    </dsp:sp>
    <dsp:sp modelId="{5CE753F7-9ACF-4032-9F46-A06C8889CE51}">
      <dsp:nvSpPr>
        <dsp:cNvPr id="0" name=""/>
        <dsp:cNvSpPr/>
      </dsp:nvSpPr>
      <dsp:spPr>
        <a:xfrm>
          <a:off x="2011680" y="2005717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5D103-80C8-4F72-9B34-2B93B9FDDC22}">
      <dsp:nvSpPr>
        <dsp:cNvPr id="0" name=""/>
        <dsp:cNvSpPr/>
      </dsp:nvSpPr>
      <dsp:spPr>
        <a:xfrm>
          <a:off x="2162556" y="2052067"/>
          <a:ext cx="7895844" cy="1059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就经络与脏腑而言，经络为表，脏腑为里。</a:t>
          </a:r>
        </a:p>
      </dsp:txBody>
      <dsp:txXfrm>
        <a:off x="2162556" y="2052067"/>
        <a:ext cx="7895844" cy="1059572"/>
      </dsp:txXfrm>
    </dsp:sp>
    <dsp:sp modelId="{685B1A33-1A15-4686-8780-8D8C10B4D2CC}">
      <dsp:nvSpPr>
        <dsp:cNvPr id="0" name=""/>
        <dsp:cNvSpPr/>
      </dsp:nvSpPr>
      <dsp:spPr>
        <a:xfrm>
          <a:off x="2011680" y="3111639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2BD02-6606-452C-A82E-BA2B1F05F254}">
      <dsp:nvSpPr>
        <dsp:cNvPr id="0" name=""/>
        <dsp:cNvSpPr/>
      </dsp:nvSpPr>
      <dsp:spPr>
        <a:xfrm>
          <a:off x="2162556" y="3157989"/>
          <a:ext cx="7895844" cy="926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从病势深浅论，外感病者，病邪入里一层，病深一层；出表一层，病轻一层。</a:t>
          </a:r>
        </a:p>
      </dsp:txBody>
      <dsp:txXfrm>
        <a:off x="2162556" y="3157989"/>
        <a:ext cx="7895844" cy="926993"/>
      </dsp:txXfrm>
    </dsp:sp>
    <dsp:sp modelId="{74A986B0-1F5A-4C12-8637-C42E43CFCBB2}">
      <dsp:nvSpPr>
        <dsp:cNvPr id="0" name=""/>
        <dsp:cNvSpPr/>
      </dsp:nvSpPr>
      <dsp:spPr>
        <a:xfrm>
          <a:off x="2011680" y="4084983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2E64E-448D-4290-ABEB-F43151A7BB7E}">
      <dsp:nvSpPr>
        <dsp:cNvPr id="0" name=""/>
        <dsp:cNvSpPr/>
      </dsp:nvSpPr>
      <dsp:spPr>
        <a:xfrm>
          <a:off x="0" y="0"/>
          <a:ext cx="12191999" cy="2057399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b="0" kern="1200" dirty="0">
              <a:latin typeface="黑体" panose="02010609060101010101" pitchFamily="49" charset="-122"/>
              <a:ea typeface="黑体" panose="02010609060101010101" pitchFamily="49" charset="-122"/>
            </a:rPr>
            <a:t>四、寒证和热证的关系</a:t>
          </a:r>
        </a:p>
      </dsp:txBody>
      <dsp:txXfrm>
        <a:off x="0" y="0"/>
        <a:ext cx="12191999" cy="2057399"/>
      </dsp:txXfrm>
    </dsp:sp>
    <dsp:sp modelId="{AACCD6FC-73F7-4E75-8D7B-EFC84445C734}">
      <dsp:nvSpPr>
        <dsp:cNvPr id="0" name=""/>
        <dsp:cNvSpPr/>
      </dsp:nvSpPr>
      <dsp:spPr>
        <a:xfrm>
          <a:off x="5953" y="2057399"/>
          <a:ext cx="4060030" cy="43205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1" kern="1200" dirty="0">
              <a:latin typeface="黑体" panose="02010609060101010101" pitchFamily="49" charset="-122"/>
              <a:ea typeface="黑体" panose="02010609060101010101" pitchFamily="49" charset="-122"/>
            </a:rPr>
            <a:t>寒热错杂</a:t>
          </a:r>
          <a:endParaRPr lang="zh-CN" altLang="en-US" sz="2700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0" lvl="0" indent="0" algn="just" defTabSz="12001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400" kern="1200" dirty="0"/>
            <a:t>在同一病人身上同时出现寒证和热证，呈现寒热交错的现象，称为寒热错杂。寒热错杂有上下寒热错杂和表里寒热错杂的不同。</a:t>
          </a:r>
        </a:p>
      </dsp:txBody>
      <dsp:txXfrm>
        <a:off x="5953" y="2057399"/>
        <a:ext cx="4060030" cy="4320539"/>
      </dsp:txXfrm>
    </dsp:sp>
    <dsp:sp modelId="{FFF949D5-864F-42D4-9274-8CCB778E53EF}">
      <dsp:nvSpPr>
        <dsp:cNvPr id="0" name=""/>
        <dsp:cNvSpPr/>
      </dsp:nvSpPr>
      <dsp:spPr>
        <a:xfrm>
          <a:off x="4065984" y="2057399"/>
          <a:ext cx="4060030" cy="43205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b="1" kern="1200" dirty="0">
              <a:latin typeface="黑体" panose="02010609060101010101" pitchFamily="49" charset="-122"/>
              <a:ea typeface="黑体" panose="02010609060101010101" pitchFamily="49" charset="-122"/>
            </a:rPr>
            <a:t>寒热转化</a:t>
          </a:r>
          <a:endParaRPr lang="en-US" altLang="zh-CN" sz="2700" b="1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0" lvl="0" indent="0" algn="just" defTabSz="12001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寒热证的转化，反映邪正盛衰的情况。由寒证转化为热证，是人体正气尚盛，寒邪郁而化热；热证转化为寒证，多属邪盛正虚，正不胜邪。</a:t>
          </a:r>
          <a:endParaRPr lang="zh-CN" altLang="en-US" sz="2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sp:txBody>
      <dsp:txXfrm>
        <a:off x="4065984" y="2057399"/>
        <a:ext cx="4060030" cy="4320539"/>
      </dsp:txXfrm>
    </dsp:sp>
    <dsp:sp modelId="{AEEB5F8A-4C3B-4924-933C-6881C5C206B2}">
      <dsp:nvSpPr>
        <dsp:cNvPr id="0" name=""/>
        <dsp:cNvSpPr/>
      </dsp:nvSpPr>
      <dsp:spPr>
        <a:xfrm>
          <a:off x="8126014" y="2057399"/>
          <a:ext cx="4060030" cy="43205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b="1" kern="1200" dirty="0">
              <a:latin typeface="黑体" panose="02010609060101010101" pitchFamily="49" charset="-122"/>
              <a:ea typeface="黑体" panose="02010609060101010101" pitchFamily="49" charset="-122"/>
            </a:rPr>
            <a:t>寒热真假</a:t>
          </a:r>
          <a:endParaRPr lang="zh-CN" sz="2700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0" lvl="0" indent="0" algn="just" defTabSz="12001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当寒证或热证发展到极点时，有时会出现与疾病本质相反的一些假象如</a:t>
          </a:r>
          <a:r>
            <a:rPr lang="en-US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“</a:t>
          </a:r>
          <a:r>
            <a:rPr lang="zh-CN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寒极似热</a:t>
          </a:r>
          <a:r>
            <a:rPr lang="en-US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”</a:t>
          </a:r>
          <a:r>
            <a:rPr lang="zh-CN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、</a:t>
          </a:r>
          <a:r>
            <a:rPr lang="en-US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“</a:t>
          </a:r>
          <a:r>
            <a:rPr lang="zh-CN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热极似寒</a:t>
          </a:r>
          <a:r>
            <a:rPr lang="en-US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”</a:t>
          </a:r>
          <a:r>
            <a:rPr lang="zh-CN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，即所谓真寒假热，真热假寒。</a:t>
          </a:r>
          <a:endParaRPr lang="zh-CN" altLang="en-US" sz="2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sp:txBody>
      <dsp:txXfrm>
        <a:off x="8126014" y="2057399"/>
        <a:ext cx="4060030" cy="4320539"/>
      </dsp:txXfrm>
    </dsp:sp>
    <dsp:sp modelId="{9CEB2F85-498F-49E1-B329-5F0D638DC58A}">
      <dsp:nvSpPr>
        <dsp:cNvPr id="0" name=""/>
        <dsp:cNvSpPr/>
      </dsp:nvSpPr>
      <dsp:spPr>
        <a:xfrm>
          <a:off x="0" y="6377939"/>
          <a:ext cx="12191999" cy="480059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2E64E-448D-4290-ABEB-F43151A7BB7E}">
      <dsp:nvSpPr>
        <dsp:cNvPr id="0" name=""/>
        <dsp:cNvSpPr/>
      </dsp:nvSpPr>
      <dsp:spPr>
        <a:xfrm>
          <a:off x="0" y="0"/>
          <a:ext cx="12191999" cy="2057399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b="0" kern="1200" dirty="0">
              <a:latin typeface="黑体" panose="02010609060101010101" pitchFamily="49" charset="-122"/>
              <a:ea typeface="黑体" panose="02010609060101010101" pitchFamily="49" charset="-122"/>
            </a:rPr>
            <a:t>四、虚证和实证的关系</a:t>
          </a:r>
        </a:p>
      </dsp:txBody>
      <dsp:txXfrm>
        <a:off x="0" y="0"/>
        <a:ext cx="12191999" cy="2057399"/>
      </dsp:txXfrm>
    </dsp:sp>
    <dsp:sp modelId="{AACCD6FC-73F7-4E75-8D7B-EFC84445C734}">
      <dsp:nvSpPr>
        <dsp:cNvPr id="0" name=""/>
        <dsp:cNvSpPr/>
      </dsp:nvSpPr>
      <dsp:spPr>
        <a:xfrm>
          <a:off x="5953" y="2057399"/>
          <a:ext cx="4060030" cy="43205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1" kern="1200" dirty="0">
              <a:latin typeface="黑体" panose="02010609060101010101" pitchFamily="49" charset="-122"/>
              <a:ea typeface="黑体" panose="02010609060101010101" pitchFamily="49" charset="-122"/>
            </a:rPr>
            <a:t>虚实错杂</a:t>
          </a:r>
          <a:endParaRPr lang="zh-CN" altLang="en-US" sz="2700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0" lvl="0" indent="0" algn="just" defTabSz="12001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400" kern="1200" dirty="0"/>
            <a:t>凡虚证中夹有实证，实证中夹有虚证，以及虚实并见的，都是虚实错杂证。如表虚里实，表实里虚，上虚下实，上实下虚等。虚实错杂的证候，由于虚和实错杂互见，在治疗上便有攻补兼施法。</a:t>
          </a:r>
        </a:p>
      </dsp:txBody>
      <dsp:txXfrm>
        <a:off x="5953" y="2057399"/>
        <a:ext cx="4060030" cy="4320539"/>
      </dsp:txXfrm>
    </dsp:sp>
    <dsp:sp modelId="{FFF949D5-864F-42D4-9274-8CCB778E53EF}">
      <dsp:nvSpPr>
        <dsp:cNvPr id="0" name=""/>
        <dsp:cNvSpPr/>
      </dsp:nvSpPr>
      <dsp:spPr>
        <a:xfrm>
          <a:off x="4065984" y="2057399"/>
          <a:ext cx="4060030" cy="43205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1" kern="1200" dirty="0">
              <a:latin typeface="黑体" panose="02010609060101010101" pitchFamily="49" charset="-122"/>
              <a:ea typeface="黑体" panose="02010609060101010101" pitchFamily="49" charset="-122"/>
            </a:rPr>
            <a:t>虚实</a:t>
          </a:r>
          <a:r>
            <a:rPr lang="zh-CN" sz="2700" b="1" kern="1200" dirty="0">
              <a:latin typeface="黑体" panose="02010609060101010101" pitchFamily="49" charset="-122"/>
              <a:ea typeface="黑体" panose="02010609060101010101" pitchFamily="49" charset="-122"/>
            </a:rPr>
            <a:t>转化</a:t>
          </a:r>
          <a:endParaRPr lang="en-US" altLang="zh-CN" sz="2700" b="1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0" lvl="0" indent="0" algn="just" defTabSz="12001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sz="2400" kern="1200" dirty="0"/>
            <a:t>主要表现为虚实的变化。在疾病过程中，有些本来是实证，由于病邪久留，损伤正气，而转为虚证；有些由于正虚，脏腑功能失常，而致痰、食、血、水等凝结阻滞为患，成为因虚致实证。</a:t>
          </a:r>
          <a:endParaRPr lang="zh-CN" altLang="en-US" sz="2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sp:txBody>
      <dsp:txXfrm>
        <a:off x="4065984" y="2057399"/>
        <a:ext cx="4060030" cy="4320539"/>
      </dsp:txXfrm>
    </dsp:sp>
    <dsp:sp modelId="{AEEB5F8A-4C3B-4924-933C-6881C5C206B2}">
      <dsp:nvSpPr>
        <dsp:cNvPr id="0" name=""/>
        <dsp:cNvSpPr/>
      </dsp:nvSpPr>
      <dsp:spPr>
        <a:xfrm>
          <a:off x="8126014" y="2057399"/>
          <a:ext cx="4060030" cy="43205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1" kern="1200" dirty="0">
              <a:latin typeface="黑体" panose="02010609060101010101" pitchFamily="49" charset="-122"/>
              <a:ea typeface="黑体" panose="02010609060101010101" pitchFamily="49" charset="-122"/>
            </a:rPr>
            <a:t>虚实</a:t>
          </a:r>
          <a:r>
            <a:rPr lang="zh-CN" sz="2700" b="1" kern="1200" dirty="0">
              <a:latin typeface="黑体" panose="02010609060101010101" pitchFamily="49" charset="-122"/>
              <a:ea typeface="黑体" panose="02010609060101010101" pitchFamily="49" charset="-122"/>
            </a:rPr>
            <a:t>真假</a:t>
          </a:r>
          <a:endParaRPr lang="zh-CN" sz="2700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0" lvl="0" indent="0" algn="just" defTabSz="12001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sz="2400" kern="1200" dirty="0"/>
            <a:t>虚证和实证，有真假疑似之分，辨证时要从错杂的证候中，辨别真假，以去伪存真，才不致犯</a:t>
          </a:r>
          <a:r>
            <a:rPr lang="en-US" sz="2400" kern="1200" dirty="0"/>
            <a:t>“</a:t>
          </a:r>
          <a:r>
            <a:rPr lang="zh-CN" sz="2400" kern="1200" dirty="0"/>
            <a:t>虚虚实实</a:t>
          </a:r>
          <a:r>
            <a:rPr lang="en-US" sz="2400" kern="1200" dirty="0"/>
            <a:t>”</a:t>
          </a:r>
          <a:r>
            <a:rPr lang="zh-CN" sz="2400" kern="1200" dirty="0"/>
            <a:t>之戒。辩虚实之真假与虚实之错杂证绝不相同，应注意审察鉴别。</a:t>
          </a:r>
          <a:endParaRPr lang="zh-CN" altLang="en-US" sz="2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sp:txBody>
      <dsp:txXfrm>
        <a:off x="8126014" y="2057399"/>
        <a:ext cx="4060030" cy="4320539"/>
      </dsp:txXfrm>
    </dsp:sp>
    <dsp:sp modelId="{9CEB2F85-498F-49E1-B329-5F0D638DC58A}">
      <dsp:nvSpPr>
        <dsp:cNvPr id="0" name=""/>
        <dsp:cNvSpPr/>
      </dsp:nvSpPr>
      <dsp:spPr>
        <a:xfrm>
          <a:off x="0" y="6377939"/>
          <a:ext cx="12191999" cy="480059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7C726-7249-4211-9F03-EE02519EF26F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84CFF-1F8C-4055-919A-7F311BB7314A}">
      <dsp:nvSpPr>
        <dsp:cNvPr id="0" name=""/>
        <dsp:cNvSpPr/>
      </dsp:nvSpPr>
      <dsp:spPr>
        <a:xfrm>
          <a:off x="0" y="0"/>
          <a:ext cx="1625600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4800" kern="1200" dirty="0"/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>
              <a:latin typeface="黑体" panose="02010609060101010101" pitchFamily="49" charset="-122"/>
              <a:ea typeface="黑体" panose="02010609060101010101" pitchFamily="49" charset="-122"/>
            </a:rPr>
            <a:t>虚</a:t>
          </a:r>
          <a:endParaRPr lang="en-US" altLang="zh-CN" sz="4800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>
              <a:latin typeface="黑体" panose="02010609060101010101" pitchFamily="49" charset="-122"/>
              <a:ea typeface="黑体" panose="02010609060101010101" pitchFamily="49" charset="-122"/>
            </a:rPr>
            <a:t>实</a:t>
          </a:r>
          <a:endParaRPr lang="en-US" altLang="zh-CN" sz="4800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>
              <a:latin typeface="黑体" panose="02010609060101010101" pitchFamily="49" charset="-122"/>
              <a:ea typeface="黑体" panose="02010609060101010101" pitchFamily="49" charset="-122"/>
            </a:rPr>
            <a:t>错</a:t>
          </a:r>
          <a:endParaRPr lang="en-US" altLang="zh-CN" sz="4800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>
              <a:latin typeface="黑体" panose="02010609060101010101" pitchFamily="49" charset="-122"/>
              <a:ea typeface="黑体" panose="02010609060101010101" pitchFamily="49" charset="-122"/>
            </a:rPr>
            <a:t>杂</a:t>
          </a:r>
        </a:p>
      </dsp:txBody>
      <dsp:txXfrm>
        <a:off x="0" y="0"/>
        <a:ext cx="1625600" cy="5418667"/>
      </dsp:txXfrm>
    </dsp:sp>
    <dsp:sp modelId="{86E3DC3E-7209-4E9A-B40C-7C6705E39B7A}">
      <dsp:nvSpPr>
        <dsp:cNvPr id="0" name=""/>
        <dsp:cNvSpPr/>
      </dsp:nvSpPr>
      <dsp:spPr>
        <a:xfrm>
          <a:off x="1747520" y="84666"/>
          <a:ext cx="6380480" cy="169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1" kern="1200" dirty="0">
              <a:latin typeface="黑体" panose="02010609060101010101" pitchFamily="49" charset="-122"/>
              <a:ea typeface="黑体" panose="02010609060101010101" pitchFamily="49" charset="-122"/>
            </a:rPr>
            <a:t>实证夹虚</a:t>
          </a:r>
          <a:r>
            <a:rPr lang="zh-CN" altLang="en-US" sz="1700" kern="1200" dirty="0"/>
            <a:t>：常发生于实证过程中正气受损的患者，亦可见于原来体虚而新感外邪的病人。特点是以实邪为主，正虚为次。例如</a:t>
          </a:r>
          <a:r>
            <a:rPr lang="en-US" altLang="zh-CN" sz="1700" kern="1200" dirty="0"/>
            <a:t>《</a:t>
          </a:r>
          <a:r>
            <a:rPr lang="zh-CN" altLang="en-US" sz="1700" kern="1200" dirty="0"/>
            <a:t>伤寒论</a:t>
          </a:r>
          <a:r>
            <a:rPr lang="en-US" altLang="zh-CN" sz="1700" kern="1200" dirty="0"/>
            <a:t>》</a:t>
          </a:r>
          <a:r>
            <a:rPr lang="zh-CN" altLang="en-US" sz="1700" kern="1200" dirty="0"/>
            <a:t>的</a:t>
          </a:r>
          <a:r>
            <a:rPr lang="zh-CN" altLang="en-US" sz="1700" u="sng" kern="1200" dirty="0">
              <a:solidFill>
                <a:srgbClr val="FF0000"/>
              </a:solidFill>
            </a:rPr>
            <a:t>白虎加人参汤证</a:t>
          </a:r>
          <a:r>
            <a:rPr lang="zh-CN" altLang="en-US" sz="1700" kern="1200" dirty="0"/>
            <a:t>，原为阳明经热盛，证见壮热、口渴、汗出、脉洪大。由于热炽伤及气阴，又出现口燥渴，心烦，背微恶寒等气阴两伤症状，此即邪实夹虚。治以白虎攻邪为主，再加人参兼扶正气。</a:t>
          </a:r>
        </a:p>
      </dsp:txBody>
      <dsp:txXfrm>
        <a:off x="1747520" y="84666"/>
        <a:ext cx="6380480" cy="1693333"/>
      </dsp:txXfrm>
    </dsp:sp>
    <dsp:sp modelId="{44437CC1-3116-4468-B9A5-3B904C307873}">
      <dsp:nvSpPr>
        <dsp:cNvPr id="0" name=""/>
        <dsp:cNvSpPr/>
      </dsp:nvSpPr>
      <dsp:spPr>
        <a:xfrm>
          <a:off x="1625599" y="1778000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9A0FA0-413E-472E-A27E-3A82C472BC8C}">
      <dsp:nvSpPr>
        <dsp:cNvPr id="0" name=""/>
        <dsp:cNvSpPr/>
      </dsp:nvSpPr>
      <dsp:spPr>
        <a:xfrm>
          <a:off x="1747520" y="1862666"/>
          <a:ext cx="6380480" cy="169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1" kern="1200" dirty="0">
              <a:latin typeface="黑体" panose="02010609060101010101" pitchFamily="49" charset="-122"/>
              <a:ea typeface="黑体" panose="02010609060101010101" pitchFamily="49" charset="-122"/>
            </a:rPr>
            <a:t>虚证夹实</a:t>
          </a:r>
          <a:r>
            <a:rPr lang="zh-CN" altLang="en-US" sz="1700" b="1" kern="1200" dirty="0"/>
            <a:t>：</a:t>
          </a:r>
          <a:r>
            <a:rPr lang="zh-CN" altLang="en-US" sz="1700" kern="1200" dirty="0"/>
            <a:t>此证往往见于实证深重，拖延日久，正气大伤、余邪未尽的病人；亦可见于素体大虚，复感邪气的患者。其特点是以正虚为主，实邪为次。例如春温病的肾阴亏损证，出现在温病的晚期，是邪热动烁肝肾之阴而呈现邪少虚多的证候。症见低热不退，口干，舌质干绛，此时治法以滋阴养液，扶正为主，兼清余热。</a:t>
          </a:r>
        </a:p>
      </dsp:txBody>
      <dsp:txXfrm>
        <a:off x="1747520" y="1862666"/>
        <a:ext cx="6380480" cy="1693333"/>
      </dsp:txXfrm>
    </dsp:sp>
    <dsp:sp modelId="{9523C7F4-6DAE-4935-A07F-D3689356CDA0}">
      <dsp:nvSpPr>
        <dsp:cNvPr id="0" name=""/>
        <dsp:cNvSpPr/>
      </dsp:nvSpPr>
      <dsp:spPr>
        <a:xfrm>
          <a:off x="1625599" y="3556000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84EC9-AB90-4A9F-B7B1-51E96847F559}">
      <dsp:nvSpPr>
        <dsp:cNvPr id="0" name=""/>
        <dsp:cNvSpPr/>
      </dsp:nvSpPr>
      <dsp:spPr>
        <a:xfrm>
          <a:off x="1747520" y="3640666"/>
          <a:ext cx="6380480" cy="169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虚实并重</a:t>
          </a:r>
          <a:r>
            <a:rPr lang="zh-CN" altLang="en-US" sz="1700" b="1" kern="1200" dirty="0"/>
            <a:t>：</a:t>
          </a:r>
          <a:r>
            <a:rPr lang="zh-CN" altLang="en-US" sz="1700" kern="1200" dirty="0"/>
            <a:t>此证见于以下二种情况，一是原为严重的实证，迁延时日，正气大伤，而实邪未减者；二是原来正气甚弱，又感受较重邪气的病人。特点是正虚与邪实均十分明显，病情比较沉重。例如小儿疳积，大便泄泻，贪食不厌，苔厚浊，脉细稍弦。病起于饮食积滞，损伤脾胃，虚实并见，治应消食化积与健脾同用。</a:t>
          </a:r>
        </a:p>
      </dsp:txBody>
      <dsp:txXfrm>
        <a:off x="1747520" y="3640666"/>
        <a:ext cx="6380480" cy="1693333"/>
      </dsp:txXfrm>
    </dsp:sp>
    <dsp:sp modelId="{012E97FD-7A39-4308-A937-548A6F50467F}">
      <dsp:nvSpPr>
        <dsp:cNvPr id="0" name=""/>
        <dsp:cNvSpPr/>
      </dsp:nvSpPr>
      <dsp:spPr>
        <a:xfrm>
          <a:off x="1625599" y="5334000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A8A90-6169-426A-87D0-2207804C5E5C}">
      <dsp:nvSpPr>
        <dsp:cNvPr id="0" name=""/>
        <dsp:cNvSpPr/>
      </dsp:nvSpPr>
      <dsp:spPr>
        <a:xfrm>
          <a:off x="3037707" y="884"/>
          <a:ext cx="1643226" cy="821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latin typeface="黑体" panose="02010609060101010101" pitchFamily="49" charset="-122"/>
              <a:ea typeface="黑体" panose="02010609060101010101" pitchFamily="49" charset="-122"/>
            </a:rPr>
            <a:t>总纲</a:t>
          </a:r>
        </a:p>
      </dsp:txBody>
      <dsp:txXfrm>
        <a:off x="3061771" y="24948"/>
        <a:ext cx="1595098" cy="773485"/>
      </dsp:txXfrm>
    </dsp:sp>
    <dsp:sp modelId="{BB064DE1-708F-4BD6-AC2B-F5978F0F6A68}">
      <dsp:nvSpPr>
        <dsp:cNvPr id="0" name=""/>
        <dsp:cNvSpPr/>
      </dsp:nvSpPr>
      <dsp:spPr>
        <a:xfrm rot="3600000">
          <a:off x="4192914" y="1442813"/>
          <a:ext cx="689475" cy="28756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4279183" y="1500326"/>
        <a:ext cx="516937" cy="172538"/>
      </dsp:txXfrm>
    </dsp:sp>
    <dsp:sp modelId="{5C5C6851-E036-42B6-946A-8F1C455DB966}">
      <dsp:nvSpPr>
        <dsp:cNvPr id="0" name=""/>
        <dsp:cNvSpPr/>
      </dsp:nvSpPr>
      <dsp:spPr>
        <a:xfrm>
          <a:off x="4394370" y="2350693"/>
          <a:ext cx="1643226" cy="821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>
              <a:latin typeface="黑体" panose="02010609060101010101" pitchFamily="49" charset="-122"/>
              <a:ea typeface="黑体" panose="02010609060101010101" pitchFamily="49" charset="-122"/>
            </a:rPr>
            <a:t>里、寒、虚属阴</a:t>
          </a:r>
          <a:endParaRPr lang="zh-CN" altLang="en-US" sz="20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418434" y="2374757"/>
        <a:ext cx="1595098" cy="773485"/>
      </dsp:txXfrm>
    </dsp:sp>
    <dsp:sp modelId="{CBE06D96-85F4-4CC3-A139-08253391A9E0}">
      <dsp:nvSpPr>
        <dsp:cNvPr id="0" name=""/>
        <dsp:cNvSpPr/>
      </dsp:nvSpPr>
      <dsp:spPr>
        <a:xfrm rot="10889419">
          <a:off x="3618855" y="2585134"/>
          <a:ext cx="689475" cy="28756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10800000">
        <a:off x="3705124" y="2642647"/>
        <a:ext cx="516937" cy="172538"/>
      </dsp:txXfrm>
    </dsp:sp>
    <dsp:sp modelId="{95072CD8-439B-42F7-B4E1-7D237DD0C1F5}">
      <dsp:nvSpPr>
        <dsp:cNvPr id="0" name=""/>
        <dsp:cNvSpPr/>
      </dsp:nvSpPr>
      <dsp:spPr>
        <a:xfrm>
          <a:off x="1889590" y="2285526"/>
          <a:ext cx="1643226" cy="821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>
              <a:latin typeface="黑体" panose="02010609060101010101" pitchFamily="49" charset="-122"/>
              <a:ea typeface="黑体" panose="02010609060101010101" pitchFamily="49" charset="-122"/>
            </a:rPr>
            <a:t>表、热、实属阳</a:t>
          </a:r>
          <a:endParaRPr lang="zh-CN" altLang="en-US" sz="20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913654" y="2309590"/>
        <a:ext cx="1595098" cy="773485"/>
      </dsp:txXfrm>
    </dsp:sp>
    <dsp:sp modelId="{C35141A2-29F4-4EE5-BCE3-4203D3836C6D}">
      <dsp:nvSpPr>
        <dsp:cNvPr id="0" name=""/>
        <dsp:cNvSpPr/>
      </dsp:nvSpPr>
      <dsp:spPr>
        <a:xfrm rot="17800873">
          <a:off x="2940524" y="1410229"/>
          <a:ext cx="689475" cy="28756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3026793" y="1467742"/>
        <a:ext cx="516937" cy="172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EABCE-E95E-4ED0-98BF-34FE07833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辨证纲要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8C78C2-EF54-4C81-8E17-697FBF50E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复旦大学附属华山医院北院中西医结合科</a:t>
            </a:r>
            <a:endParaRPr lang="en-US" altLang="zh-CN" dirty="0"/>
          </a:p>
          <a:p>
            <a:pPr algn="r"/>
            <a:r>
              <a:rPr lang="zh-CN" altLang="en-US" dirty="0"/>
              <a:t>刘爱华  副主任医师</a:t>
            </a:r>
          </a:p>
        </p:txBody>
      </p:sp>
    </p:spTree>
    <p:extLst>
      <p:ext uri="{BB962C8B-B14F-4D97-AF65-F5344CB8AC3E}">
        <p14:creationId xmlns:p14="http://schemas.microsoft.com/office/powerpoint/2010/main" val="306928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C601F-244B-4905-8DB8-21CAF735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二、里证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164C0-7F22-45CF-A6A1-EFA82E602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证候分析</a:t>
            </a:r>
            <a:r>
              <a:rPr lang="zh-CN" altLang="zh-CN" dirty="0"/>
              <a:t>】以上所列仅是寒热虚实各里证中可能出现的一些常见症脉。就</a:t>
            </a:r>
            <a:r>
              <a:rPr lang="zh-CN" altLang="zh-CN" u="sng" dirty="0">
                <a:solidFill>
                  <a:srgbClr val="FF0000"/>
                </a:solidFill>
              </a:rPr>
              <a:t>热型与寒象</a:t>
            </a:r>
            <a:r>
              <a:rPr lang="zh-CN" altLang="zh-CN" dirty="0"/>
              <a:t>看，里证当是但热不寒或但寒不热，热可以是壮热恶热</a:t>
            </a:r>
            <a:r>
              <a:rPr lang="zh-CN" altLang="en-US" dirty="0"/>
              <a:t>、</a:t>
            </a:r>
            <a:r>
              <a:rPr lang="zh-CN" altLang="zh-CN" dirty="0"/>
              <a:t>微热潮热。壮热恶热是热邪入里，</a:t>
            </a:r>
            <a:r>
              <a:rPr lang="zh-CN" altLang="zh-CN" dirty="0">
                <a:solidFill>
                  <a:srgbClr val="FF0000"/>
                </a:solidFill>
              </a:rPr>
              <a:t>里热炽盛</a:t>
            </a:r>
            <a:r>
              <a:rPr lang="zh-CN" altLang="en-US" dirty="0">
                <a:solidFill>
                  <a:srgbClr val="FF0000"/>
                </a:solidFill>
              </a:rPr>
              <a:t>（实证）</a:t>
            </a:r>
            <a:r>
              <a:rPr lang="zh-CN" altLang="zh-CN" dirty="0"/>
              <a:t>所致。微热潮热常见于</a:t>
            </a:r>
            <a:r>
              <a:rPr lang="zh-CN" altLang="zh-CN" dirty="0">
                <a:solidFill>
                  <a:srgbClr val="FF0000"/>
                </a:solidFill>
              </a:rPr>
              <a:t>内伤阴虚，虚火上炎</a:t>
            </a:r>
            <a:r>
              <a:rPr lang="zh-CN" altLang="en-US" dirty="0">
                <a:solidFill>
                  <a:srgbClr val="FF0000"/>
                </a:solidFill>
              </a:rPr>
              <a:t>（虚证）</a:t>
            </a:r>
            <a:r>
              <a:rPr lang="zh-CN" altLang="zh-CN" dirty="0"/>
              <a:t>。寒象表现为</a:t>
            </a:r>
            <a:r>
              <a:rPr lang="zh-CN" altLang="zh-CN" dirty="0">
                <a:solidFill>
                  <a:srgbClr val="FF0000"/>
                </a:solidFill>
              </a:rPr>
              <a:t>畏寒</a:t>
            </a:r>
            <a:r>
              <a:rPr lang="zh-CN" altLang="zh-CN" dirty="0"/>
              <a:t>，得衣被可以缓解，此乃由于机体自身阳气不足或寒邪内侵，损伤阳气，阳虚生寒的结果。</a:t>
            </a:r>
            <a:r>
              <a:rPr lang="zh-CN" altLang="zh-CN" u="sng" dirty="0">
                <a:solidFill>
                  <a:srgbClr val="FF0000"/>
                </a:solidFill>
              </a:rPr>
              <a:t>烦躁神昏</a:t>
            </a:r>
            <a:r>
              <a:rPr lang="zh-CN" altLang="zh-CN" dirty="0"/>
              <a:t>是实热扰乱心神的表现</a:t>
            </a:r>
            <a:r>
              <a:rPr lang="zh-CN" altLang="en-US" dirty="0"/>
              <a:t>；</a:t>
            </a:r>
            <a:r>
              <a:rPr lang="zh-CN" altLang="zh-CN" u="sng" dirty="0">
                <a:solidFill>
                  <a:srgbClr val="FF0000"/>
                </a:solidFill>
              </a:rPr>
              <a:t>口渴引饮、小便短赤</a:t>
            </a:r>
            <a:r>
              <a:rPr lang="zh-CN" altLang="zh-CN" dirty="0"/>
              <a:t>是实热耗伤津液。</a:t>
            </a:r>
            <a:r>
              <a:rPr lang="zh-CN" altLang="zh-CN" u="sng" dirty="0">
                <a:solidFill>
                  <a:srgbClr val="FF0000"/>
                </a:solidFill>
              </a:rPr>
              <a:t>大便秘结</a:t>
            </a:r>
            <a:r>
              <a:rPr lang="zh-CN" altLang="zh-CN" dirty="0"/>
              <a:t>由于热结肠道，津液枯竭，传导失司所致。</a:t>
            </a:r>
            <a:r>
              <a:rPr lang="zh-CN" altLang="zh-CN" u="sng" dirty="0">
                <a:solidFill>
                  <a:srgbClr val="FF0000"/>
                </a:solidFill>
              </a:rPr>
              <a:t>阳气不足者</a:t>
            </a:r>
            <a:r>
              <a:rPr lang="zh-CN" altLang="zh-CN" dirty="0"/>
              <a:t>，多见蜷卧神疲，虚寒者即见口淡多涎，脾虚不运者可见大便溏泄。</a:t>
            </a:r>
            <a:r>
              <a:rPr lang="zh-CN" altLang="zh-CN" u="sng" dirty="0">
                <a:solidFill>
                  <a:srgbClr val="FF0000"/>
                </a:solidFill>
              </a:rPr>
              <a:t>腹属阴为脏腑所居之处，该部症状</a:t>
            </a:r>
            <a:r>
              <a:rPr lang="zh-CN" altLang="zh-CN" dirty="0"/>
              <a:t>：腹痛呕吐，便秘溏泄，小便短赤或清长，均是里病的标志。苔厚脉沉均为疾病在内之征。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611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EBDC4-7C43-43F9-B137-79063E12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半表半里证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8B558-BB86-4B3B-B222-DF06D2FBE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【</a:t>
            </a:r>
            <a:r>
              <a:rPr lang="zh-CN" altLang="zh-CN" b="1" dirty="0"/>
              <a:t>概念</a:t>
            </a:r>
            <a:r>
              <a:rPr lang="zh-CN" altLang="zh-CN" dirty="0"/>
              <a:t>】外邪由表内传，尚未入于里；或里邪透表，尚未至于表，邪正相搏于表里之间，称为半表半里证。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【</a:t>
            </a:r>
            <a:r>
              <a:rPr lang="zh-CN" altLang="en-US" b="1" dirty="0"/>
              <a:t>临床表现</a:t>
            </a:r>
            <a:r>
              <a:rPr lang="zh-CN" altLang="zh-CN" dirty="0"/>
              <a:t>】其表现为寒热往来，胸胁苦满，心烦喜呕，默默不欲饮食，口苦，咽干，目眩，脉弦等。这种关于半表半里的认识，基本上类同六经辨证的少阳病证。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98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CBE8E-3010-475E-9FF6-240AEFCD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三、表证和里证的鉴别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Group 100">
            <a:extLst>
              <a:ext uri="{FF2B5EF4-FFF2-40B4-BE49-F238E27FC236}">
                <a16:creationId xmlns:a16="http://schemas.microsoft.com/office/drawing/2014/main" id="{09EDA0E2-4E26-481F-B4A6-FB4EFEF34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93273"/>
              </p:ext>
            </p:extLst>
          </p:nvPr>
        </p:nvGraphicFramePr>
        <p:xfrm>
          <a:off x="2759218" y="2276475"/>
          <a:ext cx="6769100" cy="3292476"/>
        </p:xfrm>
        <a:graphic>
          <a:graphicData uri="http://schemas.openxmlformats.org/drawingml/2006/table">
            <a:tbl>
              <a:tblPr/>
              <a:tblGrid>
                <a:gridCol w="3410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表证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里证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感受外邪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饮食、情志、劳倦所伤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恶寒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但热不寒，但寒不热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舌苔薄白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舌苔厚腻、剥脱、紫暗、瘀斑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脉浮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脉沉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病轻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病重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表证方药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里证方药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9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94B5C-BF63-44B0-A6B9-BA5C3065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四、表证和里证的关系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E47B603-AE45-465B-AB83-0DEB8F737AFD}"/>
              </a:ext>
            </a:extLst>
          </p:cNvPr>
          <p:cNvGrpSpPr>
            <a:grpSpLocks/>
          </p:cNvGrpSpPr>
          <p:nvPr/>
        </p:nvGrpSpPr>
        <p:grpSpPr bwMode="auto">
          <a:xfrm>
            <a:off x="2667444" y="2362001"/>
            <a:ext cx="6857112" cy="3268663"/>
            <a:chOff x="644" y="1253"/>
            <a:chExt cx="4317" cy="2059"/>
          </a:xfrm>
        </p:grpSpPr>
        <p:sp>
          <p:nvSpPr>
            <p:cNvPr id="14" name="AutoShape 4">
              <a:extLst>
                <a:ext uri="{FF2B5EF4-FFF2-40B4-BE49-F238E27FC236}">
                  <a16:creationId xmlns:a16="http://schemas.microsoft.com/office/drawing/2014/main" id="{77D03E76-909A-4E33-B8C9-410CE45DD7D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72" y="1872"/>
              <a:ext cx="2112" cy="1440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18900000" scaled="1"/>
            </a:gradFill>
            <a:ln w="50800">
              <a:solidFill>
                <a:srgbClr val="7099E2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930F6ED5-69D3-4C1B-B249-DD4DE4A81E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9" y="1872"/>
              <a:ext cx="2112" cy="1440"/>
              <a:chOff x="2894" y="1872"/>
              <a:chExt cx="2112" cy="1440"/>
            </a:xfrm>
          </p:grpSpPr>
          <p:sp>
            <p:nvSpPr>
              <p:cNvPr id="9" name="AutoShape 9">
                <a:extLst>
                  <a:ext uri="{FF2B5EF4-FFF2-40B4-BE49-F238E27FC236}">
                    <a16:creationId xmlns:a16="http://schemas.microsoft.com/office/drawing/2014/main" id="{CBB9AC4B-593F-45EF-B58C-846790B16EB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894" y="1872"/>
                <a:ext cx="2112" cy="1440"/>
              </a:xfrm>
              <a:prstGeom prst="roundRect">
                <a:avLst>
                  <a:gd name="adj" fmla="val 10347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8F4BE"/>
                  </a:gs>
                </a:gsLst>
                <a:lin ang="2700000" scaled="1"/>
              </a:gradFill>
              <a:ln w="50800">
                <a:solidFill>
                  <a:srgbClr val="44988C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C0C0C0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Text Box 10">
                <a:extLst>
                  <a:ext uri="{FF2B5EF4-FFF2-40B4-BE49-F238E27FC236}">
                    <a16:creationId xmlns:a16="http://schemas.microsoft.com/office/drawing/2014/main" id="{C4827ABC-F45D-46C6-A191-6369BD0DB42B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894" y="2016"/>
                <a:ext cx="2098" cy="1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285750" indent="-285750" algn="just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kumimoji="1" lang="zh-CN" altLang="zh-CN" sz="1800" b="1" dirty="0">
                    <a:solidFill>
                      <a:srgbClr val="009999"/>
                    </a:solidFill>
                    <a:ea typeface="宋体" panose="02010600030101010101" pitchFamily="2" charset="-122"/>
                  </a:rPr>
                  <a:t>表邪入里：凡病表证，表邪不解，内传入里，称为表邪入里</a:t>
                </a:r>
                <a:r>
                  <a:rPr kumimoji="1" lang="zh-CN" altLang="en-US" sz="1800" b="1" dirty="0">
                    <a:solidFill>
                      <a:srgbClr val="009999"/>
                    </a:solidFill>
                    <a:ea typeface="宋体" panose="02010600030101010101" pitchFamily="2" charset="-122"/>
                  </a:rPr>
                  <a:t>。</a:t>
                </a:r>
                <a:endParaRPr kumimoji="1" lang="en-US" altLang="zh-CN" sz="1800" b="1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  <a:p>
                <a:pPr marL="285750" indent="-285750" algn="just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kumimoji="1" lang="zh-CN" altLang="zh-CN" sz="1800" b="1" dirty="0">
                    <a:solidFill>
                      <a:srgbClr val="009999"/>
                    </a:solidFill>
                    <a:ea typeface="宋体" panose="02010600030101010101" pitchFamily="2" charset="-122"/>
                  </a:rPr>
                  <a:t>里邪出表：某些里</a:t>
                </a:r>
                <a:r>
                  <a:rPr kumimoji="1" lang="zh-CN" altLang="en-US" sz="1800" b="1" dirty="0">
                    <a:solidFill>
                      <a:srgbClr val="009999"/>
                    </a:solidFill>
                    <a:ea typeface="宋体" panose="02010600030101010101" pitchFamily="2" charset="-122"/>
                  </a:rPr>
                  <a:t>证</a:t>
                </a:r>
                <a:r>
                  <a:rPr kumimoji="1" lang="zh-CN" altLang="zh-CN" sz="1800" b="1" dirty="0">
                    <a:solidFill>
                      <a:srgbClr val="009999"/>
                    </a:solidFill>
                    <a:ea typeface="宋体" panose="02010600030101010101" pitchFamily="2" charset="-122"/>
                  </a:rPr>
                  <a:t>，病邪从里透达于外，称为里邪出表。</a:t>
                </a:r>
                <a:endParaRPr kumimoji="1" lang="en-US" altLang="zh-CN" sz="1800" b="1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" name="Text Box 14">
              <a:extLst>
                <a:ext uri="{FF2B5EF4-FFF2-40B4-BE49-F238E27FC236}">
                  <a16:creationId xmlns:a16="http://schemas.microsoft.com/office/drawing/2014/main" id="{63F055B5-81DA-42AC-93BB-FA043834A47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644" y="1959"/>
              <a:ext cx="2112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285750" indent="-285750" algn="just">
                <a:buFont typeface="Wingdings" panose="05000000000000000000" pitchFamily="2" charset="2"/>
                <a:buChar char="ü"/>
              </a:pPr>
              <a:r>
                <a:rPr kumimoji="1" lang="zh-CN" altLang="zh-CN" sz="1800" b="1" dirty="0">
                  <a:solidFill>
                    <a:srgbClr val="009999"/>
                  </a:solidFill>
                  <a:ea typeface="宋体" panose="02010600030101010101" pitchFamily="2" charset="-122"/>
                </a:rPr>
                <a:t>表证和里证在同一时期出现</a:t>
              </a:r>
              <a:r>
                <a:rPr kumimoji="1" lang="zh-CN" altLang="en-US" sz="1800" b="1" dirty="0">
                  <a:solidFill>
                    <a:srgbClr val="009999"/>
                  </a:solidFill>
                  <a:ea typeface="宋体" panose="02010600030101010101" pitchFamily="2" charset="-122"/>
                </a:rPr>
                <a:t>。</a:t>
              </a:r>
              <a:endParaRPr kumimoji="1" lang="en-US" altLang="zh-CN" sz="1800" b="1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  <a:p>
              <a:pPr marL="285750" indent="-285750" algn="just">
                <a:buFont typeface="Wingdings" panose="05000000000000000000" pitchFamily="2" charset="2"/>
                <a:buChar char="ü"/>
              </a:pPr>
              <a:r>
                <a:rPr kumimoji="1" lang="zh-CN" altLang="zh-CN" sz="1800" b="1" dirty="0">
                  <a:solidFill>
                    <a:srgbClr val="009999"/>
                  </a:solidFill>
                  <a:ea typeface="宋体" panose="02010600030101010101" pitchFamily="2" charset="-122"/>
                </a:rPr>
                <a:t>初病表里证</a:t>
              </a:r>
              <a:r>
                <a:rPr kumimoji="1" lang="zh-CN" altLang="en-US" sz="1800" b="1" dirty="0">
                  <a:solidFill>
                    <a:srgbClr val="009999"/>
                  </a:solidFill>
                  <a:ea typeface="宋体" panose="02010600030101010101" pitchFamily="2" charset="-122"/>
                </a:rPr>
                <a:t>同见；</a:t>
              </a:r>
              <a:r>
                <a:rPr kumimoji="1" lang="zh-CN" altLang="zh-CN" sz="1800" b="1" dirty="0">
                  <a:solidFill>
                    <a:srgbClr val="009999"/>
                  </a:solidFill>
                  <a:ea typeface="宋体" panose="02010600030101010101" pitchFamily="2" charset="-122"/>
                </a:rPr>
                <a:t>表证未罢，又及于里</a:t>
              </a:r>
              <a:r>
                <a:rPr kumimoji="1" lang="zh-CN" altLang="en-US" sz="1800" b="1" dirty="0">
                  <a:solidFill>
                    <a:srgbClr val="009999"/>
                  </a:solidFill>
                  <a:ea typeface="宋体" panose="02010600030101010101" pitchFamily="2" charset="-122"/>
                </a:rPr>
                <a:t>；</a:t>
              </a:r>
              <a:r>
                <a:rPr kumimoji="1" lang="zh-CN" altLang="zh-CN" sz="1800" b="1" dirty="0">
                  <a:solidFill>
                    <a:srgbClr val="009999"/>
                  </a:solidFill>
                  <a:ea typeface="宋体" panose="02010600030101010101" pitchFamily="2" charset="-122"/>
                </a:rPr>
                <a:t>本有内伤，又加外感</a:t>
              </a:r>
              <a:r>
                <a:rPr kumimoji="1" lang="zh-CN" altLang="en-US" sz="1800" b="1" dirty="0">
                  <a:solidFill>
                    <a:srgbClr val="009999"/>
                  </a:solidFill>
                  <a:ea typeface="宋体" panose="02010600030101010101" pitchFamily="2" charset="-122"/>
                </a:rPr>
                <a:t>；</a:t>
              </a:r>
              <a:r>
                <a:rPr kumimoji="1" lang="zh-CN" altLang="zh-CN" sz="1800" b="1" dirty="0">
                  <a:solidFill>
                    <a:srgbClr val="009999"/>
                  </a:solidFill>
                  <a:ea typeface="宋体" panose="02010600030101010101" pitchFamily="2" charset="-122"/>
                </a:rPr>
                <a:t>先有外感，又伤饮食之类</a:t>
              </a:r>
              <a:r>
                <a:rPr kumimoji="1" lang="zh-CN" altLang="en-US" sz="1800" b="1" dirty="0">
                  <a:solidFill>
                    <a:srgbClr val="009999"/>
                  </a:solidFill>
                  <a:ea typeface="宋体" panose="02010600030101010101" pitchFamily="2" charset="-122"/>
                </a:rPr>
                <a:t>。</a:t>
              </a:r>
              <a:endParaRPr kumimoji="1" lang="en-US" altLang="zh-CN" sz="1800" b="1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  <a:p>
              <a:pPr marL="285750" indent="-285750" algn="just">
                <a:buFont typeface="Wingdings" panose="05000000000000000000" pitchFamily="2" charset="2"/>
                <a:buChar char="ü"/>
              </a:pPr>
              <a:r>
                <a:rPr kumimoji="1" lang="zh-CN" altLang="zh-CN" sz="1800" b="1" dirty="0">
                  <a:solidFill>
                    <a:srgbClr val="009999"/>
                  </a:solidFill>
                  <a:ea typeface="宋体" panose="02010600030101010101" pitchFamily="2" charset="-122"/>
                </a:rPr>
                <a:t>表寒里热，表热里寒，表虚里实、表实里虚。</a:t>
              </a:r>
              <a:endParaRPr kumimoji="1" lang="zh-CN" altLang="en-US" sz="1800" b="1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AutoShape 15">
              <a:extLst>
                <a:ext uri="{FF2B5EF4-FFF2-40B4-BE49-F238E27FC236}">
                  <a16:creationId xmlns:a16="http://schemas.microsoft.com/office/drawing/2014/main" id="{4E9B821F-73BE-450B-A1BB-A019CCF5B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1253"/>
              <a:ext cx="1296" cy="314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zh-CN" sz="2000" b="1" dirty="0">
                  <a:solidFill>
                    <a:srgbClr val="0099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表里同病</a:t>
              </a:r>
              <a:endParaRPr lang="zh-CN" altLang="en-US" sz="2000" b="1" dirty="0">
                <a:solidFill>
                  <a:srgbClr val="0099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AutoShape 16">
              <a:extLst>
                <a:ext uri="{FF2B5EF4-FFF2-40B4-BE49-F238E27FC236}">
                  <a16:creationId xmlns:a16="http://schemas.microsoft.com/office/drawing/2014/main" id="{ED03B417-B61C-42B9-9046-E994EE964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" y="1253"/>
              <a:ext cx="1296" cy="314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zh-CN" sz="2000" b="1" dirty="0">
                  <a:solidFill>
                    <a:srgbClr val="0099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表里出入</a:t>
              </a:r>
              <a:endParaRPr lang="zh-CN" altLang="en-US" sz="2000" b="1" dirty="0">
                <a:solidFill>
                  <a:srgbClr val="0099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6707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33116-654F-471A-8AF0-823E36C1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第二节 寒热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40B521-6138-4BCE-B669-68B6C04ED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4054" y="1863490"/>
            <a:ext cx="5571626" cy="402336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寒热是辨别疾病性质的两个纲领。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dirty="0">
                <a:latin typeface="+mn-ea"/>
              </a:rPr>
              <a:t>寒证与热证反映机体阴阳的偏盛与偏衰。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dirty="0">
                <a:latin typeface="+mn-ea"/>
              </a:rPr>
              <a:t>阴盛或阳虚表现为</a:t>
            </a:r>
            <a:r>
              <a:rPr lang="zh-CN" altLang="zh-CN" u="sng" dirty="0">
                <a:solidFill>
                  <a:srgbClr val="FF0000"/>
                </a:solidFill>
                <a:latin typeface="+mn-ea"/>
              </a:rPr>
              <a:t>寒证</a:t>
            </a:r>
            <a:r>
              <a:rPr lang="zh-CN" altLang="zh-CN" dirty="0">
                <a:latin typeface="+mn-ea"/>
              </a:rPr>
              <a:t>；阳盛或阴虚表现为</a:t>
            </a:r>
            <a:r>
              <a:rPr lang="zh-CN" altLang="zh-CN" u="sng" dirty="0">
                <a:solidFill>
                  <a:srgbClr val="FF0000"/>
                </a:solidFill>
                <a:latin typeface="+mn-ea"/>
              </a:rPr>
              <a:t>热证</a:t>
            </a:r>
            <a:r>
              <a:rPr lang="zh-CN" altLang="zh-CN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dirty="0">
                <a:latin typeface="+mn-ea"/>
              </a:rPr>
              <a:t>寒热辨证在治疗上有重要意义。《素问</a:t>
            </a:r>
            <a:r>
              <a:rPr lang="en-US" altLang="zh-CN" dirty="0">
                <a:latin typeface="+mn-ea"/>
              </a:rPr>
              <a:t>·</a:t>
            </a:r>
            <a:r>
              <a:rPr lang="zh-CN" altLang="zh-CN" dirty="0">
                <a:latin typeface="+mn-ea"/>
              </a:rPr>
              <a:t>至真要大论》说：</a:t>
            </a:r>
            <a:r>
              <a:rPr lang="en-US" altLang="zh-CN" dirty="0">
                <a:latin typeface="+mn-ea"/>
              </a:rPr>
              <a:t>“</a:t>
            </a:r>
            <a:r>
              <a:rPr lang="zh-CN" altLang="zh-CN" dirty="0">
                <a:latin typeface="+mn-ea"/>
              </a:rPr>
              <a:t>寒者热之</a:t>
            </a:r>
            <a:r>
              <a:rPr lang="en-US" altLang="zh-CN" dirty="0">
                <a:latin typeface="+mn-ea"/>
              </a:rPr>
              <a:t>”</a:t>
            </a:r>
            <a:r>
              <a:rPr lang="zh-CN" altLang="zh-CN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“</a:t>
            </a:r>
            <a:r>
              <a:rPr lang="zh-CN" altLang="zh-CN" dirty="0">
                <a:latin typeface="+mn-ea"/>
              </a:rPr>
              <a:t>热者寒之</a:t>
            </a:r>
            <a:r>
              <a:rPr lang="en-US" altLang="zh-CN" dirty="0">
                <a:latin typeface="+mn-ea"/>
              </a:rPr>
              <a:t>”</a:t>
            </a:r>
            <a:r>
              <a:rPr lang="zh-CN" altLang="zh-CN" dirty="0">
                <a:latin typeface="+mn-ea"/>
              </a:rPr>
              <a:t>，两者治法正好相反。所以寒热辨证，必须确切无误。</a:t>
            </a:r>
          </a:p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A6D6D5A-9DB0-4944-8718-044A5D20C0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78524" y="1773462"/>
            <a:ext cx="4181474" cy="202702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B722F4-6457-4092-8FFE-7DCCC1E39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24" y="3844872"/>
            <a:ext cx="41814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30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14D26-3F33-408A-BCE5-2AB19D64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寒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49974-04DF-4741-946A-1FC638A40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zh-CN" dirty="0"/>
              <a:t>【</a:t>
            </a:r>
            <a:r>
              <a:rPr lang="zh-CN" altLang="zh-CN" b="1" dirty="0"/>
              <a:t>概念</a:t>
            </a:r>
            <a:r>
              <a:rPr lang="zh-CN" altLang="zh-CN" dirty="0"/>
              <a:t>】是</a:t>
            </a:r>
            <a:r>
              <a:rPr lang="zh-CN" altLang="en-US" dirty="0"/>
              <a:t>证候性质</a:t>
            </a:r>
            <a:r>
              <a:rPr lang="zh-CN" altLang="zh-CN" dirty="0"/>
              <a:t>属寒</a:t>
            </a:r>
            <a:r>
              <a:rPr lang="zh-CN" altLang="en-US" dirty="0"/>
              <a:t>者</a:t>
            </a:r>
            <a:r>
              <a:rPr lang="zh-CN" altLang="zh-CN" dirty="0"/>
              <a:t>的证候。可以由感受寒邪而致，也可以由机体自身阳虚阴盛而致。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zh-CN" dirty="0"/>
              <a:t>【</a:t>
            </a:r>
            <a:r>
              <a:rPr lang="zh-CN" altLang="en-US" b="1" dirty="0"/>
              <a:t>临床意义</a:t>
            </a:r>
            <a:r>
              <a:rPr lang="zh-CN" altLang="zh-CN" dirty="0"/>
              <a:t>】</a:t>
            </a:r>
            <a:r>
              <a:rPr lang="zh-CN" altLang="en-US" dirty="0"/>
              <a:t>病性属寒；阴盛；可能损伤阳气；首选祛寒或温阳方药。</a:t>
            </a:r>
            <a:endParaRPr lang="zh-CN" altLang="zh-CN" dirty="0"/>
          </a:p>
          <a:p>
            <a:pPr>
              <a:lnSpc>
                <a:spcPct val="160000"/>
              </a:lnSpc>
            </a:pPr>
            <a:r>
              <a:rPr lang="zh-CN" altLang="zh-CN" dirty="0"/>
              <a:t>【</a:t>
            </a:r>
            <a:r>
              <a:rPr lang="zh-CN" altLang="en-US" b="1" dirty="0"/>
              <a:t>辨证要点</a:t>
            </a:r>
            <a:r>
              <a:rPr lang="zh-CN" altLang="zh-CN" dirty="0"/>
              <a:t>】</a:t>
            </a:r>
            <a:r>
              <a:rPr lang="zh-CN" altLang="en-US" dirty="0"/>
              <a:t>畏寒；喜温；面暗；口不渴；口淡；腹痛；腹泻；尿清；舌质淡；舌苔白；脉迟。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【</a:t>
            </a:r>
            <a:r>
              <a:rPr lang="zh-CN" altLang="en-US" b="1" dirty="0"/>
              <a:t>证候</a:t>
            </a:r>
            <a:r>
              <a:rPr lang="zh-CN" altLang="zh-CN" b="1" dirty="0"/>
              <a:t>分析</a:t>
            </a:r>
            <a:r>
              <a:rPr lang="zh-CN" altLang="zh-CN" dirty="0"/>
              <a:t>】阳气不足或为外寒所伤，不能发挥其温煦形体的作用，故见</a:t>
            </a:r>
            <a:r>
              <a:rPr lang="zh-CN" altLang="zh-CN" u="sng" dirty="0">
                <a:solidFill>
                  <a:srgbClr val="FF0000"/>
                </a:solidFill>
              </a:rPr>
              <a:t>形寒肢冷，蜷卧，面色晃</a:t>
            </a:r>
            <a:r>
              <a:rPr lang="zh-CN" altLang="en-US" u="sng" dirty="0">
                <a:solidFill>
                  <a:srgbClr val="FF0000"/>
                </a:solidFill>
              </a:rPr>
              <a:t>白</a:t>
            </a:r>
            <a:r>
              <a:rPr lang="zh-CN" altLang="zh-CN" dirty="0"/>
              <a:t>。阴寒内盛，津液不伤，所以</a:t>
            </a:r>
            <a:r>
              <a:rPr lang="zh-CN" altLang="zh-CN" u="sng" dirty="0">
                <a:solidFill>
                  <a:srgbClr val="FF0000"/>
                </a:solidFill>
              </a:rPr>
              <a:t>口淡不渴</a:t>
            </a:r>
            <a:r>
              <a:rPr lang="zh-CN" altLang="zh-CN" dirty="0"/>
              <a:t>。阳虚不能温化水液，以致痰、涎、涕、尿等排出物皆为</a:t>
            </a:r>
            <a:r>
              <a:rPr lang="zh-CN" altLang="zh-CN" u="sng" dirty="0">
                <a:solidFill>
                  <a:srgbClr val="FF0000"/>
                </a:solidFill>
              </a:rPr>
              <a:t>澄澈清冷</a:t>
            </a:r>
            <a:r>
              <a:rPr lang="zh-CN" altLang="zh-CN" dirty="0"/>
              <a:t>。寒邪伤脾，或脾阳久虚，则运化失司而见</a:t>
            </a:r>
            <a:r>
              <a:rPr lang="zh-CN" altLang="zh-CN" u="sng" dirty="0">
                <a:solidFill>
                  <a:srgbClr val="FF0000"/>
                </a:solidFill>
              </a:rPr>
              <a:t>大便稀溏</a:t>
            </a:r>
            <a:r>
              <a:rPr lang="zh-CN" altLang="zh-CN" dirty="0"/>
              <a:t>。阳虚不化，寒湿内生，则</a:t>
            </a:r>
            <a:r>
              <a:rPr lang="zh-CN" altLang="zh-CN" u="sng" dirty="0"/>
              <a:t>舌淡苔白而润滑</a:t>
            </a:r>
            <a:r>
              <a:rPr lang="zh-CN" altLang="zh-CN" dirty="0"/>
              <a:t>。阳气虚弱，鼓动血脉运行之力不足，故</a:t>
            </a:r>
            <a:r>
              <a:rPr lang="zh-CN" altLang="zh-CN" u="sng" dirty="0">
                <a:solidFill>
                  <a:srgbClr val="FF0000"/>
                </a:solidFill>
              </a:rPr>
              <a:t>脉迟</a:t>
            </a:r>
            <a:r>
              <a:rPr lang="zh-CN" altLang="zh-CN" dirty="0"/>
              <a:t>；寒主收引，受寒则脉道收缩而拘急，故见</a:t>
            </a:r>
            <a:r>
              <a:rPr lang="zh-CN" altLang="zh-CN" u="sng" dirty="0">
                <a:solidFill>
                  <a:srgbClr val="FF0000"/>
                </a:solidFill>
              </a:rPr>
              <a:t>紧脉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6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14D26-3F33-408A-BCE5-2AB19D64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寒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49974-04DF-4741-946A-1FC638A40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zh-CN" dirty="0"/>
              <a:t>【</a:t>
            </a:r>
            <a:r>
              <a:rPr lang="zh-CN" altLang="en-US" b="1" dirty="0"/>
              <a:t>治则治法</a:t>
            </a:r>
            <a:r>
              <a:rPr lang="zh-CN" altLang="zh-CN" dirty="0"/>
              <a:t>】</a:t>
            </a:r>
            <a:r>
              <a:rPr lang="zh-CN" altLang="en-US" dirty="0"/>
              <a:t>表寒证：辛温解表；里寒证：温中祛寒。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zh-CN" dirty="0"/>
              <a:t>【</a:t>
            </a:r>
            <a:r>
              <a:rPr lang="zh-CN" altLang="en-US" b="1" dirty="0"/>
              <a:t>推荐方药</a:t>
            </a:r>
            <a:r>
              <a:rPr lang="zh-CN" altLang="zh-CN" dirty="0"/>
              <a:t>】</a:t>
            </a:r>
            <a:r>
              <a:rPr lang="zh-CN" altLang="en-US" dirty="0"/>
              <a:t>麻黄汤（麻黄，桂枝，杏仁，甘草）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en-US" altLang="zh-CN" dirty="0"/>
              <a:t>                           </a:t>
            </a:r>
            <a:r>
              <a:rPr lang="zh-CN" altLang="en-US" dirty="0"/>
              <a:t>桂枝汤（桂枝，白芍，生姜，大枣）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en-US" altLang="zh-CN" dirty="0"/>
              <a:t>                            </a:t>
            </a:r>
            <a:r>
              <a:rPr lang="zh-CN" altLang="en-US" dirty="0"/>
              <a:t>理中汤（党参，干姜，白术，甘草）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en-US" altLang="zh-CN" dirty="0"/>
              <a:t>                            </a:t>
            </a:r>
            <a:r>
              <a:rPr lang="zh-CN" altLang="en-US" dirty="0"/>
              <a:t>四逆汤（附子，干姜，炙甘草）</a:t>
            </a:r>
            <a:endParaRPr lang="en-US" altLang="zh-CN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A1F6D95-6256-4CB7-AB3D-C7ED0B7F697C}"/>
              </a:ext>
            </a:extLst>
          </p:cNvPr>
          <p:cNvGrpSpPr/>
          <p:nvPr/>
        </p:nvGrpSpPr>
        <p:grpSpPr>
          <a:xfrm>
            <a:off x="6658252" y="2823099"/>
            <a:ext cx="1535836" cy="605901"/>
            <a:chOff x="6658252" y="2823099"/>
            <a:chExt cx="1535836" cy="605901"/>
          </a:xfrm>
        </p:grpSpPr>
        <p:sp>
          <p:nvSpPr>
            <p:cNvPr id="4" name="右大括号 3">
              <a:extLst>
                <a:ext uri="{FF2B5EF4-FFF2-40B4-BE49-F238E27FC236}">
                  <a16:creationId xmlns:a16="http://schemas.microsoft.com/office/drawing/2014/main" id="{CBD87FEC-A771-4894-B412-949F7843BC2E}"/>
                </a:ext>
              </a:extLst>
            </p:cNvPr>
            <p:cNvSpPr/>
            <p:nvPr/>
          </p:nvSpPr>
          <p:spPr>
            <a:xfrm>
              <a:off x="6658252" y="2823099"/>
              <a:ext cx="328474" cy="605901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676C1E9-8E4C-46B8-8AAC-41767B1D2842}"/>
                </a:ext>
              </a:extLst>
            </p:cNvPr>
            <p:cNvSpPr txBox="1"/>
            <p:nvPr/>
          </p:nvSpPr>
          <p:spPr>
            <a:xfrm>
              <a:off x="7137645" y="2941383"/>
              <a:ext cx="10564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表寒证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B52F384-CA06-49F8-96FA-7CA97439E650}"/>
              </a:ext>
            </a:extLst>
          </p:cNvPr>
          <p:cNvGrpSpPr/>
          <p:nvPr/>
        </p:nvGrpSpPr>
        <p:grpSpPr>
          <a:xfrm>
            <a:off x="6747025" y="4236128"/>
            <a:ext cx="1421906" cy="605901"/>
            <a:chOff x="6747025" y="4236128"/>
            <a:chExt cx="1421906" cy="605901"/>
          </a:xfrm>
        </p:grpSpPr>
        <p:sp>
          <p:nvSpPr>
            <p:cNvPr id="7" name="右大括号 6">
              <a:extLst>
                <a:ext uri="{FF2B5EF4-FFF2-40B4-BE49-F238E27FC236}">
                  <a16:creationId xmlns:a16="http://schemas.microsoft.com/office/drawing/2014/main" id="{AD8D8882-F32A-4FF1-B1C3-DB8A7E4724CF}"/>
                </a:ext>
              </a:extLst>
            </p:cNvPr>
            <p:cNvSpPr/>
            <p:nvPr/>
          </p:nvSpPr>
          <p:spPr>
            <a:xfrm>
              <a:off x="6747025" y="4236128"/>
              <a:ext cx="328474" cy="605901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772B4EB-ABFF-4F8A-B838-5638D6DAE6DC}"/>
                </a:ext>
              </a:extLst>
            </p:cNvPr>
            <p:cNvSpPr txBox="1"/>
            <p:nvPr/>
          </p:nvSpPr>
          <p:spPr>
            <a:xfrm>
              <a:off x="7112488" y="4318903"/>
              <a:ext cx="10564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里寒证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104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14D26-3F33-408A-BCE5-2AB19D64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热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49974-04DF-4741-946A-1FC638A40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zh-CN" dirty="0"/>
              <a:t>【</a:t>
            </a:r>
            <a:r>
              <a:rPr lang="zh-CN" altLang="zh-CN" b="1" dirty="0"/>
              <a:t>概念</a:t>
            </a:r>
            <a:r>
              <a:rPr lang="zh-CN" altLang="zh-CN" dirty="0"/>
              <a:t>】是</a:t>
            </a:r>
            <a:r>
              <a:rPr lang="zh-CN" altLang="en-US" dirty="0"/>
              <a:t>证候性质</a:t>
            </a:r>
            <a:r>
              <a:rPr lang="zh-CN" altLang="zh-CN" dirty="0"/>
              <a:t>属</a:t>
            </a:r>
            <a:r>
              <a:rPr lang="zh-CN" altLang="en-US" dirty="0"/>
              <a:t>热者</a:t>
            </a:r>
            <a:r>
              <a:rPr lang="zh-CN" altLang="zh-CN" dirty="0"/>
              <a:t>的证候。可以由感受热邪而致</a:t>
            </a:r>
            <a:r>
              <a:rPr lang="zh-CN" altLang="en-US" dirty="0"/>
              <a:t>（表热证）</a:t>
            </a:r>
            <a:r>
              <a:rPr lang="zh-CN" altLang="zh-CN" dirty="0"/>
              <a:t>，也可以由机体自身阴虚阳亢而致</a:t>
            </a:r>
            <a:r>
              <a:rPr lang="zh-CN" altLang="en-US" dirty="0"/>
              <a:t>（里热证）。</a:t>
            </a:r>
            <a:endParaRPr lang="zh-CN" altLang="zh-CN" dirty="0"/>
          </a:p>
          <a:p>
            <a:pPr>
              <a:lnSpc>
                <a:spcPct val="160000"/>
              </a:lnSpc>
            </a:pPr>
            <a:r>
              <a:rPr lang="zh-CN" altLang="zh-CN" dirty="0"/>
              <a:t>【</a:t>
            </a:r>
            <a:r>
              <a:rPr lang="zh-CN" altLang="en-US" b="1" dirty="0"/>
              <a:t>临床意义</a:t>
            </a:r>
            <a:r>
              <a:rPr lang="zh-CN" altLang="zh-CN" dirty="0"/>
              <a:t>】</a:t>
            </a:r>
            <a:r>
              <a:rPr lang="zh-CN" altLang="en-US" dirty="0"/>
              <a:t>病性属热；阳盛；可能损伤阴津；首选清热方药。</a:t>
            </a:r>
            <a:endParaRPr lang="zh-CN" altLang="zh-CN" dirty="0"/>
          </a:p>
          <a:p>
            <a:pPr>
              <a:lnSpc>
                <a:spcPct val="160000"/>
              </a:lnSpc>
            </a:pPr>
            <a:r>
              <a:rPr lang="zh-CN" altLang="zh-CN" dirty="0"/>
              <a:t>【</a:t>
            </a:r>
            <a:r>
              <a:rPr lang="zh-CN" altLang="en-US" b="1" dirty="0"/>
              <a:t>辨证要点</a:t>
            </a:r>
            <a:r>
              <a:rPr lang="zh-CN" altLang="zh-CN" dirty="0"/>
              <a:t>】</a:t>
            </a:r>
            <a:r>
              <a:rPr lang="zh-CN" altLang="en-US" dirty="0"/>
              <a:t>恶热；喜冷；面赤；口渴；口苦；出血；昏迷；尿黄；苔黄；舌质红；脉数。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【</a:t>
            </a:r>
            <a:r>
              <a:rPr lang="zh-CN" altLang="en-US" b="1" dirty="0"/>
              <a:t>证候</a:t>
            </a:r>
            <a:r>
              <a:rPr lang="zh-CN" altLang="zh-CN" b="1" dirty="0"/>
              <a:t>分析</a:t>
            </a:r>
            <a:r>
              <a:rPr lang="zh-CN" altLang="zh-CN" dirty="0"/>
              <a:t>】阳热偏盛，则恶热喜冷。火热伤阴，津液被耗，故小便短赤，津伤则需引水自救，所以</a:t>
            </a:r>
            <a:r>
              <a:rPr lang="zh-CN" altLang="zh-CN" u="sng" dirty="0">
                <a:solidFill>
                  <a:srgbClr val="FF0000"/>
                </a:solidFill>
              </a:rPr>
              <a:t>口渴喜冷饮</a:t>
            </a:r>
            <a:r>
              <a:rPr lang="zh-CN" altLang="zh-CN" dirty="0"/>
              <a:t>。火性上炎，则</a:t>
            </a:r>
            <a:r>
              <a:rPr lang="zh-CN" altLang="zh-CN" u="sng" dirty="0">
                <a:solidFill>
                  <a:srgbClr val="FF0000"/>
                </a:solidFill>
              </a:rPr>
              <a:t>见面红目赤</a:t>
            </a:r>
            <a:r>
              <a:rPr lang="zh-CN" altLang="zh-CN" dirty="0"/>
              <a:t>。热扰心神，则</a:t>
            </a:r>
            <a:r>
              <a:rPr lang="zh-CN" altLang="zh-CN" u="sng" dirty="0">
                <a:solidFill>
                  <a:srgbClr val="FF0000"/>
                </a:solidFill>
              </a:rPr>
              <a:t>烦躁不宁</a:t>
            </a:r>
            <a:r>
              <a:rPr lang="zh-CN" altLang="zh-CN" dirty="0"/>
              <a:t>。津液被阳热煎熬，则痰涕等</a:t>
            </a:r>
            <a:r>
              <a:rPr lang="zh-CN" altLang="zh-CN" u="sng" dirty="0">
                <a:solidFill>
                  <a:srgbClr val="FF0000"/>
                </a:solidFill>
              </a:rPr>
              <a:t>分泌物黄稠</a:t>
            </a:r>
            <a:r>
              <a:rPr lang="zh-CN" altLang="zh-CN" dirty="0"/>
              <a:t>。火热之邪灼伤血络，迫血妄行，则</a:t>
            </a:r>
            <a:r>
              <a:rPr lang="zh-CN" altLang="zh-CN" u="sng" dirty="0">
                <a:solidFill>
                  <a:srgbClr val="FF0000"/>
                </a:solidFill>
              </a:rPr>
              <a:t>吐血衄血</a:t>
            </a:r>
            <a:r>
              <a:rPr lang="zh-CN" altLang="zh-CN" dirty="0"/>
              <a:t>。肠热津亏，传导失司，势必</a:t>
            </a:r>
            <a:r>
              <a:rPr lang="zh-CN" altLang="zh-CN" u="sng" dirty="0">
                <a:solidFill>
                  <a:srgbClr val="FF0000"/>
                </a:solidFill>
              </a:rPr>
              <a:t>大便秘结</a:t>
            </a:r>
            <a:r>
              <a:rPr lang="zh-CN" altLang="zh-CN" dirty="0"/>
              <a:t>。</a:t>
            </a:r>
            <a:r>
              <a:rPr lang="zh-CN" altLang="zh-CN" u="sng" dirty="0">
                <a:solidFill>
                  <a:srgbClr val="FF0000"/>
                </a:solidFill>
              </a:rPr>
              <a:t>舌红苔黄</a:t>
            </a:r>
            <a:r>
              <a:rPr lang="zh-CN" altLang="zh-CN" dirty="0"/>
              <a:t>为热证，</a:t>
            </a:r>
            <a:r>
              <a:rPr lang="zh-CN" altLang="zh-CN" u="sng" dirty="0">
                <a:solidFill>
                  <a:srgbClr val="FF0000"/>
                </a:solidFill>
              </a:rPr>
              <a:t>舌干少津</a:t>
            </a:r>
            <a:r>
              <a:rPr lang="zh-CN" altLang="zh-CN" dirty="0"/>
              <a:t>为伤阴，阳热亢盛，血行加速故见数脉。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626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14D26-3F33-408A-BCE5-2AB19D64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热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49974-04DF-4741-946A-1FC638A40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zh-CN" dirty="0"/>
              <a:t>【</a:t>
            </a:r>
            <a:r>
              <a:rPr lang="zh-CN" altLang="en-US" b="1" dirty="0"/>
              <a:t>治则治法</a:t>
            </a:r>
            <a:r>
              <a:rPr lang="zh-CN" altLang="zh-CN" dirty="0"/>
              <a:t>】</a:t>
            </a:r>
            <a:r>
              <a:rPr lang="zh-CN" altLang="en-US" dirty="0"/>
              <a:t>表热证：辛凉解表；里热证：清气分热、清热解毒、清营凉血。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zh-CN" dirty="0"/>
              <a:t>【</a:t>
            </a:r>
            <a:r>
              <a:rPr lang="zh-CN" altLang="en-US" b="1" dirty="0"/>
              <a:t>推荐方药</a:t>
            </a:r>
            <a:r>
              <a:rPr lang="zh-CN" altLang="zh-CN" dirty="0"/>
              <a:t>】</a:t>
            </a:r>
            <a:r>
              <a:rPr lang="zh-CN" altLang="en-US" dirty="0"/>
              <a:t>桑菊饮（桑叶，菊花，杏仁，连翘，薄荷，桔梗，甘草，芦根，）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en-US" altLang="zh-CN" dirty="0"/>
              <a:t> </a:t>
            </a:r>
            <a:r>
              <a:rPr lang="zh-CN" altLang="en-US" dirty="0"/>
              <a:t>银翘散（连翘，银花，桔梗，薄荷，竹叶，生甘草，荆芥穗，淡豆豉，牛蒡子）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                                                                      麻杏石甘汤（麻黄，杏仁，石膏，甘草）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   清营汤（犀角，生地， 玄参，竹叶心， 麦冬，银花，连翘，，黄连， 丹参）</a:t>
            </a:r>
            <a:endParaRPr lang="en-US" altLang="zh-CN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A1F6D95-6256-4CB7-AB3D-C7ED0B7F697C}"/>
              </a:ext>
            </a:extLst>
          </p:cNvPr>
          <p:cNvGrpSpPr/>
          <p:nvPr/>
        </p:nvGrpSpPr>
        <p:grpSpPr>
          <a:xfrm>
            <a:off x="10031766" y="2823099"/>
            <a:ext cx="1535836" cy="605901"/>
            <a:chOff x="6658252" y="2823099"/>
            <a:chExt cx="1535836" cy="605901"/>
          </a:xfrm>
        </p:grpSpPr>
        <p:sp>
          <p:nvSpPr>
            <p:cNvPr id="4" name="右大括号 3">
              <a:extLst>
                <a:ext uri="{FF2B5EF4-FFF2-40B4-BE49-F238E27FC236}">
                  <a16:creationId xmlns:a16="http://schemas.microsoft.com/office/drawing/2014/main" id="{CBD87FEC-A771-4894-B412-949F7843BC2E}"/>
                </a:ext>
              </a:extLst>
            </p:cNvPr>
            <p:cNvSpPr/>
            <p:nvPr/>
          </p:nvSpPr>
          <p:spPr>
            <a:xfrm>
              <a:off x="6658252" y="2823099"/>
              <a:ext cx="328474" cy="605901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676C1E9-8E4C-46B8-8AAC-41767B1D2842}"/>
                </a:ext>
              </a:extLst>
            </p:cNvPr>
            <p:cNvSpPr txBox="1"/>
            <p:nvPr/>
          </p:nvSpPr>
          <p:spPr>
            <a:xfrm>
              <a:off x="7137645" y="2941383"/>
              <a:ext cx="10564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表热证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B52F384-CA06-49F8-96FA-7CA97439E650}"/>
              </a:ext>
            </a:extLst>
          </p:cNvPr>
          <p:cNvGrpSpPr/>
          <p:nvPr/>
        </p:nvGrpSpPr>
        <p:grpSpPr>
          <a:xfrm>
            <a:off x="10145696" y="4134191"/>
            <a:ext cx="1421906" cy="605901"/>
            <a:chOff x="6747025" y="4236128"/>
            <a:chExt cx="1421906" cy="605901"/>
          </a:xfrm>
        </p:grpSpPr>
        <p:sp>
          <p:nvSpPr>
            <p:cNvPr id="7" name="右大括号 6">
              <a:extLst>
                <a:ext uri="{FF2B5EF4-FFF2-40B4-BE49-F238E27FC236}">
                  <a16:creationId xmlns:a16="http://schemas.microsoft.com/office/drawing/2014/main" id="{AD8D8882-F32A-4FF1-B1C3-DB8A7E4724CF}"/>
                </a:ext>
              </a:extLst>
            </p:cNvPr>
            <p:cNvSpPr/>
            <p:nvPr/>
          </p:nvSpPr>
          <p:spPr>
            <a:xfrm>
              <a:off x="6747025" y="4236128"/>
              <a:ext cx="328474" cy="605901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772B4EB-ABFF-4F8A-B838-5638D6DAE6DC}"/>
                </a:ext>
              </a:extLst>
            </p:cNvPr>
            <p:cNvSpPr txBox="1"/>
            <p:nvPr/>
          </p:nvSpPr>
          <p:spPr>
            <a:xfrm>
              <a:off x="7112488" y="4318903"/>
              <a:ext cx="10564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里热证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5789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D6F5C-B13A-422C-B532-FE3940C9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寒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证和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热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证的鉴别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049A8-0A67-426A-8BC0-327F36FC7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dirty="0"/>
              <a:t>辨别寒证与热证，不能孤立地根据某一症状作判断，</a:t>
            </a:r>
            <a:r>
              <a:rPr lang="zh-CN" altLang="en-US" dirty="0"/>
              <a:t>要</a:t>
            </a:r>
            <a:r>
              <a:rPr lang="zh-CN" altLang="zh-CN" dirty="0"/>
              <a:t>对疾病的全部表现进行综合观察、分析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dirty="0"/>
              <a:t>尤其是寒热的喜恶，口渴与不渴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dirty="0"/>
              <a:t>面色的赤白，四肢的凉温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dirty="0"/>
              <a:t>以及二便，舌象、脉象等方面更应细致观察。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83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9BAFE-CC04-4841-A3A7-F8E03E56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几个概念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D4231332-6062-4511-B266-FB62998063BD}"/>
              </a:ext>
            </a:extLst>
          </p:cNvPr>
          <p:cNvGraphicFramePr/>
          <p:nvPr/>
        </p:nvGraphicFramePr>
        <p:xfrm>
          <a:off x="1944210" y="1828800"/>
          <a:ext cx="8215790" cy="430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F904EAE1-F178-4D25-A187-6F0C6D9E1EEC}"/>
              </a:ext>
            </a:extLst>
          </p:cNvPr>
          <p:cNvSpPr txBox="1"/>
          <p:nvPr/>
        </p:nvSpPr>
        <p:spPr>
          <a:xfrm>
            <a:off x="2183907" y="2361460"/>
            <a:ext cx="655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74B707-1937-4691-A93D-6E46C1B26763}"/>
              </a:ext>
            </a:extLst>
          </p:cNvPr>
          <p:cNvSpPr txBox="1"/>
          <p:nvPr/>
        </p:nvSpPr>
        <p:spPr>
          <a:xfrm>
            <a:off x="2511504" y="3665121"/>
            <a:ext cx="655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FD7A96-28C4-4A24-899D-DBFB559027DD}"/>
              </a:ext>
            </a:extLst>
          </p:cNvPr>
          <p:cNvSpPr txBox="1"/>
          <p:nvPr/>
        </p:nvSpPr>
        <p:spPr>
          <a:xfrm>
            <a:off x="2273287" y="4968782"/>
            <a:ext cx="655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病</a:t>
            </a:r>
          </a:p>
        </p:txBody>
      </p:sp>
    </p:spTree>
    <p:extLst>
      <p:ext uri="{BB962C8B-B14F-4D97-AF65-F5344CB8AC3E}">
        <p14:creationId xmlns:p14="http://schemas.microsoft.com/office/powerpoint/2010/main" val="1948654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7E1CE989-6C96-4E50-AE03-830F2D9116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5388577"/>
              </p:ext>
            </p:extLst>
          </p:nvPr>
        </p:nvGraphicFramePr>
        <p:xfrm>
          <a:off x="0" y="0"/>
          <a:ext cx="12191999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8575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AB723168-2779-453C-8372-0E00295DB92F}"/>
              </a:ext>
            </a:extLst>
          </p:cNvPr>
          <p:cNvGrpSpPr/>
          <p:nvPr/>
        </p:nvGrpSpPr>
        <p:grpSpPr>
          <a:xfrm>
            <a:off x="346229" y="688021"/>
            <a:ext cx="11219897" cy="5540410"/>
            <a:chOff x="630314" y="137604"/>
            <a:chExt cx="11219897" cy="554041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D3DA711-1EB5-4DD6-A735-AEA39D7360BE}"/>
                </a:ext>
              </a:extLst>
            </p:cNvPr>
            <p:cNvSpPr/>
            <p:nvPr/>
          </p:nvSpPr>
          <p:spPr>
            <a:xfrm>
              <a:off x="630314" y="2672179"/>
              <a:ext cx="1597981" cy="47939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寒热错杂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F8B8F9E-DBC1-4F45-B056-359165AC1FFF}"/>
                </a:ext>
              </a:extLst>
            </p:cNvPr>
            <p:cNvSpPr/>
            <p:nvPr/>
          </p:nvSpPr>
          <p:spPr>
            <a:xfrm>
              <a:off x="2636645" y="1296141"/>
              <a:ext cx="1660120" cy="47939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上下寒热错杂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1154A81B-463C-435C-8617-6B874BBD4D89}"/>
                </a:ext>
              </a:extLst>
            </p:cNvPr>
            <p:cNvSpPr/>
            <p:nvPr/>
          </p:nvSpPr>
          <p:spPr>
            <a:xfrm>
              <a:off x="2649936" y="4092601"/>
              <a:ext cx="1633496" cy="47939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表里寒热错杂</a:t>
              </a:r>
            </a:p>
          </p:txBody>
        </p:sp>
        <p:sp>
          <p:nvSpPr>
            <p:cNvPr id="8" name="左大括号 7">
              <a:extLst>
                <a:ext uri="{FF2B5EF4-FFF2-40B4-BE49-F238E27FC236}">
                  <a16:creationId xmlns:a16="http://schemas.microsoft.com/office/drawing/2014/main" id="{0190D09C-F900-4549-9FCB-C6B0DDF8B1C5}"/>
                </a:ext>
              </a:extLst>
            </p:cNvPr>
            <p:cNvSpPr/>
            <p:nvPr/>
          </p:nvSpPr>
          <p:spPr>
            <a:xfrm>
              <a:off x="4296762" y="803060"/>
              <a:ext cx="390617" cy="145593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左大括号 9">
              <a:extLst>
                <a:ext uri="{FF2B5EF4-FFF2-40B4-BE49-F238E27FC236}">
                  <a16:creationId xmlns:a16="http://schemas.microsoft.com/office/drawing/2014/main" id="{2C06B1A8-50F3-42B5-87AD-C44A32151206}"/>
                </a:ext>
              </a:extLst>
            </p:cNvPr>
            <p:cNvSpPr/>
            <p:nvPr/>
          </p:nvSpPr>
          <p:spPr>
            <a:xfrm>
              <a:off x="2246031" y="1535838"/>
              <a:ext cx="390618" cy="275207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68DD8B9C-44A0-4BED-91E7-A752A697F800}"/>
                </a:ext>
              </a:extLst>
            </p:cNvPr>
            <p:cNvSpPr/>
            <p:nvPr/>
          </p:nvSpPr>
          <p:spPr>
            <a:xfrm>
              <a:off x="4632698" y="137604"/>
              <a:ext cx="7156848" cy="126506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zh-CN" altLang="zh-CN" b="1" dirty="0"/>
                <a:t>上寒下热</a:t>
              </a:r>
              <a:r>
                <a:rPr lang="zh-CN" altLang="zh-CN" dirty="0"/>
                <a:t>：在同一时间内，上部表现为寒，下部表现为热的证候。例如，胃脘冷痛，呕吐清涎，同时又兼见尿频、尿痛、小便短赤，此为寒在胃而热在膀胱之证候。此即中焦有寒，下焦有热，就其相对位置而言，中焦在下焦之上。所以属上寒下热的证型。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9B87A7B1-B9EF-453F-89CB-FEF80A6C7A4F}"/>
                </a:ext>
              </a:extLst>
            </p:cNvPr>
            <p:cNvSpPr/>
            <p:nvPr/>
          </p:nvSpPr>
          <p:spPr>
            <a:xfrm>
              <a:off x="4663770" y="1595761"/>
              <a:ext cx="7156848" cy="126506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zh-CN" altLang="zh-CN" b="1" dirty="0"/>
                <a:t>上热下寒</a:t>
              </a:r>
              <a:r>
                <a:rPr lang="zh-CN" altLang="zh-CN" dirty="0"/>
                <a:t>：在同一时间内，上部表现为热，下部表现为寒的证候。例如患者胸中有热，肠中有寒，既见胸中烦热咽痛口干的上热证，又见腹痛喜暖，大便稀溏的下寒证，就属上热下寒证。</a:t>
              </a:r>
              <a:endParaRPr lang="zh-CN" altLang="en-US" dirty="0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04CD0E89-F9B0-4602-94E2-54F329D08182}"/>
                </a:ext>
              </a:extLst>
            </p:cNvPr>
            <p:cNvSpPr/>
            <p:nvPr/>
          </p:nvSpPr>
          <p:spPr>
            <a:xfrm>
              <a:off x="4683010" y="2991032"/>
              <a:ext cx="7156848" cy="126506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zh-CN" altLang="zh-CN" b="1" dirty="0"/>
                <a:t>表寒里热</a:t>
              </a:r>
              <a:r>
                <a:rPr lang="zh-CN" altLang="en-US" dirty="0"/>
                <a:t>：</a:t>
              </a:r>
              <a:r>
                <a:rPr lang="zh-CN" altLang="zh-CN" dirty="0"/>
                <a:t>表里同病，寒在表热在里的一种证候。常见于本有内热，又外感风寒，或外邪传里化热而表寒未解的病证。例如恶寒发热，无汗头痛身痛，气喘、烦躁、口渴，脉浮紧即是寒在表而热在里的证候。</a:t>
              </a:r>
              <a:endParaRPr lang="zh-CN" altLang="en-US" dirty="0"/>
            </a:p>
          </p:txBody>
        </p:sp>
        <p:sp>
          <p:nvSpPr>
            <p:cNvPr id="15" name="左大括号 14">
              <a:extLst>
                <a:ext uri="{FF2B5EF4-FFF2-40B4-BE49-F238E27FC236}">
                  <a16:creationId xmlns:a16="http://schemas.microsoft.com/office/drawing/2014/main" id="{FFBCB324-C28D-485B-9E7B-80A1BA7CE12D}"/>
                </a:ext>
              </a:extLst>
            </p:cNvPr>
            <p:cNvSpPr/>
            <p:nvPr/>
          </p:nvSpPr>
          <p:spPr>
            <a:xfrm>
              <a:off x="4289463" y="3604329"/>
              <a:ext cx="390617" cy="145593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EA9B7C4-1821-4A74-A604-3A50F56F3986}"/>
                </a:ext>
              </a:extLst>
            </p:cNvPr>
            <p:cNvSpPr/>
            <p:nvPr/>
          </p:nvSpPr>
          <p:spPr>
            <a:xfrm>
              <a:off x="4693363" y="4412946"/>
              <a:ext cx="7156848" cy="126506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zh-CN" altLang="zh-CN" b="1" dirty="0"/>
                <a:t>里寒表热</a:t>
              </a:r>
              <a:r>
                <a:rPr lang="zh-CN" altLang="zh-CN" dirty="0"/>
                <a:t>：表里同病，表有热里有寒的一种证候。常见于素有里寒而复感风热；或表热证未解，误下以致脾胃阳气损伤的病证。如平素脾胃虚寒，又感风热，既能见到发热，头痛、咳嗽、咽喉肿</a:t>
              </a:r>
              <a:r>
                <a:rPr lang="zh-CN" altLang="en-US" dirty="0"/>
                <a:t>痛</a:t>
              </a:r>
              <a:r>
                <a:rPr lang="zh-CN" altLang="zh-CN" dirty="0"/>
                <a:t>的表热证，又可见到大便溏泄，小便清长，四肢不温的里寒证。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3592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8" name="AutoShape 8">
            <a:extLst>
              <a:ext uri="{FF2B5EF4-FFF2-40B4-BE49-F238E27FC236}">
                <a16:creationId xmlns:a16="http://schemas.microsoft.com/office/drawing/2014/main" id="{C7C5ABD1-6A71-405C-A91C-4BF3807443A4}"/>
              </a:ext>
            </a:extLst>
          </p:cNvPr>
          <p:cNvSpPr>
            <a:spLocks noChangeAspect="1" noChangeArrowheads="1" noTextEdit="1"/>
          </p:cNvSpPr>
          <p:nvPr/>
        </p:nvSpPr>
        <p:spPr bwMode="gray">
          <a:xfrm flipH="1">
            <a:off x="6392864" y="3252788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2BDD5B95-2D92-4CD9-AD6F-47BF142E7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471" y="3188841"/>
            <a:ext cx="323812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寒证转化为热证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hangingPunct="0"/>
            <a:r>
              <a:rPr lang="zh-CN" altLang="zh-CN" dirty="0"/>
              <a:t>先有寒证，后来出现热证，热证出现后，寒证便渐渐消失，</a:t>
            </a:r>
            <a:r>
              <a:rPr lang="zh-CN" altLang="en-US" dirty="0"/>
              <a:t>为</a:t>
            </a:r>
            <a:r>
              <a:rPr lang="zh-CN" altLang="zh-CN" dirty="0"/>
              <a:t>寒证转化为热证。多因机体阳气偏盛，寒邪从阳化热所致，也可见于治疗不当，过服温燥药物的病人。</a:t>
            </a:r>
            <a:endParaRPr lang="en-US" altLang="zh-CN" sz="1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1699" name="Text Box 19">
            <a:extLst>
              <a:ext uri="{FF2B5EF4-FFF2-40B4-BE49-F238E27FC236}">
                <a16:creationId xmlns:a16="http://schemas.microsoft.com/office/drawing/2014/main" id="{848F86D5-2630-4C75-8450-AB52E6DBB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567" y="3188840"/>
            <a:ext cx="302728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热证转化为寒证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zh-CN" dirty="0"/>
              <a:t>先有热证</a:t>
            </a:r>
            <a:r>
              <a:rPr lang="zh-CN" altLang="en-US" dirty="0"/>
              <a:t>，</a:t>
            </a:r>
            <a:r>
              <a:rPr lang="zh-CN" altLang="zh-CN" dirty="0"/>
              <a:t>后来出现寒证，寒证出现后，热证便渐渐消失，</a:t>
            </a:r>
            <a:r>
              <a:rPr lang="zh-CN" altLang="en-US" dirty="0"/>
              <a:t>为</a:t>
            </a:r>
            <a:r>
              <a:rPr lang="zh-CN" altLang="zh-CN" dirty="0"/>
              <a:t>热证转化为寒证。多因邪盛或正虚，正不胜邪，机能衰败所致；也见于误治、失治，损伤阳气的患者。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42BFA95-69B5-4BD2-952B-3A60B141ED37}"/>
              </a:ext>
            </a:extLst>
          </p:cNvPr>
          <p:cNvGrpSpPr/>
          <p:nvPr/>
        </p:nvGrpSpPr>
        <p:grpSpPr>
          <a:xfrm>
            <a:off x="1515122" y="895161"/>
            <a:ext cx="9161756" cy="4553139"/>
            <a:chOff x="1515122" y="895161"/>
            <a:chExt cx="9161756" cy="455313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D18DA70-D4C3-4B93-86F9-99F48C127084}"/>
                </a:ext>
              </a:extLst>
            </p:cNvPr>
            <p:cNvGrpSpPr/>
            <p:nvPr/>
          </p:nvGrpSpPr>
          <p:grpSpPr>
            <a:xfrm>
              <a:off x="1515122" y="2781300"/>
              <a:ext cx="9161756" cy="2667000"/>
              <a:chOff x="1384916" y="3352800"/>
              <a:chExt cx="9161756" cy="2667000"/>
            </a:xfrm>
          </p:grpSpPr>
          <p:sp>
            <p:nvSpPr>
              <p:cNvPr id="71683" name="AutoShape 3">
                <a:extLst>
                  <a:ext uri="{FF2B5EF4-FFF2-40B4-BE49-F238E27FC236}">
                    <a16:creationId xmlns:a16="http://schemas.microsoft.com/office/drawing/2014/main" id="{04999197-BB55-473C-84C0-830D37D25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6600" y="3352800"/>
                <a:ext cx="3460072" cy="26670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99CCFF"/>
                        </a:gs>
                        <a:gs pos="100000">
                          <a:srgbClr val="99CCFF">
                            <a:gamma/>
                            <a:tint val="27451"/>
                            <a:invGamma/>
                          </a:srgbClr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latin typeface="Verdana" panose="020B0604030504040204" pitchFamily="34" charset="0"/>
                </a:endParaRPr>
              </a:p>
            </p:txBody>
          </p:sp>
          <p:sp>
            <p:nvSpPr>
              <p:cNvPr id="71685" name="AutoShape 5">
                <a:extLst>
                  <a:ext uri="{FF2B5EF4-FFF2-40B4-BE49-F238E27FC236}">
                    <a16:creationId xmlns:a16="http://schemas.microsoft.com/office/drawing/2014/main" id="{09F264AC-EA2B-4E50-B68F-ECF717B9D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916" y="3352800"/>
                <a:ext cx="3568083" cy="26670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99CCFF"/>
                        </a:gs>
                        <a:gs pos="100000">
                          <a:srgbClr val="99CCFF">
                            <a:gamma/>
                            <a:tint val="27451"/>
                            <a:invGamma/>
                          </a:srgbClr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85F8F0B3-A223-47A2-BEF7-F7F9713763A1}"/>
                </a:ext>
              </a:extLst>
            </p:cNvPr>
            <p:cNvSpPr/>
            <p:nvPr/>
          </p:nvSpPr>
          <p:spPr>
            <a:xfrm>
              <a:off x="4622307" y="895161"/>
              <a:ext cx="3107184" cy="1789303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</a:rPr>
                <a:t>寒热转化</a:t>
              </a: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922B808C-FC61-4996-9604-7801D322D776}"/>
                </a:ext>
              </a:extLst>
            </p:cNvPr>
            <p:cNvSpPr>
              <a:spLocks/>
            </p:cNvSpPr>
            <p:nvPr/>
          </p:nvSpPr>
          <p:spPr bwMode="gray">
            <a:xfrm>
              <a:off x="4876831" y="2684464"/>
              <a:ext cx="903288" cy="1241425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3529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A06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C7A54F37-8138-43E0-9D41-D2F0384D89FD}"/>
                </a:ext>
              </a:extLst>
            </p:cNvPr>
            <p:cNvSpPr>
              <a:spLocks/>
            </p:cNvSpPr>
            <p:nvPr/>
          </p:nvSpPr>
          <p:spPr bwMode="gray">
            <a:xfrm flipH="1">
              <a:off x="6529420" y="2684464"/>
              <a:ext cx="903287" cy="1241425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3176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A06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8" name="AutoShape 8">
            <a:extLst>
              <a:ext uri="{FF2B5EF4-FFF2-40B4-BE49-F238E27FC236}">
                <a16:creationId xmlns:a16="http://schemas.microsoft.com/office/drawing/2014/main" id="{C7C5ABD1-6A71-405C-A91C-4BF3807443A4}"/>
              </a:ext>
            </a:extLst>
          </p:cNvPr>
          <p:cNvSpPr>
            <a:spLocks noChangeAspect="1" noChangeArrowheads="1" noTextEdit="1"/>
          </p:cNvSpPr>
          <p:nvPr/>
        </p:nvSpPr>
        <p:spPr bwMode="gray">
          <a:xfrm flipH="1">
            <a:off x="6392864" y="3252788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2BDD5B95-2D92-4CD9-AD6F-47BF142E7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471" y="3188841"/>
            <a:ext cx="323812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真寒假热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hangingPunct="0"/>
            <a:r>
              <a:rPr lang="zh-CN" altLang="zh-CN" dirty="0"/>
              <a:t>内有真寒，外见假热的证候。是阴寒内盛格阳于外，阴阳寒热格拒而成，又称</a:t>
            </a:r>
            <a:r>
              <a:rPr lang="en-US" altLang="zh-CN" dirty="0"/>
              <a:t>“</a:t>
            </a:r>
            <a:r>
              <a:rPr lang="zh-CN" altLang="zh-CN" dirty="0"/>
              <a:t>阴盛格阳</a:t>
            </a:r>
            <a:r>
              <a:rPr lang="en-US" altLang="zh-CN" dirty="0"/>
              <a:t>”</a:t>
            </a:r>
            <a:r>
              <a:rPr lang="zh-CN" altLang="zh-CN" dirty="0"/>
              <a:t>，阴盛于内，格阳于外，形成虚阳浮越阴极似阳的现象</a:t>
            </a:r>
            <a:r>
              <a:rPr lang="zh-CN" altLang="en-US" dirty="0"/>
              <a:t>。</a:t>
            </a:r>
            <a:endParaRPr lang="en-US" altLang="zh-CN" sz="1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1699" name="Text Box 19">
            <a:extLst>
              <a:ext uri="{FF2B5EF4-FFF2-40B4-BE49-F238E27FC236}">
                <a16:creationId xmlns:a16="http://schemas.microsoft.com/office/drawing/2014/main" id="{848F86D5-2630-4C75-8450-AB52E6DBB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567" y="3188840"/>
            <a:ext cx="302728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真热假寒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zh-CN" dirty="0"/>
              <a:t>内有真热</a:t>
            </a:r>
            <a:r>
              <a:rPr lang="zh-CN" altLang="en-US" dirty="0"/>
              <a:t>，</a:t>
            </a:r>
            <a:r>
              <a:rPr lang="zh-CN" altLang="zh-CN" dirty="0"/>
              <a:t>外见假寒的证候。是由于阳热内盛，阳气闭郁于内，不能布达于四末而形成，或者阳盛于内，拒阴于外，故也称为</a:t>
            </a:r>
            <a:r>
              <a:rPr lang="en-US" altLang="zh-CN" dirty="0"/>
              <a:t>“</a:t>
            </a:r>
            <a:r>
              <a:rPr lang="zh-CN" altLang="zh-CN" dirty="0"/>
              <a:t>阳盛格阴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D1256CE-6898-4387-8729-E8A7EAC885E6}"/>
              </a:ext>
            </a:extLst>
          </p:cNvPr>
          <p:cNvGrpSpPr/>
          <p:nvPr/>
        </p:nvGrpSpPr>
        <p:grpSpPr>
          <a:xfrm>
            <a:off x="1515122" y="926645"/>
            <a:ext cx="9161756" cy="4521655"/>
            <a:chOff x="1515122" y="926645"/>
            <a:chExt cx="9161756" cy="4521655"/>
          </a:xfrm>
        </p:grpSpPr>
        <p:sp>
          <p:nvSpPr>
            <p:cNvPr id="71683" name="AutoShape 3">
              <a:extLst>
                <a:ext uri="{FF2B5EF4-FFF2-40B4-BE49-F238E27FC236}">
                  <a16:creationId xmlns:a16="http://schemas.microsoft.com/office/drawing/2014/main" id="{04999197-BB55-473C-84C0-830D37D25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6806" y="2781300"/>
              <a:ext cx="3460072" cy="26670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anose="020B0604030504040204" pitchFamily="34" charset="0"/>
              </a:endParaRPr>
            </a:p>
          </p:txBody>
        </p:sp>
        <p:sp>
          <p:nvSpPr>
            <p:cNvPr id="71685" name="AutoShape 5">
              <a:extLst>
                <a:ext uri="{FF2B5EF4-FFF2-40B4-BE49-F238E27FC236}">
                  <a16:creationId xmlns:a16="http://schemas.microsoft.com/office/drawing/2014/main" id="{09F264AC-EA2B-4E50-B68F-ECF717B9D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5122" y="2781300"/>
              <a:ext cx="3568083" cy="26670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anose="020B0604030504040204" pitchFamily="34" charset="0"/>
              </a:endParaRPr>
            </a:p>
          </p:txBody>
        </p:sp>
        <p:sp>
          <p:nvSpPr>
            <p:cNvPr id="71687" name="Freeform 7">
              <a:extLst>
                <a:ext uri="{FF2B5EF4-FFF2-40B4-BE49-F238E27FC236}">
                  <a16:creationId xmlns:a16="http://schemas.microsoft.com/office/drawing/2014/main" id="{0CF1243C-ACAB-4043-BDDB-210411FE44EE}"/>
                </a:ext>
              </a:extLst>
            </p:cNvPr>
            <p:cNvSpPr>
              <a:spLocks/>
            </p:cNvSpPr>
            <p:nvPr/>
          </p:nvSpPr>
          <p:spPr bwMode="gray">
            <a:xfrm>
              <a:off x="4876831" y="2684464"/>
              <a:ext cx="903288" cy="1241425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3529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A06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9" name="Freeform 9">
              <a:extLst>
                <a:ext uri="{FF2B5EF4-FFF2-40B4-BE49-F238E27FC236}">
                  <a16:creationId xmlns:a16="http://schemas.microsoft.com/office/drawing/2014/main" id="{84A2809C-5661-4125-8E08-48EEB0A5DA1B}"/>
                </a:ext>
              </a:extLst>
            </p:cNvPr>
            <p:cNvSpPr>
              <a:spLocks/>
            </p:cNvSpPr>
            <p:nvPr/>
          </p:nvSpPr>
          <p:spPr bwMode="gray">
            <a:xfrm flipH="1">
              <a:off x="6529420" y="2684464"/>
              <a:ext cx="903287" cy="1241425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3176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A06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45BA120-6A7F-4B85-8116-7EAD73C0F8DF}"/>
                </a:ext>
              </a:extLst>
            </p:cNvPr>
            <p:cNvSpPr/>
            <p:nvPr/>
          </p:nvSpPr>
          <p:spPr>
            <a:xfrm>
              <a:off x="4630444" y="926645"/>
              <a:ext cx="3107184" cy="1789303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</a:rPr>
                <a:t>寒热真假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27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219ED48-5AA2-4206-AF08-BA6206DA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第三节 虚实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4AA8754-D039-4789-87FB-B68D540E78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3794" y="1846263"/>
            <a:ext cx="4296792" cy="4022725"/>
          </a:xfr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322E3-47B7-4F09-BD1D-7A1FF8986D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虚实是辨别邪正盛衰的两个纲领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dirty="0"/>
              <a:t>虚指正气不足；实指邪气盛实。虚证反映人体正气虚弱而邪气也不太盛。实证反映邪气太盛，而正气尚未虚衰，邪正相争剧烈。虚实辨证，可以掌握病者邪正盛衰的情况，为治疗提供依据，实证宜攻，虚证宜补。只有辨证准确，才能攻补适宜，免犯虚虚实实之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392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14D26-3F33-408A-BCE5-2AB19D64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虚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49974-04DF-4741-946A-1FC638A40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【</a:t>
            </a:r>
            <a:r>
              <a:rPr lang="zh-CN" altLang="zh-CN" b="1" dirty="0"/>
              <a:t>概念</a:t>
            </a:r>
            <a:r>
              <a:rPr lang="zh-CN" altLang="zh-CN" dirty="0"/>
              <a:t>】是对人体正气虚弱各种临床表现的病理概括。虚证的形成，有先天不足，后天失养和疾病耗损等多种原因。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【</a:t>
            </a:r>
            <a:r>
              <a:rPr lang="zh-CN" altLang="en-US" b="1" dirty="0"/>
              <a:t>临床意义</a:t>
            </a:r>
            <a:r>
              <a:rPr lang="zh-CN" altLang="zh-CN" dirty="0"/>
              <a:t>】</a:t>
            </a:r>
            <a:r>
              <a:rPr lang="zh-CN" altLang="en-US" dirty="0"/>
              <a:t>精气夺则虚；抗病能力不足；邪气容易留着；首选补虚方药。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【</a:t>
            </a:r>
            <a:r>
              <a:rPr lang="zh-CN" altLang="en-US" b="1" dirty="0"/>
              <a:t>辨证要点</a:t>
            </a:r>
            <a:r>
              <a:rPr lang="zh-CN" altLang="zh-CN" dirty="0"/>
              <a:t>】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77CD06-1EDA-4BDD-8865-DECB81F28891}"/>
              </a:ext>
            </a:extLst>
          </p:cNvPr>
          <p:cNvSpPr/>
          <p:nvPr/>
        </p:nvSpPr>
        <p:spPr>
          <a:xfrm>
            <a:off x="3195961" y="3684233"/>
            <a:ext cx="6915705" cy="568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气虚：疲劳；气短；声低；懒言；苔白；脉弱。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E122E2-8B4E-4E4F-BE18-049F9B8E9EC8}"/>
              </a:ext>
            </a:extLst>
          </p:cNvPr>
          <p:cNvSpPr/>
          <p:nvPr/>
        </p:nvSpPr>
        <p:spPr>
          <a:xfrm>
            <a:off x="3197440" y="4324906"/>
            <a:ext cx="6915705" cy="568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血虚：头晕；面色无华；心悸；视物模糊；乏力；舌淡；脉沉细。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5EA45D-8448-4A7A-BA0D-5BD9C7CD8F92}"/>
              </a:ext>
            </a:extLst>
          </p:cNvPr>
          <p:cNvSpPr/>
          <p:nvPr/>
        </p:nvSpPr>
        <p:spPr>
          <a:xfrm>
            <a:off x="3195960" y="4965579"/>
            <a:ext cx="6915705" cy="568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阳虚：畏寒；四肢不温；自汗；舌淡；苔白；脉沉迟。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A34695-F1D7-4452-9AC5-DED58FA30ADC}"/>
              </a:ext>
            </a:extLst>
          </p:cNvPr>
          <p:cNvSpPr/>
          <p:nvPr/>
        </p:nvSpPr>
        <p:spPr>
          <a:xfrm>
            <a:off x="3195960" y="5616348"/>
            <a:ext cx="6915705" cy="568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阴虚：潮热；颧红；五心烦热；盗汗；消瘦；苔光或剥脱；舌红；脉沉细。</a:t>
            </a:r>
          </a:p>
        </p:txBody>
      </p:sp>
    </p:spTree>
    <p:extLst>
      <p:ext uri="{BB962C8B-B14F-4D97-AF65-F5344CB8AC3E}">
        <p14:creationId xmlns:p14="http://schemas.microsoft.com/office/powerpoint/2010/main" val="2709764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3AB8C11-B7B0-4EBB-BF12-84E6BC8C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虚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445CE04-D3DF-4914-89E1-CBAACC247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【</a:t>
            </a:r>
            <a:r>
              <a:rPr lang="zh-CN" altLang="en-US" b="1" dirty="0"/>
              <a:t>证</a:t>
            </a:r>
            <a:r>
              <a:rPr lang="zh-CN" altLang="zh-CN" b="1" dirty="0"/>
              <a:t>候分析</a:t>
            </a:r>
            <a:r>
              <a:rPr lang="zh-CN" altLang="zh-CN" dirty="0"/>
              <a:t>】虚证病机主要表现在伤阴或伤阳二个方面。若伤阳者，以阳气虚的表现为主。由于阳失温运与固摄无权，所以见面色淡白，形寒肢冷，神疲乏力，心悸气短，大便滑脱，小便失禁等现象。若伤阴者，以阴精亏损的表现为主。由于阴不制阳，失去濡养、滋润的功能，故</a:t>
            </a:r>
            <a:r>
              <a:rPr lang="zh-CN" altLang="en-US" dirty="0"/>
              <a:t>见</a:t>
            </a:r>
            <a:r>
              <a:rPr lang="zh-CN" altLang="zh-CN" dirty="0"/>
              <a:t>手足心热，心烦心悸，面色萎黄或颧红，潮热盗汗现象。阳虚则阴寒盛，故舌胖嫩，脉虚沉迟；阴虚则阳偏亢，故舌红干少苔，脉细数。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【</a:t>
            </a:r>
            <a:r>
              <a:rPr lang="zh-CN" altLang="en-US" b="1" dirty="0"/>
              <a:t>治疗原则</a:t>
            </a:r>
            <a:r>
              <a:rPr lang="zh-CN" altLang="zh-CN" dirty="0"/>
              <a:t>】</a:t>
            </a:r>
            <a:r>
              <a:rPr lang="zh-CN" altLang="en-US" dirty="0"/>
              <a:t>补虚扶正。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【</a:t>
            </a:r>
            <a:r>
              <a:rPr lang="zh-CN" altLang="en-US" b="1" dirty="0"/>
              <a:t>常用方剂</a:t>
            </a:r>
            <a:r>
              <a:rPr lang="zh-CN" altLang="zh-CN" dirty="0"/>
              <a:t>】</a:t>
            </a:r>
            <a:r>
              <a:rPr lang="zh-CN" altLang="en-US" dirty="0"/>
              <a:t>四君子汤、补中益气汤、四物汤、左归丸、大补阴丸、保元汤、附子理中汤等。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946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14D26-3F33-408A-BCE5-2AB19D64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49974-04DF-4741-946A-1FC638A40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【</a:t>
            </a:r>
            <a:r>
              <a:rPr lang="zh-CN" altLang="zh-CN" b="1" dirty="0"/>
              <a:t>概念</a:t>
            </a:r>
            <a:r>
              <a:rPr lang="zh-CN" altLang="zh-CN" dirty="0"/>
              <a:t>】是对人体感受外邪，或体内病理产物堆积而产生的各种临床表现的病理概括。实证的成因有两个方面：一是外邪侵入人体，一是脏腑功能失调以致痰饮、水湿、瘀血等病理产物停积于体内所致。</a:t>
            </a:r>
            <a:r>
              <a:rPr lang="zh-CN" altLang="en-US" u="sng" dirty="0"/>
              <a:t>邪气滞留证候称实证。</a:t>
            </a:r>
            <a:endParaRPr lang="zh-CN" altLang="zh-CN" u="sng" dirty="0"/>
          </a:p>
          <a:p>
            <a:pPr>
              <a:lnSpc>
                <a:spcPct val="150000"/>
              </a:lnSpc>
            </a:pPr>
            <a:r>
              <a:rPr lang="zh-CN" altLang="zh-CN" dirty="0"/>
              <a:t>【</a:t>
            </a:r>
            <a:r>
              <a:rPr lang="zh-CN" altLang="en-US" b="1" dirty="0"/>
              <a:t>临床意义</a:t>
            </a:r>
            <a:r>
              <a:rPr lang="zh-CN" altLang="zh-CN" dirty="0"/>
              <a:t>】</a:t>
            </a:r>
            <a:r>
              <a:rPr lang="zh-CN" altLang="en-US" dirty="0"/>
              <a:t>邪气盛则实；抗病能力旺盛；正气容易损伤；首选泻实祛邪方药。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【</a:t>
            </a:r>
            <a:r>
              <a:rPr lang="zh-CN" altLang="en-US" b="1" dirty="0"/>
              <a:t>辨证要点</a:t>
            </a:r>
            <a:r>
              <a:rPr lang="zh-CN" altLang="zh-CN" dirty="0"/>
              <a:t>】</a:t>
            </a:r>
            <a:r>
              <a:rPr lang="zh-CN" altLang="en-US" dirty="0"/>
              <a:t>壮热；体实；积聚；便结；腹水；臌胀；苔厚；脉实。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【</a:t>
            </a:r>
            <a:r>
              <a:rPr lang="zh-CN" altLang="en-US" b="1" dirty="0"/>
              <a:t>治疗原则</a:t>
            </a:r>
            <a:r>
              <a:rPr lang="zh-CN" altLang="zh-CN" dirty="0"/>
              <a:t>】</a:t>
            </a:r>
            <a:r>
              <a:rPr lang="zh-CN" altLang="en-US" dirty="0"/>
              <a:t>泻实祛邪。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【</a:t>
            </a:r>
            <a:r>
              <a:rPr lang="zh-CN" altLang="en-US" b="1" dirty="0"/>
              <a:t>常用方剂</a:t>
            </a:r>
            <a:r>
              <a:rPr lang="zh-CN" altLang="zh-CN" dirty="0"/>
              <a:t>】</a:t>
            </a:r>
            <a:r>
              <a:rPr lang="zh-CN" altLang="en-US" dirty="0"/>
              <a:t>白虎汤、三承气汤、血府逐瘀汤、甘遂大戟汤等等。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6831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14D26-3F33-408A-BCE5-2AB19D64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49974-04DF-4741-946A-1FC638A40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证候分析</a:t>
            </a:r>
            <a:r>
              <a:rPr lang="zh-CN" altLang="zh-CN" dirty="0"/>
              <a:t>】邪气过盛，正气与之抗争，阳热亢盛，故发热，实邪扰心，或蒙蔽心神，故烦躁甚则神昏谵语；邪阻于肺，则宣降失常而胸闷，喘息气粗</a:t>
            </a:r>
            <a:r>
              <a:rPr lang="zh-CN" altLang="en-US" dirty="0"/>
              <a:t>；</a:t>
            </a:r>
            <a:r>
              <a:rPr lang="zh-CN" altLang="zh-CN" dirty="0"/>
              <a:t>痰盛者尚可见痰声漉漉</a:t>
            </a:r>
            <a:r>
              <a:rPr lang="zh-CN" altLang="en-US" dirty="0"/>
              <a:t>；</a:t>
            </a:r>
            <a:r>
              <a:rPr lang="zh-CN" altLang="zh-CN" dirty="0"/>
              <a:t>实邪积肠胃则腑气不通，大便秘结，腹胀满痛拒按</a:t>
            </a:r>
            <a:r>
              <a:rPr lang="zh-CN" altLang="en-US" dirty="0"/>
              <a:t>；</a:t>
            </a:r>
            <a:r>
              <a:rPr lang="zh-CN" altLang="zh-CN" dirty="0"/>
              <a:t>湿热下攻，可见下痢里急后重，水湿内停，气化不得，所以小便不利</a:t>
            </a:r>
            <a:r>
              <a:rPr lang="zh-CN" altLang="en-US" dirty="0"/>
              <a:t>；</a:t>
            </a:r>
            <a:r>
              <a:rPr lang="zh-CN" altLang="zh-CN" dirty="0"/>
              <a:t>湿热下注膀胱，致小便淋漓涩痛</a:t>
            </a:r>
            <a:r>
              <a:rPr lang="zh-CN" altLang="en-US" dirty="0"/>
              <a:t>；</a:t>
            </a:r>
            <a:r>
              <a:rPr lang="zh-CN" altLang="zh-CN" dirty="0"/>
              <a:t>邪正相争，搏击于血脉，故脉盛有力</a:t>
            </a:r>
            <a:r>
              <a:rPr lang="zh-CN" altLang="en-US" dirty="0"/>
              <a:t>；</a:t>
            </a:r>
            <a:r>
              <a:rPr lang="zh-CN" altLang="zh-CN" dirty="0"/>
              <a:t>湿热蒸腾则舌苔多见厚腻。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840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14D26-3F33-408A-BCE5-2AB19D64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三、虚证和实证的鉴别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49974-04DF-4741-946A-1FC638A40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四诊合参别虚实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dirty="0"/>
              <a:t>通过望形体，舌象，闻声息，问起病，按胸腹，脉象等多方面进行综合分析。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dirty="0"/>
              <a:t>虚证必身体虚弱，实证多身体粗壮。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dirty="0"/>
              <a:t>虚证者声息低微，实证者声高息粗。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dirty="0"/>
              <a:t>久病多虚，暴病多实。舌质淡嫩，脉象无力为虚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dirty="0"/>
              <a:t>舌质苍老，脉象有力为实。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88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E27900A0-BF8F-426D-97D1-C15A66B222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35306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02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7E1CE989-6C96-4E50-AE03-830F2D9116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7571945"/>
              </p:ext>
            </p:extLst>
          </p:nvPr>
        </p:nvGraphicFramePr>
        <p:xfrm>
          <a:off x="0" y="0"/>
          <a:ext cx="12191999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2469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396DC45A-4300-4D44-A9B7-258812B003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023713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9931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9803E3A-3AAA-4025-8295-912FEFF2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五、虚实与表里寒热的关系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59CA11A8-CD07-4C85-BE85-B17374F51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b="1" dirty="0"/>
              <a:t>（一）表虚证</a:t>
            </a:r>
            <a:endParaRPr lang="zh-CN" altLang="zh-CN" dirty="0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表虚证有两种，一是指感受风邪而致的表证，以恶风、自汗为特征，为外感表虚。二是肺脾气虚，卫气不能固秘，肌表疏松，经常自汗，易被外邪侵袭的表虚者，属内伤表虚。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临床表现</a:t>
            </a:r>
            <a:r>
              <a:rPr lang="zh-CN" altLang="zh-CN" dirty="0"/>
              <a:t>】外感表虚：头痛、项强、发热、汗出、恶风、脉浮缓</a:t>
            </a:r>
            <a:r>
              <a:rPr lang="zh-CN" altLang="en-US" dirty="0"/>
              <a:t>；</a:t>
            </a:r>
            <a:r>
              <a:rPr lang="zh-CN" altLang="zh-CN" dirty="0"/>
              <a:t>内伤表虚：平时常自汗出，容易感冒，兼有面色淡白，短气，动则气喘，怠倦乏力，纳少便溏，舌淡苔白，脉细弱等气虚表现。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证候分析</a:t>
            </a:r>
            <a:r>
              <a:rPr lang="zh-CN" altLang="zh-CN" dirty="0"/>
              <a:t>】</a:t>
            </a:r>
            <a:r>
              <a:rPr lang="zh-CN" altLang="zh-CN" u="sng" dirty="0"/>
              <a:t>表证之表虚证</a:t>
            </a:r>
            <a:r>
              <a:rPr lang="zh-CN" altLang="zh-CN" dirty="0"/>
              <a:t>，是感受风邪所致的一种表证，由于风邪外束于太阳经，所以头痛，项强；正气卫外，阳气浮盛而发热；肌腠疏，玄府不固，故汗出恶风；风邪在表，故脉浮缓。</a:t>
            </a:r>
            <a:r>
              <a:rPr lang="en-US" altLang="zh-CN" dirty="0"/>
              <a:t>  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u="sng" dirty="0"/>
              <a:t>里证之表虚证</a:t>
            </a:r>
            <a:r>
              <a:rPr lang="zh-CN" altLang="zh-CN" dirty="0"/>
              <a:t>，主要因肺脾气虚。肺主皮毛，脾主肌肉，其气虚则肌表疏松，卫气不固，而自汗出。卫外力差，故</a:t>
            </a:r>
            <a:r>
              <a:rPr lang="zh-CN" altLang="en-US" dirty="0"/>
              <a:t>易于</a:t>
            </a:r>
            <a:r>
              <a:rPr lang="zh-CN" altLang="zh-CN" dirty="0"/>
              <a:t>感冒。肺脾气虚，必见气虚的一般表现，如面色淡白，短气，动则气喘，怠倦乏力，纳少便溏，舌淡白，脉细弱等。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367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9803E3A-3AAA-4025-8295-912FEFF2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五、虚实与表里寒热的关系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59CA11A8-CD07-4C85-BE85-B17374F51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b="1" dirty="0"/>
              <a:t>（二）表实证</a:t>
            </a:r>
            <a:endParaRPr lang="zh-CN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表实证是寒邪侵袭肌表所致的一种证候。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临床表现</a:t>
            </a:r>
            <a:r>
              <a:rPr lang="zh-CN" altLang="zh-CN" dirty="0"/>
              <a:t>】发热恶寒，头身疼痛，无汗，脉浮紧。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证候分析</a:t>
            </a:r>
            <a:r>
              <a:rPr lang="zh-CN" altLang="zh-CN" dirty="0"/>
              <a:t>】感受外邪，阳气向上向外抗邪，便出现发热，邪客于肌表，阻遏卫气的正常宣发，肌表得不到正常的温煦而恶寒。邪阻经络，气血流行不畅而致头身疼痛。寒主收引，营气不能通于表，玄府不通，则无汗。脉象浮紧，是寒邪束表之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767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9803E3A-3AAA-4025-8295-912FEFF2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五、虚实与表里寒热的关系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59CA11A8-CD07-4C85-BE85-B17374F51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b="1" dirty="0"/>
              <a:t>（三）里虚证</a:t>
            </a:r>
            <a:endParaRPr lang="zh-CN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里虚证的内容也较多，各脏腑经络，阴阳气血亏损，都属里虚证的范围，将于以后各有关章节阐述。里虚证若按其寒热划分，则可分为虚寒证、虚热证两类。详见于后。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b="1" dirty="0"/>
              <a:t>（四）里实证</a:t>
            </a:r>
            <a:endParaRPr lang="zh-CN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里实证包括的内容也较多，不但有各脏腑经络之分，而且还有各种不同邪气之别。许多具体证型将在以后的各篇辨证中介绍，里实证若按寒热划分，亦可分为实寒证、实热证两大类。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788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9803E3A-3AAA-4025-8295-912FEFF2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五、虚实与表里寒热的关系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59CA11A8-CD07-4C85-BE85-B17374F51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b="1" dirty="0"/>
              <a:t>（五）虚寒证</a:t>
            </a:r>
            <a:endParaRPr lang="zh-CN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虚寒证是由于体内阳气虚衰所致的一种证候。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临床表现</a:t>
            </a:r>
            <a:r>
              <a:rPr lang="zh-CN" altLang="zh-CN" dirty="0"/>
              <a:t>】精神不振，面色淡白，畏寒肢冷，腹痛喜温喜按，大便溏薄，小便清长，少气乏力，舌质淡嫩，脉微沉迟无力。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证候分析</a:t>
            </a:r>
            <a:r>
              <a:rPr lang="zh-CN" altLang="zh-CN" dirty="0"/>
              <a:t>】本证的病机是阳气衰虚。阳气推动和气化功能不足，则精神不振，面色淡白，少气乏力，舌质淡嫩，脉微或沉迟无力。阳气温煦不足，则畏寒肢冷，腹痛喜温，大便溏薄，小便清长。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884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9803E3A-3AAA-4025-8295-912FEFF2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五、虚实与表里寒热的关系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59CA11A8-CD07-4C85-BE85-B17374F51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（六）虚热证</a:t>
            </a:r>
            <a:endParaRPr lang="zh-CN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虚热证是由于体内阴液亏虚所致的一种证候。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【</a:t>
            </a:r>
            <a:r>
              <a:rPr lang="zh-CN" altLang="zh-CN" b="1" dirty="0"/>
              <a:t>临床表现</a:t>
            </a:r>
            <a:r>
              <a:rPr lang="zh-CN" altLang="zh-CN" dirty="0"/>
              <a:t>】两颧红赤，形体消瘦，潮热盗汗，五心烦热，咽干口燥，舌红少苔，脉细数。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【</a:t>
            </a:r>
            <a:r>
              <a:rPr lang="zh-CN" altLang="zh-CN" b="1" dirty="0"/>
              <a:t>证候分析</a:t>
            </a:r>
            <a:r>
              <a:rPr lang="zh-CN" altLang="zh-CN" dirty="0"/>
              <a:t>】人体阴液耗损，故人渐消瘦；阴虚，则不能制阳，虚火内扰故心烦，手足心热，潮热盗汗</a:t>
            </a:r>
            <a:r>
              <a:rPr lang="zh-CN" altLang="en-US" dirty="0"/>
              <a:t>；</a:t>
            </a:r>
            <a:r>
              <a:rPr lang="zh-CN" altLang="zh-CN" dirty="0"/>
              <a:t>虚火上升，则见两颧红赤，咽干口燥，舌红少苔</a:t>
            </a:r>
            <a:r>
              <a:rPr lang="zh-CN" altLang="en-US" dirty="0"/>
              <a:t>；</a:t>
            </a:r>
            <a:r>
              <a:rPr lang="zh-CN" altLang="zh-CN" dirty="0"/>
              <a:t>阴血不足故脉细，内有虚热，故脉细兼数。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8112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7DD9-A1E1-467D-BCA4-4D658524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五、虚实与表里寒热的关系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63F3B-D1C7-4937-A576-7FE3615F3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b="1" dirty="0"/>
              <a:t>（七）寒实证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寒实证是寒邪（阴邪）侵袭人体所致的一种证候。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【</a:t>
            </a:r>
            <a:r>
              <a:rPr lang="zh-CN" altLang="zh-CN" b="1" dirty="0"/>
              <a:t>临床表现</a:t>
            </a:r>
            <a:r>
              <a:rPr lang="zh-CN" altLang="zh-CN" dirty="0"/>
              <a:t>】畏寒喜暖，面色苍白，四肢欠温，腹痛拒按，肠鸣腹泻，或痰鸣喘嗽，口淡多涎，小便清长，舌苔白润，脉迟或紧。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【</a:t>
            </a:r>
            <a:r>
              <a:rPr lang="zh-CN" altLang="zh-CN" b="1" dirty="0"/>
              <a:t>证候分析</a:t>
            </a:r>
            <a:r>
              <a:rPr lang="zh-CN" altLang="zh-CN" dirty="0"/>
              <a:t>】寒邪客于体内，阻遏阳气，故畏寒喜暖，四肢不温</a:t>
            </a:r>
            <a:r>
              <a:rPr lang="zh-CN" altLang="en-US" dirty="0"/>
              <a:t>；</a:t>
            </a:r>
            <a:r>
              <a:rPr lang="zh-CN" altLang="zh-CN" dirty="0"/>
              <a:t>阴寒凝聚，经脉不通，不通则痛，故见腹痛拒按</a:t>
            </a:r>
            <a:r>
              <a:rPr lang="zh-CN" altLang="en-US" dirty="0"/>
              <a:t>；</a:t>
            </a:r>
            <a:r>
              <a:rPr lang="zh-CN" altLang="zh-CN" dirty="0"/>
              <a:t>阳气不能上荣于面，则面色苍白</a:t>
            </a:r>
            <a:r>
              <a:rPr lang="zh-CN" altLang="en-US" dirty="0"/>
              <a:t>；</a:t>
            </a:r>
            <a:r>
              <a:rPr lang="zh-CN" altLang="zh-CN" dirty="0"/>
              <a:t>寒邪困扰中阳，运化失职，故肠鸣腹泻</a:t>
            </a:r>
            <a:r>
              <a:rPr lang="zh-CN" altLang="en-US" dirty="0"/>
              <a:t>；</a:t>
            </a:r>
            <a:r>
              <a:rPr lang="zh-CN" altLang="zh-CN" dirty="0"/>
              <a:t>若为寒邪客肺，则痰鸣喘嗽</a:t>
            </a:r>
            <a:r>
              <a:rPr lang="zh-CN" altLang="en-US" dirty="0"/>
              <a:t>；</a:t>
            </a:r>
            <a:r>
              <a:rPr lang="zh-CN" altLang="zh-CN" dirty="0"/>
              <a:t>口淡多涎，小便清长，舌苔白润，皆为阴寒之征</a:t>
            </a:r>
            <a:r>
              <a:rPr lang="zh-CN" altLang="en-US" dirty="0"/>
              <a:t>；</a:t>
            </a:r>
            <a:r>
              <a:rPr lang="zh-CN" altLang="zh-CN" dirty="0"/>
              <a:t>脉迟或紧，是寒凝血行迟滞的现象。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923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7DD9-A1E1-467D-BCA4-4D658524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五、虚实与表里寒热的关系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63F3B-D1C7-4937-A576-7FE3615F3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b="1" dirty="0"/>
              <a:t>（八）实热证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阳热之邪侵袭人体，由表入里所致的实证热证。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【</a:t>
            </a:r>
            <a:r>
              <a:rPr lang="zh-CN" altLang="zh-CN" b="1" dirty="0"/>
              <a:t>临床表现</a:t>
            </a:r>
            <a:r>
              <a:rPr lang="zh-CN" altLang="zh-CN" dirty="0"/>
              <a:t>】壮热喜凉，口渴饮冷，面红目赤，烦躁或神错谵语，腹胀满痛拒按，大便秘结，小便短赤，舌红苔黄而干，脉洪滑数实。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【</a:t>
            </a:r>
            <a:r>
              <a:rPr lang="zh-CN" altLang="zh-CN" b="1" dirty="0"/>
              <a:t>证候分析</a:t>
            </a:r>
            <a:r>
              <a:rPr lang="zh-CN" altLang="zh-CN" dirty="0"/>
              <a:t>】热邪内盛，故身见壮热喜凉；火热上炎，而面红目赤；热扰心神，轻者烦躁，重者神昏谵语；热结胃肠，则腹胀满痛拒按，大便秘结；热伤阴液，则小便短赤，口喜冷饮，引水自救；舌红苔黄为热邪之征，舌干说明津液受伤；热为阳邪，鼓动血脉，所以脉象洪滑数实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2467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4610B-A754-4F49-89FB-4285FF77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第四节 阴阳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FD9C858-DFC8-48EE-B9F5-E64AB3DC57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8379615"/>
              </p:ext>
            </p:extLst>
          </p:nvPr>
        </p:nvGraphicFramePr>
        <p:xfrm>
          <a:off x="2236679" y="2281562"/>
          <a:ext cx="7718641" cy="3173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032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7603E-2C45-4705-95CA-F32E9D0979CA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八纲概念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EFF5E0-E5D0-4808-AFEA-1DC53ECEE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zh-CN" sz="3200" dirty="0"/>
              <a:t>八纲，即阴、阳、表、里、寒、热、虚、实。是辨证论治的理论基础之一。通过四诊，掌握</a:t>
            </a:r>
            <a:r>
              <a:rPr lang="zh-CN" altLang="en-US" sz="3200" dirty="0"/>
              <a:t>辨</a:t>
            </a:r>
            <a:r>
              <a:rPr lang="zh-CN" altLang="zh-CN" sz="3200" dirty="0"/>
              <a:t>证资料之后，根据</a:t>
            </a:r>
            <a:r>
              <a:rPr lang="zh-CN" altLang="zh-CN" sz="3200" u="sng" dirty="0"/>
              <a:t>病位的深浅</a:t>
            </a:r>
            <a:r>
              <a:rPr lang="zh-CN" altLang="zh-CN" sz="3200" dirty="0"/>
              <a:t>，</a:t>
            </a:r>
            <a:r>
              <a:rPr lang="zh-CN" altLang="zh-CN" sz="3200" u="sng" dirty="0"/>
              <a:t>病邪的性质</a:t>
            </a:r>
            <a:r>
              <a:rPr lang="zh-CN" altLang="zh-CN" sz="3200" dirty="0"/>
              <a:t>，</a:t>
            </a:r>
            <a:r>
              <a:rPr lang="zh-CN" altLang="zh-CN" sz="3200" u="sng" dirty="0"/>
              <a:t>人体正气的强弱</a:t>
            </a:r>
            <a:r>
              <a:rPr lang="zh-CN" altLang="zh-CN" sz="3200" dirty="0"/>
              <a:t>等多方面的情况，进行分析综合，归纳为八类不同的</a:t>
            </a:r>
            <a:r>
              <a:rPr lang="zh-CN" altLang="en-US" sz="3200" dirty="0"/>
              <a:t>证</a:t>
            </a:r>
            <a:r>
              <a:rPr lang="zh-CN" altLang="zh-CN" sz="3200" dirty="0"/>
              <a:t>候，称为八纲辨证。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212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9B605-D2E0-4658-B51B-C5D687D5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一、阴证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F911D60-88CE-45F7-8C7E-679E5A120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【</a:t>
            </a:r>
            <a:r>
              <a:rPr lang="zh-CN" altLang="en-US" b="1" dirty="0"/>
              <a:t>概念</a:t>
            </a:r>
            <a:r>
              <a:rPr lang="zh-CN" altLang="zh-CN" dirty="0"/>
              <a:t>】凡符合</a:t>
            </a:r>
            <a:r>
              <a:rPr lang="en-US" altLang="zh-CN" dirty="0"/>
              <a:t>“</a:t>
            </a:r>
            <a:r>
              <a:rPr lang="zh-CN" altLang="zh-CN" dirty="0"/>
              <a:t>阴</a:t>
            </a:r>
            <a:r>
              <a:rPr lang="en-US" altLang="zh-CN" dirty="0"/>
              <a:t>”</a:t>
            </a:r>
            <a:r>
              <a:rPr lang="zh-CN" altLang="zh-CN" dirty="0"/>
              <a:t>的一般属性的证候，称为阴证。如里证、寒证、虚证概属阴证范围。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【</a:t>
            </a:r>
            <a:r>
              <a:rPr lang="zh-CN" altLang="zh-CN" b="1" dirty="0"/>
              <a:t>临床表现</a:t>
            </a:r>
            <a:r>
              <a:rPr lang="zh-CN" altLang="zh-CN" dirty="0"/>
              <a:t>】不同的疾病，所表现的阴性证候不尽相同，各有侧重，常见为：面色暗淡，精神萎靡，身重蜷卧，形寒肢冷，倦怠无力，语声低怯，纳差，口淡不渴，大便稀溏，小便清长。舌淡胖嫩，脉沉迟，或弱或细涩。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【</a:t>
            </a:r>
            <a:r>
              <a:rPr lang="zh-CN" altLang="zh-CN" b="1" dirty="0"/>
              <a:t>证候分析</a:t>
            </a:r>
            <a:r>
              <a:rPr lang="zh-CN" altLang="zh-CN" dirty="0"/>
              <a:t>】精神萎靡，乏力，声低是虚证的表现</a:t>
            </a:r>
            <a:r>
              <a:rPr lang="zh-CN" altLang="en-US" dirty="0"/>
              <a:t>；</a:t>
            </a:r>
            <a:r>
              <a:rPr lang="zh-CN" altLang="zh-CN" dirty="0"/>
              <a:t>形寒肢冷，口淡不渴，大便溏，小便清长是里寒的表现</a:t>
            </a:r>
            <a:r>
              <a:rPr lang="zh-CN" altLang="en-US" dirty="0"/>
              <a:t>；</a:t>
            </a:r>
            <a:r>
              <a:rPr lang="zh-CN" altLang="zh-CN" dirty="0"/>
              <a:t>舌淡胖嫩，脉沉迟，弱细涩均为虚寒舌脉。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9254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9B605-D2E0-4658-B51B-C5D687D5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阳证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F911D60-88CE-45F7-8C7E-679E5A120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【</a:t>
            </a:r>
            <a:r>
              <a:rPr lang="zh-CN" altLang="en-US" b="1" dirty="0"/>
              <a:t>概念</a:t>
            </a:r>
            <a:r>
              <a:rPr lang="zh-CN" altLang="zh-CN" dirty="0"/>
              <a:t>】凡符合</a:t>
            </a:r>
            <a:r>
              <a:rPr lang="en-US" altLang="zh-CN" dirty="0"/>
              <a:t>“</a:t>
            </a:r>
            <a:r>
              <a:rPr lang="zh-CN" altLang="zh-CN" dirty="0"/>
              <a:t>阳</a:t>
            </a:r>
            <a:r>
              <a:rPr lang="en-US" altLang="zh-CN" dirty="0"/>
              <a:t>”</a:t>
            </a:r>
            <a:r>
              <a:rPr lang="zh-CN" altLang="zh-CN" dirty="0"/>
              <a:t>的一般属性的证，称为阳证。如表证、热证、实证概属于阳证范围。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【</a:t>
            </a:r>
            <a:r>
              <a:rPr lang="zh-CN" altLang="zh-CN" b="1" dirty="0"/>
              <a:t>临床表现</a:t>
            </a:r>
            <a:r>
              <a:rPr lang="zh-CN" altLang="zh-CN" dirty="0"/>
              <a:t>】不同的疾病表现的阳性证候也不尽相同。常见的有：面色红赤，恶寒发热，肌肤灼热，神烦，躁动不安，语声粗浊或骂詈无常，呼吸气粗，喘促痰鸣，口干渴饮，大便秘结，奇臭，小便涩痛，短赤，舌质红绎，苔黄黑生芒刺，脉象浮数，洪大，滑实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【</a:t>
            </a:r>
            <a:r>
              <a:rPr lang="zh-CN" altLang="zh-CN" b="1" dirty="0"/>
              <a:t>证候分析</a:t>
            </a:r>
            <a:r>
              <a:rPr lang="zh-CN" altLang="zh-CN" dirty="0"/>
              <a:t>】阳证是表证、热证、实证的归纳。恶寒发热并见表证的特征。面色红赤，神烦躁动，肌肤灼热，口干渴饮为热证的表现</a:t>
            </a:r>
            <a:r>
              <a:rPr lang="zh-CN" altLang="en-US" dirty="0"/>
              <a:t>；</a:t>
            </a:r>
            <a:r>
              <a:rPr lang="zh-CN" altLang="zh-CN" dirty="0"/>
              <a:t>语声粗浊，呼吸气粗，喘促痰鸣，大便秘结等，又是实证的表现</a:t>
            </a:r>
            <a:r>
              <a:rPr lang="zh-CN" altLang="en-US" dirty="0"/>
              <a:t>；</a:t>
            </a:r>
            <a:r>
              <a:rPr lang="zh-CN" altLang="zh-CN" dirty="0"/>
              <a:t>舌质红绛，苔黄黑起刺，脉洪大数滑实均为实热之征。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211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CFDC0D9-2721-4D11-98E4-71231F06CC39}"/>
              </a:ext>
            </a:extLst>
          </p:cNvPr>
          <p:cNvSpPr/>
          <p:nvPr/>
        </p:nvSpPr>
        <p:spPr>
          <a:xfrm>
            <a:off x="3986283" y="2061813"/>
            <a:ext cx="445025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谢  谢！</a:t>
            </a:r>
          </a:p>
        </p:txBody>
      </p:sp>
    </p:spTree>
    <p:extLst>
      <p:ext uri="{BB962C8B-B14F-4D97-AF65-F5344CB8AC3E}">
        <p14:creationId xmlns:p14="http://schemas.microsoft.com/office/powerpoint/2010/main" val="323358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D8FA4C6-6126-40E9-9F01-74E35206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八纲概念</a:t>
            </a:r>
            <a:endParaRPr lang="zh-CN" alt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09D7C638-B42A-4372-8DFF-055EA5DE4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6499270"/>
              </p:ext>
            </p:extLst>
          </p:nvPr>
        </p:nvGraphicFramePr>
        <p:xfrm>
          <a:off x="2015231" y="1737360"/>
          <a:ext cx="8144769" cy="4400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074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2A446-F1FC-4539-8BBB-62F96222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八纲联系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498E770F-4B0C-4766-8558-34C6F32A7AE5}"/>
              </a:ext>
            </a:extLst>
          </p:cNvPr>
          <p:cNvSpPr/>
          <p:nvPr/>
        </p:nvSpPr>
        <p:spPr>
          <a:xfrm>
            <a:off x="1212496" y="1766655"/>
            <a:ext cx="3466036" cy="176297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zh-CN" u="sng" dirty="0">
                <a:latin typeface="黑体" panose="02010609060101010101" pitchFamily="49" charset="-122"/>
                <a:ea typeface="黑体" panose="02010609060101010101" pitchFamily="49" charset="-122"/>
              </a:rPr>
              <a:t>阴阳是</a:t>
            </a:r>
            <a:r>
              <a:rPr lang="zh-CN" altLang="en-US" u="sng" dirty="0">
                <a:latin typeface="黑体" panose="02010609060101010101" pitchFamily="49" charset="-122"/>
                <a:ea typeface="黑体" panose="02010609060101010101" pitchFamily="49" charset="-122"/>
              </a:rPr>
              <a:t>八纲辨证的</a:t>
            </a:r>
            <a:r>
              <a:rPr lang="zh-CN" altLang="zh-CN" u="sng" dirty="0">
                <a:latin typeface="黑体" panose="02010609060101010101" pitchFamily="49" charset="-122"/>
                <a:ea typeface="黑体" panose="02010609060101010101" pitchFamily="49" charset="-122"/>
              </a:rPr>
              <a:t>总纲</a:t>
            </a:r>
            <a:endParaRPr lang="en-US" altLang="zh-CN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阴阳又可以概括其他六纲，即表、热、实证为阳；里、寒、虚证属阴。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DB4B89A4-5BBA-48D0-A7DD-994C9FC230C8}"/>
              </a:ext>
            </a:extLst>
          </p:cNvPr>
          <p:cNvSpPr/>
          <p:nvPr/>
        </p:nvSpPr>
        <p:spPr>
          <a:xfrm>
            <a:off x="4393462" y="3103566"/>
            <a:ext cx="3466036" cy="176297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u="sng" dirty="0">
                <a:latin typeface="黑体" panose="02010609060101010101" pitchFamily="49" charset="-122"/>
                <a:ea typeface="黑体" panose="02010609060101010101" pitchFamily="49" charset="-122"/>
              </a:rPr>
              <a:t>八纲</a:t>
            </a:r>
            <a:r>
              <a:rPr lang="zh-CN" altLang="zh-CN" u="sng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u="sng" dirty="0">
                <a:latin typeface="黑体" panose="02010609060101010101" pitchFamily="49" charset="-122"/>
                <a:ea typeface="黑体" panose="02010609060101010101" pitchFamily="49" charset="-122"/>
              </a:rPr>
              <a:t>各种辨证的</a:t>
            </a:r>
            <a:r>
              <a:rPr lang="zh-CN" altLang="zh-CN" u="sng" dirty="0">
                <a:latin typeface="黑体" panose="02010609060101010101" pitchFamily="49" charset="-122"/>
                <a:ea typeface="黑体" panose="02010609060101010101" pitchFamily="49" charset="-122"/>
              </a:rPr>
              <a:t>总纲</a:t>
            </a:r>
            <a:endParaRPr lang="en-US" altLang="zh-CN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结合脏腑病变的特点，则分支为脏腑辨证；结合气血津液病变的特点，则分支为气血津液辨证；结合温病的病变特点，则分支出卫气营血辨证等</a:t>
            </a:r>
            <a:r>
              <a:rPr lang="zh-CN" altLang="zh-CN" dirty="0"/>
              <a:t>。</a:t>
            </a:r>
            <a:endParaRPr lang="en-US" altLang="zh-CN" b="1" dirty="0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9B5E73CC-8F5C-46C3-852B-44EF4C51AAAE}"/>
              </a:ext>
            </a:extLst>
          </p:cNvPr>
          <p:cNvSpPr/>
          <p:nvPr/>
        </p:nvSpPr>
        <p:spPr>
          <a:xfrm>
            <a:off x="7724170" y="4617866"/>
            <a:ext cx="3466036" cy="176297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u="sng" dirty="0">
                <a:latin typeface="黑体" panose="02010609060101010101" pitchFamily="49" charset="-122"/>
                <a:ea typeface="黑体" panose="02010609060101010101" pitchFamily="49" charset="-122"/>
              </a:rPr>
              <a:t>兼杂和转化</a:t>
            </a:r>
            <a:endParaRPr lang="en-US" altLang="zh-CN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表里同病，虚实夹杂，寒热错杂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表邪入里，里邪出表，寒证化热，热证转寒，实证转虚，因虚致实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等。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真寒假热，真热假寒，真虚假实，真实假虚等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39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28691-4428-4B97-99EB-D8E7E2FB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第一节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表里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33B0EEA-6776-4A57-9933-CE9A78539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94732"/>
              </p:ext>
            </p:extLst>
          </p:nvPr>
        </p:nvGraphicFramePr>
        <p:xfrm>
          <a:off x="1096963" y="1737361"/>
          <a:ext cx="10058400" cy="4131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4594686-08CF-40F2-B5ED-6DDEC9B279CD}"/>
              </a:ext>
            </a:extLst>
          </p:cNvPr>
          <p:cNvSpPr txBox="1"/>
          <p:nvPr/>
        </p:nvSpPr>
        <p:spPr>
          <a:xfrm>
            <a:off x="3266982" y="2867488"/>
            <a:ext cx="788838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zh-CN" sz="20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就脏与腑而言，腑为表，脏为里</a:t>
            </a:r>
            <a:r>
              <a:rPr lang="zh-CN" altLang="en-US" sz="20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518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14D26-3F33-408A-BCE5-2AB19D64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一、表证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49974-04DF-4741-946A-1FC638A40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概念</a:t>
            </a:r>
            <a:r>
              <a:rPr lang="zh-CN" altLang="zh-CN" dirty="0"/>
              <a:t>】是指六淫疫疠邪气经皮毛、口鼻侵入时所产生的</a:t>
            </a:r>
            <a:r>
              <a:rPr lang="zh-CN" altLang="en-US" dirty="0"/>
              <a:t>证</a:t>
            </a:r>
            <a:r>
              <a:rPr lang="zh-CN" altLang="zh-CN" dirty="0"/>
              <a:t>候。多见于外感病的初期，一般起病急，病程短。</a:t>
            </a:r>
            <a:r>
              <a:rPr lang="zh-CN" altLang="en-US" dirty="0"/>
              <a:t>病机、症状或体征在表者。</a:t>
            </a:r>
            <a:endParaRPr lang="en-US" altLang="zh-CN" dirty="0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en-US" b="1" dirty="0"/>
              <a:t>临床意义</a:t>
            </a:r>
            <a:r>
              <a:rPr lang="zh-CN" altLang="zh-CN" dirty="0"/>
              <a:t>】</a:t>
            </a:r>
            <a:r>
              <a:rPr lang="zh-CN" altLang="en-US" dirty="0"/>
              <a:t>病位在表；有向里发展趋势；病机在表；宜用治表之药。</a:t>
            </a:r>
            <a:endParaRPr lang="zh-CN" altLang="zh-CN" dirty="0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en-US" b="1" dirty="0"/>
              <a:t>辨证要点</a:t>
            </a:r>
            <a:r>
              <a:rPr lang="zh-CN" altLang="zh-CN" dirty="0"/>
              <a:t>】恶寒</a:t>
            </a:r>
            <a:r>
              <a:rPr lang="zh-CN" altLang="en-US" dirty="0"/>
              <a:t>；</a:t>
            </a:r>
            <a:r>
              <a:rPr lang="zh-CN" altLang="zh-CN" dirty="0"/>
              <a:t>发热</a:t>
            </a:r>
            <a:r>
              <a:rPr lang="zh-CN" altLang="en-US" dirty="0"/>
              <a:t>；</a:t>
            </a:r>
            <a:r>
              <a:rPr lang="zh-CN" altLang="zh-CN" dirty="0"/>
              <a:t>头痛</a:t>
            </a:r>
            <a:r>
              <a:rPr lang="zh-CN" altLang="en-US" dirty="0"/>
              <a:t>；身痛；</a:t>
            </a:r>
            <a:r>
              <a:rPr lang="zh-CN" altLang="zh-CN" dirty="0"/>
              <a:t>鼻塞</a:t>
            </a:r>
            <a:r>
              <a:rPr lang="zh-CN" altLang="en-US" dirty="0"/>
              <a:t>；皮疹；肤痒；</a:t>
            </a:r>
            <a:r>
              <a:rPr lang="zh-CN" altLang="zh-CN" dirty="0"/>
              <a:t>苔薄</a:t>
            </a:r>
            <a:r>
              <a:rPr lang="zh-CN" altLang="en-US" dirty="0"/>
              <a:t>；</a:t>
            </a:r>
            <a:r>
              <a:rPr lang="zh-CN" altLang="zh-CN" dirty="0"/>
              <a:t>脉浮</a:t>
            </a:r>
            <a:r>
              <a:rPr lang="zh-CN" altLang="en-US" dirty="0"/>
              <a:t>。</a:t>
            </a:r>
            <a:endParaRPr lang="zh-CN" altLang="zh-CN" dirty="0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en-US" b="1" dirty="0"/>
              <a:t>证候</a:t>
            </a:r>
            <a:r>
              <a:rPr lang="zh-CN" altLang="zh-CN" b="1" dirty="0"/>
              <a:t>分析</a:t>
            </a:r>
            <a:r>
              <a:rPr lang="zh-CN" altLang="zh-CN" dirty="0"/>
              <a:t>】由于六淫邪气客于肌表，阻遏卫气的正常宣发，郁而</a:t>
            </a:r>
            <a:r>
              <a:rPr lang="zh-CN" altLang="zh-CN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发热</a:t>
            </a:r>
            <a:r>
              <a:rPr lang="zh-CN" altLang="zh-CN" dirty="0"/>
              <a:t>。卫气受遏，失去温养肌表的功能</a:t>
            </a:r>
            <a:r>
              <a:rPr lang="zh-CN" altLang="en-US" dirty="0"/>
              <a:t>，</a:t>
            </a:r>
            <a:r>
              <a:rPr lang="zh-CN" altLang="zh-CN" dirty="0"/>
              <a:t>肌表得不到正常的温煦，故见</a:t>
            </a:r>
            <a:r>
              <a:rPr lang="zh-CN" altLang="zh-CN" dirty="0">
                <a:solidFill>
                  <a:srgbClr val="FF0000"/>
                </a:solidFill>
              </a:rPr>
              <a:t>恶寒</a:t>
            </a:r>
            <a:r>
              <a:rPr lang="zh-CN" altLang="zh-CN" dirty="0"/>
              <a:t>。邪气郁滞经络，使气血流行不畅，致</a:t>
            </a:r>
            <a:r>
              <a:rPr lang="zh-CN" altLang="zh-CN" dirty="0">
                <a:solidFill>
                  <a:srgbClr val="FF0000"/>
                </a:solidFill>
              </a:rPr>
              <a:t>头身疼痛</a:t>
            </a:r>
            <a:r>
              <a:rPr lang="zh-CN" altLang="zh-CN" dirty="0"/>
              <a:t>。肺主皮毛，鼻为肺窍，邪气从皮毛、口鼻而入肺，肺系皆受邪气，肺气失宣，故</a:t>
            </a:r>
            <a:r>
              <a:rPr lang="zh-CN" altLang="zh-CN" dirty="0">
                <a:solidFill>
                  <a:srgbClr val="FF0000"/>
                </a:solidFill>
              </a:rPr>
              <a:t>鼻塞</a:t>
            </a:r>
            <a:r>
              <a:rPr lang="zh-CN" altLang="zh-CN" dirty="0"/>
              <a:t>、流涕、咳嗽。喷嚏、咽喉痒痛诸证常常并见。邪气在表，未伤及里，故舌苔可无变化，仍以薄白为主。正气奋起抗邪，脉气鼓动于外，故脉浮。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91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C601F-244B-4905-8DB8-21CAF735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二、里证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164C0-7F22-45CF-A6A1-EFA82E602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概念</a:t>
            </a:r>
            <a:r>
              <a:rPr lang="zh-CN" altLang="zh-CN" dirty="0"/>
              <a:t>】是疾病深在于里（脏腑、气血、骨髓）的一类证候。它与表</a:t>
            </a:r>
            <a:r>
              <a:rPr lang="zh-CN" altLang="en-US" dirty="0"/>
              <a:t>证</a:t>
            </a:r>
            <a:r>
              <a:rPr lang="zh-CN" altLang="zh-CN" dirty="0"/>
              <a:t>相对而言。多见于外感病的中、后期或内伤疾病。里证的成因，大致有三种情况：一是表邪内传入里，侵犯脏腑所致；二是外邪直接侵犯脏腑而成；三是七情刺激，饮食不节，劳逸过度等因素，损伤脏腑，引起功能失调，气血逆乱而致病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临床</a:t>
            </a:r>
            <a:r>
              <a:rPr lang="zh-CN" altLang="en-US" b="1" dirty="0"/>
              <a:t>意义</a:t>
            </a:r>
            <a:r>
              <a:rPr lang="zh-CN" altLang="zh-CN" dirty="0"/>
              <a:t>】 </a:t>
            </a:r>
            <a:r>
              <a:rPr lang="zh-CN" altLang="en-US" dirty="0"/>
              <a:t>病位在里；有向表外出趋势；病灶在里；宜用治里方药。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en-US" b="1" dirty="0"/>
              <a:t>辨证要点</a:t>
            </a:r>
            <a:r>
              <a:rPr lang="zh-CN" altLang="zh-CN" dirty="0"/>
              <a:t>】里证病因复杂，病位广泛，症状繁多，常以或寒或热，或虚或实的形式出现</a:t>
            </a:r>
            <a:r>
              <a:rPr lang="zh-CN" altLang="en-US" dirty="0"/>
              <a:t>。高热；口渴；失眠；烦躁；腹痛；腹泻；便秘；苔厚；脉沉。</a:t>
            </a:r>
          </a:p>
        </p:txBody>
      </p:sp>
    </p:spTree>
    <p:extLst>
      <p:ext uri="{BB962C8B-B14F-4D97-AF65-F5344CB8AC3E}">
        <p14:creationId xmlns:p14="http://schemas.microsoft.com/office/powerpoint/2010/main" val="305858942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2567</TotalTime>
  <Words>5824</Words>
  <Application>Microsoft Office PowerPoint</Application>
  <PresentationFormat>宽屏</PresentationFormat>
  <Paragraphs>236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黑体</vt:lpstr>
      <vt:lpstr>楷体_GB2312</vt:lpstr>
      <vt:lpstr>宋体</vt:lpstr>
      <vt:lpstr>Calibri</vt:lpstr>
      <vt:lpstr>Calibri Light</vt:lpstr>
      <vt:lpstr>Times New Roman</vt:lpstr>
      <vt:lpstr>Verdana</vt:lpstr>
      <vt:lpstr>Wingdings</vt:lpstr>
      <vt:lpstr>回顾</vt:lpstr>
      <vt:lpstr>辨证纲要</vt:lpstr>
      <vt:lpstr>几个概念</vt:lpstr>
      <vt:lpstr>PowerPoint 演示文稿</vt:lpstr>
      <vt:lpstr>八纲概念</vt:lpstr>
      <vt:lpstr>八纲概念</vt:lpstr>
      <vt:lpstr>八纲联系</vt:lpstr>
      <vt:lpstr>第一节   表里</vt:lpstr>
      <vt:lpstr>一、表证</vt:lpstr>
      <vt:lpstr>二、里证</vt:lpstr>
      <vt:lpstr>二、里证</vt:lpstr>
      <vt:lpstr>[附]半表半里证</vt:lpstr>
      <vt:lpstr>三、表证和里证的鉴别</vt:lpstr>
      <vt:lpstr>四、表证和里证的关系</vt:lpstr>
      <vt:lpstr>第二节 寒热</vt:lpstr>
      <vt:lpstr>一、寒证</vt:lpstr>
      <vt:lpstr>一、寒证</vt:lpstr>
      <vt:lpstr>二、热证</vt:lpstr>
      <vt:lpstr>二、热证</vt:lpstr>
      <vt:lpstr>三、寒证和热证的鉴别</vt:lpstr>
      <vt:lpstr>PowerPoint 演示文稿</vt:lpstr>
      <vt:lpstr>PowerPoint 演示文稿</vt:lpstr>
      <vt:lpstr>PowerPoint 演示文稿</vt:lpstr>
      <vt:lpstr>PowerPoint 演示文稿</vt:lpstr>
      <vt:lpstr>第三节 虚实</vt:lpstr>
      <vt:lpstr>一、虚证</vt:lpstr>
      <vt:lpstr>一、虚证</vt:lpstr>
      <vt:lpstr>二、实证</vt:lpstr>
      <vt:lpstr>二、实证</vt:lpstr>
      <vt:lpstr>三、虚证和实证的鉴别</vt:lpstr>
      <vt:lpstr>PowerPoint 演示文稿</vt:lpstr>
      <vt:lpstr>PowerPoint 演示文稿</vt:lpstr>
      <vt:lpstr>五、虚实与表里寒热的关系</vt:lpstr>
      <vt:lpstr>五、虚实与表里寒热的关系</vt:lpstr>
      <vt:lpstr>五、虚实与表里寒热的关系</vt:lpstr>
      <vt:lpstr>五、虚实与表里寒热的关系</vt:lpstr>
      <vt:lpstr>五、虚实与表里寒热的关系</vt:lpstr>
      <vt:lpstr>五、虚实与表里寒热的关系</vt:lpstr>
      <vt:lpstr>五、虚实与表里寒热的关系</vt:lpstr>
      <vt:lpstr>第四节 阴阳</vt:lpstr>
      <vt:lpstr>一、阴证</vt:lpstr>
      <vt:lpstr>二、阳证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termi</dc:creator>
  <cp:lastModifiedBy> </cp:lastModifiedBy>
  <cp:revision>106</cp:revision>
  <dcterms:created xsi:type="dcterms:W3CDTF">2020-02-15T07:46:26Z</dcterms:created>
  <dcterms:modified xsi:type="dcterms:W3CDTF">2021-03-22T01:49:07Z</dcterms:modified>
</cp:coreProperties>
</file>