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55" r:id="rId3"/>
    <p:sldId id="257" r:id="rId4"/>
    <p:sldId id="259" r:id="rId5"/>
    <p:sldId id="409" r:id="rId6"/>
    <p:sldId id="359" r:id="rId7"/>
    <p:sldId id="360" r:id="rId8"/>
    <p:sldId id="361" r:id="rId9"/>
    <p:sldId id="362" r:id="rId10"/>
    <p:sldId id="363" r:id="rId11"/>
    <p:sldId id="364" r:id="rId12"/>
    <p:sldId id="410" r:id="rId13"/>
    <p:sldId id="365" r:id="rId14"/>
    <p:sldId id="366" r:id="rId15"/>
    <p:sldId id="367" r:id="rId16"/>
    <p:sldId id="368" r:id="rId17"/>
    <p:sldId id="369" r:id="rId18"/>
    <p:sldId id="370" r:id="rId19"/>
    <p:sldId id="371" r:id="rId20"/>
    <p:sldId id="411" r:id="rId21"/>
    <p:sldId id="373" r:id="rId22"/>
    <p:sldId id="412" r:id="rId23"/>
    <p:sldId id="374" r:id="rId24"/>
    <p:sldId id="376" r:id="rId25"/>
    <p:sldId id="377" r:id="rId26"/>
    <p:sldId id="378" r:id="rId27"/>
    <p:sldId id="379" r:id="rId28"/>
    <p:sldId id="380" r:id="rId29"/>
    <p:sldId id="375"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6" r:id="rId54"/>
    <p:sldId id="405" r:id="rId55"/>
    <p:sldId id="407" r:id="rId56"/>
    <p:sldId id="408" r:id="rId57"/>
    <p:sldId id="4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6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44EEE-E4A2-4A28-8CAB-F22BDE1D0F1F}"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zh-CN" altLang="en-US"/>
        </a:p>
      </dgm:t>
    </dgm:pt>
    <dgm:pt modelId="{90436BE0-8F17-4760-90ED-1177804ABE8D}">
      <dgm:prSet phldrT="[文本]"/>
      <dgm:spPr/>
      <dgm:t>
        <a:bodyPr/>
        <a:lstStyle/>
        <a:p>
          <a:r>
            <a:rPr lang="zh-CN" altLang="zh-CN" dirty="0"/>
            <a:t>疾病的单个症状，以及舌象、脉象等体征</a:t>
          </a:r>
          <a:r>
            <a:rPr lang="en-US" altLang="zh-CN" dirty="0"/>
            <a:t>——</a:t>
          </a:r>
          <a:r>
            <a:rPr lang="zh-CN" altLang="en-US" dirty="0"/>
            <a:t>现象</a:t>
          </a:r>
        </a:p>
      </dgm:t>
    </dgm:pt>
    <dgm:pt modelId="{EA136F18-64D1-4A3F-A8FB-A0699511A8A4}" type="parTrans" cxnId="{95B536E0-F121-420F-9D69-A0ABEF428C6C}">
      <dgm:prSet/>
      <dgm:spPr/>
      <dgm:t>
        <a:bodyPr/>
        <a:lstStyle/>
        <a:p>
          <a:endParaRPr lang="zh-CN" altLang="en-US"/>
        </a:p>
      </dgm:t>
    </dgm:pt>
    <dgm:pt modelId="{029B0176-3943-4D52-9F76-FE3516629976}" type="sibTrans" cxnId="{95B536E0-F121-420F-9D69-A0ABEF428C6C}">
      <dgm:prSet/>
      <dgm:spPr/>
      <dgm:t>
        <a:bodyPr/>
        <a:lstStyle/>
        <a:p>
          <a:endParaRPr lang="zh-CN" altLang="en-US"/>
        </a:p>
      </dgm:t>
    </dgm:pt>
    <dgm:pt modelId="{625BB540-75C6-445E-8BE5-AA7D72BE9915}">
      <dgm:prSet phldrT="[文本]"/>
      <dgm:spPr/>
      <dgm:t>
        <a:bodyPr/>
        <a:lstStyle/>
        <a:p>
          <a:pPr>
            <a:buFont typeface="Wingdings" panose="05000000000000000000" pitchFamily="2" charset="2"/>
            <a:buChar char="Ø"/>
          </a:pPr>
          <a:r>
            <a:rPr lang="zh-CN" altLang="zh-CN" dirty="0"/>
            <a:t>指证候，即疾病发展过程中，某一阶段所出现若干症状的概括</a:t>
          </a:r>
          <a:r>
            <a:rPr lang="en-US" altLang="zh-CN" dirty="0"/>
            <a:t>——</a:t>
          </a:r>
          <a:r>
            <a:rPr lang="zh-CN" altLang="en-US" dirty="0"/>
            <a:t>本质</a:t>
          </a:r>
        </a:p>
      </dgm:t>
    </dgm:pt>
    <dgm:pt modelId="{51DF1FE6-B7C8-4C3D-A35C-883EC0A8E19F}" type="parTrans" cxnId="{2694D1B7-589A-437F-A620-5E6DB7A95500}">
      <dgm:prSet/>
      <dgm:spPr/>
      <dgm:t>
        <a:bodyPr/>
        <a:lstStyle/>
        <a:p>
          <a:endParaRPr lang="zh-CN" altLang="en-US"/>
        </a:p>
      </dgm:t>
    </dgm:pt>
    <dgm:pt modelId="{0717C31A-6EE6-46F6-AD56-9A19642349DE}" type="sibTrans" cxnId="{2694D1B7-589A-437F-A620-5E6DB7A95500}">
      <dgm:prSet/>
      <dgm:spPr/>
      <dgm:t>
        <a:bodyPr/>
        <a:lstStyle/>
        <a:p>
          <a:endParaRPr lang="zh-CN" altLang="en-US"/>
        </a:p>
      </dgm:t>
    </dgm:pt>
    <dgm:pt modelId="{001838B1-396F-400D-B3C9-46574B1D487B}">
      <dgm:prSet phldrT="[文本]"/>
      <dgm:spPr/>
      <dgm:t>
        <a:bodyPr/>
        <a:lstStyle/>
        <a:p>
          <a:pPr>
            <a:buFont typeface="Wingdings" panose="05000000000000000000" pitchFamily="2" charset="2"/>
            <a:buChar char="Ø"/>
          </a:pPr>
          <a:r>
            <a:rPr lang="zh-CN" altLang="zh-CN" dirty="0"/>
            <a:t>是对疾病全过程特点与规律概括</a:t>
          </a:r>
          <a:r>
            <a:rPr lang="zh-CN" altLang="en-US" dirty="0"/>
            <a:t>。</a:t>
          </a:r>
        </a:p>
      </dgm:t>
    </dgm:pt>
    <dgm:pt modelId="{85A82143-FFC4-451A-9D17-A472149A786C}" type="parTrans" cxnId="{ABCC8060-75B9-4887-984F-C375A4A72686}">
      <dgm:prSet/>
      <dgm:spPr/>
      <dgm:t>
        <a:bodyPr/>
        <a:lstStyle/>
        <a:p>
          <a:endParaRPr lang="zh-CN" altLang="en-US"/>
        </a:p>
      </dgm:t>
    </dgm:pt>
    <dgm:pt modelId="{F466C5F4-6E2F-4186-AB16-F1A548A3B88C}" type="sibTrans" cxnId="{ABCC8060-75B9-4887-984F-C375A4A72686}">
      <dgm:prSet/>
      <dgm:spPr/>
      <dgm:t>
        <a:bodyPr/>
        <a:lstStyle/>
        <a:p>
          <a:endParaRPr lang="zh-CN" altLang="en-US"/>
        </a:p>
      </dgm:t>
    </dgm:pt>
    <dgm:pt modelId="{B10E6A83-DDB6-4DD5-B5DC-547A3064281E}" type="pres">
      <dgm:prSet presAssocID="{CFD44EEE-E4A2-4A28-8CAB-F22BDE1D0F1F}" presName="Name0" presStyleCnt="0">
        <dgm:presLayoutVars>
          <dgm:chMax val="7"/>
          <dgm:chPref val="7"/>
          <dgm:dir/>
        </dgm:presLayoutVars>
      </dgm:prSet>
      <dgm:spPr/>
    </dgm:pt>
    <dgm:pt modelId="{8C0FB803-ED97-4587-8308-685801BF524F}" type="pres">
      <dgm:prSet presAssocID="{CFD44EEE-E4A2-4A28-8CAB-F22BDE1D0F1F}" presName="Name1" presStyleCnt="0"/>
      <dgm:spPr/>
    </dgm:pt>
    <dgm:pt modelId="{B7999D49-89D2-4117-BB74-6D18467DE359}" type="pres">
      <dgm:prSet presAssocID="{CFD44EEE-E4A2-4A28-8CAB-F22BDE1D0F1F}" presName="cycle" presStyleCnt="0"/>
      <dgm:spPr/>
    </dgm:pt>
    <dgm:pt modelId="{BE200D09-3349-41A0-A021-FA7A1710AFA6}" type="pres">
      <dgm:prSet presAssocID="{CFD44EEE-E4A2-4A28-8CAB-F22BDE1D0F1F}" presName="srcNode" presStyleLbl="node1" presStyleIdx="0" presStyleCnt="3"/>
      <dgm:spPr/>
    </dgm:pt>
    <dgm:pt modelId="{E2718A31-0905-4960-AA19-C265E7B4B35A}" type="pres">
      <dgm:prSet presAssocID="{CFD44EEE-E4A2-4A28-8CAB-F22BDE1D0F1F}" presName="conn" presStyleLbl="parChTrans1D2" presStyleIdx="0" presStyleCnt="1"/>
      <dgm:spPr/>
    </dgm:pt>
    <dgm:pt modelId="{E0F3873E-6537-4374-B79B-5A86775E974E}" type="pres">
      <dgm:prSet presAssocID="{CFD44EEE-E4A2-4A28-8CAB-F22BDE1D0F1F}" presName="extraNode" presStyleLbl="node1" presStyleIdx="0" presStyleCnt="3"/>
      <dgm:spPr/>
    </dgm:pt>
    <dgm:pt modelId="{003144AB-1D34-458C-B779-477A3302B58E}" type="pres">
      <dgm:prSet presAssocID="{CFD44EEE-E4A2-4A28-8CAB-F22BDE1D0F1F}" presName="dstNode" presStyleLbl="node1" presStyleIdx="0" presStyleCnt="3"/>
      <dgm:spPr/>
    </dgm:pt>
    <dgm:pt modelId="{C934BF74-5B61-496E-9A2F-D91D223050BB}" type="pres">
      <dgm:prSet presAssocID="{90436BE0-8F17-4760-90ED-1177804ABE8D}" presName="text_1" presStyleLbl="node1" presStyleIdx="0" presStyleCnt="3">
        <dgm:presLayoutVars>
          <dgm:bulletEnabled val="1"/>
        </dgm:presLayoutVars>
      </dgm:prSet>
      <dgm:spPr/>
    </dgm:pt>
    <dgm:pt modelId="{0CD73A86-6831-4BEA-84F6-371540714D1A}" type="pres">
      <dgm:prSet presAssocID="{90436BE0-8F17-4760-90ED-1177804ABE8D}" presName="accent_1" presStyleCnt="0"/>
      <dgm:spPr/>
    </dgm:pt>
    <dgm:pt modelId="{6023671A-8F54-4E0E-A172-FF7A53B6AA1A}" type="pres">
      <dgm:prSet presAssocID="{90436BE0-8F17-4760-90ED-1177804ABE8D}" presName="accentRepeatNode" presStyleLbl="solidFgAcc1" presStyleIdx="0" presStyleCnt="3"/>
      <dgm:spPr/>
    </dgm:pt>
    <dgm:pt modelId="{8F2F48ED-7380-47D4-ADA1-6B73F52F7C50}" type="pres">
      <dgm:prSet presAssocID="{625BB540-75C6-445E-8BE5-AA7D72BE9915}" presName="text_2" presStyleLbl="node1" presStyleIdx="1" presStyleCnt="3">
        <dgm:presLayoutVars>
          <dgm:bulletEnabled val="1"/>
        </dgm:presLayoutVars>
      </dgm:prSet>
      <dgm:spPr/>
    </dgm:pt>
    <dgm:pt modelId="{05A85F18-73ED-47BB-877B-4807DB39744D}" type="pres">
      <dgm:prSet presAssocID="{625BB540-75C6-445E-8BE5-AA7D72BE9915}" presName="accent_2" presStyleCnt="0"/>
      <dgm:spPr/>
    </dgm:pt>
    <dgm:pt modelId="{57B4E965-92E3-472D-A0A3-86303B8ECCB2}" type="pres">
      <dgm:prSet presAssocID="{625BB540-75C6-445E-8BE5-AA7D72BE9915}" presName="accentRepeatNode" presStyleLbl="solidFgAcc1" presStyleIdx="1" presStyleCnt="3"/>
      <dgm:spPr/>
    </dgm:pt>
    <dgm:pt modelId="{122C439D-243C-4023-A6FC-91CDBF0037D5}" type="pres">
      <dgm:prSet presAssocID="{001838B1-396F-400D-B3C9-46574B1D487B}" presName="text_3" presStyleLbl="node1" presStyleIdx="2" presStyleCnt="3">
        <dgm:presLayoutVars>
          <dgm:bulletEnabled val="1"/>
        </dgm:presLayoutVars>
      </dgm:prSet>
      <dgm:spPr/>
    </dgm:pt>
    <dgm:pt modelId="{78A95FC3-EB9F-4528-9440-CF63E40E16B6}" type="pres">
      <dgm:prSet presAssocID="{001838B1-396F-400D-B3C9-46574B1D487B}" presName="accent_3" presStyleCnt="0"/>
      <dgm:spPr/>
    </dgm:pt>
    <dgm:pt modelId="{DE12A477-2FE0-4E0D-BE44-A30ADE7BED72}" type="pres">
      <dgm:prSet presAssocID="{001838B1-396F-400D-B3C9-46574B1D487B}" presName="accentRepeatNode" presStyleLbl="solidFgAcc1" presStyleIdx="2" presStyleCnt="3"/>
      <dgm:spPr/>
    </dgm:pt>
  </dgm:ptLst>
  <dgm:cxnLst>
    <dgm:cxn modelId="{C51FC71C-F8EC-446D-A7E6-67952325D78C}" type="presOf" srcId="{CFD44EEE-E4A2-4A28-8CAB-F22BDE1D0F1F}" destId="{B10E6A83-DDB6-4DD5-B5DC-547A3064281E}" srcOrd="0" destOrd="0" presId="urn:microsoft.com/office/officeart/2008/layout/VerticalCurvedList"/>
    <dgm:cxn modelId="{ABCC8060-75B9-4887-984F-C375A4A72686}" srcId="{CFD44EEE-E4A2-4A28-8CAB-F22BDE1D0F1F}" destId="{001838B1-396F-400D-B3C9-46574B1D487B}" srcOrd="2" destOrd="0" parTransId="{85A82143-FFC4-451A-9D17-A472149A786C}" sibTransId="{F466C5F4-6E2F-4186-AB16-F1A548A3B88C}"/>
    <dgm:cxn modelId="{102DFF66-0086-47FB-B829-DB082AB23902}" type="presOf" srcId="{029B0176-3943-4D52-9F76-FE3516629976}" destId="{E2718A31-0905-4960-AA19-C265E7B4B35A}" srcOrd="0" destOrd="0" presId="urn:microsoft.com/office/officeart/2008/layout/VerticalCurvedList"/>
    <dgm:cxn modelId="{DCB1E273-5F12-4172-9F82-DED9C7D5BEBC}" type="presOf" srcId="{625BB540-75C6-445E-8BE5-AA7D72BE9915}" destId="{8F2F48ED-7380-47D4-ADA1-6B73F52F7C50}" srcOrd="0" destOrd="0" presId="urn:microsoft.com/office/officeart/2008/layout/VerticalCurvedList"/>
    <dgm:cxn modelId="{25E56676-C398-40D5-A180-07BCCF21C4EE}" type="presOf" srcId="{90436BE0-8F17-4760-90ED-1177804ABE8D}" destId="{C934BF74-5B61-496E-9A2F-D91D223050BB}" srcOrd="0" destOrd="0" presId="urn:microsoft.com/office/officeart/2008/layout/VerticalCurvedList"/>
    <dgm:cxn modelId="{2369AB78-46EF-401C-96C7-96E52645F737}" type="presOf" srcId="{001838B1-396F-400D-B3C9-46574B1D487B}" destId="{122C439D-243C-4023-A6FC-91CDBF0037D5}" srcOrd="0" destOrd="0" presId="urn:microsoft.com/office/officeart/2008/layout/VerticalCurvedList"/>
    <dgm:cxn modelId="{2694D1B7-589A-437F-A620-5E6DB7A95500}" srcId="{CFD44EEE-E4A2-4A28-8CAB-F22BDE1D0F1F}" destId="{625BB540-75C6-445E-8BE5-AA7D72BE9915}" srcOrd="1" destOrd="0" parTransId="{51DF1FE6-B7C8-4C3D-A35C-883EC0A8E19F}" sibTransId="{0717C31A-6EE6-46F6-AD56-9A19642349DE}"/>
    <dgm:cxn modelId="{95B536E0-F121-420F-9D69-A0ABEF428C6C}" srcId="{CFD44EEE-E4A2-4A28-8CAB-F22BDE1D0F1F}" destId="{90436BE0-8F17-4760-90ED-1177804ABE8D}" srcOrd="0" destOrd="0" parTransId="{EA136F18-64D1-4A3F-A8FB-A0699511A8A4}" sibTransId="{029B0176-3943-4D52-9F76-FE3516629976}"/>
    <dgm:cxn modelId="{C1B92EE6-49CC-4BF7-A686-87B99CBF8B67}" type="presParOf" srcId="{B10E6A83-DDB6-4DD5-B5DC-547A3064281E}" destId="{8C0FB803-ED97-4587-8308-685801BF524F}" srcOrd="0" destOrd="0" presId="urn:microsoft.com/office/officeart/2008/layout/VerticalCurvedList"/>
    <dgm:cxn modelId="{00F5E95F-B947-4206-8C15-87F7719AAF0B}" type="presParOf" srcId="{8C0FB803-ED97-4587-8308-685801BF524F}" destId="{B7999D49-89D2-4117-BB74-6D18467DE359}" srcOrd="0" destOrd="0" presId="urn:microsoft.com/office/officeart/2008/layout/VerticalCurvedList"/>
    <dgm:cxn modelId="{1FB5FFF2-614F-4D7E-AB51-8AF8FA417B7C}" type="presParOf" srcId="{B7999D49-89D2-4117-BB74-6D18467DE359}" destId="{BE200D09-3349-41A0-A021-FA7A1710AFA6}" srcOrd="0" destOrd="0" presId="urn:microsoft.com/office/officeart/2008/layout/VerticalCurvedList"/>
    <dgm:cxn modelId="{E89940AB-E5B6-468D-AFDE-FB7657B464FF}" type="presParOf" srcId="{B7999D49-89D2-4117-BB74-6D18467DE359}" destId="{E2718A31-0905-4960-AA19-C265E7B4B35A}" srcOrd="1" destOrd="0" presId="urn:microsoft.com/office/officeart/2008/layout/VerticalCurvedList"/>
    <dgm:cxn modelId="{A2A0E9F3-6B79-440E-AC38-052916638EF4}" type="presParOf" srcId="{B7999D49-89D2-4117-BB74-6D18467DE359}" destId="{E0F3873E-6537-4374-B79B-5A86775E974E}" srcOrd="2" destOrd="0" presId="urn:microsoft.com/office/officeart/2008/layout/VerticalCurvedList"/>
    <dgm:cxn modelId="{5F191258-69B0-4B23-9AA8-C8F821BE9D6D}" type="presParOf" srcId="{B7999D49-89D2-4117-BB74-6D18467DE359}" destId="{003144AB-1D34-458C-B779-477A3302B58E}" srcOrd="3" destOrd="0" presId="urn:microsoft.com/office/officeart/2008/layout/VerticalCurvedList"/>
    <dgm:cxn modelId="{DC6D4F63-60E7-4A36-9503-C46D68E4DB86}" type="presParOf" srcId="{8C0FB803-ED97-4587-8308-685801BF524F}" destId="{C934BF74-5B61-496E-9A2F-D91D223050BB}" srcOrd="1" destOrd="0" presId="urn:microsoft.com/office/officeart/2008/layout/VerticalCurvedList"/>
    <dgm:cxn modelId="{B45D13E0-813D-4E25-BDC4-DC119963BD35}" type="presParOf" srcId="{8C0FB803-ED97-4587-8308-685801BF524F}" destId="{0CD73A86-6831-4BEA-84F6-371540714D1A}" srcOrd="2" destOrd="0" presId="urn:microsoft.com/office/officeart/2008/layout/VerticalCurvedList"/>
    <dgm:cxn modelId="{8BBE1EB7-D626-4742-84F0-8D8B80587D21}" type="presParOf" srcId="{0CD73A86-6831-4BEA-84F6-371540714D1A}" destId="{6023671A-8F54-4E0E-A172-FF7A53B6AA1A}" srcOrd="0" destOrd="0" presId="urn:microsoft.com/office/officeart/2008/layout/VerticalCurvedList"/>
    <dgm:cxn modelId="{6176D42F-43DC-482E-9152-EF4B234892E2}" type="presParOf" srcId="{8C0FB803-ED97-4587-8308-685801BF524F}" destId="{8F2F48ED-7380-47D4-ADA1-6B73F52F7C50}" srcOrd="3" destOrd="0" presId="urn:microsoft.com/office/officeart/2008/layout/VerticalCurvedList"/>
    <dgm:cxn modelId="{F0FD4DB0-CFBA-4537-8901-17FC415BECDE}" type="presParOf" srcId="{8C0FB803-ED97-4587-8308-685801BF524F}" destId="{05A85F18-73ED-47BB-877B-4807DB39744D}" srcOrd="4" destOrd="0" presId="urn:microsoft.com/office/officeart/2008/layout/VerticalCurvedList"/>
    <dgm:cxn modelId="{39393844-642C-4998-AF14-F9624C269ACA}" type="presParOf" srcId="{05A85F18-73ED-47BB-877B-4807DB39744D}" destId="{57B4E965-92E3-472D-A0A3-86303B8ECCB2}" srcOrd="0" destOrd="0" presId="urn:microsoft.com/office/officeart/2008/layout/VerticalCurvedList"/>
    <dgm:cxn modelId="{6C71B953-BC2E-46AF-9FD9-1EE6D683E675}" type="presParOf" srcId="{8C0FB803-ED97-4587-8308-685801BF524F}" destId="{122C439D-243C-4023-A6FC-91CDBF0037D5}" srcOrd="5" destOrd="0" presId="urn:microsoft.com/office/officeart/2008/layout/VerticalCurvedList"/>
    <dgm:cxn modelId="{CEA899F2-961C-4504-9BC6-51FDD06792AD}" type="presParOf" srcId="{8C0FB803-ED97-4587-8308-685801BF524F}" destId="{78A95FC3-EB9F-4528-9440-CF63E40E16B6}" srcOrd="6" destOrd="0" presId="urn:microsoft.com/office/officeart/2008/layout/VerticalCurvedList"/>
    <dgm:cxn modelId="{7281DB0C-9449-475C-B66E-14B4E8AA1DB4}" type="presParOf" srcId="{78A95FC3-EB9F-4528-9440-CF63E40E16B6}" destId="{DE12A477-2FE0-4E0D-BE44-A30ADE7BED7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暖</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肝</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煎</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天台乌药散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龙胆泻肝汤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茵陈蒿汤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温</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胆</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小柴胡汤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归</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脾</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保</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元</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3E6A550-C243-4BE5-A913-534F0742726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4010C655-F93A-4584-B610-B7065688B77F}">
      <dgm:prSet phldrT="[文本]" custT="1"/>
      <dgm:spPr/>
      <dgm:t>
        <a:bodyPr/>
        <a:lstStyle/>
        <a:p>
          <a:r>
            <a:rPr lang="zh-CN" altLang="en-US" sz="3200" u="none" dirty="0">
              <a:latin typeface="黑体" panose="02010609060101010101" pitchFamily="49" charset="-122"/>
              <a:ea typeface="黑体" panose="02010609060101010101" pitchFamily="49" charset="-122"/>
            </a:rPr>
            <a:t>心气虚证</a:t>
          </a:r>
          <a:r>
            <a:rPr lang="en-US" altLang="zh-CN" sz="3200" u="none" dirty="0">
              <a:latin typeface="黑体" panose="02010609060101010101" pitchFamily="49" charset="-122"/>
              <a:ea typeface="黑体" panose="02010609060101010101" pitchFamily="49" charset="-122"/>
            </a:rPr>
            <a:t>=</a:t>
          </a:r>
          <a:r>
            <a:rPr lang="zh-CN" altLang="en-US" sz="3200" u="none" dirty="0">
              <a:latin typeface="黑体" panose="02010609060101010101" pitchFamily="49" charset="-122"/>
              <a:ea typeface="黑体" panose="02010609060101010101" pitchFamily="49" charset="-122"/>
            </a:rPr>
            <a:t>心脏机能衰退</a:t>
          </a:r>
        </a:p>
      </dgm:t>
    </dgm:pt>
    <dgm:pt modelId="{4B031356-FAD3-4A8F-9BD8-9C27ABFE1E27}" type="parTrans" cxnId="{21E64FEA-D367-4AB0-B6D2-24FA72731A66}">
      <dgm:prSet/>
      <dgm:spPr/>
      <dgm:t>
        <a:bodyPr/>
        <a:lstStyle/>
        <a:p>
          <a:endParaRPr lang="zh-CN" altLang="en-US"/>
        </a:p>
      </dgm:t>
    </dgm:pt>
    <dgm:pt modelId="{708F99BF-E869-4ADE-92A2-C9BFACD8B93B}" type="sibTrans" cxnId="{21E64FEA-D367-4AB0-B6D2-24FA72731A66}">
      <dgm:prSet/>
      <dgm:spPr/>
      <dgm:t>
        <a:bodyPr/>
        <a:lstStyle/>
        <a:p>
          <a:endParaRPr lang="zh-CN" altLang="en-US"/>
        </a:p>
      </dgm:t>
    </dgm:pt>
    <dgm:pt modelId="{B7120E4D-D1D5-4432-8B51-B32FDE83B172}">
      <dgm:prSet phldrT="[文本]" custT="1"/>
      <dgm:spPr/>
      <dgm:t>
        <a:bodyPr/>
        <a:lstStyle/>
        <a:p>
          <a:r>
            <a:rPr lang="zh-CN" altLang="en-US" sz="3200" dirty="0">
              <a:latin typeface="黑体" panose="02010609060101010101" pitchFamily="49" charset="-122"/>
              <a:ea typeface="黑体" panose="02010609060101010101" pitchFamily="49" charset="-122"/>
            </a:rPr>
            <a:t>心阳虚证</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心气虚证</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虚寒证候</a:t>
          </a:r>
        </a:p>
      </dgm:t>
    </dgm:pt>
    <dgm:pt modelId="{41FF8A09-DF26-45F2-A059-2322184AED6C}" type="parTrans" cxnId="{42D127B3-4F87-4C36-8B57-A994D2576C16}">
      <dgm:prSet/>
      <dgm:spPr/>
      <dgm:t>
        <a:bodyPr/>
        <a:lstStyle/>
        <a:p>
          <a:endParaRPr lang="zh-CN" altLang="en-US"/>
        </a:p>
      </dgm:t>
    </dgm:pt>
    <dgm:pt modelId="{A3FFD8CF-3811-4E99-9374-71FBDBE3F42B}" type="sibTrans" cxnId="{42D127B3-4F87-4C36-8B57-A994D2576C16}">
      <dgm:prSet/>
      <dgm:spPr/>
      <dgm:t>
        <a:bodyPr/>
        <a:lstStyle/>
        <a:p>
          <a:endParaRPr lang="zh-CN" altLang="en-US"/>
        </a:p>
      </dgm:t>
    </dgm:pt>
    <dgm:pt modelId="{0101B4DF-8656-41AC-B0B6-5C06DFEE2BEB}">
      <dgm:prSet phldrT="[文本]" custT="1"/>
      <dgm:spPr/>
      <dgm:t>
        <a:bodyPr/>
        <a:lstStyle/>
        <a:p>
          <a:r>
            <a:rPr lang="zh-CN" altLang="en-US" sz="3200" kern="1200" dirty="0">
              <a:latin typeface="黑体" panose="02010609060101010101" pitchFamily="49" charset="-122"/>
              <a:ea typeface="黑体" panose="02010609060101010101" pitchFamily="49" charset="-122"/>
            </a:rPr>
            <a:t>心阳暴脱</a:t>
          </a:r>
          <a:r>
            <a:rPr lang="en-US" altLang="zh-CN" sz="3200" kern="1200" dirty="0">
              <a:latin typeface="黑体" panose="02010609060101010101" pitchFamily="49" charset="-122"/>
              <a:ea typeface="黑体" panose="02010609060101010101" pitchFamily="49" charset="-122"/>
            </a:rPr>
            <a:t>=</a:t>
          </a:r>
          <a:r>
            <a:rPr lang="zh-CN" altLang="en-US" sz="3200" kern="1200" dirty="0">
              <a:latin typeface="黑体" panose="02010609060101010101" pitchFamily="49" charset="-122"/>
              <a:ea typeface="黑体" panose="02010609060101010101" pitchFamily="49" charset="-122"/>
            </a:rPr>
            <a:t>心阳虚证</a:t>
          </a:r>
          <a:r>
            <a:rPr lang="en-US" altLang="zh-CN" sz="3200" kern="1200" dirty="0">
              <a:latin typeface="黑体" panose="02010609060101010101" pitchFamily="49" charset="-122"/>
              <a:ea typeface="黑体" panose="02010609060101010101" pitchFamily="49" charset="-122"/>
            </a:rPr>
            <a:t>+</a:t>
          </a:r>
          <a:r>
            <a:rPr lang="zh-CN" altLang="zh-CN" sz="32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虚脱亡阳</a:t>
          </a:r>
          <a:endParaRPr lang="zh-CN" altLang="en-US" sz="32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gm:t>
    </dgm:pt>
    <dgm:pt modelId="{AF8F8A4E-BA76-4D64-880F-7B20E728CFE6}" type="parTrans" cxnId="{28E7E931-B23F-46C9-8B67-2D8CB2D079FF}">
      <dgm:prSet/>
      <dgm:spPr/>
      <dgm:t>
        <a:bodyPr/>
        <a:lstStyle/>
        <a:p>
          <a:endParaRPr lang="zh-CN" altLang="en-US"/>
        </a:p>
      </dgm:t>
    </dgm:pt>
    <dgm:pt modelId="{5EA25561-4963-4E1D-80E2-09ABB62A7C49}" type="sibTrans" cxnId="{28E7E931-B23F-46C9-8B67-2D8CB2D079FF}">
      <dgm:prSet/>
      <dgm:spPr/>
      <dgm:t>
        <a:bodyPr/>
        <a:lstStyle/>
        <a:p>
          <a:endParaRPr lang="zh-CN" altLang="en-US"/>
        </a:p>
      </dgm:t>
    </dgm:pt>
    <dgm:pt modelId="{E628AFE9-9EA1-44D1-98F7-4609459E6932}" type="pres">
      <dgm:prSet presAssocID="{33E6A550-C243-4BE5-A913-534F0742726D}" presName="rootnode" presStyleCnt="0">
        <dgm:presLayoutVars>
          <dgm:chMax/>
          <dgm:chPref/>
          <dgm:dir/>
          <dgm:animLvl val="lvl"/>
        </dgm:presLayoutVars>
      </dgm:prSet>
      <dgm:spPr/>
    </dgm:pt>
    <dgm:pt modelId="{44163E0F-F16C-482C-84D7-E5E067AFDB8A}" type="pres">
      <dgm:prSet presAssocID="{4010C655-F93A-4584-B610-B7065688B77F}" presName="composite" presStyleCnt="0"/>
      <dgm:spPr/>
    </dgm:pt>
    <dgm:pt modelId="{04CFB8C3-3CFD-4B0A-A2B5-E855A657D3C5}" type="pres">
      <dgm:prSet presAssocID="{4010C655-F93A-4584-B610-B7065688B77F}" presName="LShape" presStyleLbl="alignNode1" presStyleIdx="0" presStyleCnt="5"/>
      <dgm:spPr/>
    </dgm:pt>
    <dgm:pt modelId="{2D8EF954-A1DC-46AB-8888-3A0BE7714D12}" type="pres">
      <dgm:prSet presAssocID="{4010C655-F93A-4584-B610-B7065688B77F}" presName="ParentText" presStyleLbl="revTx" presStyleIdx="0" presStyleCnt="3">
        <dgm:presLayoutVars>
          <dgm:chMax val="0"/>
          <dgm:chPref val="0"/>
          <dgm:bulletEnabled val="1"/>
        </dgm:presLayoutVars>
      </dgm:prSet>
      <dgm:spPr/>
    </dgm:pt>
    <dgm:pt modelId="{5700747B-AF03-446F-8676-00F7F5892C53}" type="pres">
      <dgm:prSet presAssocID="{4010C655-F93A-4584-B610-B7065688B77F}" presName="Triangle" presStyleLbl="alignNode1" presStyleIdx="1" presStyleCnt="5"/>
      <dgm:spPr/>
    </dgm:pt>
    <dgm:pt modelId="{B559C75A-D461-4255-A9F7-FCEA6532F55A}" type="pres">
      <dgm:prSet presAssocID="{708F99BF-E869-4ADE-92A2-C9BFACD8B93B}" presName="sibTrans" presStyleCnt="0"/>
      <dgm:spPr/>
    </dgm:pt>
    <dgm:pt modelId="{CF860693-B899-46CB-9634-479BBFF45F81}" type="pres">
      <dgm:prSet presAssocID="{708F99BF-E869-4ADE-92A2-C9BFACD8B93B}" presName="space" presStyleCnt="0"/>
      <dgm:spPr/>
    </dgm:pt>
    <dgm:pt modelId="{D4FB7978-2B02-45D3-BDFE-EB6B2D7431B9}" type="pres">
      <dgm:prSet presAssocID="{B7120E4D-D1D5-4432-8B51-B32FDE83B172}" presName="composite" presStyleCnt="0"/>
      <dgm:spPr/>
    </dgm:pt>
    <dgm:pt modelId="{F178E3BC-388C-47D8-9D10-053B263CCBF7}" type="pres">
      <dgm:prSet presAssocID="{B7120E4D-D1D5-4432-8B51-B32FDE83B172}" presName="LShape" presStyleLbl="alignNode1" presStyleIdx="2" presStyleCnt="5"/>
      <dgm:spPr/>
    </dgm:pt>
    <dgm:pt modelId="{EF6AB863-7E84-499A-990D-A8C4D5ADAD12}" type="pres">
      <dgm:prSet presAssocID="{B7120E4D-D1D5-4432-8B51-B32FDE83B172}" presName="ParentText" presStyleLbl="revTx" presStyleIdx="1" presStyleCnt="3">
        <dgm:presLayoutVars>
          <dgm:chMax val="0"/>
          <dgm:chPref val="0"/>
          <dgm:bulletEnabled val="1"/>
        </dgm:presLayoutVars>
      </dgm:prSet>
      <dgm:spPr/>
    </dgm:pt>
    <dgm:pt modelId="{5A3DB849-1E36-4968-BE6D-3DAE74B65892}" type="pres">
      <dgm:prSet presAssocID="{B7120E4D-D1D5-4432-8B51-B32FDE83B172}" presName="Triangle" presStyleLbl="alignNode1" presStyleIdx="3" presStyleCnt="5"/>
      <dgm:spPr/>
    </dgm:pt>
    <dgm:pt modelId="{237C0ED1-EBB8-4CFE-AA0B-39684D4A32BB}" type="pres">
      <dgm:prSet presAssocID="{A3FFD8CF-3811-4E99-9374-71FBDBE3F42B}" presName="sibTrans" presStyleCnt="0"/>
      <dgm:spPr/>
    </dgm:pt>
    <dgm:pt modelId="{BF39C083-388C-4403-892B-3E6AB18D6B4F}" type="pres">
      <dgm:prSet presAssocID="{A3FFD8CF-3811-4E99-9374-71FBDBE3F42B}" presName="space" presStyleCnt="0"/>
      <dgm:spPr/>
    </dgm:pt>
    <dgm:pt modelId="{1AAC7191-6D3A-4521-B108-FBFF1826470F}" type="pres">
      <dgm:prSet presAssocID="{0101B4DF-8656-41AC-B0B6-5C06DFEE2BEB}" presName="composite" presStyleCnt="0"/>
      <dgm:spPr/>
    </dgm:pt>
    <dgm:pt modelId="{A75D4C79-F6AD-4367-A844-01994391D673}" type="pres">
      <dgm:prSet presAssocID="{0101B4DF-8656-41AC-B0B6-5C06DFEE2BEB}" presName="LShape" presStyleLbl="alignNode1" presStyleIdx="4" presStyleCnt="5"/>
      <dgm:spPr/>
    </dgm:pt>
    <dgm:pt modelId="{0F724095-4C39-4389-B169-C283032C0817}" type="pres">
      <dgm:prSet presAssocID="{0101B4DF-8656-41AC-B0B6-5C06DFEE2BEB}" presName="ParentText" presStyleLbl="revTx" presStyleIdx="2" presStyleCnt="3">
        <dgm:presLayoutVars>
          <dgm:chMax val="0"/>
          <dgm:chPref val="0"/>
          <dgm:bulletEnabled val="1"/>
        </dgm:presLayoutVars>
      </dgm:prSet>
      <dgm:spPr/>
    </dgm:pt>
  </dgm:ptLst>
  <dgm:cxnLst>
    <dgm:cxn modelId="{C0ACB012-7CB0-434D-B5E9-E5405B3A3007}" type="presOf" srcId="{0101B4DF-8656-41AC-B0B6-5C06DFEE2BEB}" destId="{0F724095-4C39-4389-B169-C283032C0817}" srcOrd="0" destOrd="0" presId="urn:microsoft.com/office/officeart/2009/3/layout/StepUpProcess"/>
    <dgm:cxn modelId="{28E7E931-B23F-46C9-8B67-2D8CB2D079FF}" srcId="{33E6A550-C243-4BE5-A913-534F0742726D}" destId="{0101B4DF-8656-41AC-B0B6-5C06DFEE2BEB}" srcOrd="2" destOrd="0" parTransId="{AF8F8A4E-BA76-4D64-880F-7B20E728CFE6}" sibTransId="{5EA25561-4963-4E1D-80E2-09ABB62A7C49}"/>
    <dgm:cxn modelId="{42D127B3-4F87-4C36-8B57-A994D2576C16}" srcId="{33E6A550-C243-4BE5-A913-534F0742726D}" destId="{B7120E4D-D1D5-4432-8B51-B32FDE83B172}" srcOrd="1" destOrd="0" parTransId="{41FF8A09-DF26-45F2-A059-2322184AED6C}" sibTransId="{A3FFD8CF-3811-4E99-9374-71FBDBE3F42B}"/>
    <dgm:cxn modelId="{771322C7-35BE-475F-BD48-D1795ECD7469}" type="presOf" srcId="{33E6A550-C243-4BE5-A913-534F0742726D}" destId="{E628AFE9-9EA1-44D1-98F7-4609459E6932}" srcOrd="0" destOrd="0" presId="urn:microsoft.com/office/officeart/2009/3/layout/StepUpProcess"/>
    <dgm:cxn modelId="{0203ACD6-5DBB-40FE-B079-AB466874CD17}" type="presOf" srcId="{4010C655-F93A-4584-B610-B7065688B77F}" destId="{2D8EF954-A1DC-46AB-8888-3A0BE7714D12}" srcOrd="0" destOrd="0" presId="urn:microsoft.com/office/officeart/2009/3/layout/StepUpProcess"/>
    <dgm:cxn modelId="{21E64FEA-D367-4AB0-B6D2-24FA72731A66}" srcId="{33E6A550-C243-4BE5-A913-534F0742726D}" destId="{4010C655-F93A-4584-B610-B7065688B77F}" srcOrd="0" destOrd="0" parTransId="{4B031356-FAD3-4A8F-9BD8-9C27ABFE1E27}" sibTransId="{708F99BF-E869-4ADE-92A2-C9BFACD8B93B}"/>
    <dgm:cxn modelId="{AC7926F7-995E-42E1-8C28-B07DBFB9C037}" type="presOf" srcId="{B7120E4D-D1D5-4432-8B51-B32FDE83B172}" destId="{EF6AB863-7E84-499A-990D-A8C4D5ADAD12}" srcOrd="0" destOrd="0" presId="urn:microsoft.com/office/officeart/2009/3/layout/StepUpProcess"/>
    <dgm:cxn modelId="{F4F4EB6F-0413-4FB4-BD0D-1BD56811265E}" type="presParOf" srcId="{E628AFE9-9EA1-44D1-98F7-4609459E6932}" destId="{44163E0F-F16C-482C-84D7-E5E067AFDB8A}" srcOrd="0" destOrd="0" presId="urn:microsoft.com/office/officeart/2009/3/layout/StepUpProcess"/>
    <dgm:cxn modelId="{0300A7D5-26AF-400C-A4C5-A0E68444F34D}" type="presParOf" srcId="{44163E0F-F16C-482C-84D7-E5E067AFDB8A}" destId="{04CFB8C3-3CFD-4B0A-A2B5-E855A657D3C5}" srcOrd="0" destOrd="0" presId="urn:microsoft.com/office/officeart/2009/3/layout/StepUpProcess"/>
    <dgm:cxn modelId="{6922B40F-3C6C-4671-9A3B-7CD08B46E602}" type="presParOf" srcId="{44163E0F-F16C-482C-84D7-E5E067AFDB8A}" destId="{2D8EF954-A1DC-46AB-8888-3A0BE7714D12}" srcOrd="1" destOrd="0" presId="urn:microsoft.com/office/officeart/2009/3/layout/StepUpProcess"/>
    <dgm:cxn modelId="{72A08DCD-5C0E-40CB-B417-D94A793B48E9}" type="presParOf" srcId="{44163E0F-F16C-482C-84D7-E5E067AFDB8A}" destId="{5700747B-AF03-446F-8676-00F7F5892C53}" srcOrd="2" destOrd="0" presId="urn:microsoft.com/office/officeart/2009/3/layout/StepUpProcess"/>
    <dgm:cxn modelId="{AAA6BDC5-4104-4183-A41A-93C71E8350FA}" type="presParOf" srcId="{E628AFE9-9EA1-44D1-98F7-4609459E6932}" destId="{B559C75A-D461-4255-A9F7-FCEA6532F55A}" srcOrd="1" destOrd="0" presId="urn:microsoft.com/office/officeart/2009/3/layout/StepUpProcess"/>
    <dgm:cxn modelId="{814DFC4D-7AA7-434B-81CA-E3BA11CE7DA2}" type="presParOf" srcId="{B559C75A-D461-4255-A9F7-FCEA6532F55A}" destId="{CF860693-B899-46CB-9634-479BBFF45F81}" srcOrd="0" destOrd="0" presId="urn:microsoft.com/office/officeart/2009/3/layout/StepUpProcess"/>
    <dgm:cxn modelId="{263B3F35-86CC-4F08-8C5E-5B37EC45711B}" type="presParOf" srcId="{E628AFE9-9EA1-44D1-98F7-4609459E6932}" destId="{D4FB7978-2B02-45D3-BDFE-EB6B2D7431B9}" srcOrd="2" destOrd="0" presId="urn:microsoft.com/office/officeart/2009/3/layout/StepUpProcess"/>
    <dgm:cxn modelId="{0F8D7D6D-CE4C-47A3-BB13-B22CE816B872}" type="presParOf" srcId="{D4FB7978-2B02-45D3-BDFE-EB6B2D7431B9}" destId="{F178E3BC-388C-47D8-9D10-053B263CCBF7}" srcOrd="0" destOrd="0" presId="urn:microsoft.com/office/officeart/2009/3/layout/StepUpProcess"/>
    <dgm:cxn modelId="{4DAC499D-8AC7-45D0-9A3A-AAA0D8A4A2C8}" type="presParOf" srcId="{D4FB7978-2B02-45D3-BDFE-EB6B2D7431B9}" destId="{EF6AB863-7E84-499A-990D-A8C4D5ADAD12}" srcOrd="1" destOrd="0" presId="urn:microsoft.com/office/officeart/2009/3/layout/StepUpProcess"/>
    <dgm:cxn modelId="{FF31E365-A3A0-4F09-A999-C74F32B899B8}" type="presParOf" srcId="{D4FB7978-2B02-45D3-BDFE-EB6B2D7431B9}" destId="{5A3DB849-1E36-4968-BE6D-3DAE74B65892}" srcOrd="2" destOrd="0" presId="urn:microsoft.com/office/officeart/2009/3/layout/StepUpProcess"/>
    <dgm:cxn modelId="{8236660A-D1C5-41C1-B0D1-7D13C9EAC080}" type="presParOf" srcId="{E628AFE9-9EA1-44D1-98F7-4609459E6932}" destId="{237C0ED1-EBB8-4CFE-AA0B-39684D4A32BB}" srcOrd="3" destOrd="0" presId="urn:microsoft.com/office/officeart/2009/3/layout/StepUpProcess"/>
    <dgm:cxn modelId="{E208FB1C-5E99-4A97-A10A-B1F8B5B5412D}" type="presParOf" srcId="{237C0ED1-EBB8-4CFE-AA0B-39684D4A32BB}" destId="{BF39C083-388C-4403-892B-3E6AB18D6B4F}" srcOrd="0" destOrd="0" presId="urn:microsoft.com/office/officeart/2009/3/layout/StepUpProcess"/>
    <dgm:cxn modelId="{6D38E855-13EA-4E6F-B4F0-D54D9725477C}" type="presParOf" srcId="{E628AFE9-9EA1-44D1-98F7-4609459E6932}" destId="{1AAC7191-6D3A-4521-B108-FBFF1826470F}" srcOrd="4" destOrd="0" presId="urn:microsoft.com/office/officeart/2009/3/layout/StepUpProcess"/>
    <dgm:cxn modelId="{A7297124-882C-4853-B6DA-4FFE188EE866}" type="presParOf" srcId="{1AAC7191-6D3A-4521-B108-FBFF1826470F}" destId="{A75D4C79-F6AD-4367-A844-01994391D673}" srcOrd="0" destOrd="0" presId="urn:microsoft.com/office/officeart/2009/3/layout/StepUpProcess"/>
    <dgm:cxn modelId="{95F10689-7729-4BF0-8884-78A7DD0C3DC6}" type="presParOf" srcId="{1AAC7191-6D3A-4521-B108-FBFF1826470F}" destId="{0F724095-4C39-4389-B169-C283032C081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圣</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愈</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天王补心丹</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栀子豉汤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泻</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心</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血府逐瘀汤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旋复花汤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礞石滚痰丸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癫狂梦醒汤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生铁落饮</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定</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志</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724ED-93EB-48E8-BF9B-F5D58F4AD0FB}" type="doc">
      <dgm:prSet loTypeId="urn:microsoft.com/office/officeart/2008/layout/HorizontalMultiLevelHierarchy" loCatId="hierarchy" qsTypeId="urn:microsoft.com/office/officeart/2005/8/quickstyle/simple1" qsCatId="simple" csTypeId="urn:microsoft.com/office/officeart/2005/8/colors/accent1_1" csCatId="accent1" phldr="1"/>
      <dgm:spPr/>
      <dgm:t>
        <a:bodyPr/>
        <a:lstStyle/>
        <a:p>
          <a:endParaRPr lang="zh-CN" altLang="en-US"/>
        </a:p>
      </dgm:t>
    </dgm:pt>
    <dgm:pt modelId="{5ABE560C-6FA0-487A-AA1A-561DFE03C4D9}">
      <dgm:prSet phldrT="[文本]"/>
      <dgm:spPr/>
      <dgm:t>
        <a:bodyPr/>
        <a:lstStyle/>
        <a:p>
          <a:r>
            <a:rPr lang="zh-CN" altLang="en-US" dirty="0"/>
            <a:t>辨证纲要</a:t>
          </a:r>
        </a:p>
      </dgm:t>
    </dgm:pt>
    <dgm:pt modelId="{07F84632-1DB7-44D7-B949-BBA464B9B987}" type="parTrans" cxnId="{7833626F-777B-413C-921C-9B179F367E83}">
      <dgm:prSet/>
      <dgm:spPr/>
      <dgm:t>
        <a:bodyPr/>
        <a:lstStyle/>
        <a:p>
          <a:endParaRPr lang="zh-CN" altLang="en-US"/>
        </a:p>
      </dgm:t>
    </dgm:pt>
    <dgm:pt modelId="{8383D73A-7B73-40E1-A7BD-EABBCC51CE3C}" type="sibTrans" cxnId="{7833626F-777B-413C-921C-9B179F367E83}">
      <dgm:prSet/>
      <dgm:spPr/>
      <dgm:t>
        <a:bodyPr/>
        <a:lstStyle/>
        <a:p>
          <a:endParaRPr lang="zh-CN" altLang="en-US"/>
        </a:p>
      </dgm:t>
    </dgm:pt>
    <dgm:pt modelId="{6AD448BE-CFEF-4345-8FE3-BC112F8E3957}">
      <dgm:prSet phldrT="[文本]"/>
      <dgm:spPr/>
      <dgm:t>
        <a:bodyPr/>
        <a:lstStyle/>
        <a:p>
          <a:r>
            <a:rPr lang="zh-CN" altLang="en-US" dirty="0"/>
            <a:t>八纲辨证</a:t>
          </a:r>
        </a:p>
      </dgm:t>
    </dgm:pt>
    <dgm:pt modelId="{5E487991-35A0-409D-B9F0-48106CEBEC36}" type="parTrans" cxnId="{262A16B1-CFD2-4376-88BE-72AB413EF0B4}">
      <dgm:prSet/>
      <dgm:spPr/>
      <dgm:t>
        <a:bodyPr/>
        <a:lstStyle/>
        <a:p>
          <a:endParaRPr lang="zh-CN" altLang="en-US"/>
        </a:p>
      </dgm:t>
    </dgm:pt>
    <dgm:pt modelId="{A2FCA5DE-DDD8-49E4-B5E2-8B6148786A2E}" type="sibTrans" cxnId="{262A16B1-CFD2-4376-88BE-72AB413EF0B4}">
      <dgm:prSet/>
      <dgm:spPr/>
      <dgm:t>
        <a:bodyPr/>
        <a:lstStyle/>
        <a:p>
          <a:endParaRPr lang="zh-CN" altLang="en-US"/>
        </a:p>
      </dgm:t>
    </dgm:pt>
    <dgm:pt modelId="{337B3EB8-85E9-4A14-B6EF-5DAB8B7B79CF}">
      <dgm:prSet phldrT="[文本]"/>
      <dgm:spPr/>
      <dgm:t>
        <a:bodyPr/>
        <a:lstStyle/>
        <a:p>
          <a:r>
            <a:rPr lang="zh-CN" altLang="en-US" dirty="0">
              <a:solidFill>
                <a:srgbClr val="FF0000"/>
              </a:solidFill>
            </a:rPr>
            <a:t>脏腑辨证</a:t>
          </a:r>
        </a:p>
      </dgm:t>
    </dgm:pt>
    <dgm:pt modelId="{B1B3DA55-8320-40C6-89C9-CE3EE244B1BA}" type="parTrans" cxnId="{9A061E28-4F4D-4310-B443-343D1AE1F7F7}">
      <dgm:prSet/>
      <dgm:spPr/>
      <dgm:t>
        <a:bodyPr/>
        <a:lstStyle/>
        <a:p>
          <a:endParaRPr lang="zh-CN" altLang="en-US"/>
        </a:p>
      </dgm:t>
    </dgm:pt>
    <dgm:pt modelId="{49CA1E20-2EDE-4197-927A-22BA79035AAF}" type="sibTrans" cxnId="{9A061E28-4F4D-4310-B443-343D1AE1F7F7}">
      <dgm:prSet/>
      <dgm:spPr/>
      <dgm:t>
        <a:bodyPr/>
        <a:lstStyle/>
        <a:p>
          <a:endParaRPr lang="zh-CN" altLang="en-US"/>
        </a:p>
      </dgm:t>
    </dgm:pt>
    <dgm:pt modelId="{E405ACDE-E980-4751-9845-EC996A9768C5}">
      <dgm:prSet phldrT="[文本]"/>
      <dgm:spPr/>
      <dgm:t>
        <a:bodyPr/>
        <a:lstStyle/>
        <a:p>
          <a:r>
            <a:rPr lang="zh-CN" altLang="en-US" dirty="0"/>
            <a:t>六淫辨证</a:t>
          </a:r>
        </a:p>
      </dgm:t>
    </dgm:pt>
    <dgm:pt modelId="{DBC79470-3D79-4F4E-A5E2-B07459C861D6}" type="parTrans" cxnId="{E1C38D41-3D63-4ED0-B432-6D51ACC2348B}">
      <dgm:prSet/>
      <dgm:spPr/>
      <dgm:t>
        <a:bodyPr/>
        <a:lstStyle/>
        <a:p>
          <a:endParaRPr lang="zh-CN" altLang="en-US"/>
        </a:p>
      </dgm:t>
    </dgm:pt>
    <dgm:pt modelId="{0D4D3A49-DF0C-449B-9E03-266B00A05261}" type="sibTrans" cxnId="{E1C38D41-3D63-4ED0-B432-6D51ACC2348B}">
      <dgm:prSet/>
      <dgm:spPr/>
      <dgm:t>
        <a:bodyPr/>
        <a:lstStyle/>
        <a:p>
          <a:endParaRPr lang="zh-CN" altLang="en-US"/>
        </a:p>
      </dgm:t>
    </dgm:pt>
    <dgm:pt modelId="{C0D2FC1C-544E-4498-A1F8-F798BF514444}">
      <dgm:prSet/>
      <dgm:spPr/>
      <dgm:t>
        <a:bodyPr/>
        <a:lstStyle/>
        <a:p>
          <a:r>
            <a:rPr lang="zh-CN" altLang="en-US" dirty="0"/>
            <a:t>六经辨证</a:t>
          </a:r>
        </a:p>
      </dgm:t>
    </dgm:pt>
    <dgm:pt modelId="{41389079-BBB6-44CD-B0D6-4D0CD7BBFE18}" type="parTrans" cxnId="{36D74D05-709C-41F1-8260-0BDCFF83D8FD}">
      <dgm:prSet/>
      <dgm:spPr/>
      <dgm:t>
        <a:bodyPr/>
        <a:lstStyle/>
        <a:p>
          <a:endParaRPr lang="zh-CN" altLang="en-US"/>
        </a:p>
      </dgm:t>
    </dgm:pt>
    <dgm:pt modelId="{733A54B3-6EEC-4B58-8D2B-27C2C8308B39}" type="sibTrans" cxnId="{36D74D05-709C-41F1-8260-0BDCFF83D8FD}">
      <dgm:prSet/>
      <dgm:spPr/>
      <dgm:t>
        <a:bodyPr/>
        <a:lstStyle/>
        <a:p>
          <a:endParaRPr lang="zh-CN" altLang="en-US"/>
        </a:p>
      </dgm:t>
    </dgm:pt>
    <dgm:pt modelId="{0DA66413-1ABF-4ED4-87F5-00DA2481623E}">
      <dgm:prSet/>
      <dgm:spPr/>
      <dgm:t>
        <a:bodyPr/>
        <a:lstStyle/>
        <a:p>
          <a:r>
            <a:rPr lang="zh-CN" altLang="en-US" dirty="0"/>
            <a:t>卫气营血辨证</a:t>
          </a:r>
        </a:p>
      </dgm:t>
    </dgm:pt>
    <dgm:pt modelId="{5DE839EF-E982-48B4-A77A-283BD04FCE10}" type="parTrans" cxnId="{2FBF13E0-946C-48E2-8084-4C254AE56B8D}">
      <dgm:prSet/>
      <dgm:spPr/>
      <dgm:t>
        <a:bodyPr/>
        <a:lstStyle/>
        <a:p>
          <a:endParaRPr lang="zh-CN" altLang="en-US"/>
        </a:p>
      </dgm:t>
    </dgm:pt>
    <dgm:pt modelId="{17E92810-9CF8-4350-BA18-90B4A970FA2D}" type="sibTrans" cxnId="{2FBF13E0-946C-48E2-8084-4C254AE56B8D}">
      <dgm:prSet/>
      <dgm:spPr/>
      <dgm:t>
        <a:bodyPr/>
        <a:lstStyle/>
        <a:p>
          <a:endParaRPr lang="zh-CN" altLang="en-US"/>
        </a:p>
      </dgm:t>
    </dgm:pt>
    <dgm:pt modelId="{E9745242-5395-43FB-9040-F0EF49C3FA02}" type="pres">
      <dgm:prSet presAssocID="{9C3724ED-93EB-48E8-BF9B-F5D58F4AD0FB}" presName="Name0" presStyleCnt="0">
        <dgm:presLayoutVars>
          <dgm:chPref val="1"/>
          <dgm:dir/>
          <dgm:animOne val="branch"/>
          <dgm:animLvl val="lvl"/>
          <dgm:resizeHandles val="exact"/>
        </dgm:presLayoutVars>
      </dgm:prSet>
      <dgm:spPr/>
    </dgm:pt>
    <dgm:pt modelId="{135A5E44-6241-47B7-9F9F-2F02999840B1}" type="pres">
      <dgm:prSet presAssocID="{5ABE560C-6FA0-487A-AA1A-561DFE03C4D9}" presName="root1" presStyleCnt="0"/>
      <dgm:spPr/>
    </dgm:pt>
    <dgm:pt modelId="{3A3E3DBC-3AC5-4463-94E1-1C882FAB215E}" type="pres">
      <dgm:prSet presAssocID="{5ABE560C-6FA0-487A-AA1A-561DFE03C4D9}" presName="LevelOneTextNode" presStyleLbl="node0" presStyleIdx="0" presStyleCnt="1">
        <dgm:presLayoutVars>
          <dgm:chPref val="3"/>
        </dgm:presLayoutVars>
      </dgm:prSet>
      <dgm:spPr/>
    </dgm:pt>
    <dgm:pt modelId="{91B21942-5178-4DF3-B91C-D3E4AF2ACADA}" type="pres">
      <dgm:prSet presAssocID="{5ABE560C-6FA0-487A-AA1A-561DFE03C4D9}" presName="level2hierChild" presStyleCnt="0"/>
      <dgm:spPr/>
    </dgm:pt>
    <dgm:pt modelId="{54BADF2F-0FDA-4916-9C94-FC3D0EBA91B1}" type="pres">
      <dgm:prSet presAssocID="{5E487991-35A0-409D-B9F0-48106CEBEC36}" presName="conn2-1" presStyleLbl="parChTrans1D2" presStyleIdx="0" presStyleCnt="5"/>
      <dgm:spPr/>
    </dgm:pt>
    <dgm:pt modelId="{6A822DF6-0BCB-4C59-8F21-9219D7254410}" type="pres">
      <dgm:prSet presAssocID="{5E487991-35A0-409D-B9F0-48106CEBEC36}" presName="connTx" presStyleLbl="parChTrans1D2" presStyleIdx="0" presStyleCnt="5"/>
      <dgm:spPr/>
    </dgm:pt>
    <dgm:pt modelId="{42A2E0B5-DC5A-4172-8E69-DD1883EDD50F}" type="pres">
      <dgm:prSet presAssocID="{6AD448BE-CFEF-4345-8FE3-BC112F8E3957}" presName="root2" presStyleCnt="0"/>
      <dgm:spPr/>
    </dgm:pt>
    <dgm:pt modelId="{55E02FE2-9E0D-46D3-8D58-FF8C5EC681E6}" type="pres">
      <dgm:prSet presAssocID="{6AD448BE-CFEF-4345-8FE3-BC112F8E3957}" presName="LevelTwoTextNode" presStyleLbl="node2" presStyleIdx="0" presStyleCnt="5">
        <dgm:presLayoutVars>
          <dgm:chPref val="3"/>
        </dgm:presLayoutVars>
      </dgm:prSet>
      <dgm:spPr/>
    </dgm:pt>
    <dgm:pt modelId="{DA7F2ECC-A2AF-4686-8E8E-FE1AA518F4BB}" type="pres">
      <dgm:prSet presAssocID="{6AD448BE-CFEF-4345-8FE3-BC112F8E3957}" presName="level3hierChild" presStyleCnt="0"/>
      <dgm:spPr/>
    </dgm:pt>
    <dgm:pt modelId="{8B591418-1132-4E6E-9339-047D2CBFAE94}" type="pres">
      <dgm:prSet presAssocID="{B1B3DA55-8320-40C6-89C9-CE3EE244B1BA}" presName="conn2-1" presStyleLbl="parChTrans1D2" presStyleIdx="1" presStyleCnt="5"/>
      <dgm:spPr/>
    </dgm:pt>
    <dgm:pt modelId="{DF652338-1F68-47B4-9D9F-4FED3D226444}" type="pres">
      <dgm:prSet presAssocID="{B1B3DA55-8320-40C6-89C9-CE3EE244B1BA}" presName="connTx" presStyleLbl="parChTrans1D2" presStyleIdx="1" presStyleCnt="5"/>
      <dgm:spPr/>
    </dgm:pt>
    <dgm:pt modelId="{46019412-1DCF-4459-9EC3-57DA3CDA559E}" type="pres">
      <dgm:prSet presAssocID="{337B3EB8-85E9-4A14-B6EF-5DAB8B7B79CF}" presName="root2" presStyleCnt="0"/>
      <dgm:spPr/>
    </dgm:pt>
    <dgm:pt modelId="{231E8FA2-1669-4B83-BFE8-FB3B083D2931}" type="pres">
      <dgm:prSet presAssocID="{337B3EB8-85E9-4A14-B6EF-5DAB8B7B79CF}" presName="LevelTwoTextNode" presStyleLbl="node2" presStyleIdx="1" presStyleCnt="5">
        <dgm:presLayoutVars>
          <dgm:chPref val="3"/>
        </dgm:presLayoutVars>
      </dgm:prSet>
      <dgm:spPr/>
    </dgm:pt>
    <dgm:pt modelId="{839436E3-0C72-40DB-8422-823709F18CC6}" type="pres">
      <dgm:prSet presAssocID="{337B3EB8-85E9-4A14-B6EF-5DAB8B7B79CF}" presName="level3hierChild" presStyleCnt="0"/>
      <dgm:spPr/>
    </dgm:pt>
    <dgm:pt modelId="{C52FB37C-8DEA-4085-B7EB-25C3BC333015}" type="pres">
      <dgm:prSet presAssocID="{DBC79470-3D79-4F4E-A5E2-B07459C861D6}" presName="conn2-1" presStyleLbl="parChTrans1D2" presStyleIdx="2" presStyleCnt="5"/>
      <dgm:spPr/>
    </dgm:pt>
    <dgm:pt modelId="{1F8F8F43-E3F7-44A8-89ED-DEA355348DA2}" type="pres">
      <dgm:prSet presAssocID="{DBC79470-3D79-4F4E-A5E2-B07459C861D6}" presName="connTx" presStyleLbl="parChTrans1D2" presStyleIdx="2" presStyleCnt="5"/>
      <dgm:spPr/>
    </dgm:pt>
    <dgm:pt modelId="{FEB7488C-6B47-4DDA-A0ED-3F47DD64F15E}" type="pres">
      <dgm:prSet presAssocID="{E405ACDE-E980-4751-9845-EC996A9768C5}" presName="root2" presStyleCnt="0"/>
      <dgm:spPr/>
    </dgm:pt>
    <dgm:pt modelId="{AED4349E-FC86-4023-B164-A884F690FA8E}" type="pres">
      <dgm:prSet presAssocID="{E405ACDE-E980-4751-9845-EC996A9768C5}" presName="LevelTwoTextNode" presStyleLbl="node2" presStyleIdx="2" presStyleCnt="5">
        <dgm:presLayoutVars>
          <dgm:chPref val="3"/>
        </dgm:presLayoutVars>
      </dgm:prSet>
      <dgm:spPr/>
    </dgm:pt>
    <dgm:pt modelId="{A0C1B05B-F9D2-4C56-A68E-05F95B75DFB9}" type="pres">
      <dgm:prSet presAssocID="{E405ACDE-E980-4751-9845-EC996A9768C5}" presName="level3hierChild" presStyleCnt="0"/>
      <dgm:spPr/>
    </dgm:pt>
    <dgm:pt modelId="{8F17AE65-6F21-42D3-8392-FE4A3AA151AD}" type="pres">
      <dgm:prSet presAssocID="{41389079-BBB6-44CD-B0D6-4D0CD7BBFE18}" presName="conn2-1" presStyleLbl="parChTrans1D2" presStyleIdx="3" presStyleCnt="5"/>
      <dgm:spPr/>
    </dgm:pt>
    <dgm:pt modelId="{D40CFFAC-7A1D-4C6C-A0A3-8F28E6B4B046}" type="pres">
      <dgm:prSet presAssocID="{41389079-BBB6-44CD-B0D6-4D0CD7BBFE18}" presName="connTx" presStyleLbl="parChTrans1D2" presStyleIdx="3" presStyleCnt="5"/>
      <dgm:spPr/>
    </dgm:pt>
    <dgm:pt modelId="{28F90C73-361F-468E-9040-4D3EE4124570}" type="pres">
      <dgm:prSet presAssocID="{C0D2FC1C-544E-4498-A1F8-F798BF514444}" presName="root2" presStyleCnt="0"/>
      <dgm:spPr/>
    </dgm:pt>
    <dgm:pt modelId="{56BC8DAA-F73E-4CFC-9AA2-8994038A89EE}" type="pres">
      <dgm:prSet presAssocID="{C0D2FC1C-544E-4498-A1F8-F798BF514444}" presName="LevelTwoTextNode" presStyleLbl="node2" presStyleIdx="3" presStyleCnt="5">
        <dgm:presLayoutVars>
          <dgm:chPref val="3"/>
        </dgm:presLayoutVars>
      </dgm:prSet>
      <dgm:spPr/>
    </dgm:pt>
    <dgm:pt modelId="{673DE053-0BA9-4447-A43A-1D5DD187A974}" type="pres">
      <dgm:prSet presAssocID="{C0D2FC1C-544E-4498-A1F8-F798BF514444}" presName="level3hierChild" presStyleCnt="0"/>
      <dgm:spPr/>
    </dgm:pt>
    <dgm:pt modelId="{C8D85845-F824-4637-86DF-9652E06A8C93}" type="pres">
      <dgm:prSet presAssocID="{5DE839EF-E982-48B4-A77A-283BD04FCE10}" presName="conn2-1" presStyleLbl="parChTrans1D2" presStyleIdx="4" presStyleCnt="5"/>
      <dgm:spPr/>
    </dgm:pt>
    <dgm:pt modelId="{69F32D7A-8F62-4C88-B063-89CFF4CFE106}" type="pres">
      <dgm:prSet presAssocID="{5DE839EF-E982-48B4-A77A-283BD04FCE10}" presName="connTx" presStyleLbl="parChTrans1D2" presStyleIdx="4" presStyleCnt="5"/>
      <dgm:spPr/>
    </dgm:pt>
    <dgm:pt modelId="{CBCA8F60-0AED-4B4A-B3B5-70FF9132CE96}" type="pres">
      <dgm:prSet presAssocID="{0DA66413-1ABF-4ED4-87F5-00DA2481623E}" presName="root2" presStyleCnt="0"/>
      <dgm:spPr/>
    </dgm:pt>
    <dgm:pt modelId="{C8B843BC-05B6-4D9E-8CFE-5E4812A9F262}" type="pres">
      <dgm:prSet presAssocID="{0DA66413-1ABF-4ED4-87F5-00DA2481623E}" presName="LevelTwoTextNode" presStyleLbl="node2" presStyleIdx="4" presStyleCnt="5">
        <dgm:presLayoutVars>
          <dgm:chPref val="3"/>
        </dgm:presLayoutVars>
      </dgm:prSet>
      <dgm:spPr/>
    </dgm:pt>
    <dgm:pt modelId="{E4BCB013-7F8E-40BF-A518-BBCB51F3BC7F}" type="pres">
      <dgm:prSet presAssocID="{0DA66413-1ABF-4ED4-87F5-00DA2481623E}" presName="level3hierChild" presStyleCnt="0"/>
      <dgm:spPr/>
    </dgm:pt>
  </dgm:ptLst>
  <dgm:cxnLst>
    <dgm:cxn modelId="{D1938802-109D-460F-A206-85B97192F8EC}" type="presOf" srcId="{5DE839EF-E982-48B4-A77A-283BD04FCE10}" destId="{69F32D7A-8F62-4C88-B063-89CFF4CFE106}" srcOrd="1" destOrd="0" presId="urn:microsoft.com/office/officeart/2008/layout/HorizontalMultiLevelHierarchy"/>
    <dgm:cxn modelId="{36D74D05-709C-41F1-8260-0BDCFF83D8FD}" srcId="{5ABE560C-6FA0-487A-AA1A-561DFE03C4D9}" destId="{C0D2FC1C-544E-4498-A1F8-F798BF514444}" srcOrd="3" destOrd="0" parTransId="{41389079-BBB6-44CD-B0D6-4D0CD7BBFE18}" sibTransId="{733A54B3-6EEC-4B58-8D2B-27C2C8308B39}"/>
    <dgm:cxn modelId="{9D2A550E-A615-44D0-A485-C977D3961281}" type="presOf" srcId="{DBC79470-3D79-4F4E-A5E2-B07459C861D6}" destId="{1F8F8F43-E3F7-44A8-89ED-DEA355348DA2}" srcOrd="1" destOrd="0" presId="urn:microsoft.com/office/officeart/2008/layout/HorizontalMultiLevelHierarchy"/>
    <dgm:cxn modelId="{FFBF9325-EB82-409B-A1CE-3F0D02512837}" type="presOf" srcId="{5ABE560C-6FA0-487A-AA1A-561DFE03C4D9}" destId="{3A3E3DBC-3AC5-4463-94E1-1C882FAB215E}" srcOrd="0" destOrd="0" presId="urn:microsoft.com/office/officeart/2008/layout/HorizontalMultiLevelHierarchy"/>
    <dgm:cxn modelId="{9A061E28-4F4D-4310-B443-343D1AE1F7F7}" srcId="{5ABE560C-6FA0-487A-AA1A-561DFE03C4D9}" destId="{337B3EB8-85E9-4A14-B6EF-5DAB8B7B79CF}" srcOrd="1" destOrd="0" parTransId="{B1B3DA55-8320-40C6-89C9-CE3EE244B1BA}" sibTransId="{49CA1E20-2EDE-4197-927A-22BA79035AAF}"/>
    <dgm:cxn modelId="{ED006739-DC41-4F24-9D07-799287BDF7DB}" type="presOf" srcId="{41389079-BBB6-44CD-B0D6-4D0CD7BBFE18}" destId="{8F17AE65-6F21-42D3-8392-FE4A3AA151AD}" srcOrd="0" destOrd="0" presId="urn:microsoft.com/office/officeart/2008/layout/HorizontalMultiLevelHierarchy"/>
    <dgm:cxn modelId="{B72BF639-E9B6-43DA-9050-E9B2BCB152A5}" type="presOf" srcId="{5DE839EF-E982-48B4-A77A-283BD04FCE10}" destId="{C8D85845-F824-4637-86DF-9652E06A8C93}" srcOrd="0" destOrd="0" presId="urn:microsoft.com/office/officeart/2008/layout/HorizontalMultiLevelHierarchy"/>
    <dgm:cxn modelId="{D1C2885D-FEC4-4155-8D40-CB6239476442}" type="presOf" srcId="{5E487991-35A0-409D-B9F0-48106CEBEC36}" destId="{54BADF2F-0FDA-4916-9C94-FC3D0EBA91B1}" srcOrd="0" destOrd="0" presId="urn:microsoft.com/office/officeart/2008/layout/HorizontalMultiLevelHierarchy"/>
    <dgm:cxn modelId="{E1C38D41-3D63-4ED0-B432-6D51ACC2348B}" srcId="{5ABE560C-6FA0-487A-AA1A-561DFE03C4D9}" destId="{E405ACDE-E980-4751-9845-EC996A9768C5}" srcOrd="2" destOrd="0" parTransId="{DBC79470-3D79-4F4E-A5E2-B07459C861D6}" sibTransId="{0D4D3A49-DF0C-449B-9E03-266B00A05261}"/>
    <dgm:cxn modelId="{B12DA563-C6BF-473A-ABB0-ED0E03B97A3A}" type="presOf" srcId="{5E487991-35A0-409D-B9F0-48106CEBEC36}" destId="{6A822DF6-0BCB-4C59-8F21-9219D7254410}" srcOrd="1" destOrd="0" presId="urn:microsoft.com/office/officeart/2008/layout/HorizontalMultiLevelHierarchy"/>
    <dgm:cxn modelId="{7833626F-777B-413C-921C-9B179F367E83}" srcId="{9C3724ED-93EB-48E8-BF9B-F5D58F4AD0FB}" destId="{5ABE560C-6FA0-487A-AA1A-561DFE03C4D9}" srcOrd="0" destOrd="0" parTransId="{07F84632-1DB7-44D7-B949-BBA464B9B987}" sibTransId="{8383D73A-7B73-40E1-A7BD-EABBCC51CE3C}"/>
    <dgm:cxn modelId="{98E62452-0F04-4AC6-BD35-34F968398D69}" type="presOf" srcId="{9C3724ED-93EB-48E8-BF9B-F5D58F4AD0FB}" destId="{E9745242-5395-43FB-9040-F0EF49C3FA02}" srcOrd="0" destOrd="0" presId="urn:microsoft.com/office/officeart/2008/layout/HorizontalMultiLevelHierarchy"/>
    <dgm:cxn modelId="{182CB98C-C5EA-435B-91A5-F7C5992742B1}" type="presOf" srcId="{41389079-BBB6-44CD-B0D6-4D0CD7BBFE18}" destId="{D40CFFAC-7A1D-4C6C-A0A3-8F28E6B4B046}" srcOrd="1" destOrd="0" presId="urn:microsoft.com/office/officeart/2008/layout/HorizontalMultiLevelHierarchy"/>
    <dgm:cxn modelId="{316123A2-6831-4F6A-8789-9D08260FD2FC}" type="presOf" srcId="{0DA66413-1ABF-4ED4-87F5-00DA2481623E}" destId="{C8B843BC-05B6-4D9E-8CFE-5E4812A9F262}" srcOrd="0" destOrd="0" presId="urn:microsoft.com/office/officeart/2008/layout/HorizontalMultiLevelHierarchy"/>
    <dgm:cxn modelId="{160C43A8-C74D-4F88-AF7D-E8A572CE520F}" type="presOf" srcId="{6AD448BE-CFEF-4345-8FE3-BC112F8E3957}" destId="{55E02FE2-9E0D-46D3-8D58-FF8C5EC681E6}" srcOrd="0" destOrd="0" presId="urn:microsoft.com/office/officeart/2008/layout/HorizontalMultiLevelHierarchy"/>
    <dgm:cxn modelId="{262A16B1-CFD2-4376-88BE-72AB413EF0B4}" srcId="{5ABE560C-6FA0-487A-AA1A-561DFE03C4D9}" destId="{6AD448BE-CFEF-4345-8FE3-BC112F8E3957}" srcOrd="0" destOrd="0" parTransId="{5E487991-35A0-409D-B9F0-48106CEBEC36}" sibTransId="{A2FCA5DE-DDD8-49E4-B5E2-8B6148786A2E}"/>
    <dgm:cxn modelId="{4844ADB7-B5CC-4AB6-A2BA-1A40E8752B46}" type="presOf" srcId="{DBC79470-3D79-4F4E-A5E2-B07459C861D6}" destId="{C52FB37C-8DEA-4085-B7EB-25C3BC333015}" srcOrd="0" destOrd="0" presId="urn:microsoft.com/office/officeart/2008/layout/HorizontalMultiLevelHierarchy"/>
    <dgm:cxn modelId="{5AA3B3B9-785A-4B9B-B931-FC796C4AAAF2}" type="presOf" srcId="{337B3EB8-85E9-4A14-B6EF-5DAB8B7B79CF}" destId="{231E8FA2-1669-4B83-BFE8-FB3B083D2931}" srcOrd="0" destOrd="0" presId="urn:microsoft.com/office/officeart/2008/layout/HorizontalMultiLevelHierarchy"/>
    <dgm:cxn modelId="{C3AE90C6-BF37-4C5E-A7AA-BDE7B46C5E72}" type="presOf" srcId="{E405ACDE-E980-4751-9845-EC996A9768C5}" destId="{AED4349E-FC86-4023-B164-A884F690FA8E}" srcOrd="0" destOrd="0" presId="urn:microsoft.com/office/officeart/2008/layout/HorizontalMultiLevelHierarchy"/>
    <dgm:cxn modelId="{2FBF13E0-946C-48E2-8084-4C254AE56B8D}" srcId="{5ABE560C-6FA0-487A-AA1A-561DFE03C4D9}" destId="{0DA66413-1ABF-4ED4-87F5-00DA2481623E}" srcOrd="4" destOrd="0" parTransId="{5DE839EF-E982-48B4-A77A-283BD04FCE10}" sibTransId="{17E92810-9CF8-4350-BA18-90B4A970FA2D}"/>
    <dgm:cxn modelId="{89CC45EC-4427-4659-86F3-683F8F39318F}" type="presOf" srcId="{B1B3DA55-8320-40C6-89C9-CE3EE244B1BA}" destId="{DF652338-1F68-47B4-9D9F-4FED3D226444}" srcOrd="1" destOrd="0" presId="urn:microsoft.com/office/officeart/2008/layout/HorizontalMultiLevelHierarchy"/>
    <dgm:cxn modelId="{8C1E8BEF-4E2E-48EE-8A06-A44AAB1B7C2B}" type="presOf" srcId="{B1B3DA55-8320-40C6-89C9-CE3EE244B1BA}" destId="{8B591418-1132-4E6E-9339-047D2CBFAE94}" srcOrd="0" destOrd="0" presId="urn:microsoft.com/office/officeart/2008/layout/HorizontalMultiLevelHierarchy"/>
    <dgm:cxn modelId="{22D5AAFD-F383-4DCC-8493-8C3FCB8746E4}" type="presOf" srcId="{C0D2FC1C-544E-4498-A1F8-F798BF514444}" destId="{56BC8DAA-F73E-4CFC-9AA2-8994038A89EE}" srcOrd="0" destOrd="0" presId="urn:microsoft.com/office/officeart/2008/layout/HorizontalMultiLevelHierarchy"/>
    <dgm:cxn modelId="{056FEF7E-F46F-40BF-AB8A-E08F7B8A3FAE}" type="presParOf" srcId="{E9745242-5395-43FB-9040-F0EF49C3FA02}" destId="{135A5E44-6241-47B7-9F9F-2F02999840B1}" srcOrd="0" destOrd="0" presId="urn:microsoft.com/office/officeart/2008/layout/HorizontalMultiLevelHierarchy"/>
    <dgm:cxn modelId="{B3EFB0CC-6305-4F7D-9346-7AA554075523}" type="presParOf" srcId="{135A5E44-6241-47B7-9F9F-2F02999840B1}" destId="{3A3E3DBC-3AC5-4463-94E1-1C882FAB215E}" srcOrd="0" destOrd="0" presId="urn:microsoft.com/office/officeart/2008/layout/HorizontalMultiLevelHierarchy"/>
    <dgm:cxn modelId="{CFBC6308-5F2C-47F9-87DE-6EF39AD7BAC0}" type="presParOf" srcId="{135A5E44-6241-47B7-9F9F-2F02999840B1}" destId="{91B21942-5178-4DF3-B91C-D3E4AF2ACADA}" srcOrd="1" destOrd="0" presId="urn:microsoft.com/office/officeart/2008/layout/HorizontalMultiLevelHierarchy"/>
    <dgm:cxn modelId="{3528DDB9-8024-4E82-8CCC-939CB5938038}" type="presParOf" srcId="{91B21942-5178-4DF3-B91C-D3E4AF2ACADA}" destId="{54BADF2F-0FDA-4916-9C94-FC3D0EBA91B1}" srcOrd="0" destOrd="0" presId="urn:microsoft.com/office/officeart/2008/layout/HorizontalMultiLevelHierarchy"/>
    <dgm:cxn modelId="{D0D3555E-4118-46A9-A887-EFF288A78A0D}" type="presParOf" srcId="{54BADF2F-0FDA-4916-9C94-FC3D0EBA91B1}" destId="{6A822DF6-0BCB-4C59-8F21-9219D7254410}" srcOrd="0" destOrd="0" presId="urn:microsoft.com/office/officeart/2008/layout/HorizontalMultiLevelHierarchy"/>
    <dgm:cxn modelId="{B6E38D63-B7B6-4533-A237-B2E95CF47FDB}" type="presParOf" srcId="{91B21942-5178-4DF3-B91C-D3E4AF2ACADA}" destId="{42A2E0B5-DC5A-4172-8E69-DD1883EDD50F}" srcOrd="1" destOrd="0" presId="urn:microsoft.com/office/officeart/2008/layout/HorizontalMultiLevelHierarchy"/>
    <dgm:cxn modelId="{BE7A6606-BD56-407D-9371-E93814C661DC}" type="presParOf" srcId="{42A2E0B5-DC5A-4172-8E69-DD1883EDD50F}" destId="{55E02FE2-9E0D-46D3-8D58-FF8C5EC681E6}" srcOrd="0" destOrd="0" presId="urn:microsoft.com/office/officeart/2008/layout/HorizontalMultiLevelHierarchy"/>
    <dgm:cxn modelId="{F49B718D-38A2-48AC-8357-2D66066B5EB6}" type="presParOf" srcId="{42A2E0B5-DC5A-4172-8E69-DD1883EDD50F}" destId="{DA7F2ECC-A2AF-4686-8E8E-FE1AA518F4BB}" srcOrd="1" destOrd="0" presId="urn:microsoft.com/office/officeart/2008/layout/HorizontalMultiLevelHierarchy"/>
    <dgm:cxn modelId="{9F6968B8-AFD3-420F-AFA5-EDA84E7946BE}" type="presParOf" srcId="{91B21942-5178-4DF3-B91C-D3E4AF2ACADA}" destId="{8B591418-1132-4E6E-9339-047D2CBFAE94}" srcOrd="2" destOrd="0" presId="urn:microsoft.com/office/officeart/2008/layout/HorizontalMultiLevelHierarchy"/>
    <dgm:cxn modelId="{63EEA189-CC04-438A-A917-6564FC3C4DEA}" type="presParOf" srcId="{8B591418-1132-4E6E-9339-047D2CBFAE94}" destId="{DF652338-1F68-47B4-9D9F-4FED3D226444}" srcOrd="0" destOrd="0" presId="urn:microsoft.com/office/officeart/2008/layout/HorizontalMultiLevelHierarchy"/>
    <dgm:cxn modelId="{2C17654E-D23B-4C5C-B10D-BA91C6FF02C5}" type="presParOf" srcId="{91B21942-5178-4DF3-B91C-D3E4AF2ACADA}" destId="{46019412-1DCF-4459-9EC3-57DA3CDA559E}" srcOrd="3" destOrd="0" presId="urn:microsoft.com/office/officeart/2008/layout/HorizontalMultiLevelHierarchy"/>
    <dgm:cxn modelId="{AFBFAF48-8C13-47A2-853F-6FFF7236BFA2}" type="presParOf" srcId="{46019412-1DCF-4459-9EC3-57DA3CDA559E}" destId="{231E8FA2-1669-4B83-BFE8-FB3B083D2931}" srcOrd="0" destOrd="0" presId="urn:microsoft.com/office/officeart/2008/layout/HorizontalMultiLevelHierarchy"/>
    <dgm:cxn modelId="{B6B052ED-C04B-4ACA-9F5F-A46495CA4EDB}" type="presParOf" srcId="{46019412-1DCF-4459-9EC3-57DA3CDA559E}" destId="{839436E3-0C72-40DB-8422-823709F18CC6}" srcOrd="1" destOrd="0" presId="urn:microsoft.com/office/officeart/2008/layout/HorizontalMultiLevelHierarchy"/>
    <dgm:cxn modelId="{EB1A439A-8B34-4D0B-8FFB-64C7A6D6007C}" type="presParOf" srcId="{91B21942-5178-4DF3-B91C-D3E4AF2ACADA}" destId="{C52FB37C-8DEA-4085-B7EB-25C3BC333015}" srcOrd="4" destOrd="0" presId="urn:microsoft.com/office/officeart/2008/layout/HorizontalMultiLevelHierarchy"/>
    <dgm:cxn modelId="{91659B4E-9270-4EC0-A208-A3189DB40E2B}" type="presParOf" srcId="{C52FB37C-8DEA-4085-B7EB-25C3BC333015}" destId="{1F8F8F43-E3F7-44A8-89ED-DEA355348DA2}" srcOrd="0" destOrd="0" presId="urn:microsoft.com/office/officeart/2008/layout/HorizontalMultiLevelHierarchy"/>
    <dgm:cxn modelId="{7EABF54B-8934-454B-AA87-8E1D9465F60A}" type="presParOf" srcId="{91B21942-5178-4DF3-B91C-D3E4AF2ACADA}" destId="{FEB7488C-6B47-4DDA-A0ED-3F47DD64F15E}" srcOrd="5" destOrd="0" presId="urn:microsoft.com/office/officeart/2008/layout/HorizontalMultiLevelHierarchy"/>
    <dgm:cxn modelId="{3B8DBC4D-9DBB-43F1-913E-BC7121ADD04A}" type="presParOf" srcId="{FEB7488C-6B47-4DDA-A0ED-3F47DD64F15E}" destId="{AED4349E-FC86-4023-B164-A884F690FA8E}" srcOrd="0" destOrd="0" presId="urn:microsoft.com/office/officeart/2008/layout/HorizontalMultiLevelHierarchy"/>
    <dgm:cxn modelId="{DD2D026E-5E32-4331-8839-218FB4063A87}" type="presParOf" srcId="{FEB7488C-6B47-4DDA-A0ED-3F47DD64F15E}" destId="{A0C1B05B-F9D2-4C56-A68E-05F95B75DFB9}" srcOrd="1" destOrd="0" presId="urn:microsoft.com/office/officeart/2008/layout/HorizontalMultiLevelHierarchy"/>
    <dgm:cxn modelId="{6DEC80C4-9068-4904-A67E-22AF30A5D273}" type="presParOf" srcId="{91B21942-5178-4DF3-B91C-D3E4AF2ACADA}" destId="{8F17AE65-6F21-42D3-8392-FE4A3AA151AD}" srcOrd="6" destOrd="0" presId="urn:microsoft.com/office/officeart/2008/layout/HorizontalMultiLevelHierarchy"/>
    <dgm:cxn modelId="{4A543F7F-A043-4879-A3D5-88C3202D580D}" type="presParOf" srcId="{8F17AE65-6F21-42D3-8392-FE4A3AA151AD}" destId="{D40CFFAC-7A1D-4C6C-A0A3-8F28E6B4B046}" srcOrd="0" destOrd="0" presId="urn:microsoft.com/office/officeart/2008/layout/HorizontalMultiLevelHierarchy"/>
    <dgm:cxn modelId="{21705A1D-6370-4D3C-8D81-9B3CE4D0CEA3}" type="presParOf" srcId="{91B21942-5178-4DF3-B91C-D3E4AF2ACADA}" destId="{28F90C73-361F-468E-9040-4D3EE4124570}" srcOrd="7" destOrd="0" presId="urn:microsoft.com/office/officeart/2008/layout/HorizontalMultiLevelHierarchy"/>
    <dgm:cxn modelId="{20F7D7A8-2566-4C2B-A01F-D16E32196772}" type="presParOf" srcId="{28F90C73-361F-468E-9040-4D3EE4124570}" destId="{56BC8DAA-F73E-4CFC-9AA2-8994038A89EE}" srcOrd="0" destOrd="0" presId="urn:microsoft.com/office/officeart/2008/layout/HorizontalMultiLevelHierarchy"/>
    <dgm:cxn modelId="{A3485330-5DC5-4AEC-A5BD-2894FB44056E}" type="presParOf" srcId="{28F90C73-361F-468E-9040-4D3EE4124570}" destId="{673DE053-0BA9-4447-A43A-1D5DD187A974}" srcOrd="1" destOrd="0" presId="urn:microsoft.com/office/officeart/2008/layout/HorizontalMultiLevelHierarchy"/>
    <dgm:cxn modelId="{B8CBE9F6-734E-45C5-BD96-4396B33598EC}" type="presParOf" srcId="{91B21942-5178-4DF3-B91C-D3E4AF2ACADA}" destId="{C8D85845-F824-4637-86DF-9652E06A8C93}" srcOrd="8" destOrd="0" presId="urn:microsoft.com/office/officeart/2008/layout/HorizontalMultiLevelHierarchy"/>
    <dgm:cxn modelId="{0AC31954-4276-449B-AE25-5C2D1FAC8B0B}" type="presParOf" srcId="{C8D85845-F824-4637-86DF-9652E06A8C93}" destId="{69F32D7A-8F62-4C88-B063-89CFF4CFE106}" srcOrd="0" destOrd="0" presId="urn:microsoft.com/office/officeart/2008/layout/HorizontalMultiLevelHierarchy"/>
    <dgm:cxn modelId="{55DBAE6F-F05C-4E5C-B875-C773160C4F33}" type="presParOf" srcId="{91B21942-5178-4DF3-B91C-D3E4AF2ACADA}" destId="{CBCA8F60-0AED-4B4A-B3B5-70FF9132CE96}" srcOrd="9" destOrd="0" presId="urn:microsoft.com/office/officeart/2008/layout/HorizontalMultiLevelHierarchy"/>
    <dgm:cxn modelId="{192F4C15-888B-4FED-BF19-90284E030480}" type="presParOf" srcId="{CBCA8F60-0AED-4B4A-B3B5-70FF9132CE96}" destId="{C8B843BC-05B6-4D9E-8CFE-5E4812A9F262}" srcOrd="0" destOrd="0" presId="urn:microsoft.com/office/officeart/2008/layout/HorizontalMultiLevelHierarchy"/>
    <dgm:cxn modelId="{AD935649-2D0F-4457-8481-C98938E45F3C}" type="presParOf" srcId="{CBCA8F60-0AED-4B4A-B3B5-70FF9132CE96}" destId="{E4BCB013-7F8E-40BF-A518-BBCB51F3BC7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脾失健运</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dgm:spPr/>
      <dgm:t>
        <a:bodyPr/>
        <a:lstStyle/>
        <a:p>
          <a:r>
            <a:rPr lang="zh-CN" altLang="en-US" dirty="0">
              <a:latin typeface="方正粗黑宋简体" panose="02000000000000000000" pitchFamily="2" charset="-122"/>
              <a:ea typeface="方正粗黑宋简体" panose="02000000000000000000" pitchFamily="2" charset="-122"/>
            </a:rPr>
            <a:t>气虚之证</a:t>
          </a:r>
          <a:endParaRPr lang="zh-CN" altLang="en-US" dirty="0"/>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脾气虚证</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参苓白术散</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香砂六君丸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脾失健运</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dgm:spPr/>
      <dgm:t>
        <a:bodyPr/>
        <a:lstStyle/>
        <a:p>
          <a:r>
            <a:rPr lang="zh-CN" altLang="en-US" dirty="0">
              <a:latin typeface="方正粗黑宋简体" panose="02000000000000000000" pitchFamily="2" charset="-122"/>
              <a:ea typeface="方正粗黑宋简体" panose="02000000000000000000" pitchFamily="2" charset="-122"/>
            </a:rPr>
            <a:t>寒象表现</a:t>
          </a:r>
          <a:endParaRPr lang="zh-CN" altLang="en-US" dirty="0"/>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脾阳虚证</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附子理中汤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温</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脾</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脾气虚证</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dgm:spPr/>
      <dgm:t>
        <a:bodyPr/>
        <a:lstStyle/>
        <a:p>
          <a:r>
            <a:rPr lang="zh-CN" altLang="en-US" dirty="0">
              <a:latin typeface="方正粗黑宋简体" panose="02000000000000000000" pitchFamily="2" charset="-122"/>
              <a:ea typeface="方正粗黑宋简体" panose="02000000000000000000" pitchFamily="2" charset="-122"/>
            </a:rPr>
            <a:t>内脏下垂</a:t>
          </a:r>
          <a:endParaRPr lang="zh-CN" altLang="en-US" dirty="0"/>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中气下陷</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补中益气汤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升阳举陷汤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脾气亏虚</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dgm:spPr/>
      <dgm:t>
        <a:bodyPr/>
        <a:lstStyle/>
        <a:p>
          <a:r>
            <a:rPr lang="zh-CN" altLang="en-US" dirty="0">
              <a:latin typeface="方正粗黑宋简体" panose="02000000000000000000" pitchFamily="2" charset="-122"/>
              <a:ea typeface="方正粗黑宋简体" panose="02000000000000000000" pitchFamily="2" charset="-122"/>
            </a:rPr>
            <a:t>出血</a:t>
          </a:r>
          <a:endParaRPr lang="zh-CN" altLang="en-US" dirty="0"/>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脾不统血</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黄</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土</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温</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经</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脾失健运</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dgm:spPr/>
      <dgm:t>
        <a:bodyPr/>
        <a:lstStyle/>
        <a:p>
          <a:r>
            <a:rPr lang="zh-CN" altLang="en-US" dirty="0">
              <a:latin typeface="方正粗黑宋简体" panose="02000000000000000000" pitchFamily="2" charset="-122"/>
              <a:ea typeface="方正粗黑宋简体" panose="02000000000000000000" pitchFamily="2" charset="-122"/>
            </a:rPr>
            <a:t>寒湿中阻</a:t>
          </a:r>
          <a:endParaRPr lang="zh-CN" altLang="en-US" dirty="0"/>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寒湿困脾</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胃</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苓</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藿香正气散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逍</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遥</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散</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柴胡疏肝散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323C647-7703-4AC9-ADDD-E14AC1FC1A12}" type="doc">
      <dgm:prSet loTypeId="urn:microsoft.com/office/officeart/2005/8/layout/equation1" loCatId="relationship" qsTypeId="urn:microsoft.com/office/officeart/2005/8/quickstyle/simple1" qsCatId="simple" csTypeId="urn:microsoft.com/office/officeart/2005/8/colors/accent3_1" csCatId="accent3" phldr="1"/>
      <dgm:spPr/>
    </dgm:pt>
    <dgm:pt modelId="{B6DCD023-EAE3-4EE1-83F0-DC688213C5BC}">
      <dgm:prSet phldrT="[文本]"/>
      <dgm:spPr/>
      <dgm:t>
        <a:bodyPr/>
        <a:lstStyle/>
        <a:p>
          <a:r>
            <a:rPr lang="zh-CN" altLang="en-US" dirty="0">
              <a:latin typeface="方正粗黑宋简体" panose="02000000000000000000" pitchFamily="2" charset="-122"/>
              <a:ea typeface="方正粗黑宋简体" panose="02000000000000000000" pitchFamily="2" charset="-122"/>
            </a:rPr>
            <a:t>脾失健运</a:t>
          </a:r>
          <a:endParaRPr lang="zh-CN" altLang="en-US" dirty="0"/>
        </a:p>
      </dgm:t>
    </dgm:pt>
    <dgm:pt modelId="{ADEFB178-93E6-435D-B2FD-2A52E09AEADE}" type="parTrans" cxnId="{6C0BA0E7-77F2-4269-9A54-A78DD0B9A1CC}">
      <dgm:prSet/>
      <dgm:spPr/>
      <dgm:t>
        <a:bodyPr/>
        <a:lstStyle/>
        <a:p>
          <a:endParaRPr lang="zh-CN" altLang="en-US"/>
        </a:p>
      </dgm:t>
    </dgm:pt>
    <dgm:pt modelId="{8E9287CB-BAB9-4288-959D-D95018674E01}" type="sibTrans" cxnId="{6C0BA0E7-77F2-4269-9A54-A78DD0B9A1CC}">
      <dgm:prSet/>
      <dgm:spPr/>
      <dgm:t>
        <a:bodyPr/>
        <a:lstStyle/>
        <a:p>
          <a:endParaRPr lang="zh-CN" altLang="en-US"/>
        </a:p>
      </dgm:t>
    </dgm:pt>
    <dgm:pt modelId="{DEDC7C0C-2D4D-4C64-B238-DFE001E06582}">
      <dgm:prSet phldrT="[文本]" custT="1"/>
      <dgm:spPr/>
      <dgm:t>
        <a:bodyPr/>
        <a:lstStyle/>
        <a:p>
          <a:r>
            <a:rPr lang="zh-CN" altLang="en-US" sz="2000" kern="1200" dirty="0">
              <a:solidFill>
                <a:srgbClr val="000000">
                  <a:hueOff val="0"/>
                  <a:satOff val="0"/>
                  <a:lumOff val="0"/>
                  <a:alphaOff val="0"/>
                </a:srgbClr>
              </a:solidFill>
              <a:latin typeface="方正粗黑宋简体" panose="02000000000000000000" pitchFamily="2" charset="-122"/>
              <a:ea typeface="方正粗黑宋简体" panose="02000000000000000000" pitchFamily="2" charset="-122"/>
              <a:cs typeface="+mn-cs"/>
            </a:rPr>
            <a:t>湿热内阻</a:t>
          </a:r>
        </a:p>
      </dgm:t>
    </dgm:pt>
    <dgm:pt modelId="{34A4D06F-F99F-46FC-812D-6763FD0C0C5F}" type="parTrans" cxnId="{7C2349F0-1118-41F2-A54C-AB075981E2DF}">
      <dgm:prSet/>
      <dgm:spPr/>
      <dgm:t>
        <a:bodyPr/>
        <a:lstStyle/>
        <a:p>
          <a:endParaRPr lang="zh-CN" altLang="en-US"/>
        </a:p>
      </dgm:t>
    </dgm:pt>
    <dgm:pt modelId="{F3FAB0CD-49EA-46F2-B125-52036EA57C91}" type="sibTrans" cxnId="{7C2349F0-1118-41F2-A54C-AB075981E2DF}">
      <dgm:prSet/>
      <dgm:spPr/>
      <dgm:t>
        <a:bodyPr/>
        <a:lstStyle/>
        <a:p>
          <a:endParaRPr lang="zh-CN" altLang="en-US"/>
        </a:p>
      </dgm:t>
    </dgm:pt>
    <dgm:pt modelId="{E70E0248-F940-47B2-9F17-62B89FF04A97}">
      <dgm:prSet phldrT="[文本]"/>
      <dgm:spPr/>
      <dgm:t>
        <a:bodyPr/>
        <a:lstStyle/>
        <a:p>
          <a:r>
            <a:rPr lang="zh-CN" altLang="en-US" dirty="0">
              <a:latin typeface="方正粗黑宋简体" panose="02000000000000000000" pitchFamily="2" charset="-122"/>
              <a:ea typeface="方正粗黑宋简体" panose="02000000000000000000" pitchFamily="2" charset="-122"/>
            </a:rPr>
            <a:t>湿热蕴脾</a:t>
          </a:r>
          <a:endParaRPr lang="zh-CN" altLang="en-US" dirty="0"/>
        </a:p>
      </dgm:t>
    </dgm:pt>
    <dgm:pt modelId="{8121D3FD-75AA-4467-A013-F0004D375501}" type="parTrans" cxnId="{62C73101-85C7-47D6-AADA-12174071B655}">
      <dgm:prSet/>
      <dgm:spPr/>
      <dgm:t>
        <a:bodyPr/>
        <a:lstStyle/>
        <a:p>
          <a:endParaRPr lang="zh-CN" altLang="en-US"/>
        </a:p>
      </dgm:t>
    </dgm:pt>
    <dgm:pt modelId="{CDDCF3F9-E94C-4F8D-ADA9-1DE94AEF49FE}" type="sibTrans" cxnId="{62C73101-85C7-47D6-AADA-12174071B655}">
      <dgm:prSet/>
      <dgm:spPr/>
      <dgm:t>
        <a:bodyPr/>
        <a:lstStyle/>
        <a:p>
          <a:endParaRPr lang="zh-CN" altLang="en-US"/>
        </a:p>
      </dgm:t>
    </dgm:pt>
    <dgm:pt modelId="{0814EC90-23A9-488C-8536-0914EC9D40FE}" type="pres">
      <dgm:prSet presAssocID="{B323C647-7703-4AC9-ADDD-E14AC1FC1A12}" presName="linearFlow" presStyleCnt="0">
        <dgm:presLayoutVars>
          <dgm:dir/>
          <dgm:resizeHandles val="exact"/>
        </dgm:presLayoutVars>
      </dgm:prSet>
      <dgm:spPr/>
    </dgm:pt>
    <dgm:pt modelId="{BC0B8402-47E4-43E8-B215-394C0EA3B67F}" type="pres">
      <dgm:prSet presAssocID="{B6DCD023-EAE3-4EE1-83F0-DC688213C5BC}" presName="node" presStyleLbl="node1" presStyleIdx="0" presStyleCnt="3">
        <dgm:presLayoutVars>
          <dgm:bulletEnabled val="1"/>
        </dgm:presLayoutVars>
      </dgm:prSet>
      <dgm:spPr/>
    </dgm:pt>
    <dgm:pt modelId="{FF2D7A12-E4B0-4A37-B414-CD6F2024B41E}" type="pres">
      <dgm:prSet presAssocID="{8E9287CB-BAB9-4288-959D-D95018674E01}" presName="spacerL" presStyleCnt="0"/>
      <dgm:spPr/>
    </dgm:pt>
    <dgm:pt modelId="{FB58BFE8-9982-4EA6-AE26-9ECAE2CA0EA2}" type="pres">
      <dgm:prSet presAssocID="{8E9287CB-BAB9-4288-959D-D95018674E01}" presName="sibTrans" presStyleLbl="sibTrans2D1" presStyleIdx="0" presStyleCnt="2"/>
      <dgm:spPr/>
    </dgm:pt>
    <dgm:pt modelId="{96986132-407F-4D13-A6C9-79CD01517B5B}" type="pres">
      <dgm:prSet presAssocID="{8E9287CB-BAB9-4288-959D-D95018674E01}" presName="spacerR" presStyleCnt="0"/>
      <dgm:spPr/>
    </dgm:pt>
    <dgm:pt modelId="{B9ADD0BA-D6B2-428D-9F50-F47D700937DF}" type="pres">
      <dgm:prSet presAssocID="{DEDC7C0C-2D4D-4C64-B238-DFE001E06582}" presName="node" presStyleLbl="node1" presStyleIdx="1" presStyleCnt="3">
        <dgm:presLayoutVars>
          <dgm:bulletEnabled val="1"/>
        </dgm:presLayoutVars>
      </dgm:prSet>
      <dgm:spPr/>
    </dgm:pt>
    <dgm:pt modelId="{9C4D9794-3EF7-406D-AE43-B537CD64EF67}" type="pres">
      <dgm:prSet presAssocID="{F3FAB0CD-49EA-46F2-B125-52036EA57C91}" presName="spacerL" presStyleCnt="0"/>
      <dgm:spPr/>
    </dgm:pt>
    <dgm:pt modelId="{4E4AF49D-C642-4B25-A6AE-B42B03E4A66B}" type="pres">
      <dgm:prSet presAssocID="{F3FAB0CD-49EA-46F2-B125-52036EA57C91}" presName="sibTrans" presStyleLbl="sibTrans2D1" presStyleIdx="1" presStyleCnt="2"/>
      <dgm:spPr/>
    </dgm:pt>
    <dgm:pt modelId="{8745AE9B-8061-4452-8407-5278D7023AEE}" type="pres">
      <dgm:prSet presAssocID="{F3FAB0CD-49EA-46F2-B125-52036EA57C91}" presName="spacerR" presStyleCnt="0"/>
      <dgm:spPr/>
    </dgm:pt>
    <dgm:pt modelId="{9435D406-6E3D-4921-84A3-6D337961B221}" type="pres">
      <dgm:prSet presAssocID="{E70E0248-F940-47B2-9F17-62B89FF04A97}" presName="node" presStyleLbl="node1" presStyleIdx="2" presStyleCnt="3">
        <dgm:presLayoutVars>
          <dgm:bulletEnabled val="1"/>
        </dgm:presLayoutVars>
      </dgm:prSet>
      <dgm:spPr/>
    </dgm:pt>
  </dgm:ptLst>
  <dgm:cxnLst>
    <dgm:cxn modelId="{62C73101-85C7-47D6-AADA-12174071B655}" srcId="{B323C647-7703-4AC9-ADDD-E14AC1FC1A12}" destId="{E70E0248-F940-47B2-9F17-62B89FF04A97}" srcOrd="2" destOrd="0" parTransId="{8121D3FD-75AA-4467-A013-F0004D375501}" sibTransId="{CDDCF3F9-E94C-4F8D-ADA9-1DE94AEF49FE}"/>
    <dgm:cxn modelId="{4FF1E510-2BAE-4E10-8EDA-7BD7552C0F0C}" type="presOf" srcId="{DEDC7C0C-2D4D-4C64-B238-DFE001E06582}" destId="{B9ADD0BA-D6B2-428D-9F50-F47D700937DF}" srcOrd="0" destOrd="0" presId="urn:microsoft.com/office/officeart/2005/8/layout/equation1"/>
    <dgm:cxn modelId="{5B73B821-A435-4039-908F-C745206BBADE}" type="presOf" srcId="{8E9287CB-BAB9-4288-959D-D95018674E01}" destId="{FB58BFE8-9982-4EA6-AE26-9ECAE2CA0EA2}" srcOrd="0" destOrd="0" presId="urn:microsoft.com/office/officeart/2005/8/layout/equation1"/>
    <dgm:cxn modelId="{C6EAF63E-F03B-442C-811D-615901D9E5DE}" type="presOf" srcId="{B6DCD023-EAE3-4EE1-83F0-DC688213C5BC}" destId="{BC0B8402-47E4-43E8-B215-394C0EA3B67F}" srcOrd="0" destOrd="0" presId="urn:microsoft.com/office/officeart/2005/8/layout/equation1"/>
    <dgm:cxn modelId="{EC498151-FEE9-46DF-A87D-3F2CD39A06C4}" type="presOf" srcId="{F3FAB0CD-49EA-46F2-B125-52036EA57C91}" destId="{4E4AF49D-C642-4B25-A6AE-B42B03E4A66B}" srcOrd="0" destOrd="0" presId="urn:microsoft.com/office/officeart/2005/8/layout/equation1"/>
    <dgm:cxn modelId="{B9BC4DB4-9A03-45B0-83B7-A57F5B3C8AA3}" type="presOf" srcId="{B323C647-7703-4AC9-ADDD-E14AC1FC1A12}" destId="{0814EC90-23A9-488C-8536-0914EC9D40FE}" srcOrd="0" destOrd="0" presId="urn:microsoft.com/office/officeart/2005/8/layout/equation1"/>
    <dgm:cxn modelId="{28FD66DD-55A0-4516-89BF-06544EAED468}" type="presOf" srcId="{E70E0248-F940-47B2-9F17-62B89FF04A97}" destId="{9435D406-6E3D-4921-84A3-6D337961B221}" srcOrd="0" destOrd="0" presId="urn:microsoft.com/office/officeart/2005/8/layout/equation1"/>
    <dgm:cxn modelId="{6C0BA0E7-77F2-4269-9A54-A78DD0B9A1CC}" srcId="{B323C647-7703-4AC9-ADDD-E14AC1FC1A12}" destId="{B6DCD023-EAE3-4EE1-83F0-DC688213C5BC}" srcOrd="0" destOrd="0" parTransId="{ADEFB178-93E6-435D-B2FD-2A52E09AEADE}" sibTransId="{8E9287CB-BAB9-4288-959D-D95018674E01}"/>
    <dgm:cxn modelId="{7C2349F0-1118-41F2-A54C-AB075981E2DF}" srcId="{B323C647-7703-4AC9-ADDD-E14AC1FC1A12}" destId="{DEDC7C0C-2D4D-4C64-B238-DFE001E06582}" srcOrd="1" destOrd="0" parTransId="{34A4D06F-F99F-46FC-812D-6763FD0C0C5F}" sibTransId="{F3FAB0CD-49EA-46F2-B125-52036EA57C91}"/>
    <dgm:cxn modelId="{8707A94C-CB85-4E4B-88D9-CEAD23D69886}" type="presParOf" srcId="{0814EC90-23A9-488C-8536-0914EC9D40FE}" destId="{BC0B8402-47E4-43E8-B215-394C0EA3B67F}" srcOrd="0" destOrd="0" presId="urn:microsoft.com/office/officeart/2005/8/layout/equation1"/>
    <dgm:cxn modelId="{B52757FC-895F-4CDE-9492-C2F7866A7D76}" type="presParOf" srcId="{0814EC90-23A9-488C-8536-0914EC9D40FE}" destId="{FF2D7A12-E4B0-4A37-B414-CD6F2024B41E}" srcOrd="1" destOrd="0" presId="urn:microsoft.com/office/officeart/2005/8/layout/equation1"/>
    <dgm:cxn modelId="{7FD1973A-8DB3-40FD-8C6E-D9B203EB1653}" type="presParOf" srcId="{0814EC90-23A9-488C-8536-0914EC9D40FE}" destId="{FB58BFE8-9982-4EA6-AE26-9ECAE2CA0EA2}" srcOrd="2" destOrd="0" presId="urn:microsoft.com/office/officeart/2005/8/layout/equation1"/>
    <dgm:cxn modelId="{D1910F34-B99E-4530-A144-38214D846692}" type="presParOf" srcId="{0814EC90-23A9-488C-8536-0914EC9D40FE}" destId="{96986132-407F-4D13-A6C9-79CD01517B5B}" srcOrd="3" destOrd="0" presId="urn:microsoft.com/office/officeart/2005/8/layout/equation1"/>
    <dgm:cxn modelId="{6376A0C0-56AF-4A32-80AA-E056FAB604BD}" type="presParOf" srcId="{0814EC90-23A9-488C-8536-0914EC9D40FE}" destId="{B9ADD0BA-D6B2-428D-9F50-F47D700937DF}" srcOrd="4" destOrd="0" presId="urn:microsoft.com/office/officeart/2005/8/layout/equation1"/>
    <dgm:cxn modelId="{D0E4C47A-251C-4645-AFA2-A57A2405D9BA}" type="presParOf" srcId="{0814EC90-23A9-488C-8536-0914EC9D40FE}" destId="{9C4D9794-3EF7-406D-AE43-B537CD64EF67}" srcOrd="5" destOrd="0" presId="urn:microsoft.com/office/officeart/2005/8/layout/equation1"/>
    <dgm:cxn modelId="{690006FE-00C4-4C7B-B7D8-03923CBFCD62}" type="presParOf" srcId="{0814EC90-23A9-488C-8536-0914EC9D40FE}" destId="{4E4AF49D-C642-4B25-A6AE-B42B03E4A66B}" srcOrd="6" destOrd="0" presId="urn:microsoft.com/office/officeart/2005/8/layout/equation1"/>
    <dgm:cxn modelId="{28364E63-71F7-41E4-B164-5AE517BB1A1C}" type="presParOf" srcId="{0814EC90-23A9-488C-8536-0914EC9D40FE}" destId="{8745AE9B-8061-4452-8407-5278D7023AEE}" srcOrd="7" destOrd="0" presId="urn:microsoft.com/office/officeart/2005/8/layout/equation1"/>
    <dgm:cxn modelId="{86752DBA-3FFD-4D6D-829A-083F1B89D078}" type="presParOf" srcId="{0814EC90-23A9-488C-8536-0914EC9D40FE}" destId="{9435D406-6E3D-4921-84A3-6D337961B221}"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三</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仁</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黄连解毒汤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益</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胃</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沙参麦冬汤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保</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和</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1" dirty="0"/>
            <a:t>枳实</a:t>
          </a:r>
          <a:endParaRPr lang="en-US" altLang="zh-CN" sz="3200" b="1" dirty="0"/>
        </a:p>
        <a:p>
          <a:pPr algn="ctr">
            <a:lnSpc>
              <a:spcPct val="100000"/>
            </a:lnSpc>
          </a:pPr>
          <a:r>
            <a:rPr lang="zh-CN" altLang="en-US" sz="3200" b="1" dirty="0"/>
            <a:t>导滞</a:t>
          </a:r>
          <a:endParaRPr lang="en-US" altLang="zh-CN" sz="3200" b="1" dirty="0"/>
        </a:p>
        <a:p>
          <a:pPr algn="ctr">
            <a:lnSpc>
              <a:spcPct val="100000"/>
            </a:lnSpc>
          </a:pPr>
          <a:r>
            <a:rPr lang="zh-CN" altLang="en-US" sz="3200" b="1" dirty="0"/>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良</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附</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1" dirty="0"/>
            <a:t>附子</a:t>
          </a:r>
          <a:endParaRPr lang="en-US" altLang="zh-CN" sz="3200" b="1" dirty="0"/>
        </a:p>
        <a:p>
          <a:pPr algn="ctr">
            <a:lnSpc>
              <a:spcPct val="100000"/>
            </a:lnSpc>
          </a:pPr>
          <a:r>
            <a:rPr lang="zh-CN" altLang="en-US" sz="3200" b="1" dirty="0"/>
            <a:t>理中</a:t>
          </a:r>
          <a:endParaRPr lang="en-US" altLang="zh-CN" sz="3200" b="1" dirty="0"/>
        </a:p>
        <a:p>
          <a:pPr algn="ctr">
            <a:lnSpc>
              <a:spcPct val="100000"/>
            </a:lnSpc>
          </a:pPr>
          <a:r>
            <a:rPr lang="zh-CN" altLang="en-US" sz="3200" b="1" dirty="0"/>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清</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胃</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1" dirty="0"/>
            <a:t>泻</a:t>
          </a:r>
          <a:endParaRPr lang="en-US" altLang="zh-CN" b="1" dirty="0"/>
        </a:p>
        <a:p>
          <a:pPr algn="ctr">
            <a:lnSpc>
              <a:spcPct val="100000"/>
            </a:lnSpc>
          </a:pPr>
          <a:r>
            <a:rPr lang="zh-CN" altLang="en-US" b="1" dirty="0"/>
            <a:t>黄</a:t>
          </a:r>
          <a:endParaRPr lang="en-US" altLang="zh-CN" b="1" dirty="0"/>
        </a:p>
        <a:p>
          <a:pPr algn="ctr">
            <a:lnSpc>
              <a:spcPct val="100000"/>
            </a:lnSpc>
          </a:pPr>
          <a:r>
            <a:rPr lang="zh-CN" altLang="en-US" b="1" dirty="0"/>
            <a:t>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补</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肺</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1" dirty="0"/>
            <a:t>金水六君煎</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百合固金汤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沙参麦冬汤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麻</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黄</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荆防败毒散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桑</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菊</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饮</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银</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翘</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散</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龙胆泻肝丸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泻</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青</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杏</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苏</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散</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清燥救肺汤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二</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陈</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三子养亲汤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葛根芩连汤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木香槟榔丸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麻子仁丸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增</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液</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真人养脏汤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补中益气汤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4B84D663-3832-4EDB-BAF5-122BCD93473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A39AB560-AD33-40BA-B6AE-CFADECF7168D}">
      <dgm:prSet phldrT="[文本]"/>
      <dgm:spPr/>
      <dgm:t>
        <a:bodyPr/>
        <a:lstStyle/>
        <a:p>
          <a:r>
            <a:rPr lang="zh-CN" altLang="en-US" dirty="0">
              <a:latin typeface="黑体" panose="02010609060101010101" pitchFamily="49" charset="-122"/>
              <a:ea typeface="黑体" panose="02010609060101010101" pitchFamily="49" charset="-122"/>
            </a:rPr>
            <a:t>肾</a:t>
          </a:r>
        </a:p>
      </dgm:t>
    </dgm:pt>
    <dgm:pt modelId="{D8C99722-D16C-4891-B646-1048D7D15024}" type="parTrans" cxnId="{00DA9981-6A83-40D2-A03A-65035CECE2E6}">
      <dgm:prSet/>
      <dgm:spPr/>
      <dgm:t>
        <a:bodyPr/>
        <a:lstStyle/>
        <a:p>
          <a:endParaRPr lang="zh-CN" altLang="en-US"/>
        </a:p>
      </dgm:t>
    </dgm:pt>
    <dgm:pt modelId="{91871AA5-96D7-4828-8951-B6D7D59B619A}" type="sibTrans" cxnId="{00DA9981-6A83-40D2-A03A-65035CECE2E6}">
      <dgm:prSet/>
      <dgm:spPr/>
      <dgm:t>
        <a:bodyPr/>
        <a:lstStyle/>
        <a:p>
          <a:endParaRPr lang="zh-CN" altLang="en-US"/>
        </a:p>
      </dgm:t>
    </dgm:pt>
    <dgm:pt modelId="{38A13A9E-FF42-4640-A5DE-90E0BDC6061A}">
      <dgm:prSet phldrT="[文本]"/>
      <dgm:spPr/>
      <dgm:t>
        <a:bodyPr/>
        <a:lstStyle/>
        <a:p>
          <a:r>
            <a:rPr lang="zh-CN" altLang="en-US" dirty="0">
              <a:latin typeface="黑体" panose="02010609060101010101" pitchFamily="49" charset="-122"/>
              <a:ea typeface="黑体" panose="02010609060101010101" pitchFamily="49" charset="-122"/>
            </a:rPr>
            <a:t>相表里</a:t>
          </a:r>
        </a:p>
      </dgm:t>
    </dgm:pt>
    <dgm:pt modelId="{B2CE8520-6135-42F3-803E-0AC3460FD688}" type="parTrans" cxnId="{113639AE-F3E3-416A-9A22-BA6F2EEBC073}">
      <dgm:prSet/>
      <dgm:spPr/>
      <dgm:t>
        <a:bodyPr/>
        <a:lstStyle/>
        <a:p>
          <a:endParaRPr lang="zh-CN" altLang="en-US"/>
        </a:p>
      </dgm:t>
    </dgm:pt>
    <dgm:pt modelId="{D84A50ED-DE68-4340-9D35-F019D0F84277}" type="sibTrans" cxnId="{113639AE-F3E3-416A-9A22-BA6F2EEBC073}">
      <dgm:prSet/>
      <dgm:spPr/>
      <dgm:t>
        <a:bodyPr/>
        <a:lstStyle/>
        <a:p>
          <a:endParaRPr lang="zh-CN" altLang="en-US"/>
        </a:p>
      </dgm:t>
    </dgm:pt>
    <dgm:pt modelId="{4BF43FB8-7CBC-48CA-9BB2-60B4118044AB}">
      <dgm:prSet phldrT="[文本]"/>
      <dgm:spPr/>
      <dgm:t>
        <a:bodyPr/>
        <a:lstStyle/>
        <a:p>
          <a:r>
            <a:rPr lang="zh-CN" altLang="en-US" dirty="0">
              <a:latin typeface="黑体" panose="02010609060101010101" pitchFamily="49" charset="-122"/>
              <a:ea typeface="黑体" panose="02010609060101010101" pitchFamily="49" charset="-122"/>
            </a:rPr>
            <a:t>膀胱</a:t>
          </a:r>
        </a:p>
      </dgm:t>
    </dgm:pt>
    <dgm:pt modelId="{1C73B3E0-636C-4901-AA8C-6271B6B1E824}" type="parTrans" cxnId="{3E3FAEBB-6934-4D5E-A8C5-028BBEDB523D}">
      <dgm:prSet/>
      <dgm:spPr/>
      <dgm:t>
        <a:bodyPr/>
        <a:lstStyle/>
        <a:p>
          <a:endParaRPr lang="zh-CN" altLang="en-US"/>
        </a:p>
      </dgm:t>
    </dgm:pt>
    <dgm:pt modelId="{049B24EC-40C4-435B-80AA-228B4978EF40}" type="sibTrans" cxnId="{3E3FAEBB-6934-4D5E-A8C5-028BBEDB523D}">
      <dgm:prSet/>
      <dgm:spPr/>
      <dgm:t>
        <a:bodyPr/>
        <a:lstStyle/>
        <a:p>
          <a:endParaRPr lang="zh-CN" altLang="en-US"/>
        </a:p>
      </dgm:t>
    </dgm:pt>
    <dgm:pt modelId="{E323E30D-4D42-42D9-8D90-D5D586ADC626}" type="pres">
      <dgm:prSet presAssocID="{4B84D663-3832-4EDB-BAF5-122BCD934730}" presName="Name0" presStyleCnt="0">
        <dgm:presLayoutVars>
          <dgm:chMax val="7"/>
          <dgm:chPref val="7"/>
          <dgm:dir/>
          <dgm:animLvl val="lvl"/>
        </dgm:presLayoutVars>
      </dgm:prSet>
      <dgm:spPr/>
    </dgm:pt>
    <dgm:pt modelId="{3EF7F3C2-D0EA-4FED-A1EF-ECDBD44C81DA}" type="pres">
      <dgm:prSet presAssocID="{A39AB560-AD33-40BA-B6AE-CFADECF7168D}" presName="Accent1" presStyleCnt="0"/>
      <dgm:spPr/>
    </dgm:pt>
    <dgm:pt modelId="{976AAEB3-3235-40AE-A00E-C87DF2B88562}" type="pres">
      <dgm:prSet presAssocID="{A39AB560-AD33-40BA-B6AE-CFADECF7168D}" presName="Accent" presStyleLbl="node1" presStyleIdx="0" presStyleCnt="3"/>
      <dgm:spPr/>
    </dgm:pt>
    <dgm:pt modelId="{DDB9318E-8200-4F0A-BB49-6E2583961023}" type="pres">
      <dgm:prSet presAssocID="{A39AB560-AD33-40BA-B6AE-CFADECF7168D}" presName="Parent1" presStyleLbl="revTx" presStyleIdx="0" presStyleCnt="3">
        <dgm:presLayoutVars>
          <dgm:chMax val="1"/>
          <dgm:chPref val="1"/>
          <dgm:bulletEnabled val="1"/>
        </dgm:presLayoutVars>
      </dgm:prSet>
      <dgm:spPr/>
    </dgm:pt>
    <dgm:pt modelId="{A5BFAB94-09BE-4BA4-B29E-29AF4BA8F054}" type="pres">
      <dgm:prSet presAssocID="{38A13A9E-FF42-4640-A5DE-90E0BDC6061A}" presName="Accent2" presStyleCnt="0"/>
      <dgm:spPr/>
    </dgm:pt>
    <dgm:pt modelId="{4E1D9EB6-43A7-4BBC-B2B8-EACA704BEBB8}" type="pres">
      <dgm:prSet presAssocID="{38A13A9E-FF42-4640-A5DE-90E0BDC6061A}" presName="Accent" presStyleLbl="node1" presStyleIdx="1" presStyleCnt="3"/>
      <dgm:spPr/>
    </dgm:pt>
    <dgm:pt modelId="{BF8D597A-BDF4-406B-AAC8-A63E7E353CA7}" type="pres">
      <dgm:prSet presAssocID="{38A13A9E-FF42-4640-A5DE-90E0BDC6061A}" presName="Parent2" presStyleLbl="revTx" presStyleIdx="1" presStyleCnt="3">
        <dgm:presLayoutVars>
          <dgm:chMax val="1"/>
          <dgm:chPref val="1"/>
          <dgm:bulletEnabled val="1"/>
        </dgm:presLayoutVars>
      </dgm:prSet>
      <dgm:spPr/>
    </dgm:pt>
    <dgm:pt modelId="{9CE0A28B-CC31-452A-A33B-14C777EBE580}" type="pres">
      <dgm:prSet presAssocID="{4BF43FB8-7CBC-48CA-9BB2-60B4118044AB}" presName="Accent3" presStyleCnt="0"/>
      <dgm:spPr/>
    </dgm:pt>
    <dgm:pt modelId="{8420E67E-21FE-45C1-A1E2-DCBA04B56860}" type="pres">
      <dgm:prSet presAssocID="{4BF43FB8-7CBC-48CA-9BB2-60B4118044AB}" presName="Accent" presStyleLbl="node1" presStyleIdx="2" presStyleCnt="3"/>
      <dgm:spPr/>
    </dgm:pt>
    <dgm:pt modelId="{1C29A500-7892-43B9-8EE7-46CECEF79644}" type="pres">
      <dgm:prSet presAssocID="{4BF43FB8-7CBC-48CA-9BB2-60B4118044AB}" presName="Parent3" presStyleLbl="revTx" presStyleIdx="2" presStyleCnt="3">
        <dgm:presLayoutVars>
          <dgm:chMax val="1"/>
          <dgm:chPref val="1"/>
          <dgm:bulletEnabled val="1"/>
        </dgm:presLayoutVars>
      </dgm:prSet>
      <dgm:spPr/>
    </dgm:pt>
  </dgm:ptLst>
  <dgm:cxnLst>
    <dgm:cxn modelId="{EC0B8F4B-A087-4631-847C-F87DB4DECE91}" type="presOf" srcId="{38A13A9E-FF42-4640-A5DE-90E0BDC6061A}" destId="{BF8D597A-BDF4-406B-AAC8-A63E7E353CA7}" srcOrd="0" destOrd="0" presId="urn:microsoft.com/office/officeart/2009/layout/CircleArrowProcess"/>
    <dgm:cxn modelId="{00DA9981-6A83-40D2-A03A-65035CECE2E6}" srcId="{4B84D663-3832-4EDB-BAF5-122BCD934730}" destId="{A39AB560-AD33-40BA-B6AE-CFADECF7168D}" srcOrd="0" destOrd="0" parTransId="{D8C99722-D16C-4891-B646-1048D7D15024}" sibTransId="{91871AA5-96D7-4828-8951-B6D7D59B619A}"/>
    <dgm:cxn modelId="{113639AE-F3E3-416A-9A22-BA6F2EEBC073}" srcId="{4B84D663-3832-4EDB-BAF5-122BCD934730}" destId="{38A13A9E-FF42-4640-A5DE-90E0BDC6061A}" srcOrd="1" destOrd="0" parTransId="{B2CE8520-6135-42F3-803E-0AC3460FD688}" sibTransId="{D84A50ED-DE68-4340-9D35-F019D0F84277}"/>
    <dgm:cxn modelId="{FF9386AE-2205-4FC6-853A-1A63A49ED554}" type="presOf" srcId="{A39AB560-AD33-40BA-B6AE-CFADECF7168D}" destId="{DDB9318E-8200-4F0A-BB49-6E2583961023}" srcOrd="0" destOrd="0" presId="urn:microsoft.com/office/officeart/2009/layout/CircleArrowProcess"/>
    <dgm:cxn modelId="{125E15BA-F696-49B9-B5B2-66F940B16EFF}" type="presOf" srcId="{4B84D663-3832-4EDB-BAF5-122BCD934730}" destId="{E323E30D-4D42-42D9-8D90-D5D586ADC626}" srcOrd="0" destOrd="0" presId="urn:microsoft.com/office/officeart/2009/layout/CircleArrowProcess"/>
    <dgm:cxn modelId="{3E3FAEBB-6934-4D5E-A8C5-028BBEDB523D}" srcId="{4B84D663-3832-4EDB-BAF5-122BCD934730}" destId="{4BF43FB8-7CBC-48CA-9BB2-60B4118044AB}" srcOrd="2" destOrd="0" parTransId="{1C73B3E0-636C-4901-AA8C-6271B6B1E824}" sibTransId="{049B24EC-40C4-435B-80AA-228B4978EF40}"/>
    <dgm:cxn modelId="{BD3D9EE5-1146-4B9E-B5BA-0FED8E3BFDDE}" type="presOf" srcId="{4BF43FB8-7CBC-48CA-9BB2-60B4118044AB}" destId="{1C29A500-7892-43B9-8EE7-46CECEF79644}" srcOrd="0" destOrd="0" presId="urn:microsoft.com/office/officeart/2009/layout/CircleArrowProcess"/>
    <dgm:cxn modelId="{7673C462-A4F2-40A2-85AB-5FA26B6B1FB1}" type="presParOf" srcId="{E323E30D-4D42-42D9-8D90-D5D586ADC626}" destId="{3EF7F3C2-D0EA-4FED-A1EF-ECDBD44C81DA}" srcOrd="0" destOrd="0" presId="urn:microsoft.com/office/officeart/2009/layout/CircleArrowProcess"/>
    <dgm:cxn modelId="{67433901-6C27-4457-9CD5-35DAC9A2FADD}" type="presParOf" srcId="{3EF7F3C2-D0EA-4FED-A1EF-ECDBD44C81DA}" destId="{976AAEB3-3235-40AE-A00E-C87DF2B88562}" srcOrd="0" destOrd="0" presId="urn:microsoft.com/office/officeart/2009/layout/CircleArrowProcess"/>
    <dgm:cxn modelId="{906174B3-A202-44EF-8169-3279FD2B8FC5}" type="presParOf" srcId="{E323E30D-4D42-42D9-8D90-D5D586ADC626}" destId="{DDB9318E-8200-4F0A-BB49-6E2583961023}" srcOrd="1" destOrd="0" presId="urn:microsoft.com/office/officeart/2009/layout/CircleArrowProcess"/>
    <dgm:cxn modelId="{17B08563-9860-4349-B1DC-4990567FE659}" type="presParOf" srcId="{E323E30D-4D42-42D9-8D90-D5D586ADC626}" destId="{A5BFAB94-09BE-4BA4-B29E-29AF4BA8F054}" srcOrd="2" destOrd="0" presId="urn:microsoft.com/office/officeart/2009/layout/CircleArrowProcess"/>
    <dgm:cxn modelId="{AF2E46D9-BBED-4107-8100-C3EFDD052A0C}" type="presParOf" srcId="{A5BFAB94-09BE-4BA4-B29E-29AF4BA8F054}" destId="{4E1D9EB6-43A7-4BBC-B2B8-EACA704BEBB8}" srcOrd="0" destOrd="0" presId="urn:microsoft.com/office/officeart/2009/layout/CircleArrowProcess"/>
    <dgm:cxn modelId="{3D759979-0BF3-45FB-82DA-07BA538BB522}" type="presParOf" srcId="{E323E30D-4D42-42D9-8D90-D5D586ADC626}" destId="{BF8D597A-BDF4-406B-AAC8-A63E7E353CA7}" srcOrd="3" destOrd="0" presId="urn:microsoft.com/office/officeart/2009/layout/CircleArrowProcess"/>
    <dgm:cxn modelId="{76D0EB57-EDCB-466C-B112-23FDB6A894B4}" type="presParOf" srcId="{E323E30D-4D42-42D9-8D90-D5D586ADC626}" destId="{9CE0A28B-CC31-452A-A33B-14C777EBE580}" srcOrd="4" destOrd="0" presId="urn:microsoft.com/office/officeart/2009/layout/CircleArrowProcess"/>
    <dgm:cxn modelId="{CDF9561F-5A20-40E0-8500-3484330A4D63}" type="presParOf" srcId="{9CE0A28B-CC31-452A-A33B-14C777EBE580}" destId="{8420E67E-21FE-45C1-A1E2-DCBA04B56860}" srcOrd="0" destOrd="0" presId="urn:microsoft.com/office/officeart/2009/layout/CircleArrowProcess"/>
    <dgm:cxn modelId="{AC081937-5CBE-422A-8574-4B9C45D1EDA2}" type="presParOf" srcId="{E323E30D-4D42-42D9-8D90-D5D586ADC626}" destId="{1C29A500-7892-43B9-8EE7-46CECEF7964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右</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归</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鹿</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茸</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左</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归</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六味地黄丸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河车大造丸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五子衍宗丸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金匮肾气丸</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缩</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泉</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四</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物</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归</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脾</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蛤</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蚧</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散</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黑</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锡</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丹</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dgm:spPr/>
      <dgm:t>
        <a:bodyPr anchor="ctr"/>
        <a:lstStyle/>
        <a:p>
          <a:pPr algn="ctr"/>
          <a:r>
            <a:rPr lang="zh-CN" altLang="en-US" dirty="0">
              <a:latin typeface="黑体" panose="02010609060101010101" pitchFamily="49" charset="-122"/>
              <a:ea typeface="黑体" panose="02010609060101010101" pitchFamily="49" charset="-122"/>
            </a:rPr>
            <a:t>八</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正</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散</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dgm:spPr/>
      <dgm:t>
        <a:bodyPr/>
        <a:lstStyle/>
        <a:p>
          <a:pPr algn="ctr">
            <a:lnSpc>
              <a:spcPct val="100000"/>
            </a:lnSpc>
          </a:pPr>
          <a:r>
            <a:rPr lang="zh-CN" altLang="en-US" b="0" dirty="0">
              <a:latin typeface="黑体" panose="02010609060101010101" pitchFamily="49" charset="-122"/>
              <a:ea typeface="黑体" panose="02010609060101010101" pitchFamily="49" charset="-122"/>
            </a:rPr>
            <a:t>四</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妙</a:t>
          </a:r>
          <a:endParaRPr lang="en-US" altLang="zh-CN" b="0" dirty="0">
            <a:latin typeface="黑体" panose="02010609060101010101" pitchFamily="49" charset="-122"/>
            <a:ea typeface="黑体" panose="02010609060101010101" pitchFamily="49" charset="-122"/>
          </a:endParaRPr>
        </a:p>
        <a:p>
          <a:pPr algn="ctr">
            <a:lnSpc>
              <a:spcPct val="100000"/>
            </a:lnSpc>
          </a:pPr>
          <a:r>
            <a:rPr lang="zh-CN" altLang="en-US" b="0" dirty="0">
              <a:latin typeface="黑体" panose="02010609060101010101" pitchFamily="49" charset="-122"/>
              <a:ea typeface="黑体" panose="02010609060101010101" pitchFamily="49" charset="-122"/>
            </a:rPr>
            <a:t>丸</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custLinFactNeighborY="0">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一</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贯</a:t>
          </a:r>
          <a:endParaRPr lang="en-US" altLang="zh-CN" sz="3200" dirty="0">
            <a:latin typeface="黑体" panose="02010609060101010101" pitchFamily="49" charset="-122"/>
            <a:ea typeface="黑体" panose="02010609060101010101" pitchFamily="49" charset="-122"/>
          </a:endParaRPr>
        </a:p>
        <a:p>
          <a:pPr algn="ctr"/>
          <a:r>
            <a:rPr lang="zh-CN" altLang="en-US" sz="3200" dirty="0">
              <a:latin typeface="黑体" panose="02010609060101010101" pitchFamily="49" charset="-122"/>
              <a:ea typeface="黑体" panose="02010609060101010101" pitchFamily="49" charset="-122"/>
            </a:rPr>
            <a:t>煎</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滋水清肝饮</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镇肝熄风汤</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建</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瓴</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C3FF2D-B0B4-44A7-83CC-8139F23EF6D6}"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8264BD03-8AC7-4C18-A491-1BE7C45E1FA4}">
      <dgm:prSet phldrT="[文本]" custT="1"/>
      <dgm:spPr/>
      <dgm:t>
        <a:bodyPr/>
        <a:lstStyle/>
        <a:p>
          <a:r>
            <a:rPr lang="zh-CN" altLang="en-US" sz="3600" dirty="0">
              <a:latin typeface="黑体" panose="02010609060101010101" pitchFamily="49" charset="-122"/>
              <a:ea typeface="黑体" panose="02010609060101010101" pitchFamily="49" charset="-122"/>
            </a:rPr>
            <a:t>肝风</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内动</a:t>
          </a:r>
        </a:p>
      </dgm:t>
    </dgm:pt>
    <dgm:pt modelId="{1100EB23-1012-4994-90C8-5C91CF32FBEC}" type="parTrans" cxnId="{18AB69F5-9C0A-4D82-9158-5EA7FA3A396F}">
      <dgm:prSet/>
      <dgm:spPr/>
      <dgm:t>
        <a:bodyPr/>
        <a:lstStyle/>
        <a:p>
          <a:endParaRPr lang="zh-CN" altLang="en-US"/>
        </a:p>
      </dgm:t>
    </dgm:pt>
    <dgm:pt modelId="{3F5DC1B4-B41D-48AD-972A-23078975C184}" type="sibTrans" cxnId="{18AB69F5-9C0A-4D82-9158-5EA7FA3A396F}">
      <dgm:prSet/>
      <dgm:spPr/>
      <dgm:t>
        <a:bodyPr/>
        <a:lstStyle/>
        <a:p>
          <a:endParaRPr lang="zh-CN" altLang="en-US"/>
        </a:p>
      </dgm:t>
    </dgm:pt>
    <dgm:pt modelId="{BFC0289F-BDEE-4021-930A-DCC9ED4FAD1E}">
      <dgm:prSet phldrT="[文本]"/>
      <dgm:spPr/>
      <dgm:t>
        <a:bodyPr/>
        <a:lstStyle/>
        <a:p>
          <a:r>
            <a:rPr lang="zh-CN" altLang="en-US" dirty="0">
              <a:latin typeface="黑体" panose="02010609060101010101" pitchFamily="49" charset="-122"/>
              <a:ea typeface="黑体" panose="02010609060101010101" pitchFamily="49" charset="-122"/>
            </a:rPr>
            <a:t>肝阳化风</a:t>
          </a:r>
        </a:p>
      </dgm:t>
    </dgm:pt>
    <dgm:pt modelId="{85CD058E-4B43-471D-B8C0-7FC11832208E}" type="parTrans" cxnId="{C60FE9BA-CDB6-40D7-8772-899AE8E49BA7}">
      <dgm:prSet/>
      <dgm:spPr/>
      <dgm:t>
        <a:bodyPr/>
        <a:lstStyle/>
        <a:p>
          <a:endParaRPr lang="zh-CN" altLang="en-US"/>
        </a:p>
      </dgm:t>
    </dgm:pt>
    <dgm:pt modelId="{29344DEA-2BCD-4EC8-B708-66567422FA3B}" type="sibTrans" cxnId="{C60FE9BA-CDB6-40D7-8772-899AE8E49BA7}">
      <dgm:prSet/>
      <dgm:spPr/>
      <dgm:t>
        <a:bodyPr/>
        <a:lstStyle/>
        <a:p>
          <a:endParaRPr lang="zh-CN" altLang="en-US"/>
        </a:p>
      </dgm:t>
    </dgm:pt>
    <dgm:pt modelId="{B5803E21-D094-4517-8552-9E1E290B4653}">
      <dgm:prSet phldrT="[文本]"/>
      <dgm:spPr/>
      <dgm:t>
        <a:bodyPr/>
        <a:lstStyle/>
        <a:p>
          <a:r>
            <a:rPr lang="zh-CN" altLang="en-US" dirty="0">
              <a:latin typeface="黑体" panose="02010609060101010101" pitchFamily="49" charset="-122"/>
              <a:ea typeface="黑体" panose="02010609060101010101" pitchFamily="49" charset="-122"/>
            </a:rPr>
            <a:t>阴虚风动</a:t>
          </a:r>
        </a:p>
      </dgm:t>
    </dgm:pt>
    <dgm:pt modelId="{0F71F4AE-F938-4066-ABD1-243B27CA26BD}" type="parTrans" cxnId="{A9DECEC3-3A04-4DF7-982D-BF3013529490}">
      <dgm:prSet/>
      <dgm:spPr/>
      <dgm:t>
        <a:bodyPr/>
        <a:lstStyle/>
        <a:p>
          <a:endParaRPr lang="zh-CN" altLang="en-US"/>
        </a:p>
      </dgm:t>
    </dgm:pt>
    <dgm:pt modelId="{EF6EB26F-056A-406C-8ECC-B88C219CEC25}" type="sibTrans" cxnId="{A9DECEC3-3A04-4DF7-982D-BF3013529490}">
      <dgm:prSet/>
      <dgm:spPr/>
      <dgm:t>
        <a:bodyPr/>
        <a:lstStyle/>
        <a:p>
          <a:endParaRPr lang="zh-CN" altLang="en-US"/>
        </a:p>
      </dgm:t>
    </dgm:pt>
    <dgm:pt modelId="{E4B1D388-1263-4135-AEC5-E96C53CD72E7}">
      <dgm:prSet phldrT="[文本]"/>
      <dgm:spPr/>
      <dgm:t>
        <a:bodyPr/>
        <a:lstStyle/>
        <a:p>
          <a:r>
            <a:rPr lang="zh-CN" altLang="en-US" dirty="0">
              <a:latin typeface="黑体" panose="02010609060101010101" pitchFamily="49" charset="-122"/>
              <a:ea typeface="黑体" panose="02010609060101010101" pitchFamily="49" charset="-122"/>
            </a:rPr>
            <a:t>血虚风动</a:t>
          </a:r>
        </a:p>
      </dgm:t>
    </dgm:pt>
    <dgm:pt modelId="{0C244B1E-F67D-4C25-AB03-8BF4D87D351B}" type="parTrans" cxnId="{168E8A6F-1560-4127-8413-66A8D1AD5BB2}">
      <dgm:prSet/>
      <dgm:spPr/>
      <dgm:t>
        <a:bodyPr/>
        <a:lstStyle/>
        <a:p>
          <a:endParaRPr lang="zh-CN" altLang="en-US"/>
        </a:p>
      </dgm:t>
    </dgm:pt>
    <dgm:pt modelId="{B69FFE5D-32EC-4505-9E0E-49DA524721B5}" type="sibTrans" cxnId="{168E8A6F-1560-4127-8413-66A8D1AD5BB2}">
      <dgm:prSet/>
      <dgm:spPr/>
      <dgm:t>
        <a:bodyPr/>
        <a:lstStyle/>
        <a:p>
          <a:endParaRPr lang="zh-CN" altLang="en-US"/>
        </a:p>
      </dgm:t>
    </dgm:pt>
    <dgm:pt modelId="{21C6C228-93F5-4752-9DE8-9DE019BF5F91}">
      <dgm:prSet phldrT="[文本]"/>
      <dgm:spPr/>
      <dgm:t>
        <a:bodyPr/>
        <a:lstStyle/>
        <a:p>
          <a:r>
            <a:rPr lang="zh-CN" altLang="en-US" dirty="0">
              <a:latin typeface="黑体" panose="02010609060101010101" pitchFamily="49" charset="-122"/>
              <a:ea typeface="黑体" panose="02010609060101010101" pitchFamily="49" charset="-122"/>
            </a:rPr>
            <a:t>热极生风</a:t>
          </a:r>
        </a:p>
      </dgm:t>
    </dgm:pt>
    <dgm:pt modelId="{EF4B43E8-59B3-44B0-9B56-ED0CEDFA9612}" type="parTrans" cxnId="{2D4870E0-6C6F-45DB-98E0-44E59EC4CEF6}">
      <dgm:prSet/>
      <dgm:spPr/>
      <dgm:t>
        <a:bodyPr/>
        <a:lstStyle/>
        <a:p>
          <a:endParaRPr lang="zh-CN" altLang="en-US"/>
        </a:p>
      </dgm:t>
    </dgm:pt>
    <dgm:pt modelId="{8BAAD3CF-AA71-4D26-BCC2-DF8A68B5E2C7}" type="sibTrans" cxnId="{2D4870E0-6C6F-45DB-98E0-44E59EC4CEF6}">
      <dgm:prSet/>
      <dgm:spPr/>
      <dgm:t>
        <a:bodyPr/>
        <a:lstStyle/>
        <a:p>
          <a:endParaRPr lang="zh-CN" altLang="en-US"/>
        </a:p>
      </dgm:t>
    </dgm:pt>
    <dgm:pt modelId="{E00E7075-60A9-4226-A221-10F768691A04}" type="pres">
      <dgm:prSet presAssocID="{19C3FF2D-B0B4-44A7-83CC-8139F23EF6D6}" presName="composite" presStyleCnt="0">
        <dgm:presLayoutVars>
          <dgm:chMax val="1"/>
          <dgm:dir/>
          <dgm:resizeHandles val="exact"/>
        </dgm:presLayoutVars>
      </dgm:prSet>
      <dgm:spPr/>
    </dgm:pt>
    <dgm:pt modelId="{99992975-9D36-4982-B344-29F5DA9878F9}" type="pres">
      <dgm:prSet presAssocID="{19C3FF2D-B0B4-44A7-83CC-8139F23EF6D6}" presName="radial" presStyleCnt="0">
        <dgm:presLayoutVars>
          <dgm:animLvl val="ctr"/>
        </dgm:presLayoutVars>
      </dgm:prSet>
      <dgm:spPr/>
    </dgm:pt>
    <dgm:pt modelId="{B5940237-AE04-4B90-A23C-CCE484BB41BC}" type="pres">
      <dgm:prSet presAssocID="{8264BD03-8AC7-4C18-A491-1BE7C45E1FA4}" presName="centerShape" presStyleLbl="vennNode1" presStyleIdx="0" presStyleCnt="5"/>
      <dgm:spPr/>
    </dgm:pt>
    <dgm:pt modelId="{BEE93210-5EC4-4E6F-9EDD-793A420C2222}" type="pres">
      <dgm:prSet presAssocID="{BFC0289F-BDEE-4021-930A-DCC9ED4FAD1E}" presName="node" presStyleLbl="vennNode1" presStyleIdx="1" presStyleCnt="5">
        <dgm:presLayoutVars>
          <dgm:bulletEnabled val="1"/>
        </dgm:presLayoutVars>
      </dgm:prSet>
      <dgm:spPr/>
    </dgm:pt>
    <dgm:pt modelId="{85B89817-B440-46FF-9FC0-0EAE13F75620}" type="pres">
      <dgm:prSet presAssocID="{B5803E21-D094-4517-8552-9E1E290B4653}" presName="node" presStyleLbl="vennNode1" presStyleIdx="2" presStyleCnt="5">
        <dgm:presLayoutVars>
          <dgm:bulletEnabled val="1"/>
        </dgm:presLayoutVars>
      </dgm:prSet>
      <dgm:spPr/>
    </dgm:pt>
    <dgm:pt modelId="{E9D64294-42A4-4DB6-A792-C8E100C7C8FD}" type="pres">
      <dgm:prSet presAssocID="{E4B1D388-1263-4135-AEC5-E96C53CD72E7}" presName="node" presStyleLbl="vennNode1" presStyleIdx="3" presStyleCnt="5">
        <dgm:presLayoutVars>
          <dgm:bulletEnabled val="1"/>
        </dgm:presLayoutVars>
      </dgm:prSet>
      <dgm:spPr/>
    </dgm:pt>
    <dgm:pt modelId="{5F67F1F4-530C-42A2-BCD5-1F49B257D671}" type="pres">
      <dgm:prSet presAssocID="{21C6C228-93F5-4752-9DE8-9DE019BF5F91}" presName="node" presStyleLbl="vennNode1" presStyleIdx="4" presStyleCnt="5">
        <dgm:presLayoutVars>
          <dgm:bulletEnabled val="1"/>
        </dgm:presLayoutVars>
      </dgm:prSet>
      <dgm:spPr/>
    </dgm:pt>
  </dgm:ptLst>
  <dgm:cxnLst>
    <dgm:cxn modelId="{08AE2C00-758D-44FE-B120-5BAF36DE3A2E}" type="presOf" srcId="{E4B1D388-1263-4135-AEC5-E96C53CD72E7}" destId="{E9D64294-42A4-4DB6-A792-C8E100C7C8FD}" srcOrd="0" destOrd="0" presId="urn:microsoft.com/office/officeart/2005/8/layout/radial3"/>
    <dgm:cxn modelId="{4AF9715D-1CEF-45A5-B7AD-C113B0F7C1A1}" type="presOf" srcId="{B5803E21-D094-4517-8552-9E1E290B4653}" destId="{85B89817-B440-46FF-9FC0-0EAE13F75620}" srcOrd="0" destOrd="0" presId="urn:microsoft.com/office/officeart/2005/8/layout/radial3"/>
    <dgm:cxn modelId="{D3424643-1C0B-46FA-AA98-72EE3D9C5F12}" type="presOf" srcId="{19C3FF2D-B0B4-44A7-83CC-8139F23EF6D6}" destId="{E00E7075-60A9-4226-A221-10F768691A04}" srcOrd="0" destOrd="0" presId="urn:microsoft.com/office/officeart/2005/8/layout/radial3"/>
    <dgm:cxn modelId="{6DDAFB65-C72E-4003-8CD7-A1322114A12E}" type="presOf" srcId="{BFC0289F-BDEE-4021-930A-DCC9ED4FAD1E}" destId="{BEE93210-5EC4-4E6F-9EDD-793A420C2222}" srcOrd="0" destOrd="0" presId="urn:microsoft.com/office/officeart/2005/8/layout/radial3"/>
    <dgm:cxn modelId="{168E8A6F-1560-4127-8413-66A8D1AD5BB2}" srcId="{8264BD03-8AC7-4C18-A491-1BE7C45E1FA4}" destId="{E4B1D388-1263-4135-AEC5-E96C53CD72E7}" srcOrd="2" destOrd="0" parTransId="{0C244B1E-F67D-4C25-AB03-8BF4D87D351B}" sibTransId="{B69FFE5D-32EC-4505-9E0E-49DA524721B5}"/>
    <dgm:cxn modelId="{A67E30A1-EBDA-4D8D-9369-009DBFB3C24D}" type="presOf" srcId="{8264BD03-8AC7-4C18-A491-1BE7C45E1FA4}" destId="{B5940237-AE04-4B90-A23C-CCE484BB41BC}" srcOrd="0" destOrd="0" presId="urn:microsoft.com/office/officeart/2005/8/layout/radial3"/>
    <dgm:cxn modelId="{EE3911B8-36D1-4EAE-86B4-4EE591A97318}" type="presOf" srcId="{21C6C228-93F5-4752-9DE8-9DE019BF5F91}" destId="{5F67F1F4-530C-42A2-BCD5-1F49B257D671}" srcOrd="0" destOrd="0" presId="urn:microsoft.com/office/officeart/2005/8/layout/radial3"/>
    <dgm:cxn modelId="{C60FE9BA-CDB6-40D7-8772-899AE8E49BA7}" srcId="{8264BD03-8AC7-4C18-A491-1BE7C45E1FA4}" destId="{BFC0289F-BDEE-4021-930A-DCC9ED4FAD1E}" srcOrd="0" destOrd="0" parTransId="{85CD058E-4B43-471D-B8C0-7FC11832208E}" sibTransId="{29344DEA-2BCD-4EC8-B708-66567422FA3B}"/>
    <dgm:cxn modelId="{A9DECEC3-3A04-4DF7-982D-BF3013529490}" srcId="{8264BD03-8AC7-4C18-A491-1BE7C45E1FA4}" destId="{B5803E21-D094-4517-8552-9E1E290B4653}" srcOrd="1" destOrd="0" parTransId="{0F71F4AE-F938-4066-ABD1-243B27CA26BD}" sibTransId="{EF6EB26F-056A-406C-8ECC-B88C219CEC25}"/>
    <dgm:cxn modelId="{2D4870E0-6C6F-45DB-98E0-44E59EC4CEF6}" srcId="{8264BD03-8AC7-4C18-A491-1BE7C45E1FA4}" destId="{21C6C228-93F5-4752-9DE8-9DE019BF5F91}" srcOrd="3" destOrd="0" parTransId="{EF4B43E8-59B3-44B0-9B56-ED0CEDFA9612}" sibTransId="{8BAAD3CF-AA71-4D26-BCC2-DF8A68B5E2C7}"/>
    <dgm:cxn modelId="{18AB69F5-9C0A-4D82-9158-5EA7FA3A396F}" srcId="{19C3FF2D-B0B4-44A7-83CC-8139F23EF6D6}" destId="{8264BD03-8AC7-4C18-A491-1BE7C45E1FA4}" srcOrd="0" destOrd="0" parTransId="{1100EB23-1012-4994-90C8-5C91CF32FBEC}" sibTransId="{3F5DC1B4-B41D-48AD-972A-23078975C184}"/>
    <dgm:cxn modelId="{040688F1-493E-4F19-9B47-975768380472}" type="presParOf" srcId="{E00E7075-60A9-4226-A221-10F768691A04}" destId="{99992975-9D36-4982-B344-29F5DA9878F9}" srcOrd="0" destOrd="0" presId="urn:microsoft.com/office/officeart/2005/8/layout/radial3"/>
    <dgm:cxn modelId="{DA70DA84-AD9B-4E2B-B62A-F4C44EE5CDFC}" type="presParOf" srcId="{99992975-9D36-4982-B344-29F5DA9878F9}" destId="{B5940237-AE04-4B90-A23C-CCE484BB41BC}" srcOrd="0" destOrd="0" presId="urn:microsoft.com/office/officeart/2005/8/layout/radial3"/>
    <dgm:cxn modelId="{5B90FA6B-497B-4B6C-B143-9F0EBDF1AE2D}" type="presParOf" srcId="{99992975-9D36-4982-B344-29F5DA9878F9}" destId="{BEE93210-5EC4-4E6F-9EDD-793A420C2222}" srcOrd="1" destOrd="0" presId="urn:microsoft.com/office/officeart/2005/8/layout/radial3"/>
    <dgm:cxn modelId="{3E716918-1F01-4657-AE8C-71FBC8E6C376}" type="presParOf" srcId="{99992975-9D36-4982-B344-29F5DA9878F9}" destId="{85B89817-B440-46FF-9FC0-0EAE13F75620}" srcOrd="2" destOrd="0" presId="urn:microsoft.com/office/officeart/2005/8/layout/radial3"/>
    <dgm:cxn modelId="{0F115253-C9D2-4F71-BADC-AA3D3E68AB9B}" type="presParOf" srcId="{99992975-9D36-4982-B344-29F5DA9878F9}" destId="{E9D64294-42A4-4DB6-A792-C8E100C7C8FD}" srcOrd="3" destOrd="0" presId="urn:microsoft.com/office/officeart/2005/8/layout/radial3"/>
    <dgm:cxn modelId="{94544F07-0EAF-4169-AB8F-8D73E924EE39}" type="presParOf" srcId="{99992975-9D36-4982-B344-29F5DA9878F9}" destId="{5F67F1F4-530C-42A2-BCD5-1F49B257D671}"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6CFA91-E742-4C1C-BEC9-DF0B353F42D1}" type="doc">
      <dgm:prSet loTypeId="urn:microsoft.com/office/officeart/2009/layout/ReverseList" loCatId="relationship" qsTypeId="urn:microsoft.com/office/officeart/2005/8/quickstyle/simple1" qsCatId="simple" csTypeId="urn:microsoft.com/office/officeart/2005/8/colors/accent2_1" csCatId="accent2" phldr="1"/>
      <dgm:spPr/>
      <dgm:t>
        <a:bodyPr/>
        <a:lstStyle/>
        <a:p>
          <a:endParaRPr lang="zh-CN" altLang="en-US"/>
        </a:p>
      </dgm:t>
    </dgm:pt>
    <dgm:pt modelId="{BAEB4001-9860-4151-B682-F820F9F5A192}">
      <dgm:prSet phldrT="[文本]" custT="1"/>
      <dgm:spPr/>
      <dgm:t>
        <a:bodyPr anchor="ctr"/>
        <a:lstStyle/>
        <a:p>
          <a:pPr algn="ctr"/>
          <a:r>
            <a:rPr lang="zh-CN" altLang="en-US" sz="3200" dirty="0">
              <a:latin typeface="黑体" panose="02010609060101010101" pitchFamily="49" charset="-122"/>
              <a:ea typeface="黑体" panose="02010609060101010101" pitchFamily="49" charset="-122"/>
            </a:rPr>
            <a:t>大定风珠</a:t>
          </a:r>
        </a:p>
      </dgm:t>
    </dgm:pt>
    <dgm:pt modelId="{0E0A4BD2-163D-4EBC-A0A7-929DE672C0C4}" type="parTrans" cxnId="{FCEFFD65-B86B-41C3-AC70-AFFA50FB2F7A}">
      <dgm:prSet/>
      <dgm:spPr/>
      <dgm:t>
        <a:bodyPr/>
        <a:lstStyle/>
        <a:p>
          <a:endParaRPr lang="zh-CN" altLang="en-US"/>
        </a:p>
      </dgm:t>
    </dgm:pt>
    <dgm:pt modelId="{89D0F275-4A81-4240-9EF8-77B86FC4F523}" type="sibTrans" cxnId="{FCEFFD65-B86B-41C3-AC70-AFFA50FB2F7A}">
      <dgm:prSet/>
      <dgm:spPr/>
      <dgm:t>
        <a:bodyPr/>
        <a:lstStyle/>
        <a:p>
          <a:endParaRPr lang="zh-CN" altLang="en-US"/>
        </a:p>
      </dgm:t>
    </dgm:pt>
    <dgm:pt modelId="{F752A88E-A1C5-4571-B50C-4E5A546E3B6C}">
      <dgm:prSet phldrT="[文本]" custT="1"/>
      <dgm:spPr/>
      <dgm:t>
        <a:bodyPr/>
        <a:lstStyle/>
        <a:p>
          <a:pPr algn="ctr">
            <a:lnSpc>
              <a:spcPct val="100000"/>
            </a:lnSpc>
          </a:pPr>
          <a:r>
            <a:rPr lang="zh-CN" altLang="en-US" sz="3200" b="0" dirty="0">
              <a:latin typeface="黑体" panose="02010609060101010101" pitchFamily="49" charset="-122"/>
              <a:ea typeface="黑体" panose="02010609060101010101" pitchFamily="49" charset="-122"/>
            </a:rPr>
            <a:t>四</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物</a:t>
          </a:r>
          <a:endParaRPr lang="en-US" altLang="zh-CN" sz="3200" b="0" dirty="0">
            <a:latin typeface="黑体" panose="02010609060101010101" pitchFamily="49" charset="-122"/>
            <a:ea typeface="黑体" panose="02010609060101010101" pitchFamily="49" charset="-122"/>
          </a:endParaRPr>
        </a:p>
        <a:p>
          <a:pPr algn="ctr">
            <a:lnSpc>
              <a:spcPct val="100000"/>
            </a:lnSpc>
          </a:pPr>
          <a:r>
            <a:rPr lang="zh-CN" altLang="en-US" sz="3200" b="0" dirty="0">
              <a:latin typeface="黑体" panose="02010609060101010101" pitchFamily="49" charset="-122"/>
              <a:ea typeface="黑体" panose="02010609060101010101" pitchFamily="49" charset="-122"/>
            </a:rPr>
            <a:t>汤</a:t>
          </a:r>
        </a:p>
      </dgm:t>
    </dgm:pt>
    <dgm:pt modelId="{A365D9DB-44AE-4A8E-A17D-49A60ECFAC6D}" type="parTrans" cxnId="{525BD201-190D-467A-BC05-58D4B81EEE74}">
      <dgm:prSet/>
      <dgm:spPr/>
      <dgm:t>
        <a:bodyPr/>
        <a:lstStyle/>
        <a:p>
          <a:endParaRPr lang="zh-CN" altLang="en-US"/>
        </a:p>
      </dgm:t>
    </dgm:pt>
    <dgm:pt modelId="{7D689147-8762-452E-8CBA-E1767C9DF190}" type="sibTrans" cxnId="{525BD201-190D-467A-BC05-58D4B81EEE74}">
      <dgm:prSet/>
      <dgm:spPr/>
      <dgm:t>
        <a:bodyPr/>
        <a:lstStyle/>
        <a:p>
          <a:endParaRPr lang="zh-CN" altLang="en-US"/>
        </a:p>
      </dgm:t>
    </dgm:pt>
    <dgm:pt modelId="{25016E5F-1AAA-410B-AB10-2BDC3F9C970F}" type="pres">
      <dgm:prSet presAssocID="{5F6CFA91-E742-4C1C-BEC9-DF0B353F42D1}" presName="Name0" presStyleCnt="0">
        <dgm:presLayoutVars>
          <dgm:chMax val="2"/>
          <dgm:chPref val="2"/>
          <dgm:animLvl val="lvl"/>
        </dgm:presLayoutVars>
      </dgm:prSet>
      <dgm:spPr/>
    </dgm:pt>
    <dgm:pt modelId="{816FD0D0-CB08-479F-A167-E2A334722304}" type="pres">
      <dgm:prSet presAssocID="{5F6CFA91-E742-4C1C-BEC9-DF0B353F42D1}" presName="LeftText" presStyleLbl="revTx" presStyleIdx="0" presStyleCnt="0">
        <dgm:presLayoutVars>
          <dgm:bulletEnabled val="1"/>
        </dgm:presLayoutVars>
      </dgm:prSet>
      <dgm:spPr/>
    </dgm:pt>
    <dgm:pt modelId="{355CB4C3-ECCD-4E57-85A8-57E315A813C5}" type="pres">
      <dgm:prSet presAssocID="{5F6CFA91-E742-4C1C-BEC9-DF0B353F42D1}" presName="LeftNode" presStyleLbl="bgImgPlace1" presStyleIdx="0" presStyleCnt="2">
        <dgm:presLayoutVars>
          <dgm:chMax val="2"/>
          <dgm:chPref val="2"/>
        </dgm:presLayoutVars>
      </dgm:prSet>
      <dgm:spPr/>
    </dgm:pt>
    <dgm:pt modelId="{B7EB7908-8832-483D-A4E5-ADF2D6765884}" type="pres">
      <dgm:prSet presAssocID="{5F6CFA91-E742-4C1C-BEC9-DF0B353F42D1}" presName="RightText" presStyleLbl="revTx" presStyleIdx="0" presStyleCnt="0">
        <dgm:presLayoutVars>
          <dgm:bulletEnabled val="1"/>
        </dgm:presLayoutVars>
      </dgm:prSet>
      <dgm:spPr/>
    </dgm:pt>
    <dgm:pt modelId="{B3152C98-667E-47F8-8D9D-1CC7FFD69F73}" type="pres">
      <dgm:prSet presAssocID="{5F6CFA91-E742-4C1C-BEC9-DF0B353F42D1}" presName="RightNode" presStyleLbl="bgImgPlace1" presStyleIdx="1" presStyleCnt="2">
        <dgm:presLayoutVars>
          <dgm:chMax val="0"/>
          <dgm:chPref val="0"/>
        </dgm:presLayoutVars>
      </dgm:prSet>
      <dgm:spPr/>
    </dgm:pt>
    <dgm:pt modelId="{6BA1E15B-C54B-4593-A0D1-C0CAD3D98213}" type="pres">
      <dgm:prSet presAssocID="{5F6CFA91-E742-4C1C-BEC9-DF0B353F42D1}" presName="TopArrow" presStyleLbl="node1" presStyleIdx="0" presStyleCnt="2"/>
      <dgm:spPr/>
    </dgm:pt>
    <dgm:pt modelId="{7E528588-BB80-48EB-AC5F-4C35E7BE9329}" type="pres">
      <dgm:prSet presAssocID="{5F6CFA91-E742-4C1C-BEC9-DF0B353F42D1}" presName="BottomArrow" presStyleLbl="node1" presStyleIdx="1" presStyleCnt="2"/>
      <dgm:spPr/>
    </dgm:pt>
  </dgm:ptLst>
  <dgm:cxnLst>
    <dgm:cxn modelId="{525BD201-190D-467A-BC05-58D4B81EEE74}" srcId="{5F6CFA91-E742-4C1C-BEC9-DF0B353F42D1}" destId="{F752A88E-A1C5-4571-B50C-4E5A546E3B6C}" srcOrd="1" destOrd="0" parTransId="{A365D9DB-44AE-4A8E-A17D-49A60ECFAC6D}" sibTransId="{7D689147-8762-452E-8CBA-E1767C9DF190}"/>
    <dgm:cxn modelId="{FCEFFD65-B86B-41C3-AC70-AFFA50FB2F7A}" srcId="{5F6CFA91-E742-4C1C-BEC9-DF0B353F42D1}" destId="{BAEB4001-9860-4151-B682-F820F9F5A192}" srcOrd="0" destOrd="0" parTransId="{0E0A4BD2-163D-4EBC-A0A7-929DE672C0C4}" sibTransId="{89D0F275-4A81-4240-9EF8-77B86FC4F523}"/>
    <dgm:cxn modelId="{8E2589B3-9C8D-42FE-BAAC-88C3D5538132}" type="presOf" srcId="{F752A88E-A1C5-4571-B50C-4E5A546E3B6C}" destId="{B3152C98-667E-47F8-8D9D-1CC7FFD69F73}" srcOrd="1" destOrd="0" presId="urn:microsoft.com/office/officeart/2009/layout/ReverseList"/>
    <dgm:cxn modelId="{303C3DBB-DA8E-41A3-8A84-FB027797F6BC}" type="presOf" srcId="{5F6CFA91-E742-4C1C-BEC9-DF0B353F42D1}" destId="{25016E5F-1AAA-410B-AB10-2BDC3F9C970F}" srcOrd="0" destOrd="0" presId="urn:microsoft.com/office/officeart/2009/layout/ReverseList"/>
    <dgm:cxn modelId="{A3FA93D7-7EC7-4776-993A-34E825DE72C7}" type="presOf" srcId="{F752A88E-A1C5-4571-B50C-4E5A546E3B6C}" destId="{B7EB7908-8832-483D-A4E5-ADF2D6765884}" srcOrd="0" destOrd="0" presId="urn:microsoft.com/office/officeart/2009/layout/ReverseList"/>
    <dgm:cxn modelId="{2A1825E1-3FDA-4E71-9CED-D5872E04599A}" type="presOf" srcId="{BAEB4001-9860-4151-B682-F820F9F5A192}" destId="{816FD0D0-CB08-479F-A167-E2A334722304}" srcOrd="0" destOrd="0" presId="urn:microsoft.com/office/officeart/2009/layout/ReverseList"/>
    <dgm:cxn modelId="{A719B8F1-EA60-41FA-8CEC-0A3677CDF63D}" type="presOf" srcId="{BAEB4001-9860-4151-B682-F820F9F5A192}" destId="{355CB4C3-ECCD-4E57-85A8-57E315A813C5}" srcOrd="1" destOrd="0" presId="urn:microsoft.com/office/officeart/2009/layout/ReverseList"/>
    <dgm:cxn modelId="{4FE0A544-2FB1-4987-A8BF-6AA990F9A5F6}" type="presParOf" srcId="{25016E5F-1AAA-410B-AB10-2BDC3F9C970F}" destId="{816FD0D0-CB08-479F-A167-E2A334722304}" srcOrd="0" destOrd="0" presId="urn:microsoft.com/office/officeart/2009/layout/ReverseList"/>
    <dgm:cxn modelId="{C016B23A-6276-4EA8-9BD9-6CE473280789}" type="presParOf" srcId="{25016E5F-1AAA-410B-AB10-2BDC3F9C970F}" destId="{355CB4C3-ECCD-4E57-85A8-57E315A813C5}" srcOrd="1" destOrd="0" presId="urn:microsoft.com/office/officeart/2009/layout/ReverseList"/>
    <dgm:cxn modelId="{2FEEA994-68D7-4656-B086-299AC5EBC009}" type="presParOf" srcId="{25016E5F-1AAA-410B-AB10-2BDC3F9C970F}" destId="{B7EB7908-8832-483D-A4E5-ADF2D6765884}" srcOrd="2" destOrd="0" presId="urn:microsoft.com/office/officeart/2009/layout/ReverseList"/>
    <dgm:cxn modelId="{A7C88955-D386-4420-A0F8-B0378A19331D}" type="presParOf" srcId="{25016E5F-1AAA-410B-AB10-2BDC3F9C970F}" destId="{B3152C98-667E-47F8-8D9D-1CC7FFD69F73}" srcOrd="3" destOrd="0" presId="urn:microsoft.com/office/officeart/2009/layout/ReverseList"/>
    <dgm:cxn modelId="{559061BC-A1D4-4720-BF4C-0745EBA55EC3}" type="presParOf" srcId="{25016E5F-1AAA-410B-AB10-2BDC3F9C970F}" destId="{6BA1E15B-C54B-4593-A0D1-C0CAD3D98213}" srcOrd="4" destOrd="0" presId="urn:microsoft.com/office/officeart/2009/layout/ReverseList"/>
    <dgm:cxn modelId="{A6DAE308-AB3B-4378-9396-DE24683D4EBB}" type="presParOf" srcId="{25016E5F-1AAA-410B-AB10-2BDC3F9C970F}" destId="{7E528588-BB80-48EB-AC5F-4C35E7BE9329}"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18A31-0905-4960-AA19-C265E7B4B35A}">
      <dsp:nvSpPr>
        <dsp:cNvPr id="0" name=""/>
        <dsp:cNvSpPr/>
      </dsp:nvSpPr>
      <dsp:spPr>
        <a:xfrm>
          <a:off x="-4872127" y="-746639"/>
          <a:ext cx="5802812" cy="5802812"/>
        </a:xfrm>
        <a:prstGeom prst="blockArc">
          <a:avLst>
            <a:gd name="adj1" fmla="val 18900000"/>
            <a:gd name="adj2" fmla="val 2700000"/>
            <a:gd name="adj3" fmla="val 372"/>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34BF74-5B61-496E-9A2F-D91D223050BB}">
      <dsp:nvSpPr>
        <dsp:cNvPr id="0" name=""/>
        <dsp:cNvSpPr/>
      </dsp:nvSpPr>
      <dsp:spPr>
        <a:xfrm>
          <a:off x="598570" y="430953"/>
          <a:ext cx="7558155" cy="86190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60960" rIns="60960" bIns="60960" numCol="1" spcCol="1270" anchor="ctr" anchorCtr="0">
          <a:noAutofit/>
        </a:bodyPr>
        <a:lstStyle/>
        <a:p>
          <a:pPr marL="0" lvl="0" indent="0" algn="l" defTabSz="1066800">
            <a:lnSpc>
              <a:spcPct val="90000"/>
            </a:lnSpc>
            <a:spcBef>
              <a:spcPct val="0"/>
            </a:spcBef>
            <a:spcAft>
              <a:spcPct val="35000"/>
            </a:spcAft>
            <a:buNone/>
          </a:pPr>
          <a:r>
            <a:rPr lang="zh-CN" altLang="zh-CN" sz="2400" kern="1200" dirty="0"/>
            <a:t>疾病的单个症状，以及舌象、脉象等体征</a:t>
          </a:r>
          <a:r>
            <a:rPr lang="en-US" altLang="zh-CN" sz="2400" kern="1200" dirty="0"/>
            <a:t>——</a:t>
          </a:r>
          <a:r>
            <a:rPr lang="zh-CN" altLang="en-US" sz="2400" kern="1200" dirty="0"/>
            <a:t>现象</a:t>
          </a:r>
        </a:p>
      </dsp:txBody>
      <dsp:txXfrm>
        <a:off x="598570" y="430953"/>
        <a:ext cx="7558155" cy="861906"/>
      </dsp:txXfrm>
    </dsp:sp>
    <dsp:sp modelId="{6023671A-8F54-4E0E-A172-FF7A53B6AA1A}">
      <dsp:nvSpPr>
        <dsp:cNvPr id="0" name=""/>
        <dsp:cNvSpPr/>
      </dsp:nvSpPr>
      <dsp:spPr>
        <a:xfrm>
          <a:off x="59878" y="323214"/>
          <a:ext cx="1077383" cy="1077383"/>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2F48ED-7380-47D4-ADA1-6B73F52F7C50}">
      <dsp:nvSpPr>
        <dsp:cNvPr id="0" name=""/>
        <dsp:cNvSpPr/>
      </dsp:nvSpPr>
      <dsp:spPr>
        <a:xfrm>
          <a:off x="911873" y="1723813"/>
          <a:ext cx="7244852" cy="86190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60960" rIns="60960" bIns="60960" numCol="1" spcCol="1270" anchor="ctr" anchorCtr="0">
          <a:noAutofit/>
        </a:bodyPr>
        <a:lstStyle/>
        <a:p>
          <a:pPr marL="0" lvl="0" indent="0" algn="l" defTabSz="1066800">
            <a:lnSpc>
              <a:spcPct val="90000"/>
            </a:lnSpc>
            <a:spcBef>
              <a:spcPct val="0"/>
            </a:spcBef>
            <a:spcAft>
              <a:spcPct val="35000"/>
            </a:spcAft>
            <a:buFont typeface="Wingdings" panose="05000000000000000000" pitchFamily="2" charset="2"/>
            <a:buNone/>
          </a:pPr>
          <a:r>
            <a:rPr lang="zh-CN" altLang="zh-CN" sz="2400" kern="1200" dirty="0"/>
            <a:t>指证候，即疾病发展过程中，某一阶段所出现若干症状的概括</a:t>
          </a:r>
          <a:r>
            <a:rPr lang="en-US" altLang="zh-CN" sz="2400" kern="1200" dirty="0"/>
            <a:t>——</a:t>
          </a:r>
          <a:r>
            <a:rPr lang="zh-CN" altLang="en-US" sz="2400" kern="1200" dirty="0"/>
            <a:t>本质</a:t>
          </a:r>
        </a:p>
      </dsp:txBody>
      <dsp:txXfrm>
        <a:off x="911873" y="1723813"/>
        <a:ext cx="7244852" cy="861906"/>
      </dsp:txXfrm>
    </dsp:sp>
    <dsp:sp modelId="{57B4E965-92E3-472D-A0A3-86303B8ECCB2}">
      <dsp:nvSpPr>
        <dsp:cNvPr id="0" name=""/>
        <dsp:cNvSpPr/>
      </dsp:nvSpPr>
      <dsp:spPr>
        <a:xfrm>
          <a:off x="373181" y="1616074"/>
          <a:ext cx="1077383" cy="1077383"/>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2C439D-243C-4023-A6FC-91CDBF0037D5}">
      <dsp:nvSpPr>
        <dsp:cNvPr id="0" name=""/>
        <dsp:cNvSpPr/>
      </dsp:nvSpPr>
      <dsp:spPr>
        <a:xfrm>
          <a:off x="598570" y="3016673"/>
          <a:ext cx="7558155" cy="86190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138" tIns="60960" rIns="60960" bIns="60960" numCol="1" spcCol="1270" anchor="ctr" anchorCtr="0">
          <a:noAutofit/>
        </a:bodyPr>
        <a:lstStyle/>
        <a:p>
          <a:pPr marL="0" lvl="0" indent="0" algn="l" defTabSz="1066800">
            <a:lnSpc>
              <a:spcPct val="90000"/>
            </a:lnSpc>
            <a:spcBef>
              <a:spcPct val="0"/>
            </a:spcBef>
            <a:spcAft>
              <a:spcPct val="35000"/>
            </a:spcAft>
            <a:buFont typeface="Wingdings" panose="05000000000000000000" pitchFamily="2" charset="2"/>
            <a:buNone/>
          </a:pPr>
          <a:r>
            <a:rPr lang="zh-CN" altLang="zh-CN" sz="2400" kern="1200" dirty="0"/>
            <a:t>是对疾病全过程特点与规律概括</a:t>
          </a:r>
          <a:r>
            <a:rPr lang="zh-CN" altLang="en-US" sz="2400" kern="1200" dirty="0"/>
            <a:t>。</a:t>
          </a:r>
        </a:p>
      </dsp:txBody>
      <dsp:txXfrm>
        <a:off x="598570" y="3016673"/>
        <a:ext cx="7558155" cy="861906"/>
      </dsp:txXfrm>
    </dsp:sp>
    <dsp:sp modelId="{DE12A477-2FE0-4E0D-BE44-A30ADE7BED72}">
      <dsp:nvSpPr>
        <dsp:cNvPr id="0" name=""/>
        <dsp:cNvSpPr/>
      </dsp:nvSpPr>
      <dsp:spPr>
        <a:xfrm>
          <a:off x="59878" y="2908934"/>
          <a:ext cx="1077383" cy="1077383"/>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暖</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肝</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煎</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天台乌药散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龙胆泻肝汤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茵陈蒿汤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温</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胆</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小柴胡汤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归</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脾</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保</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元</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FB8C3-3CFD-4B0A-A2B5-E855A657D3C5}">
      <dsp:nvSpPr>
        <dsp:cNvPr id="0" name=""/>
        <dsp:cNvSpPr/>
      </dsp:nvSpPr>
      <dsp:spPr>
        <a:xfrm rot="5400000">
          <a:off x="534021" y="1217200"/>
          <a:ext cx="1591307" cy="264790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EF954-A1DC-46AB-8888-3A0BE7714D12}">
      <dsp:nvSpPr>
        <dsp:cNvPr id="0" name=""/>
        <dsp:cNvSpPr/>
      </dsp:nvSpPr>
      <dsp:spPr>
        <a:xfrm>
          <a:off x="268392" y="2008352"/>
          <a:ext cx="2390539" cy="2095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u="none" kern="1200" dirty="0">
              <a:latin typeface="黑体" panose="02010609060101010101" pitchFamily="49" charset="-122"/>
              <a:ea typeface="黑体" panose="02010609060101010101" pitchFamily="49" charset="-122"/>
            </a:rPr>
            <a:t>心气虚证</a:t>
          </a:r>
          <a:r>
            <a:rPr lang="en-US" altLang="zh-CN" sz="3200" u="none" kern="1200" dirty="0">
              <a:latin typeface="黑体" panose="02010609060101010101" pitchFamily="49" charset="-122"/>
              <a:ea typeface="黑体" panose="02010609060101010101" pitchFamily="49" charset="-122"/>
            </a:rPr>
            <a:t>=</a:t>
          </a:r>
          <a:r>
            <a:rPr lang="zh-CN" altLang="en-US" sz="3200" u="none" kern="1200" dirty="0">
              <a:latin typeface="黑体" panose="02010609060101010101" pitchFamily="49" charset="-122"/>
              <a:ea typeface="黑体" panose="02010609060101010101" pitchFamily="49" charset="-122"/>
            </a:rPr>
            <a:t>心脏机能衰退</a:t>
          </a:r>
        </a:p>
      </dsp:txBody>
      <dsp:txXfrm>
        <a:off x="268392" y="2008352"/>
        <a:ext cx="2390539" cy="2095447"/>
      </dsp:txXfrm>
    </dsp:sp>
    <dsp:sp modelId="{5700747B-AF03-446F-8676-00F7F5892C53}">
      <dsp:nvSpPr>
        <dsp:cNvPr id="0" name=""/>
        <dsp:cNvSpPr/>
      </dsp:nvSpPr>
      <dsp:spPr>
        <a:xfrm>
          <a:off x="2207886" y="1022259"/>
          <a:ext cx="451045" cy="45104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8E3BC-388C-47D8-9D10-053B263CCBF7}">
      <dsp:nvSpPr>
        <dsp:cNvPr id="0" name=""/>
        <dsp:cNvSpPr/>
      </dsp:nvSpPr>
      <dsp:spPr>
        <a:xfrm rot="5400000">
          <a:off x="3460508" y="493038"/>
          <a:ext cx="1591307" cy="264790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AB863-7E84-499A-990D-A8C4D5ADAD12}">
      <dsp:nvSpPr>
        <dsp:cNvPr id="0" name=""/>
        <dsp:cNvSpPr/>
      </dsp:nvSpPr>
      <dsp:spPr>
        <a:xfrm>
          <a:off x="3194879" y="1284190"/>
          <a:ext cx="2390539" cy="2095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心阳虚证</a:t>
          </a:r>
          <a:r>
            <a:rPr lang="en-US" altLang="zh-CN" sz="3200" kern="1200" dirty="0">
              <a:latin typeface="黑体" panose="02010609060101010101" pitchFamily="49" charset="-122"/>
              <a:ea typeface="黑体" panose="02010609060101010101" pitchFamily="49" charset="-122"/>
            </a:rPr>
            <a:t>=</a:t>
          </a:r>
          <a:r>
            <a:rPr lang="zh-CN" altLang="en-US" sz="3200" kern="1200" dirty="0">
              <a:latin typeface="黑体" panose="02010609060101010101" pitchFamily="49" charset="-122"/>
              <a:ea typeface="黑体" panose="02010609060101010101" pitchFamily="49" charset="-122"/>
            </a:rPr>
            <a:t>心气虚证</a:t>
          </a:r>
          <a:r>
            <a:rPr lang="en-US" altLang="zh-CN" sz="3200" kern="1200" dirty="0">
              <a:latin typeface="黑体" panose="02010609060101010101" pitchFamily="49" charset="-122"/>
              <a:ea typeface="黑体" panose="02010609060101010101" pitchFamily="49" charset="-122"/>
            </a:rPr>
            <a:t>+</a:t>
          </a:r>
          <a:r>
            <a:rPr lang="zh-CN" altLang="en-US" sz="3200" kern="1200" dirty="0">
              <a:latin typeface="黑体" panose="02010609060101010101" pitchFamily="49" charset="-122"/>
              <a:ea typeface="黑体" panose="02010609060101010101" pitchFamily="49" charset="-122"/>
            </a:rPr>
            <a:t>虚寒证候</a:t>
          </a:r>
        </a:p>
      </dsp:txBody>
      <dsp:txXfrm>
        <a:off x="3194879" y="1284190"/>
        <a:ext cx="2390539" cy="2095447"/>
      </dsp:txXfrm>
    </dsp:sp>
    <dsp:sp modelId="{5A3DB849-1E36-4968-BE6D-3DAE74B65892}">
      <dsp:nvSpPr>
        <dsp:cNvPr id="0" name=""/>
        <dsp:cNvSpPr/>
      </dsp:nvSpPr>
      <dsp:spPr>
        <a:xfrm>
          <a:off x="5134373" y="298097"/>
          <a:ext cx="451045" cy="45104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D4C79-F6AD-4367-A844-01994391D673}">
      <dsp:nvSpPr>
        <dsp:cNvPr id="0" name=""/>
        <dsp:cNvSpPr/>
      </dsp:nvSpPr>
      <dsp:spPr>
        <a:xfrm rot="5400000">
          <a:off x="6386995" y="-231123"/>
          <a:ext cx="1591307" cy="2647900"/>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24095-4C39-4389-B169-C283032C0817}">
      <dsp:nvSpPr>
        <dsp:cNvPr id="0" name=""/>
        <dsp:cNvSpPr/>
      </dsp:nvSpPr>
      <dsp:spPr>
        <a:xfrm>
          <a:off x="6121366" y="560028"/>
          <a:ext cx="2390539" cy="2095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心阳暴脱</a:t>
          </a:r>
          <a:r>
            <a:rPr lang="en-US" altLang="zh-CN" sz="3200" kern="1200" dirty="0">
              <a:latin typeface="黑体" panose="02010609060101010101" pitchFamily="49" charset="-122"/>
              <a:ea typeface="黑体" panose="02010609060101010101" pitchFamily="49" charset="-122"/>
            </a:rPr>
            <a:t>=</a:t>
          </a:r>
          <a:r>
            <a:rPr lang="zh-CN" altLang="en-US" sz="3200" kern="1200" dirty="0">
              <a:latin typeface="黑体" panose="02010609060101010101" pitchFamily="49" charset="-122"/>
              <a:ea typeface="黑体" panose="02010609060101010101" pitchFamily="49" charset="-122"/>
            </a:rPr>
            <a:t>心阳虚证</a:t>
          </a:r>
          <a:r>
            <a:rPr lang="en-US" altLang="zh-CN" sz="3200" kern="1200" dirty="0">
              <a:latin typeface="黑体" panose="02010609060101010101" pitchFamily="49" charset="-122"/>
              <a:ea typeface="黑体" panose="02010609060101010101" pitchFamily="49" charset="-122"/>
            </a:rPr>
            <a:t>+</a:t>
          </a:r>
          <a:r>
            <a:rPr lang="zh-CN" altLang="zh-CN" sz="32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虚脱亡阳</a:t>
          </a:r>
          <a:endParaRPr lang="zh-CN" altLang="en-US" sz="32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sp:txBody>
      <dsp:txXfrm>
        <a:off x="6121366" y="560028"/>
        <a:ext cx="2390539" cy="209544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圣</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愈</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天王补心丹</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栀子豉汤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泻</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心</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血府逐瘀汤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旋复花汤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礞石滚痰丸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癫狂梦醒汤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生铁落饮</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定</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志</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85845-F824-4637-86DF-9652E06A8C93}">
      <dsp:nvSpPr>
        <dsp:cNvPr id="0" name=""/>
        <dsp:cNvSpPr/>
      </dsp:nvSpPr>
      <dsp:spPr>
        <a:xfrm>
          <a:off x="2738595" y="2709333"/>
          <a:ext cx="592278" cy="2257160"/>
        </a:xfrm>
        <a:custGeom>
          <a:avLst/>
          <a:gdLst/>
          <a:ahLst/>
          <a:cxnLst/>
          <a:rect l="0" t="0" r="0" b="0"/>
          <a:pathLst>
            <a:path>
              <a:moveTo>
                <a:pt x="0" y="0"/>
              </a:moveTo>
              <a:lnTo>
                <a:pt x="296139" y="0"/>
              </a:lnTo>
              <a:lnTo>
                <a:pt x="296139" y="2257160"/>
              </a:lnTo>
              <a:lnTo>
                <a:pt x="592278" y="225716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976395" y="3779574"/>
        <a:ext cx="116678" cy="116678"/>
      </dsp:txXfrm>
    </dsp:sp>
    <dsp:sp modelId="{8F17AE65-6F21-42D3-8392-FE4A3AA151AD}">
      <dsp:nvSpPr>
        <dsp:cNvPr id="0" name=""/>
        <dsp:cNvSpPr/>
      </dsp:nvSpPr>
      <dsp:spPr>
        <a:xfrm>
          <a:off x="2738595" y="2709333"/>
          <a:ext cx="592278" cy="1128580"/>
        </a:xfrm>
        <a:custGeom>
          <a:avLst/>
          <a:gdLst/>
          <a:ahLst/>
          <a:cxnLst/>
          <a:rect l="0" t="0" r="0" b="0"/>
          <a:pathLst>
            <a:path>
              <a:moveTo>
                <a:pt x="0" y="0"/>
              </a:moveTo>
              <a:lnTo>
                <a:pt x="296139" y="0"/>
              </a:lnTo>
              <a:lnTo>
                <a:pt x="296139" y="1128580"/>
              </a:lnTo>
              <a:lnTo>
                <a:pt x="592278" y="112858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02870" y="3241759"/>
        <a:ext cx="63727" cy="63727"/>
      </dsp:txXfrm>
    </dsp:sp>
    <dsp:sp modelId="{C52FB37C-8DEA-4085-B7EB-25C3BC333015}">
      <dsp:nvSpPr>
        <dsp:cNvPr id="0" name=""/>
        <dsp:cNvSpPr/>
      </dsp:nvSpPr>
      <dsp:spPr>
        <a:xfrm>
          <a:off x="2738595" y="2663613"/>
          <a:ext cx="592278" cy="91440"/>
        </a:xfrm>
        <a:custGeom>
          <a:avLst/>
          <a:gdLst/>
          <a:ahLst/>
          <a:cxnLst/>
          <a:rect l="0" t="0" r="0" b="0"/>
          <a:pathLst>
            <a:path>
              <a:moveTo>
                <a:pt x="0" y="45720"/>
              </a:moveTo>
              <a:lnTo>
                <a:pt x="592278"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19927" y="2694526"/>
        <a:ext cx="29613" cy="29613"/>
      </dsp:txXfrm>
    </dsp:sp>
    <dsp:sp modelId="{8B591418-1132-4E6E-9339-047D2CBFAE94}">
      <dsp:nvSpPr>
        <dsp:cNvPr id="0" name=""/>
        <dsp:cNvSpPr/>
      </dsp:nvSpPr>
      <dsp:spPr>
        <a:xfrm>
          <a:off x="2738595" y="1580753"/>
          <a:ext cx="592278" cy="1128580"/>
        </a:xfrm>
        <a:custGeom>
          <a:avLst/>
          <a:gdLst/>
          <a:ahLst/>
          <a:cxnLst/>
          <a:rect l="0" t="0" r="0" b="0"/>
          <a:pathLst>
            <a:path>
              <a:moveTo>
                <a:pt x="0" y="1128580"/>
              </a:moveTo>
              <a:lnTo>
                <a:pt x="296139" y="1128580"/>
              </a:lnTo>
              <a:lnTo>
                <a:pt x="296139" y="0"/>
              </a:lnTo>
              <a:lnTo>
                <a:pt x="59227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02870" y="2113179"/>
        <a:ext cx="63727" cy="63727"/>
      </dsp:txXfrm>
    </dsp:sp>
    <dsp:sp modelId="{54BADF2F-0FDA-4916-9C94-FC3D0EBA91B1}">
      <dsp:nvSpPr>
        <dsp:cNvPr id="0" name=""/>
        <dsp:cNvSpPr/>
      </dsp:nvSpPr>
      <dsp:spPr>
        <a:xfrm>
          <a:off x="2738595" y="452172"/>
          <a:ext cx="592278" cy="2257160"/>
        </a:xfrm>
        <a:custGeom>
          <a:avLst/>
          <a:gdLst/>
          <a:ahLst/>
          <a:cxnLst/>
          <a:rect l="0" t="0" r="0" b="0"/>
          <a:pathLst>
            <a:path>
              <a:moveTo>
                <a:pt x="0" y="2257160"/>
              </a:moveTo>
              <a:lnTo>
                <a:pt x="296139" y="2257160"/>
              </a:lnTo>
              <a:lnTo>
                <a:pt x="296139" y="0"/>
              </a:lnTo>
              <a:lnTo>
                <a:pt x="59227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976395" y="1522413"/>
        <a:ext cx="116678" cy="116678"/>
      </dsp:txXfrm>
    </dsp:sp>
    <dsp:sp modelId="{3A3E3DBC-3AC5-4463-94E1-1C882FAB215E}">
      <dsp:nvSpPr>
        <dsp:cNvPr id="0" name=""/>
        <dsp:cNvSpPr/>
      </dsp:nvSpPr>
      <dsp:spPr>
        <a:xfrm rot="16200000">
          <a:off x="-88795" y="2257901"/>
          <a:ext cx="4751916"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zh-CN" altLang="en-US" sz="5500" kern="1200" dirty="0"/>
            <a:t>辨证纲要</a:t>
          </a:r>
        </a:p>
      </dsp:txBody>
      <dsp:txXfrm>
        <a:off x="-88795" y="2257901"/>
        <a:ext cx="4751916" cy="902864"/>
      </dsp:txXfrm>
    </dsp:sp>
    <dsp:sp modelId="{55E02FE2-9E0D-46D3-8D58-FF8C5EC681E6}">
      <dsp:nvSpPr>
        <dsp:cNvPr id="0" name=""/>
        <dsp:cNvSpPr/>
      </dsp:nvSpPr>
      <dsp:spPr>
        <a:xfrm>
          <a:off x="3330874" y="740"/>
          <a:ext cx="2961394"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八纲辨证</a:t>
          </a:r>
        </a:p>
      </dsp:txBody>
      <dsp:txXfrm>
        <a:off x="3330874" y="740"/>
        <a:ext cx="2961394" cy="902864"/>
      </dsp:txXfrm>
    </dsp:sp>
    <dsp:sp modelId="{231E8FA2-1669-4B83-BFE8-FB3B083D2931}">
      <dsp:nvSpPr>
        <dsp:cNvPr id="0" name=""/>
        <dsp:cNvSpPr/>
      </dsp:nvSpPr>
      <dsp:spPr>
        <a:xfrm>
          <a:off x="3330874" y="1129321"/>
          <a:ext cx="2961394"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solidFill>
                <a:srgbClr val="FF0000"/>
              </a:solidFill>
            </a:rPr>
            <a:t>脏腑辨证</a:t>
          </a:r>
        </a:p>
      </dsp:txBody>
      <dsp:txXfrm>
        <a:off x="3330874" y="1129321"/>
        <a:ext cx="2961394" cy="902864"/>
      </dsp:txXfrm>
    </dsp:sp>
    <dsp:sp modelId="{AED4349E-FC86-4023-B164-A884F690FA8E}">
      <dsp:nvSpPr>
        <dsp:cNvPr id="0" name=""/>
        <dsp:cNvSpPr/>
      </dsp:nvSpPr>
      <dsp:spPr>
        <a:xfrm>
          <a:off x="3330874" y="2257901"/>
          <a:ext cx="2961394"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六淫辨证</a:t>
          </a:r>
        </a:p>
      </dsp:txBody>
      <dsp:txXfrm>
        <a:off x="3330874" y="2257901"/>
        <a:ext cx="2961394" cy="902864"/>
      </dsp:txXfrm>
    </dsp:sp>
    <dsp:sp modelId="{56BC8DAA-F73E-4CFC-9AA2-8994038A89EE}">
      <dsp:nvSpPr>
        <dsp:cNvPr id="0" name=""/>
        <dsp:cNvSpPr/>
      </dsp:nvSpPr>
      <dsp:spPr>
        <a:xfrm>
          <a:off x="3330874" y="3386481"/>
          <a:ext cx="2961394"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六经辨证</a:t>
          </a:r>
        </a:p>
      </dsp:txBody>
      <dsp:txXfrm>
        <a:off x="3330874" y="3386481"/>
        <a:ext cx="2961394" cy="902864"/>
      </dsp:txXfrm>
    </dsp:sp>
    <dsp:sp modelId="{C8B843BC-05B6-4D9E-8CFE-5E4812A9F262}">
      <dsp:nvSpPr>
        <dsp:cNvPr id="0" name=""/>
        <dsp:cNvSpPr/>
      </dsp:nvSpPr>
      <dsp:spPr>
        <a:xfrm>
          <a:off x="3330874" y="4515061"/>
          <a:ext cx="2961394" cy="902864"/>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卫气营血辨证</a:t>
          </a:r>
        </a:p>
      </dsp:txBody>
      <dsp:txXfrm>
        <a:off x="3330874" y="4515061"/>
        <a:ext cx="2961394" cy="90286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338473"/>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脾失健运</a:t>
          </a:r>
          <a:endParaRPr lang="zh-CN" altLang="en-US" sz="2000" kern="1200" dirty="0"/>
        </a:p>
      </dsp:txBody>
      <dsp:txXfrm>
        <a:off x="168247" y="505858"/>
        <a:ext cx="808205" cy="808205"/>
      </dsp:txXfrm>
    </dsp:sp>
    <dsp:sp modelId="{FB58BFE8-9982-4EA6-AE26-9ECAE2CA0EA2}">
      <dsp:nvSpPr>
        <dsp:cNvPr id="0" name=""/>
        <dsp:cNvSpPr/>
      </dsp:nvSpPr>
      <dsp:spPr>
        <a:xfrm>
          <a:off x="1236647" y="578498"/>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832001"/>
        <a:ext cx="487183" cy="155919"/>
      </dsp:txXfrm>
    </dsp:sp>
    <dsp:sp modelId="{B9ADD0BA-D6B2-428D-9F50-F47D700937DF}">
      <dsp:nvSpPr>
        <dsp:cNvPr id="0" name=""/>
        <dsp:cNvSpPr/>
      </dsp:nvSpPr>
      <dsp:spPr>
        <a:xfrm>
          <a:off x="1992383" y="338473"/>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气虚之证</a:t>
          </a:r>
          <a:endParaRPr lang="zh-CN" altLang="en-US" sz="2000" kern="1200" dirty="0"/>
        </a:p>
      </dsp:txBody>
      <dsp:txXfrm>
        <a:off x="2159768" y="505858"/>
        <a:ext cx="808205" cy="808205"/>
      </dsp:txXfrm>
    </dsp:sp>
    <dsp:sp modelId="{4E4AF49D-C642-4B25-A6AE-B42B03E4A66B}">
      <dsp:nvSpPr>
        <dsp:cNvPr id="0" name=""/>
        <dsp:cNvSpPr/>
      </dsp:nvSpPr>
      <dsp:spPr>
        <a:xfrm>
          <a:off x="3228168" y="578498"/>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715061"/>
        <a:ext cx="487183" cy="389799"/>
      </dsp:txXfrm>
    </dsp:sp>
    <dsp:sp modelId="{9435D406-6E3D-4921-84A3-6D337961B221}">
      <dsp:nvSpPr>
        <dsp:cNvPr id="0" name=""/>
        <dsp:cNvSpPr/>
      </dsp:nvSpPr>
      <dsp:spPr>
        <a:xfrm>
          <a:off x="3983904" y="338473"/>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脾气虚证</a:t>
          </a:r>
          <a:endParaRPr lang="zh-CN" altLang="en-US" sz="2000" kern="1200" dirty="0"/>
        </a:p>
      </dsp:txBody>
      <dsp:txXfrm>
        <a:off x="4151289" y="505858"/>
        <a:ext cx="808205" cy="80820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参苓白术散</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香砂六君丸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脾失健运</a:t>
          </a:r>
          <a:endParaRPr lang="zh-CN" altLang="en-US" sz="2000" kern="1200" dirty="0"/>
        </a:p>
      </dsp:txBody>
      <dsp:txXfrm>
        <a:off x="168247" y="321275"/>
        <a:ext cx="808205" cy="808205"/>
      </dsp:txXfrm>
    </dsp:sp>
    <dsp:sp modelId="{FB58BFE8-9982-4EA6-AE26-9ECAE2CA0EA2}">
      <dsp:nvSpPr>
        <dsp:cNvPr id="0" name=""/>
        <dsp:cNvSpPr/>
      </dsp:nvSpPr>
      <dsp:spPr>
        <a:xfrm>
          <a:off x="1236647" y="393915"/>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647418"/>
        <a:ext cx="487183" cy="155919"/>
      </dsp:txXfrm>
    </dsp:sp>
    <dsp:sp modelId="{B9ADD0BA-D6B2-428D-9F50-F47D700937DF}">
      <dsp:nvSpPr>
        <dsp:cNvPr id="0" name=""/>
        <dsp:cNvSpPr/>
      </dsp:nvSpPr>
      <dsp:spPr>
        <a:xfrm>
          <a:off x="1992383"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寒象表现</a:t>
          </a:r>
          <a:endParaRPr lang="zh-CN" altLang="en-US" sz="2000" kern="1200" dirty="0"/>
        </a:p>
      </dsp:txBody>
      <dsp:txXfrm>
        <a:off x="2159768" y="321275"/>
        <a:ext cx="808205" cy="808205"/>
      </dsp:txXfrm>
    </dsp:sp>
    <dsp:sp modelId="{4E4AF49D-C642-4B25-A6AE-B42B03E4A66B}">
      <dsp:nvSpPr>
        <dsp:cNvPr id="0" name=""/>
        <dsp:cNvSpPr/>
      </dsp:nvSpPr>
      <dsp:spPr>
        <a:xfrm>
          <a:off x="3228168" y="393915"/>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530478"/>
        <a:ext cx="487183" cy="389799"/>
      </dsp:txXfrm>
    </dsp:sp>
    <dsp:sp modelId="{9435D406-6E3D-4921-84A3-6D337961B221}">
      <dsp:nvSpPr>
        <dsp:cNvPr id="0" name=""/>
        <dsp:cNvSpPr/>
      </dsp:nvSpPr>
      <dsp:spPr>
        <a:xfrm>
          <a:off x="3983904"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脾阳虚证</a:t>
          </a:r>
          <a:endParaRPr lang="zh-CN" altLang="en-US" sz="2000" kern="1200" dirty="0"/>
        </a:p>
      </dsp:txBody>
      <dsp:txXfrm>
        <a:off x="4151289" y="321275"/>
        <a:ext cx="808205" cy="80820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附子理中汤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温</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脾</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378989"/>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脾气虚证</a:t>
          </a:r>
          <a:endParaRPr lang="zh-CN" altLang="en-US" sz="2000" kern="1200" dirty="0"/>
        </a:p>
      </dsp:txBody>
      <dsp:txXfrm>
        <a:off x="168247" y="546374"/>
        <a:ext cx="808205" cy="808205"/>
      </dsp:txXfrm>
    </dsp:sp>
    <dsp:sp modelId="{FB58BFE8-9982-4EA6-AE26-9ECAE2CA0EA2}">
      <dsp:nvSpPr>
        <dsp:cNvPr id="0" name=""/>
        <dsp:cNvSpPr/>
      </dsp:nvSpPr>
      <dsp:spPr>
        <a:xfrm>
          <a:off x="1236647" y="619014"/>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872517"/>
        <a:ext cx="487183" cy="155919"/>
      </dsp:txXfrm>
    </dsp:sp>
    <dsp:sp modelId="{B9ADD0BA-D6B2-428D-9F50-F47D700937DF}">
      <dsp:nvSpPr>
        <dsp:cNvPr id="0" name=""/>
        <dsp:cNvSpPr/>
      </dsp:nvSpPr>
      <dsp:spPr>
        <a:xfrm>
          <a:off x="1992383" y="378989"/>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内脏下垂</a:t>
          </a:r>
          <a:endParaRPr lang="zh-CN" altLang="en-US" sz="2000" kern="1200" dirty="0"/>
        </a:p>
      </dsp:txBody>
      <dsp:txXfrm>
        <a:off x="2159768" y="546374"/>
        <a:ext cx="808205" cy="808205"/>
      </dsp:txXfrm>
    </dsp:sp>
    <dsp:sp modelId="{4E4AF49D-C642-4B25-A6AE-B42B03E4A66B}">
      <dsp:nvSpPr>
        <dsp:cNvPr id="0" name=""/>
        <dsp:cNvSpPr/>
      </dsp:nvSpPr>
      <dsp:spPr>
        <a:xfrm>
          <a:off x="3228168" y="619014"/>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755577"/>
        <a:ext cx="487183" cy="389799"/>
      </dsp:txXfrm>
    </dsp:sp>
    <dsp:sp modelId="{9435D406-6E3D-4921-84A3-6D337961B221}">
      <dsp:nvSpPr>
        <dsp:cNvPr id="0" name=""/>
        <dsp:cNvSpPr/>
      </dsp:nvSpPr>
      <dsp:spPr>
        <a:xfrm>
          <a:off x="3983904" y="378989"/>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中气下陷</a:t>
          </a:r>
          <a:endParaRPr lang="zh-CN" altLang="en-US" sz="2000" kern="1200" dirty="0"/>
        </a:p>
      </dsp:txBody>
      <dsp:txXfrm>
        <a:off x="4151289" y="546374"/>
        <a:ext cx="808205" cy="80820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补中益气汤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升阳举陷汤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342912"/>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脾气亏虚</a:t>
          </a:r>
          <a:endParaRPr lang="zh-CN" altLang="en-US" sz="2000" kern="1200" dirty="0"/>
        </a:p>
      </dsp:txBody>
      <dsp:txXfrm>
        <a:off x="168247" y="510297"/>
        <a:ext cx="808205" cy="808205"/>
      </dsp:txXfrm>
    </dsp:sp>
    <dsp:sp modelId="{FB58BFE8-9982-4EA6-AE26-9ECAE2CA0EA2}">
      <dsp:nvSpPr>
        <dsp:cNvPr id="0" name=""/>
        <dsp:cNvSpPr/>
      </dsp:nvSpPr>
      <dsp:spPr>
        <a:xfrm>
          <a:off x="1236647" y="582937"/>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836440"/>
        <a:ext cx="487183" cy="155919"/>
      </dsp:txXfrm>
    </dsp:sp>
    <dsp:sp modelId="{B9ADD0BA-D6B2-428D-9F50-F47D700937DF}">
      <dsp:nvSpPr>
        <dsp:cNvPr id="0" name=""/>
        <dsp:cNvSpPr/>
      </dsp:nvSpPr>
      <dsp:spPr>
        <a:xfrm>
          <a:off x="1992383" y="342912"/>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出血</a:t>
          </a:r>
          <a:endParaRPr lang="zh-CN" altLang="en-US" sz="2000" kern="1200" dirty="0"/>
        </a:p>
      </dsp:txBody>
      <dsp:txXfrm>
        <a:off x="2159768" y="510297"/>
        <a:ext cx="808205" cy="808205"/>
      </dsp:txXfrm>
    </dsp:sp>
    <dsp:sp modelId="{4E4AF49D-C642-4B25-A6AE-B42B03E4A66B}">
      <dsp:nvSpPr>
        <dsp:cNvPr id="0" name=""/>
        <dsp:cNvSpPr/>
      </dsp:nvSpPr>
      <dsp:spPr>
        <a:xfrm>
          <a:off x="3228168" y="582937"/>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719500"/>
        <a:ext cx="487183" cy="389799"/>
      </dsp:txXfrm>
    </dsp:sp>
    <dsp:sp modelId="{9435D406-6E3D-4921-84A3-6D337961B221}">
      <dsp:nvSpPr>
        <dsp:cNvPr id="0" name=""/>
        <dsp:cNvSpPr/>
      </dsp:nvSpPr>
      <dsp:spPr>
        <a:xfrm>
          <a:off x="3983904" y="342912"/>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脾不统血</a:t>
          </a:r>
          <a:endParaRPr lang="zh-CN" altLang="en-US" sz="2000" kern="1200" dirty="0"/>
        </a:p>
      </dsp:txBody>
      <dsp:txXfrm>
        <a:off x="4151289" y="510297"/>
        <a:ext cx="808205" cy="80820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黄</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土</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温</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经</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218624"/>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脾失健运</a:t>
          </a:r>
          <a:endParaRPr lang="zh-CN" altLang="en-US" sz="2000" kern="1200" dirty="0"/>
        </a:p>
      </dsp:txBody>
      <dsp:txXfrm>
        <a:off x="168247" y="386009"/>
        <a:ext cx="808205" cy="808205"/>
      </dsp:txXfrm>
    </dsp:sp>
    <dsp:sp modelId="{FB58BFE8-9982-4EA6-AE26-9ECAE2CA0EA2}">
      <dsp:nvSpPr>
        <dsp:cNvPr id="0" name=""/>
        <dsp:cNvSpPr/>
      </dsp:nvSpPr>
      <dsp:spPr>
        <a:xfrm>
          <a:off x="1236647" y="458649"/>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712152"/>
        <a:ext cx="487183" cy="155919"/>
      </dsp:txXfrm>
    </dsp:sp>
    <dsp:sp modelId="{B9ADD0BA-D6B2-428D-9F50-F47D700937DF}">
      <dsp:nvSpPr>
        <dsp:cNvPr id="0" name=""/>
        <dsp:cNvSpPr/>
      </dsp:nvSpPr>
      <dsp:spPr>
        <a:xfrm>
          <a:off x="1992383" y="218624"/>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寒湿中阻</a:t>
          </a:r>
          <a:endParaRPr lang="zh-CN" altLang="en-US" sz="2000" kern="1200" dirty="0"/>
        </a:p>
      </dsp:txBody>
      <dsp:txXfrm>
        <a:off x="2159768" y="386009"/>
        <a:ext cx="808205" cy="808205"/>
      </dsp:txXfrm>
    </dsp:sp>
    <dsp:sp modelId="{4E4AF49D-C642-4B25-A6AE-B42B03E4A66B}">
      <dsp:nvSpPr>
        <dsp:cNvPr id="0" name=""/>
        <dsp:cNvSpPr/>
      </dsp:nvSpPr>
      <dsp:spPr>
        <a:xfrm>
          <a:off x="3228168" y="458649"/>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595212"/>
        <a:ext cx="487183" cy="389799"/>
      </dsp:txXfrm>
    </dsp:sp>
    <dsp:sp modelId="{9435D406-6E3D-4921-84A3-6D337961B221}">
      <dsp:nvSpPr>
        <dsp:cNvPr id="0" name=""/>
        <dsp:cNvSpPr/>
      </dsp:nvSpPr>
      <dsp:spPr>
        <a:xfrm>
          <a:off x="3983904" y="218624"/>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寒湿困脾</a:t>
          </a:r>
          <a:endParaRPr lang="zh-CN" altLang="en-US" sz="2000" kern="1200" dirty="0"/>
        </a:p>
      </dsp:txBody>
      <dsp:txXfrm>
        <a:off x="4151289" y="386009"/>
        <a:ext cx="808205" cy="80820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胃</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苓</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藿香正气散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逍</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遥</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散</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柴胡疏肝散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B8402-47E4-43E8-B215-394C0EA3B67F}">
      <dsp:nvSpPr>
        <dsp:cNvPr id="0" name=""/>
        <dsp:cNvSpPr/>
      </dsp:nvSpPr>
      <dsp:spPr>
        <a:xfrm>
          <a:off x="862"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脾失健运</a:t>
          </a:r>
          <a:endParaRPr lang="zh-CN" altLang="en-US" sz="2000" kern="1200" dirty="0"/>
        </a:p>
      </dsp:txBody>
      <dsp:txXfrm>
        <a:off x="168247" y="321275"/>
        <a:ext cx="808205" cy="808205"/>
      </dsp:txXfrm>
    </dsp:sp>
    <dsp:sp modelId="{FB58BFE8-9982-4EA6-AE26-9ECAE2CA0EA2}">
      <dsp:nvSpPr>
        <dsp:cNvPr id="0" name=""/>
        <dsp:cNvSpPr/>
      </dsp:nvSpPr>
      <dsp:spPr>
        <a:xfrm>
          <a:off x="1236647" y="393915"/>
          <a:ext cx="662925" cy="662925"/>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24518" y="647418"/>
        <a:ext cx="487183" cy="155919"/>
      </dsp:txXfrm>
    </dsp:sp>
    <dsp:sp modelId="{B9ADD0BA-D6B2-428D-9F50-F47D700937DF}">
      <dsp:nvSpPr>
        <dsp:cNvPr id="0" name=""/>
        <dsp:cNvSpPr/>
      </dsp:nvSpPr>
      <dsp:spPr>
        <a:xfrm>
          <a:off x="1992383"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000000">
                  <a:hueOff val="0"/>
                  <a:satOff val="0"/>
                  <a:lumOff val="0"/>
                  <a:alphaOff val="0"/>
                </a:srgbClr>
              </a:solidFill>
              <a:latin typeface="方正粗黑宋简体" panose="02000000000000000000" pitchFamily="2" charset="-122"/>
              <a:ea typeface="方正粗黑宋简体" panose="02000000000000000000" pitchFamily="2" charset="-122"/>
              <a:cs typeface="+mn-cs"/>
            </a:rPr>
            <a:t>湿热内阻</a:t>
          </a:r>
        </a:p>
      </dsp:txBody>
      <dsp:txXfrm>
        <a:off x="2159768" y="321275"/>
        <a:ext cx="808205" cy="808205"/>
      </dsp:txXfrm>
    </dsp:sp>
    <dsp:sp modelId="{4E4AF49D-C642-4B25-A6AE-B42B03E4A66B}">
      <dsp:nvSpPr>
        <dsp:cNvPr id="0" name=""/>
        <dsp:cNvSpPr/>
      </dsp:nvSpPr>
      <dsp:spPr>
        <a:xfrm>
          <a:off x="3228168" y="393915"/>
          <a:ext cx="662925" cy="662925"/>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16039" y="530478"/>
        <a:ext cx="487183" cy="389799"/>
      </dsp:txXfrm>
    </dsp:sp>
    <dsp:sp modelId="{9435D406-6E3D-4921-84A3-6D337961B221}">
      <dsp:nvSpPr>
        <dsp:cNvPr id="0" name=""/>
        <dsp:cNvSpPr/>
      </dsp:nvSpPr>
      <dsp:spPr>
        <a:xfrm>
          <a:off x="3983904" y="153890"/>
          <a:ext cx="1142975" cy="1142975"/>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方正粗黑宋简体" panose="02000000000000000000" pitchFamily="2" charset="-122"/>
              <a:ea typeface="方正粗黑宋简体" panose="02000000000000000000" pitchFamily="2" charset="-122"/>
            </a:rPr>
            <a:t>湿热蕴脾</a:t>
          </a:r>
          <a:endParaRPr lang="zh-CN" altLang="en-US" sz="2000" kern="1200" dirty="0"/>
        </a:p>
      </dsp:txBody>
      <dsp:txXfrm>
        <a:off x="4151289" y="321275"/>
        <a:ext cx="808205" cy="80820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三</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仁</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黄连解毒汤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益</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胃</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沙参麦冬汤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保</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和</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1" kern="1200" dirty="0"/>
            <a:t>枳实</a:t>
          </a:r>
          <a:endParaRPr lang="en-US" altLang="zh-CN" sz="3200" b="1" kern="1200" dirty="0"/>
        </a:p>
        <a:p>
          <a:pPr marL="0" lvl="0" indent="0" algn="ctr" defTabSz="1422400">
            <a:lnSpc>
              <a:spcPct val="100000"/>
            </a:lnSpc>
            <a:spcBef>
              <a:spcPct val="0"/>
            </a:spcBef>
            <a:spcAft>
              <a:spcPct val="35000"/>
            </a:spcAft>
            <a:buNone/>
          </a:pPr>
          <a:r>
            <a:rPr lang="zh-CN" altLang="en-US" sz="3200" b="1" kern="1200" dirty="0"/>
            <a:t>导滞</a:t>
          </a:r>
          <a:endParaRPr lang="en-US" altLang="zh-CN" sz="3200" b="1" kern="1200" dirty="0"/>
        </a:p>
        <a:p>
          <a:pPr marL="0" lvl="0" indent="0" algn="ctr" defTabSz="1422400">
            <a:lnSpc>
              <a:spcPct val="100000"/>
            </a:lnSpc>
            <a:spcBef>
              <a:spcPct val="0"/>
            </a:spcBef>
            <a:spcAft>
              <a:spcPct val="35000"/>
            </a:spcAft>
            <a:buNone/>
          </a:pPr>
          <a:r>
            <a:rPr lang="zh-CN" altLang="en-US" sz="3200" b="1" kern="1200" dirty="0"/>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良</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附</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1" kern="1200" dirty="0"/>
            <a:t>附子</a:t>
          </a:r>
          <a:endParaRPr lang="en-US" altLang="zh-CN" sz="3200" b="1" kern="1200" dirty="0"/>
        </a:p>
        <a:p>
          <a:pPr marL="0" lvl="0" indent="0" algn="ctr" defTabSz="1422400">
            <a:lnSpc>
              <a:spcPct val="100000"/>
            </a:lnSpc>
            <a:spcBef>
              <a:spcPct val="0"/>
            </a:spcBef>
            <a:spcAft>
              <a:spcPct val="35000"/>
            </a:spcAft>
            <a:buNone/>
          </a:pPr>
          <a:r>
            <a:rPr lang="zh-CN" altLang="en-US" sz="3200" b="1" kern="1200" dirty="0"/>
            <a:t>理中</a:t>
          </a:r>
          <a:endParaRPr lang="en-US" altLang="zh-CN" sz="3200" b="1" kern="1200" dirty="0"/>
        </a:p>
        <a:p>
          <a:pPr marL="0" lvl="0" indent="0" algn="ctr" defTabSz="1422400">
            <a:lnSpc>
              <a:spcPct val="100000"/>
            </a:lnSpc>
            <a:spcBef>
              <a:spcPct val="0"/>
            </a:spcBef>
            <a:spcAft>
              <a:spcPct val="35000"/>
            </a:spcAft>
            <a:buNone/>
          </a:pPr>
          <a:r>
            <a:rPr lang="zh-CN" altLang="en-US" sz="3200" b="1" kern="1200" dirty="0"/>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清</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胃</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1" kern="1200" dirty="0"/>
            <a:t>泻</a:t>
          </a:r>
          <a:endParaRPr lang="en-US" altLang="zh-CN" sz="3000" b="1" kern="1200" dirty="0"/>
        </a:p>
        <a:p>
          <a:pPr marL="0" lvl="0" indent="0" algn="ctr" defTabSz="1333500">
            <a:lnSpc>
              <a:spcPct val="100000"/>
            </a:lnSpc>
            <a:spcBef>
              <a:spcPct val="0"/>
            </a:spcBef>
            <a:spcAft>
              <a:spcPct val="35000"/>
            </a:spcAft>
            <a:buNone/>
          </a:pPr>
          <a:r>
            <a:rPr lang="zh-CN" altLang="en-US" sz="3000" b="1" kern="1200" dirty="0"/>
            <a:t>黄</a:t>
          </a:r>
          <a:endParaRPr lang="en-US" altLang="zh-CN" sz="3000" b="1" kern="1200" dirty="0"/>
        </a:p>
        <a:p>
          <a:pPr marL="0" lvl="0" indent="0" algn="ctr" defTabSz="1333500">
            <a:lnSpc>
              <a:spcPct val="100000"/>
            </a:lnSpc>
            <a:spcBef>
              <a:spcPct val="0"/>
            </a:spcBef>
            <a:spcAft>
              <a:spcPct val="35000"/>
            </a:spcAft>
            <a:buNone/>
          </a:pPr>
          <a:r>
            <a:rPr lang="zh-CN" altLang="en-US" sz="3000" b="1" kern="1200" dirty="0"/>
            <a:t>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补</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肺</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1" kern="1200" dirty="0"/>
            <a:t>金水六君煎</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222250" rIns="200025" bIns="2222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latin typeface="黑体" panose="02010609060101010101" pitchFamily="49" charset="-122"/>
              <a:ea typeface="黑体" panose="02010609060101010101" pitchFamily="49" charset="-122"/>
            </a:rPr>
            <a:t>百合固金汤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025" tIns="222250" rIns="133350" bIns="222250" numCol="1" spcCol="1270" anchor="t" anchorCtr="0">
          <a:noAutofit/>
        </a:bodyPr>
        <a:lstStyle/>
        <a:p>
          <a:pPr marL="0" lvl="0" indent="0" algn="ctr" defTabSz="1555750">
            <a:lnSpc>
              <a:spcPct val="100000"/>
            </a:lnSpc>
            <a:spcBef>
              <a:spcPct val="0"/>
            </a:spcBef>
            <a:spcAft>
              <a:spcPct val="35000"/>
            </a:spcAft>
            <a:buNone/>
          </a:pPr>
          <a:r>
            <a:rPr lang="zh-CN" altLang="en-US" sz="3500" b="0" kern="1200" dirty="0">
              <a:latin typeface="黑体" panose="02010609060101010101" pitchFamily="49" charset="-122"/>
              <a:ea typeface="黑体" panose="02010609060101010101" pitchFamily="49" charset="-122"/>
            </a:rPr>
            <a:t>沙参麦冬汤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麻</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黄</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荆防败毒散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桑</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菊</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饮</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银</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翘</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散</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龙胆泻肝丸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泻</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青</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杏</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苏</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散</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清燥救肺汤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二</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陈</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三子养亲汤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222250" rIns="200025" bIns="2222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latin typeface="黑体" panose="02010609060101010101" pitchFamily="49" charset="-122"/>
              <a:ea typeface="黑体" panose="02010609060101010101" pitchFamily="49" charset="-122"/>
            </a:rPr>
            <a:t>葛根芩连汤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025" tIns="222250" rIns="133350" bIns="222250" numCol="1" spcCol="1270" anchor="t" anchorCtr="0">
          <a:noAutofit/>
        </a:bodyPr>
        <a:lstStyle/>
        <a:p>
          <a:pPr marL="0" lvl="0" indent="0" algn="ctr" defTabSz="1555750">
            <a:lnSpc>
              <a:spcPct val="100000"/>
            </a:lnSpc>
            <a:spcBef>
              <a:spcPct val="0"/>
            </a:spcBef>
            <a:spcAft>
              <a:spcPct val="35000"/>
            </a:spcAft>
            <a:buNone/>
          </a:pPr>
          <a:r>
            <a:rPr lang="zh-CN" altLang="en-US" sz="3500" b="0" kern="1200" dirty="0">
              <a:latin typeface="黑体" panose="02010609060101010101" pitchFamily="49" charset="-122"/>
              <a:ea typeface="黑体" panose="02010609060101010101" pitchFamily="49" charset="-122"/>
            </a:rPr>
            <a:t>木香槟榔丸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麻子仁丸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增</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液</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222250" rIns="200025" bIns="2222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latin typeface="黑体" panose="02010609060101010101" pitchFamily="49" charset="-122"/>
              <a:ea typeface="黑体" panose="02010609060101010101" pitchFamily="49" charset="-122"/>
            </a:rPr>
            <a:t>真人养脏汤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025" tIns="222250" rIns="133350" bIns="222250" numCol="1" spcCol="1270" anchor="t" anchorCtr="0">
          <a:noAutofit/>
        </a:bodyPr>
        <a:lstStyle/>
        <a:p>
          <a:pPr marL="0" lvl="0" indent="0" algn="ctr" defTabSz="1555750">
            <a:lnSpc>
              <a:spcPct val="100000"/>
            </a:lnSpc>
            <a:spcBef>
              <a:spcPct val="0"/>
            </a:spcBef>
            <a:spcAft>
              <a:spcPct val="35000"/>
            </a:spcAft>
            <a:buNone/>
          </a:pPr>
          <a:r>
            <a:rPr lang="zh-CN" altLang="en-US" sz="3500" b="0" kern="1200" dirty="0">
              <a:latin typeface="黑体" panose="02010609060101010101" pitchFamily="49" charset="-122"/>
              <a:ea typeface="黑体" panose="02010609060101010101" pitchFamily="49" charset="-122"/>
            </a:rPr>
            <a:t>补中益气汤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AAEB3-3235-40AE-A00E-C87DF2B88562}">
      <dsp:nvSpPr>
        <dsp:cNvPr id="0" name=""/>
        <dsp:cNvSpPr/>
      </dsp:nvSpPr>
      <dsp:spPr>
        <a:xfrm>
          <a:off x="1306063" y="0"/>
          <a:ext cx="2010197" cy="201050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B9318E-8200-4F0A-BB49-6E2583961023}">
      <dsp:nvSpPr>
        <dsp:cNvPr id="0" name=""/>
        <dsp:cNvSpPr/>
      </dsp:nvSpPr>
      <dsp:spPr>
        <a:xfrm>
          <a:off x="1750383" y="725852"/>
          <a:ext cx="1117028" cy="55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肾</a:t>
          </a:r>
        </a:p>
      </dsp:txBody>
      <dsp:txXfrm>
        <a:off x="1750383" y="725852"/>
        <a:ext cx="1117028" cy="558380"/>
      </dsp:txXfrm>
    </dsp:sp>
    <dsp:sp modelId="{4E1D9EB6-43A7-4BBC-B2B8-EACA704BEBB8}">
      <dsp:nvSpPr>
        <dsp:cNvPr id="0" name=""/>
        <dsp:cNvSpPr/>
      </dsp:nvSpPr>
      <dsp:spPr>
        <a:xfrm>
          <a:off x="747738" y="1155183"/>
          <a:ext cx="2010197" cy="201050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D597A-BDF4-406B-AAC8-A63E7E353CA7}">
      <dsp:nvSpPr>
        <dsp:cNvPr id="0" name=""/>
        <dsp:cNvSpPr/>
      </dsp:nvSpPr>
      <dsp:spPr>
        <a:xfrm>
          <a:off x="1194323" y="1887718"/>
          <a:ext cx="1117028" cy="55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相表里</a:t>
          </a:r>
        </a:p>
      </dsp:txBody>
      <dsp:txXfrm>
        <a:off x="1194323" y="1887718"/>
        <a:ext cx="1117028" cy="558380"/>
      </dsp:txXfrm>
    </dsp:sp>
    <dsp:sp modelId="{8420E67E-21FE-45C1-A1E2-DCBA04B56860}">
      <dsp:nvSpPr>
        <dsp:cNvPr id="0" name=""/>
        <dsp:cNvSpPr/>
      </dsp:nvSpPr>
      <dsp:spPr>
        <a:xfrm>
          <a:off x="1449137" y="2448604"/>
          <a:ext cx="1727071" cy="1727763"/>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9A500-7892-43B9-8EE7-46CECEF79644}">
      <dsp:nvSpPr>
        <dsp:cNvPr id="0" name=""/>
        <dsp:cNvSpPr/>
      </dsp:nvSpPr>
      <dsp:spPr>
        <a:xfrm>
          <a:off x="1753026" y="3051254"/>
          <a:ext cx="1117028" cy="55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膀胱</a:t>
          </a:r>
        </a:p>
      </dsp:txBody>
      <dsp:txXfrm>
        <a:off x="1753026" y="3051254"/>
        <a:ext cx="1117028" cy="55838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右</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归</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鹿</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茸</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左</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归</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六味地黄丸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河车大造丸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五子衍宗丸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金匮肾气丸</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缩</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泉</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四</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物</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归</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脾</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蛤</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蚧</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散</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黑</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锡</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丹</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90500" rIns="171450" bIns="1905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八</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正</a:t>
          </a:r>
          <a:endParaRPr lang="en-US" altLang="zh-CN" sz="3000" kern="1200" dirty="0">
            <a:latin typeface="黑体" panose="02010609060101010101" pitchFamily="49" charset="-122"/>
            <a:ea typeface="黑体" panose="02010609060101010101" pitchFamily="49" charset="-122"/>
          </a:endParaRPr>
        </a:p>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散</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bodyPr>
        <a:lstStyle/>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四</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妙</a:t>
          </a:r>
          <a:endParaRPr lang="en-US" altLang="zh-CN" sz="3000" b="0" kern="1200" dirty="0">
            <a:latin typeface="黑体" panose="02010609060101010101" pitchFamily="49" charset="-122"/>
            <a:ea typeface="黑体" panose="02010609060101010101" pitchFamily="49" charset="-122"/>
          </a:endParaRPr>
        </a:p>
        <a:p>
          <a:pPr marL="0" lvl="0" indent="0" algn="ctr" defTabSz="1333500">
            <a:lnSpc>
              <a:spcPct val="100000"/>
            </a:lnSpc>
            <a:spcBef>
              <a:spcPct val="0"/>
            </a:spcBef>
            <a:spcAft>
              <a:spcPct val="35000"/>
            </a:spcAft>
            <a:buNone/>
          </a:pPr>
          <a:r>
            <a:rPr lang="zh-CN" altLang="en-US" sz="3000" b="0" kern="1200" dirty="0">
              <a:latin typeface="黑体" panose="02010609060101010101" pitchFamily="49" charset="-122"/>
              <a:ea typeface="黑体" panose="02010609060101010101" pitchFamily="49" charset="-122"/>
            </a:rPr>
            <a:t>丸</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一</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贯</a:t>
          </a:r>
          <a:endParaRPr lang="en-US" altLang="zh-CN" sz="3200" kern="1200" dirty="0">
            <a:latin typeface="黑体" panose="02010609060101010101" pitchFamily="49" charset="-122"/>
            <a:ea typeface="黑体" panose="02010609060101010101" pitchFamily="49" charset="-122"/>
          </a:endParaRPr>
        </a:p>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煎</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滋水清肝饮</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镇肝熄风汤</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建</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瓴</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40237-AE04-4B90-A23C-CCE484BB41BC}">
      <dsp:nvSpPr>
        <dsp:cNvPr id="0" name=""/>
        <dsp:cNvSpPr/>
      </dsp:nvSpPr>
      <dsp:spPr>
        <a:xfrm>
          <a:off x="2667011" y="935824"/>
          <a:ext cx="2331352" cy="233135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黑体" panose="02010609060101010101" pitchFamily="49" charset="-122"/>
              <a:ea typeface="黑体" panose="02010609060101010101" pitchFamily="49" charset="-122"/>
            </a:rPr>
            <a:t>肝风</a:t>
          </a:r>
          <a:endParaRPr lang="en-US" altLang="zh-CN" sz="3600" kern="1200" dirty="0">
            <a:latin typeface="黑体" panose="02010609060101010101" pitchFamily="49" charset="-122"/>
            <a:ea typeface="黑体" panose="02010609060101010101" pitchFamily="49" charset="-122"/>
          </a:endParaRPr>
        </a:p>
        <a:p>
          <a:pPr marL="0" lvl="0" indent="0" algn="ctr" defTabSz="1600200">
            <a:lnSpc>
              <a:spcPct val="90000"/>
            </a:lnSpc>
            <a:spcBef>
              <a:spcPct val="0"/>
            </a:spcBef>
            <a:spcAft>
              <a:spcPct val="35000"/>
            </a:spcAft>
            <a:buNone/>
          </a:pPr>
          <a:r>
            <a:rPr lang="zh-CN" altLang="en-US" sz="3600" kern="1200" dirty="0">
              <a:latin typeface="黑体" panose="02010609060101010101" pitchFamily="49" charset="-122"/>
              <a:ea typeface="黑体" panose="02010609060101010101" pitchFamily="49" charset="-122"/>
            </a:rPr>
            <a:t>内动</a:t>
          </a:r>
        </a:p>
      </dsp:txBody>
      <dsp:txXfrm>
        <a:off x="3008430" y="1277243"/>
        <a:ext cx="1648514" cy="1648514"/>
      </dsp:txXfrm>
    </dsp:sp>
    <dsp:sp modelId="{BEE93210-5EC4-4E6F-9EDD-793A420C2222}">
      <dsp:nvSpPr>
        <dsp:cNvPr id="0" name=""/>
        <dsp:cNvSpPr/>
      </dsp:nvSpPr>
      <dsp:spPr>
        <a:xfrm>
          <a:off x="3249849" y="416"/>
          <a:ext cx="1165676" cy="11656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黑体" panose="02010609060101010101" pitchFamily="49" charset="-122"/>
              <a:ea typeface="黑体" panose="02010609060101010101" pitchFamily="49" charset="-122"/>
            </a:rPr>
            <a:t>肝阳化风</a:t>
          </a:r>
        </a:p>
      </dsp:txBody>
      <dsp:txXfrm>
        <a:off x="3420558" y="171125"/>
        <a:ext cx="824258" cy="824258"/>
      </dsp:txXfrm>
    </dsp:sp>
    <dsp:sp modelId="{85B89817-B440-46FF-9FC0-0EAE13F75620}">
      <dsp:nvSpPr>
        <dsp:cNvPr id="0" name=""/>
        <dsp:cNvSpPr/>
      </dsp:nvSpPr>
      <dsp:spPr>
        <a:xfrm>
          <a:off x="4768095" y="1518662"/>
          <a:ext cx="1165676" cy="11656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黑体" panose="02010609060101010101" pitchFamily="49" charset="-122"/>
              <a:ea typeface="黑体" panose="02010609060101010101" pitchFamily="49" charset="-122"/>
            </a:rPr>
            <a:t>阴虚风动</a:t>
          </a:r>
        </a:p>
      </dsp:txBody>
      <dsp:txXfrm>
        <a:off x="4938804" y="1689371"/>
        <a:ext cx="824258" cy="824258"/>
      </dsp:txXfrm>
    </dsp:sp>
    <dsp:sp modelId="{E9D64294-42A4-4DB6-A792-C8E100C7C8FD}">
      <dsp:nvSpPr>
        <dsp:cNvPr id="0" name=""/>
        <dsp:cNvSpPr/>
      </dsp:nvSpPr>
      <dsp:spPr>
        <a:xfrm>
          <a:off x="3249849" y="3036908"/>
          <a:ext cx="1165676" cy="11656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黑体" panose="02010609060101010101" pitchFamily="49" charset="-122"/>
              <a:ea typeface="黑体" panose="02010609060101010101" pitchFamily="49" charset="-122"/>
            </a:rPr>
            <a:t>血虚风动</a:t>
          </a:r>
        </a:p>
      </dsp:txBody>
      <dsp:txXfrm>
        <a:off x="3420558" y="3207617"/>
        <a:ext cx="824258" cy="824258"/>
      </dsp:txXfrm>
    </dsp:sp>
    <dsp:sp modelId="{5F67F1F4-530C-42A2-BCD5-1F49B257D671}">
      <dsp:nvSpPr>
        <dsp:cNvPr id="0" name=""/>
        <dsp:cNvSpPr/>
      </dsp:nvSpPr>
      <dsp:spPr>
        <a:xfrm>
          <a:off x="1731603" y="1518662"/>
          <a:ext cx="1165676" cy="11656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黑体" panose="02010609060101010101" pitchFamily="49" charset="-122"/>
              <a:ea typeface="黑体" panose="02010609060101010101" pitchFamily="49" charset="-122"/>
            </a:rPr>
            <a:t>热极生风</a:t>
          </a:r>
        </a:p>
      </dsp:txBody>
      <dsp:txXfrm>
        <a:off x="1902312" y="1689371"/>
        <a:ext cx="824258" cy="824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CB4C3-ECCD-4E57-85A8-57E315A813C5}">
      <dsp:nvSpPr>
        <dsp:cNvPr id="0" name=""/>
        <dsp:cNvSpPr/>
      </dsp:nvSpPr>
      <dsp:spPr>
        <a:xfrm rot="16200000">
          <a:off x="-9583"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82880" bIns="20320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黑体" panose="02010609060101010101" pitchFamily="49" charset="-122"/>
              <a:ea typeface="黑体" panose="02010609060101010101" pitchFamily="49" charset="-122"/>
            </a:rPr>
            <a:t>大定风珠</a:t>
          </a:r>
        </a:p>
      </dsp:txBody>
      <dsp:txXfrm rot="5400000">
        <a:off x="519652" y="725928"/>
        <a:ext cx="1371598" cy="2218852"/>
      </dsp:txXfrm>
    </dsp:sp>
    <dsp:sp modelId="{B3152C98-667E-47F8-8D9D-1CC7FFD69F73}">
      <dsp:nvSpPr>
        <dsp:cNvPr id="0" name=""/>
        <dsp:cNvSpPr/>
      </dsp:nvSpPr>
      <dsp:spPr>
        <a:xfrm rot="5400000">
          <a:off x="1497898" y="1114352"/>
          <a:ext cx="2359662" cy="1442003"/>
        </a:xfrm>
        <a:prstGeom prst="round2SameRect">
          <a:avLst>
            <a:gd name="adj1" fmla="val 16670"/>
            <a:gd name="adj2" fmla="val 0"/>
          </a:avLst>
        </a:prstGeom>
        <a:solidFill>
          <a:schemeClr val="accent2">
            <a:tint val="4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203200" rIns="121920" bIns="203200" numCol="1" spcCol="1270" anchor="t" anchorCtr="0">
          <a:noAutofit/>
        </a:bodyPr>
        <a:lstStyle/>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四</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物</a:t>
          </a:r>
          <a:endParaRPr lang="en-US" altLang="zh-CN" sz="3200" b="0" kern="1200" dirty="0">
            <a:latin typeface="黑体" panose="02010609060101010101" pitchFamily="49" charset="-122"/>
            <a:ea typeface="黑体" panose="02010609060101010101" pitchFamily="49" charset="-122"/>
          </a:endParaRPr>
        </a:p>
        <a:p>
          <a:pPr marL="0" lvl="0" indent="0" algn="ctr" defTabSz="1422400">
            <a:lnSpc>
              <a:spcPct val="100000"/>
            </a:lnSpc>
            <a:spcBef>
              <a:spcPct val="0"/>
            </a:spcBef>
            <a:spcAft>
              <a:spcPct val="35000"/>
            </a:spcAft>
            <a:buNone/>
          </a:pPr>
          <a:r>
            <a:rPr lang="zh-CN" altLang="en-US" sz="3200" b="0" kern="1200" dirty="0">
              <a:latin typeface="黑体" panose="02010609060101010101" pitchFamily="49" charset="-122"/>
              <a:ea typeface="黑体" panose="02010609060101010101" pitchFamily="49" charset="-122"/>
            </a:rPr>
            <a:t>汤</a:t>
          </a:r>
        </a:p>
      </dsp:txBody>
      <dsp:txXfrm rot="-5400000">
        <a:off x="1956728" y="725928"/>
        <a:ext cx="1371598" cy="2218852"/>
      </dsp:txXfrm>
    </dsp:sp>
    <dsp:sp modelId="{6BA1E15B-C54B-4593-A0D1-C0CAD3D98213}">
      <dsp:nvSpPr>
        <dsp:cNvPr id="0" name=""/>
        <dsp:cNvSpPr/>
      </dsp:nvSpPr>
      <dsp:spPr>
        <a:xfrm>
          <a:off x="1170099" y="0"/>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28588-BB80-48EB-AC5F-4C35E7BE9329}">
      <dsp:nvSpPr>
        <dsp:cNvPr id="0" name=""/>
        <dsp:cNvSpPr/>
      </dsp:nvSpPr>
      <dsp:spPr>
        <a:xfrm rot="10800000">
          <a:off x="1170099" y="2162931"/>
          <a:ext cx="1507482" cy="1507409"/>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8.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9.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8.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9.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0.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8.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9.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0.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pPr lvl="0"/>
            <a:endParaRPr lang="zh-CN" altLang="en-US" noProof="0"/>
          </a:p>
        </p:txBody>
      </p:sp>
      <p:sp>
        <p:nvSpPr>
          <p:cNvPr id="4" name="Rectangle 4">
            <a:extLst>
              <a:ext uri="{FF2B5EF4-FFF2-40B4-BE49-F238E27FC236}">
                <a16:creationId xmlns:a16="http://schemas.microsoft.com/office/drawing/2014/main" id="{374AF10F-E060-4192-B9EE-93215F9CC9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28E98D-C383-40C2-868C-30BB1A8555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DD67D7-23DF-4C5A-BC7F-CE07E2F50916}"/>
              </a:ext>
            </a:extLst>
          </p:cNvPr>
          <p:cNvSpPr>
            <a:spLocks noGrp="1" noChangeArrowheads="1"/>
          </p:cNvSpPr>
          <p:nvPr>
            <p:ph type="sldNum" sz="quarter" idx="12"/>
          </p:nvPr>
        </p:nvSpPr>
        <p:spPr>
          <a:ln/>
        </p:spPr>
        <p:txBody>
          <a:bodyPr/>
          <a:lstStyle>
            <a:lvl1pPr>
              <a:defRPr/>
            </a:lvl1pPr>
          </a:lstStyle>
          <a:p>
            <a:pPr>
              <a:defRPr/>
            </a:pPr>
            <a:fld id="{D12F1581-3015-482A-A5F7-A3D0B0EF7DA4}" type="slidenum">
              <a:rPr lang="zh-CN" altLang="en-US"/>
              <a:pPr>
                <a:defRPr/>
              </a:pPr>
              <a:t>‹#›</a:t>
            </a:fld>
            <a:endParaRPr lang="en-US" altLang="zh-CN"/>
          </a:p>
        </p:txBody>
      </p:sp>
    </p:spTree>
    <p:extLst>
      <p:ext uri="{BB962C8B-B14F-4D97-AF65-F5344CB8AC3E}">
        <p14:creationId xmlns:p14="http://schemas.microsoft.com/office/powerpoint/2010/main" val="118964320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4.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4.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4.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4.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4.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4.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4.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4.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4.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4.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4.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4.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4.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4.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4.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4.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4.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4.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4.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4.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4.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4.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4.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ABCE-E95E-4ED0-98BF-34FE07833EF1}"/>
              </a:ext>
            </a:extLst>
          </p:cNvPr>
          <p:cNvSpPr>
            <a:spLocks noGrp="1"/>
          </p:cNvSpPr>
          <p:nvPr>
            <p:ph type="ctrTitle"/>
          </p:nvPr>
        </p:nvSpPr>
        <p:spPr/>
        <p:txBody>
          <a:bodyPr/>
          <a:lstStyle/>
          <a:p>
            <a:pPr algn="ctr"/>
            <a:r>
              <a:rPr lang="zh-CN" altLang="en-US" dirty="0"/>
              <a:t>辨证纲要</a:t>
            </a:r>
          </a:p>
        </p:txBody>
      </p:sp>
      <p:sp>
        <p:nvSpPr>
          <p:cNvPr id="3" name="副标题 2">
            <a:extLst>
              <a:ext uri="{FF2B5EF4-FFF2-40B4-BE49-F238E27FC236}">
                <a16:creationId xmlns:a16="http://schemas.microsoft.com/office/drawing/2014/main" id="{0D8C78C2-EF54-4C81-8E17-697FBF50EDD5}"/>
              </a:ext>
            </a:extLst>
          </p:cNvPr>
          <p:cNvSpPr>
            <a:spLocks noGrp="1"/>
          </p:cNvSpPr>
          <p:nvPr>
            <p:ph type="subTitle" idx="1"/>
          </p:nvPr>
        </p:nvSpPr>
        <p:spPr/>
        <p:txBody>
          <a:bodyPr/>
          <a:lstStyle/>
          <a:p>
            <a:pPr algn="r"/>
            <a:r>
              <a:rPr lang="zh-CN" altLang="en-US" dirty="0"/>
              <a:t>复旦大学附属华山医院北院中西医结合科</a:t>
            </a:r>
            <a:endParaRPr lang="en-US" altLang="zh-CN" dirty="0"/>
          </a:p>
          <a:p>
            <a:pPr algn="r"/>
            <a:r>
              <a:rPr lang="zh-CN" altLang="en-US" dirty="0"/>
              <a:t>刘爱华  副主任医师</a:t>
            </a:r>
          </a:p>
        </p:txBody>
      </p:sp>
    </p:spTree>
    <p:extLst>
      <p:ext uri="{BB962C8B-B14F-4D97-AF65-F5344CB8AC3E}">
        <p14:creationId xmlns:p14="http://schemas.microsoft.com/office/powerpoint/2010/main" val="306928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b="1" dirty="0"/>
              <a:t>（五）肝阳上亢证</a:t>
            </a:r>
            <a:endParaRPr lang="zh-CN" altLang="zh-CN" dirty="0"/>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a:bodyPr>
          <a:lstStyle/>
          <a:p>
            <a:pPr algn="just">
              <a:lnSpc>
                <a:spcPct val="160000"/>
              </a:lnSpc>
              <a:spcBef>
                <a:spcPts val="0"/>
              </a:spcBef>
              <a:spcAft>
                <a:spcPts val="0"/>
              </a:spcAft>
            </a:pPr>
            <a:r>
              <a:rPr lang="zh-CN" altLang="zh-CN" sz="1800" dirty="0"/>
              <a:t>【</a:t>
            </a:r>
            <a:r>
              <a:rPr lang="zh-CN" altLang="en-US" sz="1800" b="1" dirty="0"/>
              <a:t>概念</a:t>
            </a:r>
            <a:r>
              <a:rPr lang="zh-CN" altLang="zh-CN" sz="1800" dirty="0"/>
              <a:t>】是指肝肾阴虚，不能制阳，致使肝阳偏亢所表现的证候。多因情志过极或肝肾阴虚，致使阴不制阳，水不涵木而发病。</a:t>
            </a:r>
          </a:p>
          <a:p>
            <a:pPr algn="just">
              <a:lnSpc>
                <a:spcPct val="160000"/>
              </a:lnSpc>
              <a:spcBef>
                <a:spcPts val="0"/>
              </a:spcBef>
              <a:spcAft>
                <a:spcPts val="0"/>
              </a:spcAft>
            </a:pPr>
            <a:r>
              <a:rPr lang="zh-CN" altLang="zh-CN" sz="1800" dirty="0"/>
              <a:t>【</a:t>
            </a:r>
            <a:r>
              <a:rPr lang="zh-CN" altLang="zh-CN" sz="1800" b="1" dirty="0"/>
              <a:t>临床表现</a:t>
            </a:r>
            <a:r>
              <a:rPr lang="zh-CN" altLang="zh-CN" sz="1800" dirty="0"/>
              <a:t>】眩晕耳鸣，头目胀痛，面红目赤，急躁易怒，心悸健忘，失眠多梦，腰膝酸软，头重脚轻，舌红少苔，脉弦有力。</a:t>
            </a:r>
          </a:p>
          <a:p>
            <a:pPr>
              <a:lnSpc>
                <a:spcPct val="160000"/>
              </a:lnSpc>
              <a:spcBef>
                <a:spcPts val="0"/>
              </a:spcBef>
              <a:spcAft>
                <a:spcPts val="0"/>
              </a:spcAft>
            </a:pPr>
            <a:r>
              <a:rPr lang="zh-CN" altLang="zh-CN" sz="1800" dirty="0"/>
              <a:t>【</a:t>
            </a:r>
            <a:r>
              <a:rPr lang="zh-CN" altLang="zh-CN" sz="1800" b="1" dirty="0"/>
              <a:t>证候分析</a:t>
            </a:r>
            <a:r>
              <a:rPr lang="zh-CN" altLang="zh-CN" sz="1800" dirty="0"/>
              <a:t>】一般以肝阳亢于上，肾阴亏于下的证候表现，作为辨证要点。</a:t>
            </a:r>
          </a:p>
        </p:txBody>
      </p:sp>
      <p:graphicFrame>
        <p:nvGraphicFramePr>
          <p:cNvPr id="9" name="图示 8">
            <a:extLst>
              <a:ext uri="{FF2B5EF4-FFF2-40B4-BE49-F238E27FC236}">
                <a16:creationId xmlns:a16="http://schemas.microsoft.com/office/drawing/2014/main" id="{A14B91C4-D7E2-48A2-9448-698B43B2C4D6}"/>
              </a:ext>
            </a:extLst>
          </p:cNvPr>
          <p:cNvGraphicFramePr/>
          <p:nvPr>
            <p:extLst>
              <p:ext uri="{D42A27DB-BD31-4B8C-83A1-F6EECF244321}">
                <p14:modId xmlns:p14="http://schemas.microsoft.com/office/powerpoint/2010/main" val="3335641867"/>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33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（六）肝风内动证</a:t>
            </a:r>
          </a:p>
        </p:txBody>
      </p:sp>
      <p:graphicFrame>
        <p:nvGraphicFramePr>
          <p:cNvPr id="3" name="图示 2">
            <a:extLst>
              <a:ext uri="{FF2B5EF4-FFF2-40B4-BE49-F238E27FC236}">
                <a16:creationId xmlns:a16="http://schemas.microsoft.com/office/drawing/2014/main" id="{A77BB4D6-A7CC-43D4-9A46-0E30591C7BB9}"/>
              </a:ext>
            </a:extLst>
          </p:cNvPr>
          <p:cNvGraphicFramePr/>
          <p:nvPr>
            <p:extLst>
              <p:ext uri="{D42A27DB-BD31-4B8C-83A1-F6EECF244321}">
                <p14:modId xmlns:p14="http://schemas.microsoft.com/office/powerpoint/2010/main" val="2973710006"/>
              </p:ext>
            </p:extLst>
          </p:nvPr>
        </p:nvGraphicFramePr>
        <p:xfrm>
          <a:off x="2494624" y="1935332"/>
          <a:ext cx="7665375" cy="420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49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肝阳化风证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9" y="1845734"/>
            <a:ext cx="5498830" cy="4023360"/>
          </a:xfrm>
        </p:spPr>
        <p:txBody>
          <a:bodyPr numCol="2">
            <a:normAutofit fontScale="62500" lnSpcReduction="20000"/>
          </a:bodyPr>
          <a:lstStyle/>
          <a:p>
            <a:pPr>
              <a:lnSpc>
                <a:spcPct val="150000"/>
              </a:lnSpc>
              <a:spcBef>
                <a:spcPts val="0"/>
              </a:spcBef>
              <a:spcAft>
                <a:spcPts val="0"/>
              </a:spcAft>
            </a:pPr>
            <a:r>
              <a:rPr lang="zh-CN" altLang="zh-CN" dirty="0"/>
              <a:t>【</a:t>
            </a:r>
            <a:r>
              <a:rPr lang="zh-CN" altLang="en-US" b="1" dirty="0"/>
              <a:t>概念</a:t>
            </a:r>
            <a:r>
              <a:rPr lang="zh-CN" altLang="zh-CN" dirty="0"/>
              <a:t>】是指肝阳亢逆无制而表现动风的证候。多因肝肾之阴久亏，肝阳失潜而暴发。</a:t>
            </a:r>
          </a:p>
          <a:p>
            <a:pPr>
              <a:lnSpc>
                <a:spcPct val="150000"/>
              </a:lnSpc>
              <a:spcBef>
                <a:spcPts val="0"/>
              </a:spcBef>
              <a:spcAft>
                <a:spcPts val="0"/>
              </a:spcAft>
            </a:pPr>
            <a:r>
              <a:rPr lang="zh-CN" altLang="zh-CN" dirty="0"/>
              <a:t>【</a:t>
            </a:r>
            <a:r>
              <a:rPr lang="zh-CN" altLang="zh-CN" b="1" dirty="0"/>
              <a:t>临床表现</a:t>
            </a:r>
            <a:r>
              <a:rPr lang="zh-CN" altLang="zh-CN" dirty="0"/>
              <a:t>】眩晕欲仆，头摇而痛，项强肢颤，语言謇涩，手足麻木，步履不正，或卒然昏倒，不省人事，口眼歪斜，半身不遂，舌强不语，喉中痰鸣，舌红苔白或腻，脉弦有力。</a:t>
            </a:r>
          </a:p>
          <a:p>
            <a:pPr>
              <a:lnSpc>
                <a:spcPct val="150000"/>
              </a:lnSpc>
              <a:spcBef>
                <a:spcPts val="0"/>
              </a:spcBef>
              <a:spcAft>
                <a:spcPts val="0"/>
              </a:spcAft>
            </a:pPr>
            <a:r>
              <a:rPr lang="zh-CN" altLang="zh-CN" dirty="0"/>
              <a:t>【</a:t>
            </a:r>
            <a:r>
              <a:rPr lang="zh-CN" altLang="zh-CN" b="1" dirty="0"/>
              <a:t>证候分析</a:t>
            </a:r>
            <a:r>
              <a:rPr lang="zh-CN" altLang="zh-CN" dirty="0"/>
              <a:t>】一般根据患者平素具有肝阳上亢的现象结合突然出现肝风内动的症状为</a:t>
            </a:r>
            <a:r>
              <a:rPr lang="zh-CN" altLang="en-US" dirty="0"/>
              <a:t>辨</a:t>
            </a:r>
            <a:r>
              <a:rPr lang="zh-CN" altLang="zh-CN" dirty="0"/>
              <a:t>证要点。肝阳化风，肝风内</a:t>
            </a:r>
            <a:r>
              <a:rPr lang="zh-CN" altLang="en-US" dirty="0"/>
              <a:t>动</a:t>
            </a:r>
            <a:r>
              <a:rPr lang="zh-CN" altLang="zh-CN" dirty="0"/>
              <a:t>，上扰头目，则眩晕欲仆，或头摇不能自制；气血随风阳上逆，壅滞络脉，故头痛不止；风动筋挛，则项强肢颤；肝脉络舌本，风阳扰络，则语言謇涩；肝肾阴虚，筋脉失养，故手足麻木；风动于上，阴亏于下，上盛下虚，</a:t>
            </a:r>
            <a:r>
              <a:rPr lang="zh-CN" altLang="en-US" dirty="0"/>
              <a:t>故</a:t>
            </a:r>
            <a:r>
              <a:rPr lang="zh-CN" altLang="zh-CN" dirty="0"/>
              <a:t>步履不正</a:t>
            </a:r>
            <a:r>
              <a:rPr lang="zh-CN" altLang="en-US" dirty="0"/>
              <a:t>；</a:t>
            </a:r>
            <a:r>
              <a:rPr lang="zh-CN" altLang="zh-CN" dirty="0"/>
              <a:t>阳亢则灼液为痰，风阳挟痰上扰，清窍被蒙，则见突然昏倒，不省人事；风痰流窜脉络，经气不利，可见口眼歪斜，半身不遂；痰阻舌根，则舌体僵硬，不能语言；痰随风升，故喉中痰鸣。舌红为阴虚之象，白苔示邪尚未化火，腻苔为挟痰之征，脉弦有力，是风阳扰动的病机反应。</a:t>
            </a:r>
          </a:p>
        </p:txBody>
      </p:sp>
      <p:pic>
        <p:nvPicPr>
          <p:cNvPr id="4" name="内容占位符 3">
            <a:extLst>
              <a:ext uri="{FF2B5EF4-FFF2-40B4-BE49-F238E27FC236}">
                <a16:creationId xmlns:a16="http://schemas.microsoft.com/office/drawing/2014/main" id="{305B1583-6FBE-42E1-BAA9-646B1016D78C}"/>
              </a:ext>
            </a:extLst>
          </p:cNvPr>
          <p:cNvPicPr>
            <a:picLocks noGrp="1" noChangeAspect="1"/>
          </p:cNvPicPr>
          <p:nvPr>
            <p:ph sz="half" idx="2"/>
          </p:nvPr>
        </p:nvPicPr>
        <p:blipFill>
          <a:blip r:embed="rId2"/>
          <a:stretch>
            <a:fillRect/>
          </a:stretch>
        </p:blipFill>
        <p:spPr>
          <a:xfrm>
            <a:off x="6688141" y="1846263"/>
            <a:ext cx="3997318" cy="4022725"/>
          </a:xfrm>
        </p:spPr>
      </p:pic>
    </p:spTree>
    <p:extLst>
      <p:ext uri="{BB962C8B-B14F-4D97-AF65-F5344CB8AC3E}">
        <p14:creationId xmlns:p14="http://schemas.microsoft.com/office/powerpoint/2010/main" val="18828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热极生风证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2">
            <a:normAutofit fontScale="85000" lnSpcReduction="20000"/>
          </a:bodyPr>
          <a:lstStyle/>
          <a:p>
            <a:pPr>
              <a:lnSpc>
                <a:spcPct val="150000"/>
              </a:lnSpc>
              <a:spcBef>
                <a:spcPts val="0"/>
              </a:spcBef>
              <a:spcAft>
                <a:spcPts val="0"/>
              </a:spcAft>
            </a:pPr>
            <a:r>
              <a:rPr lang="zh-CN" altLang="zh-CN" dirty="0"/>
              <a:t>【</a:t>
            </a:r>
            <a:r>
              <a:rPr lang="zh-CN" altLang="en-US" b="1" dirty="0"/>
              <a:t>概念</a:t>
            </a:r>
            <a:r>
              <a:rPr lang="zh-CN" altLang="zh-CN" dirty="0"/>
              <a:t>】是指热邪亢盛引动肝风所表现的证候。多由邪热亢盛，燔灼肝经，热闭心神而发病。</a:t>
            </a:r>
          </a:p>
          <a:p>
            <a:pPr>
              <a:lnSpc>
                <a:spcPct val="150000"/>
              </a:lnSpc>
              <a:spcBef>
                <a:spcPts val="0"/>
              </a:spcBef>
              <a:spcAft>
                <a:spcPts val="0"/>
              </a:spcAft>
            </a:pPr>
            <a:r>
              <a:rPr lang="zh-CN" altLang="zh-CN" dirty="0"/>
              <a:t>【</a:t>
            </a:r>
            <a:r>
              <a:rPr lang="zh-CN" altLang="zh-CN" b="1" dirty="0"/>
              <a:t>临床表现</a:t>
            </a:r>
            <a:r>
              <a:rPr lang="zh-CN" altLang="zh-CN" dirty="0"/>
              <a:t>】高热神昏，躁热如狂，手足抽搐，颈项强直，甚则角弓反张，两目上视，牙关紧闭。舌红或绛，脉弦数。</a:t>
            </a:r>
          </a:p>
          <a:p>
            <a:pPr>
              <a:lnSpc>
                <a:spcPct val="150000"/>
              </a:lnSpc>
              <a:spcBef>
                <a:spcPts val="0"/>
              </a:spcBef>
              <a:spcAft>
                <a:spcPts val="0"/>
              </a:spcAft>
            </a:pPr>
            <a:r>
              <a:rPr lang="zh-CN" altLang="zh-CN" dirty="0"/>
              <a:t>【</a:t>
            </a:r>
            <a:r>
              <a:rPr lang="zh-CN" altLang="zh-CN" b="1" dirty="0"/>
              <a:t>证候分析</a:t>
            </a:r>
            <a:r>
              <a:rPr lang="zh-CN" altLang="zh-CN" dirty="0"/>
              <a:t>】以高热与肝风共见为辨证要点。热邪蒸腾，充斥三焦，故高热。热入心包，心神昏愦，则神昏，躁犹如狂；热灼肝经，津液受烁，引动肝风，而见手足抽搐，颈项强直，角弓反张，两目上视，牙关紧闭等筋脉挛急的表现。热邪内狂营血，则舌色红绛，脉象弦数，为肝经火热之征。</a:t>
            </a:r>
          </a:p>
        </p:txBody>
      </p:sp>
      <p:pic>
        <p:nvPicPr>
          <p:cNvPr id="12" name="内容占位符 11">
            <a:extLst>
              <a:ext uri="{FF2B5EF4-FFF2-40B4-BE49-F238E27FC236}">
                <a16:creationId xmlns:a16="http://schemas.microsoft.com/office/drawing/2014/main" id="{33A9DC3E-3165-4D0E-88A7-32169EC79C17}"/>
              </a:ext>
            </a:extLst>
          </p:cNvPr>
          <p:cNvPicPr>
            <a:picLocks noGrp="1" noChangeAspect="1"/>
          </p:cNvPicPr>
          <p:nvPr>
            <p:ph sz="half" idx="2"/>
          </p:nvPr>
        </p:nvPicPr>
        <p:blipFill>
          <a:blip r:embed="rId2"/>
          <a:stretch>
            <a:fillRect/>
          </a:stretch>
        </p:blipFill>
        <p:spPr>
          <a:xfrm>
            <a:off x="6713548" y="1846263"/>
            <a:ext cx="3946504" cy="4022725"/>
          </a:xfrm>
        </p:spPr>
      </p:pic>
    </p:spTree>
    <p:extLst>
      <p:ext uri="{BB962C8B-B14F-4D97-AF65-F5344CB8AC3E}">
        <p14:creationId xmlns:p14="http://schemas.microsoft.com/office/powerpoint/2010/main" val="109399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阴虚动风证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a:normAutofit/>
          </a:bodyPr>
          <a:lstStyle/>
          <a:p>
            <a:pPr>
              <a:lnSpc>
                <a:spcPct val="150000"/>
              </a:lnSpc>
              <a:spcBef>
                <a:spcPts val="0"/>
              </a:spcBef>
              <a:spcAft>
                <a:spcPts val="0"/>
              </a:spcAft>
            </a:pPr>
            <a:r>
              <a:rPr lang="zh-CN" altLang="zh-CN" dirty="0"/>
              <a:t>【</a:t>
            </a:r>
            <a:r>
              <a:rPr lang="zh-CN" altLang="en-US" b="1" dirty="0"/>
              <a:t>概念</a:t>
            </a:r>
            <a:r>
              <a:rPr lang="zh-CN" altLang="zh-CN" dirty="0"/>
              <a:t>】阴虚动风证，是指阴液亏虚引动肝风表现的证候。多因外感热病后期阴液耗损，或内伤久病，阴液亏虚而发病。</a:t>
            </a:r>
          </a:p>
          <a:p>
            <a:pPr>
              <a:lnSpc>
                <a:spcPct val="150000"/>
              </a:lnSpc>
              <a:spcBef>
                <a:spcPts val="0"/>
              </a:spcBef>
              <a:spcAft>
                <a:spcPts val="0"/>
              </a:spcAft>
            </a:pPr>
            <a:r>
              <a:rPr lang="zh-CN" altLang="zh-CN" dirty="0"/>
              <a:t>本证的临证表现，证候分析属外感热病所致者，详见</a:t>
            </a:r>
            <a:r>
              <a:rPr lang="en-US" altLang="zh-CN" dirty="0"/>
              <a:t>“</a:t>
            </a:r>
            <a:r>
              <a:rPr lang="zh-CN" altLang="zh-CN" dirty="0"/>
              <a:t>卫气营血辨证</a:t>
            </a:r>
            <a:r>
              <a:rPr lang="en-US" altLang="zh-CN" dirty="0"/>
              <a:t>”</a:t>
            </a:r>
            <a:r>
              <a:rPr lang="zh-CN" altLang="zh-CN" dirty="0"/>
              <a:t>；属内伤病所致者，详见</a:t>
            </a:r>
            <a:r>
              <a:rPr lang="en-US" altLang="zh-CN" dirty="0"/>
              <a:t>“</a:t>
            </a:r>
            <a:r>
              <a:rPr lang="zh-CN" altLang="zh-CN" dirty="0"/>
              <a:t>肝阴虚证</a:t>
            </a:r>
            <a:r>
              <a:rPr lang="en-US" altLang="zh-CN" dirty="0"/>
              <a:t>”</a:t>
            </a:r>
            <a:r>
              <a:rPr lang="zh-CN" altLang="zh-CN" dirty="0"/>
              <a:t>。</a:t>
            </a:r>
          </a:p>
        </p:txBody>
      </p:sp>
      <p:pic>
        <p:nvPicPr>
          <p:cNvPr id="9" name="内容占位符 8">
            <a:extLst>
              <a:ext uri="{FF2B5EF4-FFF2-40B4-BE49-F238E27FC236}">
                <a16:creationId xmlns:a16="http://schemas.microsoft.com/office/drawing/2014/main" id="{9C00E5FF-1E27-48E7-8AB3-8AC49B31A47C}"/>
              </a:ext>
            </a:extLst>
          </p:cNvPr>
          <p:cNvPicPr>
            <a:picLocks noGrp="1" noChangeAspect="1"/>
          </p:cNvPicPr>
          <p:nvPr>
            <p:ph sz="half" idx="2"/>
          </p:nvPr>
        </p:nvPicPr>
        <p:blipFill>
          <a:blip r:embed="rId2"/>
          <a:stretch>
            <a:fillRect/>
          </a:stretch>
        </p:blipFill>
        <p:spPr>
          <a:xfrm>
            <a:off x="6675438" y="1846263"/>
            <a:ext cx="4022725" cy="4022725"/>
          </a:xfrm>
        </p:spPr>
      </p:pic>
    </p:spTree>
    <p:extLst>
      <p:ext uri="{BB962C8B-B14F-4D97-AF65-F5344CB8AC3E}">
        <p14:creationId xmlns:p14="http://schemas.microsoft.com/office/powerpoint/2010/main" val="34236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血虚生风证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a:normAutofit/>
          </a:bodyPr>
          <a:lstStyle/>
          <a:p>
            <a:pPr>
              <a:lnSpc>
                <a:spcPct val="150000"/>
              </a:lnSpc>
              <a:spcBef>
                <a:spcPts val="0"/>
              </a:spcBef>
              <a:spcAft>
                <a:spcPts val="0"/>
              </a:spcAft>
            </a:pPr>
            <a:r>
              <a:rPr lang="zh-CN" altLang="zh-CN" dirty="0"/>
              <a:t>【</a:t>
            </a:r>
            <a:r>
              <a:rPr lang="zh-CN" altLang="en-US" b="1" dirty="0"/>
              <a:t>概念</a:t>
            </a:r>
            <a:r>
              <a:rPr lang="zh-CN" altLang="zh-CN" dirty="0"/>
              <a:t>】血虚生风证，是指血虚筋脉失养所表现的动风证候。多由急慢性出血过多，或久病血虚所引起。</a:t>
            </a:r>
          </a:p>
          <a:p>
            <a:pPr>
              <a:lnSpc>
                <a:spcPct val="150000"/>
              </a:lnSpc>
              <a:spcBef>
                <a:spcPts val="0"/>
              </a:spcBef>
              <a:spcAft>
                <a:spcPts val="0"/>
              </a:spcAft>
            </a:pPr>
            <a:r>
              <a:rPr lang="zh-CN" altLang="zh-CN" dirty="0"/>
              <a:t>要证的临床表现，</a:t>
            </a:r>
            <a:r>
              <a:rPr lang="zh-CN" altLang="en-US" dirty="0"/>
              <a:t>证候</a:t>
            </a:r>
            <a:r>
              <a:rPr lang="zh-CN" altLang="zh-CN" dirty="0"/>
              <a:t>分析详见</a:t>
            </a:r>
            <a:r>
              <a:rPr lang="en-US" altLang="zh-CN" dirty="0"/>
              <a:t>“</a:t>
            </a:r>
            <a:r>
              <a:rPr lang="zh-CN" altLang="zh-CN" dirty="0"/>
              <a:t>肝血虚证</a:t>
            </a:r>
            <a:r>
              <a:rPr lang="en-US" altLang="zh-CN" dirty="0"/>
              <a:t>”</a:t>
            </a:r>
            <a:r>
              <a:rPr lang="zh-CN" altLang="zh-CN" dirty="0"/>
              <a:t>。</a:t>
            </a:r>
          </a:p>
          <a:p>
            <a:endParaRPr lang="zh-CN" altLang="zh-CN" dirty="0"/>
          </a:p>
        </p:txBody>
      </p:sp>
      <p:graphicFrame>
        <p:nvGraphicFramePr>
          <p:cNvPr id="5" name="图示 4">
            <a:extLst>
              <a:ext uri="{FF2B5EF4-FFF2-40B4-BE49-F238E27FC236}">
                <a16:creationId xmlns:a16="http://schemas.microsoft.com/office/drawing/2014/main" id="{68EEAFEA-DB4E-4D45-A4FE-1D81A91ABEF7}"/>
              </a:ext>
            </a:extLst>
          </p:cNvPr>
          <p:cNvGraphicFramePr/>
          <p:nvPr>
            <p:extLst>
              <p:ext uri="{D42A27DB-BD31-4B8C-83A1-F6EECF244321}">
                <p14:modId xmlns:p14="http://schemas.microsoft.com/office/powerpoint/2010/main" val="229187513"/>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0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（七）寒凝肝脉证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idx="1"/>
          </p:nvPr>
        </p:nvSpPr>
        <p:spPr/>
        <p:txBody>
          <a:bodyPr numCol="2">
            <a:normAutofit/>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】是指寒邪凝滞肝脉所表现的证候。多因感受寒邪而发病。</a:t>
            </a:r>
          </a:p>
          <a:p>
            <a:pPr>
              <a:lnSpc>
                <a:spcPct val="150000"/>
              </a:lnSpc>
              <a:spcBef>
                <a:spcPts val="0"/>
              </a:spcBef>
              <a:spcAft>
                <a:spcPts val="0"/>
              </a:spcAft>
            </a:pPr>
            <a:r>
              <a:rPr lang="zh-CN" altLang="zh-CN" sz="1800" dirty="0"/>
              <a:t>【</a:t>
            </a:r>
            <a:r>
              <a:rPr lang="zh-CN" altLang="zh-CN" sz="1800" b="1" dirty="0"/>
              <a:t>临床表现</a:t>
            </a:r>
            <a:r>
              <a:rPr lang="zh-CN" altLang="zh-CN" sz="1800" dirty="0"/>
              <a:t>】少腹牵引睾丸坠胀冷痛，或阴囊收缩引痛，受寒则甚，得热则缓，舌苔白滑，脉沉弦或迟。</a:t>
            </a:r>
          </a:p>
          <a:p>
            <a:pPr>
              <a:lnSpc>
                <a:spcPct val="150000"/>
              </a:lnSpc>
              <a:spcBef>
                <a:spcPts val="0"/>
              </a:spcBef>
              <a:spcAft>
                <a:spcPts val="0"/>
              </a:spcAft>
            </a:pPr>
            <a:r>
              <a:rPr lang="zh-CN" altLang="zh-CN" sz="1800" dirty="0"/>
              <a:t>【</a:t>
            </a:r>
            <a:r>
              <a:rPr lang="zh-CN" altLang="zh-CN" sz="1800" b="1" dirty="0"/>
              <a:t>证候分析</a:t>
            </a:r>
            <a:r>
              <a:rPr lang="zh-CN" altLang="zh-CN" sz="1800" dirty="0"/>
              <a:t>】本证以少腹牵引阴部坠胀冷痛为辨证要点。</a:t>
            </a:r>
            <a:endParaRPr lang="zh-CN" altLang="zh-CN" dirty="0"/>
          </a:p>
        </p:txBody>
      </p:sp>
      <p:graphicFrame>
        <p:nvGraphicFramePr>
          <p:cNvPr id="4" name="图示 3">
            <a:extLst>
              <a:ext uri="{FF2B5EF4-FFF2-40B4-BE49-F238E27FC236}">
                <a16:creationId xmlns:a16="http://schemas.microsoft.com/office/drawing/2014/main" id="{14405261-A10E-43AA-83E1-9E0220299D39}"/>
              </a:ext>
            </a:extLst>
          </p:cNvPr>
          <p:cNvGraphicFramePr/>
          <p:nvPr>
            <p:extLst>
              <p:ext uri="{D42A27DB-BD31-4B8C-83A1-F6EECF244321}">
                <p14:modId xmlns:p14="http://schemas.microsoft.com/office/powerpoint/2010/main" val="2966187781"/>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94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（八）肝胆湿热证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fontScale="92500" lnSpcReduction="20000"/>
          </a:bodyPr>
          <a:lstStyle/>
          <a:p>
            <a:pPr algn="just">
              <a:lnSpc>
                <a:spcPct val="150000"/>
              </a:lnSpc>
            </a:pPr>
            <a:r>
              <a:rPr lang="zh-CN" altLang="zh-CN" dirty="0"/>
              <a:t>【</a:t>
            </a:r>
            <a:r>
              <a:rPr lang="zh-CN" altLang="en-US" b="1" dirty="0"/>
              <a:t>概念</a:t>
            </a:r>
            <a:r>
              <a:rPr lang="zh-CN" altLang="zh-CN" dirty="0"/>
              <a:t>】是指湿热蕴结肝胆所表现的证候。多由感受湿热之邪，或偏嗜肥甘厚腻，酿湿生热，或脾胃失健，湿邪内生，郁而化热所致。</a:t>
            </a:r>
          </a:p>
          <a:p>
            <a:pPr algn="just">
              <a:lnSpc>
                <a:spcPct val="150000"/>
              </a:lnSpc>
            </a:pPr>
            <a:r>
              <a:rPr lang="zh-CN" altLang="zh-CN" dirty="0"/>
              <a:t>【</a:t>
            </a:r>
            <a:r>
              <a:rPr lang="zh-CN" altLang="zh-CN" b="1" dirty="0"/>
              <a:t>临床表现</a:t>
            </a:r>
            <a:r>
              <a:rPr lang="zh-CN" altLang="zh-CN" dirty="0"/>
              <a:t>】胁肋胀痛，或有痞块，口苦，腹胀，纳少呕恶，大便不调，小便短赤，舌红苔黄腻，脉弦数。或寒热往来，或身目发黄，或阴囊湿疹，或睾丸肿胀热痛，或带浊阴痒等。</a:t>
            </a:r>
          </a:p>
          <a:p>
            <a:pPr algn="just">
              <a:lnSpc>
                <a:spcPct val="150000"/>
              </a:lnSpc>
            </a:pPr>
            <a:r>
              <a:rPr lang="zh-CN" altLang="zh-CN" dirty="0"/>
              <a:t>【</a:t>
            </a:r>
            <a:r>
              <a:rPr lang="zh-CN" altLang="zh-CN" b="1" dirty="0"/>
              <a:t>证候分析</a:t>
            </a:r>
            <a:r>
              <a:rPr lang="zh-CN" altLang="zh-CN" dirty="0"/>
              <a:t>】本证以右胁肋部胀痛，纳呆，尿黄，舌红苔黄腻为辨证要点。</a:t>
            </a:r>
          </a:p>
        </p:txBody>
      </p:sp>
      <p:graphicFrame>
        <p:nvGraphicFramePr>
          <p:cNvPr id="5" name="图示 4">
            <a:extLst>
              <a:ext uri="{FF2B5EF4-FFF2-40B4-BE49-F238E27FC236}">
                <a16:creationId xmlns:a16="http://schemas.microsoft.com/office/drawing/2014/main" id="{6BFED925-1CAA-4380-85D2-AF47106B7872}"/>
              </a:ext>
            </a:extLst>
          </p:cNvPr>
          <p:cNvGraphicFramePr/>
          <p:nvPr>
            <p:extLst>
              <p:ext uri="{D42A27DB-BD31-4B8C-83A1-F6EECF244321}">
                <p14:modId xmlns:p14="http://schemas.microsoft.com/office/powerpoint/2010/main" val="1652613365"/>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73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（九）胆郁痰扰证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】是胆失疏泄，痰热内扰所表现的证候。多由情志不遂，疏泄失职，生痰化火而引起。</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】头晕目眩耳鸣，惊悸不宁，烦躁不寐，日苦呕恶，胸闷太息，舌苔黄腻，脉弦滑</a:t>
            </a:r>
            <a:r>
              <a:rPr lang="zh-CN" altLang="en-US" sz="1800" dirty="0"/>
              <a:t>。</a:t>
            </a:r>
            <a:endParaRPr lang="zh-CN" altLang="zh-CN" sz="1800" dirty="0"/>
          </a:p>
          <a:p>
            <a:pPr algn="just">
              <a:lnSpc>
                <a:spcPct val="150000"/>
              </a:lnSpc>
              <a:spcBef>
                <a:spcPts val="0"/>
              </a:spcBef>
              <a:spcAft>
                <a:spcPts val="0"/>
              </a:spcAft>
            </a:pPr>
            <a:r>
              <a:rPr lang="zh-CN" altLang="zh-CN" sz="1800" dirty="0"/>
              <a:t>【</a:t>
            </a:r>
            <a:r>
              <a:rPr lang="zh-CN" altLang="zh-CN" sz="1800" b="1" dirty="0"/>
              <a:t>证候分析</a:t>
            </a:r>
            <a:r>
              <a:rPr lang="zh-CN" altLang="zh-CN" sz="1800" dirty="0"/>
              <a:t>】以眩晕耳鸣或惊悸失眠，舌苔黄腻为辨证要点。</a:t>
            </a:r>
            <a:endParaRPr lang="zh-CN" altLang="zh-CN" dirty="0"/>
          </a:p>
        </p:txBody>
      </p:sp>
      <p:graphicFrame>
        <p:nvGraphicFramePr>
          <p:cNvPr id="9" name="图示 8">
            <a:extLst>
              <a:ext uri="{FF2B5EF4-FFF2-40B4-BE49-F238E27FC236}">
                <a16:creationId xmlns:a16="http://schemas.microsoft.com/office/drawing/2014/main" id="{8233672E-D17D-4CB7-8E83-31C176D5574F}"/>
              </a:ext>
            </a:extLst>
          </p:cNvPr>
          <p:cNvGraphicFramePr/>
          <p:nvPr>
            <p:extLst>
              <p:ext uri="{D42A27DB-BD31-4B8C-83A1-F6EECF244321}">
                <p14:modId xmlns:p14="http://schemas.microsoft.com/office/powerpoint/2010/main" val="1948139524"/>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12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二、心与小肠病辨证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a:normAutofit fontScale="85000" lnSpcReduction="20000"/>
          </a:bodyPr>
          <a:lstStyle/>
          <a:p>
            <a:pPr>
              <a:lnSpc>
                <a:spcPct val="150000"/>
              </a:lnSpc>
              <a:spcBef>
                <a:spcPts val="0"/>
              </a:spcBef>
              <a:spcAft>
                <a:spcPts val="0"/>
              </a:spcAft>
              <a:buFont typeface="Wingdings" panose="05000000000000000000" pitchFamily="2" charset="2"/>
              <a:buChar char="ü"/>
            </a:pPr>
            <a:r>
              <a:rPr lang="zh-CN" altLang="zh-CN" dirty="0"/>
              <a:t>心居胸中，心包络围护于外，为心主的宫城。其经脉下络小肠，两者相为表里，</a:t>
            </a:r>
            <a:r>
              <a:rPr lang="zh-CN" altLang="zh-CN" u="sng" dirty="0">
                <a:solidFill>
                  <a:srgbClr val="FF0000"/>
                </a:solidFill>
              </a:rPr>
              <a:t>心主血脉，又主神明，开窍于舌。小肠分清泌浊，具有化物的功能。</a:t>
            </a:r>
          </a:p>
          <a:p>
            <a:pPr>
              <a:lnSpc>
                <a:spcPct val="150000"/>
              </a:lnSpc>
              <a:spcBef>
                <a:spcPts val="0"/>
              </a:spcBef>
              <a:spcAft>
                <a:spcPts val="0"/>
              </a:spcAft>
              <a:buFont typeface="Wingdings" panose="05000000000000000000" pitchFamily="2" charset="2"/>
              <a:buChar char="ü"/>
            </a:pPr>
            <a:r>
              <a:rPr lang="zh-CN" altLang="zh-CN" dirty="0"/>
              <a:t>虚证多由久病伤正，禀赋不足，思虑伤心等因素，导致心气心阳受损，心阴、心血亏耗；实证多由痰阻、火扰、寒凝、瘀滞、气郁等引起。</a:t>
            </a:r>
          </a:p>
          <a:p>
            <a:pPr>
              <a:lnSpc>
                <a:spcPct val="150000"/>
              </a:lnSpc>
              <a:spcBef>
                <a:spcPts val="0"/>
              </a:spcBef>
              <a:spcAft>
                <a:spcPts val="0"/>
              </a:spcAft>
              <a:buFont typeface="Wingdings" panose="05000000000000000000" pitchFamily="2" charset="2"/>
              <a:buChar char="ü"/>
            </a:pPr>
            <a:r>
              <a:rPr lang="zh-CN" altLang="zh-CN" dirty="0"/>
              <a:t>心的病变主要表现为血脉运行失常及精神意识思维改变等方面。</a:t>
            </a:r>
            <a:r>
              <a:rPr lang="zh-CN" altLang="en-US" dirty="0"/>
              <a:t>例</a:t>
            </a:r>
            <a:r>
              <a:rPr lang="zh-CN" altLang="zh-CN" dirty="0"/>
              <a:t>如，心悸，心痛，失眠，神昏，精神错乱，脉结代或促等症常是心的病变。小肠的病变主要反映在清浊不分，转输障碍等方面，如小便失常，大使溏泄等。</a:t>
            </a:r>
          </a:p>
          <a:p>
            <a:endParaRPr lang="zh-CN" altLang="zh-CN" dirty="0"/>
          </a:p>
        </p:txBody>
      </p:sp>
      <p:pic>
        <p:nvPicPr>
          <p:cNvPr id="4" name="内容占位符 3">
            <a:extLst>
              <a:ext uri="{FF2B5EF4-FFF2-40B4-BE49-F238E27FC236}">
                <a16:creationId xmlns:a16="http://schemas.microsoft.com/office/drawing/2014/main" id="{F28A320F-578B-44DC-AF39-8BD416E8F4DC}"/>
              </a:ext>
            </a:extLst>
          </p:cNvPr>
          <p:cNvPicPr>
            <a:picLocks noGrp="1" noChangeAspect="1"/>
          </p:cNvPicPr>
          <p:nvPr>
            <p:ph sz="half" idx="2"/>
          </p:nvPr>
        </p:nvPicPr>
        <p:blipFill>
          <a:blip r:embed="rId2"/>
          <a:stretch>
            <a:fillRect/>
          </a:stretch>
        </p:blipFill>
        <p:spPr>
          <a:xfrm>
            <a:off x="6299725" y="1846263"/>
            <a:ext cx="4774151" cy="4022725"/>
          </a:xfrm>
        </p:spPr>
      </p:pic>
    </p:spTree>
    <p:extLst>
      <p:ext uri="{BB962C8B-B14F-4D97-AF65-F5344CB8AC3E}">
        <p14:creationId xmlns:p14="http://schemas.microsoft.com/office/powerpoint/2010/main" val="138520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9BAFE-CC04-4841-A3A7-F8E03E56A61A}"/>
              </a:ext>
            </a:extLst>
          </p:cNvPr>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rPr>
              <a:t>几个概念</a:t>
            </a:r>
          </a:p>
        </p:txBody>
      </p:sp>
      <p:graphicFrame>
        <p:nvGraphicFramePr>
          <p:cNvPr id="7" name="图示 6">
            <a:extLst>
              <a:ext uri="{FF2B5EF4-FFF2-40B4-BE49-F238E27FC236}">
                <a16:creationId xmlns:a16="http://schemas.microsoft.com/office/drawing/2014/main" id="{D4231332-6062-4511-B266-FB62998063BD}"/>
              </a:ext>
            </a:extLst>
          </p:cNvPr>
          <p:cNvGraphicFramePr/>
          <p:nvPr/>
        </p:nvGraphicFramePr>
        <p:xfrm>
          <a:off x="1944210" y="1828800"/>
          <a:ext cx="8215790" cy="43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F904EAE1-F178-4D25-A187-6F0C6D9E1EEC}"/>
              </a:ext>
            </a:extLst>
          </p:cNvPr>
          <p:cNvSpPr txBox="1"/>
          <p:nvPr/>
        </p:nvSpPr>
        <p:spPr>
          <a:xfrm>
            <a:off x="2183907" y="2361460"/>
            <a:ext cx="655195"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症</a:t>
            </a:r>
          </a:p>
        </p:txBody>
      </p:sp>
      <p:sp>
        <p:nvSpPr>
          <p:cNvPr id="9" name="文本框 8">
            <a:extLst>
              <a:ext uri="{FF2B5EF4-FFF2-40B4-BE49-F238E27FC236}">
                <a16:creationId xmlns:a16="http://schemas.microsoft.com/office/drawing/2014/main" id="{5274B707-1937-4691-A93D-6E46C1B26763}"/>
              </a:ext>
            </a:extLst>
          </p:cNvPr>
          <p:cNvSpPr txBox="1"/>
          <p:nvPr/>
        </p:nvSpPr>
        <p:spPr>
          <a:xfrm>
            <a:off x="2511504" y="3665121"/>
            <a:ext cx="655195"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证</a:t>
            </a:r>
          </a:p>
        </p:txBody>
      </p:sp>
      <p:sp>
        <p:nvSpPr>
          <p:cNvPr id="10" name="文本框 9">
            <a:extLst>
              <a:ext uri="{FF2B5EF4-FFF2-40B4-BE49-F238E27FC236}">
                <a16:creationId xmlns:a16="http://schemas.microsoft.com/office/drawing/2014/main" id="{66FD7A96-28C4-4A24-899D-DBFB559027DD}"/>
              </a:ext>
            </a:extLst>
          </p:cNvPr>
          <p:cNvSpPr txBox="1"/>
          <p:nvPr/>
        </p:nvSpPr>
        <p:spPr>
          <a:xfrm>
            <a:off x="2273287" y="4968782"/>
            <a:ext cx="655195"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病</a:t>
            </a:r>
          </a:p>
        </p:txBody>
      </p:sp>
    </p:spTree>
    <p:extLst>
      <p:ext uri="{BB962C8B-B14F-4D97-AF65-F5344CB8AC3E}">
        <p14:creationId xmlns:p14="http://schemas.microsoft.com/office/powerpoint/2010/main" val="194865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r>
              <a:rPr lang="zh-CN" altLang="zh-CN" dirty="0">
                <a:latin typeface="黑体" panose="02010609060101010101" pitchFamily="49" charset="-122"/>
                <a:ea typeface="黑体" panose="02010609060101010101" pitchFamily="49" charset="-122"/>
              </a:rPr>
              <a:t>（－）心气虚、心阳虚与心阳暴脱证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idx="1"/>
          </p:nvPr>
        </p:nvSpPr>
        <p:spPr/>
        <p:txBody>
          <a:bodyPr numCol="2">
            <a:normAutofit/>
          </a:bodyPr>
          <a:lstStyle/>
          <a:p>
            <a:pPr algn="just">
              <a:lnSpc>
                <a:spcPct val="170000"/>
              </a:lnSpc>
              <a:spcBef>
                <a:spcPts val="0"/>
              </a:spcBef>
              <a:spcAft>
                <a:spcPts val="0"/>
              </a:spcAft>
            </a:pPr>
            <a:r>
              <a:rPr lang="zh-CN" altLang="zh-CN" sz="1800" dirty="0"/>
              <a:t>【</a:t>
            </a:r>
            <a:r>
              <a:rPr lang="zh-CN" altLang="en-US" sz="1800" b="1" dirty="0"/>
              <a:t>概念</a:t>
            </a:r>
            <a:r>
              <a:rPr lang="zh-CN" altLang="zh-CN" sz="1800" dirty="0"/>
              <a:t>】</a:t>
            </a:r>
            <a:r>
              <a:rPr lang="zh-CN" altLang="zh-CN" sz="1800" u="sng" dirty="0">
                <a:solidFill>
                  <a:srgbClr val="FF0000"/>
                </a:solidFill>
              </a:rPr>
              <a:t>心气虚证</a:t>
            </a:r>
            <a:r>
              <a:rPr lang="en-US" altLang="zh-CN" sz="1800" u="sng" dirty="0">
                <a:solidFill>
                  <a:srgbClr val="FF0000"/>
                </a:solidFill>
              </a:rPr>
              <a:t>:</a:t>
            </a:r>
            <a:r>
              <a:rPr lang="zh-CN" altLang="zh-CN" sz="1800" dirty="0"/>
              <a:t>指心脏功能减退所表现的证候。凡禀赋不足，年老体衰。久病或劳心过度均可引起此证。</a:t>
            </a:r>
          </a:p>
          <a:p>
            <a:pPr algn="just">
              <a:lnSpc>
                <a:spcPct val="170000"/>
              </a:lnSpc>
              <a:spcBef>
                <a:spcPts val="0"/>
              </a:spcBef>
              <a:spcAft>
                <a:spcPts val="0"/>
              </a:spcAft>
            </a:pPr>
            <a:r>
              <a:rPr lang="zh-CN" altLang="zh-CN" sz="1800" u="sng" dirty="0">
                <a:solidFill>
                  <a:srgbClr val="FF0000"/>
                </a:solidFill>
              </a:rPr>
              <a:t>心阳虚证</a:t>
            </a:r>
            <a:r>
              <a:rPr lang="zh-CN" altLang="en-US" sz="1800" u="sng" dirty="0">
                <a:solidFill>
                  <a:srgbClr val="FF0000"/>
                </a:solidFill>
              </a:rPr>
              <a:t>：</a:t>
            </a:r>
            <a:r>
              <a:rPr lang="zh-CN" altLang="zh-CN" sz="1800" dirty="0"/>
              <a:t>指心脏阳气虚衰所表现的证候。凡心气虚甚，寒邪伤阳，汗下太过等均可引起此证。</a:t>
            </a:r>
          </a:p>
          <a:p>
            <a:pPr>
              <a:lnSpc>
                <a:spcPct val="170000"/>
              </a:lnSpc>
              <a:spcBef>
                <a:spcPts val="0"/>
              </a:spcBef>
              <a:spcAft>
                <a:spcPts val="0"/>
              </a:spcAft>
            </a:pPr>
            <a:r>
              <a:rPr lang="zh-CN" altLang="zh-CN" sz="1800" u="sng" dirty="0">
                <a:solidFill>
                  <a:srgbClr val="FF0000"/>
                </a:solidFill>
              </a:rPr>
              <a:t>心阳暴脱证</a:t>
            </a:r>
            <a:r>
              <a:rPr lang="zh-CN" altLang="en-US" sz="1800" u="sng" dirty="0">
                <a:solidFill>
                  <a:srgbClr val="FF0000"/>
                </a:solidFill>
              </a:rPr>
              <a:t>：</a:t>
            </a:r>
            <a:r>
              <a:rPr lang="zh-CN" altLang="zh-CN" sz="1800" dirty="0"/>
              <a:t>指阴阳相离，心阳骤越表现的证候。凡病情危重，危症险症均可出现此证。</a:t>
            </a:r>
          </a:p>
          <a:p>
            <a:pPr>
              <a:lnSpc>
                <a:spcPct val="170000"/>
              </a:lnSpc>
              <a:spcBef>
                <a:spcPts val="0"/>
              </a:spcBef>
              <a:spcAft>
                <a:spcPts val="0"/>
              </a:spcAft>
            </a:pPr>
            <a:r>
              <a:rPr lang="zh-CN" altLang="zh-CN" sz="1800" dirty="0"/>
              <a:t>【</a:t>
            </a:r>
            <a:r>
              <a:rPr lang="zh-CN" altLang="zh-CN" sz="1800" b="1" dirty="0"/>
              <a:t>临床表现</a:t>
            </a:r>
            <a:r>
              <a:rPr lang="zh-CN" altLang="zh-CN" sz="1800" dirty="0"/>
              <a:t>】心悸怔忡，胸闷气短，活动后加重，面色</a:t>
            </a:r>
            <a:r>
              <a:rPr lang="zh-CN" altLang="en-US" sz="1800" dirty="0"/>
              <a:t>淡</a:t>
            </a:r>
            <a:r>
              <a:rPr lang="zh-CN" altLang="zh-CN" sz="1800" dirty="0"/>
              <a:t>白或</a:t>
            </a:r>
            <a:r>
              <a:rPr lang="zh-CN" altLang="en-US" sz="1800" dirty="0"/>
              <a:t>愰白</a:t>
            </a:r>
            <a:r>
              <a:rPr lang="zh-CN" altLang="zh-CN" sz="1800" dirty="0"/>
              <a:t>，或自汗，舌淡苔白，脉虚，为心气虚</a:t>
            </a:r>
            <a:r>
              <a:rPr lang="zh-CN" altLang="en-US" sz="1800" dirty="0"/>
              <a:t>；</a:t>
            </a:r>
            <a:r>
              <a:rPr lang="zh-CN" altLang="zh-CN" sz="1800" dirty="0"/>
              <a:t>若兼见畏寒肢冷，心痛，舌淡胖，苔白滑，脉微细，为心阳虚</a:t>
            </a:r>
            <a:r>
              <a:rPr lang="zh-CN" altLang="en-US" sz="1800" dirty="0"/>
              <a:t>；</a:t>
            </a:r>
            <a:r>
              <a:rPr lang="zh-CN" altLang="zh-CN" sz="1800" dirty="0"/>
              <a:t>若突然冷汗淋漓，四肢厥冷，呼吸微弱，面色苍白，口唇青紫，神志模糊或昏迷，则是心阳暴脱的危象。</a:t>
            </a:r>
          </a:p>
        </p:txBody>
      </p:sp>
    </p:spTree>
    <p:extLst>
      <p:ext uri="{BB962C8B-B14F-4D97-AF65-F5344CB8AC3E}">
        <p14:creationId xmlns:p14="http://schemas.microsoft.com/office/powerpoint/2010/main" val="21240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r>
              <a:rPr lang="zh-CN" altLang="zh-CN" dirty="0">
                <a:latin typeface="黑体" panose="02010609060101010101" pitchFamily="49" charset="-122"/>
                <a:ea typeface="黑体" panose="02010609060101010101" pitchFamily="49" charset="-122"/>
              </a:rPr>
              <a:t>（－）心气虚、心阳虚与心阳暴脱证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a:normAutofit fontScale="92500" lnSpcReduction="20000"/>
          </a:bodyPr>
          <a:lstStyle/>
          <a:p>
            <a:pPr>
              <a:lnSpc>
                <a:spcPct val="150000"/>
              </a:lnSpc>
              <a:spcBef>
                <a:spcPts val="0"/>
              </a:spcBef>
              <a:spcAft>
                <a:spcPts val="0"/>
              </a:spcAft>
            </a:pPr>
            <a:r>
              <a:rPr lang="zh-CN" altLang="zh-CN" b="1" dirty="0"/>
              <a:t>心气虚、心阳虚、心阳暴脱三证的鉴别：</a:t>
            </a:r>
            <a:endParaRPr lang="zh-CN" altLang="zh-CN" dirty="0"/>
          </a:p>
          <a:p>
            <a:pPr>
              <a:lnSpc>
                <a:spcPct val="150000"/>
              </a:lnSpc>
              <a:spcBef>
                <a:spcPts val="0"/>
              </a:spcBef>
              <a:spcAft>
                <a:spcPts val="0"/>
              </a:spcAft>
            </a:pPr>
            <a:r>
              <a:rPr lang="zh-CN" altLang="zh-CN" dirty="0"/>
              <a:t>相同点：心悸怔忡，胸闷气短，活动后加重，自汗。</a:t>
            </a:r>
          </a:p>
          <a:p>
            <a:pPr>
              <a:lnSpc>
                <a:spcPct val="150000"/>
              </a:lnSpc>
              <a:spcBef>
                <a:spcPts val="0"/>
              </a:spcBef>
              <a:spcAft>
                <a:spcPts val="0"/>
              </a:spcAft>
            </a:pPr>
            <a:r>
              <a:rPr lang="zh-CN" altLang="zh-CN" dirty="0"/>
              <a:t>不同点：①心气虚：面色淡白或晃白，舌淡苔白，脉虚。</a:t>
            </a:r>
          </a:p>
          <a:p>
            <a:pPr>
              <a:lnSpc>
                <a:spcPct val="150000"/>
              </a:lnSpc>
              <a:spcBef>
                <a:spcPts val="0"/>
              </a:spcBef>
              <a:spcAft>
                <a:spcPts val="0"/>
              </a:spcAft>
            </a:pPr>
            <a:r>
              <a:rPr lang="zh-CN" altLang="zh-CN" dirty="0"/>
              <a:t>②心阳虚：畏寒肢冷，心痛，面色晃白或晦暗，舌淡胖苔白滑，脉微细。</a:t>
            </a:r>
          </a:p>
          <a:p>
            <a:pPr>
              <a:lnSpc>
                <a:spcPct val="150000"/>
              </a:lnSpc>
              <a:spcBef>
                <a:spcPts val="0"/>
              </a:spcBef>
              <a:spcAft>
                <a:spcPts val="0"/>
              </a:spcAft>
            </a:pPr>
            <a:r>
              <a:rPr lang="zh-CN" altLang="zh-CN" dirty="0"/>
              <a:t>③心阳暴脱：突然冷汗淋漓，四肢厥冷，呼吸微弱。面色苍白，口唇青紫。神志模糊，或昏迷。</a:t>
            </a:r>
          </a:p>
        </p:txBody>
      </p:sp>
      <p:graphicFrame>
        <p:nvGraphicFramePr>
          <p:cNvPr id="5" name="图示 4">
            <a:extLst>
              <a:ext uri="{FF2B5EF4-FFF2-40B4-BE49-F238E27FC236}">
                <a16:creationId xmlns:a16="http://schemas.microsoft.com/office/drawing/2014/main" id="{B56F3605-B88F-4BAB-BA5E-B6118DDE97E9}"/>
              </a:ext>
            </a:extLst>
          </p:cNvPr>
          <p:cNvGraphicFramePr/>
          <p:nvPr>
            <p:extLst>
              <p:ext uri="{D42A27DB-BD31-4B8C-83A1-F6EECF244321}">
                <p14:modId xmlns:p14="http://schemas.microsoft.com/office/powerpoint/2010/main" val="626539008"/>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58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8CF9AA-61CA-44F4-85A2-845E4AB9B79A}"/>
              </a:ext>
            </a:extLst>
          </p:cNvPr>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（－）心气虚、心阳虚与心阳暴脱证</a:t>
            </a:r>
            <a:endParaRPr lang="zh-CN" altLang="en-US" dirty="0"/>
          </a:p>
        </p:txBody>
      </p:sp>
      <p:graphicFrame>
        <p:nvGraphicFramePr>
          <p:cNvPr id="5" name="图示 4">
            <a:extLst>
              <a:ext uri="{FF2B5EF4-FFF2-40B4-BE49-F238E27FC236}">
                <a16:creationId xmlns:a16="http://schemas.microsoft.com/office/drawing/2014/main" id="{7EC42F8F-164D-4BA6-ACC3-056DFDF84AF9}"/>
              </a:ext>
            </a:extLst>
          </p:cNvPr>
          <p:cNvGraphicFramePr/>
          <p:nvPr>
            <p:extLst>
              <p:ext uri="{D42A27DB-BD31-4B8C-83A1-F6EECF244321}">
                <p14:modId xmlns:p14="http://schemas.microsoft.com/office/powerpoint/2010/main" val="3519902154"/>
              </p:ext>
            </p:extLst>
          </p:nvPr>
        </p:nvGraphicFramePr>
        <p:xfrm>
          <a:off x="1642369" y="1737360"/>
          <a:ext cx="8517631"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68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（二）心血虚与心阴虚证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8" y="1845734"/>
            <a:ext cx="5454442" cy="4023360"/>
          </a:xfrm>
        </p:spPr>
        <p:txBody>
          <a:bodyPr numCol="1">
            <a:normAutofit fontScale="77500" lnSpcReduction="20000"/>
          </a:bodyPr>
          <a:lstStyle/>
          <a:p>
            <a:pPr algn="just">
              <a:lnSpc>
                <a:spcPct val="150000"/>
              </a:lnSpc>
              <a:spcBef>
                <a:spcPts val="0"/>
              </a:spcBef>
              <a:spcAft>
                <a:spcPts val="0"/>
              </a:spcAft>
            </a:pPr>
            <a:r>
              <a:rPr lang="zh-CN" altLang="zh-CN" dirty="0"/>
              <a:t>【</a:t>
            </a:r>
            <a:r>
              <a:rPr lang="zh-CN" altLang="en-US" b="1" dirty="0"/>
              <a:t>概念</a:t>
            </a:r>
            <a:r>
              <a:rPr lang="zh-CN" altLang="zh-CN" dirty="0"/>
              <a:t>】</a:t>
            </a:r>
            <a:r>
              <a:rPr lang="zh-CN" altLang="en-US" dirty="0"/>
              <a:t>心血虚证，是</a:t>
            </a:r>
            <a:r>
              <a:rPr lang="zh-CN" altLang="zh-CN" dirty="0"/>
              <a:t>指心血不足，不能濡养心脏所表现的</a:t>
            </a:r>
            <a:r>
              <a:rPr lang="zh-CN" altLang="en-US" dirty="0"/>
              <a:t>证</a:t>
            </a:r>
            <a:r>
              <a:rPr lang="zh-CN" altLang="zh-CN" dirty="0"/>
              <a:t>候。心阴虚证，是指心阴不足，不能濡养心脏所表现的</a:t>
            </a:r>
            <a:r>
              <a:rPr lang="zh-CN" altLang="en-US" dirty="0"/>
              <a:t>证</a:t>
            </a:r>
            <a:r>
              <a:rPr lang="zh-CN" altLang="zh-CN" dirty="0"/>
              <a:t>候。二者常</a:t>
            </a:r>
            <a:r>
              <a:rPr lang="zh-CN" altLang="en-US" dirty="0"/>
              <a:t>见</a:t>
            </a:r>
            <a:r>
              <a:rPr lang="zh-CN" altLang="zh-CN" dirty="0"/>
              <a:t>久病耗损阴血，或失血过多，或阴血生成不足，或情志不遂，气火内郁，暗耗阴血等因素引起。</a:t>
            </a:r>
          </a:p>
          <a:p>
            <a:pPr algn="just">
              <a:lnSpc>
                <a:spcPct val="150000"/>
              </a:lnSpc>
              <a:spcBef>
                <a:spcPts val="0"/>
              </a:spcBef>
              <a:spcAft>
                <a:spcPts val="0"/>
              </a:spcAft>
            </a:pPr>
            <a:r>
              <a:rPr lang="zh-CN" altLang="zh-CN" dirty="0"/>
              <a:t>【</a:t>
            </a:r>
            <a:r>
              <a:rPr lang="zh-CN" altLang="zh-CN" b="1" dirty="0"/>
              <a:t>临床表现</a:t>
            </a:r>
            <a:r>
              <a:rPr lang="zh-CN" altLang="zh-CN" dirty="0"/>
              <a:t>】心悸怔仲，失眠多梦，为心血虚与心阴虚的共有症。若兼见眩晕，健忘，面色淡白无华，或萎黄，口唇色淡，舌色淡白，脉象细弱等症，为心血虚。若见五心烦热，潮热，盗汗，两颧发红，舌红少津，脉细数，为心阴虚。</a:t>
            </a:r>
          </a:p>
          <a:p>
            <a:pPr algn="just">
              <a:lnSpc>
                <a:spcPct val="150000"/>
              </a:lnSpc>
              <a:spcBef>
                <a:spcPts val="0"/>
              </a:spcBef>
              <a:spcAft>
                <a:spcPts val="0"/>
              </a:spcAft>
            </a:pPr>
            <a:r>
              <a:rPr lang="zh-CN" altLang="zh-CN" dirty="0"/>
              <a:t>【</a:t>
            </a:r>
            <a:r>
              <a:rPr lang="zh-CN" altLang="zh-CN" b="1" dirty="0"/>
              <a:t>证候分析</a:t>
            </a:r>
            <a:r>
              <a:rPr lang="zh-CN" altLang="zh-CN" dirty="0"/>
              <a:t>】心血虚证以心的常见症状与血虚证共见为辨证要点。</a:t>
            </a:r>
          </a:p>
        </p:txBody>
      </p:sp>
      <p:graphicFrame>
        <p:nvGraphicFramePr>
          <p:cNvPr id="5" name="图示 4">
            <a:extLst>
              <a:ext uri="{FF2B5EF4-FFF2-40B4-BE49-F238E27FC236}">
                <a16:creationId xmlns:a16="http://schemas.microsoft.com/office/drawing/2014/main" id="{5C47E4E6-CD1F-45A4-95FF-87835FBFB3B7}"/>
              </a:ext>
            </a:extLst>
          </p:cNvPr>
          <p:cNvGraphicFramePr/>
          <p:nvPr>
            <p:extLst>
              <p:ext uri="{D42A27DB-BD31-4B8C-83A1-F6EECF244321}">
                <p14:modId xmlns:p14="http://schemas.microsoft.com/office/powerpoint/2010/main" val="2515297455"/>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46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（三）心火亢盛证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8" y="1845734"/>
            <a:ext cx="5347909" cy="4023360"/>
          </a:xfrm>
        </p:spPr>
        <p:txBody>
          <a:bodyPr numCol="1">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】是指心火炽盛所表现的证候。凡五志，六淫化火，或因劳倦，或进食辛辣厚味，均能引起此证。</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】心中烦怒，夜寐不安，面赤口渴，溲黄便干，舌尖红绛，或生舌疮脉数有力。甚则狂躁谵语，或见吐血衄血，或见肌肤疮疡，红肿热痛。</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】本证以心及舌、脉等有关组织出现实火内炽的症状为辨证要点。</a:t>
            </a:r>
          </a:p>
        </p:txBody>
      </p:sp>
      <p:graphicFrame>
        <p:nvGraphicFramePr>
          <p:cNvPr id="13" name="图示 12">
            <a:extLst>
              <a:ext uri="{FF2B5EF4-FFF2-40B4-BE49-F238E27FC236}">
                <a16:creationId xmlns:a16="http://schemas.microsoft.com/office/drawing/2014/main" id="{BBC1579D-C094-416F-BF88-2EC9804C5827}"/>
              </a:ext>
            </a:extLst>
          </p:cNvPr>
          <p:cNvGraphicFramePr/>
          <p:nvPr>
            <p:extLst>
              <p:ext uri="{D42A27DB-BD31-4B8C-83A1-F6EECF244321}">
                <p14:modId xmlns:p14="http://schemas.microsoft.com/office/powerpoint/2010/main" val="112570215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993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（四）心脉痹阻证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9" y="1845734"/>
            <a:ext cx="5481074" cy="4023360"/>
          </a:xfrm>
        </p:spPr>
        <p:txBody>
          <a:bodyPr numCol="1">
            <a:normAutofit fontScale="77500" lnSpcReduction="20000"/>
          </a:bodyPr>
          <a:lstStyle/>
          <a:p>
            <a:pPr algn="just">
              <a:lnSpc>
                <a:spcPct val="150000"/>
              </a:lnSpc>
              <a:spcBef>
                <a:spcPts val="0"/>
              </a:spcBef>
              <a:spcAft>
                <a:spcPts val="0"/>
              </a:spcAft>
            </a:pPr>
            <a:r>
              <a:rPr lang="zh-CN" altLang="zh-CN" dirty="0"/>
              <a:t>【</a:t>
            </a:r>
            <a:r>
              <a:rPr lang="zh-CN" altLang="en-US" b="1" dirty="0"/>
              <a:t>概念</a:t>
            </a:r>
            <a:r>
              <a:rPr lang="zh-CN" altLang="zh-CN" dirty="0"/>
              <a:t>】是指心脏脉络在各种致病因素作用下导致痹阻不通所反映的征候。常由年高体弱或病久正虚以致瘀阻、痰凝、寒滞、气郁而发作。</a:t>
            </a:r>
          </a:p>
          <a:p>
            <a:pPr algn="just">
              <a:lnSpc>
                <a:spcPct val="150000"/>
              </a:lnSpc>
              <a:spcBef>
                <a:spcPts val="0"/>
              </a:spcBef>
              <a:spcAft>
                <a:spcPts val="0"/>
              </a:spcAft>
            </a:pPr>
            <a:r>
              <a:rPr lang="zh-CN" altLang="zh-CN" dirty="0"/>
              <a:t>【</a:t>
            </a:r>
            <a:r>
              <a:rPr lang="zh-CN" altLang="zh-CN" b="1" dirty="0"/>
              <a:t>临床表现</a:t>
            </a:r>
            <a:r>
              <a:rPr lang="zh-CN" altLang="zh-CN" dirty="0"/>
              <a:t>】心悸怔仲，心胸憋闷疼痛，痛引肩背内臂，时发时止。若痛如针刺，并见舌紫暗有紫斑、紫点，脉细涩或结代，为瘀阻心脉。若为闷痛，并见体胖痰多，身重困倦，舌苔白腻，脉沉滑，为痰阻心脉。若剧痛暴作，并见畏寒肢冷，得温痛缓，舌淡苔白，脉沉迟或沉紧，为寒凝之象。若疼痛而胀，且发作时与情志有关，舌淡红，苔薄白，脉弦，为气滞之证。</a:t>
            </a:r>
          </a:p>
          <a:p>
            <a:pPr algn="just">
              <a:lnSpc>
                <a:spcPct val="150000"/>
              </a:lnSpc>
              <a:spcBef>
                <a:spcPts val="0"/>
              </a:spcBef>
              <a:spcAft>
                <a:spcPts val="0"/>
              </a:spcAft>
            </a:pPr>
            <a:r>
              <a:rPr lang="zh-CN" altLang="zh-CN" dirty="0"/>
              <a:t>【</a:t>
            </a:r>
            <a:r>
              <a:rPr lang="zh-CN" altLang="zh-CN" b="1" dirty="0"/>
              <a:t>证候分析</a:t>
            </a:r>
            <a:r>
              <a:rPr lang="zh-CN" altLang="zh-CN" dirty="0"/>
              <a:t>】本证一般以胸部憋闷疼痛；痛引肩背内臂，时发时止为辨证要点。</a:t>
            </a:r>
          </a:p>
        </p:txBody>
      </p:sp>
      <p:graphicFrame>
        <p:nvGraphicFramePr>
          <p:cNvPr id="5" name="图示 4">
            <a:extLst>
              <a:ext uri="{FF2B5EF4-FFF2-40B4-BE49-F238E27FC236}">
                <a16:creationId xmlns:a16="http://schemas.microsoft.com/office/drawing/2014/main" id="{50591DC1-EF8D-4966-B4CE-1DB98232D83D}"/>
              </a:ext>
            </a:extLst>
          </p:cNvPr>
          <p:cNvGraphicFramePr/>
          <p:nvPr>
            <p:extLst>
              <p:ext uri="{D42A27DB-BD31-4B8C-83A1-F6EECF244321}">
                <p14:modId xmlns:p14="http://schemas.microsoft.com/office/powerpoint/2010/main" val="198124023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48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（五）痰迷心窍证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9" y="1845734"/>
            <a:ext cx="5563934" cy="4023360"/>
          </a:xfrm>
        </p:spPr>
        <p:txBody>
          <a:bodyPr numCol="1">
            <a:normAutofit fontScale="92500"/>
          </a:bodyPr>
          <a:lstStyle/>
          <a:p>
            <a:pPr>
              <a:lnSpc>
                <a:spcPct val="150000"/>
              </a:lnSpc>
              <a:spcBef>
                <a:spcPts val="0"/>
              </a:spcBef>
              <a:spcAft>
                <a:spcPts val="0"/>
              </a:spcAft>
            </a:pPr>
            <a:r>
              <a:rPr lang="zh-CN" altLang="zh-CN" dirty="0"/>
              <a:t>【</a:t>
            </a:r>
            <a:r>
              <a:rPr lang="zh-CN" altLang="en-US" b="1" dirty="0"/>
              <a:t>概念</a:t>
            </a:r>
            <a:r>
              <a:rPr lang="zh-CN" altLang="zh-CN" dirty="0"/>
              <a:t>】是指痰浊蒙闭心窍表现的证候。多因湿浊酿痰，或情志不遂，气郁生痰而引起。</a:t>
            </a:r>
          </a:p>
          <a:p>
            <a:pPr algn="just">
              <a:lnSpc>
                <a:spcPct val="150000"/>
              </a:lnSpc>
              <a:spcBef>
                <a:spcPts val="0"/>
              </a:spcBef>
              <a:spcAft>
                <a:spcPts val="0"/>
              </a:spcAft>
            </a:pPr>
            <a:r>
              <a:rPr lang="zh-CN" altLang="zh-CN" dirty="0"/>
              <a:t>【</a:t>
            </a:r>
            <a:r>
              <a:rPr lang="zh-CN" altLang="zh-CN" b="1" dirty="0"/>
              <a:t>临床表现</a:t>
            </a:r>
            <a:r>
              <a:rPr lang="zh-CN" altLang="zh-CN" dirty="0"/>
              <a:t>】面色晦滞，脘闷作恶，意识模糊，语言不清，喉有痰声，甚则昏不知人，舌苔白腻，脉滑。或精神抑郁，表情淡漠，神志痴呆，喃喃自语，举止失常。或突然仆地，不省人事，口吐痰涎，喉中痰鸣，两目上视手足抽搐，口中如作猪羊叫声。</a:t>
            </a:r>
          </a:p>
          <a:p>
            <a:pPr>
              <a:lnSpc>
                <a:spcPct val="150000"/>
              </a:lnSpc>
              <a:spcBef>
                <a:spcPts val="0"/>
              </a:spcBef>
              <a:spcAft>
                <a:spcPts val="0"/>
              </a:spcAft>
            </a:pPr>
            <a:r>
              <a:rPr lang="zh-CN" altLang="zh-CN" dirty="0"/>
              <a:t>【</a:t>
            </a:r>
            <a:r>
              <a:rPr lang="zh-CN" altLang="zh-CN" b="1" dirty="0"/>
              <a:t>证候分析</a:t>
            </a:r>
            <a:r>
              <a:rPr lang="zh-CN" altLang="zh-CN" dirty="0"/>
              <a:t>】以神志不清，喉有痰声，舌苔白腻为辨证要点。</a:t>
            </a:r>
          </a:p>
        </p:txBody>
      </p:sp>
      <p:graphicFrame>
        <p:nvGraphicFramePr>
          <p:cNvPr id="5" name="图示 4">
            <a:extLst>
              <a:ext uri="{FF2B5EF4-FFF2-40B4-BE49-F238E27FC236}">
                <a16:creationId xmlns:a16="http://schemas.microsoft.com/office/drawing/2014/main" id="{77858A6A-C148-45AE-AD44-BA2CC9C74092}"/>
              </a:ext>
            </a:extLst>
          </p:cNvPr>
          <p:cNvGraphicFramePr/>
          <p:nvPr>
            <p:extLst>
              <p:ext uri="{D42A27DB-BD31-4B8C-83A1-F6EECF244321}">
                <p14:modId xmlns:p14="http://schemas.microsoft.com/office/powerpoint/2010/main" val="4073236801"/>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17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（六）痰火扰心证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8" y="1845734"/>
            <a:ext cx="5410053" cy="4023360"/>
          </a:xfrm>
        </p:spPr>
        <p:txBody>
          <a:bodyPr numCol="1">
            <a:normAutofit fontScale="92500" lnSpcReduction="20000"/>
          </a:bodyPr>
          <a:lstStyle/>
          <a:p>
            <a:pPr algn="just">
              <a:lnSpc>
                <a:spcPct val="150000"/>
              </a:lnSpc>
              <a:spcBef>
                <a:spcPts val="0"/>
              </a:spcBef>
              <a:spcAft>
                <a:spcPts val="0"/>
              </a:spcAft>
            </a:pPr>
            <a:r>
              <a:rPr lang="zh-CN" altLang="zh-CN" dirty="0"/>
              <a:t>【</a:t>
            </a:r>
            <a:r>
              <a:rPr lang="zh-CN" altLang="en-US" b="1" dirty="0"/>
              <a:t>概念</a:t>
            </a:r>
            <a:r>
              <a:rPr lang="zh-CN" altLang="zh-CN" dirty="0"/>
              <a:t>】是指痰火扰乱心神所出现的证候。多因五志化火，灼液成痰，痰火内盛或外感邪热，挟痰内陷心包所致。</a:t>
            </a:r>
          </a:p>
          <a:p>
            <a:pPr algn="just">
              <a:lnSpc>
                <a:spcPct val="150000"/>
              </a:lnSpc>
              <a:spcBef>
                <a:spcPts val="0"/>
              </a:spcBef>
              <a:spcAft>
                <a:spcPts val="0"/>
              </a:spcAft>
            </a:pPr>
            <a:r>
              <a:rPr lang="zh-CN" altLang="zh-CN" dirty="0"/>
              <a:t>【</a:t>
            </a:r>
            <a:r>
              <a:rPr lang="zh-CN" altLang="zh-CN" b="1" dirty="0"/>
              <a:t>临床表现</a:t>
            </a:r>
            <a:r>
              <a:rPr lang="zh-CN" altLang="zh-CN" dirty="0"/>
              <a:t>】发热气粗，面红目赤，痰黄稠，喉间痰鸣，躁狂谵语，舌红苔黄腻，脉滑数，或见失眠心烦，痰多胸闷，头晕目眩，或见语言错乱，哭笑无常，不避亲疏，狂躁妄动，打人毁物，力逾常人。</a:t>
            </a:r>
          </a:p>
          <a:p>
            <a:pPr algn="just">
              <a:lnSpc>
                <a:spcPct val="150000"/>
              </a:lnSpc>
              <a:spcBef>
                <a:spcPts val="0"/>
              </a:spcBef>
              <a:spcAft>
                <a:spcPts val="0"/>
              </a:spcAft>
            </a:pPr>
            <a:r>
              <a:rPr lang="zh-CN" altLang="zh-CN" dirty="0"/>
              <a:t>【</a:t>
            </a:r>
            <a:r>
              <a:rPr lang="zh-CN" altLang="zh-CN" b="1" dirty="0"/>
              <a:t>证候分析</a:t>
            </a:r>
            <a:r>
              <a:rPr lang="zh-CN" altLang="zh-CN" dirty="0"/>
              <a:t>】外感内伤皆可见到，其中外感热病以高热，痰盛，神志不清为辨证要点。</a:t>
            </a:r>
          </a:p>
        </p:txBody>
      </p:sp>
      <p:graphicFrame>
        <p:nvGraphicFramePr>
          <p:cNvPr id="5" name="图示 4">
            <a:extLst>
              <a:ext uri="{FF2B5EF4-FFF2-40B4-BE49-F238E27FC236}">
                <a16:creationId xmlns:a16="http://schemas.microsoft.com/office/drawing/2014/main" id="{73443749-5373-4F66-A96D-C03834D37DAD}"/>
              </a:ext>
            </a:extLst>
          </p:cNvPr>
          <p:cNvGraphicFramePr/>
          <p:nvPr>
            <p:extLst>
              <p:ext uri="{D42A27DB-BD31-4B8C-83A1-F6EECF244321}">
                <p14:modId xmlns:p14="http://schemas.microsoft.com/office/powerpoint/2010/main" val="1816747364"/>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24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（七）小肠实热证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a:xfrm>
            <a:off x="1097279" y="1845734"/>
            <a:ext cx="5543218" cy="4023360"/>
          </a:xfrm>
        </p:spPr>
        <p:txBody>
          <a:bodyPr numCol="1">
            <a:normAutofit lnSpcReduction="10000"/>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】是指小肠里热炽盛所表现的证候。多由心热下移所致。</a:t>
            </a:r>
          </a:p>
          <a:p>
            <a:pPr>
              <a:lnSpc>
                <a:spcPct val="150000"/>
              </a:lnSpc>
              <a:spcBef>
                <a:spcPts val="0"/>
              </a:spcBef>
              <a:spcAft>
                <a:spcPts val="0"/>
              </a:spcAft>
            </a:pPr>
            <a:r>
              <a:rPr lang="zh-CN" altLang="zh-CN" sz="1800" dirty="0"/>
              <a:t>【</a:t>
            </a:r>
            <a:r>
              <a:rPr lang="zh-CN" altLang="zh-CN" sz="1800" b="1" dirty="0"/>
              <a:t>临床表现</a:t>
            </a:r>
            <a:r>
              <a:rPr lang="zh-CN" altLang="zh-CN" sz="1800" dirty="0"/>
              <a:t>】心烦口渴，口舌生疮，小使赤涩，尿道灼痛，尿血，舌红苔黄，脉数。</a:t>
            </a:r>
          </a:p>
          <a:p>
            <a:pPr>
              <a:lnSpc>
                <a:spcPct val="150000"/>
              </a:lnSpc>
              <a:spcBef>
                <a:spcPts val="0"/>
              </a:spcBef>
              <a:spcAft>
                <a:spcPts val="0"/>
              </a:spcAft>
            </a:pPr>
            <a:r>
              <a:rPr lang="zh-CN" altLang="zh-CN" sz="1800" dirty="0"/>
              <a:t>【</a:t>
            </a:r>
            <a:r>
              <a:rPr lang="zh-CN" altLang="zh-CN" sz="1800" b="1" dirty="0"/>
              <a:t>证候分析</a:t>
            </a:r>
            <a:r>
              <a:rPr lang="zh-CN" altLang="zh-CN" sz="1800" dirty="0"/>
              <a:t>】以心火热炽及小便赤涩灼痛为辨证要点。心与小肠相表里，小肠有分清泌浊的功能，使水液入于膀胱。心热下移小肠，故小便赤涩，尿道灼痛；热甚灼伤阴络则可见尿血；心火内炽，热扰心神，则心烦；津为热灼则口渴；心火上炎则口舌生疮；舌红苔黄，脉数为里热之征。</a:t>
            </a:r>
          </a:p>
        </p:txBody>
      </p:sp>
      <p:pic>
        <p:nvPicPr>
          <p:cNvPr id="4" name="内容占位符 3">
            <a:extLst>
              <a:ext uri="{FF2B5EF4-FFF2-40B4-BE49-F238E27FC236}">
                <a16:creationId xmlns:a16="http://schemas.microsoft.com/office/drawing/2014/main" id="{5087DF1A-A041-4736-934A-36381AEA5738}"/>
              </a:ext>
            </a:extLst>
          </p:cNvPr>
          <p:cNvPicPr>
            <a:picLocks noGrp="1" noChangeAspect="1"/>
          </p:cNvPicPr>
          <p:nvPr>
            <p:ph sz="half" idx="2"/>
          </p:nvPr>
        </p:nvPicPr>
        <p:blipFill>
          <a:blip r:embed="rId2"/>
          <a:stretch>
            <a:fillRect/>
          </a:stretch>
        </p:blipFill>
        <p:spPr>
          <a:xfrm>
            <a:off x="7086600" y="2028825"/>
            <a:ext cx="3200400" cy="3657600"/>
          </a:xfrm>
        </p:spPr>
      </p:pic>
    </p:spTree>
    <p:extLst>
      <p:ext uri="{BB962C8B-B14F-4D97-AF65-F5344CB8AC3E}">
        <p14:creationId xmlns:p14="http://schemas.microsoft.com/office/powerpoint/2010/main" val="4122031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三、脾与胃病辨证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560972" cy="4023360"/>
          </a:xfrm>
        </p:spPr>
        <p:txBody>
          <a:bodyPr>
            <a:normAutofit/>
          </a:bodyPr>
          <a:lstStyle/>
          <a:p>
            <a:pPr>
              <a:lnSpc>
                <a:spcPct val="150000"/>
              </a:lnSpc>
              <a:spcBef>
                <a:spcPts val="0"/>
              </a:spcBef>
              <a:spcAft>
                <a:spcPts val="0"/>
              </a:spcAft>
              <a:buFont typeface="Wingdings" panose="05000000000000000000" pitchFamily="2" charset="2"/>
              <a:buChar char="ü"/>
            </a:pPr>
            <a:r>
              <a:rPr lang="zh-CN" altLang="zh-CN" dirty="0"/>
              <a:t>脾胃病证，皆有寒热虚实之不同。</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脾的病变主要反映在运化功能的失常和统摄血液功能的障碍，以及水湿潴留，清阳不升等方面</a:t>
            </a:r>
            <a:r>
              <a:rPr lang="zh-CN" altLang="en-US" dirty="0"/>
              <a:t>。</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胃的病变主要反映在食不消化，胃失和降，胃气上逆等方面。</a:t>
            </a:r>
          </a:p>
          <a:p>
            <a:pPr>
              <a:lnSpc>
                <a:spcPct val="150000"/>
              </a:lnSpc>
              <a:spcBef>
                <a:spcPts val="0"/>
              </a:spcBef>
              <a:spcAft>
                <a:spcPts val="0"/>
              </a:spcAft>
              <a:buFont typeface="Wingdings" panose="05000000000000000000" pitchFamily="2" charset="2"/>
              <a:buChar char="ü"/>
            </a:pPr>
            <a:r>
              <a:rPr lang="zh-CN" altLang="zh-CN" dirty="0"/>
              <a:t>脾病常见腹胀腹痛，泄泻便溏，浮肿，出血等症。</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胃病常见脘痛，呕吐，嗳气，呃逆等症。</a:t>
            </a:r>
          </a:p>
          <a:p>
            <a:endParaRPr lang="zh-CN" altLang="en-US" dirty="0"/>
          </a:p>
        </p:txBody>
      </p:sp>
      <p:pic>
        <p:nvPicPr>
          <p:cNvPr id="6" name="内容占位符 5">
            <a:extLst>
              <a:ext uri="{FF2B5EF4-FFF2-40B4-BE49-F238E27FC236}">
                <a16:creationId xmlns:a16="http://schemas.microsoft.com/office/drawing/2014/main" id="{CC7B7EE7-9315-4240-AC32-FA8CA9473067}"/>
              </a:ext>
            </a:extLst>
          </p:cNvPr>
          <p:cNvPicPr>
            <a:picLocks noGrp="1" noChangeAspect="1"/>
          </p:cNvPicPr>
          <p:nvPr>
            <p:ph sz="half" idx="2"/>
          </p:nvPr>
        </p:nvPicPr>
        <p:blipFill rotWithShape="1">
          <a:blip r:embed="rId2"/>
          <a:srcRect t="9857"/>
          <a:stretch/>
        </p:blipFill>
        <p:spPr>
          <a:xfrm>
            <a:off x="6658251" y="2192784"/>
            <a:ext cx="4078327" cy="3676310"/>
          </a:xfrm>
        </p:spPr>
      </p:pic>
    </p:spTree>
    <p:extLst>
      <p:ext uri="{BB962C8B-B14F-4D97-AF65-F5344CB8AC3E}">
        <p14:creationId xmlns:p14="http://schemas.microsoft.com/office/powerpoint/2010/main" val="292225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E27900A0-BF8F-426D-97D1-C15A66B22248}"/>
              </a:ext>
            </a:extLst>
          </p:cNvPr>
          <p:cNvGraphicFramePr/>
          <p:nvPr>
            <p:extLst>
              <p:ext uri="{D42A27DB-BD31-4B8C-83A1-F6EECF244321}">
                <p14:modId xmlns:p14="http://schemas.microsoft.com/office/powerpoint/2010/main" val="42492652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（一）脾气虚证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numCol="1"/>
          <a:lstStyle/>
          <a:p>
            <a:pPr>
              <a:lnSpc>
                <a:spcPct val="150000"/>
              </a:lnSpc>
              <a:spcBef>
                <a:spcPts val="0"/>
              </a:spcBef>
              <a:spcAft>
                <a:spcPts val="0"/>
              </a:spcAft>
            </a:pPr>
            <a:r>
              <a:rPr lang="zh-CN" altLang="zh-CN" dirty="0"/>
              <a:t>【</a:t>
            </a:r>
            <a:r>
              <a:rPr lang="zh-CN" altLang="en-US" b="1" dirty="0"/>
              <a:t>概念</a:t>
            </a:r>
            <a:r>
              <a:rPr lang="zh-CN" altLang="zh-CN" dirty="0"/>
              <a:t>】是指脾气不足，运化失健所表现的证候。多因饮食失调，劳累过度，以及其它急慢性疾患耗伤脾气所致。</a:t>
            </a:r>
          </a:p>
          <a:p>
            <a:pPr>
              <a:lnSpc>
                <a:spcPct val="150000"/>
              </a:lnSpc>
              <a:spcBef>
                <a:spcPts val="0"/>
              </a:spcBef>
              <a:spcAft>
                <a:spcPts val="0"/>
              </a:spcAft>
            </a:pPr>
            <a:r>
              <a:rPr lang="zh-CN" altLang="zh-CN" dirty="0"/>
              <a:t>【</a:t>
            </a:r>
            <a:r>
              <a:rPr lang="zh-CN" altLang="zh-CN" b="1" dirty="0"/>
              <a:t>临床表现</a:t>
            </a:r>
            <a:r>
              <a:rPr lang="zh-CN" altLang="zh-CN" dirty="0"/>
              <a:t>】纳少腹胀，饭后尤甚，大便溏薄，肢体倦怠，少气懒言，面色萎黄或晃白，形体消瘦或浮肿，舌淡苔白，脉缓弱。</a:t>
            </a:r>
          </a:p>
          <a:p>
            <a:pPr algn="just">
              <a:lnSpc>
                <a:spcPct val="150000"/>
              </a:lnSpc>
              <a:spcBef>
                <a:spcPts val="0"/>
              </a:spcBef>
              <a:spcAft>
                <a:spcPts val="0"/>
              </a:spcAft>
            </a:pPr>
            <a:r>
              <a:rPr lang="zh-CN" altLang="zh-CN" dirty="0"/>
              <a:t>【</a:t>
            </a:r>
            <a:r>
              <a:rPr lang="zh-CN" altLang="zh-CN" b="1" dirty="0"/>
              <a:t>证候分析</a:t>
            </a:r>
            <a:r>
              <a:rPr lang="zh-CN" altLang="zh-CN" dirty="0"/>
              <a:t>】以运化功能减退和气虚证共见为辨证要点。。</a:t>
            </a:r>
          </a:p>
          <a:p>
            <a:endParaRPr lang="zh-CN" altLang="en-US" dirty="0"/>
          </a:p>
        </p:txBody>
      </p:sp>
      <p:graphicFrame>
        <p:nvGraphicFramePr>
          <p:cNvPr id="5" name="图示 4">
            <a:extLst>
              <a:ext uri="{FF2B5EF4-FFF2-40B4-BE49-F238E27FC236}">
                <a16:creationId xmlns:a16="http://schemas.microsoft.com/office/drawing/2014/main" id="{94C99426-1811-4802-8A28-8B97620DFDC3}"/>
              </a:ext>
            </a:extLst>
          </p:cNvPr>
          <p:cNvGraphicFramePr/>
          <p:nvPr>
            <p:extLst>
              <p:ext uri="{D42A27DB-BD31-4B8C-83A1-F6EECF244321}">
                <p14:modId xmlns:p14="http://schemas.microsoft.com/office/powerpoint/2010/main" val="539373360"/>
              </p:ext>
            </p:extLst>
          </p:nvPr>
        </p:nvGraphicFramePr>
        <p:xfrm>
          <a:off x="6021330" y="1845734"/>
          <a:ext cx="5127742" cy="1819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a:extLst>
              <a:ext uri="{FF2B5EF4-FFF2-40B4-BE49-F238E27FC236}">
                <a16:creationId xmlns:a16="http://schemas.microsoft.com/office/drawing/2014/main" id="{EC30B9CF-6978-4201-9406-CDC16B8BF30F}"/>
              </a:ext>
            </a:extLst>
          </p:cNvPr>
          <p:cNvGraphicFramePr/>
          <p:nvPr>
            <p:extLst>
              <p:ext uri="{D42A27DB-BD31-4B8C-83A1-F6EECF244321}">
                <p14:modId xmlns:p14="http://schemas.microsoft.com/office/powerpoint/2010/main" val="2677002020"/>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806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（二）脾阳虚证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idx="1"/>
          </p:nvPr>
        </p:nvSpPr>
        <p:spPr/>
        <p:txBody>
          <a:bodyPr numCol="2">
            <a:normAutofit/>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】是指脾阳虚衰，阴寒内盛所表现的证候。多由脾气虚发展而来，或过食生冷，或肾阳虚，火不生土所致。</a:t>
            </a:r>
          </a:p>
          <a:p>
            <a:pPr>
              <a:lnSpc>
                <a:spcPct val="150000"/>
              </a:lnSpc>
              <a:spcBef>
                <a:spcPts val="0"/>
              </a:spcBef>
              <a:spcAft>
                <a:spcPts val="0"/>
              </a:spcAft>
            </a:pPr>
            <a:r>
              <a:rPr lang="zh-CN" altLang="zh-CN" sz="1800" dirty="0"/>
              <a:t>【</a:t>
            </a:r>
            <a:r>
              <a:rPr lang="zh-CN" altLang="zh-CN" sz="1800" b="1" dirty="0"/>
              <a:t>临床表现</a:t>
            </a:r>
            <a:r>
              <a:rPr lang="zh-CN" altLang="zh-CN" sz="1800" dirty="0"/>
              <a:t>】腹胀纳少，腹痛喜温喜按，畏寒肢冷，大便溏薄清稀，或肢体困重，或周身浮肿，小便不利，或白带量多质稀，舌淡胖，苔白滑，脉沉迟无力。</a:t>
            </a:r>
          </a:p>
          <a:p>
            <a:pPr>
              <a:lnSpc>
                <a:spcPct val="150000"/>
              </a:lnSpc>
              <a:spcBef>
                <a:spcPts val="0"/>
              </a:spcBef>
              <a:spcAft>
                <a:spcPts val="0"/>
              </a:spcAft>
            </a:pPr>
            <a:r>
              <a:rPr lang="zh-CN" altLang="zh-CN" sz="1800" dirty="0"/>
              <a:t>【</a:t>
            </a:r>
            <a:r>
              <a:rPr lang="zh-CN" altLang="zh-CN" sz="1800" b="1" dirty="0"/>
              <a:t>证候分析</a:t>
            </a:r>
            <a:r>
              <a:rPr lang="zh-CN" altLang="zh-CN" sz="1800" dirty="0"/>
              <a:t>】以脾运失健和寒象表现为</a:t>
            </a:r>
            <a:r>
              <a:rPr lang="zh-CN" altLang="en-US" sz="1800" dirty="0"/>
              <a:t>辨</a:t>
            </a:r>
            <a:r>
              <a:rPr lang="zh-CN" altLang="zh-CN" sz="1800" dirty="0"/>
              <a:t>证要点。脾阳虚衰，运化失健，则腹胀纳少。</a:t>
            </a:r>
            <a:endParaRPr lang="zh-CN" altLang="en-US" sz="1800" dirty="0"/>
          </a:p>
        </p:txBody>
      </p:sp>
      <p:graphicFrame>
        <p:nvGraphicFramePr>
          <p:cNvPr id="4" name="图示 3">
            <a:extLst>
              <a:ext uri="{FF2B5EF4-FFF2-40B4-BE49-F238E27FC236}">
                <a16:creationId xmlns:a16="http://schemas.microsoft.com/office/drawing/2014/main" id="{6781CC73-26A6-437F-B24E-27CD56D83E35}"/>
              </a:ext>
            </a:extLst>
          </p:cNvPr>
          <p:cNvGraphicFramePr/>
          <p:nvPr>
            <p:extLst>
              <p:ext uri="{D42A27DB-BD31-4B8C-83A1-F6EECF244321}">
                <p14:modId xmlns:p14="http://schemas.microsoft.com/office/powerpoint/2010/main" val="2821574270"/>
              </p:ext>
            </p:extLst>
          </p:nvPr>
        </p:nvGraphicFramePr>
        <p:xfrm>
          <a:off x="6126480" y="1845734"/>
          <a:ext cx="5127742"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5022ED15-F72D-4F39-B4D6-A46A2541110E}"/>
              </a:ext>
            </a:extLst>
          </p:cNvPr>
          <p:cNvGraphicFramePr/>
          <p:nvPr>
            <p:extLst>
              <p:ext uri="{D42A27DB-BD31-4B8C-83A1-F6EECF244321}">
                <p14:modId xmlns:p14="http://schemas.microsoft.com/office/powerpoint/2010/main" val="3411097311"/>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36229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（三）中气下陷证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numCol="1">
            <a:noAutofit/>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】是指脾气亏虚，升举无力而反下陷所表现的证候。多由脾气虚进一步发展，或久泄久痢，或劳累过度所致。</a:t>
            </a:r>
          </a:p>
          <a:p>
            <a:pPr>
              <a:lnSpc>
                <a:spcPct val="150000"/>
              </a:lnSpc>
              <a:spcBef>
                <a:spcPts val="0"/>
              </a:spcBef>
              <a:spcAft>
                <a:spcPts val="0"/>
              </a:spcAft>
            </a:pPr>
            <a:r>
              <a:rPr lang="zh-CN" altLang="zh-CN" sz="1800" dirty="0"/>
              <a:t>【</a:t>
            </a:r>
            <a:r>
              <a:rPr lang="zh-CN" altLang="zh-CN" sz="1800" b="1" dirty="0"/>
              <a:t>临床表现</a:t>
            </a:r>
            <a:r>
              <a:rPr lang="zh-CN" altLang="zh-CN" sz="1800" dirty="0"/>
              <a:t>】脘腹重坠作胀，食后尤甚，或便意频数，肛门坠重；或久痢不止，甚或脱肛；或子宫下垂；或小便浑浊如米泔。伴见气少乏力，肢体倦怠，声低懒言，头晕目眩。舌淡苔白，脉弱。</a:t>
            </a:r>
          </a:p>
          <a:p>
            <a:pPr>
              <a:lnSpc>
                <a:spcPct val="150000"/>
              </a:lnSpc>
              <a:spcBef>
                <a:spcPts val="0"/>
              </a:spcBef>
              <a:spcAft>
                <a:spcPts val="0"/>
              </a:spcAft>
            </a:pPr>
            <a:r>
              <a:rPr lang="zh-CN" altLang="zh-CN" sz="1800" dirty="0"/>
              <a:t>【</a:t>
            </a:r>
            <a:r>
              <a:rPr lang="zh-CN" altLang="zh-CN" sz="1800" b="1" dirty="0"/>
              <a:t>证候分析</a:t>
            </a:r>
            <a:r>
              <a:rPr lang="zh-CN" altLang="zh-CN" sz="1800" dirty="0"/>
              <a:t>】本证以脾气虚证和内脏下垂为辨证要点。</a:t>
            </a:r>
          </a:p>
        </p:txBody>
      </p:sp>
      <p:graphicFrame>
        <p:nvGraphicFramePr>
          <p:cNvPr id="7" name="图示 6">
            <a:extLst>
              <a:ext uri="{FF2B5EF4-FFF2-40B4-BE49-F238E27FC236}">
                <a16:creationId xmlns:a16="http://schemas.microsoft.com/office/drawing/2014/main" id="{AF5E4D77-6882-43E0-B6FF-7040D41DB131}"/>
              </a:ext>
            </a:extLst>
          </p:cNvPr>
          <p:cNvGraphicFramePr/>
          <p:nvPr>
            <p:extLst>
              <p:ext uri="{D42A27DB-BD31-4B8C-83A1-F6EECF244321}">
                <p14:modId xmlns:p14="http://schemas.microsoft.com/office/powerpoint/2010/main" val="2663473255"/>
              </p:ext>
            </p:extLst>
          </p:nvPr>
        </p:nvGraphicFramePr>
        <p:xfrm>
          <a:off x="6226798" y="1725574"/>
          <a:ext cx="5127742" cy="1900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a:extLst>
              <a:ext uri="{FF2B5EF4-FFF2-40B4-BE49-F238E27FC236}">
                <a16:creationId xmlns:a16="http://schemas.microsoft.com/office/drawing/2014/main" id="{E474885D-6C0D-4FE8-BD8E-F8061991C561}"/>
              </a:ext>
            </a:extLst>
          </p:cNvPr>
          <p:cNvGraphicFramePr/>
          <p:nvPr>
            <p:extLst>
              <p:ext uri="{D42A27DB-BD31-4B8C-83A1-F6EECF244321}">
                <p14:modId xmlns:p14="http://schemas.microsoft.com/office/powerpoint/2010/main" val="4169105647"/>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9903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（四）脾不统血证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numCol="1">
            <a:normAutofit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】是指脾气亏虚不能统摄血液所表现的证候。多由久病脾虚，或劳倦伤脾等引起。</a:t>
            </a:r>
          </a:p>
          <a:p>
            <a:pPr>
              <a:lnSpc>
                <a:spcPct val="150000"/>
              </a:lnSpc>
              <a:spcBef>
                <a:spcPts val="0"/>
              </a:spcBef>
              <a:spcAft>
                <a:spcPts val="0"/>
              </a:spcAft>
            </a:pPr>
            <a:r>
              <a:rPr lang="zh-CN" altLang="zh-CN" dirty="0"/>
              <a:t>【</a:t>
            </a:r>
            <a:r>
              <a:rPr lang="zh-CN" altLang="zh-CN" b="1" dirty="0"/>
              <a:t>临床表现</a:t>
            </a:r>
            <a:r>
              <a:rPr lang="zh-CN" altLang="zh-CN" dirty="0"/>
              <a:t>】便血，尿血，肌衄，齿衄，或妇女月经过多，崩漏等。常伴见食少便溏，神疲乏力，少气懒言，面色无华，舌淡苔白，脉细弱等症。</a:t>
            </a:r>
            <a:endParaRPr lang="en-US" altLang="zh-CN" dirty="0"/>
          </a:p>
          <a:p>
            <a:pPr>
              <a:lnSpc>
                <a:spcPct val="150000"/>
              </a:lnSpc>
              <a:spcBef>
                <a:spcPts val="0"/>
              </a:spcBef>
              <a:spcAft>
                <a:spcPts val="0"/>
              </a:spcAft>
            </a:pPr>
            <a:r>
              <a:rPr lang="zh-CN" altLang="zh-CN" dirty="0"/>
              <a:t>【</a:t>
            </a:r>
            <a:r>
              <a:rPr lang="zh-CN" altLang="zh-CN" b="1" dirty="0"/>
              <a:t>证候分析</a:t>
            </a:r>
            <a:r>
              <a:rPr lang="zh-CN" altLang="zh-CN" dirty="0"/>
              <a:t>】本证以脾气虚证和出血共见为辨证要点。</a:t>
            </a:r>
          </a:p>
        </p:txBody>
      </p:sp>
      <p:graphicFrame>
        <p:nvGraphicFramePr>
          <p:cNvPr id="7" name="图示 6">
            <a:extLst>
              <a:ext uri="{FF2B5EF4-FFF2-40B4-BE49-F238E27FC236}">
                <a16:creationId xmlns:a16="http://schemas.microsoft.com/office/drawing/2014/main" id="{2D4BB941-4113-4681-BEB9-EE7B393EEBB1}"/>
              </a:ext>
            </a:extLst>
          </p:cNvPr>
          <p:cNvGraphicFramePr/>
          <p:nvPr>
            <p:extLst>
              <p:ext uri="{D42A27DB-BD31-4B8C-83A1-F6EECF244321}">
                <p14:modId xmlns:p14="http://schemas.microsoft.com/office/powerpoint/2010/main" val="3133985820"/>
              </p:ext>
            </p:extLst>
          </p:nvPr>
        </p:nvGraphicFramePr>
        <p:xfrm>
          <a:off x="6096000" y="1669001"/>
          <a:ext cx="5127742" cy="1828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a:extLst>
              <a:ext uri="{FF2B5EF4-FFF2-40B4-BE49-F238E27FC236}">
                <a16:creationId xmlns:a16="http://schemas.microsoft.com/office/drawing/2014/main" id="{92A46BC2-3186-411C-BE55-D4AA09E9B7D0}"/>
              </a:ext>
            </a:extLst>
          </p:cNvPr>
          <p:cNvGraphicFramePr/>
          <p:nvPr>
            <p:extLst>
              <p:ext uri="{D42A27DB-BD31-4B8C-83A1-F6EECF244321}">
                <p14:modId xmlns:p14="http://schemas.microsoft.com/office/powerpoint/2010/main" val="1286348371"/>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79495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（五）寒湿困脾证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numCol="1">
            <a:normAutofit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】是指寒湿内盛，中阳受困而表现的证候。多由饮食不节，过食生冷，淋雨涉水，居处潮湿，以及内湿素盛等因素引起。</a:t>
            </a:r>
          </a:p>
          <a:p>
            <a:pPr>
              <a:lnSpc>
                <a:spcPct val="150000"/>
              </a:lnSpc>
              <a:spcBef>
                <a:spcPts val="0"/>
              </a:spcBef>
              <a:spcAft>
                <a:spcPts val="0"/>
              </a:spcAft>
            </a:pPr>
            <a:r>
              <a:rPr lang="zh-CN" altLang="zh-CN" dirty="0"/>
              <a:t>【</a:t>
            </a:r>
            <a:r>
              <a:rPr lang="zh-CN" altLang="zh-CN" b="1" dirty="0"/>
              <a:t>临床表现</a:t>
            </a:r>
            <a:r>
              <a:rPr lang="zh-CN" altLang="zh-CN" dirty="0"/>
              <a:t>】脘腹痞闷胀痛食少便溏，泛恶欲吐，口淡不渴，头身困重，面色晦黄，或肌肤面目发黄，黄色晦暗如烟熏，或肢体浮肿，小便短少。舌淡胖苔白腻，脉濡缓。</a:t>
            </a:r>
          </a:p>
          <a:p>
            <a:pPr>
              <a:lnSpc>
                <a:spcPct val="150000"/>
              </a:lnSpc>
              <a:spcBef>
                <a:spcPts val="0"/>
              </a:spcBef>
              <a:spcAft>
                <a:spcPts val="0"/>
              </a:spcAft>
            </a:pPr>
            <a:r>
              <a:rPr lang="zh-CN" altLang="zh-CN" dirty="0"/>
              <a:t>【</a:t>
            </a:r>
            <a:r>
              <a:rPr lang="zh-CN" altLang="zh-CN" b="1" dirty="0"/>
              <a:t>证候分析</a:t>
            </a:r>
            <a:r>
              <a:rPr lang="zh-CN" altLang="zh-CN" dirty="0"/>
              <a:t>】本证以脾的运化功能发生障碍和寒湿中遏的表现为辨证要点。</a:t>
            </a:r>
          </a:p>
        </p:txBody>
      </p:sp>
      <p:graphicFrame>
        <p:nvGraphicFramePr>
          <p:cNvPr id="5" name="图示 4">
            <a:extLst>
              <a:ext uri="{FF2B5EF4-FFF2-40B4-BE49-F238E27FC236}">
                <a16:creationId xmlns:a16="http://schemas.microsoft.com/office/drawing/2014/main" id="{07833BA8-C40D-49FB-B3E9-FD96A816F79C}"/>
              </a:ext>
            </a:extLst>
          </p:cNvPr>
          <p:cNvGraphicFramePr/>
          <p:nvPr>
            <p:extLst>
              <p:ext uri="{D42A27DB-BD31-4B8C-83A1-F6EECF244321}">
                <p14:modId xmlns:p14="http://schemas.microsoft.com/office/powerpoint/2010/main" val="3227661788"/>
              </p:ext>
            </p:extLst>
          </p:nvPr>
        </p:nvGraphicFramePr>
        <p:xfrm>
          <a:off x="6126480" y="1772049"/>
          <a:ext cx="5127742" cy="1580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a:extLst>
              <a:ext uri="{FF2B5EF4-FFF2-40B4-BE49-F238E27FC236}">
                <a16:creationId xmlns:a16="http://schemas.microsoft.com/office/drawing/2014/main" id="{F288DD66-EF73-4BBE-926C-8A2821D67AD6}"/>
              </a:ext>
            </a:extLst>
          </p:cNvPr>
          <p:cNvGraphicFramePr/>
          <p:nvPr>
            <p:extLst>
              <p:ext uri="{D42A27DB-BD31-4B8C-83A1-F6EECF244321}">
                <p14:modId xmlns:p14="http://schemas.microsoft.com/office/powerpoint/2010/main" val="202990296"/>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7509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（六）湿热蕴脾证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numCol="1">
            <a:normAutofit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】是指湿热内蕴中焦所表现的证候。常因受湿热外邪，或过食肥甘酒酪酿湿生热所致。</a:t>
            </a:r>
          </a:p>
          <a:p>
            <a:pPr>
              <a:lnSpc>
                <a:spcPct val="150000"/>
              </a:lnSpc>
              <a:spcBef>
                <a:spcPts val="0"/>
              </a:spcBef>
              <a:spcAft>
                <a:spcPts val="0"/>
              </a:spcAft>
            </a:pPr>
            <a:r>
              <a:rPr lang="zh-CN" altLang="zh-CN" dirty="0"/>
              <a:t>【</a:t>
            </a:r>
            <a:r>
              <a:rPr lang="zh-CN" altLang="zh-CN" b="1" dirty="0"/>
              <a:t>临床表现</a:t>
            </a:r>
            <a:r>
              <a:rPr lang="zh-CN" altLang="zh-CN" dirty="0"/>
              <a:t>】脘腹痞闷，纳呆呕恶，便溏尿黄，肢体困重，或面目肌肤发黄，色泽鲜明如橘子，皮肤发痒，或身热起伏，汗出热不解。舌红苔黄腻，脉濡数。</a:t>
            </a:r>
          </a:p>
          <a:p>
            <a:pPr>
              <a:lnSpc>
                <a:spcPct val="150000"/>
              </a:lnSpc>
              <a:spcBef>
                <a:spcPts val="0"/>
              </a:spcBef>
              <a:spcAft>
                <a:spcPts val="0"/>
              </a:spcAft>
            </a:pPr>
            <a:r>
              <a:rPr lang="zh-CN" altLang="zh-CN" dirty="0"/>
              <a:t>【</a:t>
            </a:r>
            <a:r>
              <a:rPr lang="zh-CN" altLang="zh-CN" b="1" dirty="0"/>
              <a:t>证候分析</a:t>
            </a:r>
            <a:r>
              <a:rPr lang="zh-CN" altLang="zh-CN" dirty="0"/>
              <a:t>】本证以脾的运化功能障碍和湿热内阻的症状为辩证要点。</a:t>
            </a:r>
          </a:p>
        </p:txBody>
      </p:sp>
      <p:graphicFrame>
        <p:nvGraphicFramePr>
          <p:cNvPr id="5" name="图示 4">
            <a:extLst>
              <a:ext uri="{FF2B5EF4-FFF2-40B4-BE49-F238E27FC236}">
                <a16:creationId xmlns:a16="http://schemas.microsoft.com/office/drawing/2014/main" id="{34F75204-AFA2-4111-B258-71F7BDEE33C5}"/>
              </a:ext>
            </a:extLst>
          </p:cNvPr>
          <p:cNvGraphicFramePr/>
          <p:nvPr>
            <p:extLst>
              <p:ext uri="{D42A27DB-BD31-4B8C-83A1-F6EECF244321}">
                <p14:modId xmlns:p14="http://schemas.microsoft.com/office/powerpoint/2010/main" val="274444924"/>
              </p:ext>
            </p:extLst>
          </p:nvPr>
        </p:nvGraphicFramePr>
        <p:xfrm>
          <a:off x="6244553" y="1746237"/>
          <a:ext cx="5127742"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a:extLst>
              <a:ext uri="{FF2B5EF4-FFF2-40B4-BE49-F238E27FC236}">
                <a16:creationId xmlns:a16="http://schemas.microsoft.com/office/drawing/2014/main" id="{BA46A071-260D-4E4A-A711-48238FB54874}"/>
              </a:ext>
            </a:extLst>
          </p:cNvPr>
          <p:cNvGraphicFramePr/>
          <p:nvPr>
            <p:extLst>
              <p:ext uri="{D42A27DB-BD31-4B8C-83A1-F6EECF244321}">
                <p14:modId xmlns:p14="http://schemas.microsoft.com/office/powerpoint/2010/main" val="3867732796"/>
              </p:ext>
            </p:extLst>
          </p:nvPr>
        </p:nvGraphicFramePr>
        <p:xfrm>
          <a:off x="6661213" y="3219686"/>
          <a:ext cx="3847977" cy="3670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81715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（七）胃阴虚证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427808" cy="4023360"/>
          </a:xfrm>
        </p:spPr>
        <p:txBody>
          <a:bodyPr numCol="1" anchor="ctr">
            <a:normAutofit/>
          </a:bodyPr>
          <a:lstStyle/>
          <a:p>
            <a:pPr>
              <a:lnSpc>
                <a:spcPct val="150000"/>
              </a:lnSpc>
              <a:spcBef>
                <a:spcPts val="0"/>
              </a:spcBef>
              <a:spcAft>
                <a:spcPts val="0"/>
              </a:spcAft>
            </a:pPr>
            <a:r>
              <a:rPr lang="zh-CN" altLang="zh-CN" dirty="0"/>
              <a:t>【</a:t>
            </a:r>
            <a:r>
              <a:rPr lang="zh-CN" altLang="en-US" b="1" dirty="0"/>
              <a:t>概念</a:t>
            </a:r>
            <a:r>
              <a:rPr lang="zh-CN" altLang="zh-CN" dirty="0"/>
              <a:t>】是指胃阴不足所表现的证候。多由胃病久延不愈，或热病后期阴液未复，或平素嗜食辛辣，或情志不遂，气郁化火使胃阴耗伤而致。</a:t>
            </a:r>
          </a:p>
          <a:p>
            <a:pPr algn="just">
              <a:lnSpc>
                <a:spcPct val="150000"/>
              </a:lnSpc>
              <a:spcBef>
                <a:spcPts val="0"/>
              </a:spcBef>
              <a:spcAft>
                <a:spcPts val="0"/>
              </a:spcAft>
            </a:pPr>
            <a:r>
              <a:rPr lang="zh-CN" altLang="zh-CN" dirty="0"/>
              <a:t>【</a:t>
            </a:r>
            <a:r>
              <a:rPr lang="zh-CN" altLang="zh-CN" b="1" dirty="0"/>
              <a:t>临床表现</a:t>
            </a:r>
            <a:r>
              <a:rPr lang="zh-CN" altLang="zh-CN" dirty="0"/>
              <a:t>】胃脘隐痛，饥不欲食，口燥咽干，大便干结，或脘痞不舒，或干呕见逆，舌红少津，脉细数。</a:t>
            </a:r>
          </a:p>
          <a:p>
            <a:pPr algn="just">
              <a:lnSpc>
                <a:spcPct val="150000"/>
              </a:lnSpc>
              <a:spcBef>
                <a:spcPts val="0"/>
              </a:spcBef>
              <a:spcAft>
                <a:spcPts val="0"/>
              </a:spcAft>
            </a:pPr>
            <a:r>
              <a:rPr lang="zh-CN" altLang="zh-CN" dirty="0"/>
              <a:t>【</a:t>
            </a:r>
            <a:r>
              <a:rPr lang="zh-CN" altLang="zh-CN" b="1" dirty="0"/>
              <a:t>证候分析</a:t>
            </a:r>
            <a:r>
              <a:rPr lang="zh-CN" altLang="zh-CN" dirty="0"/>
              <a:t>】本证以胃病的常见症状和阴虚证共见为辨证要点。</a:t>
            </a:r>
          </a:p>
        </p:txBody>
      </p:sp>
      <p:graphicFrame>
        <p:nvGraphicFramePr>
          <p:cNvPr id="5" name="图示 4">
            <a:extLst>
              <a:ext uri="{FF2B5EF4-FFF2-40B4-BE49-F238E27FC236}">
                <a16:creationId xmlns:a16="http://schemas.microsoft.com/office/drawing/2014/main" id="{6CA2021B-19F8-4ECD-A101-5CD39875DB48}"/>
              </a:ext>
            </a:extLst>
          </p:cNvPr>
          <p:cNvGraphicFramePr/>
          <p:nvPr>
            <p:extLst>
              <p:ext uri="{D42A27DB-BD31-4B8C-83A1-F6EECF244321}">
                <p14:modId xmlns:p14="http://schemas.microsoft.com/office/powerpoint/2010/main" val="2034677009"/>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411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（八）食滞胃脘证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563934" cy="4023360"/>
          </a:xfrm>
        </p:spPr>
        <p:txBody>
          <a:bodyPr numCol="1" anchor="ctr">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】食滞胃脘证，是指食物停滞胃脘不能腐熟所表现的证候。多由饮食不节，暴饮暴食，或脾胃素弱，运化失健等因素引起。</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】胃脘胀闷疼痛，嗳气吞酸或呕吐酸腐食物，吐后胀痛得减，或矢气便溏，泻下物酸腐臭秽，舌苔厚腻，脉滑。</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】本证以胃脘胀闷疼痛，嗳腐吞酸为辨证要点。</a:t>
            </a:r>
          </a:p>
        </p:txBody>
      </p:sp>
      <p:graphicFrame>
        <p:nvGraphicFramePr>
          <p:cNvPr id="7" name="图示 6">
            <a:extLst>
              <a:ext uri="{FF2B5EF4-FFF2-40B4-BE49-F238E27FC236}">
                <a16:creationId xmlns:a16="http://schemas.microsoft.com/office/drawing/2014/main" id="{FE6CCB31-B8BF-4A97-9377-CC95326ECFC7}"/>
              </a:ext>
            </a:extLst>
          </p:cNvPr>
          <p:cNvGraphicFramePr/>
          <p:nvPr>
            <p:extLst>
              <p:ext uri="{D42A27DB-BD31-4B8C-83A1-F6EECF244321}">
                <p14:modId xmlns:p14="http://schemas.microsoft.com/office/powerpoint/2010/main" val="408477145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882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（九）胃寒证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427808" cy="4023360"/>
          </a:xfrm>
        </p:spPr>
        <p:txBody>
          <a:bodyPr numCol="1" anchor="ctr">
            <a:normAutofit/>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】是指阴寒凝滞胃腑所表现的证候。多由腹部受凉，过食生冷，过劳倦伤中，复感寒邪所致。</a:t>
            </a:r>
          </a:p>
          <a:p>
            <a:pPr>
              <a:lnSpc>
                <a:spcPct val="150000"/>
              </a:lnSpc>
              <a:spcBef>
                <a:spcPts val="0"/>
              </a:spcBef>
              <a:spcAft>
                <a:spcPts val="0"/>
              </a:spcAft>
            </a:pPr>
            <a:r>
              <a:rPr lang="zh-CN" altLang="zh-CN" sz="1800" dirty="0"/>
              <a:t>【</a:t>
            </a:r>
            <a:r>
              <a:rPr lang="zh-CN" altLang="zh-CN" sz="1800" b="1" dirty="0"/>
              <a:t>临床表现</a:t>
            </a:r>
            <a:r>
              <a:rPr lang="zh-CN" altLang="zh-CN" sz="1800" dirty="0"/>
              <a:t>】胃脘冷痛，轻则绵绵不已，重则拘急剧痛，遇寒加剧，得温则减，口淡不渴，口泛清水，或恶心呕吐，或伴见胃中水声漉漉，舌苔白滑，脉弦或迟。</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】本证以胃脘疼痛和寒象共凶为辨证要点。</a:t>
            </a:r>
          </a:p>
        </p:txBody>
      </p:sp>
      <p:graphicFrame>
        <p:nvGraphicFramePr>
          <p:cNvPr id="5" name="图示 4">
            <a:extLst>
              <a:ext uri="{FF2B5EF4-FFF2-40B4-BE49-F238E27FC236}">
                <a16:creationId xmlns:a16="http://schemas.microsoft.com/office/drawing/2014/main" id="{0C27CEAC-2ED6-46DE-8F27-C6F84880DE62}"/>
              </a:ext>
            </a:extLst>
          </p:cNvPr>
          <p:cNvGraphicFramePr/>
          <p:nvPr>
            <p:extLst>
              <p:ext uri="{D42A27DB-BD31-4B8C-83A1-F6EECF244321}">
                <p14:modId xmlns:p14="http://schemas.microsoft.com/office/powerpoint/2010/main" val="407187249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795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（十）胃热证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8" y="1845734"/>
            <a:ext cx="5365665" cy="4023360"/>
          </a:xfrm>
        </p:spPr>
        <p:txBody>
          <a:bodyPr numCol="1">
            <a:normAutofit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】是指胃火内炽所表现的征候。多因平素嗜食辛辣肥腻，化热生火，或情志不遂，气郁化火，或热邪内犯等所致。</a:t>
            </a:r>
          </a:p>
          <a:p>
            <a:pPr>
              <a:lnSpc>
                <a:spcPct val="150000"/>
              </a:lnSpc>
              <a:spcBef>
                <a:spcPts val="0"/>
              </a:spcBef>
              <a:spcAft>
                <a:spcPts val="0"/>
              </a:spcAft>
            </a:pPr>
            <a:r>
              <a:rPr lang="zh-CN" altLang="zh-CN" dirty="0"/>
              <a:t>【</a:t>
            </a:r>
            <a:r>
              <a:rPr lang="zh-CN" altLang="zh-CN" b="1" dirty="0"/>
              <a:t>临床表现</a:t>
            </a:r>
            <a:r>
              <a:rPr lang="zh-CN" altLang="zh-CN" dirty="0"/>
              <a:t>】胃脘灼痛，吞酸嘈杂，或食入即吐，或渴喜冷饮，消谷善饥，或牙龈肿痛齿衄口臭，大便秘结，小便短赤，舌红苔黄，脉滑数。</a:t>
            </a:r>
          </a:p>
          <a:p>
            <a:pPr>
              <a:lnSpc>
                <a:spcPct val="150000"/>
              </a:lnSpc>
              <a:spcBef>
                <a:spcPts val="0"/>
              </a:spcBef>
              <a:spcAft>
                <a:spcPts val="0"/>
              </a:spcAft>
            </a:pPr>
            <a:r>
              <a:rPr lang="zh-CN" altLang="zh-CN" dirty="0"/>
              <a:t>【</a:t>
            </a:r>
            <a:r>
              <a:rPr lang="zh-CN" altLang="zh-CN" b="1" dirty="0"/>
              <a:t>证候分析</a:t>
            </a:r>
            <a:r>
              <a:rPr lang="zh-CN" altLang="zh-CN" dirty="0"/>
              <a:t>】本证以胃病常见症状和热象共见为</a:t>
            </a:r>
            <a:r>
              <a:rPr lang="zh-CN" altLang="en-US" dirty="0"/>
              <a:t>辨</a:t>
            </a:r>
            <a:r>
              <a:rPr lang="zh-CN" altLang="zh-CN" dirty="0"/>
              <a:t>证要点。</a:t>
            </a:r>
          </a:p>
        </p:txBody>
      </p:sp>
      <p:graphicFrame>
        <p:nvGraphicFramePr>
          <p:cNvPr id="8" name="图示 7">
            <a:extLst>
              <a:ext uri="{FF2B5EF4-FFF2-40B4-BE49-F238E27FC236}">
                <a16:creationId xmlns:a16="http://schemas.microsoft.com/office/drawing/2014/main" id="{38BAC60D-4BC5-48E7-8C9D-E31DDA7F54DB}"/>
              </a:ext>
            </a:extLst>
          </p:cNvPr>
          <p:cNvGraphicFramePr/>
          <p:nvPr>
            <p:extLst>
              <p:ext uri="{D42A27DB-BD31-4B8C-83A1-F6EECF244321}">
                <p14:modId xmlns:p14="http://schemas.microsoft.com/office/powerpoint/2010/main" val="794126849"/>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3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7603E-2C45-4705-95CA-F32E9D0979CA}"/>
              </a:ext>
            </a:extLst>
          </p:cNvPr>
          <p:cNvSpPr>
            <a:spLocks noGrp="1"/>
          </p:cNvSpPr>
          <p:nvPr>
            <p:ph type="title" orient="vert"/>
          </p:nvPr>
        </p:nvSpPr>
        <p:spPr/>
        <p:txBody>
          <a:bodyPr/>
          <a:lstStyle/>
          <a:p>
            <a:pPr algn="ctr"/>
            <a:r>
              <a:rPr lang="zh-CN" altLang="en-US" dirty="0">
                <a:latin typeface="黑体" panose="02010609060101010101" pitchFamily="49" charset="-122"/>
                <a:ea typeface="黑体" panose="02010609060101010101" pitchFamily="49" charset="-122"/>
              </a:rPr>
              <a:t>脏腑辨证概念</a:t>
            </a:r>
          </a:p>
        </p:txBody>
      </p:sp>
      <p:sp>
        <p:nvSpPr>
          <p:cNvPr id="3" name="竖排文字占位符 2">
            <a:extLst>
              <a:ext uri="{FF2B5EF4-FFF2-40B4-BE49-F238E27FC236}">
                <a16:creationId xmlns:a16="http://schemas.microsoft.com/office/drawing/2014/main" id="{37EFF5E0-E5D0-4808-AFEA-1DC53ECEE2A8}"/>
              </a:ext>
            </a:extLst>
          </p:cNvPr>
          <p:cNvSpPr>
            <a:spLocks noGrp="1"/>
          </p:cNvSpPr>
          <p:nvPr>
            <p:ph type="body" orient="vert" idx="1"/>
          </p:nvPr>
        </p:nvSpPr>
        <p:spPr/>
        <p:txBody>
          <a:bodyPr/>
          <a:lstStyle/>
          <a:p>
            <a:pPr>
              <a:lnSpc>
                <a:spcPct val="150000"/>
              </a:lnSpc>
            </a:pPr>
            <a:r>
              <a:rPr lang="zh-CN" altLang="zh-CN" sz="2400" dirty="0"/>
              <a:t>是根据脏腑的生理功能，病理表现，对疾病证候进行归纳，借以推究病机，判断病变的部位、性质、正邪盛衰情况的一种</a:t>
            </a:r>
            <a:r>
              <a:rPr lang="zh-CN" altLang="en-US" sz="2400" dirty="0"/>
              <a:t>辨</a:t>
            </a:r>
            <a:r>
              <a:rPr lang="zh-CN" altLang="zh-CN" sz="2400" dirty="0"/>
              <a:t>证方法，是临床各科的诊断基础，是辨证体系中的重要组成部分。</a:t>
            </a:r>
          </a:p>
          <a:p>
            <a:pPr>
              <a:lnSpc>
                <a:spcPct val="150000"/>
              </a:lnSpc>
            </a:pPr>
            <a:r>
              <a:rPr lang="zh-CN" altLang="zh-CN" sz="2400" dirty="0"/>
              <a:t>脏腑辨证，包括脏病辨证、腑病辨证及脏腑兼病辨证。其中脏病辨证是脏腑辨证的主要内容。由于临床上单纯的腑病较为少见，多与一定的脏病有关，故将腑病相关病</a:t>
            </a:r>
            <a:r>
              <a:rPr lang="zh-CN" altLang="en-US" sz="2400" dirty="0"/>
              <a:t>证一并</a:t>
            </a:r>
            <a:r>
              <a:rPr lang="zh-CN" altLang="zh-CN" sz="2400" dirty="0"/>
              <a:t>讨论。脏腑的病变复杂，证候多种多样，本节仅介绍临床常见的一些证候。</a:t>
            </a:r>
          </a:p>
          <a:p>
            <a:endParaRPr lang="zh-CN" altLang="en-US" dirty="0"/>
          </a:p>
        </p:txBody>
      </p:sp>
    </p:spTree>
    <p:extLst>
      <p:ext uri="{BB962C8B-B14F-4D97-AF65-F5344CB8AC3E}">
        <p14:creationId xmlns:p14="http://schemas.microsoft.com/office/powerpoint/2010/main" val="480212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四、肺与大肠病辨证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p:txBody>
          <a:bodyPr>
            <a:normAutofit fontScale="92500" lnSpcReduction="20000"/>
          </a:bodyPr>
          <a:lstStyle/>
          <a:p>
            <a:pPr>
              <a:lnSpc>
                <a:spcPct val="150000"/>
              </a:lnSpc>
              <a:spcBef>
                <a:spcPts val="0"/>
              </a:spcBef>
              <a:spcAft>
                <a:spcPts val="0"/>
              </a:spcAft>
              <a:buFont typeface="Wingdings" panose="05000000000000000000" pitchFamily="2" charset="2"/>
              <a:buChar char="ü"/>
            </a:pPr>
            <a:r>
              <a:rPr lang="zh-CN" altLang="zh-CN" dirty="0"/>
              <a:t>虚证多见气虚和阴虚</a:t>
            </a:r>
            <a:r>
              <a:rPr lang="zh-CN" altLang="en-US" dirty="0"/>
              <a:t>。</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实证多见风寒燥热等邪气侵袭或痰湿阻肺所致。</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大肠病证有湿热内侵，津液不足以及阳气亏虚等。</a:t>
            </a:r>
          </a:p>
          <a:p>
            <a:pPr>
              <a:lnSpc>
                <a:spcPct val="150000"/>
              </a:lnSpc>
              <a:spcBef>
                <a:spcPts val="0"/>
              </a:spcBef>
              <a:spcAft>
                <a:spcPts val="0"/>
              </a:spcAft>
              <a:buFont typeface="Wingdings" panose="05000000000000000000" pitchFamily="2" charset="2"/>
              <a:buChar char="ü"/>
            </a:pPr>
            <a:r>
              <a:rPr lang="zh-CN" altLang="zh-CN" dirty="0"/>
              <a:t>肺的病变，主要为气失宣降，肺气上逆，或腠理不固及水液代谢方面的障碍，临床上往往出现咳嗽、气喘、胸痛、咯血等症状。</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大肠的病变主要是传导功能失常，主要表现为便秘与泄泻。</a:t>
            </a:r>
          </a:p>
        </p:txBody>
      </p:sp>
      <p:pic>
        <p:nvPicPr>
          <p:cNvPr id="6" name="图片 5">
            <a:extLst>
              <a:ext uri="{FF2B5EF4-FFF2-40B4-BE49-F238E27FC236}">
                <a16:creationId xmlns:a16="http://schemas.microsoft.com/office/drawing/2014/main" id="{BFB373F2-296C-4775-87FE-525446895F25}"/>
              </a:ext>
            </a:extLst>
          </p:cNvPr>
          <p:cNvPicPr>
            <a:picLocks noChangeAspect="1"/>
          </p:cNvPicPr>
          <p:nvPr/>
        </p:nvPicPr>
        <p:blipFill>
          <a:blip r:embed="rId2"/>
          <a:stretch>
            <a:fillRect/>
          </a:stretch>
        </p:blipFill>
        <p:spPr>
          <a:xfrm>
            <a:off x="6126480" y="1845734"/>
            <a:ext cx="4445000" cy="4445000"/>
          </a:xfrm>
          <a:prstGeom prst="rect">
            <a:avLst/>
          </a:prstGeom>
        </p:spPr>
      </p:pic>
    </p:spTree>
    <p:extLst>
      <p:ext uri="{BB962C8B-B14F-4D97-AF65-F5344CB8AC3E}">
        <p14:creationId xmlns:p14="http://schemas.microsoft.com/office/powerpoint/2010/main" val="80487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（－）肺气虚证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8" y="1845734"/>
            <a:ext cx="5303521" cy="4023360"/>
          </a:xfrm>
        </p:spPr>
        <p:txBody>
          <a:bodyPr numCol="1">
            <a:normAutofit/>
          </a:bodyPr>
          <a:lstStyle/>
          <a:p>
            <a:pPr algn="just">
              <a:lnSpc>
                <a:spcPct val="150000"/>
              </a:lnSpc>
              <a:spcBef>
                <a:spcPts val="0"/>
              </a:spcBef>
              <a:spcAft>
                <a:spcPts val="0"/>
              </a:spcAft>
            </a:pPr>
            <a:r>
              <a:rPr lang="zh-CN" altLang="zh-CN" dirty="0"/>
              <a:t>【</a:t>
            </a:r>
            <a:r>
              <a:rPr lang="zh-CN" altLang="en-US" b="1" dirty="0"/>
              <a:t>概念</a:t>
            </a:r>
            <a:r>
              <a:rPr lang="zh-CN" altLang="zh-CN" dirty="0"/>
              <a:t>】是指肺气不足和卫表不固所表现的证候。多由久病咳喘，或气的生化不足所致。</a:t>
            </a:r>
          </a:p>
          <a:p>
            <a:pPr algn="just">
              <a:lnSpc>
                <a:spcPct val="150000"/>
              </a:lnSpc>
              <a:spcBef>
                <a:spcPts val="0"/>
              </a:spcBef>
              <a:spcAft>
                <a:spcPts val="0"/>
              </a:spcAft>
            </a:pPr>
            <a:r>
              <a:rPr lang="zh-CN" altLang="zh-CN" dirty="0"/>
              <a:t>【</a:t>
            </a:r>
            <a:r>
              <a:rPr lang="zh-CN" altLang="zh-CN" b="1" dirty="0"/>
              <a:t>临床表现</a:t>
            </a:r>
            <a:r>
              <a:rPr lang="zh-CN" altLang="zh-CN" dirty="0"/>
              <a:t>】咳喘无力，气少不足以息，动则益甚，体倦懒言，声音低怯，痰多清稀，面色晃白，或自汗畏风，易于感冒，舌淡苔白，脉虚弱。</a:t>
            </a:r>
          </a:p>
          <a:p>
            <a:pPr algn="just">
              <a:lnSpc>
                <a:spcPct val="150000"/>
              </a:lnSpc>
              <a:spcBef>
                <a:spcPts val="0"/>
              </a:spcBef>
              <a:spcAft>
                <a:spcPts val="0"/>
              </a:spcAft>
            </a:pPr>
            <a:r>
              <a:rPr lang="zh-CN" altLang="zh-CN" dirty="0"/>
              <a:t>【</a:t>
            </a:r>
            <a:r>
              <a:rPr lang="zh-CN" altLang="zh-CN" b="1" dirty="0"/>
              <a:t>证候分析</a:t>
            </a:r>
            <a:r>
              <a:rPr lang="zh-CN" altLang="zh-CN" dirty="0"/>
              <a:t>】本证一般以咳喘无力，气少不足以息和全身机能活动减弱为辨证要点。</a:t>
            </a:r>
          </a:p>
        </p:txBody>
      </p:sp>
      <p:graphicFrame>
        <p:nvGraphicFramePr>
          <p:cNvPr id="5" name="图示 4">
            <a:extLst>
              <a:ext uri="{FF2B5EF4-FFF2-40B4-BE49-F238E27FC236}">
                <a16:creationId xmlns:a16="http://schemas.microsoft.com/office/drawing/2014/main" id="{55D5C280-0EA0-4545-8722-33A22E289196}"/>
              </a:ext>
            </a:extLst>
          </p:cNvPr>
          <p:cNvGraphicFramePr/>
          <p:nvPr>
            <p:extLst>
              <p:ext uri="{D42A27DB-BD31-4B8C-83A1-F6EECF244321}">
                <p14:modId xmlns:p14="http://schemas.microsoft.com/office/powerpoint/2010/main" val="2148106441"/>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67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（二）肺阴虚证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285766" cy="4023360"/>
          </a:xfrm>
        </p:spPr>
        <p:txBody>
          <a:bodyPr numCol="1" anchor="ctr">
            <a:no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】是指肺阴不足，虚热内生所表现的证候。多由久咳伤阴，痨虫袭肺，或热病后期阴津损伤所致。</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】干咳无痰，或痰少而粘，口燥咽干，形体消瘦，午后潮热，五心烦热，盗汗，颧红，甚则痰中带血，声音嘶哑，舌红少津，脉细数。</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】以肺病常见症状和阴虚内热证共见为辨证要点</a:t>
            </a:r>
            <a:r>
              <a:rPr lang="zh-CN" altLang="en-US" sz="1800" dirty="0"/>
              <a:t>。</a:t>
            </a:r>
            <a:endParaRPr lang="zh-CN" altLang="zh-CN" sz="1800" dirty="0"/>
          </a:p>
        </p:txBody>
      </p:sp>
      <p:graphicFrame>
        <p:nvGraphicFramePr>
          <p:cNvPr id="5" name="图示 4">
            <a:extLst>
              <a:ext uri="{FF2B5EF4-FFF2-40B4-BE49-F238E27FC236}">
                <a16:creationId xmlns:a16="http://schemas.microsoft.com/office/drawing/2014/main" id="{4676B587-95FA-43B3-A2F8-7BFD43D9AE94}"/>
              </a:ext>
            </a:extLst>
          </p:cNvPr>
          <p:cNvGraphicFramePr/>
          <p:nvPr>
            <p:extLst>
              <p:ext uri="{D42A27DB-BD31-4B8C-83A1-F6EECF244321}">
                <p14:modId xmlns:p14="http://schemas.microsoft.com/office/powerpoint/2010/main" val="142303691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19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E8753-9B2D-497D-8849-500EF1EE851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（三）风寒犯肺证</a:t>
            </a:r>
          </a:p>
        </p:txBody>
      </p:sp>
      <p:sp>
        <p:nvSpPr>
          <p:cNvPr id="3" name="内容占位符 2">
            <a:extLst>
              <a:ext uri="{FF2B5EF4-FFF2-40B4-BE49-F238E27FC236}">
                <a16:creationId xmlns:a16="http://schemas.microsoft.com/office/drawing/2014/main" id="{A1E8CC3D-225C-4802-B1A2-B87737F4D59F}"/>
              </a:ext>
            </a:extLst>
          </p:cNvPr>
          <p:cNvSpPr>
            <a:spLocks noGrp="1"/>
          </p:cNvSpPr>
          <p:nvPr>
            <p:ph sz="half" idx="1"/>
          </p:nvPr>
        </p:nvSpPr>
        <p:spPr>
          <a:xfrm>
            <a:off x="1097279" y="1845734"/>
            <a:ext cx="5563934" cy="4023360"/>
          </a:xfrm>
        </p:spPr>
        <p:txBody>
          <a:bodyPr numCol="1" anchor="ctr">
            <a:normAutofit/>
          </a:bodyPr>
          <a:lstStyle/>
          <a:p>
            <a:pPr>
              <a:lnSpc>
                <a:spcPct val="150000"/>
              </a:lnSpc>
              <a:spcBef>
                <a:spcPts val="0"/>
              </a:spcBef>
              <a:spcAft>
                <a:spcPts val="0"/>
              </a:spcAft>
            </a:pPr>
            <a:r>
              <a:rPr lang="zh-CN" altLang="zh-CN" dirty="0"/>
              <a:t>【</a:t>
            </a:r>
            <a:r>
              <a:rPr lang="zh-CN" altLang="en-US" b="1" dirty="0"/>
              <a:t>概念</a:t>
            </a:r>
            <a:r>
              <a:rPr lang="zh-CN" altLang="zh-CN" dirty="0"/>
              <a:t>】是指风寒外袭，肺卫失宣所表现的证候。</a:t>
            </a:r>
          </a:p>
          <a:p>
            <a:pPr>
              <a:lnSpc>
                <a:spcPct val="150000"/>
              </a:lnSpc>
              <a:spcBef>
                <a:spcPts val="0"/>
              </a:spcBef>
              <a:spcAft>
                <a:spcPts val="0"/>
              </a:spcAft>
            </a:pPr>
            <a:r>
              <a:rPr lang="zh-CN" altLang="zh-CN" dirty="0"/>
              <a:t>【</a:t>
            </a:r>
            <a:r>
              <a:rPr lang="zh-CN" altLang="zh-CN" b="1" dirty="0"/>
              <a:t>临床表现</a:t>
            </a:r>
            <a:r>
              <a:rPr lang="zh-CN" altLang="zh-CN" dirty="0"/>
              <a:t>】咳嗽痰稀薄色白，鼻寒流清涕，微微恶寒，轻度发热，无汗，苔白，脉浮紧。</a:t>
            </a:r>
          </a:p>
          <a:p>
            <a:pPr>
              <a:lnSpc>
                <a:spcPct val="150000"/>
              </a:lnSpc>
              <a:spcBef>
                <a:spcPts val="0"/>
              </a:spcBef>
              <a:spcAft>
                <a:spcPts val="0"/>
              </a:spcAft>
            </a:pPr>
            <a:r>
              <a:rPr lang="zh-CN" altLang="zh-CN" dirty="0"/>
              <a:t>【</a:t>
            </a:r>
            <a:r>
              <a:rPr lang="zh-CN" altLang="zh-CN" b="1" dirty="0"/>
              <a:t>证候分析</a:t>
            </a:r>
            <a:r>
              <a:rPr lang="zh-CN" altLang="zh-CN" dirty="0"/>
              <a:t>】本证以咳嗽兼见风寒表证为</a:t>
            </a:r>
            <a:r>
              <a:rPr lang="zh-CN" altLang="en-US" dirty="0"/>
              <a:t>辨</a:t>
            </a:r>
            <a:r>
              <a:rPr lang="zh-CN" altLang="zh-CN" dirty="0"/>
              <a:t>证要点。</a:t>
            </a:r>
          </a:p>
        </p:txBody>
      </p:sp>
      <p:graphicFrame>
        <p:nvGraphicFramePr>
          <p:cNvPr id="5" name="图示 4">
            <a:extLst>
              <a:ext uri="{FF2B5EF4-FFF2-40B4-BE49-F238E27FC236}">
                <a16:creationId xmlns:a16="http://schemas.microsoft.com/office/drawing/2014/main" id="{A5F68572-BB17-4DC9-B659-9C5C78555A89}"/>
              </a:ext>
            </a:extLst>
          </p:cNvPr>
          <p:cNvGraphicFramePr/>
          <p:nvPr>
            <p:extLst>
              <p:ext uri="{D42A27DB-BD31-4B8C-83A1-F6EECF244321}">
                <p14:modId xmlns:p14="http://schemas.microsoft.com/office/powerpoint/2010/main" val="228102133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605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C962-BBED-4D5D-B572-2E283DC05BAC}"/>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（四）风热犯肺证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749F9E38-A63E-4FEB-A029-40DD3B61C0F3}"/>
              </a:ext>
            </a:extLst>
          </p:cNvPr>
          <p:cNvSpPr>
            <a:spLocks noGrp="1"/>
          </p:cNvSpPr>
          <p:nvPr>
            <p:ph sz="half" idx="1"/>
          </p:nvPr>
        </p:nvSpPr>
        <p:spPr>
          <a:xfrm>
            <a:off x="1097279" y="1845734"/>
            <a:ext cx="5563934" cy="4023360"/>
          </a:xfrm>
        </p:spPr>
        <p:txBody>
          <a:bodyPr numCol="1" anchor="ctr"/>
          <a:lstStyle/>
          <a:p>
            <a:pPr>
              <a:lnSpc>
                <a:spcPct val="150000"/>
              </a:lnSpc>
              <a:spcBef>
                <a:spcPts val="0"/>
              </a:spcBef>
              <a:spcAft>
                <a:spcPts val="0"/>
              </a:spcAft>
            </a:pPr>
            <a:r>
              <a:rPr lang="zh-CN" altLang="zh-CN" dirty="0"/>
              <a:t>【</a:t>
            </a:r>
            <a:r>
              <a:rPr lang="zh-CN" altLang="en-US" b="1" dirty="0"/>
              <a:t>概念</a:t>
            </a:r>
            <a:r>
              <a:rPr lang="zh-CN" altLang="zh-CN" dirty="0"/>
              <a:t>】是指风热侵犯肺系，肺卫受病所表现的证候。</a:t>
            </a:r>
          </a:p>
          <a:p>
            <a:pPr>
              <a:lnSpc>
                <a:spcPct val="150000"/>
              </a:lnSpc>
              <a:spcBef>
                <a:spcPts val="0"/>
              </a:spcBef>
              <a:spcAft>
                <a:spcPts val="0"/>
              </a:spcAft>
            </a:pPr>
            <a:r>
              <a:rPr lang="zh-CN" altLang="zh-CN" dirty="0"/>
              <a:t>【</a:t>
            </a:r>
            <a:r>
              <a:rPr lang="zh-CN" altLang="zh-CN" b="1" dirty="0"/>
              <a:t>临床表现</a:t>
            </a:r>
            <a:r>
              <a:rPr lang="zh-CN" altLang="zh-CN" dirty="0"/>
              <a:t>】咳嗽痰稠色黄，鼻塞流黄浊涕，身热，微恶风寒，口干咽痛，舌尖红苔薄黄，脉浮数。</a:t>
            </a:r>
          </a:p>
          <a:p>
            <a:pPr>
              <a:lnSpc>
                <a:spcPct val="150000"/>
              </a:lnSpc>
              <a:spcBef>
                <a:spcPts val="0"/>
              </a:spcBef>
              <a:spcAft>
                <a:spcPts val="0"/>
              </a:spcAft>
            </a:pPr>
            <a:r>
              <a:rPr lang="zh-CN" altLang="zh-CN" dirty="0"/>
              <a:t>【</a:t>
            </a:r>
            <a:r>
              <a:rPr lang="zh-CN" altLang="zh-CN" b="1" dirty="0"/>
              <a:t>证候分析</a:t>
            </a:r>
            <a:r>
              <a:rPr lang="zh-CN" altLang="zh-CN" dirty="0"/>
              <a:t>】本证以咳嗽与风热表证共见为辨证要点。</a:t>
            </a:r>
            <a:endParaRPr lang="zh-CN" altLang="en-US" dirty="0"/>
          </a:p>
        </p:txBody>
      </p:sp>
      <p:graphicFrame>
        <p:nvGraphicFramePr>
          <p:cNvPr id="5" name="图示 4">
            <a:extLst>
              <a:ext uri="{FF2B5EF4-FFF2-40B4-BE49-F238E27FC236}">
                <a16:creationId xmlns:a16="http://schemas.microsoft.com/office/drawing/2014/main" id="{510ADF70-4924-44F4-888C-8E1E2B65C0B6}"/>
              </a:ext>
            </a:extLst>
          </p:cNvPr>
          <p:cNvGraphicFramePr/>
          <p:nvPr>
            <p:extLst>
              <p:ext uri="{D42A27DB-BD31-4B8C-83A1-F6EECF244321}">
                <p14:modId xmlns:p14="http://schemas.microsoft.com/office/powerpoint/2010/main" val="204045568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422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F6D07-F893-4EBF-8897-3589117898E3}"/>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（五）燥邪犯肺证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54F0E076-0983-4F40-8928-E2A210F3D133}"/>
              </a:ext>
            </a:extLst>
          </p:cNvPr>
          <p:cNvSpPr>
            <a:spLocks noGrp="1"/>
          </p:cNvSpPr>
          <p:nvPr>
            <p:ph sz="half" idx="1"/>
          </p:nvPr>
        </p:nvSpPr>
        <p:spPr>
          <a:xfrm>
            <a:off x="1097279" y="1845734"/>
            <a:ext cx="5481074" cy="4023360"/>
          </a:xfrm>
        </p:spPr>
        <p:txBody>
          <a:bodyPr numCol="1" anchor="ctr"/>
          <a:lstStyle/>
          <a:p>
            <a:pPr>
              <a:lnSpc>
                <a:spcPct val="150000"/>
              </a:lnSpc>
              <a:spcBef>
                <a:spcPts val="0"/>
              </a:spcBef>
              <a:spcAft>
                <a:spcPts val="0"/>
              </a:spcAft>
            </a:pPr>
            <a:r>
              <a:rPr lang="zh-CN" altLang="zh-CN" dirty="0"/>
              <a:t>【</a:t>
            </a:r>
            <a:r>
              <a:rPr lang="zh-CN" altLang="en-US" b="1" dirty="0"/>
              <a:t>概念</a:t>
            </a:r>
            <a:r>
              <a:rPr lang="zh-CN" altLang="zh-CN" dirty="0"/>
              <a:t>】是指秋令燥邪犯肺耗伤津液，侵犯肺卫所表现的证候。</a:t>
            </a:r>
          </a:p>
          <a:p>
            <a:pPr>
              <a:lnSpc>
                <a:spcPct val="150000"/>
              </a:lnSpc>
              <a:spcBef>
                <a:spcPts val="0"/>
              </a:spcBef>
              <a:spcAft>
                <a:spcPts val="0"/>
              </a:spcAft>
            </a:pPr>
            <a:r>
              <a:rPr lang="zh-CN" altLang="zh-CN" dirty="0"/>
              <a:t>【</a:t>
            </a:r>
            <a:r>
              <a:rPr lang="zh-CN" altLang="zh-CN" b="1" dirty="0"/>
              <a:t>临床表现</a:t>
            </a:r>
            <a:r>
              <a:rPr lang="zh-CN" altLang="zh-CN" dirty="0"/>
              <a:t>】干咳无痰，或痰少而粘，不易咳出。唇、舌、咽、鼻干燥欠润，或身热恶寒，或胸痛咯血。舌红苔白或黄，脉数。</a:t>
            </a:r>
          </a:p>
          <a:p>
            <a:pPr>
              <a:lnSpc>
                <a:spcPct val="150000"/>
              </a:lnSpc>
              <a:spcBef>
                <a:spcPts val="0"/>
              </a:spcBef>
              <a:spcAft>
                <a:spcPts val="0"/>
              </a:spcAft>
            </a:pPr>
            <a:r>
              <a:rPr lang="zh-CN" altLang="zh-CN" dirty="0"/>
              <a:t>【</a:t>
            </a:r>
            <a:r>
              <a:rPr lang="zh-CN" altLang="zh-CN" b="1" dirty="0"/>
              <a:t>证候分析</a:t>
            </a:r>
            <a:r>
              <a:rPr lang="zh-CN" altLang="zh-CN" dirty="0"/>
              <a:t>】本证以肺系症状表现干燥少津为</a:t>
            </a:r>
            <a:r>
              <a:rPr lang="zh-CN" altLang="en-US" dirty="0"/>
              <a:t>辨</a:t>
            </a:r>
            <a:r>
              <a:rPr lang="zh-CN" altLang="zh-CN" dirty="0"/>
              <a:t>证要点。</a:t>
            </a:r>
            <a:endParaRPr lang="zh-CN" altLang="en-US" dirty="0"/>
          </a:p>
        </p:txBody>
      </p:sp>
      <p:graphicFrame>
        <p:nvGraphicFramePr>
          <p:cNvPr id="5" name="图示 4">
            <a:extLst>
              <a:ext uri="{FF2B5EF4-FFF2-40B4-BE49-F238E27FC236}">
                <a16:creationId xmlns:a16="http://schemas.microsoft.com/office/drawing/2014/main" id="{E99BAB30-6F5A-4215-83C7-A151FB1DB9B1}"/>
              </a:ext>
            </a:extLst>
          </p:cNvPr>
          <p:cNvGraphicFramePr/>
          <p:nvPr>
            <p:extLst>
              <p:ext uri="{D42A27DB-BD31-4B8C-83A1-F6EECF244321}">
                <p14:modId xmlns:p14="http://schemas.microsoft.com/office/powerpoint/2010/main" val="2225546057"/>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108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9E4FB-95CC-4049-A4DF-0AA671A83CAE}"/>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（六）痰湿阻肺证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31C715F4-6EB5-49DD-BEAF-1A0FF3788006}"/>
              </a:ext>
            </a:extLst>
          </p:cNvPr>
          <p:cNvSpPr>
            <a:spLocks noGrp="1"/>
          </p:cNvSpPr>
          <p:nvPr>
            <p:ph sz="half" idx="1"/>
          </p:nvPr>
        </p:nvSpPr>
        <p:spPr>
          <a:xfrm>
            <a:off x="1097279" y="1845734"/>
            <a:ext cx="5563934" cy="4023360"/>
          </a:xfrm>
        </p:spPr>
        <p:txBody>
          <a:bodyPr numCol="1" anchor="ctr"/>
          <a:lstStyle/>
          <a:p>
            <a:pPr algn="just">
              <a:lnSpc>
                <a:spcPct val="150000"/>
              </a:lnSpc>
              <a:spcBef>
                <a:spcPts val="0"/>
              </a:spcBef>
              <a:spcAft>
                <a:spcPts val="0"/>
              </a:spcAft>
            </a:pPr>
            <a:r>
              <a:rPr lang="zh-CN" altLang="zh-CN" dirty="0"/>
              <a:t>【</a:t>
            </a:r>
            <a:r>
              <a:rPr lang="zh-CN" altLang="en-US" b="1" dirty="0"/>
              <a:t>概念</a:t>
            </a:r>
            <a:r>
              <a:rPr lang="zh-CN" altLang="zh-CN" dirty="0"/>
              <a:t>】是指痰湿阻滞肺系所表现的证候。多由脾气亏虚，或久咳伤肺，或感受寒湿等病邪引起。</a:t>
            </a:r>
          </a:p>
          <a:p>
            <a:pPr algn="just">
              <a:lnSpc>
                <a:spcPct val="150000"/>
              </a:lnSpc>
              <a:spcBef>
                <a:spcPts val="0"/>
              </a:spcBef>
              <a:spcAft>
                <a:spcPts val="0"/>
              </a:spcAft>
            </a:pPr>
            <a:r>
              <a:rPr lang="zh-CN" altLang="zh-CN" dirty="0"/>
              <a:t>【</a:t>
            </a:r>
            <a:r>
              <a:rPr lang="zh-CN" altLang="zh-CN" b="1" dirty="0"/>
              <a:t>临床表现</a:t>
            </a:r>
            <a:r>
              <a:rPr lang="zh-CN" altLang="zh-CN" dirty="0"/>
              <a:t>】咳嗽痰多质粘色白易咯，胸闷，甚则气喘痰鸣，舌淡苔白腻，脉滑。</a:t>
            </a:r>
          </a:p>
          <a:p>
            <a:pPr algn="just">
              <a:lnSpc>
                <a:spcPct val="150000"/>
              </a:lnSpc>
              <a:spcBef>
                <a:spcPts val="0"/>
              </a:spcBef>
              <a:spcAft>
                <a:spcPts val="0"/>
              </a:spcAft>
            </a:pPr>
            <a:r>
              <a:rPr lang="zh-CN" altLang="zh-CN" dirty="0"/>
              <a:t>【</a:t>
            </a:r>
            <a:r>
              <a:rPr lang="zh-CN" altLang="zh-CN" b="1" dirty="0"/>
              <a:t>证候分析</a:t>
            </a:r>
            <a:r>
              <a:rPr lang="zh-CN" altLang="zh-CN" dirty="0"/>
              <a:t>】本证以咳嗽痰多质粘色白易咯为辨证要点。</a:t>
            </a:r>
            <a:endParaRPr lang="zh-CN" altLang="en-US" dirty="0"/>
          </a:p>
        </p:txBody>
      </p:sp>
      <p:graphicFrame>
        <p:nvGraphicFramePr>
          <p:cNvPr id="5" name="图示 4">
            <a:extLst>
              <a:ext uri="{FF2B5EF4-FFF2-40B4-BE49-F238E27FC236}">
                <a16:creationId xmlns:a16="http://schemas.microsoft.com/office/drawing/2014/main" id="{E888E21F-0A8A-4658-86D7-E2F966EB8F20}"/>
              </a:ext>
            </a:extLst>
          </p:cNvPr>
          <p:cNvGraphicFramePr/>
          <p:nvPr>
            <p:extLst>
              <p:ext uri="{D42A27DB-BD31-4B8C-83A1-F6EECF244321}">
                <p14:modId xmlns:p14="http://schemas.microsoft.com/office/powerpoint/2010/main" val="3426700921"/>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2750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967D-3D52-4989-930A-E667733F3836}"/>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（七）大肠湿热证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142F570-E9DA-4946-83DB-7B21718D4A83}"/>
              </a:ext>
            </a:extLst>
          </p:cNvPr>
          <p:cNvSpPr>
            <a:spLocks noGrp="1"/>
          </p:cNvSpPr>
          <p:nvPr>
            <p:ph sz="half" idx="1"/>
          </p:nvPr>
        </p:nvSpPr>
        <p:spPr>
          <a:xfrm>
            <a:off x="1097279" y="1845734"/>
            <a:ext cx="5563934" cy="4023360"/>
          </a:xfrm>
        </p:spPr>
        <p:txBody>
          <a:bodyPr numCol="1" anchor="ctr">
            <a:normAutofit/>
          </a:bodyPr>
          <a:lstStyle/>
          <a:p>
            <a:pPr algn="just">
              <a:lnSpc>
                <a:spcPct val="150000"/>
              </a:lnSpc>
              <a:spcBef>
                <a:spcPts val="0"/>
              </a:spcBef>
              <a:spcAft>
                <a:spcPts val="0"/>
              </a:spcAft>
            </a:pPr>
            <a:r>
              <a:rPr lang="zh-CN" altLang="zh-CN" dirty="0"/>
              <a:t>【</a:t>
            </a:r>
            <a:r>
              <a:rPr lang="zh-CN" altLang="en-US" b="1" dirty="0"/>
              <a:t>概念</a:t>
            </a:r>
            <a:r>
              <a:rPr lang="zh-CN" altLang="zh-CN" dirty="0"/>
              <a:t>】是指湿热侵袭大肠所表现的证候。多因感受湿热外邪，或饮食不节等因素引起。</a:t>
            </a:r>
          </a:p>
          <a:p>
            <a:pPr algn="just">
              <a:lnSpc>
                <a:spcPct val="150000"/>
              </a:lnSpc>
              <a:spcBef>
                <a:spcPts val="0"/>
              </a:spcBef>
              <a:spcAft>
                <a:spcPts val="0"/>
              </a:spcAft>
            </a:pPr>
            <a:r>
              <a:rPr lang="zh-CN" altLang="zh-CN" dirty="0"/>
              <a:t>【</a:t>
            </a:r>
            <a:r>
              <a:rPr lang="zh-CN" altLang="zh-CN" b="1" dirty="0"/>
              <a:t>临床表现</a:t>
            </a:r>
            <a:r>
              <a:rPr lang="zh-CN" altLang="zh-CN" dirty="0"/>
              <a:t>】腹痛，下痢脓血，里急后重，或暴注下泻，色黄而臭，伴见肛门灼热，小便短赤，身热口渴。舌红苔黄腻，脉滑数或濡数。</a:t>
            </a:r>
          </a:p>
          <a:p>
            <a:pPr algn="just">
              <a:lnSpc>
                <a:spcPct val="150000"/>
              </a:lnSpc>
              <a:spcBef>
                <a:spcPts val="0"/>
              </a:spcBef>
              <a:spcAft>
                <a:spcPts val="0"/>
              </a:spcAft>
            </a:pPr>
            <a:r>
              <a:rPr lang="zh-CN" altLang="zh-CN" dirty="0"/>
              <a:t>【</a:t>
            </a:r>
            <a:r>
              <a:rPr lang="zh-CN" altLang="zh-CN" b="1" dirty="0"/>
              <a:t>证候分析</a:t>
            </a:r>
            <a:r>
              <a:rPr lang="zh-CN" altLang="zh-CN" dirty="0"/>
              <a:t>】本证以腹痛，排便次数增多，或下痢脓血，或下黄色稀水为辨证要点。</a:t>
            </a:r>
            <a:endParaRPr lang="zh-CN" altLang="en-US" dirty="0"/>
          </a:p>
        </p:txBody>
      </p:sp>
      <p:graphicFrame>
        <p:nvGraphicFramePr>
          <p:cNvPr id="5" name="图示 4">
            <a:extLst>
              <a:ext uri="{FF2B5EF4-FFF2-40B4-BE49-F238E27FC236}">
                <a16:creationId xmlns:a16="http://schemas.microsoft.com/office/drawing/2014/main" id="{D10F5193-52E7-4357-B46B-BBC0AF105E0B}"/>
              </a:ext>
            </a:extLst>
          </p:cNvPr>
          <p:cNvGraphicFramePr/>
          <p:nvPr>
            <p:extLst>
              <p:ext uri="{D42A27DB-BD31-4B8C-83A1-F6EECF244321}">
                <p14:modId xmlns:p14="http://schemas.microsoft.com/office/powerpoint/2010/main" val="408624954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13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068C9-A867-47F2-BC13-8EC23BCAE80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（八）大肠液亏证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1886A4F3-2739-4480-8C9B-365D2A825AAA}"/>
              </a:ext>
            </a:extLst>
          </p:cNvPr>
          <p:cNvSpPr>
            <a:spLocks noGrp="1"/>
          </p:cNvSpPr>
          <p:nvPr>
            <p:ph sz="half" idx="1"/>
          </p:nvPr>
        </p:nvSpPr>
        <p:spPr>
          <a:xfrm>
            <a:off x="1097279" y="1845734"/>
            <a:ext cx="5427808" cy="4023360"/>
          </a:xfrm>
        </p:spPr>
        <p:txBody>
          <a:bodyPr numCol="1" anchor="ctr">
            <a:normAutofit/>
          </a:bodyPr>
          <a:lstStyle/>
          <a:p>
            <a:pPr algn="just">
              <a:lnSpc>
                <a:spcPct val="150000"/>
              </a:lnSpc>
              <a:spcBef>
                <a:spcPts val="0"/>
              </a:spcBef>
              <a:spcAft>
                <a:spcPts val="0"/>
              </a:spcAft>
            </a:pPr>
            <a:r>
              <a:rPr lang="zh-CN" altLang="zh-CN" dirty="0"/>
              <a:t>【</a:t>
            </a:r>
            <a:r>
              <a:rPr lang="zh-CN" altLang="en-US" b="1" dirty="0"/>
              <a:t>概念</a:t>
            </a:r>
            <a:r>
              <a:rPr lang="zh-CN" altLang="zh-CN" dirty="0"/>
              <a:t>】是指津液不足，不能濡润大肠所表现的证候。多由素体阴亏，或久病伤阴，或热病后津伤未复，或妇女产后出血过多等因素所致。</a:t>
            </a:r>
          </a:p>
          <a:p>
            <a:pPr algn="just">
              <a:lnSpc>
                <a:spcPct val="150000"/>
              </a:lnSpc>
              <a:spcBef>
                <a:spcPts val="0"/>
              </a:spcBef>
              <a:spcAft>
                <a:spcPts val="0"/>
              </a:spcAft>
            </a:pPr>
            <a:r>
              <a:rPr lang="zh-CN" altLang="zh-CN" dirty="0"/>
              <a:t>【</a:t>
            </a:r>
            <a:r>
              <a:rPr lang="zh-CN" altLang="zh-CN" b="1" dirty="0"/>
              <a:t>临床表现</a:t>
            </a:r>
            <a:r>
              <a:rPr lang="zh-CN" altLang="zh-CN" dirty="0"/>
              <a:t>】大便秘结干燥，难以排出，常数日一行，口干咽燥，或伴见口臭，头晕等症，舌红少津，脉细涩。</a:t>
            </a:r>
          </a:p>
          <a:p>
            <a:pPr algn="just">
              <a:lnSpc>
                <a:spcPct val="150000"/>
              </a:lnSpc>
              <a:spcBef>
                <a:spcPts val="0"/>
              </a:spcBef>
              <a:spcAft>
                <a:spcPts val="0"/>
              </a:spcAft>
            </a:pPr>
            <a:r>
              <a:rPr lang="zh-CN" altLang="zh-CN" dirty="0"/>
              <a:t>【</a:t>
            </a:r>
            <a:r>
              <a:rPr lang="zh-CN" altLang="zh-CN" b="1" dirty="0"/>
              <a:t>证候分析</a:t>
            </a:r>
            <a:r>
              <a:rPr lang="zh-CN" altLang="zh-CN" dirty="0"/>
              <a:t>】本证以大便干燥难于排出为辨证要点。</a:t>
            </a:r>
            <a:endParaRPr lang="zh-CN" altLang="en-US" dirty="0"/>
          </a:p>
        </p:txBody>
      </p:sp>
      <p:graphicFrame>
        <p:nvGraphicFramePr>
          <p:cNvPr id="5" name="图示 4">
            <a:extLst>
              <a:ext uri="{FF2B5EF4-FFF2-40B4-BE49-F238E27FC236}">
                <a16:creationId xmlns:a16="http://schemas.microsoft.com/office/drawing/2014/main" id="{647AE148-C258-4F99-98A6-D7CB1330938C}"/>
              </a:ext>
            </a:extLst>
          </p:cNvPr>
          <p:cNvGraphicFramePr/>
          <p:nvPr>
            <p:extLst>
              <p:ext uri="{D42A27DB-BD31-4B8C-83A1-F6EECF244321}">
                <p14:modId xmlns:p14="http://schemas.microsoft.com/office/powerpoint/2010/main" val="3784656748"/>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40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967D-3D52-4989-930A-E667733F3836}"/>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（九）肠虚滑泄证</a:t>
            </a:r>
          </a:p>
        </p:txBody>
      </p:sp>
      <p:sp>
        <p:nvSpPr>
          <p:cNvPr id="3" name="内容占位符 2">
            <a:extLst>
              <a:ext uri="{FF2B5EF4-FFF2-40B4-BE49-F238E27FC236}">
                <a16:creationId xmlns:a16="http://schemas.microsoft.com/office/drawing/2014/main" id="{A142F570-E9DA-4946-83DB-7B21718D4A83}"/>
              </a:ext>
            </a:extLst>
          </p:cNvPr>
          <p:cNvSpPr>
            <a:spLocks noGrp="1"/>
          </p:cNvSpPr>
          <p:nvPr>
            <p:ph sz="half" idx="1"/>
          </p:nvPr>
        </p:nvSpPr>
        <p:spPr>
          <a:xfrm>
            <a:off x="1097279" y="1845734"/>
            <a:ext cx="5563934" cy="4023360"/>
          </a:xfrm>
        </p:spPr>
        <p:txBody>
          <a:bodyPr numCol="1" anchor="ctr"/>
          <a:lstStyle/>
          <a:p>
            <a:pPr algn="just">
              <a:lnSpc>
                <a:spcPct val="150000"/>
              </a:lnSpc>
              <a:spcBef>
                <a:spcPts val="0"/>
              </a:spcBef>
              <a:spcAft>
                <a:spcPts val="0"/>
              </a:spcAft>
            </a:pPr>
            <a:r>
              <a:rPr lang="zh-CN" altLang="zh-CN" dirty="0"/>
              <a:t>【</a:t>
            </a:r>
            <a:r>
              <a:rPr lang="zh-CN" altLang="en-US" b="1" dirty="0"/>
              <a:t>概念</a:t>
            </a:r>
            <a:r>
              <a:rPr lang="zh-CN" altLang="zh-CN" dirty="0"/>
              <a:t>】是指大肠阳气虚衰不能固摄所表现的证候。多由泻、</a:t>
            </a:r>
            <a:r>
              <a:rPr lang="zh-CN" altLang="en-US" dirty="0"/>
              <a:t>利</a:t>
            </a:r>
            <a:r>
              <a:rPr lang="zh-CN" altLang="zh-CN" dirty="0"/>
              <a:t>久延不愈所致。</a:t>
            </a:r>
          </a:p>
          <a:p>
            <a:pPr algn="just">
              <a:lnSpc>
                <a:spcPct val="150000"/>
              </a:lnSpc>
              <a:spcBef>
                <a:spcPts val="0"/>
              </a:spcBef>
              <a:spcAft>
                <a:spcPts val="0"/>
              </a:spcAft>
            </a:pPr>
            <a:r>
              <a:rPr lang="zh-CN" altLang="zh-CN" dirty="0"/>
              <a:t>【</a:t>
            </a:r>
            <a:r>
              <a:rPr lang="zh-CN" altLang="zh-CN" b="1" dirty="0"/>
              <a:t>临床表现</a:t>
            </a:r>
            <a:r>
              <a:rPr lang="zh-CN" altLang="zh-CN" dirty="0"/>
              <a:t>】利下无度，或大便失禁，甚则脱肛，腹痛隐隐，喜按喜温，舌淡苔白滑，脉弱。</a:t>
            </a:r>
          </a:p>
          <a:p>
            <a:pPr algn="just">
              <a:lnSpc>
                <a:spcPct val="150000"/>
              </a:lnSpc>
              <a:spcBef>
                <a:spcPts val="0"/>
              </a:spcBef>
              <a:spcAft>
                <a:spcPts val="0"/>
              </a:spcAft>
            </a:pPr>
            <a:r>
              <a:rPr lang="zh-CN" altLang="zh-CN" dirty="0"/>
              <a:t>【</a:t>
            </a:r>
            <a:r>
              <a:rPr lang="zh-CN" altLang="zh-CN" b="1" dirty="0"/>
              <a:t>证候分析</a:t>
            </a:r>
            <a:r>
              <a:rPr lang="zh-CN" altLang="zh-CN" dirty="0"/>
              <a:t>】本证以大便失禁为辨证要点。</a:t>
            </a:r>
            <a:endParaRPr lang="zh-CN" altLang="en-US" dirty="0"/>
          </a:p>
        </p:txBody>
      </p:sp>
      <p:graphicFrame>
        <p:nvGraphicFramePr>
          <p:cNvPr id="5" name="图示 4">
            <a:extLst>
              <a:ext uri="{FF2B5EF4-FFF2-40B4-BE49-F238E27FC236}">
                <a16:creationId xmlns:a16="http://schemas.microsoft.com/office/drawing/2014/main" id="{2224A36D-74EA-4550-9946-30B100E5156C}"/>
              </a:ext>
            </a:extLst>
          </p:cNvPr>
          <p:cNvGraphicFramePr/>
          <p:nvPr>
            <p:extLst>
              <p:ext uri="{D42A27DB-BD31-4B8C-83A1-F6EECF244321}">
                <p14:modId xmlns:p14="http://schemas.microsoft.com/office/powerpoint/2010/main" val="1361909548"/>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68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C6001B9-D52B-4E2A-82F1-9F0A7F289D0A}"/>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一、肝与胆病辨证</a:t>
            </a:r>
            <a:endParaRPr lang="zh-CN" altLang="en-US" dirty="0">
              <a:latin typeface="黑体" panose="02010609060101010101" pitchFamily="49" charset="-122"/>
              <a:ea typeface="黑体" panose="02010609060101010101" pitchFamily="49" charset="-122"/>
            </a:endParaRPr>
          </a:p>
        </p:txBody>
      </p:sp>
      <p:sp>
        <p:nvSpPr>
          <p:cNvPr id="7" name="内容占位符 6">
            <a:extLst>
              <a:ext uri="{FF2B5EF4-FFF2-40B4-BE49-F238E27FC236}">
                <a16:creationId xmlns:a16="http://schemas.microsoft.com/office/drawing/2014/main" id="{361D470A-16C3-4659-933C-00626B64C3D5}"/>
              </a:ext>
            </a:extLst>
          </p:cNvPr>
          <p:cNvSpPr>
            <a:spLocks noGrp="1"/>
          </p:cNvSpPr>
          <p:nvPr>
            <p:ph sz="half" idx="1"/>
          </p:nvPr>
        </p:nvSpPr>
        <p:spPr/>
        <p:txBody>
          <a:bodyPr>
            <a:normAutofit fontScale="85000" lnSpcReduction="10000"/>
          </a:bodyPr>
          <a:lstStyle/>
          <a:p>
            <a:pPr>
              <a:lnSpc>
                <a:spcPct val="150000"/>
              </a:lnSpc>
              <a:spcBef>
                <a:spcPts val="0"/>
              </a:spcBef>
              <a:spcAft>
                <a:spcPts val="0"/>
              </a:spcAft>
              <a:buFont typeface="Wingdings" panose="05000000000000000000" pitchFamily="2" charset="2"/>
              <a:buChar char="ü"/>
            </a:pPr>
            <a:r>
              <a:rPr lang="zh-CN" altLang="zh-CN" dirty="0"/>
              <a:t>虚证多见肝血</a:t>
            </a:r>
            <a:r>
              <a:rPr lang="zh-CN" altLang="en-US" dirty="0"/>
              <a:t>、</a:t>
            </a:r>
            <a:r>
              <a:rPr lang="zh-CN" altLang="zh-CN" dirty="0"/>
              <a:t>肝阴不足。实证多见于风阳妄动</a:t>
            </a:r>
            <a:r>
              <a:rPr lang="zh-CN" altLang="en-US" dirty="0"/>
              <a:t>、</a:t>
            </a:r>
            <a:r>
              <a:rPr lang="zh-CN" altLang="zh-CN" dirty="0"/>
              <a:t>肝火炽盛</a:t>
            </a:r>
            <a:r>
              <a:rPr lang="zh-CN" altLang="en-US" dirty="0"/>
              <a:t>、</a:t>
            </a:r>
            <a:r>
              <a:rPr lang="zh-CN" altLang="zh-CN" dirty="0"/>
              <a:t>湿热寒邪犯扰等。</a:t>
            </a:r>
          </a:p>
          <a:p>
            <a:pPr>
              <a:lnSpc>
                <a:spcPct val="150000"/>
              </a:lnSpc>
              <a:spcBef>
                <a:spcPts val="0"/>
              </a:spcBef>
              <a:spcAft>
                <a:spcPts val="0"/>
              </a:spcAft>
              <a:buFont typeface="Wingdings" panose="05000000000000000000" pitchFamily="2" charset="2"/>
              <a:buChar char="ü"/>
            </a:pPr>
            <a:r>
              <a:rPr lang="zh-CN" altLang="zh-CN" dirty="0"/>
              <a:t>肝的病变主要表现在疏泄失常，血不归藏，筋脉不利等方面。</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开窍于目，故多种目疾都与肝有关。</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肝的病变较为广泛和复杂，如胸胁少腹胀痛、窜痛，情志活动异常，头晕胀痛，手足抽搐，肢体震颤，以及目</a:t>
            </a:r>
            <a:r>
              <a:rPr lang="zh-CN" altLang="en-US" dirty="0"/>
              <a:t>疾</a:t>
            </a:r>
            <a:r>
              <a:rPr lang="zh-CN" altLang="zh-CN" dirty="0"/>
              <a:t>，月经不调，睾丸胀痛等，常与肝有关。</a:t>
            </a:r>
            <a:endParaRPr lang="en-US" altLang="zh-CN" dirty="0"/>
          </a:p>
          <a:p>
            <a:pPr>
              <a:lnSpc>
                <a:spcPct val="150000"/>
              </a:lnSpc>
              <a:spcBef>
                <a:spcPts val="0"/>
              </a:spcBef>
              <a:spcAft>
                <a:spcPts val="0"/>
              </a:spcAft>
              <a:buFont typeface="Wingdings" panose="05000000000000000000" pitchFamily="2" charset="2"/>
              <a:buChar char="ü"/>
            </a:pPr>
            <a:r>
              <a:rPr lang="zh-CN" altLang="zh-CN" dirty="0"/>
              <a:t>胆病常见口苦发黄，失眠和胆怯易惊等情绪的异常。</a:t>
            </a:r>
          </a:p>
          <a:p>
            <a:endParaRPr lang="zh-CN" altLang="en-US" dirty="0"/>
          </a:p>
        </p:txBody>
      </p:sp>
      <p:pic>
        <p:nvPicPr>
          <p:cNvPr id="4" name="内容占位符 3">
            <a:extLst>
              <a:ext uri="{FF2B5EF4-FFF2-40B4-BE49-F238E27FC236}">
                <a16:creationId xmlns:a16="http://schemas.microsoft.com/office/drawing/2014/main" id="{60D25A3C-071D-4E76-87C4-D52F61ADB4FC}"/>
              </a:ext>
            </a:extLst>
          </p:cNvPr>
          <p:cNvPicPr>
            <a:picLocks noGrp="1" noChangeAspect="1"/>
          </p:cNvPicPr>
          <p:nvPr>
            <p:ph sz="half" idx="2"/>
          </p:nvPr>
        </p:nvPicPr>
        <p:blipFill>
          <a:blip r:embed="rId2"/>
          <a:stretch>
            <a:fillRect/>
          </a:stretch>
        </p:blipFill>
        <p:spPr>
          <a:xfrm>
            <a:off x="6218238" y="2129632"/>
            <a:ext cx="4937125" cy="3455987"/>
          </a:xfrm>
        </p:spPr>
      </p:pic>
    </p:spTree>
    <p:extLst>
      <p:ext uri="{BB962C8B-B14F-4D97-AF65-F5344CB8AC3E}">
        <p14:creationId xmlns:p14="http://schemas.microsoft.com/office/powerpoint/2010/main" val="379697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68D5D-1A63-428C-9AE4-BB8E17DB192B}"/>
              </a:ext>
            </a:extLst>
          </p:cNvPr>
          <p:cNvSpPr>
            <a:spLocks noGrp="1"/>
          </p:cNvSpPr>
          <p:nvPr>
            <p:ph type="title"/>
          </p:nvPr>
        </p:nvSpPr>
        <p:spPr/>
        <p:txBody>
          <a:bodyPr/>
          <a:lstStyle/>
          <a:p>
            <a:pPr algn="ctr"/>
            <a:r>
              <a:rPr lang="zh-CN" altLang="zh-CN" b="1" dirty="0">
                <a:latin typeface="黑体" panose="02010609060101010101" pitchFamily="49" charset="-122"/>
                <a:ea typeface="黑体" panose="02010609060101010101" pitchFamily="49" charset="-122"/>
              </a:rPr>
              <a:t>五、肾与膀胱病</a:t>
            </a:r>
            <a:r>
              <a:rPr lang="zh-CN" altLang="en-US" b="1" dirty="0">
                <a:latin typeface="黑体" panose="02010609060101010101" pitchFamily="49" charset="-122"/>
                <a:ea typeface="黑体" panose="02010609060101010101" pitchFamily="49" charset="-122"/>
              </a:rPr>
              <a:t>辨</a:t>
            </a:r>
            <a:r>
              <a:rPr lang="zh-CN" altLang="zh-CN" b="1" dirty="0">
                <a:latin typeface="黑体" panose="02010609060101010101" pitchFamily="49" charset="-122"/>
                <a:ea typeface="黑体" panose="02010609060101010101" pitchFamily="49" charset="-122"/>
              </a:rPr>
              <a:t>证</a:t>
            </a:r>
            <a:endParaRPr lang="zh-CN" altLang="en-US" dirty="0"/>
          </a:p>
        </p:txBody>
      </p:sp>
      <p:sp>
        <p:nvSpPr>
          <p:cNvPr id="3" name="内容占位符 2">
            <a:extLst>
              <a:ext uri="{FF2B5EF4-FFF2-40B4-BE49-F238E27FC236}">
                <a16:creationId xmlns:a16="http://schemas.microsoft.com/office/drawing/2014/main" id="{82BAB274-594E-4902-A17A-57F4BF3A0A9E}"/>
              </a:ext>
            </a:extLst>
          </p:cNvPr>
          <p:cNvSpPr>
            <a:spLocks noGrp="1"/>
          </p:cNvSpPr>
          <p:nvPr>
            <p:ph sz="half" idx="1"/>
          </p:nvPr>
        </p:nvSpPr>
        <p:spPr>
          <a:xfrm>
            <a:off x="1097279" y="1737360"/>
            <a:ext cx="5774038" cy="4131734"/>
          </a:xfrm>
        </p:spPr>
        <p:txBody>
          <a:bodyPr anchor="ctr">
            <a:normAutofit fontScale="92500"/>
          </a:bodyPr>
          <a:lstStyle/>
          <a:p>
            <a:pPr algn="just">
              <a:lnSpc>
                <a:spcPct val="150000"/>
              </a:lnSpc>
              <a:spcBef>
                <a:spcPts val="0"/>
              </a:spcBef>
              <a:spcAft>
                <a:spcPts val="0"/>
              </a:spcAft>
              <a:buFont typeface="Wingdings" panose="05000000000000000000" pitchFamily="2" charset="2"/>
              <a:buChar char="ü"/>
            </a:pPr>
            <a:r>
              <a:rPr lang="zh-CN" altLang="zh-CN" dirty="0"/>
              <a:t>肾藏元阴元阳，为人体生长发育之根，脏腑机能活动之本，一有耗伤，则诸脏皆病，故肾多虚证。</a:t>
            </a:r>
            <a:endParaRPr lang="en-US" altLang="zh-CN" dirty="0"/>
          </a:p>
          <a:p>
            <a:pPr algn="just">
              <a:lnSpc>
                <a:spcPct val="150000"/>
              </a:lnSpc>
              <a:spcBef>
                <a:spcPts val="0"/>
              </a:spcBef>
              <a:spcAft>
                <a:spcPts val="0"/>
              </a:spcAft>
              <a:buFont typeface="Wingdings" panose="05000000000000000000" pitchFamily="2" charset="2"/>
              <a:buChar char="ü"/>
            </a:pPr>
            <a:r>
              <a:rPr lang="zh-CN" altLang="zh-CN" dirty="0"/>
              <a:t>膀胱多见湿热证。</a:t>
            </a:r>
          </a:p>
          <a:p>
            <a:pPr algn="just">
              <a:lnSpc>
                <a:spcPct val="150000"/>
              </a:lnSpc>
              <a:spcBef>
                <a:spcPts val="0"/>
              </a:spcBef>
              <a:spcAft>
                <a:spcPts val="0"/>
              </a:spcAft>
              <a:buFont typeface="Wingdings" panose="05000000000000000000" pitchFamily="2" charset="2"/>
              <a:buChar char="ü"/>
            </a:pPr>
            <a:r>
              <a:rPr lang="zh-CN" altLang="zh-CN" dirty="0"/>
              <a:t>肾的病变主要反映在</a:t>
            </a:r>
            <a:r>
              <a:rPr lang="zh-CN" altLang="zh-CN" u="sng" dirty="0">
                <a:solidFill>
                  <a:srgbClr val="FF0000"/>
                </a:solidFill>
              </a:rPr>
              <a:t>生长发育，生殖机能，水液代谢</a:t>
            </a:r>
            <a:r>
              <a:rPr lang="zh-CN" altLang="zh-CN" dirty="0"/>
              <a:t>的异常方面，临床常见症状有腰膝酸软而痛，耳鸣耳聋，发白早脱，齿牙动摇，阳萎遗精，精少不育，女子经少经闭，以及水肿，二便异常等。</a:t>
            </a:r>
            <a:endParaRPr lang="en-US" altLang="zh-CN" dirty="0"/>
          </a:p>
          <a:p>
            <a:pPr algn="just">
              <a:lnSpc>
                <a:spcPct val="150000"/>
              </a:lnSpc>
              <a:spcBef>
                <a:spcPts val="0"/>
              </a:spcBef>
              <a:spcAft>
                <a:spcPts val="0"/>
              </a:spcAft>
              <a:buFont typeface="Wingdings" panose="05000000000000000000" pitchFamily="2" charset="2"/>
              <a:buChar char="ü"/>
            </a:pPr>
            <a:r>
              <a:rPr lang="zh-CN" altLang="zh-CN" dirty="0"/>
              <a:t>膀胱的病变主要反映为</a:t>
            </a:r>
            <a:r>
              <a:rPr lang="zh-CN" altLang="zh-CN" u="sng" dirty="0">
                <a:solidFill>
                  <a:srgbClr val="FF0000"/>
                </a:solidFill>
              </a:rPr>
              <a:t>小便异常及尿液的改变</a:t>
            </a:r>
            <a:r>
              <a:rPr lang="zh-CN" altLang="zh-CN" dirty="0"/>
              <a:t>，临床常见尿频、尿急、尿痛、尿闭以及遗尿小便失禁等症。</a:t>
            </a:r>
          </a:p>
          <a:p>
            <a:endParaRPr lang="zh-CN" altLang="en-US" dirty="0"/>
          </a:p>
        </p:txBody>
      </p:sp>
      <p:graphicFrame>
        <p:nvGraphicFramePr>
          <p:cNvPr id="5" name="图示 4">
            <a:extLst>
              <a:ext uri="{FF2B5EF4-FFF2-40B4-BE49-F238E27FC236}">
                <a16:creationId xmlns:a16="http://schemas.microsoft.com/office/drawing/2014/main" id="{78C39D60-4A74-4675-A1AA-0F717E04185F}"/>
              </a:ext>
            </a:extLst>
          </p:cNvPr>
          <p:cNvGraphicFramePr/>
          <p:nvPr>
            <p:extLst>
              <p:ext uri="{D42A27DB-BD31-4B8C-83A1-F6EECF244321}">
                <p14:modId xmlns:p14="http://schemas.microsoft.com/office/powerpoint/2010/main" val="2801546944"/>
              </p:ext>
            </p:extLst>
          </p:nvPr>
        </p:nvGraphicFramePr>
        <p:xfrm>
          <a:off x="7091680" y="1802167"/>
          <a:ext cx="4064000" cy="417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8615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（一）肾阳虚证</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9" y="1845734"/>
            <a:ext cx="5214744" cy="4023360"/>
          </a:xfrm>
        </p:spPr>
        <p:txBody>
          <a:bodyPr numCol="1" anchor="ctr">
            <a:normAutofit fontScale="85000"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】是指肾脏阳气虚衰表现的证候。多由素体阳虚，或年高肾亏，或久病伤肾，以及房劳过度等因素引起。</a:t>
            </a:r>
          </a:p>
          <a:p>
            <a:pPr algn="just">
              <a:lnSpc>
                <a:spcPct val="150000"/>
              </a:lnSpc>
              <a:spcBef>
                <a:spcPts val="0"/>
              </a:spcBef>
              <a:spcAft>
                <a:spcPts val="0"/>
              </a:spcAft>
            </a:pPr>
            <a:r>
              <a:rPr lang="zh-CN" altLang="zh-CN" dirty="0"/>
              <a:t>【</a:t>
            </a:r>
            <a:r>
              <a:rPr lang="zh-CN" altLang="zh-CN" b="1" dirty="0"/>
              <a:t>临床表现</a:t>
            </a:r>
            <a:r>
              <a:rPr lang="zh-CN" altLang="zh-CN" dirty="0"/>
              <a:t>】腰膝酸软而痛，畏寒肢冷，尤以下肢为甚，精神萎靡，面色</a:t>
            </a:r>
            <a:r>
              <a:rPr lang="zh-CN" altLang="en-US" dirty="0"/>
              <a:t>㿠</a:t>
            </a:r>
            <a:r>
              <a:rPr lang="zh-CN" altLang="zh-CN" dirty="0"/>
              <a:t>白或黧黑，舌淡胖苔白，脉沉弱。或男子阳萎，女子宫寒不孕；或大便久泄不止，完谷不化，五更泄泻；或浮肿，腰以下为甚，按之没指，甚则腹部胀满，全身肿胀，心悸咳喘。</a:t>
            </a:r>
          </a:p>
          <a:p>
            <a:pPr>
              <a:lnSpc>
                <a:spcPct val="150000"/>
              </a:lnSpc>
              <a:spcBef>
                <a:spcPts val="0"/>
              </a:spcBef>
              <a:spcAft>
                <a:spcPts val="0"/>
              </a:spcAft>
            </a:pPr>
            <a:r>
              <a:rPr lang="zh-CN" altLang="zh-CN" dirty="0"/>
              <a:t>【</a:t>
            </a:r>
            <a:r>
              <a:rPr lang="zh-CN" altLang="zh-CN" b="1" dirty="0"/>
              <a:t>证候分析</a:t>
            </a:r>
            <a:r>
              <a:rPr lang="zh-CN" altLang="zh-CN" dirty="0"/>
              <a:t>】一般以全身机能低下伴见寒象为辨证要点。</a:t>
            </a:r>
            <a:endParaRPr lang="zh-CN" altLang="en-US" dirty="0"/>
          </a:p>
        </p:txBody>
      </p:sp>
      <p:graphicFrame>
        <p:nvGraphicFramePr>
          <p:cNvPr id="5" name="图示 4">
            <a:extLst>
              <a:ext uri="{FF2B5EF4-FFF2-40B4-BE49-F238E27FC236}">
                <a16:creationId xmlns:a16="http://schemas.microsoft.com/office/drawing/2014/main" id="{2DA17E25-BEA1-492D-9123-AEA1286F46C5}"/>
              </a:ext>
            </a:extLst>
          </p:cNvPr>
          <p:cNvGraphicFramePr/>
          <p:nvPr>
            <p:extLst>
              <p:ext uri="{D42A27DB-BD31-4B8C-83A1-F6EECF244321}">
                <p14:modId xmlns:p14="http://schemas.microsoft.com/office/powerpoint/2010/main" val="3079911115"/>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175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（二）肾阴虚证</a:t>
            </a: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8" y="1845734"/>
            <a:ext cx="5427809" cy="4023360"/>
          </a:xfrm>
        </p:spPr>
        <p:txBody>
          <a:bodyPr numCol="1" anchor="ctr">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】是指肾脏阴液不足表现的证候。多由久病伤肾，或禀赋不足，房事过度，或过服温燥劫阴之品所致。</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】腰膝酸痛，眩晕耳鸣，失眠多梦，男子遗精早泄，女子经少经闭，或见崩漏，形体消瘦，潮热盗汗，五心烦热，咽干颧红，溲黄便干，舌红少津，脉细数。</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】本证以肾病主要症状和阴虚内热证共见为辨证要点。</a:t>
            </a:r>
          </a:p>
        </p:txBody>
      </p:sp>
      <p:graphicFrame>
        <p:nvGraphicFramePr>
          <p:cNvPr id="5" name="图示 4">
            <a:extLst>
              <a:ext uri="{FF2B5EF4-FFF2-40B4-BE49-F238E27FC236}">
                <a16:creationId xmlns:a16="http://schemas.microsoft.com/office/drawing/2014/main" id="{F69DC923-7EA9-444C-8235-F700065D59D1}"/>
              </a:ext>
            </a:extLst>
          </p:cNvPr>
          <p:cNvGraphicFramePr/>
          <p:nvPr>
            <p:extLst>
              <p:ext uri="{D42A27DB-BD31-4B8C-83A1-F6EECF244321}">
                <p14:modId xmlns:p14="http://schemas.microsoft.com/office/powerpoint/2010/main" val="962116843"/>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293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（三）肾精不足证</a:t>
            </a: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9" y="1845734"/>
            <a:ext cx="5563934" cy="4023360"/>
          </a:xfrm>
        </p:spPr>
        <p:txBody>
          <a:bodyPr numCol="1">
            <a:normAutofit fontScale="92500" lnSpcReduction="20000"/>
          </a:bodyPr>
          <a:lstStyle/>
          <a:p>
            <a:pPr algn="just">
              <a:lnSpc>
                <a:spcPct val="150000"/>
              </a:lnSpc>
              <a:spcBef>
                <a:spcPts val="0"/>
              </a:spcBef>
              <a:spcAft>
                <a:spcPts val="0"/>
              </a:spcAft>
            </a:pPr>
            <a:r>
              <a:rPr lang="zh-CN" altLang="zh-CN" dirty="0"/>
              <a:t>【</a:t>
            </a:r>
            <a:r>
              <a:rPr lang="zh-CN" altLang="en-US" b="1" dirty="0"/>
              <a:t>概念</a:t>
            </a:r>
            <a:r>
              <a:rPr lang="zh-CN" altLang="zh-CN" dirty="0"/>
              <a:t>】是指肾精亏损表现的证候。多因禀赋不足，先天发育不良，或后天调养失宜，或房劳过度，或久病伤肾所致。</a:t>
            </a:r>
          </a:p>
          <a:p>
            <a:pPr algn="just">
              <a:lnSpc>
                <a:spcPct val="150000"/>
              </a:lnSpc>
              <a:spcBef>
                <a:spcPts val="0"/>
              </a:spcBef>
              <a:spcAft>
                <a:spcPts val="0"/>
              </a:spcAft>
            </a:pPr>
            <a:r>
              <a:rPr lang="zh-CN" altLang="zh-CN" dirty="0"/>
              <a:t>【</a:t>
            </a:r>
            <a:r>
              <a:rPr lang="zh-CN" altLang="zh-CN" b="1" dirty="0"/>
              <a:t>临床表现</a:t>
            </a:r>
            <a:r>
              <a:rPr lang="zh-CN" altLang="zh-CN" dirty="0"/>
              <a:t>】男子精少不育，女子经闭不孕，性机能减退。小儿发育迟缓，身材矮小，智力和动作迟钝，卤门迟闭，骨骼痿软。成人早衰，发脱齿摇，耳鸣耳聋，健忘恍惚，动作迟缓，足痿无力，精神呆钝等。</a:t>
            </a:r>
          </a:p>
          <a:p>
            <a:pPr algn="just">
              <a:lnSpc>
                <a:spcPct val="150000"/>
              </a:lnSpc>
              <a:spcBef>
                <a:spcPts val="0"/>
              </a:spcBef>
              <a:spcAft>
                <a:spcPts val="0"/>
              </a:spcAft>
            </a:pPr>
            <a:r>
              <a:rPr lang="zh-CN" altLang="zh-CN" dirty="0"/>
              <a:t>【</a:t>
            </a:r>
            <a:r>
              <a:rPr lang="zh-CN" altLang="zh-CN" b="1" dirty="0"/>
              <a:t>证候分析</a:t>
            </a:r>
            <a:r>
              <a:rPr lang="zh-CN" altLang="zh-CN" dirty="0"/>
              <a:t>】以生长发育迟缓，生殖机能减退，以及成人早衰表现为辨证要点。</a:t>
            </a:r>
          </a:p>
        </p:txBody>
      </p:sp>
      <p:graphicFrame>
        <p:nvGraphicFramePr>
          <p:cNvPr id="5" name="图示 4">
            <a:extLst>
              <a:ext uri="{FF2B5EF4-FFF2-40B4-BE49-F238E27FC236}">
                <a16:creationId xmlns:a16="http://schemas.microsoft.com/office/drawing/2014/main" id="{933FABEE-CDDC-48F9-AD48-A56251D03EF8}"/>
              </a:ext>
            </a:extLst>
          </p:cNvPr>
          <p:cNvGraphicFramePr/>
          <p:nvPr>
            <p:extLst>
              <p:ext uri="{D42A27DB-BD31-4B8C-83A1-F6EECF244321}">
                <p14:modId xmlns:p14="http://schemas.microsoft.com/office/powerpoint/2010/main" val="384990817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214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（四）肾气不固证</a:t>
            </a: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9" y="1845734"/>
            <a:ext cx="5640872" cy="4023360"/>
          </a:xfrm>
        </p:spPr>
        <p:txBody>
          <a:bodyPr numCol="1" anchor="ctr">
            <a:normAutofit/>
          </a:bodyPr>
          <a:lstStyle/>
          <a:p>
            <a:pPr>
              <a:lnSpc>
                <a:spcPct val="150000"/>
              </a:lnSpc>
              <a:spcBef>
                <a:spcPts val="0"/>
              </a:spcBef>
              <a:spcAft>
                <a:spcPts val="0"/>
              </a:spcAft>
            </a:pPr>
            <a:r>
              <a:rPr lang="zh-CN" altLang="zh-CN" sz="1800" dirty="0"/>
              <a:t>【</a:t>
            </a:r>
            <a:r>
              <a:rPr lang="zh-CN" altLang="en-US" sz="1800" b="1" dirty="0"/>
              <a:t>概念</a:t>
            </a:r>
            <a:r>
              <a:rPr lang="zh-CN" altLang="zh-CN" sz="1800" dirty="0"/>
              <a:t>】是指肾气亏虚固摄无权所表现的证候。多因年高肾气亏虚，或年幼肾气未充，或房事过度，或久病伤肾所致。</a:t>
            </a:r>
          </a:p>
          <a:p>
            <a:pPr>
              <a:lnSpc>
                <a:spcPct val="150000"/>
              </a:lnSpc>
              <a:spcBef>
                <a:spcPts val="0"/>
              </a:spcBef>
              <a:spcAft>
                <a:spcPts val="0"/>
              </a:spcAft>
            </a:pPr>
            <a:r>
              <a:rPr lang="zh-CN" altLang="zh-CN" sz="1800" dirty="0"/>
              <a:t>【</a:t>
            </a:r>
            <a:r>
              <a:rPr lang="zh-CN" altLang="zh-CN" sz="1800" b="1" dirty="0"/>
              <a:t>临床表现</a:t>
            </a:r>
            <a:r>
              <a:rPr lang="zh-CN" altLang="zh-CN" sz="1800" dirty="0"/>
              <a:t>】神疲耳鸣，腰膝酸款，小便频数而清，或尿后余沥不尽，或遗尿失禁，或夜尿频多。男子滑精早泄，女子白带清稀，胎动易滑，舌淡苔白，脉沉弱。</a:t>
            </a:r>
          </a:p>
          <a:p>
            <a:pPr>
              <a:lnSpc>
                <a:spcPct val="150000"/>
              </a:lnSpc>
              <a:spcBef>
                <a:spcPts val="0"/>
              </a:spcBef>
              <a:spcAft>
                <a:spcPts val="0"/>
              </a:spcAft>
            </a:pPr>
            <a:r>
              <a:rPr lang="zh-CN" altLang="zh-CN" sz="1800" dirty="0"/>
              <a:t>【</a:t>
            </a:r>
            <a:r>
              <a:rPr lang="zh-CN" altLang="zh-CN" sz="1800" b="1" dirty="0"/>
              <a:t>证候分析</a:t>
            </a:r>
            <a:r>
              <a:rPr lang="zh-CN" altLang="zh-CN" sz="1800" dirty="0"/>
              <a:t>】一般以肾气膀胱不能固摄表现的症状为辨证要点。</a:t>
            </a:r>
          </a:p>
        </p:txBody>
      </p:sp>
      <p:graphicFrame>
        <p:nvGraphicFramePr>
          <p:cNvPr id="5" name="图示 4">
            <a:extLst>
              <a:ext uri="{FF2B5EF4-FFF2-40B4-BE49-F238E27FC236}">
                <a16:creationId xmlns:a16="http://schemas.microsoft.com/office/drawing/2014/main" id="{B25442DC-E8BE-47FD-B44C-D70821079513}"/>
              </a:ext>
            </a:extLst>
          </p:cNvPr>
          <p:cNvGraphicFramePr/>
          <p:nvPr>
            <p:extLst>
              <p:ext uri="{D42A27DB-BD31-4B8C-83A1-F6EECF244321}">
                <p14:modId xmlns:p14="http://schemas.microsoft.com/office/powerpoint/2010/main" val="158228065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449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（五）肾不纳气证</a:t>
            </a: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9" y="1845734"/>
            <a:ext cx="5563934" cy="4023360"/>
          </a:xfrm>
        </p:spPr>
        <p:txBody>
          <a:bodyPr numCol="1" anchor="ctr">
            <a:normAutofit lnSpcReduction="10000"/>
          </a:bodyPr>
          <a:lstStyle/>
          <a:p>
            <a:pPr>
              <a:lnSpc>
                <a:spcPct val="150000"/>
              </a:lnSpc>
              <a:spcBef>
                <a:spcPts val="0"/>
              </a:spcBef>
              <a:spcAft>
                <a:spcPts val="0"/>
              </a:spcAft>
            </a:pPr>
            <a:r>
              <a:rPr lang="zh-CN" altLang="zh-CN" dirty="0"/>
              <a:t>【</a:t>
            </a:r>
            <a:r>
              <a:rPr lang="zh-CN" altLang="en-US" b="1" dirty="0"/>
              <a:t>概念</a:t>
            </a:r>
            <a:r>
              <a:rPr lang="zh-CN" altLang="zh-CN" dirty="0"/>
              <a:t>】是指肾气虚衰，气不归元所表现的证候。多由久病咳喘，肺虚及肾，或劳伤肾气所致。</a:t>
            </a:r>
          </a:p>
          <a:p>
            <a:pPr>
              <a:lnSpc>
                <a:spcPct val="150000"/>
              </a:lnSpc>
              <a:spcBef>
                <a:spcPts val="0"/>
              </a:spcBef>
              <a:spcAft>
                <a:spcPts val="0"/>
              </a:spcAft>
            </a:pPr>
            <a:r>
              <a:rPr lang="zh-CN" altLang="zh-CN" dirty="0"/>
              <a:t>【</a:t>
            </a:r>
            <a:r>
              <a:rPr lang="zh-CN" altLang="zh-CN" b="1" dirty="0"/>
              <a:t>临床表现</a:t>
            </a:r>
            <a:r>
              <a:rPr lang="zh-CN" altLang="zh-CN" dirty="0"/>
              <a:t>】久病咳喘，呼多吸少，气不得续，动则喘息益甚，自汗神疲。声音低怯，腰膝酸软，舌淡苔白，脉沉弱。或喘息加剧，冷汗淋漓，肢冷面青，脉浮大无根；或气短息促，面赤心烦，咽干口燥，舌红，脉细数。</a:t>
            </a:r>
          </a:p>
          <a:p>
            <a:pPr>
              <a:lnSpc>
                <a:spcPct val="150000"/>
              </a:lnSpc>
              <a:spcBef>
                <a:spcPts val="0"/>
              </a:spcBef>
              <a:spcAft>
                <a:spcPts val="0"/>
              </a:spcAft>
            </a:pPr>
            <a:r>
              <a:rPr lang="zh-CN" altLang="zh-CN" dirty="0"/>
              <a:t>【</a:t>
            </a:r>
            <a:r>
              <a:rPr lang="zh-CN" altLang="zh-CN" b="1" dirty="0"/>
              <a:t>证候分析</a:t>
            </a:r>
            <a:r>
              <a:rPr lang="zh-CN" altLang="zh-CN" dirty="0"/>
              <a:t>】本证一般以久病咳喘，呼多吸少，气不得续，动则益甚和肺肾气虚表现为辨证要点。</a:t>
            </a:r>
          </a:p>
        </p:txBody>
      </p:sp>
      <p:graphicFrame>
        <p:nvGraphicFramePr>
          <p:cNvPr id="5" name="图示 4">
            <a:extLst>
              <a:ext uri="{FF2B5EF4-FFF2-40B4-BE49-F238E27FC236}">
                <a16:creationId xmlns:a16="http://schemas.microsoft.com/office/drawing/2014/main" id="{C8174C6D-79A8-4F36-AB50-5F3336030EA2}"/>
              </a:ext>
            </a:extLst>
          </p:cNvPr>
          <p:cNvGraphicFramePr/>
          <p:nvPr>
            <p:extLst>
              <p:ext uri="{D42A27DB-BD31-4B8C-83A1-F6EECF244321}">
                <p14:modId xmlns:p14="http://schemas.microsoft.com/office/powerpoint/2010/main" val="2304950859"/>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882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9BBBC-ABB9-482A-8B06-097987A6AF98}"/>
              </a:ext>
            </a:extLst>
          </p:cNvPr>
          <p:cNvSpPr>
            <a:spLocks noGrp="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（六）膀胱湿热证</a:t>
            </a:r>
          </a:p>
        </p:txBody>
      </p:sp>
      <p:sp>
        <p:nvSpPr>
          <p:cNvPr id="3" name="内容占位符 2">
            <a:extLst>
              <a:ext uri="{FF2B5EF4-FFF2-40B4-BE49-F238E27FC236}">
                <a16:creationId xmlns:a16="http://schemas.microsoft.com/office/drawing/2014/main" id="{A551093C-7B4A-449A-B8F6-7E21DA99E5D4}"/>
              </a:ext>
            </a:extLst>
          </p:cNvPr>
          <p:cNvSpPr>
            <a:spLocks noGrp="1"/>
          </p:cNvSpPr>
          <p:nvPr>
            <p:ph sz="half" idx="1"/>
          </p:nvPr>
        </p:nvSpPr>
        <p:spPr>
          <a:xfrm>
            <a:off x="1097278" y="1845734"/>
            <a:ext cx="5365665" cy="4023360"/>
          </a:xfrm>
        </p:spPr>
        <p:txBody>
          <a:bodyPr numCol="1" anchor="ctr">
            <a:normAutofit/>
          </a:bodyPr>
          <a:lstStyle/>
          <a:p>
            <a:pPr>
              <a:lnSpc>
                <a:spcPct val="150000"/>
              </a:lnSpc>
              <a:spcBef>
                <a:spcPts val="0"/>
              </a:spcBef>
              <a:spcAft>
                <a:spcPts val="0"/>
              </a:spcAft>
            </a:pPr>
            <a:r>
              <a:rPr lang="zh-CN" altLang="zh-CN" dirty="0"/>
              <a:t>【</a:t>
            </a:r>
            <a:r>
              <a:rPr lang="zh-CN" altLang="en-US" b="1" dirty="0"/>
              <a:t>概念</a:t>
            </a:r>
            <a:r>
              <a:rPr lang="zh-CN" altLang="zh-CN" dirty="0"/>
              <a:t>】是湿热蕴结膀胱所表现的证候。多由感受湿热，或饮食不节，湿热内生，下注膀胱所致。</a:t>
            </a:r>
          </a:p>
          <a:p>
            <a:pPr>
              <a:lnSpc>
                <a:spcPct val="150000"/>
              </a:lnSpc>
              <a:spcBef>
                <a:spcPts val="0"/>
              </a:spcBef>
              <a:spcAft>
                <a:spcPts val="0"/>
              </a:spcAft>
            </a:pPr>
            <a:r>
              <a:rPr lang="zh-CN" altLang="zh-CN" dirty="0"/>
              <a:t>【</a:t>
            </a:r>
            <a:r>
              <a:rPr lang="zh-CN" altLang="zh-CN" b="1" dirty="0"/>
              <a:t>临床表现</a:t>
            </a:r>
            <a:r>
              <a:rPr lang="zh-CN" altLang="zh-CN" dirty="0"/>
              <a:t>】尿频尿急，排尿艰涩，尿道灼痛，尿黄赤浑浊或尿血，或有砂石，小腹痛胀迫急，或伴见发热，腰酸胀痛，舌红苔黄腻，脉滑数。</a:t>
            </a:r>
          </a:p>
          <a:p>
            <a:pPr algn="just">
              <a:lnSpc>
                <a:spcPct val="150000"/>
              </a:lnSpc>
              <a:spcBef>
                <a:spcPts val="0"/>
              </a:spcBef>
              <a:spcAft>
                <a:spcPts val="0"/>
              </a:spcAft>
            </a:pPr>
            <a:r>
              <a:rPr lang="zh-CN" altLang="zh-CN" dirty="0"/>
              <a:t>【</a:t>
            </a:r>
            <a:r>
              <a:rPr lang="zh-CN" altLang="zh-CN" b="1" dirty="0"/>
              <a:t>证候分析</a:t>
            </a:r>
            <a:r>
              <a:rPr lang="zh-CN" altLang="zh-CN" dirty="0"/>
              <a:t>】以尿频尿急，尿痛，尿黄为</a:t>
            </a:r>
            <a:r>
              <a:rPr lang="zh-CN" altLang="en-US" dirty="0"/>
              <a:t>辨</a:t>
            </a:r>
            <a:r>
              <a:rPr lang="zh-CN" altLang="zh-CN" dirty="0"/>
              <a:t>证要点。</a:t>
            </a:r>
          </a:p>
        </p:txBody>
      </p:sp>
      <p:graphicFrame>
        <p:nvGraphicFramePr>
          <p:cNvPr id="5" name="图示 4">
            <a:extLst>
              <a:ext uri="{FF2B5EF4-FFF2-40B4-BE49-F238E27FC236}">
                <a16:creationId xmlns:a16="http://schemas.microsoft.com/office/drawing/2014/main" id="{2BC82C7E-4739-441F-84D5-71332DD26CE5}"/>
              </a:ext>
            </a:extLst>
          </p:cNvPr>
          <p:cNvGraphicFramePr/>
          <p:nvPr>
            <p:extLst>
              <p:ext uri="{D42A27DB-BD31-4B8C-83A1-F6EECF244321}">
                <p14:modId xmlns:p14="http://schemas.microsoft.com/office/powerpoint/2010/main" val="2488852453"/>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2834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CFDC0D9-2721-4D11-98E4-71231F06CC39}"/>
              </a:ext>
            </a:extLst>
          </p:cNvPr>
          <p:cNvSpPr/>
          <p:nvPr/>
        </p:nvSpPr>
        <p:spPr>
          <a:xfrm>
            <a:off x="3986283" y="2061813"/>
            <a:ext cx="4450257" cy="1569660"/>
          </a:xfrm>
          <a:prstGeom prst="rect">
            <a:avLst/>
          </a:prstGeom>
          <a:noFill/>
        </p:spPr>
        <p:txBody>
          <a:bodyPr wrap="none" lIns="91440" tIns="45720" rIns="91440" bIns="45720">
            <a:spAutoFit/>
          </a:bodyPr>
          <a:lstStyle/>
          <a:p>
            <a:pPr algn="ctr"/>
            <a:r>
              <a:rPr lang="zh-CN" alt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  谢！</a:t>
            </a:r>
          </a:p>
        </p:txBody>
      </p:sp>
    </p:spTree>
    <p:extLst>
      <p:ext uri="{BB962C8B-B14F-4D97-AF65-F5344CB8AC3E}">
        <p14:creationId xmlns:p14="http://schemas.microsoft.com/office/powerpoint/2010/main" val="323358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（－）肝气郁结证</a:t>
            </a:r>
            <a:endParaRPr lang="zh-CN" altLang="en-US" dirty="0">
              <a:latin typeface="黑体" panose="02010609060101010101" pitchFamily="49" charset="-122"/>
              <a:ea typeface="黑体" panose="02010609060101010101" pitchFamily="49" charset="-122"/>
            </a:endParaRP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fontScale="92500" lnSpcReduction="20000"/>
          </a:bodyPr>
          <a:lstStyle/>
          <a:p>
            <a:pPr algn="just">
              <a:lnSpc>
                <a:spcPct val="150000"/>
              </a:lnSpc>
              <a:spcBef>
                <a:spcPts val="0"/>
              </a:spcBef>
              <a:spcAft>
                <a:spcPts val="0"/>
              </a:spcAft>
            </a:pPr>
            <a:r>
              <a:rPr lang="zh-CN" altLang="zh-CN" dirty="0"/>
              <a:t>【</a:t>
            </a:r>
            <a:r>
              <a:rPr lang="zh-CN" altLang="en-US" b="1" dirty="0"/>
              <a:t>概念</a:t>
            </a:r>
            <a:r>
              <a:rPr lang="zh-CN" altLang="zh-CN" dirty="0"/>
              <a:t>】是指肝失疏泄，气机郁滞而表现的证候。多因情志抑郁，或突然的精神刺激以及其它病邪的侵扰而发病。</a:t>
            </a:r>
          </a:p>
          <a:p>
            <a:pPr algn="just">
              <a:lnSpc>
                <a:spcPct val="150000"/>
              </a:lnSpc>
              <a:spcBef>
                <a:spcPts val="0"/>
              </a:spcBef>
              <a:spcAft>
                <a:spcPts val="0"/>
              </a:spcAft>
            </a:pPr>
            <a:r>
              <a:rPr lang="zh-CN" altLang="zh-CN" dirty="0"/>
              <a:t>【</a:t>
            </a:r>
            <a:r>
              <a:rPr lang="zh-CN" altLang="zh-CN" b="1" dirty="0"/>
              <a:t>临床表现</a:t>
            </a:r>
            <a:r>
              <a:rPr lang="zh-CN" altLang="zh-CN" dirty="0"/>
              <a:t>】胸胁或少腹胀闷窜痛，胸闷喜太息，情志抑郁易怒，或咽部梅核气，或颈部瘿瘤，或症块。妇女可见乳房作胀疼痛。月经不调，甚则闭经。</a:t>
            </a:r>
          </a:p>
          <a:p>
            <a:pPr algn="just">
              <a:lnSpc>
                <a:spcPct val="150000"/>
              </a:lnSpc>
              <a:spcBef>
                <a:spcPts val="0"/>
              </a:spcBef>
              <a:spcAft>
                <a:spcPts val="0"/>
              </a:spcAft>
            </a:pPr>
            <a:r>
              <a:rPr lang="zh-CN" altLang="zh-CN" dirty="0"/>
              <a:t>【</a:t>
            </a:r>
            <a:r>
              <a:rPr lang="zh-CN" altLang="zh-CN" b="1" dirty="0"/>
              <a:t>证候分析</a:t>
            </a:r>
            <a:r>
              <a:rPr lang="zh-CN" altLang="zh-CN" dirty="0"/>
              <a:t>】本证一般以情志抑郁，肝经所过部位发生胀闷疼痛，以及妇女月经不调等作为辨证要点。</a:t>
            </a:r>
            <a:endParaRPr lang="zh-CN" altLang="en-US" dirty="0"/>
          </a:p>
        </p:txBody>
      </p:sp>
      <p:graphicFrame>
        <p:nvGraphicFramePr>
          <p:cNvPr id="5" name="图示 4">
            <a:extLst>
              <a:ext uri="{FF2B5EF4-FFF2-40B4-BE49-F238E27FC236}">
                <a16:creationId xmlns:a16="http://schemas.microsoft.com/office/drawing/2014/main" id="{5B24BA50-DFFA-47F8-86F1-6FF4ABF093AD}"/>
              </a:ext>
            </a:extLst>
          </p:cNvPr>
          <p:cNvGraphicFramePr/>
          <p:nvPr>
            <p:extLst>
              <p:ext uri="{D42A27DB-BD31-4B8C-83A1-F6EECF244321}">
                <p14:modId xmlns:p14="http://schemas.microsoft.com/office/powerpoint/2010/main" val="404970667"/>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（二）肝火上炎证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】指肝脏之火上逆所表现的证候。多因情志不遂，肝郁化火，或热邪内犯等引起。</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】头晕胀痛，面红目赤，口苦口干，急躁易怒，不眠或恶梦纷纭，胁肋灼痛，便秘尿黄，耳鸣如潮，吐血衄血，舌红苔黄，脉弦数。</a:t>
            </a:r>
          </a:p>
          <a:p>
            <a:pPr algn="just">
              <a:lnSpc>
                <a:spcPct val="150000"/>
              </a:lnSpc>
              <a:spcBef>
                <a:spcPts val="0"/>
              </a:spcBef>
              <a:spcAft>
                <a:spcPts val="0"/>
              </a:spcAft>
            </a:pPr>
            <a:r>
              <a:rPr lang="zh-CN" altLang="zh-CN" sz="1800" dirty="0"/>
              <a:t>【</a:t>
            </a:r>
            <a:r>
              <a:rPr lang="zh-CN" altLang="zh-CN" sz="1800" b="1" dirty="0"/>
              <a:t>证候分析</a:t>
            </a:r>
            <a:r>
              <a:rPr lang="zh-CN" altLang="zh-CN" sz="1800" dirty="0"/>
              <a:t>】一般以肝脉循行部位的头、目、耳胁表现的实火炽盛症状作为辨证要点。</a:t>
            </a:r>
            <a:endParaRPr lang="zh-CN" altLang="en-US" dirty="0"/>
          </a:p>
        </p:txBody>
      </p:sp>
      <p:graphicFrame>
        <p:nvGraphicFramePr>
          <p:cNvPr id="16" name="图示 15">
            <a:extLst>
              <a:ext uri="{FF2B5EF4-FFF2-40B4-BE49-F238E27FC236}">
                <a16:creationId xmlns:a16="http://schemas.microsoft.com/office/drawing/2014/main" id="{DC726113-66A9-48E2-AEE8-E5047557E0CD}"/>
              </a:ext>
            </a:extLst>
          </p:cNvPr>
          <p:cNvGraphicFramePr/>
          <p:nvPr>
            <p:extLst>
              <p:ext uri="{D42A27DB-BD31-4B8C-83A1-F6EECF244321}">
                <p14:modId xmlns:p14="http://schemas.microsoft.com/office/powerpoint/2010/main" val="1617124603"/>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52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（三）肝血虚证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fontScale="85000" lnSpcReduction="10000"/>
          </a:bodyPr>
          <a:lstStyle/>
          <a:p>
            <a:pPr algn="just">
              <a:lnSpc>
                <a:spcPct val="150000"/>
              </a:lnSpc>
              <a:spcBef>
                <a:spcPts val="0"/>
              </a:spcBef>
              <a:spcAft>
                <a:spcPts val="0"/>
              </a:spcAft>
            </a:pPr>
            <a:r>
              <a:rPr lang="zh-CN" altLang="zh-CN" dirty="0"/>
              <a:t>【</a:t>
            </a:r>
            <a:r>
              <a:rPr lang="zh-CN" altLang="en-US" b="1" dirty="0"/>
              <a:t>概念</a:t>
            </a:r>
            <a:r>
              <a:rPr lang="zh-CN" altLang="zh-CN" dirty="0"/>
              <a:t>】是指肝脏血液亏虚所表现的</a:t>
            </a:r>
            <a:r>
              <a:rPr lang="zh-CN" altLang="en-US" dirty="0"/>
              <a:t>证</a:t>
            </a:r>
            <a:r>
              <a:rPr lang="zh-CN" altLang="zh-CN" dirty="0"/>
              <a:t>候。多因脾肾亏虚，生化之源不足，或慢性病耗伤肝血，或失血过多所致。</a:t>
            </a:r>
          </a:p>
          <a:p>
            <a:pPr algn="just">
              <a:lnSpc>
                <a:spcPct val="150000"/>
              </a:lnSpc>
              <a:spcBef>
                <a:spcPts val="0"/>
              </a:spcBef>
              <a:spcAft>
                <a:spcPts val="0"/>
              </a:spcAft>
            </a:pPr>
            <a:r>
              <a:rPr lang="zh-CN" altLang="zh-CN" dirty="0"/>
              <a:t>【</a:t>
            </a:r>
            <a:r>
              <a:rPr lang="zh-CN" altLang="zh-CN" b="1" dirty="0"/>
              <a:t>临床表现</a:t>
            </a:r>
            <a:r>
              <a:rPr lang="zh-CN" altLang="zh-CN" dirty="0"/>
              <a:t>】眩晕耳鸣，面白无华</a:t>
            </a:r>
            <a:r>
              <a:rPr lang="zh-CN" altLang="en-US" dirty="0"/>
              <a:t>，</a:t>
            </a:r>
            <a:r>
              <a:rPr lang="zh-CN" altLang="zh-CN" dirty="0"/>
              <a:t>爪甲不荣，夜寐多梦，视力减退或雀目。或见肢体麻木，关节拘急不利，手足震颤，肌肉跳动，妇女常见月经量少、色淡，甚则经闭。舌淡苔白脉弦细。</a:t>
            </a:r>
          </a:p>
          <a:p>
            <a:pPr algn="just">
              <a:lnSpc>
                <a:spcPct val="150000"/>
              </a:lnSpc>
              <a:spcBef>
                <a:spcPts val="0"/>
              </a:spcBef>
              <a:spcAft>
                <a:spcPts val="0"/>
              </a:spcAft>
            </a:pPr>
            <a:r>
              <a:rPr lang="zh-CN" altLang="zh-CN" dirty="0"/>
              <a:t>【</a:t>
            </a:r>
            <a:r>
              <a:rPr lang="zh-CN" altLang="zh-CN" b="1" dirty="0"/>
              <a:t>证候分析</a:t>
            </a:r>
            <a:r>
              <a:rPr lang="zh-CN" altLang="zh-CN" dirty="0"/>
              <a:t>】一般以筋脉、爪甲、两目、肌肤等失血濡养以及全身血虚的病理现象为辨证要点。</a:t>
            </a:r>
            <a:endParaRPr lang="zh-CN" altLang="en-US" dirty="0"/>
          </a:p>
        </p:txBody>
      </p:sp>
      <p:graphicFrame>
        <p:nvGraphicFramePr>
          <p:cNvPr id="5" name="图示 4">
            <a:extLst>
              <a:ext uri="{FF2B5EF4-FFF2-40B4-BE49-F238E27FC236}">
                <a16:creationId xmlns:a16="http://schemas.microsoft.com/office/drawing/2014/main" id="{7E74A1BF-22ED-4B79-B82D-8351848A0A03}"/>
              </a:ext>
            </a:extLst>
          </p:cNvPr>
          <p:cNvGraphicFramePr/>
          <p:nvPr>
            <p:extLst>
              <p:ext uri="{D42A27DB-BD31-4B8C-83A1-F6EECF244321}">
                <p14:modId xmlns:p14="http://schemas.microsoft.com/office/powerpoint/2010/main" val="2465219316"/>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1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E46B7D-2E2B-4DD0-AFBA-E13570E46845}"/>
              </a:ext>
            </a:extLst>
          </p:cNvPr>
          <p:cNvSpPr>
            <a:spLocks noGrp="1" noRot="1" noChangeArrowheads="1"/>
          </p:cNvSpPr>
          <p:nvPr>
            <p:ph type="title"/>
          </p:nvPr>
        </p:nvSpPr>
        <p:spPr/>
        <p:txBody>
          <a:bodyPr/>
          <a:lstStyle/>
          <a:p>
            <a:pPr algn="ctr"/>
            <a:r>
              <a:rPr lang="zh-CN" altLang="zh-CN" dirty="0">
                <a:latin typeface="黑体" panose="02010609060101010101" pitchFamily="49" charset="-122"/>
                <a:ea typeface="黑体" panose="02010609060101010101" pitchFamily="49" charset="-122"/>
              </a:rPr>
              <a:t>（四）肝阴虚证</a:t>
            </a:r>
          </a:p>
        </p:txBody>
      </p:sp>
      <p:sp>
        <p:nvSpPr>
          <p:cNvPr id="8" name="内容占位符 7">
            <a:extLst>
              <a:ext uri="{FF2B5EF4-FFF2-40B4-BE49-F238E27FC236}">
                <a16:creationId xmlns:a16="http://schemas.microsoft.com/office/drawing/2014/main" id="{BA060204-4CAE-43AC-866D-5CAA4F03768B}"/>
              </a:ext>
            </a:extLst>
          </p:cNvPr>
          <p:cNvSpPr>
            <a:spLocks noGrp="1"/>
          </p:cNvSpPr>
          <p:nvPr>
            <p:ph sz="half" idx="1"/>
          </p:nvPr>
        </p:nvSpPr>
        <p:spPr/>
        <p:txBody>
          <a:bodyPr numCol="1">
            <a:normAutofit/>
          </a:bodyPr>
          <a:lstStyle/>
          <a:p>
            <a:pPr algn="just">
              <a:lnSpc>
                <a:spcPct val="150000"/>
              </a:lnSpc>
              <a:spcBef>
                <a:spcPts val="0"/>
              </a:spcBef>
              <a:spcAft>
                <a:spcPts val="0"/>
              </a:spcAft>
            </a:pPr>
            <a:r>
              <a:rPr lang="zh-CN" altLang="zh-CN" sz="1800" dirty="0"/>
              <a:t>【</a:t>
            </a:r>
            <a:r>
              <a:rPr lang="zh-CN" altLang="en-US" sz="1800" b="1" dirty="0"/>
              <a:t>概念</a:t>
            </a:r>
            <a:r>
              <a:rPr lang="zh-CN" altLang="zh-CN" sz="1800" dirty="0"/>
              <a:t>】是指肝脏阴液亏虚所表现的证候。多由情志不遂，气郁化火，或慢性疾病、温热病等耗伤肝阴引起。</a:t>
            </a:r>
          </a:p>
          <a:p>
            <a:pPr algn="just">
              <a:lnSpc>
                <a:spcPct val="150000"/>
              </a:lnSpc>
              <a:spcBef>
                <a:spcPts val="0"/>
              </a:spcBef>
              <a:spcAft>
                <a:spcPts val="0"/>
              </a:spcAft>
            </a:pPr>
            <a:r>
              <a:rPr lang="zh-CN" altLang="zh-CN" sz="1800" dirty="0"/>
              <a:t>【</a:t>
            </a:r>
            <a:r>
              <a:rPr lang="zh-CN" altLang="zh-CN" sz="1800" b="1" dirty="0"/>
              <a:t>临床表现</a:t>
            </a:r>
            <a:r>
              <a:rPr lang="zh-CN" altLang="zh-CN" sz="1800" dirty="0"/>
              <a:t>】头晕耳鸣，两目干涩，面部烘热，胁肋灼痛，五心烦热，潮热盗汗，口咽干燥，或见手足蠕动。舌红少津，脉弦细数。</a:t>
            </a:r>
          </a:p>
          <a:p>
            <a:pPr>
              <a:lnSpc>
                <a:spcPct val="150000"/>
              </a:lnSpc>
              <a:spcBef>
                <a:spcPts val="0"/>
              </a:spcBef>
              <a:spcAft>
                <a:spcPts val="0"/>
              </a:spcAft>
            </a:pPr>
            <a:r>
              <a:rPr lang="zh-CN" altLang="zh-CN" sz="1800" dirty="0"/>
              <a:t>【</a:t>
            </a:r>
            <a:r>
              <a:rPr lang="zh-CN" altLang="zh-CN" sz="1800" b="1" dirty="0"/>
              <a:t>证候分析</a:t>
            </a:r>
            <a:r>
              <a:rPr lang="zh-CN" altLang="zh-CN" sz="1800" dirty="0"/>
              <a:t>】一般以肝病症状和阴虚证共见为辨证要点。</a:t>
            </a:r>
          </a:p>
        </p:txBody>
      </p:sp>
      <p:graphicFrame>
        <p:nvGraphicFramePr>
          <p:cNvPr id="9" name="图示 8">
            <a:extLst>
              <a:ext uri="{FF2B5EF4-FFF2-40B4-BE49-F238E27FC236}">
                <a16:creationId xmlns:a16="http://schemas.microsoft.com/office/drawing/2014/main" id="{5416BF41-DCB9-45CC-878A-4FC0B0E79E0B}"/>
              </a:ext>
            </a:extLst>
          </p:cNvPr>
          <p:cNvGraphicFramePr/>
          <p:nvPr>
            <p:extLst>
              <p:ext uri="{D42A27DB-BD31-4B8C-83A1-F6EECF244321}">
                <p14:modId xmlns:p14="http://schemas.microsoft.com/office/powerpoint/2010/main" val="393464212"/>
              </p:ext>
            </p:extLst>
          </p:nvPr>
        </p:nvGraphicFramePr>
        <p:xfrm>
          <a:off x="6661213" y="2198753"/>
          <a:ext cx="3847977" cy="367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189030"/>
      </p:ext>
    </p:extLst>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3193</TotalTime>
  <Words>6693</Words>
  <Application>Microsoft Office PowerPoint</Application>
  <PresentationFormat>宽屏</PresentationFormat>
  <Paragraphs>422</Paragraphs>
  <Slides>57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方正粗黑宋简体</vt:lpstr>
      <vt:lpstr>黑体</vt:lpstr>
      <vt:lpstr>Calibri</vt:lpstr>
      <vt:lpstr>Calibri Light</vt:lpstr>
      <vt:lpstr>Wingdings</vt:lpstr>
      <vt:lpstr>回顾</vt:lpstr>
      <vt:lpstr>辨证纲要</vt:lpstr>
      <vt:lpstr>几个概念</vt:lpstr>
      <vt:lpstr>PowerPoint 演示文稿</vt:lpstr>
      <vt:lpstr>脏腑辨证概念</vt:lpstr>
      <vt:lpstr>一、肝与胆病辨证</vt:lpstr>
      <vt:lpstr>（－）肝气郁结证</vt:lpstr>
      <vt:lpstr>（二）肝火上炎证</vt:lpstr>
      <vt:lpstr>（三）肝血虚证</vt:lpstr>
      <vt:lpstr>（四）肝阴虚证</vt:lpstr>
      <vt:lpstr>（五）肝阳上亢证</vt:lpstr>
      <vt:lpstr>（六）肝风内动证</vt:lpstr>
      <vt:lpstr>1.肝阳化风证</vt:lpstr>
      <vt:lpstr>2.热极生风证</vt:lpstr>
      <vt:lpstr>3.阴虚动风证</vt:lpstr>
      <vt:lpstr>4.血虚生风证</vt:lpstr>
      <vt:lpstr>（七）寒凝肝脉证</vt:lpstr>
      <vt:lpstr>（八）肝胆湿热证</vt:lpstr>
      <vt:lpstr>（九）胆郁痰扰证</vt:lpstr>
      <vt:lpstr>二、心与小肠病辨证</vt:lpstr>
      <vt:lpstr>（－）心气虚、心阳虚与心阳暴脱证</vt:lpstr>
      <vt:lpstr>（－）心气虚、心阳虚与心阳暴脱证</vt:lpstr>
      <vt:lpstr>（－）心气虚、心阳虚与心阳暴脱证</vt:lpstr>
      <vt:lpstr>（二）心血虚与心阴虚证</vt:lpstr>
      <vt:lpstr>（三）心火亢盛证</vt:lpstr>
      <vt:lpstr>（四）心脉痹阻证</vt:lpstr>
      <vt:lpstr>（五）痰迷心窍证</vt:lpstr>
      <vt:lpstr>（六）痰火扰心证</vt:lpstr>
      <vt:lpstr>（七）小肠实热证</vt:lpstr>
      <vt:lpstr>三、脾与胃病辨证</vt:lpstr>
      <vt:lpstr>（一）脾气虚证</vt:lpstr>
      <vt:lpstr>（二）脾阳虚证</vt:lpstr>
      <vt:lpstr>（三）中气下陷证</vt:lpstr>
      <vt:lpstr>（四）脾不统血证</vt:lpstr>
      <vt:lpstr>（五）寒湿困脾证</vt:lpstr>
      <vt:lpstr>（六）湿热蕴脾证</vt:lpstr>
      <vt:lpstr>（七）胃阴虚证</vt:lpstr>
      <vt:lpstr>（八）食滞胃脘证</vt:lpstr>
      <vt:lpstr>（九）胃寒证</vt:lpstr>
      <vt:lpstr>（十）胃热证</vt:lpstr>
      <vt:lpstr>四、肺与大肠病辨证</vt:lpstr>
      <vt:lpstr>（－）肺气虚证</vt:lpstr>
      <vt:lpstr>（二）肺阴虚证</vt:lpstr>
      <vt:lpstr>（三）风寒犯肺证</vt:lpstr>
      <vt:lpstr>（四）风热犯肺证</vt:lpstr>
      <vt:lpstr>（五）燥邪犯肺证</vt:lpstr>
      <vt:lpstr>（六）痰湿阻肺证</vt:lpstr>
      <vt:lpstr>（七）大肠湿热证</vt:lpstr>
      <vt:lpstr>（八）大肠液亏证</vt:lpstr>
      <vt:lpstr>（九）肠虚滑泄证</vt:lpstr>
      <vt:lpstr>五、肾与膀胱病辨证</vt:lpstr>
      <vt:lpstr>（一）肾阳虚证</vt:lpstr>
      <vt:lpstr>（二）肾阴虚证</vt:lpstr>
      <vt:lpstr>（三）肾精不足证</vt:lpstr>
      <vt:lpstr>（四）肾气不固证</vt:lpstr>
      <vt:lpstr>（五）肾不纳气证</vt:lpstr>
      <vt:lpstr>（六）膀胱湿热证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termi</dc:creator>
  <cp:lastModifiedBy> </cp:lastModifiedBy>
  <cp:revision>237</cp:revision>
  <dcterms:created xsi:type="dcterms:W3CDTF">2020-02-15T07:46:26Z</dcterms:created>
  <dcterms:modified xsi:type="dcterms:W3CDTF">2021-03-22T01:57:54Z</dcterms:modified>
</cp:coreProperties>
</file>