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18"/>
  </p:notesMasterIdLst>
  <p:handoutMasterIdLst>
    <p:handoutMasterId r:id="rId119"/>
  </p:handoutMasterIdLst>
  <p:sldIdLst>
    <p:sldId id="386" r:id="rId3"/>
    <p:sldId id="258" r:id="rId4"/>
    <p:sldId id="380" r:id="rId5"/>
    <p:sldId id="349" r:id="rId6"/>
    <p:sldId id="348" r:id="rId7"/>
    <p:sldId id="259" r:id="rId8"/>
    <p:sldId id="381" r:id="rId9"/>
    <p:sldId id="260" r:id="rId10"/>
    <p:sldId id="262" r:id="rId11"/>
    <p:sldId id="263" r:id="rId12"/>
    <p:sldId id="264" r:id="rId13"/>
    <p:sldId id="350" r:id="rId14"/>
    <p:sldId id="351" r:id="rId15"/>
    <p:sldId id="268" r:id="rId16"/>
    <p:sldId id="382" r:id="rId17"/>
    <p:sldId id="269" r:id="rId18"/>
    <p:sldId id="270" r:id="rId19"/>
    <p:sldId id="271" r:id="rId20"/>
    <p:sldId id="352" r:id="rId21"/>
    <p:sldId id="353" r:id="rId22"/>
    <p:sldId id="358" r:id="rId23"/>
    <p:sldId id="354" r:id="rId24"/>
    <p:sldId id="355" r:id="rId25"/>
    <p:sldId id="356" r:id="rId26"/>
    <p:sldId id="357" r:id="rId27"/>
    <p:sldId id="278" r:id="rId28"/>
    <p:sldId id="279" r:id="rId29"/>
    <p:sldId id="280" r:id="rId30"/>
    <p:sldId id="359" r:id="rId31"/>
    <p:sldId id="281" r:id="rId32"/>
    <p:sldId id="282" r:id="rId33"/>
    <p:sldId id="360" r:id="rId34"/>
    <p:sldId id="283" r:id="rId35"/>
    <p:sldId id="284" r:id="rId36"/>
    <p:sldId id="361" r:id="rId37"/>
    <p:sldId id="285" r:id="rId38"/>
    <p:sldId id="362" r:id="rId39"/>
    <p:sldId id="363" r:id="rId40"/>
    <p:sldId id="286" r:id="rId41"/>
    <p:sldId id="287" r:id="rId42"/>
    <p:sldId id="288" r:id="rId43"/>
    <p:sldId id="364" r:id="rId44"/>
    <p:sldId id="289" r:id="rId45"/>
    <p:sldId id="290" r:id="rId46"/>
    <p:sldId id="365" r:id="rId47"/>
    <p:sldId id="291" r:id="rId48"/>
    <p:sldId id="292" r:id="rId49"/>
    <p:sldId id="293" r:id="rId50"/>
    <p:sldId id="294" r:id="rId51"/>
    <p:sldId id="295" r:id="rId52"/>
    <p:sldId id="390" r:id="rId53"/>
    <p:sldId id="296" r:id="rId54"/>
    <p:sldId id="366" r:id="rId55"/>
    <p:sldId id="297" r:id="rId56"/>
    <p:sldId id="298" r:id="rId57"/>
    <p:sldId id="299" r:id="rId58"/>
    <p:sldId id="367" r:id="rId59"/>
    <p:sldId id="301" r:id="rId60"/>
    <p:sldId id="302" r:id="rId61"/>
    <p:sldId id="303" r:id="rId62"/>
    <p:sldId id="369" r:id="rId63"/>
    <p:sldId id="305" r:id="rId64"/>
    <p:sldId id="306" r:id="rId65"/>
    <p:sldId id="307" r:id="rId66"/>
    <p:sldId id="308" r:id="rId67"/>
    <p:sldId id="368" r:id="rId68"/>
    <p:sldId id="310" r:id="rId69"/>
    <p:sldId id="372" r:id="rId70"/>
    <p:sldId id="311" r:id="rId71"/>
    <p:sldId id="312" r:id="rId72"/>
    <p:sldId id="313" r:id="rId73"/>
    <p:sldId id="314" r:id="rId74"/>
    <p:sldId id="315" r:id="rId75"/>
    <p:sldId id="373" r:id="rId76"/>
    <p:sldId id="316" r:id="rId77"/>
    <p:sldId id="317" r:id="rId78"/>
    <p:sldId id="318" r:id="rId79"/>
    <p:sldId id="319" r:id="rId80"/>
    <p:sldId id="374"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75" r:id="rId94"/>
    <p:sldId id="332" r:id="rId95"/>
    <p:sldId id="376" r:id="rId96"/>
    <p:sldId id="333" r:id="rId97"/>
    <p:sldId id="334" r:id="rId98"/>
    <p:sldId id="335" r:id="rId99"/>
    <p:sldId id="336" r:id="rId100"/>
    <p:sldId id="337" r:id="rId101"/>
    <p:sldId id="338" r:id="rId102"/>
    <p:sldId id="339" r:id="rId103"/>
    <p:sldId id="340" r:id="rId104"/>
    <p:sldId id="341" r:id="rId105"/>
    <p:sldId id="342" r:id="rId106"/>
    <p:sldId id="343" r:id="rId107"/>
    <p:sldId id="378" r:id="rId108"/>
    <p:sldId id="344" r:id="rId109"/>
    <p:sldId id="345" r:id="rId110"/>
    <p:sldId id="347" r:id="rId111"/>
    <p:sldId id="389" r:id="rId112"/>
    <p:sldId id="393" r:id="rId113"/>
    <p:sldId id="396" r:id="rId114"/>
    <p:sldId id="397" r:id="rId115"/>
    <p:sldId id="383" r:id="rId116"/>
    <p:sldId id="387" r:id="rId117"/>
  </p:sldIdLst>
  <p:sldSz cx="9144000" cy="6858000" type="screen4x3"/>
  <p:notesSz cx="6797675" cy="9926638"/>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D6"/>
    <a:srgbClr val="E4E4F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1024" y="3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35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handoutMaster" Target="handoutMasters/handout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8003" name="Rectangle 3"/>
          <p:cNvSpPr>
            <a:spLocks noGrp="1" noChangeArrowheads="1"/>
          </p:cNvSpPr>
          <p:nvPr>
            <p:ph type="dt" sz="quarter"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8004" name="Rectangle 4"/>
          <p:cNvSpPr>
            <a:spLocks noGrp="1" noChangeArrowheads="1"/>
          </p:cNvSpPr>
          <p:nvPr>
            <p:ph type="ftr" sz="quarter" idx="2"/>
          </p:nvPr>
        </p:nvSpPr>
        <p:spPr bwMode="auto">
          <a:xfrm>
            <a:off x="0" y="9428163"/>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8005" name="Rectangle 5"/>
          <p:cNvSpPr>
            <a:spLocks noGrp="1" noChangeArrowheads="1"/>
          </p:cNvSpPr>
          <p:nvPr>
            <p:ph type="sldNum" sz="quarter" idx="3"/>
          </p:nvPr>
        </p:nvSpPr>
        <p:spPr bwMode="auto">
          <a:xfrm>
            <a:off x="3849688" y="9428163"/>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a:fld id="{9A0DB2DC-4C9A-4742-B13C-FB6460FD3503}" type="slidenum">
              <a:rPr lang="zh-CN" altLang="en-US" sz="1200" dirty="0"/>
              <a:pPr lvl="0" algn="r"/>
              <a:t>‹#›</a:t>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915988" y="744538"/>
            <a:ext cx="4965700"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9428163"/>
            <a:ext cx="2946400" cy="496888"/>
          </a:xfrm>
          <a:prstGeom prst="rect">
            <a:avLst/>
          </a:prstGeom>
        </p:spPr>
        <p:txBody>
          <a:bodyPr vert="horz" lIns="91440" tIns="45720" rIns="91440" bIns="45720" rtlCol="0" anchor="b"/>
          <a:lstStyle>
            <a:lvl1pPr algn="l">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49688" y="9428163"/>
            <a:ext cx="2946400" cy="496888"/>
          </a:xfrm>
          <a:prstGeom prst="rect">
            <a:avLst/>
          </a:prstGeom>
        </p:spPr>
        <p:txBody>
          <a:bodyPr vert="horz" lIns="91440" tIns="45720" rIns="91440" bIns="45720" rtlCol="0" anchor="b"/>
          <a:lstStyle/>
          <a:p>
            <a:pPr lvl="0" algn="r" eaLnBrk="1" hangingPunct="1"/>
            <a:fld id="{9A0DB2DC-4C9A-4742-B13C-FB6460FD3503}" type="slidenum">
              <a:rPr lang="zh-CN" altLang="en-US" sz="1200" dirty="0"/>
              <a:pPr lvl="0" algn="r" eaLnBrk="1" hangingPunct="1"/>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fld id="{D8FAB7EE-5823-4726-A5D8-6C29C31B944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49" charset="-122"/>
              </a:rPr>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84715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3659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469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1146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54</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fld id="{679A6D30-1455-4A04-9378-B733B9E46DE0}"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49" charset="-122"/>
              </a:rPr>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t>110</a:t>
            </a:fld>
            <a:endPar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49" charset="-122"/>
            </a:endParaRPr>
          </a:p>
        </p:txBody>
      </p:sp>
      <p:sp>
        <p:nvSpPr>
          <p:cNvPr id="68611" name="Rectangle 2"/>
          <p:cNvSpPr>
            <a:spLocks noGrp="1" noRot="1" noChangeAspect="1" noChangeArrowheads="1" noTextEdit="1"/>
          </p:cNvSpPr>
          <p:nvPr>
            <p:ph type="sldImg"/>
          </p:nvPr>
        </p:nvSpPr>
        <p:spPr bwMode="auto">
          <a:xfrm>
            <a:off x="917575" y="744538"/>
            <a:ext cx="4962525" cy="3722687"/>
          </a:xfrm>
          <a:noFill/>
          <a:ln>
            <a:solidFill>
              <a:srgbClr val="000000"/>
            </a:solidFill>
            <a:miter lim="800000"/>
            <a:headEnd/>
            <a:tailEnd/>
          </a:ln>
        </p:spPr>
      </p:sp>
      <p:sp>
        <p:nvSpPr>
          <p:cNvPr id="68612" name="Rectangle 3"/>
          <p:cNvSpPr>
            <a:spLocks noGrp="1" noChangeArrowheads="1"/>
          </p:cNvSpPr>
          <p:nvPr>
            <p:ph type="body" idx="1"/>
          </p:nvPr>
        </p:nvSpPr>
        <p:spPr bwMode="auto">
          <a:xfrm>
            <a:off x="914400" y="4343400"/>
            <a:ext cx="5029200" cy="4114800"/>
          </a:xfrm>
          <a:noFill/>
        </p:spPr>
        <p:txBody>
          <a:bodyPr/>
          <a:lstStyle/>
          <a:p>
            <a:pPr eaLnBrk="1" hangingPunct="1"/>
            <a:endParaRPr lang="zh-CN" altLang="zh-CN" smtClean="0"/>
          </a:p>
        </p:txBody>
      </p:sp>
    </p:spTree>
    <p:extLst>
      <p:ext uri="{BB962C8B-B14F-4D97-AF65-F5344CB8AC3E}">
        <p14:creationId xmlns:p14="http://schemas.microsoft.com/office/powerpoint/2010/main" val="295865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8FAB7EE-5823-4726-A5D8-6C29C31B944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49"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spTree>
    <p:extLst>
      <p:ext uri="{BB962C8B-B14F-4D97-AF65-F5344CB8AC3E}">
        <p14:creationId xmlns:p14="http://schemas.microsoft.com/office/powerpoint/2010/main" val="52820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917575" y="744538"/>
            <a:ext cx="4962525" cy="3722687"/>
          </a:xfrm>
          <a:ln/>
        </p:spPr>
      </p:sp>
      <p:sp>
        <p:nvSpPr>
          <p:cNvPr id="76802" name="Rectangle 3"/>
          <p:cNvSpPr>
            <a:spLocks noGrp="1" noChangeArrowheads="1"/>
          </p:cNvSpPr>
          <p:nvPr>
            <p:ph type="body" idx="1"/>
          </p:nvPr>
        </p:nvSpPr>
        <p:spPr>
          <a:xfrm>
            <a:off x="680323" y="4715153"/>
            <a:ext cx="5438140" cy="4466987"/>
          </a:xfrm>
          <a:prstGeom prst="rect">
            <a:avLst/>
          </a:prstGeom>
          <a:noFill/>
          <a:ln/>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rPr>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t>115</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56776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458" name="Rectangle 2"/>
          <p:cNvSpPr>
            <a:spLocks noGrp="1" noChangeArrowheads="1"/>
          </p:cNvSpPr>
          <p:nvPr>
            <p:ph type="ctrTitle" sz="quarter"/>
          </p:nvPr>
        </p:nvSpPr>
        <p:spPr>
          <a:xfrm>
            <a:off x="685800" y="1676400"/>
            <a:ext cx="7772400" cy="1828800"/>
          </a:xfrm>
        </p:spPr>
        <p:txBody>
          <a:bodyPr/>
          <a:lstStyle>
            <a:lvl1pPr>
              <a:defRPr/>
            </a:lvl1pPr>
          </a:lstStyle>
          <a:p>
            <a:pPr lvl="0"/>
            <a:r>
              <a:rPr lang="zh-CN" altLang="en-US" noProof="0" smtClean="0"/>
              <a:t>单击此处编辑母版标题样式</a:t>
            </a:r>
          </a:p>
        </p:txBody>
      </p:sp>
      <p:sp>
        <p:nvSpPr>
          <p:cNvPr id="1945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3716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981200"/>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单击以编辑母版副标题样式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3597568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852470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665214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hasCustomPrompt="1"/>
          </p:nvPr>
        </p:nvSpPr>
        <p:spPr>
          <a:xfrm>
            <a:off x="457200" y="1600200"/>
            <a:ext cx="4038600" cy="4525963"/>
          </a:xfrm>
        </p:spPr>
        <p:txBody>
          <a:bodyPr/>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hasCustomPrompt="1"/>
          </p:nvPr>
        </p:nvSpPr>
        <p:spPr>
          <a:xfrm>
            <a:off x="4648200" y="1600200"/>
            <a:ext cx="4038600" cy="4525963"/>
          </a:xfrm>
        </p:spPr>
        <p:txBody>
          <a:bodyPr/>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84142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746371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34562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855502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859551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4900007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03866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fontAlgn="base"/>
            <a:r>
              <a:rPr lang="zh-CN" altLang="en-US" strike="noStrike" noProof="1" smtClean="0"/>
              <a:t>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621701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2187168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p:cNvSpPr>
            <a:spLocks noGrp="1"/>
          </p:cNvSpPr>
          <p:nvPr>
            <p:ph type="body" sz="quarter" idx="10" hasCustomPrompt="1"/>
          </p:nvPr>
        </p:nvSpPr>
        <p:spPr>
          <a:xfrm>
            <a:off x="1441847" y="6235350"/>
            <a:ext cx="2828925" cy="385763"/>
          </a:xfrm>
        </p:spPr>
        <p:txBody>
          <a:bodyPr anchor="b">
            <a:normAutofit/>
          </a:bodyPr>
          <a:lstStyle>
            <a:lvl1pPr marL="0" indent="0">
              <a:buNone/>
              <a:defRPr sz="800" baseline="0"/>
            </a:lvl1pPr>
          </a:lstStyle>
          <a:p>
            <a:pPr lvl="0"/>
            <a:r>
              <a:rPr lang="en-GB" sz="800" dirty="0"/>
              <a:t>Footnotes</a:t>
            </a:r>
            <a:endParaRPr lang="en-GB" dirty="0"/>
          </a:p>
        </p:txBody>
      </p:sp>
      <p:sp>
        <p:nvSpPr>
          <p:cNvPr id="9" name="Text Placeholder 7"/>
          <p:cNvSpPr>
            <a:spLocks noGrp="1"/>
          </p:cNvSpPr>
          <p:nvPr>
            <p:ph type="body" sz="quarter" idx="11" hasCustomPrompt="1"/>
          </p:nvPr>
        </p:nvSpPr>
        <p:spPr>
          <a:xfrm>
            <a:off x="6230465" y="6235350"/>
            <a:ext cx="2828925" cy="385763"/>
          </a:xfrm>
        </p:spPr>
        <p:txBody>
          <a:bodyPr anchor="b">
            <a:normAutofit/>
          </a:bodyPr>
          <a:lstStyle>
            <a:lvl1pPr marL="0" indent="0" algn="r">
              <a:buNone/>
              <a:defRPr sz="800" baseline="0"/>
            </a:lvl1pPr>
          </a:lstStyle>
          <a:p>
            <a:pPr lvl="0"/>
            <a:r>
              <a:rPr lang="en-GB" sz="800" dirty="0"/>
              <a:t>References</a:t>
            </a:r>
            <a:endParaRPr lang="en-GB" dirty="0"/>
          </a:p>
        </p:txBody>
      </p:sp>
    </p:spTree>
    <p:extLst>
      <p:ext uri="{BB962C8B-B14F-4D97-AF65-F5344CB8AC3E}">
        <p14:creationId xmlns:p14="http://schemas.microsoft.com/office/powerpoint/2010/main" val="228612217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p:cNvSpPr>
            <a:spLocks noGrp="1"/>
          </p:cNvSpPr>
          <p:nvPr>
            <p:ph type="body" sz="quarter" idx="10" hasCustomPrompt="1"/>
          </p:nvPr>
        </p:nvSpPr>
        <p:spPr>
          <a:xfrm>
            <a:off x="1441847" y="6235350"/>
            <a:ext cx="2828925" cy="385763"/>
          </a:xfrm>
        </p:spPr>
        <p:txBody>
          <a:bodyPr anchor="b">
            <a:normAutofit/>
          </a:bodyPr>
          <a:lstStyle>
            <a:lvl1pPr marL="0" indent="0">
              <a:buNone/>
              <a:defRPr sz="800" baseline="0"/>
            </a:lvl1pPr>
          </a:lstStyle>
          <a:p>
            <a:pPr lvl="0"/>
            <a:r>
              <a:rPr lang="en-GB" sz="800" dirty="0"/>
              <a:t>Footnotes</a:t>
            </a:r>
            <a:endParaRPr lang="en-GB" dirty="0"/>
          </a:p>
        </p:txBody>
      </p:sp>
      <p:sp>
        <p:nvSpPr>
          <p:cNvPr id="9" name="Text Placeholder 7"/>
          <p:cNvSpPr>
            <a:spLocks noGrp="1"/>
          </p:cNvSpPr>
          <p:nvPr>
            <p:ph type="body" sz="quarter" idx="11" hasCustomPrompt="1"/>
          </p:nvPr>
        </p:nvSpPr>
        <p:spPr>
          <a:xfrm>
            <a:off x="6230465" y="6235350"/>
            <a:ext cx="2828925" cy="385763"/>
          </a:xfrm>
        </p:spPr>
        <p:txBody>
          <a:bodyPr anchor="b">
            <a:normAutofit/>
          </a:bodyPr>
          <a:lstStyle>
            <a:lvl1pPr marL="0" indent="0" algn="r">
              <a:buNone/>
              <a:defRPr sz="800" baseline="0"/>
            </a:lvl1pPr>
          </a:lstStyle>
          <a:p>
            <a:pPr lvl="0"/>
            <a:r>
              <a:rPr lang="en-GB" sz="800" dirty="0"/>
              <a:t>References</a:t>
            </a:r>
            <a:endParaRPr lang="en-GB" dirty="0"/>
          </a:p>
        </p:txBody>
      </p:sp>
    </p:spTree>
    <p:extLst>
      <p:ext uri="{BB962C8B-B14F-4D97-AF65-F5344CB8AC3E}">
        <p14:creationId xmlns:p14="http://schemas.microsoft.com/office/powerpoint/2010/main" val="351163846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p:cNvSpPr>
            <a:spLocks noGrp="1"/>
          </p:cNvSpPr>
          <p:nvPr>
            <p:ph type="body" sz="quarter" idx="10" hasCustomPrompt="1"/>
          </p:nvPr>
        </p:nvSpPr>
        <p:spPr>
          <a:xfrm>
            <a:off x="1441847" y="6235350"/>
            <a:ext cx="2828925" cy="385763"/>
          </a:xfrm>
        </p:spPr>
        <p:txBody>
          <a:bodyPr anchor="b">
            <a:normAutofit/>
          </a:bodyPr>
          <a:lstStyle>
            <a:lvl1pPr marL="0" indent="0">
              <a:buNone/>
              <a:defRPr sz="800" baseline="0"/>
            </a:lvl1pPr>
          </a:lstStyle>
          <a:p>
            <a:pPr lvl="0"/>
            <a:r>
              <a:rPr lang="en-GB" sz="800" dirty="0"/>
              <a:t>Footnotes</a:t>
            </a:r>
            <a:endParaRPr lang="en-GB" dirty="0"/>
          </a:p>
        </p:txBody>
      </p:sp>
      <p:sp>
        <p:nvSpPr>
          <p:cNvPr id="9" name="Text Placeholder 7"/>
          <p:cNvSpPr>
            <a:spLocks noGrp="1"/>
          </p:cNvSpPr>
          <p:nvPr>
            <p:ph type="body" sz="quarter" idx="11" hasCustomPrompt="1"/>
          </p:nvPr>
        </p:nvSpPr>
        <p:spPr>
          <a:xfrm>
            <a:off x="6230465" y="6235350"/>
            <a:ext cx="2828925" cy="385763"/>
          </a:xfrm>
        </p:spPr>
        <p:txBody>
          <a:bodyPr anchor="b">
            <a:normAutofit/>
          </a:bodyPr>
          <a:lstStyle>
            <a:lvl1pPr marL="0" indent="0" algn="r">
              <a:buNone/>
              <a:defRPr sz="800" baseline="0"/>
            </a:lvl1pPr>
          </a:lstStyle>
          <a:p>
            <a:pPr lvl="0"/>
            <a:r>
              <a:rPr lang="en-GB" sz="800" dirty="0"/>
              <a:t>References</a:t>
            </a:r>
            <a:endParaRPr lang="en-GB" dirty="0"/>
          </a:p>
        </p:txBody>
      </p:sp>
    </p:spTree>
    <p:extLst>
      <p:ext uri="{BB962C8B-B14F-4D97-AF65-F5344CB8AC3E}">
        <p14:creationId xmlns:p14="http://schemas.microsoft.com/office/powerpoint/2010/main" val="43468276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p:cNvSpPr>
            <a:spLocks noGrp="1"/>
          </p:cNvSpPr>
          <p:nvPr>
            <p:ph type="body" sz="quarter" idx="10" hasCustomPrompt="1"/>
          </p:nvPr>
        </p:nvSpPr>
        <p:spPr>
          <a:xfrm>
            <a:off x="1441847" y="6235350"/>
            <a:ext cx="2828925" cy="385763"/>
          </a:xfrm>
        </p:spPr>
        <p:txBody>
          <a:bodyPr anchor="b">
            <a:normAutofit/>
          </a:bodyPr>
          <a:lstStyle>
            <a:lvl1pPr marL="0" indent="0">
              <a:buNone/>
              <a:defRPr sz="800" baseline="0"/>
            </a:lvl1pPr>
          </a:lstStyle>
          <a:p>
            <a:pPr lvl="0"/>
            <a:r>
              <a:rPr lang="en-GB" sz="800" dirty="0"/>
              <a:t>Footnotes</a:t>
            </a:r>
            <a:endParaRPr lang="en-GB" dirty="0"/>
          </a:p>
        </p:txBody>
      </p:sp>
      <p:sp>
        <p:nvSpPr>
          <p:cNvPr id="9" name="Text Placeholder 7"/>
          <p:cNvSpPr>
            <a:spLocks noGrp="1"/>
          </p:cNvSpPr>
          <p:nvPr>
            <p:ph type="body" sz="quarter" idx="11" hasCustomPrompt="1"/>
          </p:nvPr>
        </p:nvSpPr>
        <p:spPr>
          <a:xfrm>
            <a:off x="6230465" y="6235350"/>
            <a:ext cx="2828925" cy="385763"/>
          </a:xfrm>
        </p:spPr>
        <p:txBody>
          <a:bodyPr anchor="b">
            <a:normAutofit/>
          </a:bodyPr>
          <a:lstStyle>
            <a:lvl1pPr marL="0" indent="0" algn="r">
              <a:buNone/>
              <a:defRPr sz="800" baseline="0"/>
            </a:lvl1pPr>
          </a:lstStyle>
          <a:p>
            <a:pPr lvl="0"/>
            <a:r>
              <a:rPr lang="en-GB" sz="800" dirty="0"/>
              <a:t>References</a:t>
            </a:r>
            <a:endParaRPr lang="en-GB" dirty="0"/>
          </a:p>
        </p:txBody>
      </p:sp>
    </p:spTree>
    <p:extLst>
      <p:ext uri="{BB962C8B-B14F-4D97-AF65-F5344CB8AC3E}">
        <p14:creationId xmlns:p14="http://schemas.microsoft.com/office/powerpoint/2010/main" val="27756330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p:cNvSpPr>
            <a:spLocks noGrp="1"/>
          </p:cNvSpPr>
          <p:nvPr>
            <p:ph type="body" sz="quarter" idx="10" hasCustomPrompt="1"/>
          </p:nvPr>
        </p:nvSpPr>
        <p:spPr>
          <a:xfrm>
            <a:off x="1441847" y="6235350"/>
            <a:ext cx="2828925" cy="385763"/>
          </a:xfrm>
        </p:spPr>
        <p:txBody>
          <a:bodyPr anchor="b">
            <a:normAutofit/>
          </a:bodyPr>
          <a:lstStyle>
            <a:lvl1pPr marL="0" indent="0">
              <a:buNone/>
              <a:defRPr sz="800" baseline="0"/>
            </a:lvl1pPr>
          </a:lstStyle>
          <a:p>
            <a:pPr lvl="0"/>
            <a:r>
              <a:rPr lang="en-GB" sz="800" dirty="0"/>
              <a:t>Footnotes</a:t>
            </a:r>
            <a:endParaRPr lang="en-GB" dirty="0"/>
          </a:p>
        </p:txBody>
      </p:sp>
      <p:sp>
        <p:nvSpPr>
          <p:cNvPr id="9" name="Text Placeholder 7"/>
          <p:cNvSpPr>
            <a:spLocks noGrp="1"/>
          </p:cNvSpPr>
          <p:nvPr>
            <p:ph type="body" sz="quarter" idx="11" hasCustomPrompt="1"/>
          </p:nvPr>
        </p:nvSpPr>
        <p:spPr>
          <a:xfrm>
            <a:off x="6230465" y="6235350"/>
            <a:ext cx="2828925" cy="385763"/>
          </a:xfrm>
        </p:spPr>
        <p:txBody>
          <a:bodyPr anchor="b">
            <a:normAutofit/>
          </a:bodyPr>
          <a:lstStyle>
            <a:lvl1pPr marL="0" indent="0" algn="r">
              <a:buNone/>
              <a:defRPr sz="800" baseline="0"/>
            </a:lvl1pPr>
          </a:lstStyle>
          <a:p>
            <a:pPr lvl="0"/>
            <a:r>
              <a:rPr lang="en-GB" sz="800" dirty="0"/>
              <a:t>References</a:t>
            </a:r>
            <a:endParaRPr lang="en-GB" dirty="0"/>
          </a:p>
        </p:txBody>
      </p:sp>
    </p:spTree>
    <p:extLst>
      <p:ext uri="{BB962C8B-B14F-4D97-AF65-F5344CB8AC3E}">
        <p14:creationId xmlns:p14="http://schemas.microsoft.com/office/powerpoint/2010/main" val="41611739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08D6"/>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8435" name="Rectangle 3"/>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effectLst>
                  <a:outerShdw blurRad="38100" dist="38100" dir="2700000" algn="tl">
                    <a:srgbClr val="00000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B3E3AFE-745D-40C0-AB69-F9514317DD78}" type="datetime1">
              <a:rPr kumimoji="0" lang="zh-CN" alt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2020/10/22</a:t>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smtClean="0">
                <a:effectLst>
                  <a:outerShdw blurRad="38100" dist="38100" dir="2700000" algn="tl">
                    <a:srgbClr val="000000"/>
                  </a:outerShdw>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84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atin typeface="Arial" panose="020B0604020202020204" pitchFamily="34" charset="0"/>
              </a:defRPr>
            </a:lvl1pPr>
          </a:lstStyle>
          <a:p>
            <a:pPr lvl="0" eaLnBrk="1" hangingPunct="1"/>
            <a:fld id="{9A0DB2DC-4C9A-4742-B13C-FB6460FD3503}" type="slidenum">
              <a:rPr lang="en-US" altLang="zh-CN" dirty="0">
                <a:effectLst>
                  <a:outerShdw blurRad="38100" dist="38100" dir="2700000">
                    <a:srgbClr val="000000"/>
                  </a:outerShdw>
                </a:effectLst>
              </a:rPr>
              <a:pPr lvl="0" eaLnBrk="1" hangingPunct="1"/>
              <a:t>‹#›</a:t>
            </a:fld>
            <a:endParaRPr lang="en-US" altLang="zh-CN" dirty="0">
              <a:effectLst>
                <a:outerShdw blurRad="38100" dist="38100" dir="2700000">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a:p>
            <a:pPr lvl="2" indent="-228600"/>
            <a:r>
              <a:rPr lang="zh-CN" altLang="zh-CN" dirty="0"/>
              <a:t>第三级</a:t>
            </a:r>
          </a:p>
          <a:p>
            <a:pPr lvl="3" indent="-228600"/>
            <a:r>
              <a:rPr lang="zh-CN" altLang="zh-CN" dirty="0"/>
              <a:t>第四级</a:t>
            </a:r>
          </a:p>
          <a:p>
            <a:pPr lvl="4" indent="-228600"/>
            <a:r>
              <a:rPr lang="zh-CN" altLang="zh-CN"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ea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B6CC88-1124-45A1-A86C-E2A4D4EBE8F4}" type="slidenum">
              <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pic>
        <p:nvPicPr>
          <p:cNvPr id="2" name="图片 1" descr="复旦大学"/>
          <p:cNvPicPr>
            <a:picLocks noChangeAspect="1"/>
          </p:cNvPicPr>
          <p:nvPr userDrawn="1"/>
        </p:nvPicPr>
        <p:blipFill>
          <a:blip r:embed="rId19" cstate="print"/>
          <a:stretch>
            <a:fillRect/>
          </a:stretch>
        </p:blipFill>
        <p:spPr>
          <a:xfrm>
            <a:off x="233680" y="198120"/>
            <a:ext cx="1022985" cy="1026795"/>
          </a:xfrm>
          <a:prstGeom prst="rect">
            <a:avLst/>
          </a:prstGeom>
        </p:spPr>
      </p:pic>
      <p:pic>
        <p:nvPicPr>
          <p:cNvPr id="3" name="图片 2" descr="201685113132970"/>
          <p:cNvPicPr>
            <a:picLocks noChangeAspect="1"/>
          </p:cNvPicPr>
          <p:nvPr userDrawn="1"/>
        </p:nvPicPr>
        <p:blipFill>
          <a:blip r:embed="rId20" cstate="print">
            <a:clrChange>
              <a:clrFrom>
                <a:srgbClr val="FFFFFF">
                  <a:alpha val="100000"/>
                </a:srgbClr>
              </a:clrFrom>
              <a:clrTo>
                <a:srgbClr val="FFFFFF">
                  <a:alpha val="100000"/>
                  <a:alpha val="0"/>
                </a:srgbClr>
              </a:clrTo>
            </a:clrChange>
          </a:blip>
          <a:stretch>
            <a:fillRect/>
          </a:stretch>
        </p:blipFill>
        <p:spPr>
          <a:xfrm>
            <a:off x="7948930" y="88265"/>
            <a:ext cx="1136650" cy="1136650"/>
          </a:xfrm>
          <a:prstGeom prst="rect">
            <a:avLst/>
          </a:prstGeom>
        </p:spPr>
      </p:pic>
    </p:spTree>
    <p:extLst>
      <p:ext uri="{BB962C8B-B14F-4D97-AF65-F5344CB8AC3E}">
        <p14:creationId xmlns:p14="http://schemas.microsoft.com/office/powerpoint/2010/main" val="32811955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ransition/>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15.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11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点击添加文本</a:t>
            </a:r>
          </a:p>
        </p:txBody>
      </p:sp>
      <p:sp>
        <p:nvSpPr>
          <p:cNvPr id="37" name="TextBox 6"/>
          <p:cNvSpPr txBox="1">
            <a:spLocks noChangeArrowheads="1"/>
          </p:cNvSpPr>
          <p:nvPr/>
        </p:nvSpPr>
        <p:spPr bwMode="auto">
          <a:xfrm>
            <a:off x="323528" y="1844824"/>
            <a:ext cx="8396416" cy="1040285"/>
          </a:xfrm>
          <a:prstGeom prst="rect">
            <a:avLst/>
          </a:prstGeom>
          <a:solidFill>
            <a:schemeClr val="accent2">
              <a:lumMod val="40000"/>
              <a:lumOff val="60000"/>
            </a:schemeClr>
          </a:solidFill>
          <a:ln>
            <a:solidFill>
              <a:srgbClr val="FFFF00"/>
            </a:solidFill>
          </a:ln>
        </p:spPr>
        <p:style>
          <a:lnRef idx="1">
            <a:schemeClr val="accent4"/>
          </a:lnRef>
          <a:fillRef idx="2">
            <a:schemeClr val="accent4"/>
          </a:fillRef>
          <a:effectRef idx="1">
            <a:schemeClr val="accent4"/>
          </a:effectRef>
          <a:fontRef idx="minor">
            <a:schemeClr val="dk1"/>
          </a:fontRef>
        </p:style>
        <p:txBody>
          <a:bodyPr wrap="square">
            <a:spAutoFit/>
          </a:bodyPr>
          <a:lstStyle/>
          <a:p>
            <a:pPr marL="0" marR="0" lvl="0" indent="0" algn="ctr" defTabSz="91440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zh-CN" altLang="en-US" sz="4400" b="1" i="0" u="none" strike="noStrike" kern="120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心境障碍</a:t>
            </a:r>
            <a:r>
              <a:rPr lang="en-US" altLang="zh-CN" sz="4400" b="1" dirty="0">
                <a:solidFill>
                  <a:srgbClr val="002060"/>
                </a:solidFill>
                <a:latin typeface="微软雅黑" panose="020B0503020204020204" pitchFamily="34" charset="-122"/>
                <a:ea typeface="微软雅黑" panose="020B0503020204020204" pitchFamily="34" charset="-122"/>
              </a:rPr>
              <a:t> </a:t>
            </a:r>
            <a:r>
              <a:rPr lang="en-US" altLang="zh-CN" sz="3200" b="1" dirty="0" smtClean="0">
                <a:solidFill>
                  <a:srgbClr val="002060"/>
                </a:solidFill>
                <a:latin typeface="Comic Sans MS" panose="030F0702030302020204" pitchFamily="66" charset="0"/>
                <a:ea typeface="微软雅黑" panose="020B0503020204020204" pitchFamily="34" charset="-122"/>
              </a:rPr>
              <a:t>Mood disorders</a:t>
            </a:r>
            <a:endParaRPr kumimoji="0" lang="en-US" altLang="zh-CN" sz="3200" b="1" i="0" u="none" strike="noStrike" kern="1200" cap="none" spc="0" normalizeH="0" baseline="0" noProof="0" dirty="0">
              <a:ln>
                <a:noFill/>
              </a:ln>
              <a:solidFill>
                <a:srgbClr val="002060"/>
              </a:solidFill>
              <a:effectLst/>
              <a:uLnTx/>
              <a:uFillTx/>
              <a:latin typeface="Comic Sans MS" panose="030F0702030302020204" pitchFamily="66" charset="0"/>
              <a:ea typeface="微软雅黑" panose="020B0503020204020204" pitchFamily="34" charset="-122"/>
              <a:cs typeface="+mn-cs"/>
            </a:endParaRPr>
          </a:p>
        </p:txBody>
      </p:sp>
      <p:sp>
        <p:nvSpPr>
          <p:cNvPr id="38" name="文本框 1"/>
          <p:cNvSpPr txBox="1"/>
          <p:nvPr/>
        </p:nvSpPr>
        <p:spPr>
          <a:xfrm>
            <a:off x="1907704" y="4581128"/>
            <a:ext cx="5338627" cy="113505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smtClean="0">
                <a:ln>
                  <a:noFill/>
                </a:ln>
                <a:solidFill>
                  <a:srgbClr val="0307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复旦大学附属华山医院</a:t>
            </a:r>
            <a:endParaRPr kumimoji="0" lang="en-US" altLang="zh-CN" sz="2400" b="1" i="0" u="none" strike="noStrike" kern="1200" cap="none" spc="0" normalizeH="0" baseline="0" noProof="0" dirty="0" smtClean="0">
              <a:ln>
                <a:noFill/>
              </a:ln>
              <a:solidFill>
                <a:srgbClr val="0307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smtClean="0">
                <a:ln>
                  <a:noFill/>
                </a:ln>
                <a:solidFill>
                  <a:srgbClr val="0307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邵春红</a:t>
            </a:r>
            <a:endParaRPr kumimoji="0" lang="en-US" altLang="zh-CN" sz="2400" b="1" i="0" u="none" strike="noStrike" kern="1200" cap="none" spc="0" normalizeH="0" baseline="0" noProof="0" dirty="0" smtClean="0">
              <a:ln>
                <a:noFill/>
              </a:ln>
              <a:solidFill>
                <a:srgbClr val="0307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8111248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a:t>
            </a:fld>
            <a:endParaRPr lang="en-US" altLang="zh-CN" sz="1400" dirty="0">
              <a:effectLst>
                <a:outerShdw blurRad="38100" dist="38100" dir="2700000">
                  <a:srgbClr val="000000"/>
                </a:outerShdw>
              </a:effectLst>
              <a:latin typeface="Arial" panose="020B0604020202020204" pitchFamily="34" charset="0"/>
            </a:endParaRPr>
          </a:p>
        </p:txBody>
      </p:sp>
      <p:sp>
        <p:nvSpPr>
          <p:cNvPr id="31746" name="Rectangle 2"/>
          <p:cNvSpPr>
            <a:spLocks noGrp="1" noChangeArrowheads="1"/>
          </p:cNvSpPr>
          <p:nvPr>
            <p:ph type="title"/>
          </p:nvPr>
        </p:nvSpPr>
        <p:spPr>
          <a:xfrm>
            <a:off x="428596" y="-157178"/>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二、发病机制</a:t>
            </a:r>
          </a:p>
        </p:txBody>
      </p:sp>
      <p:sp>
        <p:nvSpPr>
          <p:cNvPr id="31747" name="Rectangle 3"/>
          <p:cNvSpPr>
            <a:spLocks noGrp="1" noChangeArrowheads="1"/>
          </p:cNvSpPr>
          <p:nvPr>
            <p:ph idx="1"/>
          </p:nvPr>
        </p:nvSpPr>
        <p:spPr>
          <a:xfrm>
            <a:off x="428596" y="9572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目前认为，抑郁障碍是遗传、生化及社会心理因素共同作用的结果</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抑郁障碍的心理社会危险因素</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①家庭史：抑郁症（</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7%</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）或酒中毒（</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）病史</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②社会阶层：低经济收入家庭的主要成员</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③种族：黑种人较少见</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④生活事件：近期负性生活事件可能是疾病发作的前兆</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⑤人格特征：缺乏自信、焦虑、内向、对刺激敏感、强迫、犹豫不决、依赖</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⑥童年经历：早期丧亲、混乱和敌意的负性环境</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⑦产后</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⑧与更年期无关</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⑨缺乏亲密关系</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100</a:t>
            </a:fld>
            <a:endParaRPr lang="en-US" altLang="zh-CN" sz="1400" dirty="0">
              <a:effectLst>
                <a:outerShdw blurRad="38100" dist="38100" dir="2700000">
                  <a:srgbClr val="000000"/>
                </a:outerShdw>
              </a:effectLst>
              <a:latin typeface="Arial" panose="020B0604020202020204" pitchFamily="34" charset="0"/>
            </a:endParaRPr>
          </a:p>
        </p:txBody>
      </p:sp>
      <p:sp>
        <p:nvSpPr>
          <p:cNvPr id="11264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⑷</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苯二氮卓类药物</a:t>
            </a:r>
          </a:p>
        </p:txBody>
      </p:sp>
      <p:sp>
        <p:nvSpPr>
          <p:cNvPr id="1126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治疗躁狂有效的辅助药物，可很快减少患者的过度活动并恢复其睡眠</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常用药物：高价的劳拉西泮和氯硝西泮</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应按需服用，尽量缩短服用时间，以减少患者产生耐受和依赖的危险</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101</a:t>
            </a:fld>
            <a:endParaRPr lang="en-US" altLang="zh-CN" sz="1400" dirty="0">
              <a:effectLst>
                <a:outerShdw blurRad="38100" dist="38100" dir="2700000">
                  <a:srgbClr val="000000"/>
                </a:outerShdw>
              </a:effectLst>
              <a:latin typeface="Arial" panose="020B0604020202020204" pitchFamily="34" charset="0"/>
            </a:endParaRPr>
          </a:p>
        </p:txBody>
      </p:sp>
      <p:sp>
        <p:nvSpPr>
          <p:cNvPr id="113666" name="Rectangle 2"/>
          <p:cNvSpPr>
            <a:spLocks noGrp="1" noChangeArrowheads="1"/>
          </p:cNvSpPr>
          <p:nvPr>
            <p:ph type="title"/>
          </p:nvPr>
        </p:nvSpPr>
        <p:spPr>
          <a:xfrm>
            <a:off x="500034"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⒉</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电休克治疗</a:t>
            </a:r>
          </a:p>
        </p:txBody>
      </p:sp>
      <p:sp>
        <p:nvSpPr>
          <p:cNvPr id="113667" name="Rectangle 3"/>
          <p:cNvSpPr>
            <a:spLocks noGrp="1" noChangeArrowheads="1"/>
          </p:cNvSpPr>
          <p:nvPr>
            <p:ph idx="1"/>
          </p:nvPr>
        </p:nvSpPr>
        <p:spPr>
          <a:xfrm>
            <a:off x="428596"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广泛用于躁狂治疗，总有效率约为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80%</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适用于：对药物治疗无效、因活动极度增多和躯体耗竭而面临生命威胁的患者</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用于治疗躁狂的时间间隔短于治疗抑郁的时间间隔，但尚无证据说明这一方案能加快治疗反应</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急性躁狂状态的治疗</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一线治疗：锂盐、丙戊酸盐、非典型抗精神病药物或者锂盐（丙戊酸盐）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奥氮平（利培酮、喹硫平）</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二线治疗：卡马西平、奥卡西平、锂盐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丙戊酸盐及</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ECT</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102</a:t>
            </a:fld>
            <a:endParaRPr lang="en-US" altLang="zh-CN" sz="1400" dirty="0">
              <a:effectLst>
                <a:outerShdw blurRad="38100" dist="38100" dir="2700000">
                  <a:srgbClr val="000000"/>
                </a:outerShdw>
              </a:effectLst>
              <a:latin typeface="Arial" panose="020B0604020202020204" pitchFamily="34" charset="0"/>
            </a:endParaRPr>
          </a:p>
        </p:txBody>
      </p:sp>
      <p:sp>
        <p:nvSpPr>
          <p:cNvPr id="114690" name="Rectangle 2"/>
          <p:cNvSpPr>
            <a:spLocks noGrp="1" noChangeArrowheads="1"/>
          </p:cNvSpPr>
          <p:nvPr>
            <p:ph type="title"/>
          </p:nvPr>
        </p:nvSpPr>
        <p:spPr>
          <a:xfrm>
            <a:off x="457200" y="-14290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急性抑郁发作的治疗</a:t>
            </a:r>
          </a:p>
        </p:txBody>
      </p:sp>
      <p:sp>
        <p:nvSpPr>
          <p:cNvPr id="114691" name="Rectangle 3"/>
          <p:cNvSpPr>
            <a:spLocks noGrp="1" noChangeArrowheads="1"/>
          </p:cNvSpPr>
          <p:nvPr>
            <p:ph idx="1"/>
          </p:nvPr>
        </p:nvSpPr>
        <p:spPr>
          <a:xfrm>
            <a:off x="457200" y="1071546"/>
            <a:ext cx="8229600" cy="5024454"/>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双相障碍急性抑郁发作时是否需要抗抑郁药物治疗目前仍有争议</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应用抗抑郁剂可能诱发躁狂或轻躁狂发作，或使循环频率增加→应慎用抗抑郁剂。混合发作型、快速循环型、合并物质滥用者联合使用抗抑郁药物时，转躁率↑</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较一致看法：严重的抑郁发作可在使用</a:t>
            </a:r>
            <a:r>
              <a:rPr kumimoji="0" lang="zh-CN" altLang="en-US" sz="20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心境</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稳定剂的前提下短期使用转躁率低的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NaSSA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抗抑郁药物与</a:t>
            </a:r>
            <a:r>
              <a:rPr kumimoji="0"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心境</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稳定剂联合使用能降低其转躁</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率。抑郁缓解后应当停用抗抑郁药，因</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长期联合使用抗抑郁药不能增加</a:t>
            </a:r>
            <a:r>
              <a:rPr kumimoji="0"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心境</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稳定剂对双相抑郁复发的预防</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作用</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抑郁症状十分严重，且持续时间≥</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周，既往发作以抑郁为主要临床相→在充分使用心境稳定剂的前提下，合用抗抑郁剂：首选几乎无转躁作用的安非他酮，其次选用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TCAs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转躁率高，应避免使用</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Ⅰ</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型抑郁发作治疗</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一线治疗药物：锂盐、拉莫三嗪、锂盐（丙戊酸盐）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、奥氮平</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、锂盐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丙戊酸盐、锂盐（丙戊酸盐）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安非他酮、喹硫平</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二线药物：喹硫平</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、锂盐（丙戊酸盐）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拉莫三嗪</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103</a:t>
            </a:fld>
            <a:endParaRPr lang="en-US" altLang="zh-CN" sz="1400" dirty="0">
              <a:effectLst>
                <a:outerShdw blurRad="38100" dist="38100" dir="2700000">
                  <a:srgbClr val="000000"/>
                </a:outerShdw>
              </a:effectLst>
              <a:latin typeface="Arial" panose="020B0604020202020204" pitchFamily="34" charset="0"/>
            </a:endParaRPr>
          </a:p>
        </p:txBody>
      </p:sp>
      <p:sp>
        <p:nvSpPr>
          <p:cNvPr id="11571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双相障碍的巩固期治疗</a:t>
            </a:r>
          </a:p>
        </p:txBody>
      </p:sp>
      <p:sp>
        <p:nvSpPr>
          <p:cNvPr id="11571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急性症状完全缓解后即进入巩固期</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目的：防止症状复燃、促进社会功能恢复</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主要治疗药物剂量应维持在急性期水平，因为此期复发率高</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时间：抑郁发作</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4~6</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个月、躁狂或混合发作</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2~3</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104</a:t>
            </a:fld>
            <a:endParaRPr lang="en-US" altLang="zh-CN" sz="1400" dirty="0">
              <a:effectLst>
                <a:outerShdw blurRad="38100" dist="38100" dir="2700000">
                  <a:srgbClr val="000000"/>
                </a:outerShdw>
              </a:effectLst>
              <a:latin typeface="Arial" panose="020B0604020202020204" pitchFamily="34" charset="0"/>
            </a:endParaRPr>
          </a:p>
        </p:txBody>
      </p:sp>
      <p:sp>
        <p:nvSpPr>
          <p:cNvPr id="116738" name="Rectangle 2"/>
          <p:cNvSpPr>
            <a:spLocks noGrp="1" noChangeArrowheads="1"/>
          </p:cNvSpPr>
          <p:nvPr>
            <p:ph type="title"/>
          </p:nvPr>
        </p:nvSpPr>
        <p:spPr>
          <a:xfrm>
            <a:off x="428596" y="-1430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㈣</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双相障碍的维持治疗</a:t>
            </a:r>
          </a:p>
        </p:txBody>
      </p:sp>
      <p:sp>
        <p:nvSpPr>
          <p:cNvPr id="116739" name="Rectangle 3"/>
          <p:cNvSpPr>
            <a:spLocks noGrp="1" noChangeArrowheads="1"/>
          </p:cNvSpPr>
          <p:nvPr>
            <p:ph idx="1"/>
          </p:nvPr>
        </p:nvSpPr>
        <p:spPr>
          <a:xfrm>
            <a:off x="500034" y="138590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目标：彻底缓解症状，预防复发。双相障碍是一种慢性疾病，即使经正规治疗，</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年内复发率至少为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。有残留症状者复发率↑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1.5~4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时间：</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个月。作为指导原则，除非症状消除</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周以上，否则不能停止治疗。</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年内发作</a:t>
            </a:r>
            <a:r>
              <a:rPr kumimoji="0" lang="en-US"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次者，尤已发病程有破坏性和危险性时，应考虑长期治疗</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药物：锂盐、丙戊酸盐或卡马西平，单药或联合另一种</a:t>
            </a:r>
            <a:r>
              <a:rPr kumimoji="0" lang="zh-CN" altLang="en-US" sz="20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心境</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稳定剂或非典型抗精神病药物</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一线治疗药物：锂盐、拉莫三嗪、丙戊酸盐、奥氮平</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二线治疗药物：卡马西平、锂盐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丙戊酸盐、锂盐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卡马西平、锂盐（丙戊酸盐）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奥氮平（阿立哌唑、利培酮、喹硫平、齐拉西酮）、锂盐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拉莫三嗪（</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、安非他酮）、奥氮平</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氟西汀。其中，拉莫三嗪主要用双相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Ⅱ</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型抑郁的维持治疗</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建议：制作情绪变化图，标示出疾病发作的频率和严重程度及药物疗果，可显示出对药物治疗部分有效或无效的治疗关系，作针对性的治疗方案调整</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105</a:t>
            </a:fld>
            <a:endParaRPr lang="en-US" altLang="zh-CN" sz="1400" dirty="0">
              <a:effectLst>
                <a:outerShdw blurRad="38100" dist="38100" dir="2700000">
                  <a:srgbClr val="000000"/>
                </a:outerShdw>
              </a:effectLst>
              <a:latin typeface="Arial" panose="020B0604020202020204" pitchFamily="34" charset="0"/>
            </a:endParaRPr>
          </a:p>
        </p:txBody>
      </p:sp>
      <p:sp>
        <p:nvSpPr>
          <p:cNvPr id="117762" name="Rectangle 2"/>
          <p:cNvSpPr>
            <a:spLocks noGrp="1" noChangeArrowheads="1"/>
          </p:cNvSpPr>
          <p:nvPr>
            <p:ph type="title"/>
          </p:nvPr>
        </p:nvSpPr>
        <p:spPr>
          <a:xfrm>
            <a:off x="500034" y="-14290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㈤</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特殊人群双相障碍的治疗</a:t>
            </a:r>
          </a:p>
        </p:txBody>
      </p:sp>
      <p:sp>
        <p:nvSpPr>
          <p:cNvPr id="117763" name="Rectangle 3"/>
          <p:cNvSpPr>
            <a:spLocks noGrp="1" noChangeArrowheads="1"/>
          </p:cNvSpPr>
          <p:nvPr>
            <p:ph idx="1"/>
          </p:nvPr>
        </p:nvSpPr>
        <p:spPr>
          <a:xfrm>
            <a:off x="457200" y="107154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妊娠期双相障碍的治疗 用药需谨慎</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典型的神经安定剂具有低致畸性，锂盐具有中度致畸作用，丙戊酸盐或卡马西平具有高致畸性，新型抗癫癲药及非典型抗精神病药的致畸作用尚不明确。</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类药物不增加严重畸形的风险，但有研究认为帕罗西汀致畸风险↑</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倍，尤心脏间隔畸形</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研究认为分娩时高血锂浓度与低</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Apgar</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评分、</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CNS</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及神经肌肉并发症、住院时间延长有关，分娩前停止服药</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24~48h</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可有效降低血药浓度。分娩后需注意双相障碍症状的变化</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106</a:t>
            </a:fld>
            <a:endParaRPr lang="en-US" altLang="zh-CN" sz="1400" dirty="0">
              <a:effectLst>
                <a:outerShdw blurRad="38100" dist="38100" dir="2700000">
                  <a:srgbClr val="000000"/>
                </a:outerShdw>
              </a:effectLst>
              <a:latin typeface="Arial" panose="020B0604020202020204" pitchFamily="34" charset="0"/>
            </a:endParaRPr>
          </a:p>
        </p:txBody>
      </p:sp>
      <p:sp>
        <p:nvSpPr>
          <p:cNvPr id="5"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106</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㈤</a:t>
            </a: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特殊人群双相障碍的治疗</a:t>
            </a:r>
            <a:endParaRPr kumimoji="0"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⒉儿童及青少年双相障碍的治疗</a:t>
            </a:r>
          </a:p>
          <a:p>
            <a:pPr marL="742950" marR="0" lvl="1" indent="-285750" algn="l" defTabSz="914400" rtl="0" eaLnBrk="1" fontAlgn="base" latinLnBrk="0" hangingPunct="1">
              <a:lnSpc>
                <a:spcPct val="80000"/>
              </a:lnSpc>
              <a:spcBef>
                <a:spcPct val="20000"/>
              </a:spcBef>
              <a:spcAft>
                <a:spcPct val="0"/>
              </a:spcAft>
              <a:buClr>
                <a:schemeClr val="folHlink"/>
              </a:buClr>
              <a:buSzPct val="65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锂盐、丙戊酸盐及非典型抗精神病药物治疗有效；快速循环型及伴精神病症状者推荐联合治疗</a:t>
            </a:r>
          </a:p>
          <a:p>
            <a:pPr marL="742950" marR="0" lvl="1" indent="-285750" algn="l" defTabSz="914400" rtl="0" eaLnBrk="1" fontAlgn="base" latinLnBrk="0" hangingPunct="1">
              <a:lnSpc>
                <a:spcPct val="80000"/>
              </a:lnSpc>
              <a:spcBef>
                <a:spcPct val="20000"/>
              </a:spcBef>
              <a:spcAft>
                <a:spcPct val="0"/>
              </a:spcAft>
              <a:buClr>
                <a:schemeClr val="folHlink"/>
              </a:buClr>
              <a:buSzPct val="65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心理社会治疗推荐在治疗初期同时进行，主要集中在增加对疾病的了解、提高治疗的依从性、提高应对技能和学习及职业职能、改善人际关系</a:t>
            </a:r>
          </a:p>
          <a:p>
            <a:pPr marL="742950" marR="0" lvl="1" indent="-285750" algn="l" defTabSz="914400" rtl="0" eaLnBrk="1" fontAlgn="base" latinLnBrk="0" hangingPunct="1">
              <a:lnSpc>
                <a:spcPct val="80000"/>
              </a:lnSpc>
              <a:spcBef>
                <a:spcPct val="20000"/>
              </a:spcBef>
              <a:spcAft>
                <a:spcPct val="0"/>
              </a:spcAft>
              <a:buClr>
                <a:schemeClr val="folHlink"/>
              </a:buClr>
              <a:buSzPct val="65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症状缓解后维持治疗最少持续</a:t>
            </a:r>
            <a:r>
              <a:rPr kumimoji="0" lang="en-US" altLang="zh-CN"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12~24</a:t>
            </a: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个月，对于有自杀行为、严重激惹行为及伴精神病性症状者，停药时应慎重考虑</a:t>
            </a:r>
          </a:p>
          <a:p>
            <a:pPr marL="742950" marR="0" lvl="1" indent="-285750" algn="l" defTabSz="914400" rtl="0" eaLnBrk="1" fontAlgn="base" latinLnBrk="0" hangingPunct="1">
              <a:lnSpc>
                <a:spcPct val="80000"/>
              </a:lnSpc>
              <a:spcBef>
                <a:spcPct val="20000"/>
              </a:spcBef>
              <a:spcAft>
                <a:spcPct val="0"/>
              </a:spcAft>
              <a:buClr>
                <a:schemeClr val="folHlink"/>
              </a:buClr>
              <a:buSzPct val="65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应当选择对体重、泌乳素影响小的药物。丙戊酸盐较锂盐增加多囊卵巢综合征的发生风险，女性患者使用时需注意。无论选择何种治疗，起始剂量应降低，儿童患者应常规检测身高及体重</a:t>
            </a: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⒊老年双相障碍的治疗</a:t>
            </a:r>
          </a:p>
          <a:p>
            <a:pPr marL="742950" marR="0" lvl="1" indent="-285750" algn="l" defTabSz="914400" rtl="0" eaLnBrk="1" fontAlgn="base" latinLnBrk="0" hangingPunct="1">
              <a:lnSpc>
                <a:spcPct val="80000"/>
              </a:lnSpc>
              <a:spcBef>
                <a:spcPct val="20000"/>
              </a:spcBef>
              <a:spcAft>
                <a:spcPct val="0"/>
              </a:spcAft>
              <a:buClr>
                <a:schemeClr val="folHlink"/>
              </a:buClr>
              <a:buSzPct val="65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老年患者由于药物代谢动力学的改变及常合并躯体疾病，对药物的不良反应较敏感，较低的血药浓度可引起</a:t>
            </a:r>
            <a:r>
              <a:rPr kumimoji="0" lang="zh-CN" alt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不良反应</a:t>
            </a:r>
            <a:endPar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folHlink"/>
              </a:buClr>
              <a:buSzPct val="65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使用锂盐时应注意对肾脏和心脏的影响，使用苯二氮卓类药物时应注意肌肉松弛、意识模糊及共济失调等</a:t>
            </a:r>
            <a:r>
              <a:rPr kumimoji="0" lang="zh-CN" alt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不良反应</a:t>
            </a:r>
            <a:endPar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107</a:t>
            </a:fld>
            <a:endParaRPr lang="en-US" altLang="zh-CN" sz="1400" dirty="0">
              <a:effectLst>
                <a:outerShdw blurRad="38100" dist="38100" dir="2700000">
                  <a:srgbClr val="000000"/>
                </a:outerShdw>
              </a:effectLst>
              <a:latin typeface="Arial" panose="020B0604020202020204" pitchFamily="34" charset="0"/>
            </a:endParaRPr>
          </a:p>
        </p:txBody>
      </p:sp>
      <p:sp>
        <p:nvSpPr>
          <p:cNvPr id="118786"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㈥</a:t>
            </a:r>
            <a: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心理治疗</a:t>
            </a:r>
          </a:p>
        </p:txBody>
      </p:sp>
      <p:sp>
        <p:nvSpPr>
          <p:cNvPr id="118787" name="Rectangle 3"/>
          <p:cNvSpPr>
            <a:spLocks noGrp="1" noChangeArrowheads="1"/>
          </p:cNvSpPr>
          <p:nvPr>
            <p:ph idx="1"/>
          </p:nvPr>
        </p:nvSpPr>
        <p:spPr>
          <a:xfrm>
            <a:off x="428596" y="142873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维持治疗中的重要组成部分</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许多研究报道：心理治疗联合药物治疗可↓↓复发率和住院次数，急性期联合心理治疗可促进症状的缓解</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目的：提高患者的依从性、减少残留症状、应对应激性生活事件、改善人际关系等</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具体方式：心理教育、认知治疗、家庭治疗及人际关系治疗等。目前研究结果认为：</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CBT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对双相障碍的长期预防复发作用有限，但认知和教育技术可能提高治疗计划的整体疗效</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108</a:t>
            </a:fld>
            <a:endParaRPr lang="en-US" altLang="zh-CN" sz="1400" dirty="0">
              <a:effectLst>
                <a:outerShdw blurRad="38100" dist="38100" dir="2700000">
                  <a:srgbClr val="000000"/>
                </a:outerShdw>
              </a:effectLst>
              <a:latin typeface="Arial" panose="020B0604020202020204" pitchFamily="34" charset="0"/>
            </a:endParaRPr>
          </a:p>
        </p:txBody>
      </p:sp>
      <p:sp>
        <p:nvSpPr>
          <p:cNvPr id="119810" name="Rectangle 2"/>
          <p:cNvSpPr>
            <a:spLocks noGrp="1" noChangeArrowheads="1"/>
          </p:cNvSpPr>
          <p:nvPr>
            <p:ph type="title"/>
          </p:nvPr>
        </p:nvSpPr>
        <p:spPr>
          <a:xfrm>
            <a:off x="457200" y="214290"/>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七、病程和预后</a:t>
            </a:r>
          </a:p>
        </p:txBody>
      </p:sp>
      <p:sp>
        <p:nvSpPr>
          <p:cNvPr id="119811" name="Rectangle 3"/>
          <p:cNvSpPr>
            <a:spLocks noGrp="1" noChangeArrowheads="1"/>
          </p:cNvSpPr>
          <p:nvPr>
            <p:ph idx="1"/>
          </p:nvPr>
        </p:nvSpPr>
        <p:spPr>
          <a:xfrm>
            <a:off x="457200"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考虑患者的病程和症状时，有必要区分单相抑郁和双相障碍</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任何单相抑郁患者都包含了部分还未表现出来的双相障碍患者。</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10%~45%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的抑郁患者最终出现躁狂症状，这些患者可能有躁狂的家族史，在抗抑郁治疗中有过短暂和轻微的躁狂情绪波动</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几乎所有患者都能从急性发作中康复，但长期预后并不乐观</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与正常人群相比，双相障碍患者的离婚率高出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倍，职业状况的恶化程度要高</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患者有自杀行为，以女性患者更常见，通常均有抑郁或混合发作</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Ⅱ</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型预后稍好，快速循环型患者预后较差</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109</a:t>
            </a:fld>
            <a:endParaRPr lang="en-US" altLang="zh-CN" sz="1400" dirty="0">
              <a:effectLst>
                <a:outerShdw blurRad="38100" dist="38100" dir="2700000">
                  <a:srgbClr val="000000"/>
                </a:outerShdw>
              </a:effectLst>
              <a:latin typeface="Arial" panose="020B0604020202020204" pitchFamily="34" charset="0"/>
            </a:endParaRPr>
          </a:p>
        </p:txBody>
      </p:sp>
      <p:sp>
        <p:nvSpPr>
          <p:cNvPr id="72"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109</a:t>
            </a:fld>
            <a:endParaRPr lang="en-US" altLang="zh-CN" sz="1400" dirty="0">
              <a:effectLst>
                <a:outerShdw blurRad="38100" dist="38100" dir="2700000">
                  <a:srgbClr val="000000"/>
                </a:outerShdw>
              </a:effectLst>
              <a:latin typeface="Arial" panose="020B0604020202020204" pitchFamily="34" charset="0"/>
            </a:endParaRPr>
          </a:p>
        </p:txBody>
      </p:sp>
      <p:sp>
        <p:nvSpPr>
          <p:cNvPr id="70"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109</a:t>
            </a:fld>
            <a:endParaRPr lang="en-US" altLang="zh-CN" sz="1400" dirty="0">
              <a:effectLst>
                <a:outerShdw blurRad="38100" dist="38100" dir="2700000">
                  <a:srgbClr val="000000"/>
                </a:outerShdw>
              </a:effectLst>
              <a:latin typeface="Arial" panose="020B0604020202020204" pitchFamily="34" charset="0"/>
            </a:endParaRPr>
          </a:p>
        </p:txBody>
      </p:sp>
      <p:sp>
        <p:nvSpPr>
          <p:cNvPr id="71"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109</a:t>
            </a:fld>
            <a:endParaRPr lang="en-US" altLang="zh-CN" sz="1400" dirty="0">
              <a:effectLst>
                <a:outerShdw blurRad="38100" dist="38100" dir="2700000">
                  <a:srgbClr val="000000"/>
                </a:outerShdw>
              </a:effectLst>
              <a:latin typeface="Arial" panose="020B0604020202020204" pitchFamily="34" charset="0"/>
            </a:endParaRPr>
          </a:p>
        </p:txBody>
      </p:sp>
      <p:sp>
        <p:nvSpPr>
          <p:cNvPr id="6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109</a:t>
            </a:fld>
            <a:endParaRPr lang="en-US" altLang="zh-CN" sz="1400" dirty="0">
              <a:effectLst>
                <a:outerShdw blurRad="38100" dist="38100" dir="2700000">
                  <a:srgbClr val="000000"/>
                </a:outerShdw>
              </a:effectLst>
              <a:latin typeface="Arial" panose="020B0604020202020204" pitchFamily="34" charset="0"/>
            </a:endParaRPr>
          </a:p>
        </p:txBody>
      </p:sp>
      <p:sp>
        <p:nvSpPr>
          <p:cNvPr id="121858" name="Rectangle 2"/>
          <p:cNvSpPr>
            <a:spLocks noGrp="1" noChangeArrowheads="1"/>
          </p:cNvSpPr>
          <p:nvPr>
            <p:ph type="title"/>
          </p:nvPr>
        </p:nvSpPr>
        <p:spPr>
          <a:xfrm>
            <a:off x="468313" y="142852"/>
            <a:ext cx="8229600" cy="384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八、</a:t>
            </a:r>
            <a:r>
              <a:rPr kumimoji="0" lang="en-US" altLang="zh-CN" sz="2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双相障碍的诊疗程序</a:t>
            </a:r>
          </a:p>
        </p:txBody>
      </p:sp>
      <p:sp>
        <p:nvSpPr>
          <p:cNvPr id="112649" name="Rectangle 4"/>
          <p:cNvSpPr/>
          <p:nvPr/>
        </p:nvSpPr>
        <p:spPr>
          <a:xfrm>
            <a:off x="755650" y="620713"/>
            <a:ext cx="2160588" cy="504825"/>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pPr algn="ctr"/>
            <a:r>
              <a:rPr lang="en-US" altLang="zh-CN" sz="1000" b="1" dirty="0">
                <a:latin typeface="Tahoma" panose="020B0604030504040204" pitchFamily="34" charset="0"/>
              </a:rPr>
              <a:t>⒈</a:t>
            </a:r>
            <a:r>
              <a:rPr lang="zh-CN" altLang="en-US" sz="1000" b="1" dirty="0">
                <a:latin typeface="Tahoma" panose="020B0604030504040204" pitchFamily="34" charset="0"/>
              </a:rPr>
              <a:t>初诊</a:t>
            </a:r>
          </a:p>
          <a:p>
            <a:pPr algn="ctr">
              <a:buFont typeface="Wingdings" panose="05000000000000000000" pitchFamily="2" charset="2"/>
              <a:buChar char="l"/>
            </a:pPr>
            <a:r>
              <a:rPr lang="zh-CN" altLang="en-US" sz="800" dirty="0">
                <a:latin typeface="Tahoma" panose="020B0604030504040204" pitchFamily="34" charset="0"/>
              </a:rPr>
              <a:t>躁狂发作：情感高涨、言语和活动增多</a:t>
            </a:r>
          </a:p>
          <a:p>
            <a:pPr algn="ctr">
              <a:buFont typeface="Wingdings" panose="05000000000000000000" pitchFamily="2" charset="2"/>
              <a:buChar char="l"/>
            </a:pPr>
            <a:r>
              <a:rPr lang="zh-CN" altLang="en-US" sz="800" dirty="0">
                <a:latin typeface="Tahoma" panose="020B0604030504040204" pitchFamily="34" charset="0"/>
              </a:rPr>
              <a:t>抑郁发作：情感低落、思维缓慢、活动减少</a:t>
            </a:r>
          </a:p>
        </p:txBody>
      </p:sp>
      <p:sp>
        <p:nvSpPr>
          <p:cNvPr id="112650" name="Rectangle 5"/>
          <p:cNvSpPr/>
          <p:nvPr/>
        </p:nvSpPr>
        <p:spPr>
          <a:xfrm>
            <a:off x="3708400" y="620713"/>
            <a:ext cx="1081088" cy="358775"/>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pPr algn="ctr"/>
            <a:r>
              <a:rPr lang="en-US" altLang="zh-CN" sz="1000" b="1" dirty="0">
                <a:latin typeface="Tahoma" panose="020B0604030504040204" pitchFamily="34" charset="0"/>
              </a:rPr>
              <a:t>⒉</a:t>
            </a:r>
            <a:r>
              <a:rPr lang="zh-CN" altLang="en-US" sz="1000" b="1" dirty="0">
                <a:latin typeface="Tahoma" panose="020B0604030504040204" pitchFamily="34" charset="0"/>
              </a:rPr>
              <a:t>诊断</a:t>
            </a:r>
          </a:p>
          <a:p>
            <a:pPr algn="ctr">
              <a:buFont typeface="Wingdings" panose="05000000000000000000" pitchFamily="2" charset="2"/>
              <a:buNone/>
            </a:pPr>
            <a:r>
              <a:rPr lang="zh-CN" altLang="en-US" sz="800" dirty="0">
                <a:latin typeface="Tahoma" panose="020B0604030504040204" pitchFamily="34" charset="0"/>
              </a:rPr>
              <a:t>是否确诊双相障碍</a:t>
            </a:r>
          </a:p>
        </p:txBody>
      </p:sp>
      <p:sp>
        <p:nvSpPr>
          <p:cNvPr id="112651" name="Rectangle 6"/>
          <p:cNvSpPr/>
          <p:nvPr/>
        </p:nvSpPr>
        <p:spPr>
          <a:xfrm>
            <a:off x="5580063" y="620713"/>
            <a:ext cx="1081087"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000" b="1" dirty="0">
                <a:latin typeface="Tahoma" panose="020B0604030504040204" pitchFamily="34" charset="0"/>
              </a:rPr>
              <a:t>其他诊断</a:t>
            </a:r>
          </a:p>
          <a:p>
            <a:pPr algn="ctr"/>
            <a:r>
              <a:rPr lang="zh-CN" altLang="en-US" sz="800" dirty="0">
                <a:latin typeface="Tahoma" panose="020B0604030504040204" pitchFamily="34" charset="0"/>
              </a:rPr>
              <a:t>给予患者适当治疗</a:t>
            </a:r>
          </a:p>
        </p:txBody>
      </p:sp>
      <p:sp>
        <p:nvSpPr>
          <p:cNvPr id="112652" name="Rectangle 8"/>
          <p:cNvSpPr/>
          <p:nvPr/>
        </p:nvSpPr>
        <p:spPr>
          <a:xfrm>
            <a:off x="539750" y="1341438"/>
            <a:ext cx="3598863" cy="1368425"/>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en-US" altLang="zh-CN" sz="1000" b="1" dirty="0">
                <a:latin typeface="Tahoma" panose="020B0604030504040204" pitchFamily="34" charset="0"/>
              </a:rPr>
              <a:t>⒋</a:t>
            </a:r>
            <a:r>
              <a:rPr lang="zh-CN" altLang="en-US" sz="1000" b="1" dirty="0">
                <a:latin typeface="Tahoma" panose="020B0604030504040204" pitchFamily="34" charset="0"/>
              </a:rPr>
              <a:t>急性躁狂</a:t>
            </a:r>
            <a:r>
              <a:rPr lang="en-US" altLang="zh-CN" sz="1000" b="1" dirty="0">
                <a:latin typeface="Tahoma" panose="020B0604030504040204" pitchFamily="34" charset="0"/>
              </a:rPr>
              <a:t>/</a:t>
            </a:r>
            <a:r>
              <a:rPr lang="zh-CN" altLang="en-US" sz="1000" b="1" dirty="0">
                <a:latin typeface="Tahoma" panose="020B0604030504040204" pitchFamily="34" charset="0"/>
              </a:rPr>
              <a:t>轻躁狂的治疗</a:t>
            </a:r>
          </a:p>
          <a:p>
            <a:r>
              <a:rPr lang="zh-CN" altLang="en-US" sz="800" b="1" u="sng" dirty="0">
                <a:latin typeface="Tahoma" panose="020B0604030504040204" pitchFamily="34" charset="0"/>
              </a:rPr>
              <a:t>⑴非药物治疗</a:t>
            </a:r>
          </a:p>
          <a:p>
            <a:pPr>
              <a:buFont typeface="Wingdings" panose="05000000000000000000" pitchFamily="2" charset="2"/>
              <a:buChar char="l"/>
            </a:pPr>
            <a:r>
              <a:rPr lang="zh-CN" altLang="en-US" sz="800" dirty="0">
                <a:latin typeface="Tahoma" panose="020B0604030504040204" pitchFamily="34" charset="0"/>
              </a:rPr>
              <a:t>对患者及家人的医药常识教育，提高治疗的依从性</a:t>
            </a:r>
          </a:p>
          <a:p>
            <a:pPr>
              <a:buFont typeface="Wingdings" panose="05000000000000000000" pitchFamily="2" charset="2"/>
              <a:buChar char="l"/>
            </a:pPr>
            <a:r>
              <a:rPr lang="zh-CN" altLang="en-US" sz="800" dirty="0">
                <a:latin typeface="Tahoma" panose="020B0604030504040204" pitchFamily="34" charset="0"/>
              </a:rPr>
              <a:t>躯体治疗、物理治疗</a:t>
            </a:r>
          </a:p>
          <a:p>
            <a:pPr>
              <a:buFont typeface="Wingdings" panose="05000000000000000000" pitchFamily="2" charset="2"/>
              <a:buChar char="l"/>
            </a:pPr>
            <a:r>
              <a:rPr lang="zh-CN" altLang="en-US" sz="800" dirty="0">
                <a:latin typeface="Tahoma" panose="020B0604030504040204" pitchFamily="34" charset="0"/>
              </a:rPr>
              <a:t>心理治疗、包括家庭治疗</a:t>
            </a:r>
          </a:p>
          <a:p>
            <a:pPr>
              <a:buFont typeface="Wingdings" panose="05000000000000000000" pitchFamily="2" charset="2"/>
              <a:buChar char="l"/>
            </a:pPr>
            <a:r>
              <a:rPr lang="zh-CN" altLang="en-US" sz="800" dirty="0">
                <a:latin typeface="Tahoma" panose="020B0604030504040204" pitchFamily="34" charset="0"/>
              </a:rPr>
              <a:t>危机干预</a:t>
            </a:r>
          </a:p>
          <a:p>
            <a:pPr>
              <a:buFont typeface="Wingdings" panose="05000000000000000000" pitchFamily="2" charset="2"/>
              <a:buNone/>
            </a:pPr>
            <a:r>
              <a:rPr lang="zh-CN" altLang="en-US" sz="800" b="1" u="sng" dirty="0">
                <a:latin typeface="Tahoma" panose="020B0604030504040204" pitchFamily="34" charset="0"/>
              </a:rPr>
              <a:t>⑵药物治疗</a:t>
            </a:r>
          </a:p>
          <a:p>
            <a:pPr>
              <a:buFont typeface="Wingdings" panose="05000000000000000000" pitchFamily="2" charset="2"/>
              <a:buChar char="l"/>
            </a:pPr>
            <a:r>
              <a:rPr lang="zh-CN" altLang="en-US" sz="800" dirty="0">
                <a:latin typeface="Tahoma" panose="020B0604030504040204" pitchFamily="34" charset="0"/>
              </a:rPr>
              <a:t>一线心境稳定剂：碳酸锂、丙戊酸盐、卡马西平（奥卡西平）</a:t>
            </a:r>
          </a:p>
          <a:p>
            <a:pPr>
              <a:buFont typeface="Wingdings" panose="05000000000000000000" pitchFamily="2" charset="2"/>
              <a:buChar char="l"/>
            </a:pPr>
            <a:r>
              <a:rPr lang="zh-CN" altLang="en-US" sz="800" dirty="0">
                <a:latin typeface="Tahoma" panose="020B0604030504040204" pitchFamily="34" charset="0"/>
              </a:rPr>
              <a:t>备用心境稳定剂：拉莫三嗪、加巴喷丁、某些非典型抗精神病药（如奥氮平、</a:t>
            </a:r>
          </a:p>
          <a:p>
            <a:pPr>
              <a:buFont typeface="Wingdings" panose="05000000000000000000" pitchFamily="2" charset="2"/>
              <a:buNone/>
            </a:pPr>
            <a:r>
              <a:rPr lang="zh-CN" altLang="en-US" sz="800" dirty="0">
                <a:latin typeface="Tahoma" panose="020B0604030504040204" pitchFamily="34" charset="0"/>
              </a:rPr>
              <a:t>利培酮、喹硫平、阿立哌唑、齐拉西酮）</a:t>
            </a:r>
          </a:p>
        </p:txBody>
      </p:sp>
      <p:sp>
        <p:nvSpPr>
          <p:cNvPr id="112653" name="Rectangle 9"/>
          <p:cNvSpPr/>
          <p:nvPr/>
        </p:nvSpPr>
        <p:spPr>
          <a:xfrm>
            <a:off x="4427538" y="1341438"/>
            <a:ext cx="1152525" cy="431800"/>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pPr algn="ctr"/>
            <a:r>
              <a:rPr lang="en-US" altLang="zh-CN" sz="1000" b="1" dirty="0">
                <a:latin typeface="Tahoma" panose="020B0604030504040204" pitchFamily="34" charset="0"/>
              </a:rPr>
              <a:t>⒊</a:t>
            </a:r>
            <a:r>
              <a:rPr lang="zh-CN" altLang="en-US" sz="1000" b="1" dirty="0">
                <a:latin typeface="Tahoma" panose="020B0604030504040204" pitchFamily="34" charset="0"/>
              </a:rPr>
              <a:t>评估病情</a:t>
            </a:r>
          </a:p>
          <a:p>
            <a:pPr algn="ctr"/>
            <a:r>
              <a:rPr lang="zh-CN" altLang="en-US" sz="800" dirty="0">
                <a:latin typeface="Tahoma" panose="020B0604030504040204" pitchFamily="34" charset="0"/>
              </a:rPr>
              <a:t>是急性躁狂还是抑郁发作</a:t>
            </a:r>
          </a:p>
        </p:txBody>
      </p:sp>
      <p:sp>
        <p:nvSpPr>
          <p:cNvPr id="112654" name="Rectangle 10"/>
          <p:cNvSpPr/>
          <p:nvPr/>
        </p:nvSpPr>
        <p:spPr>
          <a:xfrm>
            <a:off x="4427538" y="1844675"/>
            <a:ext cx="3600450" cy="1728788"/>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en-US" altLang="zh-CN" sz="1000" b="1" dirty="0">
                <a:latin typeface="Tahoma" panose="020B0604030504040204" pitchFamily="34" charset="0"/>
              </a:rPr>
              <a:t>⒋</a:t>
            </a:r>
            <a:r>
              <a:rPr lang="zh-CN" altLang="en-US" sz="1000" b="1" dirty="0">
                <a:latin typeface="Tahoma" panose="020B0604030504040204" pitchFamily="34" charset="0"/>
              </a:rPr>
              <a:t>急性抑郁发作的治疗</a:t>
            </a:r>
          </a:p>
          <a:p>
            <a:r>
              <a:rPr lang="zh-CN" altLang="en-US" sz="800" u="sng" dirty="0">
                <a:latin typeface="Tahoma" panose="020B0604030504040204" pitchFamily="34" charset="0"/>
              </a:rPr>
              <a:t>⑴非药物治疗</a:t>
            </a:r>
          </a:p>
          <a:p>
            <a:pPr>
              <a:buFont typeface="Wingdings" panose="05000000000000000000" pitchFamily="2" charset="2"/>
              <a:buChar char="l"/>
            </a:pPr>
            <a:r>
              <a:rPr lang="zh-CN" altLang="en-US" sz="800" dirty="0">
                <a:latin typeface="Tahoma" panose="020B0604030504040204" pitchFamily="34" charset="0"/>
              </a:rPr>
              <a:t>对患者及家人的医药常识教育</a:t>
            </a:r>
          </a:p>
          <a:p>
            <a:pPr>
              <a:buFont typeface="Wingdings" panose="05000000000000000000" pitchFamily="2" charset="2"/>
              <a:buChar char="l"/>
            </a:pPr>
            <a:r>
              <a:rPr lang="zh-CN" altLang="en-US" sz="800" dirty="0">
                <a:latin typeface="Tahoma" panose="020B0604030504040204" pitchFamily="34" charset="0"/>
              </a:rPr>
              <a:t>心理治疗</a:t>
            </a:r>
          </a:p>
          <a:p>
            <a:pPr>
              <a:buFont typeface="Wingdings" panose="05000000000000000000" pitchFamily="2" charset="2"/>
              <a:buChar char="l"/>
            </a:pPr>
            <a:r>
              <a:rPr lang="zh-CN" altLang="en-US" sz="800" dirty="0">
                <a:latin typeface="Tahoma" panose="020B0604030504040204" pitchFamily="34" charset="0"/>
              </a:rPr>
              <a:t>危机干预</a:t>
            </a:r>
          </a:p>
          <a:p>
            <a:pPr>
              <a:buFont typeface="Wingdings" panose="05000000000000000000" pitchFamily="2" charset="2"/>
              <a:buChar char="l"/>
            </a:pPr>
            <a:r>
              <a:rPr lang="zh-CN" altLang="en-US" sz="800" dirty="0">
                <a:latin typeface="Tahoma" panose="020B0604030504040204" pitchFamily="34" charset="0"/>
              </a:rPr>
              <a:t>电休克治疗或改良电休克治疗：适用于严重木僵、拒食、自杀者⑵药物治疗</a:t>
            </a:r>
          </a:p>
          <a:p>
            <a:pPr>
              <a:buFont typeface="Wingdings" panose="05000000000000000000" pitchFamily="2" charset="2"/>
              <a:buNone/>
            </a:pPr>
            <a:r>
              <a:rPr lang="zh-CN" altLang="en-US" sz="800" u="sng" dirty="0">
                <a:latin typeface="Tahoma" panose="020B0604030504040204" pitchFamily="34" charset="0"/>
              </a:rPr>
              <a:t>⑵药物治疗</a:t>
            </a:r>
          </a:p>
          <a:p>
            <a:pPr>
              <a:buFont typeface="Wingdings" panose="05000000000000000000" pitchFamily="2" charset="2"/>
              <a:buChar char="l"/>
            </a:pPr>
            <a:r>
              <a:rPr lang="zh-CN" altLang="en-US" sz="800" dirty="0">
                <a:latin typeface="Tahoma" panose="020B0604030504040204" pitchFamily="34" charset="0"/>
              </a:rPr>
              <a:t>在原已使用心灵稳定剂的基础上进行治疗：</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心境稳定剂、常用药物有锂盐、丙戊酸盐、卡马西平</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原用丙戊酸盐、卡马西平者应改用锂</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原用锂盐者应加大剂量</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可采用心境稳定剂</a:t>
            </a:r>
            <a:r>
              <a:rPr lang="en-US" altLang="zh-CN" sz="800" dirty="0">
                <a:latin typeface="Tahoma" panose="020B0604030504040204" pitchFamily="34" charset="0"/>
              </a:rPr>
              <a:t>+</a:t>
            </a:r>
            <a:r>
              <a:rPr lang="zh-CN" altLang="en-US" sz="800" dirty="0">
                <a:latin typeface="Tahoma" panose="020B0604030504040204" pitchFamily="34" charset="0"/>
              </a:rPr>
              <a:t>拉莫三嗪</a:t>
            </a:r>
          </a:p>
          <a:p>
            <a:pPr>
              <a:buFont typeface="Wingdings" panose="05000000000000000000" pitchFamily="2" charset="2"/>
              <a:buChar char="l"/>
            </a:pPr>
            <a:r>
              <a:rPr lang="zh-CN" altLang="en-US" sz="800" dirty="0">
                <a:latin typeface="Tahoma" panose="020B0604030504040204" pitchFamily="34" charset="0"/>
              </a:rPr>
              <a:t>治疗早期应避免使用抗抑郁药</a:t>
            </a:r>
          </a:p>
        </p:txBody>
      </p:sp>
      <p:sp>
        <p:nvSpPr>
          <p:cNvPr id="112655" name="Rectangle 11"/>
          <p:cNvSpPr/>
          <p:nvPr/>
        </p:nvSpPr>
        <p:spPr>
          <a:xfrm>
            <a:off x="1619250" y="2997200"/>
            <a:ext cx="1223963" cy="431800"/>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pPr algn="ctr"/>
            <a:r>
              <a:rPr lang="en-US" altLang="zh-CN" sz="1000" b="1" dirty="0">
                <a:latin typeface="Tahoma" panose="020B0604030504040204" pitchFamily="34" charset="0"/>
              </a:rPr>
              <a:t>⒌</a:t>
            </a:r>
            <a:r>
              <a:rPr lang="zh-CN" altLang="en-US" sz="1000" b="1" dirty="0">
                <a:latin typeface="Tahoma" panose="020B0604030504040204" pitchFamily="34" charset="0"/>
              </a:rPr>
              <a:t>随访</a:t>
            </a:r>
          </a:p>
          <a:p>
            <a:pPr algn="ctr"/>
            <a:r>
              <a:rPr lang="zh-CN" altLang="en-US" sz="800" dirty="0">
                <a:latin typeface="Tahoma" panose="020B0604030504040204" pitchFamily="34" charset="0"/>
              </a:rPr>
              <a:t>治疗</a:t>
            </a:r>
            <a:r>
              <a:rPr lang="en-US" altLang="zh-CN" sz="800" dirty="0">
                <a:latin typeface="Tahoma" panose="020B0604030504040204" pitchFamily="34" charset="0"/>
              </a:rPr>
              <a:t>2</a:t>
            </a:r>
            <a:r>
              <a:rPr lang="zh-CN" altLang="en-US" sz="800" dirty="0">
                <a:latin typeface="Tahoma" panose="020B0604030504040204" pitchFamily="34" charset="0"/>
              </a:rPr>
              <a:t>周后是否有效</a:t>
            </a:r>
          </a:p>
        </p:txBody>
      </p:sp>
      <p:sp>
        <p:nvSpPr>
          <p:cNvPr id="112656" name="Rectangle 12"/>
          <p:cNvSpPr/>
          <p:nvPr/>
        </p:nvSpPr>
        <p:spPr>
          <a:xfrm>
            <a:off x="468313" y="3573463"/>
            <a:ext cx="863600" cy="2159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800" dirty="0">
                <a:latin typeface="Tahoma" panose="020B0604030504040204" pitchFamily="34" charset="0"/>
              </a:rPr>
              <a:t>无效果或不理想</a:t>
            </a:r>
          </a:p>
        </p:txBody>
      </p:sp>
      <p:sp>
        <p:nvSpPr>
          <p:cNvPr id="112657" name="Rectangle 13"/>
          <p:cNvSpPr/>
          <p:nvPr/>
        </p:nvSpPr>
        <p:spPr>
          <a:xfrm>
            <a:off x="2484438" y="3573463"/>
            <a:ext cx="504825" cy="2159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800" dirty="0">
                <a:latin typeface="Tahoma" panose="020B0604030504040204" pitchFamily="34" charset="0"/>
              </a:rPr>
              <a:t>有效</a:t>
            </a:r>
          </a:p>
        </p:txBody>
      </p:sp>
      <p:sp>
        <p:nvSpPr>
          <p:cNvPr id="112658" name="Rectangle 14"/>
          <p:cNvSpPr/>
          <p:nvPr/>
        </p:nvSpPr>
        <p:spPr>
          <a:xfrm>
            <a:off x="1476375" y="3933825"/>
            <a:ext cx="2879725" cy="647700"/>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zh-CN" altLang="en-US" sz="1000" b="1" dirty="0">
                <a:latin typeface="Tahoma" panose="020B0604030504040204" pitchFamily="34" charset="0"/>
              </a:rPr>
              <a:t>巩固治疗</a:t>
            </a:r>
          </a:p>
          <a:p>
            <a:pPr>
              <a:buFont typeface="Wingdings" panose="05000000000000000000" pitchFamily="2" charset="2"/>
              <a:buChar char="l"/>
            </a:pPr>
            <a:r>
              <a:rPr lang="zh-CN" altLang="en-US" sz="800" dirty="0">
                <a:latin typeface="Tahoma" panose="020B0604030504040204" pitchFamily="34" charset="0"/>
              </a:rPr>
              <a:t>几星期内应每周评估疗效</a:t>
            </a:r>
            <a:r>
              <a:rPr lang="en-US" altLang="zh-CN" sz="800" dirty="0">
                <a:latin typeface="Tahoma" panose="020B0604030504040204" pitchFamily="34" charset="0"/>
              </a:rPr>
              <a:t>1</a:t>
            </a:r>
            <a:r>
              <a:rPr lang="zh-CN" altLang="en-US" sz="800" dirty="0">
                <a:latin typeface="Tahoma" panose="020B0604030504040204" pitchFamily="34" charset="0"/>
              </a:rPr>
              <a:t>次</a:t>
            </a:r>
          </a:p>
          <a:p>
            <a:pPr>
              <a:buFont typeface="Wingdings" panose="05000000000000000000" pitchFamily="2" charset="2"/>
              <a:buChar char="l"/>
            </a:pPr>
            <a:r>
              <a:rPr lang="zh-CN" altLang="en-US" sz="800" dirty="0">
                <a:latin typeface="Tahoma" panose="020B0604030504040204" pitchFamily="34" charset="0"/>
              </a:rPr>
              <a:t>疗效满意后扔应给予原药物剂量治疗数月</a:t>
            </a:r>
          </a:p>
          <a:p>
            <a:pPr>
              <a:buFont typeface="Wingdings" panose="05000000000000000000" pitchFamily="2" charset="2"/>
              <a:buChar char="l"/>
            </a:pPr>
            <a:r>
              <a:rPr lang="zh-CN" altLang="en-US" sz="800" dirty="0">
                <a:latin typeface="Tahoma" panose="020B0604030504040204" pitchFamily="34" charset="0"/>
              </a:rPr>
              <a:t>巩固治疗期过后进入维持治疗期，开始减药或减低用药剂量</a:t>
            </a:r>
          </a:p>
        </p:txBody>
      </p:sp>
      <p:sp>
        <p:nvSpPr>
          <p:cNvPr id="112659" name="Rectangle 15"/>
          <p:cNvSpPr/>
          <p:nvPr/>
        </p:nvSpPr>
        <p:spPr>
          <a:xfrm>
            <a:off x="4500563" y="3716338"/>
            <a:ext cx="792162" cy="360362"/>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pPr algn="ctr"/>
            <a:r>
              <a:rPr lang="en-US" altLang="zh-CN" sz="1000" b="1" dirty="0">
                <a:latin typeface="Tahoma" panose="020B0604030504040204" pitchFamily="34" charset="0"/>
              </a:rPr>
              <a:t>⒌</a:t>
            </a:r>
            <a:r>
              <a:rPr lang="zh-CN" altLang="en-US" sz="1000" b="1" dirty="0">
                <a:latin typeface="Tahoma" panose="020B0604030504040204" pitchFamily="34" charset="0"/>
              </a:rPr>
              <a:t>随访</a:t>
            </a:r>
          </a:p>
          <a:p>
            <a:pPr algn="ctr"/>
            <a:r>
              <a:rPr lang="zh-CN" altLang="en-US" sz="800" dirty="0">
                <a:latin typeface="Tahoma" panose="020B0604030504040204" pitchFamily="34" charset="0"/>
              </a:rPr>
              <a:t>治疗是否有效</a:t>
            </a:r>
          </a:p>
        </p:txBody>
      </p:sp>
      <p:sp>
        <p:nvSpPr>
          <p:cNvPr id="112660" name="Rectangle 16"/>
          <p:cNvSpPr/>
          <p:nvPr/>
        </p:nvSpPr>
        <p:spPr>
          <a:xfrm>
            <a:off x="5867400" y="3644900"/>
            <a:ext cx="1873250" cy="1152525"/>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zh-CN" altLang="en-US" sz="1000" b="1" dirty="0">
                <a:latin typeface="Tahoma" panose="020B0604030504040204" pitchFamily="34" charset="0"/>
              </a:rPr>
              <a:t>调整药物治疗</a:t>
            </a:r>
          </a:p>
          <a:p>
            <a:r>
              <a:rPr lang="zh-CN" altLang="en-US" sz="800" dirty="0">
                <a:latin typeface="Tahoma" panose="020B0604030504040204" pitchFamily="34" charset="0"/>
              </a:rPr>
              <a:t>在上述治疗的基础上加用以下药物：</a:t>
            </a:r>
          </a:p>
          <a:p>
            <a:pPr>
              <a:buFont typeface="Wingdings" panose="05000000000000000000" pitchFamily="2" charset="2"/>
              <a:buChar char="l"/>
            </a:pPr>
            <a:r>
              <a:rPr lang="zh-CN" altLang="en-US" sz="800" dirty="0">
                <a:latin typeface="Tahoma" panose="020B0604030504040204" pitchFamily="34" charset="0"/>
              </a:rPr>
              <a:t>抗抑郁药：安非他酮、</a:t>
            </a:r>
            <a:r>
              <a:rPr lang="en-US" altLang="zh-CN" sz="800" dirty="0">
                <a:latin typeface="Tahoma" panose="020B0604030504040204" pitchFamily="34" charset="0"/>
              </a:rPr>
              <a:t>SSRIs</a:t>
            </a:r>
            <a:r>
              <a:rPr lang="zh-CN" altLang="en-US" sz="800" dirty="0">
                <a:latin typeface="Tahoma" panose="020B0604030504040204" pitchFamily="34" charset="0"/>
              </a:rPr>
              <a:t>、</a:t>
            </a:r>
            <a:r>
              <a:rPr lang="en-US" altLang="zh-CN" sz="800" dirty="0">
                <a:latin typeface="Tahoma" panose="020B0604030504040204" pitchFamily="34" charset="0"/>
              </a:rPr>
              <a:t>SNRIs</a:t>
            </a:r>
          </a:p>
          <a:p>
            <a:pPr>
              <a:buFont typeface="Wingdings" panose="05000000000000000000" pitchFamily="2" charset="2"/>
              <a:buChar char="l"/>
            </a:pPr>
            <a:r>
              <a:rPr lang="zh-CN" altLang="en-US" sz="800" dirty="0">
                <a:latin typeface="Tahoma" panose="020B0604030504040204" pitchFamily="34" charset="0"/>
              </a:rPr>
              <a:t>抗抑郁药增效剂：</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非典型抗精神病药</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甲状腺素</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丁螺环酮</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钙通道拮抗剂</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美托洛尔</a:t>
            </a:r>
          </a:p>
        </p:txBody>
      </p:sp>
      <p:sp>
        <p:nvSpPr>
          <p:cNvPr id="112661" name="Rectangle 17"/>
          <p:cNvSpPr/>
          <p:nvPr/>
        </p:nvSpPr>
        <p:spPr>
          <a:xfrm>
            <a:off x="7956550" y="3716338"/>
            <a:ext cx="649288"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000" b="1" dirty="0">
                <a:latin typeface="Tahoma" panose="020B0604030504040204" pitchFamily="34" charset="0"/>
              </a:rPr>
              <a:t>随访</a:t>
            </a:r>
          </a:p>
          <a:p>
            <a:pPr algn="ctr"/>
            <a:r>
              <a:rPr lang="zh-CN" altLang="en-US" sz="800" dirty="0">
                <a:latin typeface="Tahoma" panose="020B0604030504040204" pitchFamily="34" charset="0"/>
              </a:rPr>
              <a:t>治疗是否有效</a:t>
            </a:r>
          </a:p>
        </p:txBody>
      </p:sp>
      <p:sp>
        <p:nvSpPr>
          <p:cNvPr id="112662" name="Rectangle 18"/>
          <p:cNvSpPr/>
          <p:nvPr/>
        </p:nvSpPr>
        <p:spPr>
          <a:xfrm>
            <a:off x="611188" y="4652963"/>
            <a:ext cx="2160587" cy="1223962"/>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zh-CN" altLang="en-US" sz="1000" b="1" dirty="0">
                <a:latin typeface="Tahoma" panose="020B0604030504040204" pitchFamily="34" charset="0"/>
              </a:rPr>
              <a:t>调整治疗</a:t>
            </a:r>
          </a:p>
          <a:p>
            <a:pPr>
              <a:buFont typeface="Wingdings" panose="05000000000000000000" pitchFamily="2" charset="2"/>
              <a:buChar char="l"/>
            </a:pPr>
            <a:r>
              <a:rPr lang="zh-CN" altLang="en-US" sz="800" dirty="0">
                <a:latin typeface="Tahoma" panose="020B0604030504040204" pitchFamily="34" charset="0"/>
              </a:rPr>
              <a:t>先排除用药依从性差和血药浓度过低等因素</a:t>
            </a:r>
          </a:p>
          <a:p>
            <a:pPr>
              <a:buFont typeface="Wingdings" panose="05000000000000000000" pitchFamily="2" charset="2"/>
              <a:buChar char="l"/>
            </a:pPr>
            <a:r>
              <a:rPr lang="zh-CN" altLang="en-US" sz="800" dirty="0">
                <a:latin typeface="Tahoma" panose="020B0604030504040204" pitchFamily="34" charset="0"/>
              </a:rPr>
              <a:t>可加大原用药的用量</a:t>
            </a:r>
          </a:p>
          <a:p>
            <a:pPr>
              <a:buFont typeface="Wingdings" panose="05000000000000000000" pitchFamily="2" charset="2"/>
              <a:buChar char="l"/>
            </a:pPr>
            <a:r>
              <a:rPr lang="zh-CN" altLang="en-US" sz="800" dirty="0">
                <a:latin typeface="Tahoma" panose="020B0604030504040204" pitchFamily="34" charset="0"/>
              </a:rPr>
              <a:t>可换用或加用另一种一线心境稳定剂</a:t>
            </a:r>
          </a:p>
          <a:p>
            <a:pPr>
              <a:buFont typeface="Wingdings" panose="05000000000000000000" pitchFamily="2" charset="2"/>
              <a:buChar char="l"/>
            </a:pPr>
            <a:r>
              <a:rPr lang="zh-CN" altLang="en-US" sz="800" dirty="0">
                <a:latin typeface="Tahoma" panose="020B0604030504040204" pitchFamily="34" charset="0"/>
              </a:rPr>
              <a:t>根据病情需要联合用药：</a:t>
            </a:r>
          </a:p>
          <a:p>
            <a:pPr>
              <a:buFont typeface="Wingdings" panose="05000000000000000000" pitchFamily="2" charset="2"/>
              <a:buNone/>
            </a:pPr>
            <a:r>
              <a:rPr lang="en-US" altLang="zh-CN" sz="800" dirty="0">
                <a:latin typeface="Tahoma" panose="020B0604030504040204" pitchFamily="34" charset="0"/>
              </a:rPr>
              <a:t>--2</a:t>
            </a:r>
            <a:r>
              <a:rPr lang="zh-CN" altLang="en-US" sz="800" dirty="0">
                <a:latin typeface="Tahoma" panose="020B0604030504040204" pitchFamily="34" charset="0"/>
              </a:rPr>
              <a:t>种心境稳定剂联合用</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心境稳定剂</a:t>
            </a:r>
            <a:r>
              <a:rPr lang="en-US" altLang="zh-CN" sz="800" dirty="0">
                <a:latin typeface="Tahoma" panose="020B0604030504040204" pitchFamily="34" charset="0"/>
              </a:rPr>
              <a:t>+</a:t>
            </a:r>
            <a:r>
              <a:rPr lang="zh-CN" altLang="en-US" sz="800" dirty="0">
                <a:latin typeface="Tahoma" panose="020B0604030504040204" pitchFamily="34" charset="0"/>
              </a:rPr>
              <a:t>抗精神病药</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心境稳定剂</a:t>
            </a:r>
            <a:r>
              <a:rPr lang="en-US" altLang="zh-CN" sz="800" dirty="0">
                <a:latin typeface="Tahoma" panose="020B0604030504040204" pitchFamily="34" charset="0"/>
              </a:rPr>
              <a:t>+</a:t>
            </a:r>
            <a:r>
              <a:rPr lang="zh-CN" altLang="en-US" sz="800" dirty="0">
                <a:latin typeface="Tahoma" panose="020B0604030504040204" pitchFamily="34" charset="0"/>
              </a:rPr>
              <a:t>苯二氮卓类</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心境稳定剂</a:t>
            </a:r>
            <a:r>
              <a:rPr lang="en-US" altLang="zh-CN" sz="800" dirty="0">
                <a:latin typeface="Tahoma" panose="020B0604030504040204" pitchFamily="34" charset="0"/>
              </a:rPr>
              <a:t>+</a:t>
            </a:r>
            <a:r>
              <a:rPr lang="zh-CN" altLang="en-US" sz="800" dirty="0">
                <a:latin typeface="Tahoma" panose="020B0604030504040204" pitchFamily="34" charset="0"/>
              </a:rPr>
              <a:t>抗惊厥药</a:t>
            </a:r>
          </a:p>
        </p:txBody>
      </p:sp>
      <p:sp>
        <p:nvSpPr>
          <p:cNvPr id="112663" name="Rectangle 19"/>
          <p:cNvSpPr/>
          <p:nvPr/>
        </p:nvSpPr>
        <p:spPr>
          <a:xfrm>
            <a:off x="684213" y="6021388"/>
            <a:ext cx="1943100" cy="576262"/>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zh-CN" altLang="en-US" sz="1000" b="1" dirty="0">
                <a:latin typeface="Tahoma" panose="020B0604030504040204" pitchFamily="34" charset="0"/>
              </a:rPr>
              <a:t>强化治疗</a:t>
            </a:r>
          </a:p>
          <a:p>
            <a:pPr>
              <a:buFont typeface="Wingdings" panose="05000000000000000000" pitchFamily="2" charset="2"/>
              <a:buChar char="l"/>
            </a:pPr>
            <a:r>
              <a:rPr lang="zh-CN" altLang="en-US" sz="1000" dirty="0">
                <a:latin typeface="Tahoma" panose="020B0604030504040204" pitchFamily="34" charset="0"/>
              </a:rPr>
              <a:t>联合药物治疗</a:t>
            </a:r>
          </a:p>
          <a:p>
            <a:pPr>
              <a:buFont typeface="Wingdings" panose="05000000000000000000" pitchFamily="2" charset="2"/>
              <a:buChar char="l"/>
            </a:pPr>
            <a:r>
              <a:rPr lang="zh-CN" altLang="en-US" sz="1000" dirty="0">
                <a:latin typeface="Tahoma" panose="020B0604030504040204" pitchFamily="34" charset="0"/>
              </a:rPr>
              <a:t>电休克治疗或改良电休克治疗</a:t>
            </a:r>
          </a:p>
        </p:txBody>
      </p:sp>
      <p:sp>
        <p:nvSpPr>
          <p:cNvPr id="112664" name="Rectangle 20"/>
          <p:cNvSpPr/>
          <p:nvPr/>
        </p:nvSpPr>
        <p:spPr>
          <a:xfrm>
            <a:off x="3492500" y="6092825"/>
            <a:ext cx="1008063"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000" b="1" dirty="0">
                <a:latin typeface="Tahoma" panose="020B0604030504040204" pitchFamily="34" charset="0"/>
              </a:rPr>
              <a:t>⒌</a:t>
            </a:r>
            <a:r>
              <a:rPr lang="zh-CN" altLang="en-US" sz="1000" b="1" dirty="0">
                <a:latin typeface="Tahoma" panose="020B0604030504040204" pitchFamily="34" charset="0"/>
              </a:rPr>
              <a:t>随访</a:t>
            </a:r>
          </a:p>
          <a:p>
            <a:pPr algn="ctr"/>
            <a:r>
              <a:rPr lang="zh-CN" altLang="en-US" sz="800" dirty="0">
                <a:latin typeface="Tahoma" panose="020B0604030504040204" pitchFamily="34" charset="0"/>
              </a:rPr>
              <a:t>治疗</a:t>
            </a:r>
            <a:r>
              <a:rPr lang="en-US" altLang="zh-CN" sz="800" dirty="0">
                <a:latin typeface="Tahoma" panose="020B0604030504040204" pitchFamily="34" charset="0"/>
              </a:rPr>
              <a:t>2</a:t>
            </a:r>
            <a:r>
              <a:rPr lang="zh-CN" altLang="en-US" sz="800" dirty="0">
                <a:latin typeface="Tahoma" panose="020B0604030504040204" pitchFamily="34" charset="0"/>
              </a:rPr>
              <a:t>周后是否有效</a:t>
            </a:r>
          </a:p>
        </p:txBody>
      </p:sp>
      <p:sp>
        <p:nvSpPr>
          <p:cNvPr id="112665" name="Rectangle 21"/>
          <p:cNvSpPr/>
          <p:nvPr/>
        </p:nvSpPr>
        <p:spPr>
          <a:xfrm>
            <a:off x="7380288" y="5373688"/>
            <a:ext cx="1511300" cy="647700"/>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zh-CN" altLang="en-US" sz="1000" b="1" dirty="0">
                <a:latin typeface="Tahoma" panose="020B0604030504040204" pitchFamily="34" charset="0"/>
              </a:rPr>
              <a:t>强化治疗</a:t>
            </a:r>
          </a:p>
          <a:p>
            <a:r>
              <a:rPr lang="zh-CN" altLang="en-US" sz="800" dirty="0">
                <a:latin typeface="Tahoma" panose="020B0604030504040204" pitchFamily="34" charset="0"/>
              </a:rPr>
              <a:t>电休克治疗或改良电休克治疗</a:t>
            </a:r>
          </a:p>
          <a:p>
            <a:pPr>
              <a:buFont typeface="Wingdings" panose="05000000000000000000" pitchFamily="2" charset="2"/>
              <a:buChar char="l"/>
            </a:pPr>
            <a:r>
              <a:rPr lang="zh-CN" altLang="en-US" sz="800" dirty="0">
                <a:latin typeface="Tahoma" panose="020B0604030504040204" pitchFamily="34" charset="0"/>
              </a:rPr>
              <a:t>在上述药物治疗的基础上给予</a:t>
            </a:r>
          </a:p>
          <a:p>
            <a:pPr>
              <a:buFont typeface="Wingdings" panose="05000000000000000000" pitchFamily="2" charset="2"/>
              <a:buChar char="l"/>
            </a:pPr>
            <a:r>
              <a:rPr lang="zh-CN" altLang="en-US" sz="800" dirty="0">
                <a:latin typeface="Tahoma" panose="020B0604030504040204" pitchFamily="34" charset="0"/>
              </a:rPr>
              <a:t>每周</a:t>
            </a:r>
            <a:r>
              <a:rPr lang="en-US" altLang="zh-CN" sz="800" dirty="0">
                <a:latin typeface="Tahoma" panose="020B0604030504040204" pitchFamily="34" charset="0"/>
              </a:rPr>
              <a:t>2~3</a:t>
            </a:r>
            <a:r>
              <a:rPr lang="zh-CN" altLang="en-US" sz="800" dirty="0">
                <a:latin typeface="Tahoma" panose="020B0604030504040204" pitchFamily="34" charset="0"/>
              </a:rPr>
              <a:t>次，一般给予</a:t>
            </a:r>
            <a:r>
              <a:rPr lang="en-US" altLang="zh-CN" sz="800" dirty="0">
                <a:latin typeface="Tahoma" panose="020B0604030504040204" pitchFamily="34" charset="0"/>
              </a:rPr>
              <a:t>4~6</a:t>
            </a:r>
            <a:r>
              <a:rPr lang="zh-CN" altLang="en-US" sz="800" dirty="0">
                <a:latin typeface="Tahoma" panose="020B0604030504040204" pitchFamily="34" charset="0"/>
              </a:rPr>
              <a:t>次</a:t>
            </a:r>
          </a:p>
        </p:txBody>
      </p:sp>
      <p:sp>
        <p:nvSpPr>
          <p:cNvPr id="112666" name="Rectangle 22"/>
          <p:cNvSpPr/>
          <p:nvPr/>
        </p:nvSpPr>
        <p:spPr>
          <a:xfrm>
            <a:off x="4716463" y="4868863"/>
            <a:ext cx="2519362" cy="1989137"/>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r>
              <a:rPr lang="zh-CN" altLang="en-US" sz="1000" b="1" dirty="0">
                <a:latin typeface="Tahoma" panose="020B0604030504040204" pitchFamily="34" charset="0"/>
              </a:rPr>
              <a:t>巩固和维持治疗</a:t>
            </a:r>
          </a:p>
          <a:p>
            <a:r>
              <a:rPr lang="zh-CN" altLang="en-US" sz="800" b="1" u="sng" dirty="0">
                <a:latin typeface="Tahoma" panose="020B0604030504040204" pitchFamily="34" charset="0"/>
              </a:rPr>
              <a:t>⑴非药物治疗</a:t>
            </a:r>
          </a:p>
          <a:p>
            <a:pPr>
              <a:buFont typeface="Wingdings" panose="05000000000000000000" pitchFamily="2" charset="2"/>
              <a:buChar char="l"/>
            </a:pPr>
            <a:r>
              <a:rPr lang="zh-CN" altLang="en-US" sz="800" dirty="0">
                <a:latin typeface="Tahoma" panose="020B0604030504040204" pitchFamily="34" charset="0"/>
              </a:rPr>
              <a:t>对患者及家人的医药常识教育</a:t>
            </a:r>
          </a:p>
          <a:p>
            <a:pPr>
              <a:buFont typeface="Wingdings" panose="05000000000000000000" pitchFamily="2" charset="2"/>
              <a:buChar char="l"/>
            </a:pPr>
            <a:r>
              <a:rPr lang="zh-CN" altLang="en-US" sz="800" dirty="0">
                <a:latin typeface="Tahoma" panose="020B0604030504040204" pitchFamily="34" charset="0"/>
              </a:rPr>
              <a:t>心理治疗</a:t>
            </a:r>
          </a:p>
          <a:p>
            <a:pPr>
              <a:buFont typeface="Wingdings" panose="05000000000000000000" pitchFamily="2" charset="2"/>
              <a:buNone/>
            </a:pPr>
            <a:r>
              <a:rPr lang="zh-CN" altLang="en-US" sz="800" b="1" u="sng" dirty="0">
                <a:latin typeface="Tahoma" panose="020B0604030504040204" pitchFamily="34" charset="0"/>
              </a:rPr>
              <a:t>⑵药物治疗</a:t>
            </a:r>
          </a:p>
          <a:p>
            <a:pPr>
              <a:buFont typeface="Wingdings" panose="05000000000000000000" pitchFamily="2" charset="2"/>
              <a:buChar char="l"/>
            </a:pPr>
            <a:r>
              <a:rPr lang="zh-CN" altLang="en-US" sz="800" dirty="0">
                <a:latin typeface="Tahoma" panose="020B0604030504040204" pitchFamily="34" charset="0"/>
              </a:rPr>
              <a:t>心境稳定剂：</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达到理想疗效后服用原剂量</a:t>
            </a:r>
            <a:r>
              <a:rPr lang="en-US" altLang="zh-CN" sz="800" dirty="0">
                <a:latin typeface="Tahoma" panose="020B0604030504040204" pitchFamily="34" charset="0"/>
              </a:rPr>
              <a:t>4~6</a:t>
            </a:r>
            <a:r>
              <a:rPr lang="zh-CN" altLang="en-US" sz="800" dirty="0">
                <a:latin typeface="Tahoma" panose="020B0604030504040204" pitchFamily="34" charset="0"/>
              </a:rPr>
              <a:t>个月</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如无复燃，缓慢减量：如在维持治疗期间出现复燃</a:t>
            </a:r>
          </a:p>
          <a:p>
            <a:pPr>
              <a:buFont typeface="Wingdings" panose="05000000000000000000" pitchFamily="2" charset="2"/>
              <a:buNone/>
            </a:pPr>
            <a:r>
              <a:rPr lang="zh-CN" altLang="en-US" sz="800" dirty="0">
                <a:latin typeface="Tahoma" panose="020B0604030504040204" pitchFamily="34" charset="0"/>
              </a:rPr>
              <a:t>或复发的征象，应增加原药物剂量</a:t>
            </a:r>
          </a:p>
          <a:p>
            <a:pPr>
              <a:buFont typeface="Wingdings" panose="05000000000000000000" pitchFamily="2" charset="2"/>
              <a:buChar char="l"/>
            </a:pPr>
            <a:r>
              <a:rPr lang="zh-CN" altLang="en-US" sz="800" dirty="0">
                <a:latin typeface="Tahoma" panose="020B0604030504040204" pitchFamily="34" charset="0"/>
              </a:rPr>
              <a:t>苯二氮卓类：如在维持治疗期间出现复燃或复发的</a:t>
            </a:r>
          </a:p>
          <a:p>
            <a:pPr>
              <a:buFont typeface="Wingdings" panose="05000000000000000000" pitchFamily="2" charset="2"/>
              <a:buNone/>
            </a:pPr>
            <a:r>
              <a:rPr lang="zh-CN" altLang="en-US" sz="800" dirty="0">
                <a:latin typeface="Tahoma" panose="020B0604030504040204" pitchFamily="34" charset="0"/>
              </a:rPr>
              <a:t>征象，宜短期应用这类药物</a:t>
            </a:r>
          </a:p>
          <a:p>
            <a:pPr>
              <a:buFont typeface="Wingdings" panose="05000000000000000000" pitchFamily="2" charset="2"/>
              <a:buChar char="l"/>
            </a:pPr>
            <a:r>
              <a:rPr lang="zh-CN" altLang="en-US" sz="800" dirty="0">
                <a:latin typeface="Tahoma" panose="020B0604030504040204" pitchFamily="34" charset="0"/>
              </a:rPr>
              <a:t>抗抑郁药和其他药物：</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症状完全缓解后，缓慢减量停用</a:t>
            </a:r>
          </a:p>
          <a:p>
            <a:pPr>
              <a:buFont typeface="Wingdings" panose="05000000000000000000" pitchFamily="2" charset="2"/>
              <a:buNone/>
            </a:pPr>
            <a:r>
              <a:rPr lang="en-US" altLang="zh-CN" sz="800" dirty="0">
                <a:latin typeface="Tahoma" panose="020B0604030504040204" pitchFamily="34" charset="0"/>
              </a:rPr>
              <a:t>--</a:t>
            </a:r>
            <a:r>
              <a:rPr lang="zh-CN" altLang="en-US" sz="800" dirty="0">
                <a:latin typeface="Tahoma" panose="020B0604030504040204" pitchFamily="34" charset="0"/>
              </a:rPr>
              <a:t>如在维持治疗期间出现复燃或复发的征象，应增加</a:t>
            </a:r>
          </a:p>
          <a:p>
            <a:pPr>
              <a:buFont typeface="Wingdings" panose="05000000000000000000" pitchFamily="2" charset="2"/>
              <a:buNone/>
            </a:pPr>
            <a:r>
              <a:rPr lang="zh-CN" altLang="en-US" sz="800" dirty="0">
                <a:latin typeface="Tahoma" panose="020B0604030504040204" pitchFamily="34" charset="0"/>
              </a:rPr>
              <a:t>原药物剂量</a:t>
            </a:r>
          </a:p>
        </p:txBody>
      </p:sp>
      <p:sp>
        <p:nvSpPr>
          <p:cNvPr id="112667" name="Line 23"/>
          <p:cNvSpPr/>
          <p:nvPr/>
        </p:nvSpPr>
        <p:spPr>
          <a:xfrm>
            <a:off x="755650" y="836613"/>
            <a:ext cx="2160588" cy="0"/>
          </a:xfrm>
          <a:prstGeom prst="line">
            <a:avLst/>
          </a:prstGeom>
          <a:ln w="9525" cap="flat" cmpd="sng">
            <a:solidFill>
              <a:schemeClr val="tx1"/>
            </a:solidFill>
            <a:prstDash val="solid"/>
            <a:headEnd type="none" w="med" len="med"/>
            <a:tailEnd type="none" w="med" len="med"/>
          </a:ln>
        </p:spPr>
      </p:sp>
      <p:sp>
        <p:nvSpPr>
          <p:cNvPr id="112668" name="Line 24"/>
          <p:cNvSpPr/>
          <p:nvPr/>
        </p:nvSpPr>
        <p:spPr>
          <a:xfrm>
            <a:off x="3708400" y="836613"/>
            <a:ext cx="1079500" cy="0"/>
          </a:xfrm>
          <a:prstGeom prst="line">
            <a:avLst/>
          </a:prstGeom>
          <a:ln w="9525" cap="flat" cmpd="sng">
            <a:solidFill>
              <a:schemeClr val="tx1"/>
            </a:solidFill>
            <a:prstDash val="solid"/>
            <a:headEnd type="none" w="med" len="med"/>
            <a:tailEnd type="none" w="med" len="med"/>
          </a:ln>
        </p:spPr>
      </p:sp>
      <p:sp>
        <p:nvSpPr>
          <p:cNvPr id="112669" name="Line 25"/>
          <p:cNvSpPr/>
          <p:nvPr/>
        </p:nvSpPr>
        <p:spPr>
          <a:xfrm>
            <a:off x="5580063" y="836613"/>
            <a:ext cx="1079500" cy="0"/>
          </a:xfrm>
          <a:prstGeom prst="line">
            <a:avLst/>
          </a:prstGeom>
          <a:ln w="9525" cap="flat" cmpd="sng">
            <a:solidFill>
              <a:schemeClr val="tx1"/>
            </a:solidFill>
            <a:prstDash val="solid"/>
            <a:headEnd type="none" w="med" len="med"/>
            <a:tailEnd type="none" w="med" len="med"/>
          </a:ln>
        </p:spPr>
      </p:sp>
      <p:sp>
        <p:nvSpPr>
          <p:cNvPr id="112670" name="Line 26"/>
          <p:cNvSpPr/>
          <p:nvPr/>
        </p:nvSpPr>
        <p:spPr>
          <a:xfrm>
            <a:off x="2916238" y="908050"/>
            <a:ext cx="792162" cy="0"/>
          </a:xfrm>
          <a:prstGeom prst="line">
            <a:avLst/>
          </a:prstGeom>
          <a:ln w="9525" cap="flat" cmpd="sng">
            <a:solidFill>
              <a:schemeClr val="tx1"/>
            </a:solidFill>
            <a:prstDash val="solid"/>
            <a:headEnd type="none" w="med" len="med"/>
            <a:tailEnd type="triangle" w="med" len="med"/>
          </a:ln>
        </p:spPr>
      </p:sp>
      <p:sp>
        <p:nvSpPr>
          <p:cNvPr id="112671" name="Line 27"/>
          <p:cNvSpPr/>
          <p:nvPr/>
        </p:nvSpPr>
        <p:spPr>
          <a:xfrm>
            <a:off x="4787900" y="908050"/>
            <a:ext cx="792163" cy="0"/>
          </a:xfrm>
          <a:prstGeom prst="line">
            <a:avLst/>
          </a:prstGeom>
          <a:ln w="9525" cap="flat" cmpd="sng">
            <a:solidFill>
              <a:schemeClr val="tx1"/>
            </a:solidFill>
            <a:prstDash val="solid"/>
            <a:headEnd type="none" w="med" len="med"/>
            <a:tailEnd type="triangle" w="med" len="med"/>
          </a:ln>
        </p:spPr>
      </p:sp>
      <p:sp>
        <p:nvSpPr>
          <p:cNvPr id="112672" name="Rectangle 28"/>
          <p:cNvSpPr/>
          <p:nvPr/>
        </p:nvSpPr>
        <p:spPr>
          <a:xfrm>
            <a:off x="4932363" y="692150"/>
            <a:ext cx="431800" cy="144463"/>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否</a:t>
            </a:r>
          </a:p>
        </p:txBody>
      </p:sp>
      <p:sp>
        <p:nvSpPr>
          <p:cNvPr id="112673" name="Line 29"/>
          <p:cNvSpPr/>
          <p:nvPr/>
        </p:nvSpPr>
        <p:spPr>
          <a:xfrm>
            <a:off x="4643438" y="981075"/>
            <a:ext cx="0" cy="360363"/>
          </a:xfrm>
          <a:prstGeom prst="line">
            <a:avLst/>
          </a:prstGeom>
          <a:ln w="9525" cap="flat" cmpd="sng">
            <a:solidFill>
              <a:schemeClr val="tx1"/>
            </a:solidFill>
            <a:prstDash val="solid"/>
            <a:headEnd type="none" w="med" len="med"/>
            <a:tailEnd type="triangle" w="med" len="med"/>
          </a:ln>
        </p:spPr>
      </p:sp>
      <p:sp>
        <p:nvSpPr>
          <p:cNvPr id="112674" name="Rectangle 30"/>
          <p:cNvSpPr/>
          <p:nvPr/>
        </p:nvSpPr>
        <p:spPr>
          <a:xfrm>
            <a:off x="4787900" y="1125538"/>
            <a:ext cx="288925" cy="142875"/>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是</a:t>
            </a:r>
          </a:p>
        </p:txBody>
      </p:sp>
      <p:sp>
        <p:nvSpPr>
          <p:cNvPr id="112675" name="Line 31"/>
          <p:cNvSpPr/>
          <p:nvPr/>
        </p:nvSpPr>
        <p:spPr>
          <a:xfrm>
            <a:off x="539750" y="1557338"/>
            <a:ext cx="3600450" cy="0"/>
          </a:xfrm>
          <a:prstGeom prst="line">
            <a:avLst/>
          </a:prstGeom>
          <a:ln w="9525" cap="flat" cmpd="sng">
            <a:solidFill>
              <a:schemeClr val="tx1"/>
            </a:solidFill>
            <a:prstDash val="solid"/>
            <a:headEnd type="none" w="med" len="med"/>
            <a:tailEnd type="none" w="med" len="med"/>
          </a:ln>
        </p:spPr>
      </p:sp>
      <p:sp>
        <p:nvSpPr>
          <p:cNvPr id="112676" name="Line 32"/>
          <p:cNvSpPr/>
          <p:nvPr/>
        </p:nvSpPr>
        <p:spPr>
          <a:xfrm>
            <a:off x="4427538" y="1557338"/>
            <a:ext cx="1152525" cy="0"/>
          </a:xfrm>
          <a:prstGeom prst="line">
            <a:avLst/>
          </a:prstGeom>
          <a:ln w="9525" cap="flat" cmpd="sng">
            <a:solidFill>
              <a:schemeClr val="tx1"/>
            </a:solidFill>
            <a:prstDash val="solid"/>
            <a:headEnd type="none" w="med" len="med"/>
            <a:tailEnd type="none" w="med" len="med"/>
          </a:ln>
        </p:spPr>
      </p:sp>
      <p:sp>
        <p:nvSpPr>
          <p:cNvPr id="112677" name="Line 33"/>
          <p:cNvSpPr/>
          <p:nvPr/>
        </p:nvSpPr>
        <p:spPr>
          <a:xfrm flipH="1">
            <a:off x="4140200" y="1412875"/>
            <a:ext cx="287338" cy="0"/>
          </a:xfrm>
          <a:prstGeom prst="line">
            <a:avLst/>
          </a:prstGeom>
          <a:ln w="9525" cap="flat" cmpd="sng">
            <a:solidFill>
              <a:schemeClr val="tx1"/>
            </a:solidFill>
            <a:prstDash val="solid"/>
            <a:headEnd type="none" w="med" len="med"/>
            <a:tailEnd type="triangle" w="med" len="med"/>
          </a:ln>
        </p:spPr>
      </p:sp>
      <p:sp>
        <p:nvSpPr>
          <p:cNvPr id="112678" name="Line 34"/>
          <p:cNvSpPr/>
          <p:nvPr/>
        </p:nvSpPr>
        <p:spPr>
          <a:xfrm>
            <a:off x="5580063" y="1557338"/>
            <a:ext cx="863600" cy="0"/>
          </a:xfrm>
          <a:prstGeom prst="line">
            <a:avLst/>
          </a:prstGeom>
          <a:ln w="9525" cap="flat" cmpd="sng">
            <a:solidFill>
              <a:schemeClr val="tx1"/>
            </a:solidFill>
            <a:prstDash val="solid"/>
            <a:headEnd type="none" w="med" len="med"/>
            <a:tailEnd type="none" w="med" len="med"/>
          </a:ln>
        </p:spPr>
      </p:sp>
      <p:sp>
        <p:nvSpPr>
          <p:cNvPr id="112679" name="Line 35"/>
          <p:cNvSpPr/>
          <p:nvPr/>
        </p:nvSpPr>
        <p:spPr>
          <a:xfrm>
            <a:off x="6443663" y="1557338"/>
            <a:ext cx="0" cy="287337"/>
          </a:xfrm>
          <a:prstGeom prst="line">
            <a:avLst/>
          </a:prstGeom>
          <a:ln w="9525" cap="flat" cmpd="sng">
            <a:solidFill>
              <a:schemeClr val="tx1"/>
            </a:solidFill>
            <a:prstDash val="solid"/>
            <a:headEnd type="none" w="med" len="med"/>
            <a:tailEnd type="triangle" w="med" len="med"/>
          </a:ln>
        </p:spPr>
      </p:sp>
      <p:sp>
        <p:nvSpPr>
          <p:cNvPr id="112680" name="Line 36"/>
          <p:cNvSpPr/>
          <p:nvPr/>
        </p:nvSpPr>
        <p:spPr>
          <a:xfrm>
            <a:off x="4427538" y="2060575"/>
            <a:ext cx="3600450" cy="0"/>
          </a:xfrm>
          <a:prstGeom prst="line">
            <a:avLst/>
          </a:prstGeom>
          <a:ln w="9525" cap="flat" cmpd="sng">
            <a:solidFill>
              <a:schemeClr val="tx1"/>
            </a:solidFill>
            <a:prstDash val="solid"/>
            <a:headEnd type="none" w="med" len="med"/>
            <a:tailEnd type="none" w="med" len="med"/>
          </a:ln>
        </p:spPr>
      </p:sp>
      <p:sp>
        <p:nvSpPr>
          <p:cNvPr id="112681" name="Line 37"/>
          <p:cNvSpPr/>
          <p:nvPr/>
        </p:nvSpPr>
        <p:spPr>
          <a:xfrm>
            <a:off x="2268538" y="2708275"/>
            <a:ext cx="0" cy="288925"/>
          </a:xfrm>
          <a:prstGeom prst="line">
            <a:avLst/>
          </a:prstGeom>
          <a:ln w="9525" cap="flat" cmpd="sng">
            <a:solidFill>
              <a:schemeClr val="tx1"/>
            </a:solidFill>
            <a:prstDash val="solid"/>
            <a:headEnd type="none" w="med" len="med"/>
            <a:tailEnd type="triangle" w="med" len="med"/>
          </a:ln>
        </p:spPr>
      </p:sp>
      <p:sp>
        <p:nvSpPr>
          <p:cNvPr id="112682" name="Line 40"/>
          <p:cNvSpPr/>
          <p:nvPr/>
        </p:nvSpPr>
        <p:spPr>
          <a:xfrm>
            <a:off x="1619250" y="3213100"/>
            <a:ext cx="1223963" cy="0"/>
          </a:xfrm>
          <a:prstGeom prst="line">
            <a:avLst/>
          </a:prstGeom>
          <a:ln w="9525" cap="flat" cmpd="sng">
            <a:solidFill>
              <a:schemeClr val="tx1"/>
            </a:solidFill>
            <a:prstDash val="solid"/>
            <a:headEnd type="none" w="med" len="med"/>
            <a:tailEnd type="none" w="med" len="med"/>
          </a:ln>
        </p:spPr>
      </p:sp>
      <p:sp>
        <p:nvSpPr>
          <p:cNvPr id="112683" name="Line 41"/>
          <p:cNvSpPr/>
          <p:nvPr/>
        </p:nvSpPr>
        <p:spPr>
          <a:xfrm>
            <a:off x="827088" y="3500438"/>
            <a:ext cx="1873250" cy="0"/>
          </a:xfrm>
          <a:prstGeom prst="line">
            <a:avLst/>
          </a:prstGeom>
          <a:ln w="9525" cap="flat" cmpd="sng">
            <a:solidFill>
              <a:schemeClr val="tx1"/>
            </a:solidFill>
            <a:prstDash val="solid"/>
            <a:headEnd type="none" w="med" len="med"/>
            <a:tailEnd type="none" w="med" len="med"/>
          </a:ln>
        </p:spPr>
      </p:sp>
      <p:sp>
        <p:nvSpPr>
          <p:cNvPr id="112684" name="Line 43"/>
          <p:cNvSpPr/>
          <p:nvPr/>
        </p:nvSpPr>
        <p:spPr>
          <a:xfrm>
            <a:off x="827088" y="3500438"/>
            <a:ext cx="0" cy="73025"/>
          </a:xfrm>
          <a:prstGeom prst="line">
            <a:avLst/>
          </a:prstGeom>
          <a:ln w="9525" cap="flat" cmpd="sng">
            <a:solidFill>
              <a:schemeClr val="tx1"/>
            </a:solidFill>
            <a:prstDash val="solid"/>
            <a:headEnd type="none" w="med" len="med"/>
            <a:tailEnd type="none" w="med" len="med"/>
          </a:ln>
        </p:spPr>
      </p:sp>
      <p:sp>
        <p:nvSpPr>
          <p:cNvPr id="112685" name="Line 45"/>
          <p:cNvSpPr/>
          <p:nvPr/>
        </p:nvSpPr>
        <p:spPr>
          <a:xfrm>
            <a:off x="2700338" y="3500438"/>
            <a:ext cx="0" cy="73025"/>
          </a:xfrm>
          <a:prstGeom prst="line">
            <a:avLst/>
          </a:prstGeom>
          <a:ln w="9525" cap="flat" cmpd="sng">
            <a:solidFill>
              <a:schemeClr val="tx1"/>
            </a:solidFill>
            <a:prstDash val="solid"/>
            <a:headEnd type="none" w="med" len="med"/>
            <a:tailEnd type="none" w="med" len="med"/>
          </a:ln>
        </p:spPr>
      </p:sp>
      <p:sp>
        <p:nvSpPr>
          <p:cNvPr id="112686" name="Line 46"/>
          <p:cNvSpPr/>
          <p:nvPr/>
        </p:nvSpPr>
        <p:spPr>
          <a:xfrm>
            <a:off x="2195513" y="3429000"/>
            <a:ext cx="0" cy="71438"/>
          </a:xfrm>
          <a:prstGeom prst="line">
            <a:avLst/>
          </a:prstGeom>
          <a:ln w="9525" cap="flat" cmpd="sng">
            <a:solidFill>
              <a:schemeClr val="tx1"/>
            </a:solidFill>
            <a:prstDash val="solid"/>
            <a:headEnd type="none" w="med" len="med"/>
            <a:tailEnd type="none" w="med" len="med"/>
          </a:ln>
        </p:spPr>
      </p:sp>
      <p:sp>
        <p:nvSpPr>
          <p:cNvPr id="112687" name="Line 47"/>
          <p:cNvSpPr/>
          <p:nvPr/>
        </p:nvSpPr>
        <p:spPr>
          <a:xfrm>
            <a:off x="827088" y="3789363"/>
            <a:ext cx="0" cy="863600"/>
          </a:xfrm>
          <a:prstGeom prst="line">
            <a:avLst/>
          </a:prstGeom>
          <a:ln w="9525" cap="flat" cmpd="sng">
            <a:solidFill>
              <a:schemeClr val="tx1"/>
            </a:solidFill>
            <a:prstDash val="solid"/>
            <a:headEnd type="none" w="med" len="med"/>
            <a:tailEnd type="triangle" w="med" len="med"/>
          </a:ln>
        </p:spPr>
      </p:sp>
      <p:sp>
        <p:nvSpPr>
          <p:cNvPr id="112688" name="Line 48"/>
          <p:cNvSpPr/>
          <p:nvPr/>
        </p:nvSpPr>
        <p:spPr>
          <a:xfrm>
            <a:off x="2771775" y="3789363"/>
            <a:ext cx="0" cy="144462"/>
          </a:xfrm>
          <a:prstGeom prst="line">
            <a:avLst/>
          </a:prstGeom>
          <a:ln w="9525" cap="flat" cmpd="sng">
            <a:solidFill>
              <a:schemeClr val="tx1"/>
            </a:solidFill>
            <a:prstDash val="solid"/>
            <a:headEnd type="none" w="med" len="med"/>
            <a:tailEnd type="triangle" w="med" len="med"/>
          </a:ln>
        </p:spPr>
      </p:sp>
      <p:sp>
        <p:nvSpPr>
          <p:cNvPr id="112689" name="Line 50"/>
          <p:cNvSpPr/>
          <p:nvPr/>
        </p:nvSpPr>
        <p:spPr>
          <a:xfrm>
            <a:off x="611188" y="4868863"/>
            <a:ext cx="2160587" cy="0"/>
          </a:xfrm>
          <a:prstGeom prst="line">
            <a:avLst/>
          </a:prstGeom>
          <a:ln w="9525" cap="flat" cmpd="sng">
            <a:solidFill>
              <a:schemeClr val="tx1"/>
            </a:solidFill>
            <a:prstDash val="solid"/>
            <a:headEnd type="none" w="med" len="med"/>
            <a:tailEnd type="none" w="med" len="med"/>
          </a:ln>
        </p:spPr>
      </p:sp>
      <p:sp>
        <p:nvSpPr>
          <p:cNvPr id="112690" name="Line 53"/>
          <p:cNvSpPr/>
          <p:nvPr/>
        </p:nvSpPr>
        <p:spPr>
          <a:xfrm>
            <a:off x="1476375" y="4149725"/>
            <a:ext cx="2879725" cy="0"/>
          </a:xfrm>
          <a:prstGeom prst="line">
            <a:avLst/>
          </a:prstGeom>
          <a:ln w="9525" cap="flat" cmpd="sng">
            <a:solidFill>
              <a:schemeClr val="tx1"/>
            </a:solidFill>
            <a:prstDash val="solid"/>
            <a:headEnd type="none" w="med" len="med"/>
            <a:tailEnd type="none" w="med" len="med"/>
          </a:ln>
        </p:spPr>
      </p:sp>
      <p:sp>
        <p:nvSpPr>
          <p:cNvPr id="112691" name="Line 54"/>
          <p:cNvSpPr/>
          <p:nvPr/>
        </p:nvSpPr>
        <p:spPr>
          <a:xfrm>
            <a:off x="684213" y="6237288"/>
            <a:ext cx="1943100" cy="0"/>
          </a:xfrm>
          <a:prstGeom prst="line">
            <a:avLst/>
          </a:prstGeom>
          <a:ln w="9525" cap="flat" cmpd="sng">
            <a:solidFill>
              <a:schemeClr val="tx1"/>
            </a:solidFill>
            <a:prstDash val="solid"/>
            <a:headEnd type="none" w="med" len="med"/>
            <a:tailEnd type="none" w="med" len="med"/>
          </a:ln>
        </p:spPr>
      </p:sp>
      <p:sp>
        <p:nvSpPr>
          <p:cNvPr id="112692" name="Line 55"/>
          <p:cNvSpPr/>
          <p:nvPr/>
        </p:nvSpPr>
        <p:spPr>
          <a:xfrm>
            <a:off x="4932363" y="3573463"/>
            <a:ext cx="0" cy="142875"/>
          </a:xfrm>
          <a:prstGeom prst="line">
            <a:avLst/>
          </a:prstGeom>
          <a:ln w="9525" cap="flat" cmpd="sng">
            <a:solidFill>
              <a:schemeClr val="tx1"/>
            </a:solidFill>
            <a:prstDash val="solid"/>
            <a:headEnd type="none" w="med" len="med"/>
            <a:tailEnd type="triangle" w="med" len="med"/>
          </a:ln>
        </p:spPr>
      </p:sp>
      <p:sp>
        <p:nvSpPr>
          <p:cNvPr id="112693" name="Line 56"/>
          <p:cNvSpPr/>
          <p:nvPr/>
        </p:nvSpPr>
        <p:spPr>
          <a:xfrm>
            <a:off x="4500563" y="3933825"/>
            <a:ext cx="792162" cy="0"/>
          </a:xfrm>
          <a:prstGeom prst="line">
            <a:avLst/>
          </a:prstGeom>
          <a:ln w="9525" cap="flat" cmpd="sng">
            <a:solidFill>
              <a:schemeClr val="tx1"/>
            </a:solidFill>
            <a:prstDash val="solid"/>
            <a:headEnd type="none" w="med" len="med"/>
            <a:tailEnd type="none" w="med" len="med"/>
          </a:ln>
        </p:spPr>
      </p:sp>
      <p:sp>
        <p:nvSpPr>
          <p:cNvPr id="112694" name="Line 57"/>
          <p:cNvSpPr/>
          <p:nvPr/>
        </p:nvSpPr>
        <p:spPr>
          <a:xfrm>
            <a:off x="5867400" y="3789363"/>
            <a:ext cx="1873250" cy="0"/>
          </a:xfrm>
          <a:prstGeom prst="line">
            <a:avLst/>
          </a:prstGeom>
          <a:ln w="9525" cap="flat" cmpd="sng">
            <a:solidFill>
              <a:schemeClr val="tx1"/>
            </a:solidFill>
            <a:prstDash val="solid"/>
            <a:headEnd type="none" w="med" len="med"/>
            <a:tailEnd type="none" w="med" len="med"/>
          </a:ln>
        </p:spPr>
      </p:sp>
      <p:sp>
        <p:nvSpPr>
          <p:cNvPr id="112695" name="Line 58"/>
          <p:cNvSpPr/>
          <p:nvPr/>
        </p:nvSpPr>
        <p:spPr>
          <a:xfrm>
            <a:off x="7956550" y="3933825"/>
            <a:ext cx="647700" cy="0"/>
          </a:xfrm>
          <a:prstGeom prst="line">
            <a:avLst/>
          </a:prstGeom>
          <a:ln w="9525" cap="flat" cmpd="sng">
            <a:solidFill>
              <a:schemeClr val="tx1"/>
            </a:solidFill>
            <a:prstDash val="solid"/>
            <a:headEnd type="none" w="med" len="med"/>
            <a:tailEnd type="none" w="med" len="med"/>
          </a:ln>
        </p:spPr>
      </p:sp>
      <p:sp>
        <p:nvSpPr>
          <p:cNvPr id="112696" name="Line 59"/>
          <p:cNvSpPr/>
          <p:nvPr/>
        </p:nvSpPr>
        <p:spPr>
          <a:xfrm>
            <a:off x="5292725" y="4005263"/>
            <a:ext cx="574675" cy="0"/>
          </a:xfrm>
          <a:prstGeom prst="line">
            <a:avLst/>
          </a:prstGeom>
          <a:ln w="9525" cap="flat" cmpd="sng">
            <a:solidFill>
              <a:schemeClr val="tx1"/>
            </a:solidFill>
            <a:prstDash val="solid"/>
            <a:headEnd type="none" w="med" len="med"/>
            <a:tailEnd type="triangle" w="med" len="med"/>
          </a:ln>
        </p:spPr>
      </p:sp>
      <p:sp>
        <p:nvSpPr>
          <p:cNvPr id="112697" name="Rectangle 60"/>
          <p:cNvSpPr/>
          <p:nvPr/>
        </p:nvSpPr>
        <p:spPr>
          <a:xfrm>
            <a:off x="5435600" y="3716338"/>
            <a:ext cx="288925" cy="217487"/>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无效</a:t>
            </a:r>
          </a:p>
        </p:txBody>
      </p:sp>
      <p:sp>
        <p:nvSpPr>
          <p:cNvPr id="112698" name="Line 61"/>
          <p:cNvSpPr/>
          <p:nvPr/>
        </p:nvSpPr>
        <p:spPr>
          <a:xfrm>
            <a:off x="7740650" y="3860800"/>
            <a:ext cx="215900" cy="0"/>
          </a:xfrm>
          <a:prstGeom prst="line">
            <a:avLst/>
          </a:prstGeom>
          <a:ln w="9525" cap="flat" cmpd="sng">
            <a:solidFill>
              <a:schemeClr val="tx1"/>
            </a:solidFill>
            <a:prstDash val="solid"/>
            <a:headEnd type="none" w="med" len="med"/>
            <a:tailEnd type="triangle" w="med" len="med"/>
          </a:ln>
        </p:spPr>
      </p:sp>
      <p:sp>
        <p:nvSpPr>
          <p:cNvPr id="112699" name="Line 62"/>
          <p:cNvSpPr/>
          <p:nvPr/>
        </p:nvSpPr>
        <p:spPr>
          <a:xfrm>
            <a:off x="8459788" y="4076700"/>
            <a:ext cx="0" cy="1296988"/>
          </a:xfrm>
          <a:prstGeom prst="line">
            <a:avLst/>
          </a:prstGeom>
          <a:ln w="9525" cap="flat" cmpd="sng">
            <a:solidFill>
              <a:schemeClr val="tx1"/>
            </a:solidFill>
            <a:prstDash val="solid"/>
            <a:headEnd type="none" w="med" len="med"/>
            <a:tailEnd type="triangle" w="med" len="med"/>
          </a:ln>
        </p:spPr>
      </p:sp>
      <p:sp>
        <p:nvSpPr>
          <p:cNvPr id="112700" name="Line 63"/>
          <p:cNvSpPr/>
          <p:nvPr/>
        </p:nvSpPr>
        <p:spPr>
          <a:xfrm>
            <a:off x="7380288" y="5589588"/>
            <a:ext cx="1512887" cy="0"/>
          </a:xfrm>
          <a:prstGeom prst="line">
            <a:avLst/>
          </a:prstGeom>
          <a:ln w="9525" cap="flat" cmpd="sng">
            <a:solidFill>
              <a:schemeClr val="tx1"/>
            </a:solidFill>
            <a:prstDash val="solid"/>
            <a:headEnd type="none" w="med" len="med"/>
            <a:tailEnd type="none" w="med" len="med"/>
          </a:ln>
        </p:spPr>
      </p:sp>
      <p:sp>
        <p:nvSpPr>
          <p:cNvPr id="112701" name="Line 64"/>
          <p:cNvSpPr/>
          <p:nvPr/>
        </p:nvSpPr>
        <p:spPr>
          <a:xfrm flipH="1">
            <a:off x="7235825" y="5013325"/>
            <a:ext cx="1223963" cy="0"/>
          </a:xfrm>
          <a:prstGeom prst="line">
            <a:avLst/>
          </a:prstGeom>
          <a:ln w="9525" cap="flat" cmpd="sng">
            <a:solidFill>
              <a:schemeClr val="tx1"/>
            </a:solidFill>
            <a:prstDash val="solid"/>
            <a:headEnd type="none" w="med" len="med"/>
            <a:tailEnd type="triangle" w="med" len="med"/>
          </a:ln>
        </p:spPr>
      </p:sp>
      <p:sp>
        <p:nvSpPr>
          <p:cNvPr id="112702" name="Line 65"/>
          <p:cNvSpPr/>
          <p:nvPr/>
        </p:nvSpPr>
        <p:spPr>
          <a:xfrm>
            <a:off x="4716463" y="5084763"/>
            <a:ext cx="2519362" cy="0"/>
          </a:xfrm>
          <a:prstGeom prst="line">
            <a:avLst/>
          </a:prstGeom>
          <a:ln w="9525" cap="flat" cmpd="sng">
            <a:solidFill>
              <a:schemeClr val="tx1"/>
            </a:solidFill>
            <a:prstDash val="solid"/>
            <a:headEnd type="none" w="med" len="med"/>
            <a:tailEnd type="none" w="med" len="med"/>
          </a:ln>
        </p:spPr>
      </p:sp>
      <p:sp>
        <p:nvSpPr>
          <p:cNvPr id="112703" name="Rectangle 66"/>
          <p:cNvSpPr/>
          <p:nvPr/>
        </p:nvSpPr>
        <p:spPr>
          <a:xfrm>
            <a:off x="7956550" y="4724400"/>
            <a:ext cx="287338" cy="217488"/>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有效</a:t>
            </a:r>
          </a:p>
        </p:txBody>
      </p:sp>
      <p:sp>
        <p:nvSpPr>
          <p:cNvPr id="112704" name="Rectangle 67"/>
          <p:cNvSpPr/>
          <p:nvPr/>
        </p:nvSpPr>
        <p:spPr>
          <a:xfrm>
            <a:off x="8532813" y="5084763"/>
            <a:ext cx="360362" cy="144462"/>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无效</a:t>
            </a:r>
          </a:p>
        </p:txBody>
      </p:sp>
      <p:sp>
        <p:nvSpPr>
          <p:cNvPr id="112705" name="Line 68"/>
          <p:cNvSpPr/>
          <p:nvPr/>
        </p:nvSpPr>
        <p:spPr>
          <a:xfrm>
            <a:off x="3492500" y="6308725"/>
            <a:ext cx="1008063" cy="0"/>
          </a:xfrm>
          <a:prstGeom prst="line">
            <a:avLst/>
          </a:prstGeom>
          <a:ln w="9525" cap="flat" cmpd="sng">
            <a:solidFill>
              <a:schemeClr val="tx1"/>
            </a:solidFill>
            <a:prstDash val="solid"/>
            <a:headEnd type="none" w="med" len="med"/>
            <a:tailEnd type="none" w="med" len="med"/>
          </a:ln>
        </p:spPr>
      </p:sp>
      <p:sp>
        <p:nvSpPr>
          <p:cNvPr id="112706" name="Line 69"/>
          <p:cNvSpPr/>
          <p:nvPr/>
        </p:nvSpPr>
        <p:spPr>
          <a:xfrm>
            <a:off x="4932363" y="4076700"/>
            <a:ext cx="0" cy="792163"/>
          </a:xfrm>
          <a:prstGeom prst="line">
            <a:avLst/>
          </a:prstGeom>
          <a:ln w="9525" cap="flat" cmpd="sng">
            <a:solidFill>
              <a:schemeClr val="tx1"/>
            </a:solidFill>
            <a:prstDash val="solid"/>
            <a:headEnd type="none" w="med" len="med"/>
            <a:tailEnd type="triangle" w="med" len="med"/>
          </a:ln>
        </p:spPr>
      </p:sp>
      <p:sp>
        <p:nvSpPr>
          <p:cNvPr id="112707" name="Rectangle 70"/>
          <p:cNvSpPr/>
          <p:nvPr/>
        </p:nvSpPr>
        <p:spPr>
          <a:xfrm>
            <a:off x="4500563" y="4292600"/>
            <a:ext cx="287337" cy="288925"/>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有效</a:t>
            </a:r>
          </a:p>
        </p:txBody>
      </p:sp>
      <p:sp>
        <p:nvSpPr>
          <p:cNvPr id="112708" name="Line 72"/>
          <p:cNvSpPr/>
          <p:nvPr/>
        </p:nvSpPr>
        <p:spPr>
          <a:xfrm flipV="1">
            <a:off x="3924300" y="4581525"/>
            <a:ext cx="0" cy="1511300"/>
          </a:xfrm>
          <a:prstGeom prst="line">
            <a:avLst/>
          </a:prstGeom>
          <a:ln w="9525" cap="flat" cmpd="sng">
            <a:solidFill>
              <a:schemeClr val="tx1"/>
            </a:solidFill>
            <a:prstDash val="solid"/>
            <a:headEnd type="none" w="med" len="med"/>
            <a:tailEnd type="triangle" w="med" len="med"/>
          </a:ln>
        </p:spPr>
      </p:sp>
      <p:sp>
        <p:nvSpPr>
          <p:cNvPr id="112709" name="Rectangle 73"/>
          <p:cNvSpPr/>
          <p:nvPr/>
        </p:nvSpPr>
        <p:spPr>
          <a:xfrm>
            <a:off x="4067175" y="5157788"/>
            <a:ext cx="360363" cy="358775"/>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有效</a:t>
            </a:r>
          </a:p>
        </p:txBody>
      </p:sp>
      <p:sp>
        <p:nvSpPr>
          <p:cNvPr id="112710" name="Line 74"/>
          <p:cNvSpPr/>
          <p:nvPr/>
        </p:nvSpPr>
        <p:spPr>
          <a:xfrm flipH="1">
            <a:off x="2627313" y="6453188"/>
            <a:ext cx="865187" cy="0"/>
          </a:xfrm>
          <a:prstGeom prst="line">
            <a:avLst/>
          </a:prstGeom>
          <a:ln w="9525" cap="flat" cmpd="sng">
            <a:solidFill>
              <a:schemeClr val="tx1"/>
            </a:solidFill>
            <a:prstDash val="solid"/>
            <a:headEnd type="none" w="med" len="med"/>
            <a:tailEnd type="triangle" w="med" len="med"/>
          </a:ln>
        </p:spPr>
      </p:sp>
      <p:sp>
        <p:nvSpPr>
          <p:cNvPr id="112711" name="Rectangle 75"/>
          <p:cNvSpPr/>
          <p:nvPr/>
        </p:nvSpPr>
        <p:spPr>
          <a:xfrm>
            <a:off x="2843213" y="5949950"/>
            <a:ext cx="504825" cy="358775"/>
          </a:xfrm>
          <a:prstGeom prst="rect">
            <a:avLst/>
          </a:prstGeom>
          <a:solidFill>
            <a:schemeClr val="accent1"/>
          </a:solidFill>
          <a:ln w="9525">
            <a:noFill/>
          </a:ln>
        </p:spPr>
        <p:txBody>
          <a:bodyPr wrap="none" anchor="ctr"/>
          <a:lstStyle/>
          <a:p>
            <a:pPr algn="ctr"/>
            <a:r>
              <a:rPr lang="zh-CN" altLang="en-US" sz="800" dirty="0">
                <a:latin typeface="Tahoma" panose="020B0604030504040204" pitchFamily="34" charset="0"/>
              </a:rPr>
              <a:t>无效果或</a:t>
            </a:r>
          </a:p>
          <a:p>
            <a:pPr algn="ctr"/>
            <a:r>
              <a:rPr lang="zh-CN" altLang="en-US" sz="800" dirty="0">
                <a:latin typeface="Tahoma" panose="020B0604030504040204" pitchFamily="34" charset="0"/>
              </a:rPr>
              <a:t>效果不理想</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109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a:t>
            </a:fld>
            <a:endParaRPr lang="en-US" altLang="zh-CN" sz="1400" dirty="0">
              <a:effectLst>
                <a:outerShdw blurRad="38100" dist="38100" dir="2700000">
                  <a:srgbClr val="000000"/>
                </a:outerShdw>
              </a:effectLst>
              <a:latin typeface="Arial" panose="020B0604020202020204" pitchFamily="34" charset="0"/>
            </a:endParaRPr>
          </a:p>
        </p:txBody>
      </p:sp>
      <p:sp>
        <p:nvSpPr>
          <p:cNvPr id="3277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（一）生活事件</a:t>
            </a:r>
          </a:p>
        </p:txBody>
      </p:sp>
      <p:sp>
        <p:nvSpPr>
          <p:cNvPr id="327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严重的生活事件，尤亲密关系者的死亡，或这种亲密关系的丧失，可为导致抑郁障碍的直接因素</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a:t>
            </a:fld>
            <a:endParaRPr lang="en-US" altLang="zh-CN" sz="1400" dirty="0">
              <a:effectLst>
                <a:outerShdw blurRad="38100" dist="38100" dir="2700000">
                  <a:srgbClr val="000000"/>
                </a:outerShdw>
              </a:effectLst>
              <a:latin typeface="Arial" panose="020B0604020202020204" pitchFamily="34" charset="0"/>
            </a:endParaRPr>
          </a:p>
        </p:txBody>
      </p:sp>
      <p:pic>
        <p:nvPicPr>
          <p:cNvPr id="12" name="Picture 28" descr="ANd9GcSPls4-xrVoTvvUD-TnbV9UZcUHrM7NgB2-n8hjG5CMnaOJpRIf"/>
          <p:cNvPicPr>
            <a:picLocks noChangeAspect="1" noChangeArrowheads="1"/>
          </p:cNvPicPr>
          <p:nvPr/>
        </p:nvPicPr>
        <p:blipFill>
          <a:blip r:embed="rId2" cstate="print"/>
          <a:srcRect/>
          <a:stretch>
            <a:fillRect/>
          </a:stretch>
        </p:blipFill>
        <p:spPr bwMode="auto">
          <a:xfrm>
            <a:off x="3851920" y="4106635"/>
            <a:ext cx="1872208" cy="1989365"/>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07207" y="1436688"/>
            <a:ext cx="7703344" cy="4114800"/>
          </a:xfrm>
          <a:prstGeom prst="rect">
            <a:avLst/>
          </a:prstGeom>
          <a:noFill/>
          <a:ln w="9525">
            <a:noFill/>
            <a:miter lim="800000"/>
            <a:headEnd/>
            <a:tailEnd/>
          </a:ln>
        </p:spPr>
        <p:txBody>
          <a:bodyPr/>
          <a:lstStyle/>
          <a:p>
            <a:pPr marL="342900" marR="0" lvl="0" indent="-342900" algn="l" defTabSz="914400" eaLnBrk="1" fontAlgn="base" latinLnBrk="0" hangingPunct="1">
              <a:lnSpc>
                <a:spcPct val="150000"/>
              </a:lnSpc>
              <a:spcBef>
                <a:spcPct val="20000"/>
              </a:spcBef>
              <a:spcAft>
                <a:spcPct val="0"/>
              </a:spcAft>
              <a:buClr>
                <a:srgbClr val="CC0000"/>
              </a:buClr>
              <a:buSzPct val="110000"/>
              <a:buFont typeface="Arial"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以</a:t>
            </a:r>
            <a:r>
              <a:rPr kumimoji="0" lang="zh-CN" altLang="en-US" sz="2400" b="1" i="0" u="none" strike="noStrike" kern="1200" cap="none" spc="0" normalizeH="0" baseline="0" noProof="0" dirty="0">
                <a:ln>
                  <a:noFill/>
                </a:ln>
                <a:solidFill>
                  <a:srgbClr val="FF00FF"/>
                </a:solidFill>
                <a:effectLst/>
                <a:uLnTx/>
                <a:uFillTx/>
                <a:latin typeface="微软雅黑" pitchFamily="34" charset="-122"/>
                <a:ea typeface="微软雅黑" pitchFamily="34" charset="-122"/>
              </a:rPr>
              <a:t>临床治愈</a:t>
            </a:r>
            <a:r>
              <a:rPr kumimoji="0" lang="zh-CN" altLang="en-US" sz="2400" b="1" i="0" u="none" strike="noStrike" kern="1200" cap="none" spc="0" normalizeH="0" baseline="0" noProof="0" dirty="0">
                <a:ln>
                  <a:noFill/>
                </a:ln>
                <a:solidFill>
                  <a:srgbClr val="002060"/>
                </a:solidFill>
                <a:effectLst/>
                <a:uLnTx/>
                <a:uFillTx/>
                <a:latin typeface="微软雅黑" pitchFamily="34" charset="-122"/>
                <a:ea typeface="微软雅黑" pitchFamily="34" charset="-122"/>
              </a:rPr>
              <a:t>为治疗</a:t>
            </a:r>
            <a:r>
              <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目标</a:t>
            </a:r>
            <a:r>
              <a:rPr kumimoji="0" lang="zh-CN" altLang="en-US"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，最大限度</a:t>
            </a:r>
            <a:r>
              <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地减少自杀率和病残率</a:t>
            </a:r>
            <a:endParaRPr kumimoji="0" lang="en-US" altLang="zh-CN"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endParaRPr>
          </a:p>
          <a:p>
            <a:pPr marL="342900" marR="0" lvl="0" indent="-342900" algn="l" defTabSz="914400" eaLnBrk="1" fontAlgn="base" latinLnBrk="0" hangingPunct="1">
              <a:lnSpc>
                <a:spcPct val="150000"/>
              </a:lnSpc>
              <a:spcBef>
                <a:spcPct val="20000"/>
              </a:spcBef>
              <a:spcAft>
                <a:spcPct val="0"/>
              </a:spcAft>
              <a:buClr>
                <a:srgbClr val="CC0000"/>
              </a:buClr>
              <a:buSzPct val="110000"/>
              <a:buFont typeface="Arial"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rPr>
              <a:t>全面恢复患者社会功能</a:t>
            </a:r>
            <a:r>
              <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，提高生存</a:t>
            </a:r>
            <a:r>
              <a:rPr kumimoji="0" lang="zh-CN" altLang="en-US"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质量</a:t>
            </a:r>
            <a:endParaRPr kumimoji="0" lang="en-US" altLang="zh-CN"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endParaRPr>
          </a:p>
          <a:p>
            <a:pPr marL="342900" marR="0" lvl="0" indent="-342900" algn="l" defTabSz="914400" eaLnBrk="1" fontAlgn="base" latinLnBrk="0" hangingPunct="1">
              <a:lnSpc>
                <a:spcPct val="150000"/>
              </a:lnSpc>
              <a:spcBef>
                <a:spcPct val="20000"/>
              </a:spcBef>
              <a:spcAft>
                <a:spcPct val="0"/>
              </a:spcAft>
              <a:buClr>
                <a:srgbClr val="CC0000"/>
              </a:buClr>
              <a:buSzPct val="110000"/>
              <a:buFont typeface="Arial" pitchFamily="34" charset="0"/>
              <a:buChar char="•"/>
              <a:tabLst/>
              <a:defRPr/>
            </a:pPr>
            <a:r>
              <a:rPr kumimoji="0" lang="zh-CN" altLang="en-US" sz="2400" b="1" i="0" u="none" strike="noStrike" kern="1200" cap="none" spc="0" normalizeH="0" baseline="0" noProof="0" dirty="0">
                <a:ln>
                  <a:noFill/>
                </a:ln>
                <a:solidFill>
                  <a:srgbClr val="00B050"/>
                </a:solidFill>
                <a:effectLst/>
                <a:uLnTx/>
                <a:uFillTx/>
                <a:latin typeface="微软雅黑" pitchFamily="34" charset="-122"/>
                <a:ea typeface="微软雅黑" pitchFamily="34" charset="-122"/>
              </a:rPr>
              <a:t>预防复发</a:t>
            </a:r>
          </a:p>
          <a:p>
            <a:pPr marL="342900" marR="0" lvl="0" indent="-342900" algn="l" defTabSz="914400" eaLnBrk="1" fontAlgn="base" latinLnBrk="0" hangingPunct="1">
              <a:lnSpc>
                <a:spcPct val="150000"/>
              </a:lnSpc>
              <a:spcBef>
                <a:spcPct val="20000"/>
              </a:spcBef>
              <a:spcAft>
                <a:spcPct val="0"/>
              </a:spcAft>
              <a:buClr>
                <a:srgbClr val="CC0000"/>
              </a:buClr>
              <a:buSzPct val="110000"/>
              <a:buFont typeface="Arial" pitchFamily="34" charset="0"/>
              <a:buChar char="•"/>
              <a:tabLst/>
              <a:defRPr/>
            </a:pPr>
            <a:r>
              <a:rPr kumimoji="0" lang="zh-CN" altLang="en-US"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自始至终</a:t>
            </a:r>
            <a:r>
              <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、全面</a:t>
            </a:r>
            <a:r>
              <a:rPr kumimoji="0" lang="zh-CN" altLang="en-US"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改善</a:t>
            </a:r>
            <a:r>
              <a:rPr lang="zh-CN" altLang="en-US" sz="2400" b="1" dirty="0">
                <a:solidFill>
                  <a:srgbClr val="000000"/>
                </a:solidFill>
                <a:latin typeface="微软雅黑" pitchFamily="34" charset="-122"/>
                <a:ea typeface="微软雅黑" pitchFamily="34" charset="-122"/>
              </a:rPr>
              <a:t>患者</a:t>
            </a:r>
            <a:r>
              <a:rPr kumimoji="0" lang="zh-CN" altLang="en-US"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的</a:t>
            </a:r>
            <a:r>
              <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核心症状</a:t>
            </a:r>
          </a:p>
        </p:txBody>
      </p:sp>
      <p:sp>
        <p:nvSpPr>
          <p:cNvPr id="39939" name="Rectangle 3"/>
          <p:cNvSpPr>
            <a:spLocks noGrp="1" noChangeArrowheads="1"/>
          </p:cNvSpPr>
          <p:nvPr>
            <p:ph type="title"/>
          </p:nvPr>
        </p:nvSpPr>
        <p:spPr bwMode="auto">
          <a:xfrm>
            <a:off x="457200" y="274638"/>
            <a:ext cx="8229600" cy="1143000"/>
          </a:xfrm>
          <a:noFill/>
          <a:ln>
            <a:miter lim="800000"/>
            <a:headEnd/>
            <a:tailEnd/>
          </a:ln>
        </p:spPr>
        <p:txBody>
          <a:bodyPr vert="horz" wrap="square" numCol="1" anchor="t" anchorCtr="0" compatLnSpc="1">
            <a:prstTxWarp prst="textNoShape">
              <a:avLst/>
            </a:prstTxWarp>
          </a:bodyPr>
          <a:lstStyle/>
          <a:p>
            <a:pPr eaLnBrk="1" hangingPunct="1"/>
            <a:r>
              <a:rPr lang="zh-CN" altLang="en-US" sz="3600" b="1" dirty="0" smtClean="0">
                <a:solidFill>
                  <a:srgbClr val="002060"/>
                </a:solidFill>
                <a:latin typeface="微软雅黑" pitchFamily="34" charset="-122"/>
                <a:ea typeface="微软雅黑" pitchFamily="34" charset="-122"/>
              </a:rPr>
              <a:t>治疗目标</a:t>
            </a:r>
          </a:p>
        </p:txBody>
      </p:sp>
      <p:pic>
        <p:nvPicPr>
          <p:cNvPr id="4" name="图片 3">
            <a:extLst>
              <a:ext uri="{FF2B5EF4-FFF2-40B4-BE49-F238E27FC236}">
                <a16:creationId xmlns:a16="http://schemas.microsoft.com/office/drawing/2014/main" id="{07BB1D4B-5E9F-474B-B38E-74D2DDE3A6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960" y="3886188"/>
            <a:ext cx="2613366" cy="26011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09100122"/>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111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111</a:t>
            </a:fld>
            <a:endParaRPr lang="en-US" altLang="zh-CN" sz="1400" dirty="0">
              <a:effectLst>
                <a:outerShdw blurRad="38100" dist="38100" dir="2700000">
                  <a:srgbClr val="000000"/>
                </a:outerShdw>
              </a:effectLst>
              <a:latin typeface="Arial" panose="020B0604020202020204" pitchFamily="34" charset="0"/>
            </a:endParaRPr>
          </a:p>
        </p:txBody>
      </p:sp>
      <p:sp>
        <p:nvSpPr>
          <p:cNvPr id="71682" name="Rectangle 2"/>
          <p:cNvSpPr>
            <a:spLocks noGrp="1" noChangeArrowheads="1"/>
          </p:cNvSpPr>
          <p:nvPr>
            <p:ph type="title"/>
          </p:nvPr>
        </p:nvSpPr>
        <p:spPr>
          <a:xfrm>
            <a:off x="457200" y="21429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心境障碍的病程和预后</a:t>
            </a:r>
          </a:p>
        </p:txBody>
      </p:sp>
      <p:graphicFrame>
        <p:nvGraphicFramePr>
          <p:cNvPr id="71770" name="Group 90"/>
          <p:cNvGraphicFramePr>
            <a:graphicFrameLocks noGrp="1"/>
          </p:cNvGraphicFramePr>
          <p:nvPr>
            <p:ph idx="1"/>
          </p:nvPr>
        </p:nvGraphicFramePr>
        <p:xfrm>
          <a:off x="457200" y="1981200"/>
          <a:ext cx="8229600" cy="4500566"/>
        </p:xfrm>
        <a:graphic>
          <a:graphicData uri="http://schemas.openxmlformats.org/drawingml/2006/table">
            <a:tbl>
              <a:tblPr/>
              <a:tblGrid>
                <a:gridCol w="1593850">
                  <a:extLst>
                    <a:ext uri="{9D8B030D-6E8A-4147-A177-3AD203B41FA5}">
                      <a16:colId xmlns:a16="http://schemas.microsoft.com/office/drawing/2014/main" val="20000"/>
                    </a:ext>
                  </a:extLst>
                </a:gridCol>
                <a:gridCol w="3313113">
                  <a:extLst>
                    <a:ext uri="{9D8B030D-6E8A-4147-A177-3AD203B41FA5}">
                      <a16:colId xmlns:a16="http://schemas.microsoft.com/office/drawing/2014/main" val="20001"/>
                    </a:ext>
                  </a:extLst>
                </a:gridCol>
                <a:gridCol w="3322637">
                  <a:extLst>
                    <a:ext uri="{9D8B030D-6E8A-4147-A177-3AD203B41FA5}">
                      <a16:colId xmlns:a16="http://schemas.microsoft.com/office/drawing/2014/main" val="20002"/>
                    </a:ext>
                  </a:extLst>
                </a:gridCol>
              </a:tblGrid>
              <a:tr h="4395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特征</a:t>
                      </a:r>
                    </a:p>
                  </a:txBody>
                  <a:tcPr marT="45700" marB="45700"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非双相障碍</a:t>
                      </a:r>
                    </a:p>
                  </a:txBody>
                  <a:tcPr marT="45700" marB="45700"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双相障碍</a:t>
                      </a:r>
                    </a:p>
                  </a:txBody>
                  <a:tcPr marT="45700" marB="45700"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42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发病年龄</a:t>
                      </a:r>
                    </a:p>
                  </a:txBody>
                  <a:tcPr marT="45700" marB="4570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38~45</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岁</a:t>
                      </a:r>
                    </a:p>
                  </a:txBody>
                  <a:tcPr marT="45700" marB="457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28~33</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岁</a:t>
                      </a:r>
                    </a:p>
                  </a:txBody>
                  <a:tcPr marT="45700" marB="4570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0057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发作持续时间</a:t>
                      </a:r>
                    </a:p>
                  </a:txBody>
                  <a:tcPr marT="45700" marB="457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1960</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年以前</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24%</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的发作时间超过</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年；</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1960</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年以后</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18%</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的发作持续时间超过</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年</a:t>
                      </a:r>
                    </a:p>
                  </a:txBody>
                  <a:tcPr marT="45700" marB="4570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1960</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年以前</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7~13</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个月；</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1960</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年以后</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2~4</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个月</a:t>
                      </a:r>
                    </a:p>
                  </a:txBody>
                  <a:tcPr marT="45700" marB="457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009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康复</a:t>
                      </a:r>
                    </a:p>
                  </a:txBody>
                  <a:tcPr marT="45700" marB="457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初次发作中有</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5%~10%</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不能康复</a:t>
                      </a:r>
                    </a:p>
                  </a:txBody>
                  <a:tcPr marT="45700" marB="4570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初次发作中有</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5%~10%</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不能康复</a:t>
                      </a:r>
                    </a:p>
                  </a:txBody>
                  <a:tcPr marT="45700" marB="457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7009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长期预后</a:t>
                      </a:r>
                    </a:p>
                  </a:txBody>
                  <a:tcPr marT="45700" marB="457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超过</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1/3</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的患者良好，发作周期缩短</a:t>
                      </a:r>
                    </a:p>
                  </a:txBody>
                  <a:tcPr marT="45700" marB="4570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多为慢性病程，发作次数增加，发作周期缩短</a:t>
                      </a:r>
                    </a:p>
                  </a:txBody>
                  <a:tcPr marT="45700" marB="457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7009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死亡与自杀</a:t>
                      </a:r>
                    </a:p>
                  </a:txBody>
                  <a:tcPr marT="45700" marB="4570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超过</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15%</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有自杀行为</a:t>
                      </a:r>
                    </a:p>
                  </a:txBody>
                  <a:tcPr marT="45700" marB="457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双相</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Ⅰ</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型障碍的患者中有</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10%</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15%</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可能自杀死亡</a:t>
                      </a:r>
                    </a:p>
                  </a:txBody>
                  <a:tcPr marT="45700" marB="45700"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111</a:t>
            </a:fld>
            <a:endParaRPr lang="en-US" altLang="zh-CN" sz="1400" dirty="0">
              <a:effectLst>
                <a:outerShdw blurRad="38100" dist="38100" dir="2700000">
                  <a:srgbClr val="000000"/>
                </a:outerShdw>
              </a:effectLst>
              <a:latin typeface="Arial" panose="020B0604020202020204" pitchFamily="34" charset="0"/>
            </a:endParaRPr>
          </a:p>
        </p:txBody>
      </p:sp>
    </p:spTree>
    <p:extLst>
      <p:ext uri="{BB962C8B-B14F-4D97-AF65-F5344CB8AC3E}">
        <p14:creationId xmlns:p14="http://schemas.microsoft.com/office/powerpoint/2010/main" val="1901368145"/>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714500" y="152400"/>
            <a:ext cx="5395748" cy="939800"/>
          </a:xfrm>
        </p:spPr>
        <p:txBody>
          <a:bodyPr/>
          <a:lstStyle/>
          <a:p>
            <a:pPr eaLnBrk="1" hangingPunct="1"/>
            <a:r>
              <a:rPr lang="zh-CN" altLang="en-US" sz="3600" b="1" dirty="0" smtClean="0">
                <a:solidFill>
                  <a:srgbClr val="003399"/>
                </a:solidFill>
                <a:latin typeface="微软雅黑" pitchFamily="34" charset="-122"/>
                <a:ea typeface="微软雅黑" pitchFamily="34" charset="-122"/>
              </a:rPr>
              <a:t>抑郁症可以</a:t>
            </a:r>
            <a:r>
              <a:rPr kumimoji="1" lang="zh-CN" altLang="en-US" sz="3600" b="1" dirty="0" smtClean="0">
                <a:solidFill>
                  <a:srgbClr val="003399"/>
                </a:solidFill>
                <a:latin typeface="微软雅黑" pitchFamily="34" charset="-122"/>
                <a:ea typeface="微软雅黑" pitchFamily="34" charset="-122"/>
              </a:rPr>
              <a:t>导致</a:t>
            </a:r>
            <a:r>
              <a:rPr kumimoji="1" lang="zh-CN" altLang="en-US" sz="3600" b="1" dirty="0" smtClean="0">
                <a:solidFill>
                  <a:srgbClr val="FF0000"/>
                </a:solidFill>
                <a:latin typeface="微软雅黑" pitchFamily="34" charset="-122"/>
                <a:ea typeface="微软雅黑" pitchFamily="34" charset="-122"/>
              </a:rPr>
              <a:t>自杀</a:t>
            </a:r>
          </a:p>
        </p:txBody>
      </p:sp>
      <p:sp>
        <p:nvSpPr>
          <p:cNvPr id="2" name="矩形 1"/>
          <p:cNvSpPr/>
          <p:nvPr/>
        </p:nvSpPr>
        <p:spPr bwMode="auto">
          <a:xfrm>
            <a:off x="7620000" y="6096000"/>
            <a:ext cx="1524000" cy="762000"/>
          </a:xfrm>
          <a:prstGeom prst="rect">
            <a:avLst/>
          </a:prstGeom>
          <a:solidFill>
            <a:srgbClr val="FFFFFF"/>
          </a:solidFill>
          <a:ln w="28575"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Arial" charset="0"/>
              <a:ea typeface="宋体" pitchFamily="2" charset="-122"/>
              <a:cs typeface="+mn-cs"/>
            </a:endParaRPr>
          </a:p>
        </p:txBody>
      </p:sp>
      <p:pic>
        <p:nvPicPr>
          <p:cNvPr id="32772" name="Picture 4" descr="http://images.76jie.com/attachments/forum/201303/29/114810rfr113cf1rz2x24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100" y="4038584"/>
            <a:ext cx="2501844" cy="2198591"/>
          </a:xfrm>
          <a:prstGeom prst="rect">
            <a:avLst/>
          </a:prstGeom>
          <a:noFill/>
          <a:extLst>
            <a:ext uri="{909E8E84-426E-40DD-AFC4-6F175D3DCCD1}">
              <a14:hiddenFill xmlns:a14="http://schemas.microsoft.com/office/drawing/2010/main">
                <a:solidFill>
                  <a:srgbClr val="FFFFFF"/>
                </a:solidFill>
              </a14:hiddenFill>
            </a:ext>
          </a:extLst>
        </p:spPr>
      </p:pic>
      <p:pic>
        <p:nvPicPr>
          <p:cNvPr id="32784" name="Picture 16" descr="http://imgt2.bdstatic.com/it/u=1483671438,3465381090&amp;fm=15&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158" y="1510008"/>
            <a:ext cx="2507696" cy="1918992"/>
          </a:xfrm>
          <a:prstGeom prst="rect">
            <a:avLst/>
          </a:prstGeom>
          <a:noFill/>
          <a:extLst>
            <a:ext uri="{909E8E84-426E-40DD-AFC4-6F175D3DCCD1}">
              <a14:hiddenFill xmlns:a14="http://schemas.microsoft.com/office/drawing/2010/main">
                <a:solidFill>
                  <a:srgbClr val="FFFFFF"/>
                </a:solidFill>
              </a14:hiddenFill>
            </a:ext>
          </a:extLst>
        </p:spPr>
      </p:pic>
      <p:pic>
        <p:nvPicPr>
          <p:cNvPr id="129026" name="Picture 2" descr="http://img4.imgtn.bdimg.com/it/u=3636358296,2217535958&amp;fm=11&amp;gp=0.jpg"/>
          <p:cNvPicPr>
            <a:picLocks noChangeAspect="1" noChangeArrowheads="1"/>
          </p:cNvPicPr>
          <p:nvPr/>
        </p:nvPicPr>
        <p:blipFill>
          <a:blip r:embed="rId4" cstate="print"/>
          <a:srcRect/>
          <a:stretch>
            <a:fillRect/>
          </a:stretch>
        </p:blipFill>
        <p:spPr bwMode="auto">
          <a:xfrm>
            <a:off x="609704" y="1570753"/>
            <a:ext cx="2821274" cy="2010643"/>
          </a:xfrm>
          <a:prstGeom prst="rect">
            <a:avLst/>
          </a:prstGeom>
          <a:noFill/>
        </p:spPr>
      </p:pic>
      <p:pic>
        <p:nvPicPr>
          <p:cNvPr id="9" name="图片 8" descr="尚于博.jpg"/>
          <p:cNvPicPr>
            <a:picLocks noChangeAspect="1"/>
          </p:cNvPicPr>
          <p:nvPr/>
        </p:nvPicPr>
        <p:blipFill>
          <a:blip r:embed="rId5" cstate="print"/>
          <a:stretch>
            <a:fillRect/>
          </a:stretch>
        </p:blipFill>
        <p:spPr>
          <a:xfrm>
            <a:off x="6705544" y="3505198"/>
            <a:ext cx="1857388" cy="2793065"/>
          </a:xfrm>
          <a:prstGeom prst="rect">
            <a:avLst/>
          </a:prstGeom>
        </p:spPr>
      </p:pic>
      <p:pic>
        <p:nvPicPr>
          <p:cNvPr id="10" name="图片 9" descr="李恩珠.jpg"/>
          <p:cNvPicPr>
            <a:picLocks noChangeAspect="1"/>
          </p:cNvPicPr>
          <p:nvPr/>
        </p:nvPicPr>
        <p:blipFill>
          <a:blip r:embed="rId6" cstate="print"/>
          <a:stretch>
            <a:fillRect/>
          </a:stretch>
        </p:blipFill>
        <p:spPr>
          <a:xfrm>
            <a:off x="3429030" y="4114782"/>
            <a:ext cx="2905146" cy="2178859"/>
          </a:xfrm>
          <a:prstGeom prst="rect">
            <a:avLst/>
          </a:prstGeom>
        </p:spPr>
      </p:pic>
      <p:pic>
        <p:nvPicPr>
          <p:cNvPr id="11" name="图片 10" descr="陈琳.jpg"/>
          <p:cNvPicPr>
            <a:picLocks noChangeAspect="1"/>
          </p:cNvPicPr>
          <p:nvPr/>
        </p:nvPicPr>
        <p:blipFill>
          <a:blip r:embed="rId7" cstate="print"/>
          <a:stretch>
            <a:fillRect/>
          </a:stretch>
        </p:blipFill>
        <p:spPr>
          <a:xfrm>
            <a:off x="3805222" y="1498240"/>
            <a:ext cx="1909748" cy="2845136"/>
          </a:xfrm>
          <a:prstGeom prst="rect">
            <a:avLst/>
          </a:prstGeom>
        </p:spPr>
      </p:pic>
    </p:spTree>
    <p:extLst>
      <p:ext uri="{BB962C8B-B14F-4D97-AF65-F5344CB8AC3E}">
        <p14:creationId xmlns:p14="http://schemas.microsoft.com/office/powerpoint/2010/main" val="417662381"/>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点击添加文本</a:t>
            </a:r>
          </a:p>
        </p:txBody>
      </p:sp>
      <p:sp>
        <p:nvSpPr>
          <p:cNvPr id="19" name="灯片编号占位符 67"/>
          <p:cNvSpPr>
            <a:spLocks noGrp="1"/>
          </p:cNvSpPr>
          <p:nvPr>
            <p:ph type="sldNum" sz="quarter" idx="12"/>
          </p:nvPr>
        </p:nvSpPr>
        <p:spPr>
          <a:xfrm>
            <a:off x="6553200" y="6356350"/>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FD61B84-28B1-40A0-A248-D0B090C53E5C}"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113</a:t>
            </a:fld>
            <a:endPar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endParaRPr>
          </a:p>
        </p:txBody>
      </p:sp>
      <p:sp>
        <p:nvSpPr>
          <p:cNvPr id="15" name="矩形 6"/>
          <p:cNvSpPr>
            <a:spLocks noChangeArrowheads="1"/>
          </p:cNvSpPr>
          <p:nvPr/>
        </p:nvSpPr>
        <p:spPr bwMode="auto">
          <a:xfrm>
            <a:off x="1853282" y="228684"/>
            <a:ext cx="6376222" cy="113877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smtClean="0">
                <a:ln>
                  <a:noFill/>
                </a:ln>
                <a:solidFill>
                  <a:srgbClr val="003399"/>
                </a:solidFill>
                <a:effectLst/>
                <a:uLnTx/>
                <a:uFillTx/>
                <a:latin typeface="微软雅黑" pitchFamily="34" charset="-122"/>
                <a:ea typeface="微软雅黑" pitchFamily="34" charset="-122"/>
                <a:cs typeface="+mn-cs"/>
              </a:rPr>
              <a:t>抑郁症都要</a:t>
            </a:r>
            <a:r>
              <a:rPr kumimoji="0" lang="zh-CN" altLang="en-US" sz="3600" b="1" i="0" u="none" strike="noStrike" kern="1200" cap="none" spc="0" normalizeH="0" baseline="0" noProof="0" dirty="0" smtClean="0">
                <a:ln>
                  <a:noFill/>
                </a:ln>
                <a:solidFill>
                  <a:srgbClr val="FF0000"/>
                </a:solidFill>
                <a:effectLst/>
                <a:uLnTx/>
                <a:uFillTx/>
                <a:latin typeface="微软雅黑" pitchFamily="34" charset="-122"/>
                <a:ea typeface="微软雅黑" pitchFamily="34" charset="-122"/>
                <a:cs typeface="+mn-cs"/>
              </a:rPr>
              <a:t>自杀</a:t>
            </a:r>
            <a:r>
              <a:rPr kumimoji="0" lang="zh-CN" altLang="en-US" sz="3600" b="1" i="0" u="none" strike="noStrike" kern="1200" cap="none" spc="0" normalizeH="0" baseline="0" noProof="0" dirty="0" smtClean="0">
                <a:ln>
                  <a:noFill/>
                </a:ln>
                <a:solidFill>
                  <a:srgbClr val="003399"/>
                </a:solidFill>
                <a:effectLst/>
                <a:uLnTx/>
                <a:uFillTx/>
                <a:latin typeface="微软雅黑" pitchFamily="34" charset="-122"/>
                <a:ea typeface="微软雅黑" pitchFamily="34" charset="-122"/>
                <a:cs typeface="+mn-cs"/>
              </a:rPr>
              <a:t>吗？</a:t>
            </a:r>
            <a:endParaRPr kumimoji="0" lang="en-US" altLang="zh-CN" sz="3600" b="1" i="0" u="none" strike="noStrike" kern="1200" cap="none" spc="0" normalizeH="0" baseline="0" noProof="0" dirty="0" smtClean="0">
              <a:ln>
                <a:noFill/>
              </a:ln>
              <a:solidFill>
                <a:srgbClr val="003399"/>
              </a:solidFill>
              <a:effectLst/>
              <a:uLnTx/>
              <a:uFillTx/>
              <a:latin typeface="微软雅黑" pitchFamily="34" charset="-122"/>
              <a:ea typeface="微软雅黑" pitchFamily="34"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1200" cap="none" spc="0" normalizeH="0" baseline="0" noProof="0" dirty="0">
              <a:ln>
                <a:noFill/>
              </a:ln>
              <a:solidFill>
                <a:srgbClr val="000000"/>
              </a:solidFill>
              <a:effectLst/>
              <a:uLnTx/>
              <a:uFillTx/>
              <a:latin typeface="Tw Cen MT" pitchFamily="34" charset="0"/>
              <a:ea typeface="微软雅黑" pitchFamily="34" charset="-122"/>
              <a:cs typeface="Tahoma" pitchFamily="34" charset="0"/>
            </a:endParaRPr>
          </a:p>
        </p:txBody>
      </p:sp>
      <p:sp>
        <p:nvSpPr>
          <p:cNvPr id="25602" name="AutoShape 2" descr="http://img0.imgtn.bdimg.com/it/u=2614622086,1250813192&amp;fm=27&amp;gp=0.jpg"/>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endParaRPr>
          </a:p>
        </p:txBody>
      </p:sp>
      <p:grpSp>
        <p:nvGrpSpPr>
          <p:cNvPr id="2" name="组合 27"/>
          <p:cNvGrpSpPr/>
          <p:nvPr/>
        </p:nvGrpSpPr>
        <p:grpSpPr>
          <a:xfrm>
            <a:off x="990694" y="1219258"/>
            <a:ext cx="7286561" cy="5037289"/>
            <a:chOff x="714349" y="1142984"/>
            <a:chExt cx="7580214" cy="5418355"/>
          </a:xfrm>
        </p:grpSpPr>
        <p:pic>
          <p:nvPicPr>
            <p:cNvPr id="14" name="Picture 7" descr="ANd9GcQlKLFpKt2kLMlquC5wkC8lKFRlpz4RVhyC709v6zRtgz0KOakb"/>
            <p:cNvPicPr>
              <a:picLocks noChangeAspect="1" noChangeArrowheads="1"/>
            </p:cNvPicPr>
            <p:nvPr/>
          </p:nvPicPr>
          <p:blipFill>
            <a:blip r:embed="rId3" cstate="print"/>
            <a:srcRect/>
            <a:stretch>
              <a:fillRect/>
            </a:stretch>
          </p:blipFill>
          <p:spPr bwMode="auto">
            <a:xfrm>
              <a:off x="714349" y="1428737"/>
              <a:ext cx="2714644" cy="2758250"/>
            </a:xfrm>
            <a:prstGeom prst="rect">
              <a:avLst/>
            </a:prstGeom>
            <a:noFill/>
            <a:ln w="9525">
              <a:noFill/>
              <a:miter lim="800000"/>
              <a:headEnd/>
              <a:tailEnd/>
            </a:ln>
          </p:spPr>
        </p:pic>
        <p:pic>
          <p:nvPicPr>
            <p:cNvPr id="24" name="图片 23" descr="憨豆先生.jpg"/>
            <p:cNvPicPr>
              <a:picLocks noChangeAspect="1"/>
            </p:cNvPicPr>
            <p:nvPr/>
          </p:nvPicPr>
          <p:blipFill>
            <a:blip r:embed="rId4" cstate="print"/>
            <a:stretch>
              <a:fillRect/>
            </a:stretch>
          </p:blipFill>
          <p:spPr>
            <a:xfrm>
              <a:off x="6643702" y="1142984"/>
              <a:ext cx="1650861" cy="2357430"/>
            </a:xfrm>
            <a:prstGeom prst="rect">
              <a:avLst/>
            </a:prstGeom>
          </p:spPr>
        </p:pic>
        <p:pic>
          <p:nvPicPr>
            <p:cNvPr id="25" name="图片 24" descr="梁朝伟.jpg"/>
            <p:cNvPicPr>
              <a:picLocks noChangeAspect="1"/>
            </p:cNvPicPr>
            <p:nvPr/>
          </p:nvPicPr>
          <p:blipFill>
            <a:blip r:embed="rId5" cstate="print"/>
            <a:stretch>
              <a:fillRect/>
            </a:stretch>
          </p:blipFill>
          <p:spPr>
            <a:xfrm>
              <a:off x="1214414" y="4357694"/>
              <a:ext cx="3942914" cy="2071684"/>
            </a:xfrm>
            <a:prstGeom prst="rect">
              <a:avLst/>
            </a:prstGeom>
          </p:spPr>
        </p:pic>
        <p:pic>
          <p:nvPicPr>
            <p:cNvPr id="26" name="图片 25" descr="郑秀文.jpg"/>
            <p:cNvPicPr>
              <a:picLocks noChangeAspect="1"/>
            </p:cNvPicPr>
            <p:nvPr/>
          </p:nvPicPr>
          <p:blipFill>
            <a:blip r:embed="rId6" cstate="print"/>
            <a:stretch>
              <a:fillRect/>
            </a:stretch>
          </p:blipFill>
          <p:spPr>
            <a:xfrm>
              <a:off x="3143240" y="1357298"/>
              <a:ext cx="2896047" cy="2786082"/>
            </a:xfrm>
            <a:prstGeom prst="rect">
              <a:avLst/>
            </a:prstGeom>
          </p:spPr>
        </p:pic>
        <p:pic>
          <p:nvPicPr>
            <p:cNvPr id="23" name="图片 22" descr="杨坤.jpg"/>
            <p:cNvPicPr>
              <a:picLocks noChangeAspect="1"/>
            </p:cNvPicPr>
            <p:nvPr/>
          </p:nvPicPr>
          <p:blipFill>
            <a:blip r:embed="rId7" cstate="print"/>
            <a:stretch>
              <a:fillRect/>
            </a:stretch>
          </p:blipFill>
          <p:spPr>
            <a:xfrm>
              <a:off x="5429256" y="3429000"/>
              <a:ext cx="2460310" cy="3132339"/>
            </a:xfrm>
            <a:prstGeom prst="rect">
              <a:avLst/>
            </a:prstGeom>
          </p:spPr>
        </p:pic>
      </p:grpSp>
    </p:spTree>
    <p:extLst>
      <p:ext uri="{BB962C8B-B14F-4D97-AF65-F5344CB8AC3E}">
        <p14:creationId xmlns:p14="http://schemas.microsoft.com/office/powerpoint/2010/main" val="429335543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nvSpPr>
        <p:spPr bwMode="auto">
          <a:xfrm>
            <a:off x="1162050" y="6243638"/>
            <a:ext cx="1905000" cy="457200"/>
          </a:xfrm>
          <a:prstGeom prst="rect">
            <a:avLst/>
          </a:prstGeom>
          <a:noFill/>
          <a:ln>
            <a:miter lim="800000"/>
            <a:headEnd/>
            <a:tailEnd/>
          </a:ln>
        </p:spPr>
        <p:txBody>
          <a:bodyPr anchor="b"/>
          <a:lstStyle/>
          <a:p>
            <a:pPr>
              <a:defRPr/>
            </a:pPr>
            <a:fld id="{387CA8A8-B619-437B-AAC7-2A68A0FB48A5}" type="datetime1">
              <a:rPr lang="zh-CN" altLang="en-US" sz="1400">
                <a:solidFill>
                  <a:srgbClr val="990099"/>
                </a:solidFill>
                <a:latin typeface="+mn-lt"/>
                <a:ea typeface="宋体" pitchFamily="2" charset="-122"/>
              </a:rPr>
              <a:pPr>
                <a:defRPr/>
              </a:pPr>
              <a:t>2020/10/22</a:t>
            </a:fld>
            <a:endParaRPr lang="en-US" altLang="zh-CN" sz="1400">
              <a:solidFill>
                <a:srgbClr val="990099"/>
              </a:solidFill>
              <a:latin typeface="+mn-lt"/>
              <a:ea typeface="宋体" pitchFamily="2" charset="-122"/>
            </a:endParaRPr>
          </a:p>
        </p:txBody>
      </p:sp>
      <p:sp>
        <p:nvSpPr>
          <p:cNvPr id="5" name="灯片编号占位符 5"/>
          <p:cNvSpPr txBox="1">
            <a:spLocks noGrp="1"/>
          </p:cNvSpPr>
          <p:nvPr/>
        </p:nvSpPr>
        <p:spPr bwMode="auto">
          <a:xfrm>
            <a:off x="7042150" y="6243638"/>
            <a:ext cx="1905000" cy="457200"/>
          </a:xfrm>
          <a:prstGeom prst="rect">
            <a:avLst/>
          </a:prstGeom>
          <a:noFill/>
          <a:ln>
            <a:miter lim="800000"/>
            <a:headEnd/>
            <a:tailEnd/>
          </a:ln>
        </p:spPr>
        <p:txBody>
          <a:bodyPr anchor="b"/>
          <a:lstStyle/>
          <a:p>
            <a:pPr algn="r">
              <a:defRPr/>
            </a:pPr>
            <a:fld id="{75784D37-FEC1-4DDC-8B00-A41D33960AF0}" type="slidenum">
              <a:rPr lang="en-US" altLang="zh-CN" sz="1400">
                <a:solidFill>
                  <a:srgbClr val="990099"/>
                </a:solidFill>
                <a:latin typeface="+mn-lt"/>
                <a:ea typeface="宋体" pitchFamily="2" charset="-122"/>
              </a:rPr>
              <a:pPr algn="r">
                <a:defRPr/>
              </a:pPr>
              <a:t>114</a:t>
            </a:fld>
            <a:endParaRPr lang="en-US" altLang="zh-CN" sz="1400">
              <a:solidFill>
                <a:srgbClr val="990099"/>
              </a:solidFill>
              <a:latin typeface="+mn-lt"/>
              <a:ea typeface="宋体" pitchFamily="2" charset="-122"/>
            </a:endParaRPr>
          </a:p>
        </p:txBody>
      </p:sp>
      <p:sp>
        <p:nvSpPr>
          <p:cNvPr id="75780" name="AutoShape 6" descr="2Q=="/>
          <p:cNvSpPr>
            <a:spLocks noChangeAspect="1" noChangeArrowheads="1"/>
          </p:cNvSpPr>
          <p:nvPr/>
        </p:nvSpPr>
        <p:spPr bwMode="auto">
          <a:xfrm>
            <a:off x="3810000" y="2667000"/>
            <a:ext cx="1524000" cy="1524000"/>
          </a:xfrm>
          <a:prstGeom prst="rect">
            <a:avLst/>
          </a:prstGeom>
          <a:noFill/>
          <a:ln w="9525">
            <a:noFill/>
            <a:miter lim="800000"/>
            <a:headEnd/>
            <a:tailEnd/>
          </a:ln>
        </p:spPr>
        <p:txBody>
          <a:bodyPr/>
          <a:lstStyle/>
          <a:p>
            <a:endParaRPr lang="zh-CN" altLang="en-US"/>
          </a:p>
        </p:txBody>
      </p:sp>
      <p:sp>
        <p:nvSpPr>
          <p:cNvPr id="75781" name="AutoShape 7" descr="2Q=="/>
          <p:cNvSpPr>
            <a:spLocks noChangeAspect="1" noChangeArrowheads="1"/>
          </p:cNvSpPr>
          <p:nvPr/>
        </p:nvSpPr>
        <p:spPr bwMode="auto">
          <a:xfrm>
            <a:off x="3810000" y="2667000"/>
            <a:ext cx="1524000" cy="1524000"/>
          </a:xfrm>
          <a:prstGeom prst="rect">
            <a:avLst/>
          </a:prstGeom>
          <a:noFill/>
          <a:ln w="9525">
            <a:noFill/>
            <a:miter lim="800000"/>
            <a:headEnd/>
            <a:tailEnd/>
          </a:ln>
        </p:spPr>
        <p:txBody>
          <a:bodyPr/>
          <a:lstStyle/>
          <a:p>
            <a:endParaRPr lang="zh-CN" altLang="en-US"/>
          </a:p>
        </p:txBody>
      </p:sp>
      <p:pic>
        <p:nvPicPr>
          <p:cNvPr id="75782" name="Picture 8" descr="ANd9GcTGFHwFw6GSNNg0icHqY-kiTefQCYoBUB6qPW9u-GUZg4L7Rm7O"/>
          <p:cNvPicPr>
            <a:picLocks noChangeAspect="1" noChangeArrowheads="1"/>
          </p:cNvPicPr>
          <p:nvPr/>
        </p:nvPicPr>
        <p:blipFill>
          <a:blip r:embed="rId3" cstate="print"/>
          <a:srcRect/>
          <a:stretch>
            <a:fillRect/>
          </a:stretch>
        </p:blipFill>
        <p:spPr bwMode="auto">
          <a:xfrm>
            <a:off x="3995936" y="4191000"/>
            <a:ext cx="1425575" cy="1944687"/>
          </a:xfrm>
          <a:prstGeom prst="rect">
            <a:avLst/>
          </a:prstGeom>
          <a:noFill/>
          <a:ln w="9525">
            <a:noFill/>
            <a:miter lim="800000"/>
            <a:headEnd/>
            <a:tailEnd/>
          </a:ln>
        </p:spPr>
      </p:pic>
      <p:sp>
        <p:nvSpPr>
          <p:cNvPr id="8" name="文本占位符 2"/>
          <p:cNvSpPr txBox="1">
            <a:spLocks/>
          </p:cNvSpPr>
          <p:nvPr/>
        </p:nvSpPr>
        <p:spPr>
          <a:xfrm>
            <a:off x="1043608" y="2636912"/>
            <a:ext cx="7772400" cy="1500187"/>
          </a:xfrm>
          <a:prstGeom prst="rect">
            <a:avLst/>
          </a:prstGeom>
          <a:solidFill>
            <a:schemeClr val="tx1"/>
          </a:solidFill>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6000" b="0" i="0" u="none" strike="noStrike" kern="1200" cap="none" spc="0" normalizeH="0" baseline="0" noProof="0" dirty="0" smtClean="0">
                <a:ln>
                  <a:noFill/>
                </a:ln>
                <a:solidFill>
                  <a:schemeClr val="accent1">
                    <a:lumMod val="25000"/>
                  </a:schemeClr>
                </a:solidFill>
                <a:effectLst/>
                <a:uLnTx/>
                <a:uFillTx/>
                <a:latin typeface="Comic Sans MS" pitchFamily="66" charset="0"/>
                <a:ea typeface="+mn-ea"/>
                <a:cs typeface="+mn-cs"/>
              </a:rPr>
              <a:t>Q &amp; A</a:t>
            </a:r>
            <a:endParaRPr kumimoji="0" lang="zh-CN" altLang="en-US" sz="6000" b="0" i="0" u="none" strike="noStrike" kern="1200" cap="none" spc="0" normalizeH="0" baseline="0" noProof="0" dirty="0">
              <a:ln>
                <a:noFill/>
              </a:ln>
              <a:solidFill>
                <a:schemeClr val="accent1">
                  <a:lumMod val="25000"/>
                </a:schemeClr>
              </a:solidFill>
              <a:effectLst/>
              <a:uLnTx/>
              <a:uFillTx/>
              <a:latin typeface="Comic Sans MS" pitchFamily="66" charset="0"/>
              <a:ea typeface="+mn-ea"/>
              <a:cs typeface="+mn-cs"/>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descr="201685113132970"/>
          <p:cNvPicPr>
            <a:picLocks noChangeAspect="1"/>
          </p:cNvPicPr>
          <p:nvPr/>
        </p:nvPicPr>
        <p:blipFill>
          <a:blip r:embed="rId3" cstate="print"/>
          <a:stretch>
            <a:fillRect/>
          </a:stretch>
        </p:blipFill>
        <p:spPr>
          <a:xfrm>
            <a:off x="7782560" y="82550"/>
            <a:ext cx="1197610" cy="1197610"/>
          </a:xfrm>
          <a:prstGeom prst="rect">
            <a:avLst/>
          </a:prstGeom>
        </p:spPr>
      </p:pic>
      <p:pic>
        <p:nvPicPr>
          <p:cNvPr id="3" name="图片 2" descr="复旦大学"/>
          <p:cNvPicPr>
            <a:picLocks noChangeAspect="1"/>
          </p:cNvPicPr>
          <p:nvPr/>
        </p:nvPicPr>
        <p:blipFill>
          <a:blip r:embed="rId4" cstate="print"/>
          <a:stretch>
            <a:fillRect/>
          </a:stretch>
        </p:blipFill>
        <p:spPr>
          <a:xfrm>
            <a:off x="329565" y="142240"/>
            <a:ext cx="1075055" cy="1078865"/>
          </a:xfrm>
          <a:prstGeom prst="rect">
            <a:avLst/>
          </a:prstGeom>
        </p:spPr>
      </p:pic>
      <p:pic>
        <p:nvPicPr>
          <p:cNvPr id="10" name="Picture 2" descr="http://img1.imgtn.bdimg.com/it/u=443126016,2156700247&amp;fm=21&amp;gp=0.jpg"/>
          <p:cNvPicPr>
            <a:picLocks noChangeAspect="1" noChangeArrowheads="1"/>
          </p:cNvPicPr>
          <p:nvPr/>
        </p:nvPicPr>
        <p:blipFill>
          <a:blip r:embed="rId5" cstate="print"/>
          <a:srcRect/>
          <a:stretch>
            <a:fillRect/>
          </a:stretch>
        </p:blipFill>
        <p:spPr bwMode="auto">
          <a:xfrm>
            <a:off x="1828872" y="2133634"/>
            <a:ext cx="5457800" cy="3638536"/>
          </a:xfrm>
          <a:prstGeom prst="rect">
            <a:avLst/>
          </a:prstGeom>
          <a:noFill/>
        </p:spPr>
      </p:pic>
      <p:sp>
        <p:nvSpPr>
          <p:cNvPr id="11" name="WordArt 4"/>
          <p:cNvSpPr>
            <a:spLocks noChangeArrowheads="1" noChangeShapeType="1" noTextEdit="1"/>
          </p:cNvSpPr>
          <p:nvPr/>
        </p:nvSpPr>
        <p:spPr bwMode="auto">
          <a:xfrm>
            <a:off x="3429030" y="3657594"/>
            <a:ext cx="2796645" cy="685799"/>
          </a:xfrm>
          <a:prstGeom prst="rect">
            <a:avLst/>
          </a:prstGeom>
        </p:spPr>
        <p:txBody>
          <a:bodyPr wrap="none" fromWordArt="1">
            <a:prstTxWarp prst="textCascadeUp">
              <a:avLst>
                <a:gd name="adj" fmla="val 44444"/>
              </a:avLst>
            </a:prstTxWarp>
            <a:scene3d>
              <a:camera prst="legacyPerspectiveFront">
                <a:rot lat="20519984" lon="1080000" rev="0"/>
              </a:camera>
              <a:lightRig rig="legacyHarsh2" dir="b"/>
            </a:scene3d>
            <a:sp3d extrusionH="430200" prstMaterial="legacyMatte">
              <a:extrusionClr>
                <a:srgbClr val="FF6600"/>
              </a:extrusionClr>
            </a:sp3d>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4000" b="0" i="0" u="none" strike="noStrike" kern="10" cap="none" spc="0" normalizeH="0" baseline="0" noProof="0" dirty="0">
                <a:ln w="9525">
                  <a:round/>
                  <a:headEnd/>
                  <a:tailEnd/>
                </a:ln>
                <a:gradFill rotWithShape="1">
                  <a:gsLst>
                    <a:gs pos="0">
                      <a:srgbClr val="FFE701"/>
                    </a:gs>
                    <a:gs pos="100000">
                      <a:srgbClr val="FE3E02"/>
                    </a:gs>
                  </a:gsLst>
                  <a:lin ang="5400000" scaled="1"/>
                </a:gradFill>
                <a:effectLst/>
                <a:uLnTx/>
                <a:uFillTx/>
                <a:latin typeface="宋体"/>
                <a:ea typeface="宋体"/>
              </a:rPr>
              <a:t>谢谢！</a:t>
            </a:r>
          </a:p>
        </p:txBody>
      </p:sp>
    </p:spTree>
    <p:extLst>
      <p:ext uri="{BB962C8B-B14F-4D97-AF65-F5344CB8AC3E}">
        <p14:creationId xmlns:p14="http://schemas.microsoft.com/office/powerpoint/2010/main" val="31287743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12</a:t>
            </a:fld>
            <a:endParaRPr lang="en-US" altLang="zh-CN" sz="1400" dirty="0">
              <a:effectLst>
                <a:outerShdw blurRad="38100" dist="38100" dir="2700000">
                  <a:srgbClr val="000000"/>
                </a:outerShdw>
              </a:effectLst>
              <a:latin typeface="Arial" panose="020B0604020202020204" pitchFamily="34" charset="0"/>
            </a:endParaRPr>
          </a:p>
        </p:txBody>
      </p:sp>
      <p:sp>
        <p:nvSpPr>
          <p:cNvPr id="13414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（二）生物学因素</a:t>
            </a:r>
          </a:p>
        </p:txBody>
      </p:sp>
      <p:sp>
        <p:nvSpPr>
          <p:cNvPr id="1341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神经递质</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世纪</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年代后期，抗抑郁药物的疗效→抑郁症是由于神经递质不足所致</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抗抑郁药物抑制突触间隙神经递质的重吸收（至突触前神经元） →突触后膜受体部位的神经递质浓度↑ →调节神经递质不平衡状态→抗抑郁效应</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13</a:t>
            </a:fld>
            <a:endParaRPr lang="en-US" altLang="zh-CN" sz="1400" dirty="0">
              <a:effectLst>
                <a:outerShdw blurRad="38100" dist="38100" dir="2700000">
                  <a:srgbClr val="000000"/>
                </a:outerShdw>
              </a:effectLst>
              <a:latin typeface="Arial" panose="020B0604020202020204" pitchFamily="34" charset="0"/>
            </a:endParaRPr>
          </a:p>
        </p:txBody>
      </p:sp>
      <p:sp>
        <p:nvSpPr>
          <p:cNvPr id="136194" name="Rectangle 2"/>
          <p:cNvSpPr>
            <a:spLocks noGrp="1" noChangeArrowheads="1"/>
          </p:cNvSpPr>
          <p:nvPr>
            <p:ph type="title"/>
          </p:nvPr>
        </p:nvSpPr>
        <p:spPr>
          <a:xfrm>
            <a:off x="457200" y="-7146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（二）生物学因素</a:t>
            </a:r>
          </a:p>
        </p:txBody>
      </p:sp>
      <p:sp>
        <p:nvSpPr>
          <p:cNvPr id="136195" name="Rectangle 3"/>
          <p:cNvSpPr>
            <a:spLocks noGrp="1" noChangeArrowheads="1"/>
          </p:cNvSpPr>
          <p:nvPr>
            <p:ph idx="1"/>
          </p:nvPr>
        </p:nvSpPr>
        <p:spPr>
          <a:xfrm>
            <a:off x="357158" y="10287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神经内分泌因素  </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⑴下丘脑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垂体</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肾上腺轴（</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HPA</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抑郁病患者地塞米松抑制试验（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）异常是比较稳定的，多随临床症状缓解而恢复正常</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新近研究：单相精神病性抑郁症和老年抑郁症患者</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阳性率＞非精神病性抑郁及年轻者</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MDD</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患者脑脊液中促皮质激素释放激素（</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CRH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）含量↑→</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CRH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分泌↑</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⑵下丘脑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垂体</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甲状腺轴（</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甲状腺功能减退等常出现抑郁症状，并与抑郁症的共病率较高</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抑郁症患者血浆</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TSH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FT4↑↑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；对抗抑郁药有反应者</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FT4↓</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25%~70%</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抑郁症患者</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TSH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TRH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的反应迟钝，</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TSH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反应随抑郁症状缓解而趋于正常。</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TSH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反应迟钝预示对抗抑郁药治疗疗效较好</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⑶下丘脑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垂体</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生长素轴（</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HPGH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抑郁症患者生长素（</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）系统对可乐定刺激反应是异常的。通过测定突触后</a:t>
            </a:r>
            <a:r>
              <a:rPr kumimoji="0" lang="el-GR"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α</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受体敏感性发现，抑郁症患者</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反应低于正常对照组</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抑郁症患者</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对地昔帕明的反应降低</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有些患者</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对胰岛素的反应</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，双相抑郁及精神病性抑郁患者更明显</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14</a:t>
            </a:fld>
            <a:endParaRPr lang="en-US" altLang="zh-CN" sz="1400" dirty="0">
              <a:effectLst>
                <a:outerShdw blurRad="38100" dist="38100" dir="2700000">
                  <a:srgbClr val="000000"/>
                </a:outerShdw>
              </a:effectLst>
              <a:latin typeface="Arial" panose="020B0604020202020204" pitchFamily="34" charset="0"/>
            </a:endParaRPr>
          </a:p>
        </p:txBody>
      </p:sp>
      <p:sp>
        <p:nvSpPr>
          <p:cNvPr id="36866"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（三）遗传因素</a:t>
            </a:r>
          </a:p>
        </p:txBody>
      </p:sp>
      <p:sp>
        <p:nvSpPr>
          <p:cNvPr id="36867" name="Rectangle 3"/>
          <p:cNvSpPr>
            <a:spLocks noGrp="1" noChangeArrowheads="1"/>
          </p:cNvSpPr>
          <p:nvPr>
            <p:ph idx="1"/>
          </p:nvPr>
        </p:nvSpPr>
        <p:spPr>
          <a:xfrm>
            <a:off x="457200" y="17144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家系研究→遗传因素起重要作用</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亲属同病率：高出一般人群</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倍，血缘越近发病一致率越高</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双生子研究：双卵双生的发病一致率为</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12%~38%</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，单卵双生为</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69%~95%</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寄生子研究：亲生父母患病率为</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31%</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，养父母仅为</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15</a:t>
            </a:fld>
            <a:endParaRPr lang="en-US" altLang="zh-CN" sz="1400" dirty="0">
              <a:effectLst>
                <a:outerShdw blurRad="38100" dist="38100" dir="2700000">
                  <a:srgbClr val="000000"/>
                </a:outerShdw>
              </a:effectLst>
              <a:latin typeface="Arial" panose="020B0604020202020204" pitchFamily="34" charset="0"/>
            </a:endParaRPr>
          </a:p>
        </p:txBody>
      </p:sp>
      <p:sp>
        <p:nvSpPr>
          <p:cNvPr id="132098"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（三）遗传因素</a:t>
            </a:r>
          </a:p>
        </p:txBody>
      </p:sp>
      <p:sp>
        <p:nvSpPr>
          <p:cNvPr id="132099" name="Rectangle 3"/>
          <p:cNvSpPr>
            <a:spLocks noGrp="1" noChangeArrowheads="1"/>
          </p:cNvSpPr>
          <p:nvPr>
            <p:ph idx="1"/>
          </p:nvPr>
        </p:nvSpPr>
        <p:spPr>
          <a:xfrm>
            <a:off x="457200" y="128586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分子遗传学研究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相关基因的关联研究主要集中在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羟色胺转运体（</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5-HTT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）基因、色氨酸羟化酶（</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TPH)-1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基因及单胺氧化酶（</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）基因</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Hoefgen</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等大样本研究：德国抑郁症患者的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等位基因频率明显高于对照组→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5-HTT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基因参与抑郁症发病</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女性患者中启动子区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VNTR</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多态性的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等位基因频率明显增高→ </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基因可能与抑郁症的发病有关，并有性别效应</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TPH2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基因上</a:t>
            </a:r>
            <a:r>
              <a:rPr kumimoji="0" lang="el-GR"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γ</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s1386494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基因多态性与抑郁症显著相关</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脑源性神经营养因子（</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BDNF</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Va166Met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是中国老年抑郁症患者的危险因子，欧美研究中发现</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BDNF</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基因与抑郁症呈显著相关</a:t>
            </a:r>
            <a:endParaRPr kumimoji="0" lang="zh-CN" altLang="en-US"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16</a:t>
            </a:fld>
            <a:endParaRPr lang="en-US" altLang="zh-CN" sz="1400" dirty="0">
              <a:effectLst>
                <a:outerShdw blurRad="38100" dist="38100" dir="2700000">
                  <a:srgbClr val="000000"/>
                </a:outerShdw>
              </a:effectLst>
              <a:latin typeface="Arial" panose="020B0604020202020204" pitchFamily="34" charset="0"/>
            </a:endParaRPr>
          </a:p>
        </p:txBody>
      </p:sp>
      <p:sp>
        <p:nvSpPr>
          <p:cNvPr id="37890" name="Rectangle 2"/>
          <p:cNvSpPr>
            <a:spLocks noGrp="1" noChangeArrowheads="1"/>
          </p:cNvSpPr>
          <p:nvPr>
            <p:ph type="title"/>
          </p:nvPr>
        </p:nvSpPr>
        <p:spPr>
          <a:xfrm>
            <a:off x="457200" y="21429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（四）脑影像学</a:t>
            </a:r>
          </a:p>
        </p:txBody>
      </p:sp>
      <p:sp>
        <p:nvSpPr>
          <p:cNvPr id="37891" name="Rectangle 3"/>
          <p:cNvSpPr>
            <a:spLocks noGrp="1" noChangeArrowheads="1"/>
          </p:cNvSpPr>
          <p:nvPr>
            <p:ph idx="1"/>
          </p:nvPr>
        </p:nvSpPr>
        <p:spPr>
          <a:xfrm>
            <a:off x="457200" y="17144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抑郁症的脑影像研究所得出的结论一致性较差</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脑结构性影像研究：抑郁症患者杏仁核体积↑，海马体积↓，前额叶皮质体积↓，皮质蛋白质比率↓↓，小脑体积↓，蚓部明显萎缩</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采用单光子发射成像（</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SPECT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）或正电子发射成像（</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PET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）及功能性磁共振（</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fMRI</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）：抑郁症患者左额叶局部脑血流↓，降低程度与抑郁的严重程度呈正相关，并且认知激活后左额叶局部脑血流降低更加明显</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17</a:t>
            </a:fld>
            <a:endParaRPr lang="en-US" altLang="zh-CN" sz="1400" dirty="0">
              <a:effectLst>
                <a:outerShdw blurRad="38100" dist="38100" dir="2700000">
                  <a:srgbClr val="000000"/>
                </a:outerShdw>
              </a:effectLst>
              <a:latin typeface="Arial" panose="020B0604020202020204" pitchFamily="34" charset="0"/>
            </a:endParaRPr>
          </a:p>
        </p:txBody>
      </p:sp>
      <p:sp>
        <p:nvSpPr>
          <p:cNvPr id="3891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（五）行为学习与认知理论</a:t>
            </a:r>
          </a:p>
        </p:txBody>
      </p:sp>
      <p:sp>
        <p:nvSpPr>
          <p:cNvPr id="38915" name="Rectangle 3"/>
          <p:cNvSpPr>
            <a:spLocks noGrp="1" noChangeArrowheads="1"/>
          </p:cNvSpPr>
          <p:nvPr>
            <p:ph idx="1"/>
          </p:nvPr>
        </p:nvSpPr>
        <p:spPr>
          <a:xfrm>
            <a:off x="457200" y="164305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主要有</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种理论学说</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Lewinson</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：抑郁症可能是由于正性强化不足或不适应所致</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Seligman</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的习得性无助感理论（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learned helplessness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）：根据抑郁症动物模型，实验动物发现难以躲避痛苦刺激后，会对以后的任何刺激即使可以躲避也均表现出被动忍受</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Beck</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认知理论：提出抑郁症认知错误或歪曲理论，即抑郁症患者好比戴了一副墨镜，消极悲观地看待自我、消极悲观地解释事件和对前途或未来的悲观绝望（抑郁症认知三联症）</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18</a:t>
            </a:fld>
            <a:endParaRPr lang="en-US" altLang="zh-CN" sz="1400" dirty="0">
              <a:effectLst>
                <a:outerShdw blurRad="38100" dist="38100" dir="2700000">
                  <a:srgbClr val="000000"/>
                </a:outerShdw>
              </a:effectLst>
              <a:latin typeface="Arial" panose="020B0604020202020204" pitchFamily="34" charset="0"/>
            </a:endParaRPr>
          </a:p>
        </p:txBody>
      </p:sp>
      <p:sp>
        <p:nvSpPr>
          <p:cNvPr id="39938" name="Rectangle 2"/>
          <p:cNvSpPr>
            <a:spLocks noGrp="1" noChangeArrowheads="1"/>
          </p:cNvSpPr>
          <p:nvPr>
            <p:ph type="title"/>
          </p:nvPr>
        </p:nvSpPr>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AutoNum type="ea1JpnChsDbPeriod" startAt="3"/>
              <a:defRPr/>
            </a:pPr>
            <a:r>
              <a:rPr lang="zh-CN" altLang="en-US" sz="4000" b="1" dirty="0" smtClean="0">
                <a:latin typeface="微软雅黑" pitchFamily="34" charset="-122"/>
                <a:ea typeface="微软雅黑" pitchFamily="34" charset="-122"/>
              </a:rPr>
              <a:t>临床表现</a:t>
            </a:r>
          </a:p>
        </p:txBody>
      </p:sp>
      <p:sp>
        <p:nvSpPr>
          <p:cNvPr id="399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主要特征</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抑郁心境和兴趣丧失、或缺乏愉快体验</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症状持续时间≧</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影响患者的社会功能</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18</a:t>
            </a:fld>
            <a:endParaRPr lang="en-US" altLang="zh-CN" sz="1400" dirty="0">
              <a:effectLst>
                <a:outerShdw blurRad="38100" dist="38100" dir="2700000">
                  <a:srgbClr val="000000"/>
                </a:outerShdw>
              </a:effectLst>
              <a:latin typeface="Arial" panose="020B0604020202020204" pitchFamily="34" charset="0"/>
            </a:endParaRPr>
          </a:p>
        </p:txBody>
      </p:sp>
      <p:pic>
        <p:nvPicPr>
          <p:cNvPr id="10" name="图片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36096" y="4653136"/>
            <a:ext cx="3053471" cy="152396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19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19</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3" name="内容占位符 2"/>
          <p:cNvSpPr>
            <a:spLocks noGrp="1"/>
          </p:cNvSpPr>
          <p:nvPr>
            <p:ph idx="1"/>
          </p:nvPr>
        </p:nvSpPr>
        <p:spPr>
          <a:xfrm>
            <a:off x="457200"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抑郁心境  </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最具特征性的症状，超过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90%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患者存在此症状</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自诉感到悲伤、沮丧、空虚、无望、郁闷或“糟透了”</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重者可痛不欲生、悲观绝望，度日如年、生不如死感</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典型患者可出现昼重夜轻节律特点</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悲观失望的基础上产生孤立无助的感觉，</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伴自责</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自罪，严重时可出现罪恶妄想，也可在躯体不适的基础上产生疑病观念，还</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可出现</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关系、贫穷、</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被害妄想</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部分</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患者出现幻觉，以听幻觉较</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常见</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19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a:t>
            </a:fld>
            <a:endParaRPr lang="en-US" altLang="zh-CN" sz="1400" dirty="0">
              <a:effectLst>
                <a:outerShdw blurRad="38100" dist="38100" dir="2700000">
                  <a:srgbClr val="000000"/>
                </a:outerShdw>
              </a:effectLst>
              <a:latin typeface="Arial" panose="020B0604020202020204" pitchFamily="34" charset="0"/>
            </a:endParaRPr>
          </a:p>
        </p:txBody>
      </p:sp>
      <p:sp>
        <p:nvSpPr>
          <p:cNvPr id="26626"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概述</a:t>
            </a:r>
          </a:p>
        </p:txBody>
      </p:sp>
      <p:sp>
        <p:nvSpPr>
          <p:cNvPr id="26627" name="Rectangle 3"/>
          <p:cNvSpPr>
            <a:spLocks noGrp="1" noChangeArrowheads="1"/>
          </p:cNvSpPr>
          <p:nvPr>
            <p:ph idx="1"/>
          </p:nvPr>
        </p:nvSpPr>
        <p:spPr>
          <a:xfrm>
            <a:off x="457200" y="164305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情感障碍（</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Affective disorders</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情感性精神障碍</a:t>
            </a: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流行病学</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00000"/>
              </a:lnSpc>
              <a:spcBef>
                <a:spcPct val="20000"/>
              </a:spcBef>
              <a:spcAft>
                <a:spcPct val="0"/>
              </a:spcAft>
              <a:buClr>
                <a:schemeClr val="fo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1982</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，我国</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个地区的精神障碍流行病学调查</a:t>
            </a:r>
          </a:p>
          <a:p>
            <a:pPr marL="1143000" marR="0" lvl="2"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心境障碍总患病率为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0.076%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29/38 136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），时点患病率为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0.037%</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14/38 136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90000"/>
              </a:lnSpc>
              <a:spcBef>
                <a:spcPct val="20000"/>
              </a:spcBef>
              <a:spcAft>
                <a:spcPct val="0"/>
              </a:spcAft>
              <a:buClr>
                <a:schemeClr val="fo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2004</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，世界精神卫生调查委员会（</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world mental health survey consortium</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WMH</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14</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国的</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项调查</a:t>
            </a:r>
          </a:p>
          <a:p>
            <a:pPr marL="1143000" marR="0" lvl="2" indent="-2286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各国心境障碍的年患病率在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0.8%~9.6%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，其中美国最高，尼日利亚最低，我国北京、上海分别为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1.7%</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9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费立鹏等（</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2009</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）：心境障碍患病率为</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6.1%</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20</a:t>
            </a:fld>
            <a:endParaRPr lang="en-US" altLang="zh-CN" sz="1400" dirty="0">
              <a:effectLst>
                <a:outerShdw blurRad="38100" dist="38100" dir="2700000">
                  <a:srgbClr val="000000"/>
                </a:outerShdw>
              </a:effectLst>
              <a:latin typeface="Arial" panose="020B0604020202020204" pitchFamily="34" charset="0"/>
            </a:endParaRPr>
          </a:p>
        </p:txBody>
      </p:sp>
      <p:sp>
        <p:nvSpPr>
          <p:cNvPr id="99333" name="Rectangle 5"/>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99334" name="Rectangle 6"/>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缺乏愉快体验 </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患者不能从平常所喜欢的活动中获得快感，对以前感兴趣的活动如性生活、业余爱好及日常活动丧失了兴趣</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0" marR="0" lvl="0" indent="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None/>
              <a:defRPr/>
            </a:pPr>
            <a:endParaRPr kumimoji="0" lang="en-US" altLang="zh-CN"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20</a:t>
            </a:fld>
            <a:endParaRPr lang="en-US" altLang="zh-CN" sz="1400" dirty="0">
              <a:effectLst>
                <a:outerShdw blurRad="38100" dist="38100" dir="2700000">
                  <a:srgbClr val="000000"/>
                </a:outerShdw>
              </a:effectLst>
              <a:latin typeface="Arial" panose="020B0604020202020204" pitchFamily="34" charset="0"/>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386" y="4419574"/>
            <a:ext cx="2842105" cy="172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21</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214290"/>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28596" y="1785926"/>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食欲改变 </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70%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患者出现食欲减退并伴有体重减轻，不典型患者可出现食欲亢进及体重增加</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睡眠障碍</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患者有某种形式的睡眠障碍，最常见最具有特征性的是早醒（通常在凌晨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点）。不典型患者可出现酣睡</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多导睡眠图检查显示：①眼快动睡眠（</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REM</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）潜伏期↓，</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REM</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睡眠密度↑；②慢波睡眠↓；③睡眠连续性差</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22</a:t>
            </a:fld>
            <a:endParaRPr lang="en-US" altLang="zh-CN" sz="1400" dirty="0">
              <a:effectLst>
                <a:outerShdw blurRad="38100" dist="38100" dir="2700000">
                  <a:srgbClr val="000000"/>
                </a:outerShdw>
              </a:effectLst>
              <a:latin typeface="Arial" panose="020B0604020202020204" pitchFamily="34" charset="0"/>
            </a:endParaRPr>
          </a:p>
        </p:txBody>
      </p:sp>
      <p:sp>
        <p:nvSpPr>
          <p:cNvPr id="103426"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103427" name="Rectangle 3"/>
          <p:cNvSpPr>
            <a:spLocks noGrp="1" noChangeArrowheads="1"/>
          </p:cNvSpPr>
          <p:nvPr>
            <p:ph idx="1"/>
          </p:nvPr>
        </p:nvSpPr>
        <p:spPr>
          <a:xfrm>
            <a:off x="457200" y="1500174"/>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精力丧失、精神和躯体活动的变化</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几乎所有患者均有明显的精力丧失，通常表现为疲乏、倦怠，即使是从事很简单的工作，效率也很低</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约有一半的患者可表现出活动和反应的缓慢或迟滞，如表现出言语或躯体运动的迟缓；讲话内容贫乏；在回答问题之前停顿较长的时间，病人会叙述“好像是一部生了锈的机器，运转得非常缓慢和迟钝”</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75%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的女性患者和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的男性患者表现出精神运动性激越：来回踱步，不能静坐和搓手顿足</a:t>
            </a:r>
          </a:p>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None/>
              <a:defRPr/>
            </a:pP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23</a:t>
            </a:fld>
            <a:endParaRPr lang="en-US" altLang="zh-CN" sz="1400" dirty="0">
              <a:effectLst>
                <a:outerShdw blurRad="38100" dist="38100" dir="2700000">
                  <a:srgbClr val="000000"/>
                </a:outerShdw>
              </a:effectLst>
              <a:latin typeface="Arial" panose="020B0604020202020204" pitchFamily="34" charset="0"/>
            </a:endParaRPr>
          </a:p>
        </p:txBody>
      </p:sp>
      <p:sp>
        <p:nvSpPr>
          <p:cNvPr id="104450"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104451" name="Rectangle 3"/>
          <p:cNvSpPr>
            <a:spLocks noGrp="1" noChangeArrowheads="1"/>
          </p:cNvSpPr>
          <p:nvPr>
            <p:ph idx="1"/>
          </p:nvPr>
        </p:nvSpPr>
        <p:spPr>
          <a:xfrm>
            <a:off x="500034" y="1571612"/>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6.</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无价值感和过度的罪恶感</a:t>
            </a: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严重患者通常表现出明显的（往往是不切实际的）自我评价降低、自责自罪</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在西方文化背景中，半数患者会产生罪恶感，觉得自己目前的处境是因为自己曾经做过“亏心事”。严重者也可发展到妄想和幻觉程度，如贫穷妄想或罪恶妄想等</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在东方文化背景下，绝大多数患者是体验到一种羞耻感、失去面子、累赘和无用感 </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24</a:t>
            </a:fld>
            <a:endParaRPr lang="en-US" altLang="zh-CN" sz="1400" dirty="0">
              <a:effectLst>
                <a:outerShdw blurRad="38100" dist="38100" dir="2700000">
                  <a:srgbClr val="000000"/>
                </a:outerShdw>
              </a:effectLst>
              <a:latin typeface="Arial" panose="020B0604020202020204" pitchFamily="34" charset="0"/>
            </a:endParaRPr>
          </a:p>
        </p:txBody>
      </p:sp>
      <p:sp>
        <p:nvSpPr>
          <p:cNvPr id="10547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105475" name="Rectangle 3"/>
          <p:cNvSpPr>
            <a:spLocks noGrp="1" noChangeArrowheads="1"/>
          </p:cNvSpPr>
          <p:nvPr>
            <p:ph idx="1"/>
          </p:nvPr>
        </p:nvSpPr>
        <p:spPr>
          <a:xfrm>
            <a:off x="457200" y="1643050"/>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7.</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犹豫不决或注意力减退</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约半数患者会叙述自己思维迟缓，不能像以前那样正常思维，不能集中注意力</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经常怀疑自己是否有做出准确判断的能力，并发现自己哪怕是一个小的决定也无法作出。如进行正式的临床心理学测验时，患者的准确性依然保持，但速度和操作明显变慢</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症状严重时称之为“假性痴呆”，特别在老年抑郁症患者所表现出来的记忆障碍常被误认为是痴呆的早期表现。假性痴呆在经过抗抑郁治疗后通常可以康复</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25</a:t>
            </a:fld>
            <a:endParaRPr lang="en-US" altLang="zh-CN" sz="1400" dirty="0">
              <a:effectLst>
                <a:outerShdw blurRad="38100" dist="38100" dir="2700000">
                  <a:srgbClr val="000000"/>
                </a:outerShdw>
              </a:effectLst>
              <a:latin typeface="Arial" panose="020B0604020202020204" pitchFamily="34" charset="0"/>
            </a:endParaRPr>
          </a:p>
        </p:txBody>
      </p:sp>
      <p:sp>
        <p:nvSpPr>
          <p:cNvPr id="106498" name="Rectangle 2"/>
          <p:cNvSpPr>
            <a:spLocks noGrp="1" noChangeArrowheads="1"/>
          </p:cNvSpPr>
          <p:nvPr>
            <p:ph type="title"/>
          </p:nvPr>
        </p:nvSpPr>
        <p:spPr>
          <a:xfrm>
            <a:off x="457200" y="-1430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106499" name="Rectangle 3"/>
          <p:cNvSpPr>
            <a:spLocks noGrp="1" noChangeArrowheads="1"/>
          </p:cNvSpPr>
          <p:nvPr>
            <p:ph idx="1"/>
          </p:nvPr>
        </p:nvSpPr>
        <p:spPr>
          <a:xfrm>
            <a:off x="428596" y="1457340"/>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8.</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自杀观念与自杀</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左右的自杀死亡者是因为抑郁症，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的抑郁症患者最终会自杀身亡</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自杀的危险存在于整个抑郁发作的过程之中，但在治疗的初期及症状消失后</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6~9</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个月内危险性最高</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0" fontAlgn="base" latinLnBrk="0" hangingPunct="0">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常见的自杀危险因素</a:t>
            </a:r>
          </a:p>
          <a:p>
            <a:pPr marL="1143000" marR="0" lvl="2" indent="-2286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①年龄＞</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岁，男性，无获得帮助的能力</a:t>
            </a:r>
          </a:p>
          <a:p>
            <a:pPr marL="1143000" marR="0" lvl="2" indent="-2286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②过去曾有自杀未遂，缺乏可得到的社会支持</a:t>
            </a:r>
          </a:p>
          <a:p>
            <a:pPr marL="1143000" marR="0" lvl="2" indent="-2286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③有自杀的详细计划，患有严重及慢性躯体疾病或害怕自己的健康状况恶化</a:t>
            </a:r>
          </a:p>
          <a:p>
            <a:pPr marL="1143000" marR="0" lvl="2" indent="-2286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④具有长期自我否定，伴有精神病性症状</a:t>
            </a:r>
          </a:p>
          <a:p>
            <a:pPr marL="1143000" marR="0" lvl="2" indent="-2286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⑤消极认知的思维方式</a:t>
            </a:r>
          </a:p>
          <a:p>
            <a:pPr marL="1143000" marR="0" lvl="2" indent="-228600" algn="l" defTabSz="914400" rtl="0" eaLnBrk="0" fontAlgn="base" latinLnBrk="0" hangingPunct="0">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⑥最近有严重的“丧失感”，伴有酒精或药物滥用</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26</a:t>
            </a:fld>
            <a:endParaRPr lang="en-US" altLang="zh-CN" sz="1400" dirty="0">
              <a:effectLst>
                <a:outerShdw blurRad="38100" dist="38100" dir="2700000">
                  <a:srgbClr val="000000"/>
                </a:outerShdw>
              </a:effectLst>
              <a:latin typeface="Arial" panose="020B0604020202020204" pitchFamily="34" charset="0"/>
            </a:endParaRPr>
          </a:p>
        </p:txBody>
      </p:sp>
      <p:sp>
        <p:nvSpPr>
          <p:cNvPr id="47106" name="Rectangle 2"/>
          <p:cNvSpPr>
            <a:spLocks noGrp="1" noChangeArrowheads="1"/>
          </p:cNvSpPr>
          <p:nvPr>
            <p:ph type="title"/>
          </p:nvPr>
        </p:nvSpPr>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四、抑郁症临床表现的分型或分类</a:t>
            </a:r>
          </a:p>
        </p:txBody>
      </p:sp>
      <p:sp>
        <p:nvSpPr>
          <p:cNvPr id="471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ICD-10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DSM-Ⅳ</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根据抑郁的严重程度及是否伴发精神病性症状、是否伴有躯体症状，对抑郁障碍进行了编码</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26</a:t>
            </a:fld>
            <a:endParaRPr lang="en-US" altLang="zh-CN" sz="1400" dirty="0">
              <a:effectLst>
                <a:outerShdw blurRad="38100" dist="38100" dir="2700000">
                  <a:srgbClr val="000000"/>
                </a:outerShdw>
              </a:effectLst>
              <a:latin typeface="Arial" panose="020B0604020202020204" pitchFamily="34" charset="0"/>
            </a:endParaRPr>
          </a:p>
        </p:txBody>
      </p:sp>
      <p:pic>
        <p:nvPicPr>
          <p:cNvPr id="10" name="Picture 4" descr="http://img5.imgtn.bdimg.com/it/u=3449171618,4107265195&amp;fm=21&amp;gp=0.jpg"/>
          <p:cNvPicPr>
            <a:picLocks noChangeAspect="1" noChangeArrowheads="1"/>
          </p:cNvPicPr>
          <p:nvPr/>
        </p:nvPicPr>
        <p:blipFill>
          <a:blip r:embed="rId2" cstate="print"/>
          <a:srcRect/>
          <a:stretch>
            <a:fillRect/>
          </a:stretch>
        </p:blipFill>
        <p:spPr bwMode="auto">
          <a:xfrm>
            <a:off x="3131840" y="4221088"/>
            <a:ext cx="2578650" cy="1522347"/>
          </a:xfrm>
          <a:prstGeom prst="rect">
            <a:avLst/>
          </a:prstGeom>
          <a:noFill/>
          <a:ln w="76200" cap="flat" cmpd="sng">
            <a:solidFill>
              <a:schemeClr val="bg2"/>
            </a:solid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27</a:t>
            </a:fld>
            <a:endParaRPr lang="en-US" altLang="zh-CN" sz="1400" dirty="0">
              <a:effectLst>
                <a:outerShdw blurRad="38100" dist="38100" dir="2700000">
                  <a:srgbClr val="000000"/>
                </a:outerShdw>
              </a:effectLst>
              <a:latin typeface="Arial" panose="020B0604020202020204" pitchFamily="34" charset="0"/>
            </a:endParaRPr>
          </a:p>
        </p:txBody>
      </p:sp>
      <p:sp>
        <p:nvSpPr>
          <p:cNvPr id="48130" name="Rectangle 2"/>
          <p:cNvSpPr>
            <a:spLocks noGrp="1" noChangeArrowheads="1"/>
          </p:cNvSpPr>
          <p:nvPr>
            <p:ph type="title"/>
          </p:nvPr>
        </p:nvSpPr>
        <p:spPr>
          <a:xfrm>
            <a:off x="428596" y="21429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诊断标准</a:t>
            </a:r>
          </a:p>
        </p:txBody>
      </p:sp>
      <p:sp>
        <p:nvSpPr>
          <p:cNvPr id="48131" name="Rectangle 3"/>
          <p:cNvSpPr>
            <a:spLocks noGrp="1" noChangeArrowheads="1"/>
          </p:cNvSpPr>
          <p:nvPr>
            <p:ph idx="1"/>
          </p:nvPr>
        </p:nvSpPr>
        <p:spPr>
          <a:xfrm>
            <a:off x="457200" y="164305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⒈ICD-10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抑郁发作的诊断标准</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 </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①抑郁心境；②丧失兴趣和愉快感；③精力下降；④活动减少</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 </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①注意力下降；②自尊心和自信心降低；③罪恶观念和无价值观念；④悲观想法；⑤自伤感念；⑥睡眠障碍；⑦食欲下降</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轻度抑郁发作：至少具备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中度抑郁发作：至少具备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重度抑郁发作：至少具备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中的至少</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症状的严重程度和功能受损程度也用于指导分类</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28</a:t>
            </a:fld>
            <a:endParaRPr lang="en-US" altLang="zh-CN" sz="1400" dirty="0">
              <a:effectLst>
                <a:outerShdw blurRad="38100" dist="38100" dir="2700000">
                  <a:srgbClr val="000000"/>
                </a:outerShdw>
              </a:effectLst>
              <a:latin typeface="Arial" panose="020B0604020202020204" pitchFamily="34" charset="0"/>
            </a:endParaRPr>
          </a:p>
        </p:txBody>
      </p:sp>
      <p:sp>
        <p:nvSpPr>
          <p:cNvPr id="4915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诊断标准</a:t>
            </a:r>
          </a:p>
        </p:txBody>
      </p:sp>
      <p:sp>
        <p:nvSpPr>
          <p:cNvPr id="49155" name="Rectangle 3"/>
          <p:cNvSpPr>
            <a:spLocks noGrp="1" noChangeArrowheads="1"/>
          </p:cNvSpPr>
          <p:nvPr>
            <p:ph idx="1"/>
          </p:nvPr>
        </p:nvSpPr>
        <p:spPr>
          <a:xfrm>
            <a:off x="457200" y="135729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⒉DSM-Ⅳ</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重型抑郁发作的诊断标准</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在连续的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周内存在下述症状中的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项以上），并且较以前的功能有所变化；其中至少</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项症状是抑郁心境或丧失兴趣或愉快感</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⑴几乎每天大部分时间都心境抑郁，这可来自病人主观述说（如感到悲伤或空虚）或他人的观察（如流泪）</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⑵几乎每天大部分时间对所有或几乎所有的活动兴趣或愉快感明显降低（来自主观描述或他人的观察）</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⑶没有节食而体重明显下降，或者体重增加（如</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个月内体重变化</a:t>
            </a:r>
            <a:r>
              <a:rPr kumimoji="0" lang="zh-CN" altLang="en-US" sz="20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超</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），或者几乎每天都有食欲减退或增加</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29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29</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28596"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诊断标准</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28596"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⒉DSM-Ⅳ</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重型抑郁</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发作的诊断</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标准</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⑷几乎每天都有失眠或睡眠</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过多</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⑸几乎每天都有精神运动性激越或迟滞（他人可观察到，不仅仅是病人主观感到坐卧不安或迟缓</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⑹几乎每天都感到疲乏或精力</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缺乏</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⑺几乎每天都有无用感，或过度或不合理的内疚感（这可能是妄想，不仅仅是由于生病而自责或内疚</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⑻几乎每天都感到思维能力或集中注意的能力降低，或者犹豫不决（来自主观感受或他人的观察</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⑼反复想到死亡（不仅仅是恐惧死亡），反复出现自杀观念但无具体的计划，</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或有自杀</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企图，或有自杀的具体</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计划</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29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a:t>
            </a:fld>
            <a:endParaRPr lang="en-US" altLang="zh-CN" sz="1400" dirty="0">
              <a:effectLst>
                <a:outerShdw blurRad="38100" dist="38100" dir="2700000">
                  <a:srgbClr val="000000"/>
                </a:outerShdw>
              </a:effectLst>
              <a:latin typeface="Arial" panose="020B0604020202020204" pitchFamily="34" charset="0"/>
            </a:endParaRPr>
          </a:p>
        </p:txBody>
      </p:sp>
      <p:sp>
        <p:nvSpPr>
          <p:cNvPr id="1290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特 征</a:t>
            </a:r>
          </a:p>
        </p:txBody>
      </p:sp>
      <p:sp>
        <p:nvSpPr>
          <p:cNvPr id="129028" name="Oval 4"/>
          <p:cNvSpPr>
            <a:spLocks noChangeArrowheads="1"/>
          </p:cNvSpPr>
          <p:nvPr/>
        </p:nvSpPr>
        <p:spPr bwMode="auto">
          <a:xfrm>
            <a:off x="755650" y="1989138"/>
            <a:ext cx="3600450" cy="2447925"/>
          </a:xfrm>
          <a:prstGeom prst="ellipse">
            <a:avLst/>
          </a:prstGeom>
          <a:solidFill>
            <a:srgbClr val="7030A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以明显而持久</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的心境高涨</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或低落为主</a:t>
            </a:r>
          </a:p>
        </p:txBody>
      </p:sp>
      <p:sp>
        <p:nvSpPr>
          <p:cNvPr id="129029" name="Oval 5"/>
          <p:cNvSpPr>
            <a:spLocks noChangeArrowheads="1"/>
          </p:cNvSpPr>
          <p:nvPr/>
        </p:nvSpPr>
        <p:spPr bwMode="auto">
          <a:xfrm>
            <a:off x="5724525" y="2205038"/>
            <a:ext cx="2520950" cy="1655763"/>
          </a:xfrm>
          <a:prstGeom prst="ellipse">
            <a:avLst/>
          </a:prstGeom>
          <a:solidFill>
            <a:srgbClr val="7030A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相应的思维和行</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为改变，可有精</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神病性症状如幻</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觉、妄想等</a:t>
            </a:r>
          </a:p>
        </p:txBody>
      </p:sp>
      <p:sp>
        <p:nvSpPr>
          <p:cNvPr id="129030" name="Rectangle 6"/>
          <p:cNvSpPr>
            <a:spLocks noChangeArrowheads="1"/>
          </p:cNvSpPr>
          <p:nvPr/>
        </p:nvSpPr>
        <p:spPr bwMode="auto">
          <a:xfrm>
            <a:off x="3563938" y="4581525"/>
            <a:ext cx="2520950" cy="1368425"/>
          </a:xfrm>
          <a:prstGeom prst="rect">
            <a:avLst/>
          </a:prstGeom>
          <a:solidFill>
            <a:srgbClr val="7030A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大多数有反复发作的</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倾向，每次发作多可</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缓解，部分可有残留</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症状或转为慢性</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30</a:t>
            </a:fld>
            <a:endParaRPr lang="en-US" altLang="zh-CN" sz="1400" dirty="0">
              <a:effectLst>
                <a:outerShdw blurRad="38100" dist="38100" dir="2700000">
                  <a:srgbClr val="000000"/>
                </a:outerShdw>
              </a:effectLst>
              <a:latin typeface="Arial" panose="020B0604020202020204" pitchFamily="34" charset="0"/>
            </a:endParaRPr>
          </a:p>
        </p:txBody>
      </p:sp>
      <p:sp>
        <p:nvSpPr>
          <p:cNvPr id="50178" name="Rectangle 2"/>
          <p:cNvSpPr>
            <a:spLocks noGrp="1" noChangeArrowheads="1"/>
          </p:cNvSpPr>
          <p:nvPr>
            <p:ph type="title"/>
          </p:nvPr>
        </p:nvSpPr>
        <p:spPr>
          <a:xfrm>
            <a:off x="500034" y="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抑郁症的分类</a:t>
            </a:r>
          </a:p>
        </p:txBody>
      </p:sp>
      <p:sp>
        <p:nvSpPr>
          <p:cNvPr id="50179" name="Rectangle 3"/>
          <p:cNvSpPr>
            <a:spLocks noGrp="1" noChangeArrowheads="1"/>
          </p:cNvSpPr>
          <p:nvPr>
            <p:ph idx="1"/>
          </p:nvPr>
        </p:nvSpPr>
        <p:spPr>
          <a:xfrm>
            <a:off x="500034" y="114298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抑郁的严重程度</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⑴轻度抑郁：患者有一些抑郁症状，感到做事情很困难。轻度抑郁对工作、社交的影响常常较小</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⑵中度抑郁：患者工作、社交受影响的程度介于轻度抑郁和重度抑郁之间，患者有许多抑郁症状，常常不能作其应该做的事</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⑶重度抑郁：患者工作、社交明显受影响，可伴有精神病性症状，患者有所有的抑郁症状，常常不能进行正常的日常生活，常伴有躯体症状</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⒉伴有精神病性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症状</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重</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度抑郁根据是否伴有精神病性症状，又可分为伴有精神病性症状的重度抑郁发作和不伴有精神病性症状的重度抑郁发作</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31</a:t>
            </a:fld>
            <a:endParaRPr lang="en-US" altLang="zh-CN" sz="1400" dirty="0">
              <a:effectLst>
                <a:outerShdw blurRad="38100" dist="38100" dir="2700000">
                  <a:srgbClr val="000000"/>
                </a:outerShdw>
              </a:effectLst>
              <a:latin typeface="Arial" panose="020B0604020202020204" pitchFamily="34" charset="0"/>
            </a:endParaRPr>
          </a:p>
        </p:txBody>
      </p:sp>
      <p:sp>
        <p:nvSpPr>
          <p:cNvPr id="32775" name="Rectangle 2"/>
          <p:cNvSpPr>
            <a:spLocks noGrp="1"/>
          </p:cNvSpPr>
          <p:nvPr>
            <p:ph type="title"/>
          </p:nvPr>
        </p:nvSpPr>
        <p:spPr>
          <a:ln/>
        </p:spPr>
        <p:txBody>
          <a:bodyPr vert="horz" wrap="square" lIns="91440" tIns="45720" rIns="91440" bIns="45720" anchor="ctr"/>
          <a:lstStyle/>
          <a:p>
            <a:pPr eaLnBrk="1" hangingPunct="1"/>
            <a:r>
              <a:rPr lang="en-US" altLang="zh-CN" sz="4000" b="1" dirty="0">
                <a:effectLst/>
                <a:latin typeface="微软雅黑" pitchFamily="34" charset="-122"/>
                <a:ea typeface="微软雅黑" pitchFamily="34" charset="-122"/>
              </a:rPr>
              <a:t>3.</a:t>
            </a:r>
            <a:r>
              <a:rPr lang="zh-CN" altLang="en-US" sz="4000" b="1" dirty="0">
                <a:effectLst/>
                <a:latin typeface="微软雅黑" pitchFamily="34" charset="-122"/>
                <a:ea typeface="微软雅黑" pitchFamily="34" charset="-122"/>
              </a:rPr>
              <a:t>抑郁障碍的</a:t>
            </a:r>
            <a:r>
              <a:rPr lang="zh-CN" altLang="en-US" sz="4000" b="1" dirty="0" smtClean="0">
                <a:effectLst/>
                <a:latin typeface="微软雅黑" pitchFamily="34" charset="-122"/>
                <a:ea typeface="微软雅黑" pitchFamily="34" charset="-122"/>
              </a:rPr>
              <a:t>分类</a:t>
            </a:r>
            <a:r>
              <a:rPr lang="en-US" altLang="zh-CN" sz="4000" b="1" dirty="0" smtClean="0">
                <a:effectLst/>
                <a:latin typeface="微软雅黑" pitchFamily="34" charset="-122"/>
                <a:ea typeface="微软雅黑" pitchFamily="34" charset="-122"/>
              </a:rPr>
              <a:t/>
            </a:r>
            <a:br>
              <a:rPr lang="en-US" altLang="zh-CN" sz="4000" b="1" dirty="0" smtClean="0">
                <a:effectLst/>
                <a:latin typeface="微软雅黑" pitchFamily="34" charset="-122"/>
                <a:ea typeface="微软雅黑" pitchFamily="34" charset="-122"/>
              </a:rPr>
            </a:br>
            <a:r>
              <a:rPr lang="zh-CN" altLang="en-US" sz="4000" b="1" dirty="0" smtClean="0">
                <a:effectLst/>
                <a:latin typeface="微软雅黑" pitchFamily="34" charset="-122"/>
                <a:ea typeface="微软雅黑" pitchFamily="34" charset="-122"/>
              </a:rPr>
              <a:t>（</a:t>
            </a:r>
            <a:r>
              <a:rPr lang="en-US" altLang="zh-CN" sz="4000" b="1" dirty="0">
                <a:effectLst/>
                <a:latin typeface="微软雅黑" pitchFamily="34" charset="-122"/>
                <a:ea typeface="微软雅黑" pitchFamily="34" charset="-122"/>
              </a:rPr>
              <a:t>ICD-10</a:t>
            </a:r>
            <a:r>
              <a:rPr lang="zh-CN" altLang="en-US" sz="4000" b="1" dirty="0">
                <a:effectLst/>
                <a:latin typeface="微软雅黑" pitchFamily="34" charset="-122"/>
                <a:ea typeface="微软雅黑" pitchFamily="34" charset="-122"/>
              </a:rPr>
              <a:t>及</a:t>
            </a:r>
            <a:r>
              <a:rPr lang="en-US" altLang="zh-CN" sz="4000" b="1" dirty="0">
                <a:effectLst/>
                <a:latin typeface="微软雅黑" pitchFamily="34" charset="-122"/>
                <a:ea typeface="微软雅黑" pitchFamily="34" charset="-122"/>
              </a:rPr>
              <a:t>DSM-Ⅳ</a:t>
            </a:r>
            <a:r>
              <a:rPr lang="zh-CN" altLang="en-US" sz="4000" b="1" dirty="0">
                <a:effectLst/>
                <a:latin typeface="微软雅黑" pitchFamily="34" charset="-122"/>
                <a:ea typeface="微软雅黑" pitchFamily="34" charset="-122"/>
              </a:rPr>
              <a:t>）</a:t>
            </a:r>
          </a:p>
        </p:txBody>
      </p:sp>
      <p:graphicFrame>
        <p:nvGraphicFramePr>
          <p:cNvPr id="51348" name="Group 148"/>
          <p:cNvGraphicFramePr>
            <a:graphicFrameLocks noGrp="1"/>
          </p:cNvGraphicFramePr>
          <p:nvPr>
            <p:ph idx="1"/>
          </p:nvPr>
        </p:nvGraphicFramePr>
        <p:xfrm>
          <a:off x="457200" y="2259024"/>
          <a:ext cx="8229600" cy="31702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ICD-10</a:t>
                      </a:r>
                    </a:p>
                  </a:txBody>
                  <a:tcPr marT="45729" marB="4572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DSM-Ⅳ</a:t>
                      </a:r>
                    </a:p>
                  </a:txBody>
                  <a:tcPr marT="45729" marB="4572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抑郁发作</a:t>
                      </a: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重型抑郁发作</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轻度</a:t>
                      </a: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轻度</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中度</a:t>
                      </a:r>
                    </a:p>
                  </a:txBody>
                  <a:tcPr marT="45729" marB="4572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cs typeface="+mn-cs"/>
                        </a:rPr>
                        <a:t>          中度</a:t>
                      </a:r>
                    </a:p>
                  </a:txBody>
                  <a:tcPr marT="45729" marB="457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重度</a:t>
                      </a:r>
                    </a:p>
                  </a:txBody>
                  <a:tcPr marT="45729" marB="4572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cs typeface="+mn-cs"/>
                        </a:rPr>
                        <a:t>          重度</a:t>
                      </a:r>
                    </a:p>
                  </a:txBody>
                  <a:tcPr marT="45729" marB="457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重度伴精神病性症状</a:t>
                      </a:r>
                    </a:p>
                  </a:txBody>
                  <a:tcPr marT="45729" marB="4572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重度伴精神病性症状</a:t>
                      </a:r>
                    </a:p>
                  </a:txBody>
                  <a:tcPr marT="45729" marB="457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其他抑郁发作</a:t>
                      </a:r>
                    </a:p>
                  </a:txBody>
                  <a:tcPr marT="45729" marB="4572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29" marB="457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不典型抑郁</a:t>
                      </a:r>
                    </a:p>
                  </a:txBody>
                  <a:tcPr marT="45729" marB="4572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29" marB="457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32</a:t>
            </a:fld>
            <a:endParaRPr lang="en-US" altLang="zh-CN" sz="1400" dirty="0">
              <a:effectLst>
                <a:outerShdw blurRad="38100" dist="38100" dir="2700000">
                  <a:srgbClr val="000000"/>
                </a:outerShdw>
              </a:effectLst>
              <a:latin typeface="Arial" panose="020B0604020202020204" pitchFamily="34" charset="0"/>
            </a:endParaRPr>
          </a:p>
        </p:txBody>
      </p:sp>
      <p:sp>
        <p:nvSpPr>
          <p:cNvPr id="10"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32</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3.</a:t>
            </a:r>
            <a:r>
              <a:rPr kumimoji="0" lang="zh-CN" altLang="en-US"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抑郁障碍的分类</a:t>
            </a:r>
            <a:r>
              <a:rPr kumimoji="0" lang="en-US" altLang="zh-CN"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
            </a:r>
            <a:br>
              <a:rPr kumimoji="0" lang="en-US" altLang="zh-CN"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br>
            <a:r>
              <a:rPr kumimoji="0" lang="zh-CN" altLang="en-US"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a:t>
            </a:r>
            <a:r>
              <a:rPr kumimoji="0" lang="en-US" altLang="zh-CN"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ICD-10</a:t>
            </a:r>
            <a:r>
              <a:rPr kumimoji="0" lang="zh-CN" altLang="en-US"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及</a:t>
            </a:r>
            <a:r>
              <a:rPr kumimoji="0" lang="en-US" altLang="zh-CN"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DSM-Ⅳ</a:t>
            </a:r>
            <a:r>
              <a:rPr kumimoji="0" lang="zh-CN" altLang="en-US" sz="40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rPr>
              <a:t>）</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graphicFrame>
        <p:nvGraphicFramePr>
          <p:cNvPr id="5" name="表格占位符 4"/>
          <p:cNvGraphicFramePr>
            <a:graphicFrameLocks noGrp="1"/>
          </p:cNvGraphicFramePr>
          <p:nvPr>
            <p:ph type="tbl" idx="1"/>
          </p:nvPr>
        </p:nvGraphicFramePr>
        <p:xfrm>
          <a:off x="457200" y="1714488"/>
          <a:ext cx="8229600" cy="4754592"/>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2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ICD-10</a:t>
                      </a:r>
                    </a:p>
                  </a:txBody>
                  <a:tcPr marT="45708" marB="45708"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DSM-Ⅳ</a:t>
                      </a:r>
                    </a:p>
                  </a:txBody>
                  <a:tcPr marT="45708" marB="45708"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复发性抑郁障碍</a:t>
                      </a: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复发性重型抑郁障碍</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目前为轻度</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目前为中度</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目前为重度</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目前为重度伴精神病性症状</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恶劣心境</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缓解期</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未特殊标明的抑郁障碍</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持续性心境障碍</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复发性短暂抑郁</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环性心境</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恶劣心境</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其他心境障碍</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          复发性短暂抑郁</a:t>
                      </a:r>
                    </a:p>
                  </a:txBody>
                  <a:tcPr marT="45708" marB="45708"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marT="45708" marB="45708"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灯片编号占位符 2"/>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33</a:t>
            </a:fld>
            <a:endParaRPr lang="en-US" altLang="zh-CN" sz="1400" dirty="0">
              <a:effectLst>
                <a:outerShdw blurRad="38100" dist="38100" dir="2700000">
                  <a:srgbClr val="000000"/>
                </a:outerShdw>
              </a:effectLst>
              <a:latin typeface="Arial" panose="020B0604020202020204" pitchFamily="34" charset="0"/>
            </a:endParaRPr>
          </a:p>
        </p:txBody>
      </p:sp>
      <p:sp>
        <p:nvSpPr>
          <p:cNvPr id="53250" name="Rectangle 2"/>
          <p:cNvSpPr>
            <a:spLocks noGrp="1" noChangeArrowheads="1"/>
          </p:cNvSpPr>
          <p:nvPr>
            <p:ph type="title"/>
          </p:nvPr>
        </p:nvSpPr>
        <p:spPr>
          <a:xfrm>
            <a:off x="457200" y="285728"/>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五、诊断</a:t>
            </a:r>
          </a:p>
        </p:txBody>
      </p:sp>
      <p:sp>
        <p:nvSpPr>
          <p:cNvPr id="532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根据</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CCDM-3</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，抑郁发作的诊断标准为：以心境低落为主，与其处境不相称，可以从闷闷不乐到悲痛欲绝，甚至发生木僵。严重者可出现幻觉、妄想等精神病性症状。某些病例的焦虑与运动性激越很显著</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34</a:t>
            </a:fld>
            <a:endParaRPr lang="en-US" altLang="zh-CN" sz="1400" dirty="0">
              <a:effectLst>
                <a:outerShdw blurRad="38100" dist="38100" dir="2700000">
                  <a:srgbClr val="000000"/>
                </a:outerShdw>
              </a:effectLst>
              <a:latin typeface="Arial" panose="020B0604020202020204" pitchFamily="34" charset="0"/>
            </a:endParaRPr>
          </a:p>
        </p:txBody>
      </p:sp>
      <p:sp>
        <p:nvSpPr>
          <p:cNvPr id="54274" name="Rectangle 2"/>
          <p:cNvSpPr>
            <a:spLocks noGrp="1" noChangeArrowheads="1"/>
          </p:cNvSpPr>
          <p:nvPr>
            <p:ph type="title"/>
          </p:nvPr>
        </p:nvSpPr>
        <p:spPr>
          <a:xfrm>
            <a:off x="500034" y="-24"/>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五、诊断</a:t>
            </a:r>
          </a:p>
        </p:txBody>
      </p:sp>
      <p:sp>
        <p:nvSpPr>
          <p:cNvPr id="54275" name="Rectangle 3"/>
          <p:cNvSpPr>
            <a:spLocks noGrp="1" noChangeArrowheads="1"/>
          </p:cNvSpPr>
          <p:nvPr>
            <p:ph idx="1"/>
          </p:nvPr>
        </p:nvSpPr>
        <p:spPr>
          <a:xfrm>
            <a:off x="457200" y="135729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症状标准：以心境低落为主，并至少有下列</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9</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项中的</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①兴趣丧失，无愉快感</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②精力减退或疲乏感</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③精神运动性迟滞或激越</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④自我评价过低、自责，或有内疚感</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⑤联想困难或自觉思考能力下降</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⑥反复出现想死的念头或有自杀、自伤行为</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⑦睡眠障碍，如失眠、早醒，或睡眠过多</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⑧食欲降低或体重明显减轻</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⑨性欲减退</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35</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五、诊断</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57200"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严重标准：社会功能受损，或给本人造成痛苦或不良</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后果</a:t>
            </a:r>
            <a:endPar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⑶病程标准</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）符合症状标准和严重标准至少已持续</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）可存在某些精神病性症状，但不符合精神分裂症的诊断。若同时符合精神分裂症的症状标准，在精神病性症状缓解后，满足抑郁发作标准至少</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⑷排除标准：排除器质性精神障碍，或精神活性物质和非成瘾物质等所致</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a:t>
            </a:r>
            <a:endPar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36</a:t>
            </a:fld>
            <a:endParaRPr lang="en-US" altLang="zh-CN" sz="1400" dirty="0">
              <a:effectLst>
                <a:outerShdw blurRad="38100" dist="38100" dir="2700000">
                  <a:srgbClr val="000000"/>
                </a:outerShdw>
              </a:effectLst>
              <a:latin typeface="Arial" panose="020B0604020202020204" pitchFamily="34" charset="0"/>
            </a:endParaRPr>
          </a:p>
        </p:txBody>
      </p:sp>
      <p:sp>
        <p:nvSpPr>
          <p:cNvPr id="55298" name="Rectangle 2"/>
          <p:cNvSpPr>
            <a:spLocks noGrp="1" noChangeArrowheads="1"/>
          </p:cNvSpPr>
          <p:nvPr>
            <p:ph type="title"/>
          </p:nvPr>
        </p:nvSpPr>
        <p:spPr>
          <a:xfrm>
            <a:off x="457200" y="-7146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六、鉴别诊断</a:t>
            </a:r>
          </a:p>
        </p:txBody>
      </p:sp>
      <p:sp>
        <p:nvSpPr>
          <p:cNvPr id="55299" name="Rectangle 3"/>
          <p:cNvSpPr>
            <a:spLocks noGrp="1" noChangeArrowheads="1"/>
          </p:cNvSpPr>
          <p:nvPr>
            <p:ph idx="1"/>
          </p:nvPr>
        </p:nvSpPr>
        <p:spPr>
          <a:xfrm>
            <a:off x="357158" y="10287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躯体疾病伴发抑郁心境</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抑郁症患者尤其是老年患者常出现较多躯体症状，而有许多躯体方面的问题或障碍可以产生抑郁症状</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抑郁与躯体症状之间的关系</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①躯体疾病是抑郁障碍直接原因，即作为抑郁障碍发生的生物学原因，如内分泌疾病所致的情感变化</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②躯体疾病是抑郁性障碍发生的诱因，即躯体疾病作为情感障碍的心理学因素存在</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③躯体疾病与抑郁障碍伴发，没有直接的因果关系</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④抑郁障碍是躯体情况的直接原因，如抑郁所伴随的躯体症状</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鉴别点：将这几种情况</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区分开来。通过系统询问病史、全面体格检查包括神经系统检查以及标准的实验室检查可以鉴别</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37</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六、鉴别诊断</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⒉其他精神障碍</a:t>
            </a:r>
            <a:endParaRPr kumimoji="0"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几乎所有其它的精神障碍都可以出现抑郁症状。鉴别点</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：根据各自的诊断标准，按照现状</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病史和病程特点进行归类。如果</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抑郁发作是双相障碍或分裂情感障碍的一部分，则不可诊断为</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a:t>
            </a:r>
            <a:endPar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38</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六、鉴别诊断</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57200" y="164305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⒊单纯性“丧亲”反应</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通常是指患者在所爱的人死亡后所体验到的一种极度悲伤症状，可表现出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MDD</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的特征症状，如悲伤、失眠、食欲丧失、体重减轻、负罪感或无望感等</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的经历丧亲事件的患者在事件发生后</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2~7</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个月内的表现符合抑郁症的标准，其中有许多人的症状可能会持续到丧亲事件后约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个月，年轻患者和有抑郁症病史的患者其症状持续时间可更长</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鉴别点：</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ICD-10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将</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持续</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个月以上仍有较强烈的异常过度悲伤作为适应障碍的一个亚</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DSM-Ⅳ</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将</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丧失亲人后</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个月症状仍持续存在者诊断为抑郁</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障碍</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如患者持续存在行为方面的症状或是症状与持续存在的功能损害有关，则可适当使用抗抑郁剂来治疗</a:t>
            </a: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39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39</a:t>
            </a:fld>
            <a:endParaRPr lang="en-US" altLang="zh-CN" sz="1400" dirty="0">
              <a:effectLst>
                <a:outerShdw blurRad="38100" dist="38100" dir="2700000">
                  <a:srgbClr val="000000"/>
                </a:outerShdw>
              </a:effectLst>
              <a:latin typeface="Arial" panose="020B0604020202020204" pitchFamily="34" charset="0"/>
            </a:endParaRPr>
          </a:p>
        </p:txBody>
      </p:sp>
      <p:sp>
        <p:nvSpPr>
          <p:cNvPr id="56322" name="Rectangle 2"/>
          <p:cNvSpPr>
            <a:spLocks noGrp="1" noChangeArrowheads="1"/>
          </p:cNvSpPr>
          <p:nvPr>
            <p:ph type="title"/>
          </p:nvPr>
        </p:nvSpPr>
        <p:spPr>
          <a:xfrm>
            <a:off x="457200" y="-214338"/>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七、治疗</a:t>
            </a:r>
          </a:p>
        </p:txBody>
      </p:sp>
      <p:sp>
        <p:nvSpPr>
          <p:cNvPr id="56323" name="Rectangle 3"/>
          <p:cNvSpPr>
            <a:spLocks noGrp="1" noChangeArrowheads="1"/>
          </p:cNvSpPr>
          <p:nvPr>
            <p:ph idx="1"/>
          </p:nvPr>
        </p:nvSpPr>
        <p:spPr>
          <a:xfrm>
            <a:off x="428596" y="1000108"/>
            <a:ext cx="8229600" cy="5500726"/>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抑郁障碍的治疗目标</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⑴提高抑郁障碍的显效率和临床治愈率，最大限度减少病残率和自杀率</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成功治疗的关键：彻底消除临床症状，达到临床症状完全缓解（</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HAMD</a:t>
            </a:r>
            <a:r>
              <a:rPr kumimoji="0" lang="en-US" altLang="zh-CN" sz="1600" b="1" i="0" u="none" strike="noStrike" kern="0" cap="none" spc="0" normalizeH="0" baseline="-25000" noProof="0" dirty="0" smtClean="0">
                <a:ln>
                  <a:noFill/>
                </a:ln>
                <a:solidFill>
                  <a:srgbClr val="FF0000"/>
                </a:solidFill>
                <a:effectLst/>
                <a:uLnTx/>
                <a:uFillTx/>
                <a:latin typeface="微软雅黑" pitchFamily="34" charset="-122"/>
                <a:ea typeface="微软雅黑" pitchFamily="34" charset="-122"/>
              </a:rPr>
              <a:t>17</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≤7</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），减少复发风险。症状完全缓解的患者复发率为</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13%</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，部分缓解（</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HAMD</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减分＞</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）患者的复发率为</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34%</a:t>
            </a:r>
            <a:endPar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⑵提高生存质量，恢复社会功能，达到真正意义的治愈，而不仅仅是症状的消失</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⑶预防复发</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抑郁症为高复发性疾病（＞</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易于复发可影响大脑生化过程，增加对环境应激的敏感性和复发的风险；药物治疗可通过减少发作和降低基因激活而减少复发，尤其对于既往有发作史、家族史、女性、产后、慢性躯体疾病、生活负担重、精神压力大、缺乏社会支持和物质依赖的高危人群</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39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a:t>
            </a:fld>
            <a:endParaRPr lang="en-US" altLang="zh-CN" sz="1400" dirty="0">
              <a:effectLst>
                <a:outerShdw blurRad="38100" dist="38100" dir="2700000">
                  <a:srgbClr val="000000"/>
                </a:outerShdw>
              </a:effectLst>
              <a:latin typeface="Arial" panose="020B0604020202020204" pitchFamily="34" charset="0"/>
            </a:endParaRPr>
          </a:p>
        </p:txBody>
      </p:sp>
      <p:sp>
        <p:nvSpPr>
          <p:cNvPr id="132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类型</a:t>
            </a:r>
          </a:p>
        </p:txBody>
      </p:sp>
      <p:grpSp>
        <p:nvGrpSpPr>
          <p:cNvPr id="1026" name="Organization Chart 5"/>
          <p:cNvGrpSpPr/>
          <p:nvPr/>
        </p:nvGrpSpPr>
        <p:grpSpPr>
          <a:xfrm>
            <a:off x="539750" y="2060575"/>
            <a:ext cx="8229600" cy="2882900"/>
            <a:chOff x="1134" y="1270"/>
            <a:chExt cx="3888" cy="720"/>
          </a:xfrm>
        </p:grpSpPr>
        <p:sp>
          <p:nvSpPr>
            <p:cNvPr id="1027" name="AutoShape 4"/>
            <p:cNvSpPr>
              <a:spLocks noChangeAspect="1" noTextEdit="1"/>
            </p:cNvSpPr>
            <p:nvPr/>
          </p:nvSpPr>
          <p:spPr>
            <a:xfrm>
              <a:off x="1134" y="1270"/>
              <a:ext cx="3888" cy="720"/>
            </a:xfrm>
            <a:prstGeom prst="rect">
              <a:avLst/>
            </a:prstGeom>
            <a:noFill/>
            <a:ln w="9525">
              <a:noFill/>
            </a:ln>
          </p:spPr>
          <p:txBody>
            <a:bodyPr/>
            <a:lstStyle/>
            <a:p>
              <a:endParaRPr lang="zh-CN" altLang="en-US"/>
            </a:p>
          </p:txBody>
        </p:sp>
        <p:cxnSp>
          <p:nvCxnSpPr>
            <p:cNvPr id="1028" name="_s1028"/>
            <p:cNvCxnSpPr>
              <a:stCxn id="1036" idx="0"/>
              <a:endCxn id="1032" idx="2"/>
            </p:cNvCxnSpPr>
            <p:nvPr/>
          </p:nvCxnSpPr>
          <p:spPr>
            <a:xfrm rot="-16200000" flipH="1">
              <a:off x="3762" y="874"/>
              <a:ext cx="144" cy="1512"/>
            </a:xfrm>
            <a:prstGeom prst="bentConnector3">
              <a:avLst>
                <a:gd name="adj1" fmla="val 13898"/>
              </a:avLst>
            </a:prstGeom>
            <a:ln w="28575" cap="flat" cmpd="sng">
              <a:solidFill>
                <a:schemeClr val="tx1"/>
              </a:solidFill>
              <a:prstDash val="solid"/>
              <a:miter/>
              <a:headEnd type="none" w="med" len="med"/>
              <a:tailEnd type="none" w="med" len="med"/>
            </a:ln>
          </p:spPr>
        </p:cxnSp>
        <p:cxnSp>
          <p:nvCxnSpPr>
            <p:cNvPr id="1029" name="_s1029"/>
            <p:cNvCxnSpPr>
              <a:stCxn id="1035" idx="0"/>
              <a:endCxn id="1032" idx="2"/>
            </p:cNvCxnSpPr>
            <p:nvPr/>
          </p:nvCxnSpPr>
          <p:spPr>
            <a:xfrm rot="-16200000" flipH="1">
              <a:off x="3258" y="1378"/>
              <a:ext cx="144" cy="504"/>
            </a:xfrm>
            <a:prstGeom prst="bentConnector3">
              <a:avLst>
                <a:gd name="adj1" fmla="val 13898"/>
              </a:avLst>
            </a:prstGeom>
            <a:ln w="28575" cap="flat" cmpd="sng">
              <a:solidFill>
                <a:schemeClr val="tx1"/>
              </a:solidFill>
              <a:prstDash val="solid"/>
              <a:miter/>
              <a:headEnd type="none" w="med" len="med"/>
              <a:tailEnd type="none" w="med" len="med"/>
            </a:ln>
          </p:spPr>
        </p:cxnSp>
        <p:cxnSp>
          <p:nvCxnSpPr>
            <p:cNvPr id="1030" name="_s1030"/>
            <p:cNvCxnSpPr>
              <a:stCxn id="1034" idx="0"/>
              <a:endCxn id="1032" idx="2"/>
            </p:cNvCxnSpPr>
            <p:nvPr/>
          </p:nvCxnSpPr>
          <p:spPr>
            <a:xfrm rot="16200000">
              <a:off x="2754" y="1378"/>
              <a:ext cx="144" cy="504"/>
            </a:xfrm>
            <a:prstGeom prst="bentConnector3">
              <a:avLst>
                <a:gd name="adj1" fmla="val 13898"/>
              </a:avLst>
            </a:prstGeom>
            <a:ln w="28575" cap="flat" cmpd="sng">
              <a:solidFill>
                <a:schemeClr val="tx1"/>
              </a:solidFill>
              <a:prstDash val="solid"/>
              <a:miter/>
              <a:headEnd type="none" w="med" len="med"/>
              <a:tailEnd type="none" w="med" len="med"/>
            </a:ln>
          </p:spPr>
        </p:cxnSp>
        <p:cxnSp>
          <p:nvCxnSpPr>
            <p:cNvPr id="1031" name="_s1031"/>
            <p:cNvCxnSpPr>
              <a:stCxn id="1033" idx="0"/>
              <a:endCxn id="1032" idx="2"/>
            </p:cNvCxnSpPr>
            <p:nvPr/>
          </p:nvCxnSpPr>
          <p:spPr>
            <a:xfrm rot="16200000">
              <a:off x="2250" y="874"/>
              <a:ext cx="144" cy="1512"/>
            </a:xfrm>
            <a:prstGeom prst="bentConnector3">
              <a:avLst>
                <a:gd name="adj1" fmla="val 13898"/>
              </a:avLst>
            </a:prstGeom>
            <a:ln w="28575" cap="flat" cmpd="sng">
              <a:solidFill>
                <a:schemeClr val="tx1"/>
              </a:solidFill>
              <a:prstDash val="solid"/>
              <a:miter/>
              <a:headEnd type="none" w="med" len="med"/>
              <a:tailEnd type="none" w="med" len="med"/>
            </a:ln>
          </p:spPr>
        </p:cxnSp>
        <p:sp>
          <p:nvSpPr>
            <p:cNvPr id="1032" name="_s1032"/>
            <p:cNvSpPr/>
            <p:nvPr/>
          </p:nvSpPr>
          <p:spPr>
            <a:xfrm>
              <a:off x="2646" y="1270"/>
              <a:ext cx="864" cy="288"/>
            </a:xfrm>
            <a:prstGeom prst="roundRect">
              <a:avLst>
                <a:gd name="adj" fmla="val 16667"/>
              </a:avLst>
            </a:prstGeom>
            <a:solidFill>
              <a:srgbClr val="7030A0"/>
            </a:solidFill>
            <a:ln w="9525" cap="flat" cmpd="sng">
              <a:solidFill>
                <a:schemeClr val="tx1"/>
              </a:solidFill>
              <a:prstDash val="solid"/>
              <a:headEnd type="none" w="med" len="med"/>
              <a:tailEnd type="none" w="med" len="med"/>
            </a:ln>
          </p:spPr>
          <p:txBody>
            <a:bodyPr wrap="none" lIns="0" tIns="0" rIns="0" bIns="0" anchor="ctr"/>
            <a:lstStyle/>
            <a:p>
              <a:pPr algn="ctr"/>
              <a:r>
                <a:rPr lang="zh-CN" altLang="en-US" sz="1500" dirty="0">
                  <a:effectLst>
                    <a:outerShdw blurRad="38100" dist="38100" dir="2700000">
                      <a:srgbClr val="000000"/>
                    </a:outerShdw>
                  </a:effectLst>
                  <a:latin typeface="Tahoma" panose="020B0604030504040204" pitchFamily="34" charset="0"/>
                </a:rPr>
                <a:t>心境障碍</a:t>
              </a:r>
              <a:endParaRPr lang="zh-CN" altLang="en-US" sz="1500">
                <a:effectLst>
                  <a:outerShdw blurRad="38100" dist="38100" dir="2700000">
                    <a:srgbClr val="000000"/>
                  </a:outerShdw>
                </a:effectLst>
                <a:latin typeface="Tahoma" panose="020B0604030504040204" pitchFamily="34" charset="0"/>
              </a:endParaRPr>
            </a:p>
          </p:txBody>
        </p:sp>
        <p:sp>
          <p:nvSpPr>
            <p:cNvPr id="1033" name="_s1033"/>
            <p:cNvSpPr/>
            <p:nvPr/>
          </p:nvSpPr>
          <p:spPr>
            <a:xfrm>
              <a:off x="1134" y="1702"/>
              <a:ext cx="864" cy="288"/>
            </a:xfrm>
            <a:prstGeom prst="roundRect">
              <a:avLst>
                <a:gd name="adj" fmla="val 16667"/>
              </a:avLst>
            </a:prstGeom>
            <a:solidFill>
              <a:srgbClr val="7030A0"/>
            </a:solidFill>
            <a:ln w="9525" cap="flat" cmpd="sng">
              <a:solidFill>
                <a:schemeClr val="tx1"/>
              </a:solidFill>
              <a:prstDash val="solid"/>
              <a:headEnd type="none" w="med" len="med"/>
              <a:tailEnd type="none" w="med" len="med"/>
            </a:ln>
          </p:spPr>
          <p:txBody>
            <a:bodyPr wrap="none" lIns="0" tIns="0" rIns="0" bIns="0" anchor="ctr"/>
            <a:lstStyle/>
            <a:p>
              <a:pPr algn="ctr"/>
              <a:r>
                <a:rPr lang="zh-CN" altLang="en-US" sz="1500" dirty="0">
                  <a:effectLst>
                    <a:outerShdw blurRad="38100" dist="38100" dir="2700000">
                      <a:srgbClr val="000000"/>
                    </a:outerShdw>
                  </a:effectLst>
                  <a:latin typeface="Tahoma" panose="020B0604030504040204" pitchFamily="34" charset="0"/>
                </a:rPr>
                <a:t>抑郁障碍</a:t>
              </a:r>
            </a:p>
            <a:p>
              <a:pPr algn="ctr"/>
              <a:r>
                <a:rPr lang="zh-CN" altLang="en-US" sz="1500" dirty="0">
                  <a:effectLst>
                    <a:outerShdw blurRad="38100" dist="38100" dir="2700000">
                      <a:srgbClr val="000000"/>
                    </a:outerShdw>
                  </a:effectLst>
                  <a:latin typeface="Tahoma" panose="020B0604030504040204" pitchFamily="34" charset="0"/>
                </a:rPr>
                <a:t>（</a:t>
              </a:r>
              <a:r>
                <a:rPr lang="en-US" altLang="zh-CN" sz="1500">
                  <a:effectLst>
                    <a:outerShdw blurRad="38100" dist="38100" dir="2700000">
                      <a:srgbClr val="000000"/>
                    </a:outerShdw>
                  </a:effectLst>
                  <a:latin typeface="Tahoma" panose="020B0604030504040204" pitchFamily="34" charset="0"/>
                </a:rPr>
                <a:t>Depressive </a:t>
              </a:r>
            </a:p>
            <a:p>
              <a:pPr algn="ctr"/>
              <a:r>
                <a:rPr lang="en-US" altLang="zh-CN" sz="1500">
                  <a:effectLst>
                    <a:outerShdw blurRad="38100" dist="38100" dir="2700000">
                      <a:srgbClr val="000000"/>
                    </a:outerShdw>
                  </a:effectLst>
                  <a:latin typeface="Tahoma" panose="020B0604030504040204" pitchFamily="34" charset="0"/>
                </a:rPr>
                <a:t>Disorders</a:t>
              </a:r>
              <a:r>
                <a:rPr lang="zh-CN" altLang="en-US" sz="1500" dirty="0">
                  <a:effectLst>
                    <a:outerShdw blurRad="38100" dist="38100" dir="2700000">
                      <a:srgbClr val="000000"/>
                    </a:outerShdw>
                  </a:effectLst>
                  <a:latin typeface="Tahoma" panose="020B0604030504040204" pitchFamily="34" charset="0"/>
                </a:rPr>
                <a:t>）</a:t>
              </a:r>
            </a:p>
          </p:txBody>
        </p:sp>
        <p:sp>
          <p:nvSpPr>
            <p:cNvPr id="1034" name="_s1034"/>
            <p:cNvSpPr/>
            <p:nvPr/>
          </p:nvSpPr>
          <p:spPr>
            <a:xfrm>
              <a:off x="2142" y="1702"/>
              <a:ext cx="864" cy="288"/>
            </a:xfrm>
            <a:prstGeom prst="roundRect">
              <a:avLst>
                <a:gd name="adj" fmla="val 16667"/>
              </a:avLst>
            </a:prstGeom>
            <a:solidFill>
              <a:srgbClr val="7030A0"/>
            </a:solidFill>
            <a:ln w="9525" cap="flat" cmpd="sng">
              <a:solidFill>
                <a:schemeClr val="tx1"/>
              </a:solidFill>
              <a:prstDash val="solid"/>
              <a:headEnd type="none" w="med" len="med"/>
              <a:tailEnd type="none" w="med" len="med"/>
            </a:ln>
          </p:spPr>
          <p:txBody>
            <a:bodyPr wrap="none" lIns="0" tIns="0" rIns="0" bIns="0" anchor="ctr"/>
            <a:lstStyle/>
            <a:p>
              <a:pPr algn="ctr"/>
              <a:r>
                <a:rPr lang="zh-CN" altLang="en-US" sz="1500" dirty="0">
                  <a:effectLst>
                    <a:outerShdw blurRad="38100" dist="38100" dir="2700000">
                      <a:srgbClr val="000000"/>
                    </a:outerShdw>
                  </a:effectLst>
                  <a:latin typeface="Tahoma" panose="020B0604030504040204" pitchFamily="34" charset="0"/>
                </a:rPr>
                <a:t>恶劣心境障碍</a:t>
              </a:r>
            </a:p>
            <a:p>
              <a:pPr algn="ctr"/>
              <a:r>
                <a:rPr lang="zh-CN" altLang="en-US" sz="1500" dirty="0">
                  <a:effectLst>
                    <a:outerShdw blurRad="38100" dist="38100" dir="2700000">
                      <a:srgbClr val="000000"/>
                    </a:outerShdw>
                  </a:effectLst>
                  <a:latin typeface="Tahoma" panose="020B0604030504040204" pitchFamily="34" charset="0"/>
                </a:rPr>
                <a:t>（</a:t>
              </a:r>
              <a:r>
                <a:rPr lang="en-US" altLang="zh-CN" sz="1500" dirty="0" err="1">
                  <a:effectLst>
                    <a:outerShdw blurRad="38100" dist="38100" dir="2700000">
                      <a:srgbClr val="000000"/>
                    </a:outerShdw>
                  </a:effectLst>
                  <a:latin typeface="Tahoma" panose="020B0604030504040204" pitchFamily="34" charset="0"/>
                </a:rPr>
                <a:t>Dysthymia</a:t>
              </a:r>
              <a:r>
                <a:rPr lang="zh-CN" altLang="en-US" sz="1500" dirty="0">
                  <a:effectLst>
                    <a:outerShdw blurRad="38100" dist="38100" dir="2700000">
                      <a:srgbClr val="000000"/>
                    </a:outerShdw>
                  </a:effectLst>
                  <a:latin typeface="Tahoma" panose="020B0604030504040204" pitchFamily="34" charset="0"/>
                </a:rPr>
                <a:t>）</a:t>
              </a:r>
            </a:p>
          </p:txBody>
        </p:sp>
        <p:sp>
          <p:nvSpPr>
            <p:cNvPr id="1035" name="_s1035"/>
            <p:cNvSpPr/>
            <p:nvPr/>
          </p:nvSpPr>
          <p:spPr>
            <a:xfrm>
              <a:off x="3150" y="1702"/>
              <a:ext cx="864" cy="288"/>
            </a:xfrm>
            <a:prstGeom prst="roundRect">
              <a:avLst>
                <a:gd name="adj" fmla="val 16667"/>
              </a:avLst>
            </a:prstGeom>
            <a:solidFill>
              <a:srgbClr val="7030A0"/>
            </a:solidFill>
            <a:ln w="9525" cap="flat" cmpd="sng">
              <a:solidFill>
                <a:schemeClr val="tx1"/>
              </a:solidFill>
              <a:prstDash val="solid"/>
              <a:headEnd type="none" w="med" len="med"/>
              <a:tailEnd type="none" w="med" len="med"/>
            </a:ln>
          </p:spPr>
          <p:txBody>
            <a:bodyPr wrap="none" lIns="0" tIns="0" rIns="0" bIns="0" anchor="ctr"/>
            <a:lstStyle/>
            <a:p>
              <a:pPr algn="ctr"/>
              <a:r>
                <a:rPr lang="zh-CN" altLang="en-US" sz="1500" dirty="0">
                  <a:effectLst>
                    <a:outerShdw blurRad="38100" dist="38100" dir="2700000">
                      <a:srgbClr val="000000"/>
                    </a:outerShdw>
                  </a:effectLst>
                  <a:latin typeface="Tahoma" panose="020B0604030504040204" pitchFamily="34" charset="0"/>
                </a:rPr>
                <a:t>双相情感障碍</a:t>
              </a:r>
            </a:p>
            <a:p>
              <a:pPr algn="ctr"/>
              <a:r>
                <a:rPr lang="zh-CN" altLang="en-US" sz="1500" dirty="0">
                  <a:effectLst>
                    <a:outerShdw blurRad="38100" dist="38100" dir="2700000">
                      <a:srgbClr val="000000"/>
                    </a:outerShdw>
                  </a:effectLst>
                  <a:latin typeface="Tahoma" panose="020B0604030504040204" pitchFamily="34" charset="0"/>
                </a:rPr>
                <a:t>（</a:t>
              </a:r>
              <a:r>
                <a:rPr lang="en-US" altLang="zh-CN" sz="1500" dirty="0">
                  <a:effectLst>
                    <a:outerShdw blurRad="38100" dist="38100" dir="2700000">
                      <a:srgbClr val="000000"/>
                    </a:outerShdw>
                  </a:effectLst>
                  <a:latin typeface="Tahoma" panose="020B0604030504040204" pitchFamily="34" charset="0"/>
                </a:rPr>
                <a:t>Bipolar disorder</a:t>
              </a:r>
              <a:r>
                <a:rPr lang="zh-CN" altLang="en-US" sz="1500" dirty="0">
                  <a:effectLst>
                    <a:outerShdw blurRad="38100" dist="38100" dir="2700000">
                      <a:srgbClr val="000000"/>
                    </a:outerShdw>
                  </a:effectLst>
                  <a:latin typeface="Tahoma" panose="020B0604030504040204" pitchFamily="34" charset="0"/>
                </a:rPr>
                <a:t>，</a:t>
              </a:r>
            </a:p>
            <a:p>
              <a:pPr algn="ctr"/>
              <a:r>
                <a:rPr lang="en-US" altLang="zh-CN" sz="1500" dirty="0">
                  <a:effectLst>
                    <a:outerShdw blurRad="38100" dist="38100" dir="2700000">
                      <a:srgbClr val="000000"/>
                    </a:outerShdw>
                  </a:effectLst>
                  <a:latin typeface="Tahoma" panose="020B0604030504040204" pitchFamily="34" charset="0"/>
                </a:rPr>
                <a:t>BPD</a:t>
              </a:r>
              <a:r>
                <a:rPr lang="zh-CN" altLang="en-US" sz="1500" dirty="0">
                  <a:effectLst>
                    <a:outerShdw blurRad="38100" dist="38100" dir="2700000">
                      <a:srgbClr val="000000"/>
                    </a:outerShdw>
                  </a:effectLst>
                  <a:latin typeface="Tahoma" panose="020B0604030504040204" pitchFamily="34" charset="0"/>
                </a:rPr>
                <a:t>）</a:t>
              </a:r>
            </a:p>
          </p:txBody>
        </p:sp>
        <p:sp>
          <p:nvSpPr>
            <p:cNvPr id="1036" name="_s1036"/>
            <p:cNvSpPr/>
            <p:nvPr/>
          </p:nvSpPr>
          <p:spPr>
            <a:xfrm>
              <a:off x="4158" y="1702"/>
              <a:ext cx="864" cy="288"/>
            </a:xfrm>
            <a:prstGeom prst="roundRect">
              <a:avLst>
                <a:gd name="adj" fmla="val 16667"/>
              </a:avLst>
            </a:prstGeom>
            <a:solidFill>
              <a:srgbClr val="7030A0"/>
            </a:solidFill>
            <a:ln w="9525" cap="flat" cmpd="sng">
              <a:solidFill>
                <a:schemeClr val="tx1"/>
              </a:solidFill>
              <a:prstDash val="solid"/>
              <a:headEnd type="none" w="med" len="med"/>
              <a:tailEnd type="none" w="med" len="med"/>
            </a:ln>
          </p:spPr>
          <p:txBody>
            <a:bodyPr wrap="none" lIns="0" tIns="0" rIns="0" bIns="0" anchor="ctr"/>
            <a:lstStyle/>
            <a:p>
              <a:pPr algn="ctr"/>
              <a:r>
                <a:rPr lang="zh-CN" altLang="en-US" sz="1500" dirty="0">
                  <a:effectLst>
                    <a:outerShdw blurRad="38100" dist="38100" dir="2700000">
                      <a:srgbClr val="000000"/>
                    </a:outerShdw>
                  </a:effectLst>
                  <a:latin typeface="Tahoma" panose="020B0604030504040204" pitchFamily="34" charset="0"/>
                </a:rPr>
                <a:t>持续性心境障碍</a:t>
              </a:r>
            </a:p>
            <a:p>
              <a:pPr algn="ctr"/>
              <a:r>
                <a:rPr lang="zh-CN" altLang="en-US" sz="1500" dirty="0">
                  <a:effectLst>
                    <a:outerShdw blurRad="38100" dist="38100" dir="2700000">
                      <a:srgbClr val="000000"/>
                    </a:outerShdw>
                  </a:effectLst>
                  <a:latin typeface="Tahoma" panose="020B0604030504040204" pitchFamily="34" charset="0"/>
                </a:rPr>
                <a:t>（</a:t>
              </a:r>
              <a:r>
                <a:rPr lang="en-US" altLang="zh-CN" sz="1500" dirty="0">
                  <a:effectLst>
                    <a:outerShdw blurRad="38100" dist="38100" dir="2700000">
                      <a:srgbClr val="000000"/>
                    </a:outerShdw>
                  </a:effectLst>
                  <a:latin typeface="Tahoma" panose="020B0604030504040204" pitchFamily="34" charset="0"/>
                </a:rPr>
                <a:t>Persistent mood </a:t>
              </a:r>
            </a:p>
            <a:p>
              <a:pPr algn="ctr"/>
              <a:r>
                <a:rPr lang="en-US" altLang="zh-CN" sz="1500" dirty="0">
                  <a:effectLst>
                    <a:outerShdw blurRad="38100" dist="38100" dir="2700000">
                      <a:srgbClr val="000000"/>
                    </a:outerShdw>
                  </a:effectLst>
                  <a:latin typeface="Tahoma" panose="020B0604030504040204" pitchFamily="34" charset="0"/>
                </a:rPr>
                <a:t>disorder</a:t>
              </a:r>
              <a:r>
                <a:rPr lang="zh-CN" altLang="en-US" sz="1500" dirty="0">
                  <a:effectLst>
                    <a:outerShdw blurRad="38100" dist="38100" dir="2700000">
                      <a:srgbClr val="000000"/>
                    </a:outerShdw>
                  </a:effectLst>
                  <a:latin typeface="Tahoma" panose="020B0604030504040204" pitchFamily="34" charset="0"/>
                </a:rPr>
                <a:t>）</a:t>
              </a:r>
            </a:p>
          </p:txBody>
        </p:sp>
      </p:gr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40</a:t>
            </a:fld>
            <a:endParaRPr lang="en-US" altLang="zh-CN" sz="1400" dirty="0">
              <a:effectLst>
                <a:outerShdw blurRad="38100" dist="38100" dir="2700000">
                  <a:srgbClr val="000000"/>
                </a:outerShdw>
              </a:effectLst>
              <a:latin typeface="Arial" panose="020B0604020202020204" pitchFamily="34" charset="0"/>
            </a:endParaRPr>
          </a:p>
        </p:txBody>
      </p:sp>
      <p:sp>
        <p:nvSpPr>
          <p:cNvPr id="57346" name="Rectangle 2"/>
          <p:cNvSpPr>
            <a:spLocks noGrp="1" noChangeArrowheads="1"/>
          </p:cNvSpPr>
          <p:nvPr>
            <p:ph type="title"/>
          </p:nvPr>
        </p:nvSpPr>
        <p:spPr>
          <a:xfrm>
            <a:off x="457200" y="-214338"/>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抗抑郁药物治疗</a:t>
            </a:r>
          </a:p>
        </p:txBody>
      </p:sp>
      <p:sp>
        <p:nvSpPr>
          <p:cNvPr id="57347" name="Rectangle 3"/>
          <p:cNvSpPr>
            <a:spLocks noGrp="1" noChangeArrowheads="1"/>
          </p:cNvSpPr>
          <p:nvPr>
            <p:ph idx="1"/>
          </p:nvPr>
        </p:nvSpPr>
        <p:spPr>
          <a:xfrm>
            <a:off x="357158" y="107154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抗抑郁药是当前治疗原发和各类型抑郁障碍的主要药物，能有效解除抑郁心境及伴随的焦虑、紧张和躯体症状，有效率为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60%~80%</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常用抗抑郁药有</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羟色胺再摄取抑制剂（</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），如氟西汀、帕罗西汀、舍曲林、西酞普兰、氟伏沙明、艾司西酞普兰</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羟色胺去甲肾上腺素双重再摄取抑制剂（</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），如文拉法辛、度洛西汀</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③去甲肾上腺素能与特异性</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羟色胺能抗抑郁剂（</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NaSSAs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），如米氮平</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④三环类抗抑郁药（</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TCAs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），如阿米替林等</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⑤单胺氧化酶抑制剂（</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MAOIs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）等</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国外推荐前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类为一线抗抑郁药物，</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中国新编抑郁障碍防治指南</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推荐的一线抗抑郁药物为前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类</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41</a:t>
            </a:fld>
            <a:endParaRPr lang="en-US" altLang="zh-CN" sz="1400" dirty="0">
              <a:effectLst>
                <a:outerShdw blurRad="38100" dist="38100" dir="2700000">
                  <a:srgbClr val="000000"/>
                </a:outerShdw>
              </a:effectLst>
              <a:latin typeface="Arial" panose="020B0604020202020204" pitchFamily="34" charset="0"/>
            </a:endParaRPr>
          </a:p>
        </p:txBody>
      </p:sp>
      <p:sp>
        <p:nvSpPr>
          <p:cNvPr id="58370" name="Rectangle 2"/>
          <p:cNvSpPr>
            <a:spLocks noGrp="1" noChangeArrowheads="1"/>
          </p:cNvSpPr>
          <p:nvPr>
            <p:ph type="title"/>
          </p:nvPr>
        </p:nvSpPr>
        <p:spPr>
          <a:xfrm>
            <a:off x="457200" y="-1430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抗抑郁药的治疗原则</a:t>
            </a:r>
          </a:p>
        </p:txBody>
      </p:sp>
      <p:sp>
        <p:nvSpPr>
          <p:cNvPr id="58371" name="Rectangle 3"/>
          <p:cNvSpPr>
            <a:spLocks noGrp="1" noChangeArrowheads="1"/>
          </p:cNvSpPr>
          <p:nvPr>
            <p:ph idx="1"/>
          </p:nvPr>
        </p:nvSpPr>
        <p:spPr>
          <a:xfrm>
            <a:off x="457200" y="135729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⑴诊断要确切</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⑵个体化合理用药：全面考虑病人症状特点、年龄、躯体状况、药物的耐受性、有无合并症、既无药物治疗反应</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⑶剂量逐步递增，尽可能采用最小有效量，使不良反应减至最少，以提高服药依从性</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⑷小剂量疗效不佳时，根据不良反应和耐受情况，增至足量（有效</a:t>
            </a:r>
            <a:r>
              <a:rPr kumimoji="0" lang="zh-CN" altLang="en-US" sz="20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剂量</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上限）和足够长的疗程（</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⑸如仍无效，可考虑换药（同类另一种或作用机制不同的另一类药），应注意氟西汀需停药</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周才能换用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MAOI</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，其他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需</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MAOI</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停用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周后才能换用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42</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900"/>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抗抑郁药的治疗原则</a:t>
            </a:r>
          </a:p>
        </p:txBody>
      </p:sp>
      <p:sp>
        <p:nvSpPr>
          <p:cNvPr id="3" name="内容占位符 2"/>
          <p:cNvSpPr>
            <a:spLocks noGrp="1"/>
          </p:cNvSpPr>
          <p:nvPr>
            <p:ph idx="1"/>
          </p:nvPr>
        </p:nvSpPr>
        <p:spPr>
          <a:xfrm>
            <a:off x="357158" y="10287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⑹尽可能单一用药并足量足疗程治疗，换药无效时可考虑两种抗抑郁药联合使用，一般不主张联用两种以上抗抑郁药</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⑺治疗前向患者及家人阐明药物性质、作用和可致的不良反应及对策，争取他们的主动配合，能遵嘱按时按量服药</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⑻治疗期间密切观察病情变化和不良反应，并及时处理</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美国</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FDA</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近年来提出，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18~24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岁成人首次抗抑郁药治疗（一般为起初</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个月）引起自杀（自杀念头和自杀行为）风险的增加。但科学数据未表明超过</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岁的成年人使用抗抑郁药自杀风险升高，</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岁及以上的老年患者使用抗抑郁药自杀风险降低</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⑼根据生物</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心理</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社会医学模式，心理应</a:t>
            </a:r>
            <a:r>
              <a:rPr kumimoji="0" lang="zh-CN" altLang="en-US" sz="20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激</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因素在本病发生发展中起到重要作用→在药物治疗基础上辅以心理治疗</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⑽积极治疗与抑郁伴随的其他躯体疾病和物质依赖</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43</a:t>
            </a:fld>
            <a:endParaRPr lang="en-US" altLang="zh-CN" sz="1400" dirty="0">
              <a:effectLst>
                <a:outerShdw blurRad="38100" dist="38100" dir="2700000">
                  <a:srgbClr val="000000"/>
                </a:outerShdw>
              </a:effectLst>
              <a:latin typeface="Arial" panose="020B0604020202020204" pitchFamily="34" charset="0"/>
            </a:endParaRPr>
          </a:p>
        </p:txBody>
      </p:sp>
      <p:sp>
        <p:nvSpPr>
          <p:cNvPr id="3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43</a:t>
            </a:fld>
            <a:endParaRPr lang="en-US" altLang="zh-CN" sz="1400" dirty="0">
              <a:effectLst>
                <a:outerShdw blurRad="38100" dist="38100" dir="2700000">
                  <a:srgbClr val="000000"/>
                </a:outerShdw>
              </a:effectLst>
              <a:latin typeface="Arial" panose="020B0604020202020204" pitchFamily="34" charset="0"/>
            </a:endParaRPr>
          </a:p>
        </p:txBody>
      </p:sp>
      <p:sp>
        <p:nvSpPr>
          <p:cNvPr id="34"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43</a:t>
            </a:fld>
            <a:endParaRPr lang="en-US" altLang="zh-CN" sz="1400" dirty="0">
              <a:effectLst>
                <a:outerShdw blurRad="38100" dist="38100" dir="2700000">
                  <a:srgbClr val="000000"/>
                </a:outerShdw>
              </a:effectLst>
              <a:latin typeface="Arial" panose="020B0604020202020204" pitchFamily="34" charset="0"/>
            </a:endParaRPr>
          </a:p>
        </p:txBody>
      </p:sp>
      <p:sp>
        <p:nvSpPr>
          <p:cNvPr id="35"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43</a:t>
            </a:fld>
            <a:endParaRPr lang="en-US" altLang="zh-CN" sz="1400" dirty="0">
              <a:effectLst>
                <a:outerShdw blurRad="38100" dist="38100" dir="2700000">
                  <a:srgbClr val="000000"/>
                </a:outerShdw>
              </a:effectLst>
              <a:latin typeface="Arial" panose="020B0604020202020204" pitchFamily="34" charset="0"/>
            </a:endParaRPr>
          </a:p>
        </p:txBody>
      </p:sp>
      <p:sp>
        <p:nvSpPr>
          <p:cNvPr id="33"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43</a:t>
            </a:fld>
            <a:endParaRPr lang="en-US" altLang="zh-CN" sz="1400" dirty="0">
              <a:effectLst>
                <a:outerShdw blurRad="38100" dist="38100" dir="2700000">
                  <a:srgbClr val="000000"/>
                </a:outerShdw>
              </a:effectLst>
              <a:latin typeface="Arial" panose="020B0604020202020204" pitchFamily="34" charset="0"/>
            </a:endParaRPr>
          </a:p>
        </p:txBody>
      </p:sp>
      <p:sp>
        <p:nvSpPr>
          <p:cNvPr id="59394" name="Rectangle 2"/>
          <p:cNvSpPr>
            <a:spLocks noGrp="1" noChangeArrowheads="1"/>
          </p:cNvSpPr>
          <p:nvPr>
            <p:ph type="title"/>
          </p:nvPr>
        </p:nvSpPr>
        <p:spPr>
          <a:xfrm>
            <a:off x="457200" y="12857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抑郁症临床治疗过程示意图</a:t>
            </a:r>
          </a:p>
        </p:txBody>
      </p:sp>
      <p:sp>
        <p:nvSpPr>
          <p:cNvPr id="593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mn-ea"/>
                <a:cs typeface="+mn-cs"/>
              </a:rPr>
              <a:t>*</a:t>
            </a:r>
            <a:endParaRPr kumimoji="0" lang="zh-CN"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5065" name="Rectangle 4"/>
          <p:cNvSpPr/>
          <p:nvPr/>
        </p:nvSpPr>
        <p:spPr>
          <a:xfrm>
            <a:off x="2987675" y="2205038"/>
            <a:ext cx="3097213"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抑郁症诊断明确，且身体健康</a:t>
            </a:r>
          </a:p>
        </p:txBody>
      </p:sp>
      <p:sp>
        <p:nvSpPr>
          <p:cNvPr id="45066" name="Rectangle 5"/>
          <p:cNvSpPr/>
          <p:nvPr/>
        </p:nvSpPr>
        <p:spPr>
          <a:xfrm>
            <a:off x="3203575" y="2781300"/>
            <a:ext cx="2447925"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ahoma" panose="020B0604030504040204" pitchFamily="34" charset="0"/>
              </a:rPr>
              <a:t>SSRIs</a:t>
            </a:r>
            <a:r>
              <a:rPr lang="zh-CN" altLang="en-US" dirty="0">
                <a:latin typeface="Tahoma" panose="020B0604030504040204" pitchFamily="34" charset="0"/>
              </a:rPr>
              <a:t>或</a:t>
            </a:r>
            <a:r>
              <a:rPr lang="en-US" altLang="zh-CN" dirty="0">
                <a:latin typeface="Tahoma" panose="020B0604030504040204" pitchFamily="34" charset="0"/>
              </a:rPr>
              <a:t>SNRIs</a:t>
            </a:r>
            <a:r>
              <a:rPr lang="zh-CN" altLang="en-US" dirty="0">
                <a:latin typeface="Tahoma" panose="020B0604030504040204" pitchFamily="34" charset="0"/>
              </a:rPr>
              <a:t>或</a:t>
            </a:r>
            <a:r>
              <a:rPr lang="en-US" altLang="zh-CN" dirty="0">
                <a:latin typeface="Tahoma" panose="020B0604030504040204" pitchFamily="34" charset="0"/>
              </a:rPr>
              <a:t>NaSSA</a:t>
            </a:r>
          </a:p>
        </p:txBody>
      </p:sp>
      <p:sp>
        <p:nvSpPr>
          <p:cNvPr id="45067" name="Rectangle 6"/>
          <p:cNvSpPr/>
          <p:nvPr/>
        </p:nvSpPr>
        <p:spPr>
          <a:xfrm>
            <a:off x="1187450" y="3429000"/>
            <a:ext cx="1871663"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无效或不良反应大</a:t>
            </a:r>
          </a:p>
        </p:txBody>
      </p:sp>
      <p:sp>
        <p:nvSpPr>
          <p:cNvPr id="45068" name="Rectangle 7"/>
          <p:cNvSpPr/>
          <p:nvPr/>
        </p:nvSpPr>
        <p:spPr>
          <a:xfrm>
            <a:off x="3635375" y="3429000"/>
            <a:ext cx="1584325"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部分有效</a:t>
            </a:r>
          </a:p>
        </p:txBody>
      </p:sp>
      <p:sp>
        <p:nvSpPr>
          <p:cNvPr id="45069" name="Rectangle 8"/>
          <p:cNvSpPr/>
          <p:nvPr/>
        </p:nvSpPr>
        <p:spPr>
          <a:xfrm>
            <a:off x="6372225" y="3429000"/>
            <a:ext cx="1223963"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完全缓解</a:t>
            </a:r>
          </a:p>
        </p:txBody>
      </p:sp>
      <p:sp>
        <p:nvSpPr>
          <p:cNvPr id="45070" name="Rectangle 9"/>
          <p:cNvSpPr/>
          <p:nvPr/>
        </p:nvSpPr>
        <p:spPr>
          <a:xfrm>
            <a:off x="971550" y="4005263"/>
            <a:ext cx="2087563" cy="5762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或用其他抗抑郁药如</a:t>
            </a:r>
          </a:p>
          <a:p>
            <a:pPr algn="ctr"/>
            <a:r>
              <a:rPr lang="en-US" altLang="zh-CN" dirty="0">
                <a:latin typeface="Tahoma" panose="020B0604030504040204" pitchFamily="34" charset="0"/>
              </a:rPr>
              <a:t>SSRIs</a:t>
            </a:r>
            <a:r>
              <a:rPr lang="zh-CN" altLang="en-US" dirty="0">
                <a:latin typeface="Tahoma" panose="020B0604030504040204" pitchFamily="34" charset="0"/>
              </a:rPr>
              <a:t>、</a:t>
            </a:r>
            <a:r>
              <a:rPr lang="en-US" altLang="zh-CN" dirty="0">
                <a:latin typeface="Tahoma" panose="020B0604030504040204" pitchFamily="34" charset="0"/>
              </a:rPr>
              <a:t>SNRIs</a:t>
            </a:r>
            <a:r>
              <a:rPr lang="zh-CN" altLang="en-US" dirty="0">
                <a:latin typeface="Tahoma" panose="020B0604030504040204" pitchFamily="34" charset="0"/>
              </a:rPr>
              <a:t>等</a:t>
            </a:r>
          </a:p>
        </p:txBody>
      </p:sp>
      <p:sp>
        <p:nvSpPr>
          <p:cNvPr id="45071" name="Rectangle 10"/>
          <p:cNvSpPr/>
          <p:nvPr/>
        </p:nvSpPr>
        <p:spPr>
          <a:xfrm>
            <a:off x="3348038" y="4005263"/>
            <a:ext cx="2376487" cy="5032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或者换用药物，或者加</a:t>
            </a:r>
          </a:p>
          <a:p>
            <a:pPr algn="ctr"/>
            <a:r>
              <a:rPr lang="zh-CN" altLang="en-US" dirty="0">
                <a:latin typeface="Tahoma" panose="020B0604030504040204" pitchFamily="34" charset="0"/>
              </a:rPr>
              <a:t>大剂量，或者合用药物</a:t>
            </a:r>
          </a:p>
        </p:txBody>
      </p:sp>
      <p:sp>
        <p:nvSpPr>
          <p:cNvPr id="45072" name="Rectangle 11"/>
          <p:cNvSpPr/>
          <p:nvPr/>
        </p:nvSpPr>
        <p:spPr>
          <a:xfrm>
            <a:off x="6011863" y="4005263"/>
            <a:ext cx="2592387" cy="7921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如果是首次发作，维持</a:t>
            </a:r>
          </a:p>
          <a:p>
            <a:pPr algn="ctr"/>
            <a:r>
              <a:rPr lang="zh-CN" altLang="en-US" dirty="0">
                <a:latin typeface="Tahoma" panose="020B0604030504040204" pitchFamily="34" charset="0"/>
              </a:rPr>
              <a:t>治疗</a:t>
            </a:r>
            <a:r>
              <a:rPr lang="en-US" altLang="zh-CN" dirty="0">
                <a:latin typeface="Tahoma" panose="020B0604030504040204" pitchFamily="34" charset="0"/>
              </a:rPr>
              <a:t>4~6</a:t>
            </a:r>
            <a:r>
              <a:rPr lang="zh-CN" altLang="en-US" dirty="0">
                <a:latin typeface="Tahoma" panose="020B0604030504040204" pitchFamily="34" charset="0"/>
              </a:rPr>
              <a:t>个月；如果是反</a:t>
            </a:r>
          </a:p>
          <a:p>
            <a:pPr algn="ctr"/>
            <a:r>
              <a:rPr lang="zh-CN" altLang="en-US" dirty="0">
                <a:latin typeface="Tahoma" panose="020B0604030504040204" pitchFamily="34" charset="0"/>
              </a:rPr>
              <a:t>复发作，维持时间延长</a:t>
            </a:r>
          </a:p>
        </p:txBody>
      </p:sp>
      <p:sp>
        <p:nvSpPr>
          <p:cNvPr id="45073" name="Rectangle 12"/>
          <p:cNvSpPr/>
          <p:nvPr/>
        </p:nvSpPr>
        <p:spPr>
          <a:xfrm>
            <a:off x="1331913" y="4941888"/>
            <a:ext cx="1008062"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完全缓解</a:t>
            </a:r>
          </a:p>
        </p:txBody>
      </p:sp>
      <p:sp>
        <p:nvSpPr>
          <p:cNvPr id="45074" name="Rectangle 13"/>
          <p:cNvSpPr/>
          <p:nvPr/>
        </p:nvSpPr>
        <p:spPr>
          <a:xfrm>
            <a:off x="3851275" y="4941888"/>
            <a:ext cx="1152525"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无效</a:t>
            </a:r>
          </a:p>
        </p:txBody>
      </p:sp>
      <p:sp>
        <p:nvSpPr>
          <p:cNvPr id="45075" name="Rectangle 14"/>
          <p:cNvSpPr/>
          <p:nvPr/>
        </p:nvSpPr>
        <p:spPr>
          <a:xfrm>
            <a:off x="1331913" y="5516563"/>
            <a:ext cx="1008062"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维持治疗</a:t>
            </a:r>
          </a:p>
        </p:txBody>
      </p:sp>
      <p:sp>
        <p:nvSpPr>
          <p:cNvPr id="45076" name="Rectangle 15"/>
          <p:cNvSpPr/>
          <p:nvPr/>
        </p:nvSpPr>
        <p:spPr>
          <a:xfrm>
            <a:off x="2987675" y="5516563"/>
            <a:ext cx="5184775" cy="5762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使用二线抗抑郁药，包括三环类、杂环类、</a:t>
            </a:r>
            <a:r>
              <a:rPr lang="en-US" altLang="zh-CN" dirty="0">
                <a:latin typeface="Tahoma" panose="020B0604030504040204" pitchFamily="34" charset="0"/>
              </a:rPr>
              <a:t>MAOI</a:t>
            </a:r>
            <a:r>
              <a:rPr lang="zh-CN" altLang="en-US" dirty="0">
                <a:latin typeface="Tahoma" panose="020B0604030504040204" pitchFamily="34" charset="0"/>
              </a:rPr>
              <a:t>。</a:t>
            </a:r>
          </a:p>
          <a:p>
            <a:pPr algn="ctr"/>
            <a:r>
              <a:rPr lang="zh-CN" altLang="en-US" dirty="0">
                <a:latin typeface="Tahoma" panose="020B0604030504040204" pitchFamily="34" charset="0"/>
              </a:rPr>
              <a:t>仍无效或有严重消极，建议转科、入院或</a:t>
            </a:r>
            <a:r>
              <a:rPr lang="en-US" altLang="zh-CN" dirty="0">
                <a:latin typeface="Tahoma" panose="020B0604030504040204" pitchFamily="34" charset="0"/>
              </a:rPr>
              <a:t>ECT</a:t>
            </a:r>
          </a:p>
        </p:txBody>
      </p:sp>
      <p:sp>
        <p:nvSpPr>
          <p:cNvPr id="45077" name="Line 16"/>
          <p:cNvSpPr/>
          <p:nvPr/>
        </p:nvSpPr>
        <p:spPr>
          <a:xfrm>
            <a:off x="4427538" y="2492375"/>
            <a:ext cx="0" cy="288925"/>
          </a:xfrm>
          <a:prstGeom prst="line">
            <a:avLst/>
          </a:prstGeom>
          <a:ln w="9525" cap="flat" cmpd="sng">
            <a:solidFill>
              <a:schemeClr val="tx1"/>
            </a:solidFill>
            <a:prstDash val="solid"/>
            <a:headEnd type="none" w="med" len="med"/>
            <a:tailEnd type="triangle" w="med" len="med"/>
          </a:ln>
        </p:spPr>
      </p:sp>
      <p:sp>
        <p:nvSpPr>
          <p:cNvPr id="45078" name="Line 17"/>
          <p:cNvSpPr/>
          <p:nvPr/>
        </p:nvSpPr>
        <p:spPr>
          <a:xfrm>
            <a:off x="4427538" y="3068638"/>
            <a:ext cx="0" cy="360362"/>
          </a:xfrm>
          <a:prstGeom prst="line">
            <a:avLst/>
          </a:prstGeom>
          <a:ln w="9525" cap="flat" cmpd="sng">
            <a:solidFill>
              <a:schemeClr val="tx1"/>
            </a:solidFill>
            <a:prstDash val="solid"/>
            <a:headEnd type="none" w="med" len="med"/>
            <a:tailEnd type="triangle" w="med" len="med"/>
          </a:ln>
        </p:spPr>
      </p:sp>
      <p:sp>
        <p:nvSpPr>
          <p:cNvPr id="45079" name="Line 18"/>
          <p:cNvSpPr/>
          <p:nvPr/>
        </p:nvSpPr>
        <p:spPr>
          <a:xfrm>
            <a:off x="2124075" y="3213100"/>
            <a:ext cx="4895850" cy="0"/>
          </a:xfrm>
          <a:prstGeom prst="line">
            <a:avLst/>
          </a:prstGeom>
          <a:ln w="9525" cap="flat" cmpd="sng">
            <a:solidFill>
              <a:schemeClr val="tx1"/>
            </a:solidFill>
            <a:prstDash val="solid"/>
            <a:headEnd type="none" w="med" len="med"/>
            <a:tailEnd type="none" w="med" len="med"/>
          </a:ln>
        </p:spPr>
      </p:sp>
      <p:sp>
        <p:nvSpPr>
          <p:cNvPr id="45080" name="Line 19"/>
          <p:cNvSpPr/>
          <p:nvPr/>
        </p:nvSpPr>
        <p:spPr>
          <a:xfrm>
            <a:off x="2124075" y="3213100"/>
            <a:ext cx="0" cy="215900"/>
          </a:xfrm>
          <a:prstGeom prst="line">
            <a:avLst/>
          </a:prstGeom>
          <a:ln w="9525" cap="flat" cmpd="sng">
            <a:solidFill>
              <a:schemeClr val="tx1"/>
            </a:solidFill>
            <a:prstDash val="solid"/>
            <a:headEnd type="none" w="med" len="med"/>
            <a:tailEnd type="triangle" w="med" len="med"/>
          </a:ln>
        </p:spPr>
      </p:sp>
      <p:sp>
        <p:nvSpPr>
          <p:cNvPr id="45081" name="Line 20"/>
          <p:cNvSpPr/>
          <p:nvPr/>
        </p:nvSpPr>
        <p:spPr>
          <a:xfrm>
            <a:off x="7019925" y="3213100"/>
            <a:ext cx="0" cy="215900"/>
          </a:xfrm>
          <a:prstGeom prst="line">
            <a:avLst/>
          </a:prstGeom>
          <a:ln w="9525" cap="flat" cmpd="sng">
            <a:solidFill>
              <a:schemeClr val="tx1"/>
            </a:solidFill>
            <a:prstDash val="solid"/>
            <a:headEnd type="none" w="med" len="med"/>
            <a:tailEnd type="triangle" w="med" len="med"/>
          </a:ln>
        </p:spPr>
      </p:sp>
      <p:sp>
        <p:nvSpPr>
          <p:cNvPr id="45082" name="Line 21"/>
          <p:cNvSpPr/>
          <p:nvPr/>
        </p:nvSpPr>
        <p:spPr>
          <a:xfrm>
            <a:off x="2124075" y="3716338"/>
            <a:ext cx="0" cy="288925"/>
          </a:xfrm>
          <a:prstGeom prst="line">
            <a:avLst/>
          </a:prstGeom>
          <a:ln w="9525" cap="flat" cmpd="sng">
            <a:solidFill>
              <a:schemeClr val="tx1"/>
            </a:solidFill>
            <a:prstDash val="solid"/>
            <a:headEnd type="none" w="med" len="med"/>
            <a:tailEnd type="triangle" w="med" len="med"/>
          </a:ln>
        </p:spPr>
      </p:sp>
      <p:sp>
        <p:nvSpPr>
          <p:cNvPr id="45083" name="Line 22"/>
          <p:cNvSpPr/>
          <p:nvPr/>
        </p:nvSpPr>
        <p:spPr>
          <a:xfrm>
            <a:off x="4427538" y="3716338"/>
            <a:ext cx="0" cy="288925"/>
          </a:xfrm>
          <a:prstGeom prst="line">
            <a:avLst/>
          </a:prstGeom>
          <a:ln w="9525" cap="flat" cmpd="sng">
            <a:solidFill>
              <a:schemeClr val="tx1"/>
            </a:solidFill>
            <a:prstDash val="solid"/>
            <a:headEnd type="none" w="med" len="med"/>
            <a:tailEnd type="triangle" w="med" len="med"/>
          </a:ln>
        </p:spPr>
      </p:sp>
      <p:sp>
        <p:nvSpPr>
          <p:cNvPr id="45084" name="Line 23"/>
          <p:cNvSpPr/>
          <p:nvPr/>
        </p:nvSpPr>
        <p:spPr>
          <a:xfrm>
            <a:off x="7019925" y="3716338"/>
            <a:ext cx="0" cy="288925"/>
          </a:xfrm>
          <a:prstGeom prst="line">
            <a:avLst/>
          </a:prstGeom>
          <a:ln w="9525" cap="flat" cmpd="sng">
            <a:solidFill>
              <a:schemeClr val="tx1"/>
            </a:solidFill>
            <a:prstDash val="solid"/>
            <a:headEnd type="none" w="med" len="med"/>
            <a:tailEnd type="triangle" w="med" len="med"/>
          </a:ln>
        </p:spPr>
      </p:sp>
      <p:sp>
        <p:nvSpPr>
          <p:cNvPr id="45085" name="Line 24"/>
          <p:cNvSpPr/>
          <p:nvPr/>
        </p:nvSpPr>
        <p:spPr>
          <a:xfrm>
            <a:off x="1763713" y="4724400"/>
            <a:ext cx="2592387" cy="0"/>
          </a:xfrm>
          <a:prstGeom prst="line">
            <a:avLst/>
          </a:prstGeom>
          <a:ln w="9525" cap="flat" cmpd="sng">
            <a:solidFill>
              <a:schemeClr val="tx1"/>
            </a:solidFill>
            <a:prstDash val="solid"/>
            <a:headEnd type="none" w="med" len="med"/>
            <a:tailEnd type="none" w="med" len="med"/>
          </a:ln>
        </p:spPr>
      </p:sp>
      <p:sp>
        <p:nvSpPr>
          <p:cNvPr id="45086" name="Line 25"/>
          <p:cNvSpPr/>
          <p:nvPr/>
        </p:nvSpPr>
        <p:spPr>
          <a:xfrm>
            <a:off x="1763713" y="4724400"/>
            <a:ext cx="0" cy="217488"/>
          </a:xfrm>
          <a:prstGeom prst="line">
            <a:avLst/>
          </a:prstGeom>
          <a:ln w="9525" cap="flat" cmpd="sng">
            <a:solidFill>
              <a:schemeClr val="tx1"/>
            </a:solidFill>
            <a:prstDash val="solid"/>
            <a:headEnd type="none" w="med" len="med"/>
            <a:tailEnd type="triangle" w="med" len="med"/>
          </a:ln>
        </p:spPr>
      </p:sp>
      <p:sp>
        <p:nvSpPr>
          <p:cNvPr id="45087" name="Line 26"/>
          <p:cNvSpPr/>
          <p:nvPr/>
        </p:nvSpPr>
        <p:spPr>
          <a:xfrm>
            <a:off x="4356100" y="4724400"/>
            <a:ext cx="0" cy="217488"/>
          </a:xfrm>
          <a:prstGeom prst="line">
            <a:avLst/>
          </a:prstGeom>
          <a:ln w="9525" cap="flat" cmpd="sng">
            <a:solidFill>
              <a:schemeClr val="tx1"/>
            </a:solidFill>
            <a:prstDash val="solid"/>
            <a:headEnd type="none" w="med" len="med"/>
            <a:tailEnd type="triangle" w="med" len="med"/>
          </a:ln>
        </p:spPr>
      </p:sp>
      <p:sp>
        <p:nvSpPr>
          <p:cNvPr id="45088" name="Line 27"/>
          <p:cNvSpPr/>
          <p:nvPr/>
        </p:nvSpPr>
        <p:spPr>
          <a:xfrm>
            <a:off x="2627313" y="4581525"/>
            <a:ext cx="0" cy="142875"/>
          </a:xfrm>
          <a:prstGeom prst="line">
            <a:avLst/>
          </a:prstGeom>
          <a:ln w="9525" cap="flat" cmpd="sng">
            <a:solidFill>
              <a:schemeClr val="tx1"/>
            </a:solidFill>
            <a:prstDash val="solid"/>
            <a:headEnd type="none" w="med" len="med"/>
            <a:tailEnd type="none" w="med" len="med"/>
          </a:ln>
        </p:spPr>
      </p:sp>
      <p:sp>
        <p:nvSpPr>
          <p:cNvPr id="45089" name="Line 28"/>
          <p:cNvSpPr/>
          <p:nvPr/>
        </p:nvSpPr>
        <p:spPr>
          <a:xfrm>
            <a:off x="3924300" y="4508500"/>
            <a:ext cx="0" cy="215900"/>
          </a:xfrm>
          <a:prstGeom prst="line">
            <a:avLst/>
          </a:prstGeom>
          <a:ln w="9525" cap="flat" cmpd="sng">
            <a:solidFill>
              <a:schemeClr val="tx1"/>
            </a:solidFill>
            <a:prstDash val="solid"/>
            <a:headEnd type="none" w="med" len="med"/>
            <a:tailEnd type="none" w="med" len="med"/>
          </a:ln>
        </p:spPr>
      </p:sp>
      <p:sp>
        <p:nvSpPr>
          <p:cNvPr id="45090" name="Line 29"/>
          <p:cNvSpPr/>
          <p:nvPr/>
        </p:nvSpPr>
        <p:spPr>
          <a:xfrm>
            <a:off x="1835150" y="5300663"/>
            <a:ext cx="0" cy="215900"/>
          </a:xfrm>
          <a:prstGeom prst="line">
            <a:avLst/>
          </a:prstGeom>
          <a:ln w="9525" cap="flat" cmpd="sng">
            <a:solidFill>
              <a:schemeClr val="tx1"/>
            </a:solidFill>
            <a:prstDash val="solid"/>
            <a:headEnd type="none" w="med" len="med"/>
            <a:tailEnd type="triangle" w="med" len="med"/>
          </a:ln>
        </p:spPr>
      </p:sp>
      <p:sp>
        <p:nvSpPr>
          <p:cNvPr id="45091" name="Line 30"/>
          <p:cNvSpPr/>
          <p:nvPr/>
        </p:nvSpPr>
        <p:spPr>
          <a:xfrm>
            <a:off x="4427538" y="5229225"/>
            <a:ext cx="0" cy="287338"/>
          </a:xfrm>
          <a:prstGeom prst="line">
            <a:avLst/>
          </a:prstGeom>
          <a:ln w="9525" cap="flat" cmpd="sng">
            <a:solidFill>
              <a:schemeClr val="tx1"/>
            </a:solidFill>
            <a:prstDash val="solid"/>
            <a:headEnd type="none" w="med" len="med"/>
            <a:tailEnd type="triangle" w="med" len="med"/>
          </a:ln>
        </p:spPr>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44</a:t>
            </a:fld>
            <a:endParaRPr lang="en-US" altLang="zh-CN" sz="1400" dirty="0">
              <a:effectLst>
                <a:outerShdw blurRad="38100" dist="38100" dir="2700000">
                  <a:srgbClr val="000000"/>
                </a:outerShdw>
              </a:effectLst>
              <a:latin typeface="Arial" panose="020B0604020202020204" pitchFamily="34" charset="0"/>
            </a:endParaRPr>
          </a:p>
        </p:txBody>
      </p:sp>
      <p:sp>
        <p:nvSpPr>
          <p:cNvPr id="60418" name="Rectangle 2"/>
          <p:cNvSpPr>
            <a:spLocks noGrp="1" noChangeArrowheads="1"/>
          </p:cNvSpPr>
          <p:nvPr>
            <p:ph type="title"/>
          </p:nvPr>
        </p:nvSpPr>
        <p:spPr>
          <a:xfrm>
            <a:off x="457200" y="285728"/>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㈣</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抗抑郁药物的选择</a:t>
            </a:r>
          </a:p>
        </p:txBody>
      </p:sp>
      <p:sp>
        <p:nvSpPr>
          <p:cNvPr id="60419" name="Rectangle 3"/>
          <p:cNvSpPr>
            <a:spLocks noGrp="1" noChangeArrowheads="1"/>
          </p:cNvSpPr>
          <p:nvPr>
            <p:ph idx="1"/>
          </p:nvPr>
        </p:nvSpPr>
        <p:spPr>
          <a:xfrm>
            <a:off x="457200" y="178592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选择依据：患者的个体需要</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药物可能产生的副作用</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首先选用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疗效肯定，给药方便，无过量毒性，且耐受性好，尤适合中长期维持治疗</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强迫症伴有</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，则使用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或氯米帕明（氯丙咪嗪）</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睡眠紊乱严重或使用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引起了睡眠障碍和（或）性功能障碍时，可使用米氮平替代</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或合用非苯二氮卓类催眠药物</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抑郁严重或使用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引起了性功能障碍时，可使用引起性功能障碍少的安非他酮</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45</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㈣</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抗抑郁药物的选择</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57200" y="1500174"/>
            <a:ext cx="8229600" cy="500066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Cipriani</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等</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Meta</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分析：比较了</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种新一代抗抑郁药在抑郁症急性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期治疗中的疗效</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25 928</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例</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/117</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米</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氮平、艾司西酞普兰、文拉法辛和舍曲林疗效优于度洛西汀、氟西汀、氟伏沙明、帕罗西汀和</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瑞波西汀</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艾司西</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酞普兰、舍曲林、西酞普兰和安非他酮的耐受性好于其他新一代抗抑郁药</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TCAs</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疗效肯定，但因不良反应大</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耐受性差→不作首选，可在其他抗抑郁药物疗效不理想或无法获得</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的情况下使用</a:t>
            </a:r>
          </a:p>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endParaRPr kumimoji="0" lang="zh-CN" altLang="en-US"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46</a:t>
            </a:fld>
            <a:endParaRPr lang="en-US" altLang="zh-CN" sz="1400" dirty="0">
              <a:effectLst>
                <a:outerShdw blurRad="38100" dist="38100" dir="2700000">
                  <a:srgbClr val="000000"/>
                </a:outerShdw>
              </a:effectLst>
              <a:latin typeface="Arial" panose="020B0604020202020204" pitchFamily="34" charset="0"/>
            </a:endParaRPr>
          </a:p>
        </p:txBody>
      </p:sp>
      <p:sp>
        <p:nvSpPr>
          <p:cNvPr id="61442"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常用抗抑郁药物的临床特点</a:t>
            </a:r>
          </a:p>
        </p:txBody>
      </p:sp>
      <p:graphicFrame>
        <p:nvGraphicFramePr>
          <p:cNvPr id="61756" name="Group 316"/>
          <p:cNvGraphicFramePr>
            <a:graphicFrameLocks noGrp="1"/>
          </p:cNvGraphicFramePr>
          <p:nvPr>
            <p:ph idx="1"/>
          </p:nvPr>
        </p:nvGraphicFramePr>
        <p:xfrm>
          <a:off x="428596" y="1714488"/>
          <a:ext cx="8229600" cy="4595824"/>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5072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药名</a:t>
                      </a:r>
                    </a:p>
                  </a:txBody>
                  <a:tcPr marT="45709" marB="45709"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抗胆碱能</a:t>
                      </a:r>
                    </a:p>
                  </a:txBody>
                  <a:tcPr marT="45709" marB="4570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嗜睡</a:t>
                      </a:r>
                    </a:p>
                  </a:txBody>
                  <a:tcPr marT="45709" marB="4570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体重增加</a:t>
                      </a:r>
                    </a:p>
                  </a:txBody>
                  <a:tcPr marT="45709" marB="4570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性功能障碍</a:t>
                      </a:r>
                    </a:p>
                  </a:txBody>
                  <a:tcPr marT="45709" marB="4570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中毒和过量</a:t>
                      </a:r>
                    </a:p>
                  </a:txBody>
                  <a:tcPr marT="45709" marB="45709"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阿米替林</a:t>
                      </a:r>
                    </a:p>
                  </a:txBody>
                  <a:tcPr marT="45709" marB="45709"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氯米帕明</a:t>
                      </a: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SSRIs</a:t>
                      </a: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文拉法辛</a:t>
                      </a: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奈法唑酮</a:t>
                      </a: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曲唑酮</a:t>
                      </a: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瑞波西汀</a:t>
                      </a: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5181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米氮平</a:t>
                      </a:r>
                    </a:p>
                  </a:txBody>
                  <a:tcPr marT="45709" marB="45709"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p>
                  </a:txBody>
                  <a:tcPr marT="45709" marB="4570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0</a:t>
                      </a:r>
                    </a:p>
                  </a:txBody>
                  <a:tcPr marT="45709" marB="45709"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47</a:t>
            </a:fld>
            <a:endParaRPr lang="en-US" altLang="zh-CN" sz="1400" dirty="0">
              <a:effectLst>
                <a:outerShdw blurRad="38100" dist="38100" dir="2700000">
                  <a:srgbClr val="000000"/>
                </a:outerShdw>
              </a:effectLst>
              <a:latin typeface="Arial" panose="020B0604020202020204" pitchFamily="34" charset="0"/>
            </a:endParaRPr>
          </a:p>
        </p:txBody>
      </p:sp>
      <p:sp>
        <p:nvSpPr>
          <p:cNvPr id="63490" name="Rectangle 2"/>
          <p:cNvSpPr>
            <a:spLocks noGrp="1" noChangeArrowheads="1"/>
          </p:cNvSpPr>
          <p:nvPr>
            <p:ph type="title"/>
          </p:nvPr>
        </p:nvSpPr>
        <p:spPr>
          <a:xfrm>
            <a:off x="457200" y="71414"/>
            <a:ext cx="8229600" cy="1157286"/>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㈤</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抗抑郁药物的治疗策略</a:t>
            </a:r>
          </a:p>
        </p:txBody>
      </p:sp>
      <p:sp>
        <p:nvSpPr>
          <p:cNvPr id="63491" name="Rectangle 3"/>
          <p:cNvSpPr>
            <a:spLocks noGrp="1" noChangeArrowheads="1"/>
          </p:cNvSpPr>
          <p:nvPr>
            <p:ph idx="1"/>
          </p:nvPr>
        </p:nvSpPr>
        <p:spPr>
          <a:xfrm>
            <a:off x="571472" y="114298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抑郁症为高复发性疾病，目前主张全程治疗</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⒈急性期的治疗：控制症状，尽量达到临床症状完全缓解。根据症状特点及既往治疗情况来选择药物</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患者（或家属）以往对某药有效，应将该药作为首选药物</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易失眠或易激惹症状为主，选择镇静作用较强的药物（米氮平）</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以精神运动性抑制为主的患者选择镇静作用较小的药物为宜（</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对原有躯体疾患的患者应选择不会引起这方面不良反应的药物</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有严重自杀倾向的患者服用危险性较小的药物，以防过量服药</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治疗严重抑郁症时，一般药物治疗</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周开始起效，治疗的有效率与时间呈线性关系，症状改善的半</a:t>
            </a:r>
            <a:r>
              <a:rPr kumimoji="0" lang="zh-CN" altLang="en-US" sz="16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减</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期为</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10~20</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天。若用药治疗</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6~8</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周无效，则改用其他作用机制不同的药物可能有效</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⒉巩固期治疗：至少</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4~6</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个月。若停药极易复燃，应继续</a:t>
            </a:r>
            <a:r>
              <a:rPr kumimoji="0" lang="zh-CN" altLang="en-US" sz="1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rPr>
              <a:t>原剂量</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使用急性期治疗有效的</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a:t>
            </a:r>
            <a:endPar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48</a:t>
            </a:fld>
            <a:endParaRPr lang="en-US" altLang="zh-CN" sz="1400" dirty="0">
              <a:effectLst>
                <a:outerShdw blurRad="38100" dist="38100" dir="2700000">
                  <a:srgbClr val="000000"/>
                </a:outerShdw>
              </a:effectLst>
              <a:latin typeface="Arial" panose="020B0604020202020204" pitchFamily="34" charset="0"/>
            </a:endParaRPr>
          </a:p>
        </p:txBody>
      </p:sp>
      <p:sp>
        <p:nvSpPr>
          <p:cNvPr id="6451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㈤</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抗抑郁药物的治疗策略</a:t>
            </a:r>
          </a:p>
        </p:txBody>
      </p:sp>
      <p:sp>
        <p:nvSpPr>
          <p:cNvPr id="64515" name="Rectangle 3"/>
          <p:cNvSpPr>
            <a:spLocks noGrp="1" noChangeArrowheads="1"/>
          </p:cNvSpPr>
          <p:nvPr>
            <p:ph idx="1"/>
          </p:nvPr>
        </p:nvSpPr>
        <p:spPr>
          <a:xfrm>
            <a:off x="500034" y="114298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抑郁症为高复发性疾病，目前主张全程治疗</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⒊</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维持期的治疗</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高复发性疾病需要维持治疗以防复发</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WHO</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推荐仅发作一次（单次发作）、症状轻、间歇期长（≥</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年）者，一般可不维持</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次以上的复发，特别是近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次发作者应维持治疗</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Goodwin</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Jamison</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：青少年发病，伴有精神病性症状、病情严重、自杀风险大、并有遗传家族史的患者，应考虑维持治疗至少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2~3</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对多次复发者，主张长期维持治疗</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资料表明：以急性期治疗剂量做维持治疗，能更有效防止复发</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宜用新一代抗抑郁药：不良反应少，耐受性好，服用简便</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如需终止维持治疗，应缓慢（数周）减量，以便观察有无复发迹象，可减少撤药综合征</a:t>
            </a:r>
            <a:endParaRPr kumimoji="0" lang="zh-CN" altLang="en-US" sz="1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49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49</a:t>
            </a:fld>
            <a:endParaRPr lang="en-US" altLang="zh-CN" sz="1400" dirty="0">
              <a:effectLst>
                <a:outerShdw blurRad="38100" dist="38100" dir="2700000">
                  <a:srgbClr val="000000"/>
                </a:outerShdw>
              </a:effectLst>
              <a:latin typeface="Arial" panose="020B0604020202020204" pitchFamily="34" charset="0"/>
            </a:endParaRPr>
          </a:p>
        </p:txBody>
      </p:sp>
      <p:sp>
        <p:nvSpPr>
          <p:cNvPr id="65538" name="Rectangle 2"/>
          <p:cNvSpPr>
            <a:spLocks noGrp="1" noChangeArrowheads="1"/>
          </p:cNvSpPr>
          <p:nvPr>
            <p:ph type="title"/>
          </p:nvPr>
        </p:nvSpPr>
        <p:spPr>
          <a:xfrm>
            <a:off x="457200" y="21429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㈥</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电休克治疗</a:t>
            </a:r>
            <a:r>
              <a:rPr kumimoji="0" lang="zh-CN" altLang="en-US" sz="36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（电抽搐治疗</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electric convulsive therapy</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ECT</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a:t>
            </a:r>
          </a:p>
        </p:txBody>
      </p:sp>
      <p:sp>
        <p:nvSpPr>
          <p:cNvPr id="65539" name="Rectangle 3"/>
          <p:cNvSpPr>
            <a:spLocks noGrp="1" noChangeArrowheads="1"/>
          </p:cNvSpPr>
          <p:nvPr>
            <p:ph idx="1"/>
          </p:nvPr>
        </p:nvSpPr>
        <p:spPr>
          <a:xfrm>
            <a:off x="457200" y="17144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用于抑郁障碍的治疗已有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年历史，沿用至今</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有效，起效迅速，有效率可高达</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70%~90%</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目前</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广泛运用</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无抽搐电休克治疗（改良电休克治疗，</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MECT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），优点：治疗过程中可减轻心脏负荷，减少意外，无骨关节方面的禁忌证及并发症，降低了不良反应及危险性</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主要适应症：有严重自杀企图和行为的患者</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绝对禁忌证：主动脉瘤、脑瘤、毒性弥散性甲状腺肿、新近骨折等；相对禁忌证：冠心病、心肌病、急性和慢性感染、脑血管病、脑血管瘤、帕金森病、多发性硬化等</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不良反应：烦躁不安、头痛、可逆性记忆减退</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49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a:t>
            </a:fld>
            <a:endParaRPr lang="en-US" altLang="zh-CN" sz="1400" dirty="0">
              <a:effectLst>
                <a:outerShdw blurRad="38100" dist="38100" dir="2700000">
                  <a:srgbClr val="000000"/>
                </a:outerShdw>
              </a:effectLst>
              <a:latin typeface="Arial" panose="020B0604020202020204" pitchFamily="34" charset="0"/>
            </a:endParaRPr>
          </a:p>
        </p:txBody>
      </p:sp>
      <p:sp>
        <p:nvSpPr>
          <p:cNvPr id="129028" name="Rectangle 4"/>
          <p:cNvSpPr>
            <a:spLocks noGrp="1" noChangeArrowheads="1"/>
          </p:cNvSpPr>
          <p:nvPr>
            <p:ph type="ctrTitle" sz="quarter"/>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第一节</a:t>
            </a:r>
          </a:p>
        </p:txBody>
      </p:sp>
      <p:sp>
        <p:nvSpPr>
          <p:cNvPr id="129029" name="Rectangle 5"/>
          <p:cNvSpPr>
            <a:spLocks noGrp="1" noChangeArrowheads="1"/>
          </p:cNvSpPr>
          <p:nvPr>
            <p:ph type="subTitle" sz="quarter"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50</a:t>
            </a:fld>
            <a:endParaRPr lang="en-US" altLang="zh-CN" sz="1400" dirty="0">
              <a:effectLst>
                <a:outerShdw blurRad="38100" dist="38100" dir="2700000">
                  <a:srgbClr val="000000"/>
                </a:outerShdw>
              </a:effectLst>
              <a:latin typeface="Arial" panose="020B0604020202020204" pitchFamily="34" charset="0"/>
            </a:endParaRPr>
          </a:p>
        </p:txBody>
      </p:sp>
      <p:sp>
        <p:nvSpPr>
          <p:cNvPr id="66562" name="Rectangle 2"/>
          <p:cNvSpPr>
            <a:spLocks noGrp="1" noChangeArrowheads="1"/>
          </p:cNvSpPr>
          <p:nvPr>
            <p:ph type="title"/>
          </p:nvPr>
        </p:nvSpPr>
        <p:spPr>
          <a:xfrm>
            <a:off x="457200" y="-2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㈦</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心理治疗</a:t>
            </a:r>
          </a:p>
        </p:txBody>
      </p:sp>
      <p:sp>
        <p:nvSpPr>
          <p:cNvPr id="66563" name="Rectangle 3"/>
          <p:cNvSpPr>
            <a:spLocks noGrp="1" noChangeArrowheads="1"/>
          </p:cNvSpPr>
          <p:nvPr>
            <p:ph idx="1"/>
          </p:nvPr>
        </p:nvSpPr>
        <p:spPr>
          <a:xfrm>
            <a:off x="285720" y="1119190"/>
            <a:ext cx="8572560" cy="481014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抑郁症的心理治疗目的</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①减轻和缓解症状</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②恢复正常心理社会和工作功能</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③协同抗抑郁药物维持治疗，预防复发</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④改善对服药的依从性</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⑤矫正因抑郁障碍</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继发</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的各种心理社会性不良后果（如婚姻不和睦、自卑等）</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方法</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认知行为治疗</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CBT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）：减轻情感症状，改善行为应对能力，矫正不良的认知偏见，以及降低抑郁症的复发率</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人际心理治疗：有助处理人际问题，提高他们的社会适应能力</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婚姻或家庭治疗：可改善康复患者的家庭关系，减少家庭环境对疾病复发的影响</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026564" y="1902777"/>
            <a:ext cx="4669988" cy="3346609"/>
            <a:chOff x="1444784" y="1345565"/>
            <a:chExt cx="6226651" cy="3346609"/>
          </a:xfrm>
        </p:grpSpPr>
        <p:sp>
          <p:nvSpPr>
            <p:cNvPr id="5" name="Shape 1105"/>
            <p:cNvSpPr/>
            <p:nvPr/>
          </p:nvSpPr>
          <p:spPr>
            <a:xfrm>
              <a:off x="3640084" y="1827371"/>
              <a:ext cx="1885951" cy="1828800"/>
            </a:xfrm>
            <a:prstGeom prst="ellipse">
              <a:avLst/>
            </a:prstGeom>
            <a:solidFill>
              <a:schemeClr val="accent2">
                <a:lumMod val="20000"/>
                <a:lumOff val="80000"/>
              </a:schemeClr>
            </a:solidFill>
            <a:ln w="38100">
              <a:solidFill>
                <a:srgbClr val="000000"/>
              </a:solidFill>
            </a:ln>
            <a:effectLst>
              <a:outerShdw blurRad="50800" dist="38100" dir="18900000" rotWithShape="0">
                <a:srgbClr val="000000">
                  <a:alpha val="40000"/>
                </a:srgbClr>
              </a:outerShdw>
            </a:effectLst>
          </p:spPr>
          <p:txBody>
            <a:bodyPr lIns="34289" rIns="34289"/>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sz="2200">
                  <a:solidFill>
                    <a:srgbClr val="808080"/>
                  </a:solidFill>
                  <a:effectLst>
                    <a:outerShdw blurRad="38100" dist="38100" dir="2700000" rotWithShape="0">
                      <a:srgbClr val="DDDDDD"/>
                    </a:outerShdw>
                  </a:effectLst>
                </a:defRPr>
              </a:pPr>
              <a:endParaRPr kumimoji="0" sz="1650" b="0" i="0" u="none" strike="noStrike" kern="1200" cap="none" spc="0" normalizeH="0" baseline="0" noProof="0">
                <a:ln>
                  <a:noFill/>
                </a:ln>
                <a:solidFill>
                  <a:srgbClr val="808080"/>
                </a:solidFill>
                <a:effectLst>
                  <a:outerShdw blurRad="38100" dist="38100" dir="2700000" rotWithShape="0">
                    <a:srgbClr val="DDDDDD"/>
                  </a:outerShdw>
                </a:effectLst>
                <a:uLnTx/>
                <a:uFillTx/>
                <a:latin typeface="Arial" panose="020B0604020202020204" pitchFamily="34" charset="0"/>
                <a:ea typeface="黑体" panose="02010609060101010101" pitchFamily="49" charset="-122"/>
              </a:endParaRPr>
            </a:p>
          </p:txBody>
        </p:sp>
        <p:pic>
          <p:nvPicPr>
            <p:cNvPr id="6" name="image28.pdf" descr="C:\Users\Rakesh Jain MD\AppData\Local\Microsoft\Windows\Temporary Internet Files\Content.IE5\Y2LDTOYQ\MCj03980890000[1].wmf"/>
            <p:cNvPicPr>
              <a:picLocks noChangeAspect="1"/>
            </p:cNvPicPr>
            <p:nvPr/>
          </p:nvPicPr>
          <p:blipFill>
            <a:blip r:embed="rId2" cstate="print"/>
            <a:stretch>
              <a:fillRect/>
            </a:stretch>
          </p:blipFill>
          <p:spPr>
            <a:xfrm>
              <a:off x="3929063" y="2021681"/>
              <a:ext cx="1307306" cy="1360886"/>
            </a:xfrm>
            <a:prstGeom prst="rect">
              <a:avLst/>
            </a:prstGeom>
            <a:ln w="12700">
              <a:miter lim="400000"/>
              <a:headEnd/>
              <a:tailEnd/>
            </a:ln>
          </p:spPr>
        </p:pic>
        <p:sp>
          <p:nvSpPr>
            <p:cNvPr id="7" name="Shape 1107"/>
            <p:cNvSpPr/>
            <p:nvPr/>
          </p:nvSpPr>
          <p:spPr>
            <a:xfrm>
              <a:off x="2225278" y="1495132"/>
              <a:ext cx="1989005" cy="398780"/>
            </a:xfrm>
            <a:prstGeom prst="rect">
              <a:avLst/>
            </a:prstGeom>
            <a:ln w="12700">
              <a:miter lim="400000"/>
            </a:ln>
          </p:spPr>
          <p:txBody>
            <a:bodyPr wrap="square" lIns="34289" rIns="34289">
              <a:spAutoFit/>
              <a:scene3d>
                <a:camera prst="orthographicFront"/>
                <a:lightRig rig="threePt" dir="t"/>
              </a:scene3d>
            </a:bodyPr>
            <a:lstStyle>
              <a:lvl1pPr>
                <a:defRPr sz="2200" b="1">
                  <a:solidFill>
                    <a:schemeClr val="accent1"/>
                  </a:solidFill>
                </a:defRPr>
              </a:lvl1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E06AA"/>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rPr>
                <a:t>心理教育</a:t>
              </a:r>
            </a:p>
          </p:txBody>
        </p:sp>
        <p:sp>
          <p:nvSpPr>
            <p:cNvPr id="8" name="Shape 1108"/>
            <p:cNvSpPr/>
            <p:nvPr/>
          </p:nvSpPr>
          <p:spPr>
            <a:xfrm>
              <a:off x="1444784" y="2508361"/>
              <a:ext cx="1604963" cy="707886"/>
            </a:xfrm>
            <a:prstGeom prst="rect">
              <a:avLst/>
            </a:prstGeom>
            <a:ln w="12700">
              <a:miter lim="400000"/>
            </a:ln>
          </p:spPr>
          <p:txBody>
            <a:bodyPr wrap="square" lIns="34289" rIns="34289">
              <a:spAutoFit/>
            </a:bodyPr>
            <a:lstStyle>
              <a:lvl1pPr>
                <a:defRPr sz="2200" b="1">
                  <a:solidFill>
                    <a:schemeClr val="accent1"/>
                  </a:solidFill>
                </a:defRPr>
              </a:lvl1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E06AA"/>
                  </a:solidFill>
                  <a:effectLst/>
                  <a:uLnTx/>
                  <a:uFillTx/>
                  <a:latin typeface="微软雅黑" panose="020B0503020204020204" pitchFamily="34" charset="-122"/>
                  <a:ea typeface="微软雅黑" panose="020B0503020204020204" pitchFamily="34" charset="-122"/>
                </a:rPr>
                <a:t>现实目标</a:t>
              </a:r>
              <a:r>
                <a:rPr kumimoji="0" lang="zh-CN" altLang="en-US" sz="2000" b="1" i="0" u="none" strike="noStrike" kern="1200" cap="none" spc="0" normalizeH="0" baseline="0" noProof="0" dirty="0">
                  <a:ln>
                    <a:noFill/>
                  </a:ln>
                  <a:solidFill>
                    <a:srgbClr val="0E06AA"/>
                  </a:solidFill>
                  <a:effectLst/>
                  <a:uLnTx/>
                  <a:uFillTx/>
                  <a:latin typeface="微软雅黑" panose="020B0503020204020204" pitchFamily="34" charset="-122"/>
                  <a:ea typeface="微软雅黑" panose="020B0503020204020204" pitchFamily="34" charset="-122"/>
                </a:rPr>
                <a:t>设定</a:t>
              </a:r>
            </a:p>
          </p:txBody>
        </p:sp>
        <p:sp>
          <p:nvSpPr>
            <p:cNvPr id="9" name="Shape 1109"/>
            <p:cNvSpPr/>
            <p:nvPr/>
          </p:nvSpPr>
          <p:spPr>
            <a:xfrm>
              <a:off x="2225277" y="3443630"/>
              <a:ext cx="1352551" cy="707886"/>
            </a:xfrm>
            <a:prstGeom prst="rect">
              <a:avLst/>
            </a:prstGeom>
            <a:ln w="12700">
              <a:miter lim="400000"/>
            </a:ln>
          </p:spPr>
          <p:txBody>
            <a:bodyPr lIns="34289" rIns="34289">
              <a:spAutoFit/>
            </a:bodyPr>
            <a:lstStyle>
              <a:lvl1pPr>
                <a:defRPr sz="2200" b="1">
                  <a:solidFill>
                    <a:schemeClr val="accent1"/>
                  </a:solidFill>
                </a:defRPr>
              </a:lvl1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E06AA"/>
                  </a:solidFill>
                  <a:effectLst/>
                  <a:uLnTx/>
                  <a:uFillTx/>
                  <a:latin typeface="微软雅黑" panose="020B0503020204020204" pitchFamily="34" charset="-122"/>
                  <a:ea typeface="微软雅黑" panose="020B0503020204020204" pitchFamily="34" charset="-122"/>
                </a:rPr>
                <a:t>放松训练</a:t>
              </a:r>
            </a:p>
          </p:txBody>
        </p:sp>
        <p:sp>
          <p:nvSpPr>
            <p:cNvPr id="10" name="Shape 1110"/>
            <p:cNvSpPr/>
            <p:nvPr/>
          </p:nvSpPr>
          <p:spPr>
            <a:xfrm>
              <a:off x="3262313" y="4293394"/>
              <a:ext cx="2686050" cy="398780"/>
            </a:xfrm>
            <a:prstGeom prst="rect">
              <a:avLst/>
            </a:prstGeom>
            <a:ln w="12700">
              <a:miter lim="400000"/>
            </a:ln>
          </p:spPr>
          <p:txBody>
            <a:bodyPr lIns="34289" rIns="34289">
              <a:spAutoFit/>
            </a:bodyPr>
            <a:lstStyle>
              <a:lvl1pPr algn="ctr">
                <a:defRPr sz="2200" b="1">
                  <a:solidFill>
                    <a:schemeClr val="accent1"/>
                  </a:solidFill>
                </a:defRPr>
              </a:lvl1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E06AA"/>
                  </a:solidFill>
                  <a:effectLst/>
                  <a:uLnTx/>
                  <a:uFillTx/>
                  <a:latin typeface="微软雅黑" panose="020B0503020204020204" pitchFamily="34" charset="-122"/>
                  <a:ea typeface="微软雅黑" panose="020B0503020204020204" pitchFamily="34" charset="-122"/>
                </a:rPr>
                <a:t>行为调整</a:t>
              </a:r>
            </a:p>
          </p:txBody>
        </p:sp>
        <p:sp>
          <p:nvSpPr>
            <p:cNvPr id="11" name="Shape 1111"/>
            <p:cNvSpPr/>
            <p:nvPr/>
          </p:nvSpPr>
          <p:spPr>
            <a:xfrm>
              <a:off x="5710555" y="1345565"/>
              <a:ext cx="1960880" cy="645160"/>
            </a:xfrm>
            <a:prstGeom prst="rect">
              <a:avLst/>
            </a:prstGeom>
            <a:ln w="12700">
              <a:miter lim="400000"/>
            </a:ln>
          </p:spPr>
          <p:txBody>
            <a:bodyPr wrap="square" lIns="34289" rIns="34289">
              <a:spAutoFit/>
            </a:bodyPr>
            <a:lstStyle>
              <a:lvl1pPr algn="r">
                <a:defRPr sz="2200" b="1">
                  <a:solidFill>
                    <a:schemeClr val="accent1"/>
                  </a:solidFill>
                </a:defRPr>
              </a:lvl1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E06AA"/>
                  </a:solidFill>
                  <a:effectLst/>
                  <a:uLnTx/>
                  <a:uFillTx/>
                  <a:latin typeface="微软雅黑" panose="020B0503020204020204" pitchFamily="34" charset="-122"/>
                  <a:ea typeface="微软雅黑" panose="020B0503020204020204" pitchFamily="34" charset="-122"/>
                </a:rPr>
                <a:t>识别功能</a:t>
              </a:r>
              <a:r>
                <a:rPr kumimoji="0" lang="zh-CN" altLang="en-US" sz="1800" b="1" i="0" u="none" strike="noStrike" kern="1200" cap="none" spc="0" normalizeH="0" baseline="0" noProof="0" dirty="0" smtClean="0">
                  <a:ln>
                    <a:noFill/>
                  </a:ln>
                  <a:solidFill>
                    <a:srgbClr val="0E06AA"/>
                  </a:solidFill>
                  <a:effectLst/>
                  <a:uLnTx/>
                  <a:uFillTx/>
                  <a:latin typeface="微软雅黑" panose="020B0503020204020204" pitchFamily="34" charset="-122"/>
                  <a:ea typeface="微软雅黑" panose="020B0503020204020204" pitchFamily="34" charset="-122"/>
                </a:rPr>
                <a:t>失调</a:t>
              </a:r>
              <a:r>
                <a:rPr kumimoji="0" lang="zh-CN" altLang="en-US" sz="1800" b="1" i="0" u="none" strike="noStrike" kern="1200" cap="none" spc="0" normalizeH="0" baseline="0" noProof="0" dirty="0">
                  <a:ln>
                    <a:noFill/>
                  </a:ln>
                  <a:solidFill>
                    <a:srgbClr val="0E06AA"/>
                  </a:solidFill>
                  <a:effectLst/>
                  <a:uLnTx/>
                  <a:uFillTx/>
                  <a:latin typeface="微软雅黑" panose="020B0503020204020204" pitchFamily="34" charset="-122"/>
                  <a:ea typeface="微软雅黑" panose="020B0503020204020204" pitchFamily="34" charset="-122"/>
                </a:rPr>
                <a:t>思维模式</a:t>
              </a:r>
            </a:p>
          </p:txBody>
        </p:sp>
        <p:sp>
          <p:nvSpPr>
            <p:cNvPr id="12" name="Shape 1112"/>
            <p:cNvSpPr/>
            <p:nvPr/>
          </p:nvSpPr>
          <p:spPr>
            <a:xfrm>
              <a:off x="5517116" y="2569339"/>
              <a:ext cx="2057401" cy="707886"/>
            </a:xfrm>
            <a:prstGeom prst="rect">
              <a:avLst/>
            </a:prstGeom>
            <a:ln w="12700">
              <a:miter lim="400000"/>
            </a:ln>
          </p:spPr>
          <p:txBody>
            <a:bodyPr lIns="34289" rIns="34289">
              <a:spAutoFit/>
            </a:bodyPr>
            <a:lstStyle>
              <a:lvl1pPr algn="r">
                <a:defRPr sz="2200" b="1">
                  <a:solidFill>
                    <a:schemeClr val="accent1"/>
                  </a:solidFill>
                </a:defRPr>
              </a:lvl1p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E06AA"/>
                  </a:solidFill>
                  <a:effectLst/>
                  <a:uLnTx/>
                  <a:uFillTx/>
                  <a:latin typeface="微软雅黑" panose="020B0503020204020204" pitchFamily="34" charset="-122"/>
                  <a:ea typeface="微软雅黑" panose="020B0503020204020204" pitchFamily="34" charset="-122"/>
                </a:rPr>
                <a:t>沟通技巧训练</a:t>
              </a:r>
            </a:p>
          </p:txBody>
        </p:sp>
        <p:sp>
          <p:nvSpPr>
            <p:cNvPr id="13" name="Shape 1113"/>
            <p:cNvSpPr/>
            <p:nvPr/>
          </p:nvSpPr>
          <p:spPr>
            <a:xfrm>
              <a:off x="5586413" y="3594839"/>
              <a:ext cx="1521619" cy="398780"/>
            </a:xfrm>
            <a:prstGeom prst="rect">
              <a:avLst/>
            </a:prstGeom>
            <a:ln w="12700">
              <a:miter lim="400000"/>
            </a:ln>
          </p:spPr>
          <p:txBody>
            <a:bodyPr wrap="square" lIns="34289" rIns="34289">
              <a:spAutoFit/>
            </a:bodyPr>
            <a:lstStyle>
              <a:lvl1pPr algn="r">
                <a:defRPr sz="2200" b="1">
                  <a:solidFill>
                    <a:schemeClr val="accent1"/>
                  </a:solidFill>
                </a:defRPr>
              </a:lvl1p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E06AA"/>
                  </a:solidFill>
                  <a:effectLst/>
                  <a:uLnTx/>
                  <a:uFillTx/>
                  <a:latin typeface="微软雅黑" panose="020B0503020204020204" pitchFamily="34" charset="-122"/>
                  <a:ea typeface="微软雅黑" panose="020B0503020204020204" pitchFamily="34" charset="-122"/>
                </a:rPr>
                <a:t>预防复发</a:t>
              </a:r>
            </a:p>
          </p:txBody>
        </p:sp>
        <p:sp>
          <p:nvSpPr>
            <p:cNvPr id="14" name="Shape 1114"/>
            <p:cNvSpPr/>
            <p:nvPr/>
          </p:nvSpPr>
          <p:spPr>
            <a:xfrm flipH="1" flipV="1">
              <a:off x="3293268" y="1678781"/>
              <a:ext cx="514351" cy="342900"/>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sp>
          <p:nvSpPr>
            <p:cNvPr id="15" name="Shape 1115"/>
            <p:cNvSpPr/>
            <p:nvPr/>
          </p:nvSpPr>
          <p:spPr>
            <a:xfrm>
              <a:off x="5579268" y="2707481"/>
              <a:ext cx="535782" cy="23813"/>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sp>
          <p:nvSpPr>
            <p:cNvPr id="16" name="Shape 1116"/>
            <p:cNvSpPr/>
            <p:nvPr/>
          </p:nvSpPr>
          <p:spPr>
            <a:xfrm>
              <a:off x="5407818" y="3319463"/>
              <a:ext cx="514351" cy="285750"/>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sp>
          <p:nvSpPr>
            <p:cNvPr id="17" name="Shape 1117"/>
            <p:cNvSpPr/>
            <p:nvPr/>
          </p:nvSpPr>
          <p:spPr>
            <a:xfrm flipV="1">
              <a:off x="5236369" y="1678781"/>
              <a:ext cx="514351" cy="342902"/>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sp>
          <p:nvSpPr>
            <p:cNvPr id="18" name="Shape 1118"/>
            <p:cNvSpPr/>
            <p:nvPr/>
          </p:nvSpPr>
          <p:spPr>
            <a:xfrm flipH="1">
              <a:off x="3178969" y="3278981"/>
              <a:ext cx="514351" cy="285752"/>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sp>
          <p:nvSpPr>
            <p:cNvPr id="19" name="Shape 1119"/>
            <p:cNvSpPr/>
            <p:nvPr/>
          </p:nvSpPr>
          <p:spPr>
            <a:xfrm flipH="1">
              <a:off x="3040856" y="2678906"/>
              <a:ext cx="513161" cy="3573"/>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grpSp>
      <p:sp>
        <p:nvSpPr>
          <p:cNvPr id="20" name="Shape 1118"/>
          <p:cNvSpPr/>
          <p:nvPr/>
        </p:nvSpPr>
        <p:spPr>
          <a:xfrm>
            <a:off x="4352328" y="4302927"/>
            <a:ext cx="34289" cy="483385"/>
          </a:xfrm>
          <a:prstGeom prst="line">
            <a:avLst/>
          </a:prstGeom>
          <a:ln w="38100">
            <a:solidFill>
              <a:srgbClr val="000000"/>
            </a:solidFill>
            <a:tailEnd type="triangle"/>
          </a:ln>
          <a:effectLst>
            <a:outerShdw blurRad="63500" dist="38100" dir="18900000" rotWithShape="0">
              <a:srgbClr val="000000">
                <a:alpha val="39999"/>
              </a:srgbClr>
            </a:outerShdw>
          </a:effectLst>
        </p:spPr>
        <p:txBody>
          <a:bodyPr lIns="34289" rIns="34289"/>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sz="1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p:txBody>
      </p:sp>
      <p:sp>
        <p:nvSpPr>
          <p:cNvPr id="21" name="Shape 1121"/>
          <p:cNvSpPr>
            <a:spLocks noGrp="1"/>
          </p:cNvSpPr>
          <p:nvPr>
            <p:ph type="title"/>
          </p:nvPr>
        </p:nvSpPr>
        <p:spPr>
          <a:xfrm>
            <a:off x="1524079" y="342220"/>
            <a:ext cx="5867247" cy="584775"/>
          </a:xfrm>
          <a:prstGeom prst="rect">
            <a:avLst/>
          </a:prstGeom>
          <a:noFill/>
          <a:ln w="12700">
            <a:miter lim="400000"/>
          </a:ln>
        </p:spPr>
        <p:txBody>
          <a:bodyPr wrap="square" lIns="34289" rIns="34289">
            <a:spAutoFit/>
          </a:bodyPr>
          <a:lstStyle>
            <a:lvl1pPr>
              <a:defRPr b="1">
                <a:solidFill>
                  <a:srgbClr val="0070C0"/>
                </a:solidFill>
              </a:defRPr>
            </a:lvl1pPr>
          </a:lstStyle>
          <a:p>
            <a:pPr algn="ctr"/>
            <a:r>
              <a:rPr lang="zh-CN" altLang="en-US" sz="3200" dirty="0" smtClean="0">
                <a:solidFill>
                  <a:srgbClr val="0C0CC6"/>
                </a:solidFill>
                <a:latin typeface="微软雅黑" panose="020B0503020204020204" pitchFamily="34" charset="-122"/>
                <a:ea typeface="微软雅黑" panose="020B0503020204020204" pitchFamily="34" charset="-122"/>
              </a:rPr>
              <a:t>认知行为疗法的关键要素</a:t>
            </a:r>
          </a:p>
        </p:txBody>
      </p:sp>
    </p:spTree>
    <p:extLst>
      <p:ext uri="{BB962C8B-B14F-4D97-AF65-F5344CB8AC3E}">
        <p14:creationId xmlns:p14="http://schemas.microsoft.com/office/powerpoint/2010/main" val="85533450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52</a:t>
            </a:fld>
            <a:endParaRPr lang="en-US" altLang="zh-CN" sz="1400" dirty="0">
              <a:effectLst>
                <a:outerShdw blurRad="38100" dist="38100" dir="2700000">
                  <a:srgbClr val="000000"/>
                </a:outerShdw>
              </a:effectLst>
              <a:latin typeface="Arial" panose="020B0604020202020204" pitchFamily="34" charset="0"/>
            </a:endParaRPr>
          </a:p>
        </p:txBody>
      </p:sp>
      <p:sp>
        <p:nvSpPr>
          <p:cNvPr id="67586"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㈧</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难治性抑郁症的治疗</a:t>
            </a:r>
          </a:p>
        </p:txBody>
      </p:sp>
      <p:sp>
        <p:nvSpPr>
          <p:cNvPr id="67587" name="Rectangle 3"/>
          <p:cNvSpPr>
            <a:spLocks noGrp="1" noChangeArrowheads="1"/>
          </p:cNvSpPr>
          <p:nvPr>
            <p:ph idx="1"/>
          </p:nvPr>
        </p:nvSpPr>
        <p:spPr>
          <a:xfrm>
            <a:off x="457200"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难治性抑郁症（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treatment-resistant depression</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TRD</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）：经使用现有的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种或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种以上不同化学结构的抗抑郁药物足量足疗程治疗无效或起效甚微，同时符合</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ICD-10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CCMD-3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抑郁发作的诊断标准者</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诊断思路</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①诊断是否正确？应从</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不同侧面</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仔细查询病史</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，减少</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误诊。尤那些起病年龄较早，伴有不典型症状、与物质滥用共病者、有阳性双相障碍家族史者→</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双相抑郁误诊为</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②病人的依从性如何，是否按照医嘱服药</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③药物是否达到有效治疗剂量</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④是否合并其他躯体疾病及精神疾病或其他干扰因素等</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53</a:t>
            </a:fld>
            <a:endParaRPr lang="en-US" altLang="zh-CN" sz="1400" dirty="0">
              <a:effectLst>
                <a:outerShdw blurRad="38100" dist="38100" dir="2700000">
                  <a:srgbClr val="000000"/>
                </a:outerShdw>
              </a:effectLst>
              <a:latin typeface="Arial" panose="020B0604020202020204" pitchFamily="34" charset="0"/>
            </a:endParaRPr>
          </a:p>
        </p:txBody>
      </p:sp>
      <p:sp>
        <p:nvSpPr>
          <p:cNvPr id="10"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53</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㈧</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难治性抑郁症的治疗</a:t>
            </a:r>
            <a:endParaRPr kumimoji="0" lang="zh-CN" altLang="en-US" sz="36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500034" y="142873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处理</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①增加原有抗抑郁药物剂量至最大治疗剂量</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。应</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注意药物的不良反应，防止药物中毒</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②联用</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种不同机制或类型的抗抑郁药物，如</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SSRI+SARI</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SSRI+SNRI/</a:t>
            </a:r>
            <a:r>
              <a:rPr kumimoji="0" lang="en-US" altLang="zh-CN" sz="20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NaSSA</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SNRI+NaSSA</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③在使用抗抑郁剂的基础上合并使用</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增效剂：心境</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稳定剂、非典型抗精神病药物、甲状腺素片</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、苯二氮卓苯二氮类</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药物等</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④抗抑郁药物</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合并</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MECT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54</a:t>
            </a:fld>
            <a:endParaRPr lang="en-US" altLang="zh-CN" sz="1400" dirty="0">
              <a:effectLst>
                <a:outerShdw blurRad="38100" dist="38100" dir="2700000">
                  <a:srgbClr val="000000"/>
                </a:outerShdw>
              </a:effectLst>
              <a:latin typeface="Arial" panose="020B0604020202020204" pitchFamily="34" charset="0"/>
            </a:endParaRPr>
          </a:p>
        </p:txBody>
      </p:sp>
      <p:sp>
        <p:nvSpPr>
          <p:cNvPr id="68610"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八、病程和预后</a:t>
            </a:r>
          </a:p>
        </p:txBody>
      </p:sp>
      <p:sp>
        <p:nvSpPr>
          <p:cNvPr id="68611" name="Rectangle 3"/>
          <p:cNvSpPr>
            <a:spLocks noGrp="1" noChangeArrowheads="1"/>
          </p:cNvSpPr>
          <p:nvPr>
            <p:ph idx="1"/>
          </p:nvPr>
        </p:nvSpPr>
        <p:spPr>
          <a:xfrm>
            <a:off x="457200"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抑郁障碍可在恶劣心境的基础上发作（社区调查中恶劣心境为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，临床调查中为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15%~25%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有少数抑郁障碍患者仅有一次发作，社会功能恢复正常</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的患者最终会出现另一次发作→复发性抑郁症，病程变化多样</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有几次彼此独立的发作，间隔以功能正常的稳定间歇期（数年）</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密集性发作</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发作逐渐频繁，间歇期逐渐缩短，而疾病的严重程度增加</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在第一次抑郁发作的患者中，有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的将会出现</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次以上的发作，而已有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次发作的患者则</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90%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可能会出现第</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次发作→既往发作的次数可作为判断患者今后情况的指标</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55</a:t>
            </a:fld>
            <a:endParaRPr lang="en-US" altLang="zh-CN" sz="1400" dirty="0">
              <a:effectLst>
                <a:outerShdw blurRad="38100" dist="38100" dir="2700000">
                  <a:srgbClr val="000000"/>
                </a:outerShdw>
              </a:effectLst>
              <a:latin typeface="Arial" panose="020B0604020202020204" pitchFamily="34" charset="0"/>
            </a:endParaRPr>
          </a:p>
        </p:txBody>
      </p:sp>
      <p:sp>
        <p:nvSpPr>
          <p:cNvPr id="69634" name="Rectangle 2"/>
          <p:cNvSpPr>
            <a:spLocks noGrp="1" noChangeArrowheads="1"/>
          </p:cNvSpPr>
          <p:nvPr>
            <p:ph type="title"/>
          </p:nvPr>
        </p:nvSpPr>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八、病程和预后</a:t>
            </a:r>
          </a:p>
        </p:txBody>
      </p:sp>
      <p:sp>
        <p:nvSpPr>
          <p:cNvPr id="6963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预后良好的预测指标：无精神病性症状，所需住院时间短或抑郁时间短，家庭功能良好</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预后较差的预测指标：合并精神病性障碍，物质滥用，发作年龄小，首次确诊发作持续时间长及需住院治疗的患者</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约</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15%</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的抑郁障碍病人最终会自杀死亡</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56</a:t>
            </a:fld>
            <a:endParaRPr lang="en-US" altLang="zh-CN" sz="1400" dirty="0">
              <a:effectLst>
                <a:outerShdw blurRad="38100" dist="38100" dir="2700000">
                  <a:srgbClr val="000000"/>
                </a:outerShdw>
              </a:effectLst>
              <a:latin typeface="Arial" panose="020B0604020202020204" pitchFamily="34" charset="0"/>
            </a:endParaRPr>
          </a:p>
        </p:txBody>
      </p:sp>
      <p:sp>
        <p:nvSpPr>
          <p:cNvPr id="70658"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八、病程和预后</a:t>
            </a:r>
          </a:p>
        </p:txBody>
      </p:sp>
      <p:sp>
        <p:nvSpPr>
          <p:cNvPr id="70659" name="Rectangle 3"/>
          <p:cNvSpPr>
            <a:spLocks noGrp="1" noChangeArrowheads="1"/>
          </p:cNvSpPr>
          <p:nvPr>
            <p:ph idx="1"/>
          </p:nvPr>
        </p:nvSpPr>
        <p:spPr>
          <a:xfrm>
            <a:off x="500034" y="121442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抑郁发作可以完全缓解，恢复</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到正常</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水平的功能，但</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 ~35%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的患者可有残留症状或出现社会或职业功能的损害</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精神药理学出现以前的资料显示（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1960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年以前）：如未经治疗，一次抑郁发作可持续约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个月，复发现象亦很常见</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的患者在出院后的头</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个月内复发，尤未能坚持服用抗抑郁药时。头</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年内有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30%~50%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的患者复发，而头</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个月内有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50%~70%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的患者复燃或复发</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坚持服药至少</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个月，可↓↓出院早期疾病复发的风险→巩固或维持治疗</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目前抑郁障碍治疗有较大进展，但预后不是十分理想→综合治疗，包括早期的积极治疗干预→↑↑有效率和达到临床症状完全缓解</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57</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ctrTitle" sz="quarter"/>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第二</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节</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副标题 2"/>
          <p:cNvSpPr>
            <a:spLocks noGrp="1"/>
          </p:cNvSpPr>
          <p:nvPr>
            <p:ph type="subTitle" sz="quarter"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None/>
              <a:defRPr/>
            </a:pPr>
            <a:r>
              <a:rPr kumimoji="0" lang="zh-CN" altLang="en-US" sz="36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恶劣心境</a:t>
            </a:r>
          </a:p>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None/>
              <a:defRPr/>
            </a:pPr>
            <a:endParaRPr kumimoji="0" lang="zh-CN" altLang="en-US" sz="36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58</a:t>
            </a:fld>
            <a:endParaRPr lang="en-US" altLang="zh-CN" sz="1400" dirty="0">
              <a:effectLst>
                <a:outerShdw blurRad="38100" dist="38100" dir="2700000">
                  <a:srgbClr val="000000"/>
                </a:outerShdw>
              </a:effectLst>
              <a:latin typeface="Arial" panose="020B0604020202020204" pitchFamily="34" charset="0"/>
            </a:endParaRPr>
          </a:p>
        </p:txBody>
      </p:sp>
      <p:sp>
        <p:nvSpPr>
          <p:cNvPr id="73730" name="Rectangle 2"/>
          <p:cNvSpPr>
            <a:spLocks noGrp="1" noChangeArrowheads="1"/>
          </p:cNvSpPr>
          <p:nvPr>
            <p:ph type="title"/>
          </p:nvPr>
        </p:nvSpPr>
        <p:spPr>
          <a:xfrm>
            <a:off x="428596"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概述</a:t>
            </a:r>
          </a:p>
        </p:txBody>
      </p:sp>
      <p:sp>
        <p:nvSpPr>
          <p:cNvPr id="73731" name="Rectangle 3"/>
          <p:cNvSpPr>
            <a:spLocks noGrp="1" noChangeArrowheads="1"/>
          </p:cNvSpPr>
          <p:nvPr>
            <p:ph idx="1"/>
          </p:nvPr>
        </p:nvSpPr>
        <p:spPr>
          <a:xfrm>
            <a:off x="457200"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恶劣心境（</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dysthymia</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），又译为心境恶劣，源于希腊语“</a:t>
            </a:r>
            <a:r>
              <a:rPr kumimoji="0" lang="en-US" altLang="zh-CN" sz="24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thymos</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有障碍的心境</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；又称</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“心境障碍亚症状群</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”，因症状强度比抑郁发作低</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典型患者为“位于正常和异常的边缘”：无幽默感的，具有较轻微的焦虑不安的性格，惯于沉思默想，过分好争辩，不习惯开玩笑，并对任何事均带有个人的偏见</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在初级医疗机构就诊的人群中相当多见</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59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59</a:t>
            </a:fld>
            <a:endParaRPr lang="en-US" altLang="zh-CN" sz="1400" dirty="0">
              <a:effectLst>
                <a:outerShdw blurRad="38100" dist="38100" dir="2700000">
                  <a:srgbClr val="000000"/>
                </a:outerShdw>
              </a:effectLst>
              <a:latin typeface="Arial" panose="020B0604020202020204" pitchFamily="34" charset="0"/>
            </a:endParaRPr>
          </a:p>
        </p:txBody>
      </p:sp>
      <p:sp>
        <p:nvSpPr>
          <p:cNvPr id="74754" name="Rectangle 2"/>
          <p:cNvSpPr>
            <a:spLocks noGrp="1" noChangeArrowheads="1"/>
          </p:cNvSpPr>
          <p:nvPr>
            <p:ph type="title"/>
          </p:nvPr>
        </p:nvSpPr>
        <p:spPr>
          <a:xfrm>
            <a:off x="457200" y="214290"/>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一、患病率</a:t>
            </a:r>
          </a:p>
        </p:txBody>
      </p:sp>
      <p:sp>
        <p:nvSpPr>
          <p:cNvPr id="74755" name="Rectangle 3"/>
          <p:cNvSpPr>
            <a:spLocks noGrp="1" noChangeArrowheads="1"/>
          </p:cNvSpPr>
          <p:nvPr>
            <p:ph idx="1"/>
          </p:nvPr>
        </p:nvSpPr>
        <p:spPr>
          <a:xfrm>
            <a:off x="500034" y="142873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国外报道：普通人群中恶劣心境障碍终身患病率（</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3.2%</a:t>
            </a: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），仅次于抑郁障碍（</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4.9%</a:t>
            </a: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美国区域流行病学（</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ECA</a:t>
            </a: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）调查：</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月时点患病率，恶劣心境障碍为</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3.3%</a:t>
            </a: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，仅次于恐怖障碍，超过酒中毒及其他所有精神障碍</a:t>
            </a:r>
            <a:endPar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病程迁延而成为最常见的心境障碍之一</a:t>
            </a:r>
            <a:endParaRPr kumimoji="0" lang="en-US" altLang="zh-CN" sz="2400" b="1"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女性</a:t>
            </a:r>
            <a:r>
              <a:rPr kumimoji="0" lang="zh-CN" altLang="en-US" sz="2400" b="1"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男性≈</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400" b="1"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endParaRPr kumimoji="0" lang="zh-CN" altLang="en-US" sz="2400" b="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59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a:t>
            </a:fld>
            <a:endParaRPr lang="en-US" altLang="zh-CN" sz="1400" dirty="0">
              <a:effectLst>
                <a:outerShdw blurRad="38100" dist="38100" dir="2700000">
                  <a:srgbClr val="000000"/>
                </a:outerShdw>
              </a:effectLst>
              <a:latin typeface="Arial" panose="020B0604020202020204" pitchFamily="34" charset="0"/>
            </a:endParaRPr>
          </a:p>
        </p:txBody>
      </p:sp>
      <p:sp>
        <p:nvSpPr>
          <p:cNvPr id="276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概述</a:t>
            </a:r>
          </a:p>
        </p:txBody>
      </p:sp>
      <p:sp>
        <p:nvSpPr>
          <p:cNvPr id="276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定义：指由于各种原因引起的以显著而持久的心境低落为主要临床特征的一类心境及情感障碍</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主要临床表现：心境低落，且与其处境不相称，可以从闷闷不乐到悲痛欲绝，甚至发生木僵，可伴有明显的焦虑和运动性激越，严重者可出现幻觉、妄想等精神病性症状</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病程：多数有反复发作的倾向，每次发作大多数可以缓解，部分可有残留症状或转为慢性</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60</a:t>
            </a:fld>
            <a:endParaRPr lang="en-US" altLang="zh-CN" sz="1400" dirty="0">
              <a:effectLst>
                <a:outerShdw blurRad="38100" dist="38100" dir="2700000">
                  <a:srgbClr val="000000"/>
                </a:outerShdw>
              </a:effectLst>
              <a:latin typeface="Arial" panose="020B0604020202020204" pitchFamily="34" charset="0"/>
            </a:endParaRPr>
          </a:p>
        </p:txBody>
      </p:sp>
      <p:sp>
        <p:nvSpPr>
          <p:cNvPr id="75778"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二、发病危险因素</a:t>
            </a:r>
          </a:p>
        </p:txBody>
      </p:sp>
      <p:sp>
        <p:nvSpPr>
          <p:cNvPr id="75779" name="Rectangle 3"/>
          <p:cNvSpPr>
            <a:spLocks noGrp="1" noChangeArrowheads="1"/>
          </p:cNvSpPr>
          <p:nvPr>
            <p:ph idx="1"/>
          </p:nvPr>
        </p:nvSpPr>
        <p:spPr>
          <a:xfrm>
            <a:off x="500034" y="17144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人格因素</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人格特征</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自我评价过分依赖于他人的赞扬、承诺、关注以及来自他人的关爱</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当这种过分涉及他人的人际关系疏离或终止时→产生抑郁</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人格测试发现：这类患者的人格结构有紊乱，其中依赖、回避、边缘型和神经质型人格障碍最为常见</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61</a:t>
            </a:fld>
            <a:endParaRPr lang="en-US" altLang="zh-CN" sz="1400" dirty="0">
              <a:effectLst>
                <a:outerShdw blurRad="38100" dist="38100" dir="2700000">
                  <a:srgbClr val="000000"/>
                </a:outerShdw>
              </a:effectLst>
              <a:latin typeface="Arial" panose="020B0604020202020204" pitchFamily="34" charset="0"/>
            </a:endParaRPr>
          </a:p>
        </p:txBody>
      </p:sp>
      <p:sp>
        <p:nvSpPr>
          <p:cNvPr id="5"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61</a:t>
            </a:fld>
            <a:endParaRPr lang="en-US" altLang="zh-CN" sz="1400" dirty="0">
              <a:effectLst>
                <a:outerShdw blurRad="38100" dist="38100" dir="2700000">
                  <a:srgbClr val="000000"/>
                </a:outerShdw>
              </a:effectLst>
              <a:latin typeface="Arial" panose="020B0604020202020204" pitchFamily="34" charset="0"/>
            </a:endParaRPr>
          </a:p>
        </p:txBody>
      </p:sp>
      <p:sp>
        <p:nvSpPr>
          <p:cNvPr id="122882" name="Rectangle 2"/>
          <p:cNvSpPr>
            <a:spLocks noGrp="1" noChangeArrowheads="1"/>
          </p:cNvSpPr>
          <p:nvPr>
            <p:ph type="title"/>
          </p:nvPr>
        </p:nvSpPr>
        <p:spPr>
          <a:xfrm>
            <a:off x="500034" y="0"/>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二、发病危险因素</a:t>
            </a:r>
          </a:p>
        </p:txBody>
      </p:sp>
      <p:sp>
        <p:nvSpPr>
          <p:cNvPr id="122883" name="Rectangle 3"/>
          <p:cNvSpPr>
            <a:spLocks noGrp="1" noChangeArrowheads="1"/>
          </p:cNvSpPr>
          <p:nvPr>
            <p:ph idx="1"/>
          </p:nvPr>
        </p:nvSpPr>
        <p:spPr>
          <a:xfrm>
            <a:off x="457200" y="131446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认知偏见</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认知学派理论：抑郁症状是从患者早年发展起来的基本认知框架发生障碍，或是思维功能的障碍</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习得无助感的动物模型：当经过反复的又无法逃避的刺激以后，即使提供方便的逃离刺激的通道，实验动物不再出现对恶性刺激的回避行为</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面对重大的创伤性事件和居丧时，绝大多数人不会由极度的悲伤发展成病理性抑郁→负性生活事件与潜在的易感素质相互作用才能出现慢性抑郁症状</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一个易感儿童暴露于由客观环境所造成的丧亲状态，可预测他将会出现严重的疾病或更早地出现抑郁发作</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心境障碍本身也可导致一些负性事件，如分居、离婚和自杀</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Wingdings" panose="05000000000000000000" pitchFamily="2" charset="2"/>
              <a:buChar char="n"/>
              <a:defRPr/>
            </a:pPr>
            <a:endParaRPr kumimoji="0" lang="zh-CN" altLang="en-US"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62</a:t>
            </a:fld>
            <a:endParaRPr lang="en-US" altLang="zh-CN" sz="1400" dirty="0">
              <a:effectLst>
                <a:outerShdw blurRad="38100" dist="38100" dir="2700000">
                  <a:srgbClr val="000000"/>
                </a:outerShdw>
              </a:effectLst>
              <a:latin typeface="Arial" panose="020B0604020202020204" pitchFamily="34" charset="0"/>
            </a:endParaRPr>
          </a:p>
        </p:txBody>
      </p:sp>
      <p:sp>
        <p:nvSpPr>
          <p:cNvPr id="77826" name="Rectangle 2"/>
          <p:cNvSpPr>
            <a:spLocks noGrp="1" noChangeArrowheads="1"/>
          </p:cNvSpPr>
          <p:nvPr>
            <p:ph type="title"/>
          </p:nvPr>
        </p:nvSpPr>
        <p:spPr>
          <a:xfrm>
            <a:off x="457200" y="214290"/>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二、发病危险因素</a:t>
            </a:r>
          </a:p>
        </p:txBody>
      </p:sp>
      <p:sp>
        <p:nvSpPr>
          <p:cNvPr id="77827" name="Rectangle 3"/>
          <p:cNvSpPr>
            <a:spLocks noGrp="1" noChangeArrowheads="1"/>
          </p:cNvSpPr>
          <p:nvPr>
            <p:ph idx="1"/>
          </p:nvPr>
        </p:nvSpPr>
        <p:spPr>
          <a:xfrm>
            <a:off x="457200" y="178592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生物学理论</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家系研究：恶劣心境障碍和抑郁障碍患者的一级亲属出现心境障碍的比例相同</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和抑郁障碍</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患者同样有睡眠初期的</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REM</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睡眠潜伏期缩短→这两种障碍之间也许存在某种生物学或家族性关系</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对抗抑郁药反应良好</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63</a:t>
            </a:fld>
            <a:endParaRPr lang="en-US" altLang="zh-CN" sz="1400" dirty="0">
              <a:effectLst>
                <a:outerShdw blurRad="38100" dist="38100" dir="2700000">
                  <a:srgbClr val="000000"/>
                </a:outerShdw>
              </a:effectLst>
              <a:latin typeface="Arial" panose="020B0604020202020204" pitchFamily="34" charset="0"/>
            </a:endParaRPr>
          </a:p>
        </p:txBody>
      </p:sp>
      <p:sp>
        <p:nvSpPr>
          <p:cNvPr id="78850" name="Rectangle 2"/>
          <p:cNvSpPr>
            <a:spLocks noGrp="1" noChangeArrowheads="1"/>
          </p:cNvSpPr>
          <p:nvPr>
            <p:ph type="title"/>
          </p:nvPr>
        </p:nvSpPr>
        <p:spPr>
          <a:xfrm>
            <a:off x="457200" y="-142900"/>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78851" name="Rectangle 3"/>
          <p:cNvSpPr>
            <a:spLocks noGrp="1" noChangeArrowheads="1"/>
          </p:cNvSpPr>
          <p:nvPr>
            <p:ph idx="1"/>
          </p:nvPr>
        </p:nvSpPr>
        <p:spPr>
          <a:xfrm>
            <a:off x="457200" y="107154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最常见的症状包括：自我评价低和自信不足，或自感缺陷悲观、绝望和无助，普遍丧失兴趣和快感，社会性退缩，慢性疲倦和乏力，有罪感，忧思过去，主观上感到易激惹和特别愤怒，动力、效率和创造力下降，思维困难（表现为注意力减退、记忆下降、犹豫不决）</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儿童和青少年患者通常显得易激惹、悲观、任性、抑郁和自我评价低及社交技能较差</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导致</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社交活动及校内交往活动</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障碍。人格预测结果：神经质和内向性得分↑</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25%~50%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成年患者</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EEG</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异常表现类似与抑郁障碍（如</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REM</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潜伏期缩短，</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REM</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睡眠密度增加，慢波睡眠减少，睡眠连续性破坏），与不出现异常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EEG</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表现的患者相比，更常具抑郁障碍的阳性家族史</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对抗抑郁药的治疗反应更好</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试验异常在心境恶劣障碍患者中较为少见</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64</a:t>
            </a:fld>
            <a:endParaRPr lang="en-US" altLang="zh-CN" sz="1400" dirty="0">
              <a:effectLst>
                <a:outerShdw blurRad="38100" dist="38100" dir="2700000">
                  <a:srgbClr val="000000"/>
                </a:outerShdw>
              </a:effectLst>
              <a:latin typeface="Arial" panose="020B0604020202020204" pitchFamily="34" charset="0"/>
            </a:endParaRPr>
          </a:p>
        </p:txBody>
      </p:sp>
      <p:sp>
        <p:nvSpPr>
          <p:cNvPr id="79874" name="Rectangle 2"/>
          <p:cNvSpPr>
            <a:spLocks noGrp="1" noChangeArrowheads="1"/>
          </p:cNvSpPr>
          <p:nvPr>
            <p:ph type="title"/>
          </p:nvPr>
        </p:nvSpPr>
        <p:spPr>
          <a:xfrm>
            <a:off x="457200" y="285728"/>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四、诊断和鉴别诊断</a:t>
            </a:r>
          </a:p>
        </p:txBody>
      </p:sp>
      <p:sp>
        <p:nvSpPr>
          <p:cNvPr id="79875" name="Rectangle 3"/>
          <p:cNvSpPr>
            <a:spLocks noGrp="1" noChangeArrowheads="1"/>
          </p:cNvSpPr>
          <p:nvPr>
            <p:ph idx="1"/>
          </p:nvPr>
        </p:nvSpPr>
        <p:spPr>
          <a:xfrm>
            <a:off x="457200" y="192880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诊断一般需符合下列标准</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 ①抑郁症状至少持续</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年，在这</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年里，如果有正常心境间歇期，则间歇期不长于几周</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②无轻躁狂发作</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③在</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年内，其抑郁的严重程度和病程达不到或很少能达到复发性轻度抑郁障碍的诊断标准</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65</a:t>
            </a:fld>
            <a:endParaRPr lang="en-US" altLang="zh-CN" sz="1400" dirty="0">
              <a:effectLst>
                <a:outerShdw blurRad="38100" dist="38100" dir="2700000">
                  <a:srgbClr val="000000"/>
                </a:outerShdw>
              </a:effectLst>
              <a:latin typeface="Arial" panose="020B0604020202020204" pitchFamily="34" charset="0"/>
            </a:endParaRPr>
          </a:p>
        </p:txBody>
      </p:sp>
      <p:sp>
        <p:nvSpPr>
          <p:cNvPr id="80898" name="Rectangle 2"/>
          <p:cNvSpPr>
            <a:spLocks noGrp="1" noChangeArrowheads="1"/>
          </p:cNvSpPr>
          <p:nvPr>
            <p:ph type="title"/>
          </p:nvPr>
        </p:nvSpPr>
        <p:spPr>
          <a:xfrm>
            <a:off x="428596" y="0"/>
            <a:ext cx="8229600" cy="92867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鉴别诊断</a:t>
            </a:r>
          </a:p>
        </p:txBody>
      </p:sp>
      <p:sp>
        <p:nvSpPr>
          <p:cNvPr id="80899" name="Rectangle 3"/>
          <p:cNvSpPr>
            <a:spLocks noGrp="1" noChangeArrowheads="1"/>
          </p:cNvSpPr>
          <p:nvPr>
            <p:ph idx="1"/>
          </p:nvPr>
        </p:nvSpPr>
        <p:spPr>
          <a:xfrm>
            <a:off x="457200" y="85723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⑴过度悲伤：某些经历亲人死亡的人会出现过度悲伤反应，会表现为抑郁发作的典型症状</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ICD-10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：将持续</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个月以上仍有较强烈的异常过度悲伤作为适应障碍的一个亚型</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DSM-Ⅳ</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：将丧失亲人后</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个月症状仍持续存在者诊断为抑郁障碍。下列症状可帮助区分抑郁与过度悲伤</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①自责与丧失亲人后出现的反应无关</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②消极并非由于感到死了会更好或感到应与所爱的人一起死去</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③强烈的无价值感</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④明显的精神运动性迟滞</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⑤显著而持久的功能缺陷</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⑥有幻觉，但不是看到死去的人或听到死去的人在讲话</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66</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214290"/>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鉴别诊断</a:t>
            </a:r>
          </a:p>
        </p:txBody>
      </p:sp>
      <p:sp>
        <p:nvSpPr>
          <p:cNvPr id="3" name="内容占位符 2"/>
          <p:cNvSpPr>
            <a:spLocks noGrp="1"/>
          </p:cNvSpPr>
          <p:nvPr>
            <p:ph idx="1"/>
          </p:nvPr>
        </p:nvSpPr>
        <p:spPr>
          <a:xfrm>
            <a:off x="457200"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⑵焦虑障碍：抑郁症或恶劣心境患者常伴有焦虑症状，与焦虑障碍患者一样都可出现各种自主神经功能方面的症状，如心悸、失眠、担忧</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焦虑障碍患者更多地表现为交感神经系统的功能活动增强，而抑郁或恶劣心境患者更多地是自我评价过低或消极观念</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应特别重视详细询问病史，注意原发症状是抑郁还是焦虑，以及核心症状是什么</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若确实很难区分或抑郁与焦虑症状的严重程度，原则上是优先考虑诊断抑郁症</a:t>
            </a: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67</a:t>
            </a:fld>
            <a:endParaRPr lang="en-US" altLang="zh-CN" sz="1400" dirty="0">
              <a:effectLst>
                <a:outerShdw blurRad="38100" dist="38100" dir="2700000">
                  <a:srgbClr val="000000"/>
                </a:outerShdw>
              </a:effectLst>
              <a:latin typeface="Arial" panose="020B0604020202020204" pitchFamily="34" charset="0"/>
            </a:endParaRPr>
          </a:p>
        </p:txBody>
      </p:sp>
      <p:sp>
        <p:nvSpPr>
          <p:cNvPr id="82946"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恶劣心境的治疗措施</a:t>
            </a:r>
          </a:p>
        </p:txBody>
      </p:sp>
      <p:graphicFrame>
        <p:nvGraphicFramePr>
          <p:cNvPr id="83002" name="Group 58"/>
          <p:cNvGraphicFramePr>
            <a:graphicFrameLocks noGrp="1"/>
          </p:cNvGraphicFramePr>
          <p:nvPr>
            <p:ph idx="1"/>
          </p:nvPr>
        </p:nvGraphicFramePr>
        <p:xfrm>
          <a:off x="457200" y="1981200"/>
          <a:ext cx="8229600" cy="3649664"/>
        </p:xfrm>
        <a:graphic>
          <a:graphicData uri="http://schemas.openxmlformats.org/drawingml/2006/table">
            <a:tbl>
              <a:tblPr/>
              <a:tblGrid>
                <a:gridCol w="1666875">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2951162">
                  <a:extLst>
                    <a:ext uri="{9D8B030D-6E8A-4147-A177-3AD203B41FA5}">
                      <a16:colId xmlns:a16="http://schemas.microsoft.com/office/drawing/2014/main" val="20002"/>
                    </a:ext>
                  </a:extLst>
                </a:gridCol>
                <a:gridCol w="3251200">
                  <a:extLst>
                    <a:ext uri="{9D8B030D-6E8A-4147-A177-3AD203B41FA5}">
                      <a16:colId xmlns:a16="http://schemas.microsoft.com/office/drawing/2014/main" val="20003"/>
                    </a:ext>
                  </a:extLst>
                </a:gridCol>
              </a:tblGrid>
              <a:tr h="871418">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治疗方法</a:t>
                      </a:r>
                    </a:p>
                  </a:txBody>
                  <a:tcPr marT="45706" marB="45706"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首选方法</a:t>
                      </a:r>
                    </a:p>
                  </a:txBody>
                  <a:tcPr marT="45706" marB="45706"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次选方法</a:t>
                      </a:r>
                    </a:p>
                  </a:txBody>
                  <a:tcPr marT="45706" marB="45706"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379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心理治疗</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人际心理治疗，认知</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行为治疗（</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CBT)</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无</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5544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药物治疗</a:t>
                      </a:r>
                    </a:p>
                  </a:txBody>
                  <a:tcPr marT="45706" marB="45706"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SSRIs</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（如氟西汀、帕罗西汀、舍曲林等），</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SNRIs</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（文拉法辛），</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NaSSA</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（米氮平）</a:t>
                      </a:r>
                    </a:p>
                  </a:txBody>
                  <a:tcPr marT="45706" marB="45706"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TCA</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（地昔帕明、去甲替林），</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MAOIs</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（如苯乙肼、吗氯贝胺）</a:t>
                      </a:r>
                    </a:p>
                  </a:txBody>
                  <a:tcPr marT="45706" marB="45706"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68</a:t>
            </a:fld>
            <a:endParaRPr lang="en-US" altLang="zh-CN" sz="1400" dirty="0">
              <a:effectLst>
                <a:outerShdw blurRad="38100" dist="38100" dir="2700000">
                  <a:srgbClr val="000000"/>
                </a:outerShdw>
              </a:effectLst>
              <a:latin typeface="Arial" panose="020B0604020202020204" pitchFamily="34" charset="0"/>
            </a:endParaRPr>
          </a:p>
        </p:txBody>
      </p:sp>
      <p:sp>
        <p:nvSpPr>
          <p:cNvPr id="5"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68</a:t>
            </a:fld>
            <a:endParaRPr lang="en-US" altLang="zh-CN" sz="1400" dirty="0">
              <a:effectLst>
                <a:outerShdw blurRad="38100" dist="38100" dir="2700000">
                  <a:srgbClr val="000000"/>
                </a:outerShdw>
              </a:effectLst>
              <a:latin typeface="Arial" panose="020B0604020202020204" pitchFamily="34" charset="0"/>
            </a:endParaRPr>
          </a:p>
        </p:txBody>
      </p:sp>
      <p:sp>
        <p:nvSpPr>
          <p:cNvPr id="126978" name="Rectangle 2"/>
          <p:cNvSpPr>
            <a:spLocks noGrp="1" noChangeArrowheads="1"/>
          </p:cNvSpPr>
          <p:nvPr>
            <p:ph type="title"/>
          </p:nvPr>
        </p:nvSpPr>
        <p:spPr>
          <a:xfrm>
            <a:off x="428596" y="71414"/>
            <a:ext cx="8229600" cy="107157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五、治疗</a:t>
            </a:r>
          </a:p>
        </p:txBody>
      </p:sp>
      <p:sp>
        <p:nvSpPr>
          <p:cNvPr id="126979" name="Rectangle 3"/>
          <p:cNvSpPr>
            <a:spLocks noGrp="1" noChangeArrowheads="1"/>
          </p:cNvSpPr>
          <p:nvPr>
            <p:ph idx="1"/>
          </p:nvPr>
        </p:nvSpPr>
        <p:spPr>
          <a:xfrm>
            <a:off x="500034" y="114298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药物治疗</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TCAs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NaSSA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均为有效的治疗药物</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需持续治疗至少</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6~12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症状较轻的恶劣心境患者往往不能耐受抗抑郁药物的不良反应，可选用不良反应小的药物：黛力新、路优泰和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，因其产生的抗胆碱能和嗜睡及体重增加的不良反应较少</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无反应者，可考虑地昔帕明（去甲丙咪嗪）和丙咪嗪</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苯乙肼（</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类）对那些反向症状（如睡眠过多、食欲亢进）的患者特别有效</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对药物治疗仅有部分疗效者，可加用心境稳定剂（如锂盐、丙戊酸钠）、甲状腺素、雌激素，或合并心理治疗</a:t>
            </a:r>
            <a:endParaRPr kumimoji="0" lang="zh-CN" altLang="en-US"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69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69</a:t>
            </a:fld>
            <a:endParaRPr lang="en-US" altLang="zh-CN" sz="1400" dirty="0">
              <a:effectLst>
                <a:outerShdw blurRad="38100" dist="38100" dir="2700000">
                  <a:srgbClr val="000000"/>
                </a:outerShdw>
              </a:effectLst>
              <a:latin typeface="Arial" panose="020B0604020202020204" pitchFamily="34" charset="0"/>
            </a:endParaRPr>
          </a:p>
        </p:txBody>
      </p:sp>
      <p:sp>
        <p:nvSpPr>
          <p:cNvPr id="8499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心理治疗</a:t>
            </a:r>
          </a:p>
        </p:txBody>
      </p:sp>
      <p:sp>
        <p:nvSpPr>
          <p:cNvPr id="84995" name="Rectangle 3"/>
          <p:cNvSpPr>
            <a:spLocks noGrp="1" noChangeArrowheads="1"/>
          </p:cNvSpPr>
          <p:nvPr>
            <p:ph idx="1"/>
          </p:nvPr>
        </p:nvSpPr>
        <p:spPr>
          <a:xfrm>
            <a:off x="457200" y="150017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单用心理治疗有效率可达</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以上，选择指证</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①患者以前对心理治疗有效</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②由有资质的专业心理治疗医生进行</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③对药物有禁忌症者</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④患者愿意接受心理治疗，且抑郁不严重，也无精神病性症状</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有效的心理治疗一般具备：短程、限时、侧重目前问题，以及治疗目的是缓解症状而非改变人格</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69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a:t>
            </a:fld>
            <a:endParaRPr lang="en-US" altLang="zh-CN" sz="1400" dirty="0">
              <a:effectLst>
                <a:outerShdw blurRad="38100" dist="38100" dir="2700000">
                  <a:srgbClr val="000000"/>
                </a:outerShdw>
              </a:effectLst>
              <a:latin typeface="Arial" panose="020B0604020202020204" pitchFamily="34" charset="0"/>
            </a:endParaRPr>
          </a:p>
        </p:txBody>
      </p:sp>
      <p:sp>
        <p:nvSpPr>
          <p:cNvPr id="13"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a:t>
            </a:fld>
            <a:endParaRPr lang="en-US" altLang="zh-CN" sz="1400" dirty="0">
              <a:effectLst>
                <a:outerShdw blurRad="38100" dist="38100" dir="2700000">
                  <a:srgbClr val="000000"/>
                </a:outerShdw>
              </a:effectLst>
              <a:latin typeface="Arial" panose="020B0604020202020204" pitchFamily="34" charset="0"/>
            </a:endParaRPr>
          </a:p>
        </p:txBody>
      </p:sp>
      <p:sp>
        <p:nvSpPr>
          <p:cNvPr id="8196" name="Rectangle 2"/>
          <p:cNvSpPr>
            <a:spLocks noGrp="1"/>
          </p:cNvSpPr>
          <p:nvPr>
            <p:ph type="title"/>
          </p:nvPr>
        </p:nvSpPr>
        <p:spPr>
          <a:ln/>
        </p:spPr>
        <p:txBody>
          <a:bodyPr vert="horz" wrap="square" lIns="91440" tIns="45720" rIns="91440" bIns="45720" anchor="ctr"/>
          <a:lstStyle/>
          <a:p>
            <a:r>
              <a:rPr lang="zh-CN" altLang="en-US" sz="4000" b="1" dirty="0">
                <a:effectLst/>
                <a:latin typeface="微软雅黑" pitchFamily="34" charset="-122"/>
                <a:ea typeface="微软雅黑" pitchFamily="34" charset="-122"/>
              </a:rPr>
              <a:t>类型</a:t>
            </a:r>
          </a:p>
        </p:txBody>
      </p:sp>
      <p:sp>
        <p:nvSpPr>
          <p:cNvPr id="130052" name="Oval 4"/>
          <p:cNvSpPr>
            <a:spLocks noChangeArrowheads="1"/>
          </p:cNvSpPr>
          <p:nvPr/>
        </p:nvSpPr>
        <p:spPr bwMode="auto">
          <a:xfrm>
            <a:off x="1908175" y="2060575"/>
            <a:ext cx="1584325" cy="1079500"/>
          </a:xfrm>
          <a:prstGeom prst="ellipse">
            <a:avLst/>
          </a:prstGeom>
          <a:solidFill>
            <a:srgbClr val="7030A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抑郁症</a:t>
            </a:r>
          </a:p>
        </p:txBody>
      </p:sp>
      <p:sp>
        <p:nvSpPr>
          <p:cNvPr id="130053" name="Rectangle 5"/>
          <p:cNvSpPr>
            <a:spLocks noChangeArrowheads="1"/>
          </p:cNvSpPr>
          <p:nvPr/>
        </p:nvSpPr>
        <p:spPr bwMode="auto">
          <a:xfrm>
            <a:off x="5724525" y="2205038"/>
            <a:ext cx="1655763" cy="7921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双相障碍</a:t>
            </a:r>
          </a:p>
        </p:txBody>
      </p:sp>
      <p:sp>
        <p:nvSpPr>
          <p:cNvPr id="130054" name="Oval 6"/>
          <p:cNvSpPr>
            <a:spLocks noChangeArrowheads="1"/>
          </p:cNvSpPr>
          <p:nvPr/>
        </p:nvSpPr>
        <p:spPr bwMode="auto">
          <a:xfrm>
            <a:off x="1116013" y="3284538"/>
            <a:ext cx="1152525" cy="10810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恶劣心境</a:t>
            </a:r>
          </a:p>
        </p:txBody>
      </p:sp>
      <p:sp>
        <p:nvSpPr>
          <p:cNvPr id="130056" name="Oval 8"/>
          <p:cNvSpPr>
            <a:spLocks noChangeArrowheads="1"/>
          </p:cNvSpPr>
          <p:nvPr/>
        </p:nvSpPr>
        <p:spPr bwMode="auto">
          <a:xfrm>
            <a:off x="3635375" y="3357563"/>
            <a:ext cx="1152525" cy="10064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心因性</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抑郁</a:t>
            </a:r>
          </a:p>
        </p:txBody>
      </p:sp>
      <p:sp>
        <p:nvSpPr>
          <p:cNvPr id="130057" name="Oval 9"/>
          <p:cNvSpPr>
            <a:spLocks noChangeArrowheads="1"/>
          </p:cNvSpPr>
          <p:nvPr/>
        </p:nvSpPr>
        <p:spPr bwMode="auto">
          <a:xfrm>
            <a:off x="5940425" y="3284538"/>
            <a:ext cx="1152525" cy="10795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脑或躯体</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疾病伴发</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抑郁</a:t>
            </a:r>
          </a:p>
        </p:txBody>
      </p:sp>
      <p:sp>
        <p:nvSpPr>
          <p:cNvPr id="130058" name="Oval 10"/>
          <p:cNvSpPr>
            <a:spLocks noChangeArrowheads="1"/>
          </p:cNvSpPr>
          <p:nvPr/>
        </p:nvSpPr>
        <p:spPr bwMode="auto">
          <a:xfrm>
            <a:off x="2051050" y="4581525"/>
            <a:ext cx="1657350" cy="15113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精神活性物质</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或非成瘾物质</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所致精神障碍</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伴发抑郁</a:t>
            </a:r>
          </a:p>
        </p:txBody>
      </p:sp>
      <p:sp>
        <p:nvSpPr>
          <p:cNvPr id="130059" name="Oval 11"/>
          <p:cNvSpPr>
            <a:spLocks noChangeArrowheads="1"/>
          </p:cNvSpPr>
          <p:nvPr/>
        </p:nvSpPr>
        <p:spPr bwMode="auto">
          <a:xfrm>
            <a:off x="4716463" y="4581525"/>
            <a:ext cx="1655763" cy="15113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精神病后抑郁</a:t>
            </a:r>
          </a:p>
        </p:txBody>
      </p:sp>
      <p:sp>
        <p:nvSpPr>
          <p:cNvPr id="8205" name="Line 12"/>
          <p:cNvSpPr/>
          <p:nvPr/>
        </p:nvSpPr>
        <p:spPr>
          <a:xfrm>
            <a:off x="3492500" y="2565400"/>
            <a:ext cx="2232025" cy="0"/>
          </a:xfrm>
          <a:prstGeom prst="line">
            <a:avLst/>
          </a:prstGeom>
          <a:ln w="9525" cap="flat" cmpd="sng">
            <a:solidFill>
              <a:schemeClr val="tx1"/>
            </a:solidFill>
            <a:prstDash val="solid"/>
            <a:headEnd type="none" w="med" len="med"/>
            <a:tailEnd type="triangle" w="med" len="med"/>
          </a:ln>
        </p:spPr>
      </p:sp>
      <p:sp>
        <p:nvSpPr>
          <p:cNvPr id="130062" name="Rectangle 14"/>
          <p:cNvSpPr>
            <a:spLocks noChangeArrowheads="1"/>
          </p:cNvSpPr>
          <p:nvPr/>
        </p:nvSpPr>
        <p:spPr bwMode="auto">
          <a:xfrm>
            <a:off x="4067175" y="2205038"/>
            <a:ext cx="1079500" cy="2889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约</a:t>
            </a: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10%~45%</a:t>
            </a:r>
            <a:endPar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70</a:t>
            </a:fld>
            <a:endParaRPr lang="en-US" altLang="zh-CN" sz="1400" dirty="0">
              <a:effectLst>
                <a:outerShdw blurRad="38100" dist="38100" dir="2700000">
                  <a:srgbClr val="000000"/>
                </a:outerShdw>
              </a:effectLst>
              <a:latin typeface="Arial" panose="020B0604020202020204" pitchFamily="34" charset="0"/>
            </a:endParaRPr>
          </a:p>
        </p:txBody>
      </p:sp>
      <p:sp>
        <p:nvSpPr>
          <p:cNvPr id="86018"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心理治疗</a:t>
            </a:r>
          </a:p>
        </p:txBody>
      </p:sp>
      <p:sp>
        <p:nvSpPr>
          <p:cNvPr id="86019" name="Rectangle 3"/>
          <p:cNvSpPr>
            <a:spLocks noGrp="1" noChangeArrowheads="1"/>
          </p:cNvSpPr>
          <p:nvPr>
            <p:ph idx="1"/>
          </p:nvPr>
        </p:nvSpPr>
        <p:spPr>
          <a:xfrm>
            <a:off x="500034" y="128586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认知治疗</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治疗靶目标：抑郁症状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常见的认知曲解：认为他们的问题将永远得不到解决；如果在某一领域不成功，就会过度引申，认为在所有领域他们都将没有希望；当有不好的事情发生时，他们就会过分夸大失误、责备自己；而当好的事情发生时，则过分缩小，认为仅仅是幸运；不能认识、珍惜好的事情，倾向于注重坏的事情，并反复想这些事情</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治疗目的：帮助患者识别并纠正歪曲的负性想法、及潜在的不合理假设和信念，鼓励患者重建对生活的思考方式，能从失败中站起来，认识并相信生活中会有好事情发生，学会控制事情的发生</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治疗一旦起效，患者将终身获益，从而减少疾病复发</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71</a:t>
            </a:fld>
            <a:endParaRPr lang="en-US" altLang="zh-CN" sz="1400" dirty="0">
              <a:effectLst>
                <a:outerShdw blurRad="38100" dist="38100" dir="2700000">
                  <a:srgbClr val="000000"/>
                </a:outerShdw>
              </a:effectLst>
              <a:latin typeface="Arial" panose="020B0604020202020204" pitchFamily="34" charset="0"/>
            </a:endParaRPr>
          </a:p>
        </p:txBody>
      </p:sp>
      <p:sp>
        <p:nvSpPr>
          <p:cNvPr id="87042" name="Rectangle 2"/>
          <p:cNvSpPr>
            <a:spLocks noGrp="1" noChangeArrowheads="1"/>
          </p:cNvSpPr>
          <p:nvPr>
            <p:ph type="title"/>
          </p:nvPr>
        </p:nvSpPr>
        <p:spPr>
          <a:xfrm>
            <a:off x="457200" y="-2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心理治疗</a:t>
            </a:r>
          </a:p>
        </p:txBody>
      </p:sp>
      <p:sp>
        <p:nvSpPr>
          <p:cNvPr id="87043" name="Rectangle 3"/>
          <p:cNvSpPr>
            <a:spLocks noGrp="1" noChangeArrowheads="1"/>
          </p:cNvSpPr>
          <p:nvPr>
            <p:ph idx="1"/>
          </p:nvPr>
        </p:nvSpPr>
        <p:spPr>
          <a:xfrm>
            <a:off x="357158" y="1000108"/>
            <a:ext cx="8229600" cy="557214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行为治疗</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靶症状：患者常常不想动，长时间或坐或卧，反复想他们的问题，从而错失良机</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治疗目的：识别并改变可能引起抑郁或使抑郁持续的行为</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治疗方法：制定活动计划、社交技能训练、指导解决问题、制定治疗目标等</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⒊人际关系治疗</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靶症状：与抑郁相关的人际关系或心理社会问题</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治疗目的：了解和解决</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个或多个人际方面的困难。理论假设这些人际</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方面</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的困难引起抑郁并使抑郁持续存在，这些困难包括角色冲突、社交技能缺乏、悲伤反应延长或角色转变</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72</a:t>
            </a:fld>
            <a:endParaRPr lang="en-US" altLang="zh-CN" sz="1400" dirty="0">
              <a:effectLst>
                <a:outerShdw blurRad="38100" dist="38100" dir="2700000">
                  <a:srgbClr val="000000"/>
                </a:outerShdw>
              </a:effectLst>
              <a:latin typeface="Arial" panose="020B0604020202020204" pitchFamily="34" charset="0"/>
            </a:endParaRPr>
          </a:p>
        </p:txBody>
      </p:sp>
      <p:sp>
        <p:nvSpPr>
          <p:cNvPr id="88066" name="Rectangle 2"/>
          <p:cNvSpPr>
            <a:spLocks noGrp="1" noChangeArrowheads="1"/>
          </p:cNvSpPr>
          <p:nvPr>
            <p:ph type="title"/>
          </p:nvPr>
        </p:nvSpPr>
        <p:spPr>
          <a:xfrm>
            <a:off x="457200" y="-8574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心理治疗</a:t>
            </a:r>
          </a:p>
        </p:txBody>
      </p:sp>
      <p:sp>
        <p:nvSpPr>
          <p:cNvPr id="88067" name="Rectangle 3"/>
          <p:cNvSpPr>
            <a:spLocks noGrp="1" noChangeArrowheads="1"/>
          </p:cNvSpPr>
          <p:nvPr>
            <p:ph idx="1"/>
          </p:nvPr>
        </p:nvSpPr>
        <p:spPr>
          <a:xfrm>
            <a:off x="428596" y="1000132"/>
            <a:ext cx="8229600" cy="5643578"/>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⒋</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心理健康教育</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对患者、患者家属或照料者进行适当教育。如提供给患者有关疾病的基础知识，使</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其</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能更好地</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理解他的问题及其治疗</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方案、控制疾病</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主要内容</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①抑郁是一种疾病，而不是人的一种缺点或性格的缺陷</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②抑郁大多数能康复</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③经过治疗，抑郁能够好转，治疗抑郁有许多方法，每位患者都有适合自己的治疗方法</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④治疗的目的是恢复并维持健康</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⑤介绍如何识别先兆症状并及早进行治疗</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⑥抑郁性质和预后的介绍</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73</a:t>
            </a:fld>
            <a:endParaRPr lang="en-US" altLang="zh-CN" sz="1400" dirty="0">
              <a:effectLst>
                <a:outerShdw blurRad="38100" dist="38100" dir="2700000">
                  <a:srgbClr val="000000"/>
                </a:outerShdw>
              </a:effectLst>
              <a:latin typeface="Arial" panose="020B0604020202020204" pitchFamily="34" charset="0"/>
            </a:endParaRPr>
          </a:p>
        </p:txBody>
      </p:sp>
      <p:sp>
        <p:nvSpPr>
          <p:cNvPr id="89090"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六、预后及病程</a:t>
            </a:r>
          </a:p>
        </p:txBody>
      </p:sp>
      <p:sp>
        <p:nvSpPr>
          <p:cNvPr id="89091" name="Rectangle 3"/>
          <p:cNvSpPr>
            <a:spLocks noGrp="1" noChangeArrowheads="1"/>
          </p:cNvSpPr>
          <p:nvPr>
            <p:ph idx="1"/>
          </p:nvPr>
        </p:nvSpPr>
        <p:spPr>
          <a:xfrm>
            <a:off x="457200" y="135729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发病早而起病隐匿（如儿童期、青春期或成年早期），通常在</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岁以前发作，但</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岁以后，</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岁以后</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慢性病程</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如果恶劣心境先于抑郁障碍发作，那么在两次抑郁发作之间恶劣心境几乎不可能自行痊愈，并且以后可能出现频繁的</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MDD</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预后并不乐观，易复发。住院患者</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年随访发现仅有</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康复，</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年随访发现仅有</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康复</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74</a:t>
            </a:fld>
            <a:endParaRPr lang="en-US" altLang="zh-CN" sz="1400" dirty="0">
              <a:effectLst>
                <a:outerShdw blurRad="38100" dist="38100" dir="2700000">
                  <a:srgbClr val="000000"/>
                </a:outerShdw>
              </a:effectLst>
              <a:latin typeface="Arial" panose="020B0604020202020204" pitchFamily="34" charset="0"/>
            </a:endParaRPr>
          </a:p>
        </p:txBody>
      </p:sp>
      <p:sp>
        <p:nvSpPr>
          <p:cNvPr id="5" name="标题 4"/>
          <p:cNvSpPr>
            <a:spLocks noGrp="1"/>
          </p:cNvSpPr>
          <p:nvPr>
            <p:ph type="ctrTitle" sz="quarter"/>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第三</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节</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6" name="副标题 5"/>
          <p:cNvSpPr>
            <a:spLocks noGrp="1"/>
          </p:cNvSpPr>
          <p:nvPr>
            <p:ph type="subTitle" sz="quarter"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None/>
              <a:defRPr/>
            </a:pPr>
            <a:r>
              <a:rPr kumimoji="0" lang="zh-CN" altLang="en-US" sz="36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a:t>
            </a: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75</a:t>
            </a:fld>
            <a:endParaRPr lang="en-US" altLang="zh-CN" sz="1400" dirty="0">
              <a:effectLst>
                <a:outerShdw blurRad="38100" dist="38100" dir="2700000">
                  <a:srgbClr val="000000"/>
                </a:outerShdw>
              </a:effectLst>
              <a:latin typeface="Arial" panose="020B0604020202020204" pitchFamily="34" charset="0"/>
            </a:endParaRPr>
          </a:p>
        </p:txBody>
      </p:sp>
      <p:sp>
        <p:nvSpPr>
          <p:cNvPr id="90114" name="Rectangle 2"/>
          <p:cNvSpPr>
            <a:spLocks noGrp="1" noChangeArrowheads="1"/>
          </p:cNvSpPr>
          <p:nvPr>
            <p:ph type="title"/>
          </p:nvPr>
        </p:nvSpPr>
        <p:spPr>
          <a:xfrm>
            <a:off x="457200" y="-7146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概述</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90115" name="Rectangle 3"/>
          <p:cNvSpPr>
            <a:spLocks noGrp="1" noChangeArrowheads="1"/>
          </p:cNvSpPr>
          <p:nvPr>
            <p:ph idx="1"/>
          </p:nvPr>
        </p:nvSpPr>
        <p:spPr>
          <a:xfrm>
            <a:off x="428596" y="107154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bipolar disorder, BPD</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）也称双相心境障碍，是心境障碍的一个亚型</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1889</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，现代精神病学创始人之一</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Emil </a:t>
            </a:r>
            <a:r>
              <a:rPr kumimoji="0" lang="en-US" altLang="zh-CN" sz="24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Kraepelin</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首先提出躁狂与抑郁同属一个精神疾病单元，认为躁狂与抑郁交替发作是其主要特征，并命名为“躁狂抑郁性精神病”→</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1920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Bleuler</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，“情感性精神病”→</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1957</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Leonhard</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将躁郁症分为单相及双相两个亚组，可能具有异源性，提出“双相障碍”概念，</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个类型</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Ⅰ</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bipolar Ⅰ</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，即躁狂和抑郁循环发作）</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Ⅱ</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bipolar Ⅱ</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，即轻躁狂和抑郁循环发作）</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快速循环型双相障碍（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rapid cycle</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混合型双相障碍（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mix states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其他类型（</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others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1980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精神疾病诊断与统计手册</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DSM</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）采用双相障碍代替躁狂抑郁症</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76</a:t>
            </a:fld>
            <a:endParaRPr lang="en-US" altLang="zh-CN" sz="1400" dirty="0">
              <a:effectLst>
                <a:outerShdw blurRad="38100" dist="38100" dir="2700000">
                  <a:srgbClr val="000000"/>
                </a:outerShdw>
              </a:effectLst>
              <a:latin typeface="Arial" panose="020B0604020202020204" pitchFamily="34" charset="0"/>
            </a:endParaRPr>
          </a:p>
        </p:txBody>
      </p:sp>
      <p:sp>
        <p:nvSpPr>
          <p:cNvPr id="91138" name="Rectangle 2"/>
          <p:cNvSpPr>
            <a:spLocks noGrp="1" noChangeArrowheads="1"/>
          </p:cNvSpPr>
          <p:nvPr>
            <p:ph type="title"/>
          </p:nvPr>
        </p:nvSpPr>
        <p:spPr>
          <a:xfrm>
            <a:off x="457200" y="-1430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一、流行病学</a:t>
            </a:r>
          </a:p>
        </p:txBody>
      </p:sp>
      <p:sp>
        <p:nvSpPr>
          <p:cNvPr id="91139" name="Rectangle 3"/>
          <p:cNvSpPr>
            <a:spLocks noGrp="1" noChangeArrowheads="1"/>
          </p:cNvSpPr>
          <p:nvPr>
            <p:ph idx="1"/>
          </p:nvPr>
        </p:nvSpPr>
        <p:spPr>
          <a:xfrm>
            <a:off x="457200" y="152877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西方国家调查：</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世纪七八十年代的终身患病率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3.0%~3.4%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90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年代为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5.5%~7.8%</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美国</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ECA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研究</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终身患病率为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0.6%~1.1%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（男性</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0.8%~1.1%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，女性</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0.5%~1.3%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）；社区样本估计为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0.4%~1.6%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。有学者估计，美国该病的患病人数超过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300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万，但仅占所有心境障碍患者的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，因在定义躁狂、特别是轻躁狂方面尚有缺陷，患病率很可能被低估</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1982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年国内</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地区流行病调查：患病率为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0.042%</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台湾地区为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0.7%~1.6%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1982~1987</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），香港特区为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1.5%~1.6%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1993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）。同为华人地区，香港与台湾地区的患病率较接近，但与大陆资料相差约</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倍，主要原因可能是方法学和诊断标准的问题</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男性和女性患病率相同，平均起病年龄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岁。首次住院的高峰年龄为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16~20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岁，平均</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26</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岁。女性在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45~50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岁出现发病的第二个小高峰，</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岁后起病多与器质性脑病关系更大</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与其他精神障碍</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共病率高，特别是焦虑障碍和物质滥用</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77</a:t>
            </a:fld>
            <a:endParaRPr lang="en-US" altLang="zh-CN" sz="1400" dirty="0">
              <a:effectLst>
                <a:outerShdw blurRad="38100" dist="38100" dir="2700000">
                  <a:srgbClr val="000000"/>
                </a:outerShdw>
              </a:effectLst>
              <a:latin typeface="Arial" panose="020B0604020202020204" pitchFamily="34" charset="0"/>
            </a:endParaRPr>
          </a:p>
        </p:txBody>
      </p:sp>
      <p:sp>
        <p:nvSpPr>
          <p:cNvPr id="92162"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二、发病机制</a:t>
            </a:r>
          </a:p>
        </p:txBody>
      </p:sp>
      <p:sp>
        <p:nvSpPr>
          <p:cNvPr id="92163" name="Rectangle 3"/>
          <p:cNvSpPr>
            <a:spLocks noGrp="1" noChangeArrowheads="1"/>
          </p:cNvSpPr>
          <p:nvPr>
            <p:ph idx="1"/>
          </p:nvPr>
        </p:nvSpPr>
        <p:spPr>
          <a:xfrm>
            <a:off x="428596"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遗传学  遗传是最主要</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危险</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因素</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家系研究</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双相障碍一级亲属的患病风险约增大</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倍，患单相抑郁和分裂情感的风险</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，而单相抑郁障碍患者的亲属患双相或分裂情感并未增多；</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Ⅰ</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型障碍患者的一级亲属，出现双相</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Ⅰ</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Ⅱ</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MDD</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概率</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双生子研究：单卵双生子共患双相障碍概率（</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80%</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）远高于单相障碍（</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）；异卵双生子共患双相障碍的概率为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，单相障碍的概率为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分子遗传学研究：限制性片段长度多态性技术（</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RFLPs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）发现，双相障碍可能与第</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11</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18</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染色体及性染色体上的基因异常有关，但结果可重复性不佳，更可能是多基因遗传</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78</a:t>
            </a:fld>
            <a:endParaRPr lang="en-US" altLang="zh-CN" sz="1400" dirty="0">
              <a:effectLst>
                <a:outerShdw blurRad="38100" dist="38100" dir="2700000">
                  <a:srgbClr val="000000"/>
                </a:outerShdw>
              </a:effectLst>
              <a:latin typeface="Arial" panose="020B0604020202020204" pitchFamily="34" charset="0"/>
            </a:endParaRPr>
          </a:p>
        </p:txBody>
      </p:sp>
      <p:sp>
        <p:nvSpPr>
          <p:cNvPr id="93186" name="Rectangle 2"/>
          <p:cNvSpPr>
            <a:spLocks noGrp="1" noChangeArrowheads="1"/>
          </p:cNvSpPr>
          <p:nvPr>
            <p:ph type="title"/>
          </p:nvPr>
        </p:nvSpPr>
        <p:spPr>
          <a:xfrm>
            <a:off x="457200" y="12857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神经生物学</a:t>
            </a:r>
          </a:p>
        </p:txBody>
      </p:sp>
      <p:sp>
        <p:nvSpPr>
          <p:cNvPr id="93187" name="Rectangle 3"/>
          <p:cNvSpPr>
            <a:spLocks noGrp="1" noChangeArrowheads="1"/>
          </p:cNvSpPr>
          <p:nvPr>
            <p:ph idx="1"/>
          </p:nvPr>
        </p:nvSpPr>
        <p:spPr>
          <a:xfrm>
            <a:off x="250825" y="17144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神经递质  </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NE</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5-HT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能神经递质系统紊乱与双相障碍关系最密切</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NE</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异常可能是心境障碍的状态标志（</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state marker</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NE</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↓→抑郁症状，</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NE</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↑→躁狂症状</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5-HT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缺乏可能是抑郁和躁狂症状的共同生化基础。研究提示：仅有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5-HT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的缺乏并不一定导致患病，需兼有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NE</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异常才会出现床症状</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另观点：躁狂状态是由</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DA</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活动过度所致。多巴胺激动剂能诱发躁狂，精神兴奋剂苯丙胺和可卡因具有致欣快和兴奋效应，但对多巴胺代谢和功能的研究很少能为此观点提供直接证据</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79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79</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神经生物学</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57200" y="11715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神经递质</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近年研究</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双相障碍患者存在鸟苷酸结合蛋白（</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蛋白）活性异常增强，而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蛋白有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Gi</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Gp</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Go</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等多个亚型，躁狂发作患者往往有</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Gp</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蛋白活性↑，抑郁发作患者则有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功能↑；碳酸锂对</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Gp</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两种蛋白亚型均有抑制作用→对情感活动具有双相调节作用</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谷氨酸是</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CNS</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最主要的兴奋性神经递质，当细胞间隙中谷氨酸浓度↑→兴奋毒性→神经元的退化、衰老及死亡。有证据证实：躁狂发作时，患者外周血中谷氨酸含量↑↑</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双相障碍患者躁狂和抑郁发作时血浆</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GABA</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含量均减少；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GABA</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激动剂</a:t>
            </a:r>
            <a:r>
              <a:rPr kumimoji="0" lang="zh-CN" altLang="en-US" sz="18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itchFamily="34" charset="-122"/>
                <a:ea typeface="微软雅黑" pitchFamily="34" charset="-122"/>
              </a:rPr>
              <a:t>既</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可缓解抑郁，也可抗躁狂</a:t>
            </a: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79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a:t>
            </a:fld>
            <a:endParaRPr lang="en-US" altLang="zh-CN" sz="1400" dirty="0">
              <a:effectLst>
                <a:outerShdw blurRad="38100" dist="38100" dir="2700000">
                  <a:srgbClr val="000000"/>
                </a:outerShdw>
              </a:effectLst>
              <a:latin typeface="Arial" panose="020B0604020202020204" pitchFamily="34" charset="0"/>
            </a:endParaRPr>
          </a:p>
        </p:txBody>
      </p:sp>
      <p:sp>
        <p:nvSpPr>
          <p:cNvPr id="28674"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AutoNum type="ea1JpnChsDbPeriod"/>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流行病学</a:t>
            </a:r>
          </a:p>
        </p:txBody>
      </p:sp>
      <p:sp>
        <p:nvSpPr>
          <p:cNvPr id="28675" name="Rectangle 3"/>
          <p:cNvSpPr>
            <a:spLocks noGrp="1" noChangeArrowheads="1"/>
          </p:cNvSpPr>
          <p:nvPr>
            <p:ph idx="1"/>
          </p:nvPr>
        </p:nvSpPr>
        <p:spPr>
          <a:xfrm>
            <a:off x="457200" y="142873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1984</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，美国国立卫生研究所（</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NIH</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）在流行病学责任区（</a:t>
            </a:r>
            <a:r>
              <a:rPr kumimoji="0" lang="en-US" altLang="zh-CN" sz="24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epidermiological</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 catchment area</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ECA</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）的调查</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抑郁症的终生患病率为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4.9%</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，恶劣心境为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3.3%</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2003</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，北京安定医院以</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ICD-10</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为诊断依据，对北京市</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15</a:t>
            </a: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岁以上人群的调查</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抑郁障碍的终身患病率为</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6.87%</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，其中男性</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:5.01</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女性</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:8.64</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抑郁障碍的时点患病率为</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3.31%</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，其中男性与女性时点患病率分别为</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2.45%</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4.04</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endPar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80</a:t>
            </a:fld>
            <a:endParaRPr lang="en-US" altLang="zh-CN" sz="1400" dirty="0">
              <a:effectLst>
                <a:outerShdw blurRad="38100" dist="38100" dir="2700000">
                  <a:srgbClr val="000000"/>
                </a:outerShdw>
              </a:effectLst>
              <a:latin typeface="Arial" panose="020B0604020202020204" pitchFamily="34" charset="0"/>
            </a:endParaRPr>
          </a:p>
        </p:txBody>
      </p:sp>
      <p:sp>
        <p:nvSpPr>
          <p:cNvPr id="94210" name="Rectangle 2"/>
          <p:cNvSpPr>
            <a:spLocks noGrp="1" noChangeArrowheads="1"/>
          </p:cNvSpPr>
          <p:nvPr>
            <p:ph type="title"/>
          </p:nvPr>
        </p:nvSpPr>
        <p:spPr>
          <a:xfrm>
            <a:off x="457200" y="-24"/>
            <a:ext cx="8229600" cy="114300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神经生物学</a:t>
            </a:r>
          </a:p>
        </p:txBody>
      </p:sp>
      <p:sp>
        <p:nvSpPr>
          <p:cNvPr id="94211" name="Rectangle 3"/>
          <p:cNvSpPr>
            <a:spLocks noGrp="1" noChangeArrowheads="1"/>
          </p:cNvSpPr>
          <p:nvPr>
            <p:ph idx="1"/>
          </p:nvPr>
        </p:nvSpPr>
        <p:spPr>
          <a:xfrm>
            <a:off x="457200" y="107154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神经内分泌学</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⑴下丘脑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垂体</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肾上腺（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HPA</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）轴：少数几个断面交叉和纵向研究发现，某些双相障碍抑郁相患者有血浆皮质醇浓度↑和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异常；混合发作阶段</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脱抑制更常见（</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78%</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），双相障碍抑郁相（</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38%</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）和躁狂相（</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49%</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）；急性发作缓解后血浆高皮质醇状态和</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试验均恢复正常</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⑵下丘脑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垂体</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甲状腺（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）轴：</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轴异常在双相障碍，特别是快速循环型患者中相当常见，包括较为平缓的夜间</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TSH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峰值，给予</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TRH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后</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TSH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反应曲线平坦，及伴有不同程度的甲状腺功能低下</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⑶下丘脑</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垂体</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性腺（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HPG</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）轴：女性双相障碍患者在病前出现月经紊乱的比例＞＞抑郁症患者和正常人，而男性双相障碍患者血清睾酮水平＞＞正常人→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HPG</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轴异常可能参与双相障碍发病机制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⑷生长激素（</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GH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）和褪黑激素：双相障碍患者褪黑激素基础水平减低，并且在夜间释放峰值迟于正常人</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81</a:t>
            </a:fld>
            <a:endParaRPr lang="en-US" altLang="zh-CN" sz="1400" dirty="0">
              <a:effectLst>
                <a:outerShdw blurRad="38100" dist="38100" dir="2700000">
                  <a:srgbClr val="000000"/>
                </a:outerShdw>
              </a:effectLst>
              <a:latin typeface="Arial" panose="020B0604020202020204" pitchFamily="34" charset="0"/>
            </a:endParaRPr>
          </a:p>
        </p:txBody>
      </p:sp>
      <p:sp>
        <p:nvSpPr>
          <p:cNvPr id="95234"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神经生物学</a:t>
            </a:r>
          </a:p>
        </p:txBody>
      </p:sp>
      <p:sp>
        <p:nvSpPr>
          <p:cNvPr id="95235" name="Rectangle 3"/>
          <p:cNvSpPr>
            <a:spLocks noGrp="1" noChangeArrowheads="1"/>
          </p:cNvSpPr>
          <p:nvPr>
            <p:ph idx="1"/>
          </p:nvPr>
        </p:nvSpPr>
        <p:spPr>
          <a:xfrm>
            <a:off x="457200"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⒊</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脑影像学  处于初级阶段研究，未形成较一致的结论。研究热点在于前额叶</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边缘系统环路，包括纹状体、苍白球、丘脑以及颞叶中部与心境障碍的关系</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⑴结构脑影像学：双相障碍患者的前额叶皮质下容量减少，杏仁核体积增大。脑白质比例增加，脑室周围组织的高信号区是较为一致的研究结果</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⑵功能脑影像学（</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fMRI</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）：双相障碍患者在休息时前额叶的激活存在异常。在抑郁期前额叶的活动普遍减低，同样在躁狂患者的前额叶区域的活动也降低，但躁狂患者的扣带回前部活动增强</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82</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82</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82</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82</a:t>
            </a:fld>
            <a:endParaRPr lang="en-US" altLang="zh-CN" sz="1400" dirty="0">
              <a:effectLst>
                <a:outerShdw blurRad="38100" dist="38100" dir="2700000">
                  <a:srgbClr val="000000"/>
                </a:outerShdw>
              </a:effectLst>
              <a:latin typeface="Arial" panose="020B0604020202020204" pitchFamily="34" charset="0"/>
            </a:endParaRPr>
          </a:p>
        </p:txBody>
      </p:sp>
      <p:sp>
        <p:nvSpPr>
          <p:cNvPr id="96258"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社会心理学理论</a:t>
            </a:r>
          </a:p>
        </p:txBody>
      </p:sp>
      <p:sp>
        <p:nvSpPr>
          <p:cNvPr id="96259" name="Rectangle 3"/>
          <p:cNvSpPr>
            <a:spLocks noGrp="1" noChangeArrowheads="1"/>
          </p:cNvSpPr>
          <p:nvPr>
            <p:ph idx="1"/>
          </p:nvPr>
        </p:nvSpPr>
        <p:spPr>
          <a:xfrm>
            <a:off x="457200" y="1714488"/>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心理社会危险因素</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女性</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有双相障碍的家庭史</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来自社会高收入阶层</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另资料：</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岁以上的人群首发风险较高，已患双相障碍的患者将随年龄增长，其复发风险也会增加</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一般认为，在双相障碍发作前很少有心理社会应激，但生活事件与躁狂或轻躁狂发作之间的关系仍不清楚</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83</a:t>
            </a:fld>
            <a:endParaRPr lang="en-US" altLang="zh-CN" sz="1400" dirty="0">
              <a:effectLst>
                <a:outerShdw blurRad="38100" dist="38100" dir="2700000">
                  <a:srgbClr val="000000"/>
                </a:outerShdw>
              </a:effectLst>
              <a:latin typeface="Arial" panose="020B0604020202020204" pitchFamily="34" charset="0"/>
            </a:endParaRPr>
          </a:p>
        </p:txBody>
      </p:sp>
      <p:sp>
        <p:nvSpPr>
          <p:cNvPr id="97282"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三、临床表现</a:t>
            </a:r>
          </a:p>
        </p:txBody>
      </p:sp>
      <p:sp>
        <p:nvSpPr>
          <p:cNvPr id="97283" name="Rectangle 3"/>
          <p:cNvSpPr>
            <a:spLocks noGrp="1" noChangeArrowheads="1"/>
          </p:cNvSpPr>
          <p:nvPr>
            <p:ph idx="1"/>
          </p:nvPr>
        </p:nvSpPr>
        <p:spPr>
          <a:xfrm>
            <a:off x="457200"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躁狂发作的特征</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⒈躁狂的主要症状</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情绪高涨：表现为轻松愉快，自我感觉良好，如感头脑特别灵活，或身体特别健康，或精力特别充沛，觉得周围的一切都非常美好，如天空格外晴朗，周围事物的色彩格外绚丽，因此整日兴高采烈，得意洋洋，笑逐颜开，感到无比的快乐和幸福。这种高涨的心情具有一定的感染力，常常博得周围人的共鸣，引起阵阵欢笑。患者一般情绪不稳定，反复无常。可因小事或自己意见未被采纳或遭到驳斥而勃然大怒，暴跳如雷，甚至伤人毁物，但一会儿又表现得若无其事，悠然自得。有时易激惹的情绪完全可以掩盖高涨的情绪</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84</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84</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84</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84</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84</a:t>
            </a:fld>
            <a:endParaRPr lang="en-US" altLang="zh-CN" sz="1400" dirty="0">
              <a:effectLst>
                <a:outerShdw blurRad="38100" dist="38100" dir="2700000">
                  <a:srgbClr val="000000"/>
                </a:outerShdw>
              </a:effectLst>
              <a:latin typeface="Arial" panose="020B0604020202020204" pitchFamily="34" charset="0"/>
            </a:endParaRPr>
          </a:p>
        </p:txBody>
      </p:sp>
      <p:sp>
        <p:nvSpPr>
          <p:cNvPr id="98306" name="Rectangle 2"/>
          <p:cNvSpPr>
            <a:spLocks noGrp="1" noChangeArrowheads="1"/>
          </p:cNvSpPr>
          <p:nvPr>
            <p:ph type="title"/>
          </p:nvPr>
        </p:nvSpPr>
        <p:spPr>
          <a:xfrm>
            <a:off x="457200" y="-14290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躁狂发作的特征</a:t>
            </a:r>
          </a:p>
        </p:txBody>
      </p:sp>
      <p:sp>
        <p:nvSpPr>
          <p:cNvPr id="98307" name="Rectangle 3"/>
          <p:cNvSpPr>
            <a:spLocks noGrp="1" noChangeArrowheads="1"/>
          </p:cNvSpPr>
          <p:nvPr>
            <p:ph idx="1"/>
          </p:nvPr>
        </p:nvSpPr>
        <p:spPr>
          <a:xfrm>
            <a:off x="457200" y="904876"/>
            <a:ext cx="8229600" cy="481014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⒈躁狂的主要症状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思维奔逸</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联想加速，自觉思维敏捷，有时自觉舌头在和思想赛跑，言语跟不上思维活动的速度，常表现为言语增多，滔滔不绝，手舞足蹈，眉飞色舞，即使口干舌燥，声音嘶哑，仍要讲个不停。但讲话内容肤浅，凌乱不切实际，给人信口开河的感觉。注意力随境转移，思维活动常受周围环境的影响致使话题突然转变，讲话的内容常从一个主题很快转移到另一个主题，即意念飘忽（</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flight of ideas</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），可出现音联和意联</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常表现出自我评价过高，高傲自大，自命不凡，盛气凌人。可出现夸大观念，认为自己是最伟大的，能力最强，最富有的，甚至达到夸大妄想，但内容并不荒谬。也可出现关系妄想、被害妄想、听幻觉等，多继发于心境高涨，一般持续时间不长</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活动增多：精力充沛，活动增多，爱串门，好管闲事，忙忙碌碌，不知疲劳，但往往虎头蛇尾，缺乏成效；有时表现为挥霍无度，十分慷慨，随意赠送礼物等；注重打扮修饰，但不得体，引人注目，甚至当众表演，不恰当开玩笑</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84</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85</a:t>
            </a:fld>
            <a:endParaRPr lang="en-US" altLang="zh-CN" sz="1400" dirty="0">
              <a:effectLst>
                <a:outerShdw blurRad="38100" dist="38100" dir="2700000">
                  <a:srgbClr val="000000"/>
                </a:outerShdw>
              </a:effectLst>
              <a:latin typeface="Arial" panose="020B0604020202020204" pitchFamily="34" charset="0"/>
            </a:endParaRPr>
          </a:p>
        </p:txBody>
      </p:sp>
      <p:sp>
        <p:nvSpPr>
          <p:cNvPr id="99330"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躁狂发作的特征</a:t>
            </a:r>
          </a:p>
        </p:txBody>
      </p:sp>
      <p:sp>
        <p:nvSpPr>
          <p:cNvPr id="99331" name="Rectangle 3"/>
          <p:cNvSpPr>
            <a:spLocks noGrp="1" noChangeArrowheads="1"/>
          </p:cNvSpPr>
          <p:nvPr>
            <p:ph idx="1"/>
          </p:nvPr>
        </p:nvSpPr>
        <p:spPr>
          <a:xfrm>
            <a:off x="285720" y="1500174"/>
            <a:ext cx="840108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⒈躁狂的主要症状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⑷</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躯体症状：自我感觉良好，故极少有躯体不适诉述，但观察下常可见面色红润、双目有神，且有心率加快、便秘等交感神经功能兴奋症状；因体力过度消耗，多有体重减轻；一般食欲和性欲明显增强，表现为行为轻浮，好接近异性；因睡眠需要减少，至深夜亦无睡意，不知疲倦，直接影响周围人的正常休息，影响与周围人的关系</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⑸其他症状：严重躁狂发作时，呈极度兴奋状态，可有短暂的幻听、行为紊乱而无目的指向，伴有冲动行为；也可出现意识障碍，有错觉、幻觉、思维不连贯等症状。多数患者在早期即丧失自知力</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86</a:t>
            </a:fld>
            <a:endParaRPr lang="en-US" altLang="zh-CN" sz="1400" dirty="0">
              <a:effectLst>
                <a:outerShdw blurRad="38100" dist="38100" dir="2700000">
                  <a:srgbClr val="000000"/>
                </a:outerShdw>
              </a:effectLst>
              <a:latin typeface="Arial" panose="020B0604020202020204" pitchFamily="34" charset="0"/>
            </a:endParaRPr>
          </a:p>
        </p:txBody>
      </p:sp>
      <p:sp>
        <p:nvSpPr>
          <p:cNvPr id="10035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躁狂发作的特征</a:t>
            </a:r>
          </a:p>
        </p:txBody>
      </p:sp>
      <p:sp>
        <p:nvSpPr>
          <p:cNvPr id="100355" name="Rectangle 3"/>
          <p:cNvSpPr>
            <a:spLocks noGrp="1" noChangeArrowheads="1"/>
          </p:cNvSpPr>
          <p:nvPr>
            <p:ph idx="1"/>
          </p:nvPr>
        </p:nvSpPr>
        <p:spPr>
          <a:xfrm>
            <a:off x="457200" y="1285860"/>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轻躁狂  躁狂发作临床表现较轻者</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可持续数天的情感高涨，精力充沛，活动增多，有显著的自我感觉良好，注意力不集中也不能持久，轻度挥霍，社交活动增多，睡眠减少，性欲增强</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有些表现为易激惹、自傲自负、行为莽撞</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不伴有幻觉、妄想等精神病性症状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对社会功能有轻度影响。部分患者还可以表现为工作效率明显增加，思维敏捷，一般人不易觉察</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⒊混合状态  </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同时出现抑郁和躁狂的症状：如过度健谈，活跃的患者可能有极深的悲观想法</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躁狂症状和抑郁症状紧密相随，快速地循环  </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87</a:t>
            </a:fld>
            <a:endParaRPr lang="en-US" altLang="zh-CN" sz="1400" dirty="0">
              <a:effectLst>
                <a:outerShdw blurRad="38100" dist="38100" dir="2700000">
                  <a:srgbClr val="000000"/>
                </a:outerShdw>
              </a:effectLst>
              <a:latin typeface="Arial" panose="020B0604020202020204" pitchFamily="34" charset="0"/>
            </a:endParaRPr>
          </a:p>
        </p:txBody>
      </p:sp>
      <p:sp>
        <p:nvSpPr>
          <p:cNvPr id="10137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㈡</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抑郁发作的特征</a:t>
            </a:r>
          </a:p>
        </p:txBody>
      </p:sp>
      <p:sp>
        <p:nvSpPr>
          <p:cNvPr id="10137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如前述</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87</a:t>
            </a:fld>
            <a:endParaRPr lang="en-US" altLang="zh-CN" sz="1400" dirty="0">
              <a:effectLst>
                <a:outerShdw blurRad="38100" dist="38100" dir="2700000">
                  <a:srgbClr val="000000"/>
                </a:outerShdw>
              </a:effectLst>
              <a:latin typeface="Arial" panose="020B0604020202020204" pitchFamily="34" charset="0"/>
            </a:endParaRPr>
          </a:p>
        </p:txBody>
      </p:sp>
      <p:pic>
        <p:nvPicPr>
          <p:cNvPr id="10" name="Picture 6" descr="http://img3.imgtn.bdimg.com/it/u=953323516,3183872663&amp;fm=21&amp;gp=0.jpg"/>
          <p:cNvPicPr>
            <a:picLocks noChangeAspect="1" noChangeArrowheads="1"/>
          </p:cNvPicPr>
          <p:nvPr/>
        </p:nvPicPr>
        <p:blipFill>
          <a:blip r:embed="rId2" cstate="print"/>
          <a:srcRect/>
          <a:stretch>
            <a:fillRect/>
          </a:stretch>
        </p:blipFill>
        <p:spPr bwMode="auto">
          <a:xfrm>
            <a:off x="1350690" y="4038584"/>
            <a:ext cx="2401484" cy="1517301"/>
          </a:xfrm>
          <a:prstGeom prst="rect">
            <a:avLst/>
          </a:prstGeom>
          <a:noFill/>
          <a:ln w="76200" cap="flat" cmpd="sng">
            <a:solidFill>
              <a:schemeClr val="bg2"/>
            </a:solidFill>
            <a:miter lim="800000"/>
            <a:headEnd/>
            <a:tailEnd/>
          </a:ln>
        </p:spPr>
      </p:pic>
      <p:pic>
        <p:nvPicPr>
          <p:cNvPr id="13" name="Picture 4" descr="http://www.xk77.com/uploads/allimg/101225/1_101225140949_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429000"/>
            <a:ext cx="3405262" cy="2057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88</a:t>
            </a:fld>
            <a:endParaRPr lang="en-US" altLang="zh-CN" sz="1400" dirty="0">
              <a:effectLst>
                <a:outerShdw blurRad="38100" dist="38100" dir="2700000">
                  <a:srgbClr val="000000"/>
                </a:outerShdw>
              </a:effectLst>
              <a:latin typeface="Arial" panose="020B0604020202020204" pitchFamily="34" charset="0"/>
            </a:endParaRPr>
          </a:p>
        </p:txBody>
      </p:sp>
      <p:sp>
        <p:nvSpPr>
          <p:cNvPr id="102402" name="Rectangle 2"/>
          <p:cNvSpPr>
            <a:spLocks noGrp="1" noChangeArrowheads="1"/>
          </p:cNvSpPr>
          <p:nvPr>
            <p:ph type="title"/>
          </p:nvPr>
        </p:nvSpPr>
        <p:spPr>
          <a:xfrm>
            <a:off x="457200" y="-2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双相障碍的临床类型</a:t>
            </a:r>
          </a:p>
        </p:txBody>
      </p:sp>
      <p:sp>
        <p:nvSpPr>
          <p:cNvPr id="102403" name="Rectangle 3"/>
          <p:cNvSpPr>
            <a:spLocks noGrp="1" noChangeArrowheads="1"/>
          </p:cNvSpPr>
          <p:nvPr>
            <p:ph idx="1"/>
          </p:nvPr>
        </p:nvSpPr>
        <p:spPr>
          <a:xfrm>
            <a:off x="457200" y="131446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Ⅰ</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bipolar Ⅰ</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以至少有过一次躁狂发作和反复发作的严重抑郁为特征</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的病例，在躁狂发作前后紧接着有抑郁发作。单纯（或单相）的躁狂很少见</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⒉双相</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Ⅱ</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型障碍（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bipolar Ⅱ</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以反复发作的严重抑郁和轻躁狂为特征</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轻躁狂症状与躁狂症状相似，仅在症状严重程度和社会功能损害水平未及躁狂症状的程度，通常无精神病性症状或明显的精神运动性激越。轻躁狂患者通常不承认自己有病，尽量将自己的症状轻描淡写、拒绝接受治疗</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89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89</a:t>
            </a:fld>
            <a:endParaRPr lang="en-US" altLang="zh-CN" sz="1400" dirty="0">
              <a:effectLst>
                <a:outerShdw blurRad="38100" dist="38100" dir="2700000">
                  <a:srgbClr val="000000"/>
                </a:outerShdw>
              </a:effectLst>
              <a:latin typeface="Arial" panose="020B0604020202020204" pitchFamily="34" charset="0"/>
            </a:endParaRPr>
          </a:p>
        </p:txBody>
      </p:sp>
      <p:sp>
        <p:nvSpPr>
          <p:cNvPr id="103426" name="Rectangle 2"/>
          <p:cNvSpPr>
            <a:spLocks noGrp="1" noChangeArrowheads="1"/>
          </p:cNvSpPr>
          <p:nvPr>
            <p:ph type="title"/>
          </p:nvPr>
        </p:nvSpPr>
        <p:spPr>
          <a:xfrm>
            <a:off x="457200" y="-285776"/>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双相障碍的临床类型</a:t>
            </a:r>
          </a:p>
        </p:txBody>
      </p:sp>
      <p:sp>
        <p:nvSpPr>
          <p:cNvPr id="103427" name="Rectangle 3"/>
          <p:cNvSpPr>
            <a:spLocks noGrp="1" noChangeArrowheads="1"/>
          </p:cNvSpPr>
          <p:nvPr>
            <p:ph idx="1"/>
          </p:nvPr>
        </p:nvSpPr>
        <p:spPr>
          <a:xfrm>
            <a:off x="457200" y="785794"/>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⒊</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快速循环型双相障碍（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rapid cycle</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每年有</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次以上的情感发作</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占双相障碍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10%~15%</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少数患者在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个月内出现</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次或</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次以上的发作→超快速循环型</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在疾病分类学和人口统计学上，类似于其他双相障碍，但病程似乎更长，治疗难度更大</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女性占</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80%~90%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，非快速循环型患者女性占</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50%</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导致快速循环病程的因素</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使用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TCAs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SSRIs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SNRIs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MAOIs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、锂盐和抗精神病药物治疗</a:t>
            </a:r>
          </a:p>
          <a:p>
            <a:pPr marL="1143000" marR="0" lvl="2" indent="-2286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躁狂患者出现临床或亚临床的甲状腺功能低下（自发形成或在使用锂盐治疗期间）→疾病出现交替更为快速的病程</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89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a:t>
            </a:fld>
            <a:endParaRPr lang="en-US" altLang="zh-CN" sz="1400" dirty="0">
              <a:effectLst>
                <a:outerShdw blurRad="38100" dist="38100" dir="2700000">
                  <a:srgbClr val="000000"/>
                </a:outerShdw>
              </a:effectLst>
              <a:latin typeface="Arial" panose="020B0604020202020204" pitchFamily="34" charset="0"/>
            </a:endParaRPr>
          </a:p>
        </p:txBody>
      </p:sp>
      <p:sp>
        <p:nvSpPr>
          <p:cNvPr id="30722" name="Rectangle 2"/>
          <p:cNvSpPr>
            <a:spLocks noGrp="1" noChangeArrowheads="1"/>
          </p:cNvSpPr>
          <p:nvPr>
            <p:ph type="title"/>
          </p:nvPr>
        </p:nvSpPr>
        <p:spPr>
          <a:xfrm>
            <a:off x="457200" y="357166"/>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一、流行病学</a:t>
            </a:r>
          </a:p>
        </p:txBody>
      </p:sp>
      <p:sp>
        <p:nvSpPr>
          <p:cNvPr id="3072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首发年龄：</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21~50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岁，平均发病年龄：</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40</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岁左右</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男女之比：</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可能原因：女性特殊生理周期、女性应对应激事件的能力较男性差</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可能风险：低层社会人群多见←低层社会人群遭遇更多负性生活事件</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90</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90</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90</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90</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90</a:t>
            </a:fld>
            <a:endParaRPr lang="en-US" altLang="zh-CN" sz="1400" dirty="0">
              <a:effectLst>
                <a:outerShdw blurRad="38100" dist="38100" dir="2700000">
                  <a:srgbClr val="000000"/>
                </a:outerShdw>
              </a:effectLst>
              <a:latin typeface="Arial" panose="020B0604020202020204" pitchFamily="34" charset="0"/>
            </a:endParaRPr>
          </a:p>
        </p:txBody>
      </p:sp>
      <p:sp>
        <p:nvSpPr>
          <p:cNvPr id="104450" name="Rectangle 2"/>
          <p:cNvSpPr>
            <a:spLocks noGrp="1" noChangeArrowheads="1"/>
          </p:cNvSpPr>
          <p:nvPr>
            <p:ph type="title"/>
          </p:nvPr>
        </p:nvSpPr>
        <p:spPr>
          <a:xfrm>
            <a:off x="457200" y="-71462"/>
            <a:ext cx="8229600" cy="1157286"/>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㈢</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双相障碍的临床类型</a:t>
            </a:r>
          </a:p>
        </p:txBody>
      </p:sp>
      <p:sp>
        <p:nvSpPr>
          <p:cNvPr id="104451" name="Rectangle 3"/>
          <p:cNvSpPr>
            <a:spLocks noGrp="1" noChangeArrowheads="1"/>
          </p:cNvSpPr>
          <p:nvPr>
            <p:ph idx="1"/>
          </p:nvPr>
        </p:nvSpPr>
        <p:spPr>
          <a:xfrm>
            <a:off x="428596" y="85723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⒋</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混合型（</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mix states</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指躁狂症状与抑郁症状在一次发作中同时出现，临床较为少见。其躁狂症状和抑郁症状均不典型，表现复杂，易被误诊</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混合状态有的在躁狂和抑郁转相时发生，有的是在躁狂发作时使用抗精神病药物诱发抑郁，或抑郁发作时使用抗</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药诱发躁狂的交替过程中发生，一般持续时间较短</a:t>
            </a:r>
            <a:r>
              <a:rPr kumimoji="0" lang="zh-CN" altLang="en-US"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有部分在整个发作过程中完全呈躁狂和抑郁的混合状态</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分为混合型躁狂和混合型抑郁两类，其中以混合型抑郁最为常见</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DSM-Ⅳ</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诊断标准为：临床上以抑郁或躁狂症状为主，并符合抑郁发作或躁狂发作的诊断标准，同时伴有</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个或</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个以上的躁狂或抑郁症状，持续时间达</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周以上</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⒌其他类型：主要包括临床常用的治疗药物所致的抑郁、躁狂症状，抗抑郁药物诱发的躁狂、轻躁狂发作等</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90</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91</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91</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91</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91</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91</a:t>
            </a:fld>
            <a:endParaRPr lang="en-US" altLang="zh-CN" sz="1400" dirty="0">
              <a:effectLst>
                <a:outerShdw blurRad="38100" dist="38100" dir="2700000">
                  <a:srgbClr val="000000"/>
                </a:outerShdw>
              </a:effectLst>
              <a:latin typeface="Arial" panose="020B0604020202020204" pitchFamily="34" charset="0"/>
            </a:endParaRPr>
          </a:p>
        </p:txBody>
      </p:sp>
      <p:sp>
        <p:nvSpPr>
          <p:cNvPr id="105474" name="Rectangle 2"/>
          <p:cNvSpPr>
            <a:spLocks noGrp="1" noChangeArrowheads="1"/>
          </p:cNvSpPr>
          <p:nvPr>
            <p:ph type="title"/>
          </p:nvPr>
        </p:nvSpPr>
        <p:spPr>
          <a:xfrm>
            <a:off x="457200" y="71414"/>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四、诊断</a:t>
            </a:r>
          </a:p>
        </p:txBody>
      </p:sp>
      <p:sp>
        <p:nvSpPr>
          <p:cNvPr id="105475" name="Rectangle 3"/>
          <p:cNvSpPr>
            <a:spLocks noGrp="1" noChangeArrowheads="1"/>
          </p:cNvSpPr>
          <p:nvPr>
            <p:ph idx="1"/>
          </p:nvPr>
        </p:nvSpPr>
        <p:spPr>
          <a:xfrm>
            <a:off x="457200" y="160021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⒈CCMD-3</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有关躁狂发作的诊断标准</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⑴时间界限明显并持续至少</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周的（或更短时间，只要达到必须住院程度）异常，持续存在情感的高涨、自我夸大或易激惹性行为</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⑵在此心境障碍时期内，持续表现下列</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项以上的症状（如心境为激惹，则需</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项），并有较显著的程度</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①自我估计过高或夸大</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②睡眠需要减少（如每天只需</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睡眠便感到休息好了）</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③比平时更健谈，或感到一直要讲话的紧迫感</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④意念飘忽，或主观上体验到思想在赛跑</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⑤随境转移，容易分心（即注意力易转移到无关紧要的外界刺激上去）</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⑥有目的的活动增加（无论社交、工作、学习或者性活动都是如此），或精神运动性激越</a:t>
            </a:r>
          </a:p>
          <a:p>
            <a:pPr marL="1143000" marR="0" lvl="2" indent="-2286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⑦过分地参与某些有乐趣的活动，而这种活动有潜在可能产生乐极生悲的痛苦后果（如无节制的狂欢、狂饮，轻率的性行为，或愚蠢的商业投资）</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91</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92</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92</a:t>
            </a:fld>
            <a:endParaRPr lang="en-US" altLang="zh-CN" sz="1400" dirty="0">
              <a:effectLst>
                <a:outerShdw blurRad="38100" dist="38100" dir="2700000">
                  <a:srgbClr val="000000"/>
                </a:outerShdw>
              </a:effectLst>
              <a:latin typeface="Arial" panose="020B0604020202020204" pitchFamily="34" charset="0"/>
            </a:endParaRPr>
          </a:p>
        </p:txBody>
      </p:sp>
      <p:sp>
        <p:nvSpPr>
          <p:cNvPr id="5"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92</a:t>
            </a:fld>
            <a:endParaRPr lang="en-US" altLang="zh-CN" sz="1400" dirty="0">
              <a:effectLst>
                <a:outerShdw blurRad="38100" dist="38100" dir="2700000">
                  <a:srgbClr val="000000"/>
                </a:outerShdw>
              </a:effectLst>
              <a:latin typeface="Arial" panose="020B0604020202020204" pitchFamily="34" charset="0"/>
            </a:endParaRPr>
          </a:p>
        </p:txBody>
      </p:sp>
      <p:sp>
        <p:nvSpPr>
          <p:cNvPr id="2" name="标题 1"/>
          <p:cNvSpPr>
            <a:spLocks noGrp="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四、诊断</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endParaRPr>
          </a:p>
        </p:txBody>
      </p:sp>
      <p:sp>
        <p:nvSpPr>
          <p:cNvPr id="3" name="内容占位符 2"/>
          <p:cNvSpPr>
            <a:spLocks noGrp="1"/>
          </p:cNvSpPr>
          <p:nvPr>
            <p:ph idx="1"/>
          </p:nvPr>
        </p:nvSpPr>
        <p:spPr>
          <a:xfrm>
            <a:off x="457200" y="142873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⒈CCMD-3</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有关躁狂发作的诊断标准</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⑶这种心境障碍已经严重影响到患者的社交或职业功能，或为防止其伤害别人或患者需要住院治疗，并且有精神病性表现</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⑷排除躯体疾病或药物及精神活性物质所致的继发性躁狂（如甲状腺功能亢进、抗抑郁药物治疗以及酒精等）</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⒉抑郁发作的诊断标准：如前述</a:t>
            </a:r>
          </a:p>
        </p:txBody>
      </p:sp>
      <p:sp>
        <p:nvSpPr>
          <p:cNvPr id="4" name="灯片编号占位符 3"/>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92</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93</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93</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93</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93</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93</a:t>
            </a:fld>
            <a:endParaRPr lang="en-US" altLang="zh-CN" sz="1400" dirty="0">
              <a:effectLst>
                <a:outerShdw blurRad="38100" dist="38100" dir="2700000">
                  <a:srgbClr val="000000"/>
                </a:outerShdw>
              </a:effectLst>
              <a:latin typeface="Arial" panose="020B0604020202020204" pitchFamily="34" charset="0"/>
            </a:endParaRPr>
          </a:p>
        </p:txBody>
      </p:sp>
      <p:sp>
        <p:nvSpPr>
          <p:cNvPr id="106498" name="Rectangle 2"/>
          <p:cNvSpPr>
            <a:spLocks noGrp="1" noChangeArrowheads="1"/>
          </p:cNvSpPr>
          <p:nvPr>
            <p:ph type="title"/>
          </p:nvPr>
        </p:nvSpPr>
        <p:spPr>
          <a:xfrm>
            <a:off x="428596" y="142852"/>
            <a:ext cx="8229600" cy="137160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五、鉴别诊断</a:t>
            </a:r>
          </a:p>
        </p:txBody>
      </p:sp>
      <p:sp>
        <p:nvSpPr>
          <p:cNvPr id="106499" name="Rectangle 3"/>
          <p:cNvSpPr>
            <a:spLocks noGrp="1" noChangeArrowheads="1"/>
          </p:cNvSpPr>
          <p:nvPr>
            <p:ph idx="1"/>
          </p:nvPr>
        </p:nvSpPr>
        <p:spPr>
          <a:xfrm>
            <a:off x="500034" y="1500174"/>
            <a:ext cx="8229600" cy="4329114"/>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躯体疾病致情感障碍</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脑器质性疾病（如脑外伤）、躯体疾病（如感染</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 HIV </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）会导致类似躁狂的临床表现，尤其是既往无心境障碍病史的老年患者</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鉴别点：无心境改变的背景下，过分的社会脱抑制行为强烈地提示额叶病变。躁狂症状与躯体疾病症状呈平行关系</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精神活性物质致情感障碍</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鉴别点：有精神活性物质使用史，躁狂症状为继发症状，过后不能完全回忆</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93</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94</a:t>
            </a:fld>
            <a:endParaRPr lang="en-US" altLang="zh-CN" sz="1400" dirty="0">
              <a:effectLst>
                <a:outerShdw blurRad="38100" dist="38100" dir="2700000">
                  <a:srgbClr val="000000"/>
                </a:outerShdw>
              </a:effectLst>
              <a:latin typeface="Arial" panose="020B0604020202020204" pitchFamily="34" charset="0"/>
            </a:endParaRPr>
          </a:p>
        </p:txBody>
      </p:sp>
      <p:sp>
        <p:nvSpPr>
          <p:cNvPr id="5"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94</a:t>
            </a:fld>
            <a:endParaRPr lang="en-US" altLang="zh-CN" sz="1400" dirty="0">
              <a:effectLst>
                <a:outerShdw blurRad="38100" dist="38100" dir="2700000">
                  <a:srgbClr val="000000"/>
                </a:outerShdw>
              </a:effectLst>
              <a:latin typeface="Arial" panose="020B0604020202020204" pitchFamily="34" charset="0"/>
            </a:endParaRPr>
          </a:p>
        </p:txBody>
      </p:sp>
      <p:sp>
        <p:nvSpPr>
          <p:cNvPr id="4"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94</a:t>
            </a:fld>
            <a:endParaRPr lang="en-US" altLang="zh-CN" sz="1400" dirty="0">
              <a:effectLst>
                <a:outerShdw blurRad="38100" dist="38100" dir="2700000">
                  <a:srgbClr val="000000"/>
                </a:outerShdw>
              </a:effectLst>
              <a:latin typeface="Arial" panose="020B0604020202020204" pitchFamily="34" charset="0"/>
            </a:endParaRPr>
          </a:p>
        </p:txBody>
      </p:sp>
      <p:sp>
        <p:nvSpPr>
          <p:cNvPr id="125954" name="Rectangle 2"/>
          <p:cNvSpPr>
            <a:spLocks noGrp="1" noChangeArrowheads="1"/>
          </p:cNvSpPr>
          <p:nvPr>
            <p:ph type="title"/>
          </p:nvPr>
        </p:nvSpPr>
        <p:spPr>
          <a:xfrm>
            <a:off x="500034" y="-142900"/>
            <a:ext cx="8229600" cy="13716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五、鉴别诊断</a:t>
            </a:r>
          </a:p>
        </p:txBody>
      </p:sp>
      <p:sp>
        <p:nvSpPr>
          <p:cNvPr id="125955" name="Rectangle 3"/>
          <p:cNvSpPr>
            <a:spLocks noGrp="1" noChangeArrowheads="1"/>
          </p:cNvSpPr>
          <p:nvPr>
            <p:ph idx="1"/>
          </p:nvPr>
        </p:nvSpPr>
        <p:spPr>
          <a:xfrm>
            <a:off x="457200" y="857232"/>
            <a:ext cx="8229600" cy="445295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精神病性障碍</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精神分裂症或分裂情感性障碍与急性躁狂相：鉴别点是根据病程特点以及发作缓解期是否有明显的社会功能损害</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严重抑郁发作伴激越与混合型双相障碍：鉴别点为有无躁狂症状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儿童和青少年注意缺陷障碍（</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ADHD</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）与躁狂发作：均是以活动过多、冲动、行为判断能力和高级行为能力减弱、及心理否认为特征，鉴别点为病史和观察病程</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某种人格障碍（如边缘型或癔症型人格障碍）与躁狂发作：均有冲动行为、情绪不稳定和偏执观念，鉴别点为症状特点和病程</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药物：某些药物可导致类似躁狂的表现。鉴别点：这种发作与用药有密切的关系，常伴有程度不等的意识障碍</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抑郁发作的鉴别诊断：如前述</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95</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95</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95</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95</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95</a:t>
            </a:fld>
            <a:endParaRPr lang="en-US" altLang="zh-CN" sz="1400" dirty="0">
              <a:effectLst>
                <a:outerShdw blurRad="38100" dist="38100" dir="2700000">
                  <a:srgbClr val="000000"/>
                </a:outerShdw>
              </a:effectLst>
              <a:latin typeface="Arial" panose="020B0604020202020204" pitchFamily="34" charset="0"/>
            </a:endParaRPr>
          </a:p>
        </p:txBody>
      </p:sp>
      <p:sp>
        <p:nvSpPr>
          <p:cNvPr id="107522" name="Rectangle 2"/>
          <p:cNvSpPr>
            <a:spLocks noGrp="1" noChangeArrowheads="1"/>
          </p:cNvSpPr>
          <p:nvPr>
            <p:ph type="title"/>
          </p:nvPr>
        </p:nvSpPr>
        <p:spPr>
          <a:xfrm>
            <a:off x="457200" y="381000"/>
            <a:ext cx="8229600" cy="1262050"/>
          </a:xfrm>
        </p:spPr>
        <p:txBody>
          <a:bodyPr vert="horz" wrap="square" lIns="91440" tIns="45720" rIns="91440" bIns="45720" numCol="1" anchor="ctr" anchorCtr="0" compatLnSpc="1"/>
          <a:lstStyle/>
          <a:p>
            <a:pPr marL="1117600" marR="0" lvl="0" indent="-111760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六、治疗</a:t>
            </a:r>
          </a:p>
        </p:txBody>
      </p:sp>
      <p:sp>
        <p:nvSpPr>
          <p:cNvPr id="107523" name="Rectangle 3"/>
          <p:cNvSpPr>
            <a:spLocks noGrp="1" noChangeArrowheads="1"/>
          </p:cNvSpPr>
          <p:nvPr>
            <p:ph idx="1"/>
          </p:nvPr>
        </p:nvSpPr>
        <p:spPr>
          <a:xfrm>
            <a:off x="500034" y="178592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双相障碍表现为抑郁与躁狂的反复交替发作，但在整个病程中抑郁发作的次数及持续的时间远较躁狂多或长，抑郁发作约占整个病程的</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90%</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以上</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双相抑郁的处理较为棘手</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95</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96</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96</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96</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96</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96</a:t>
            </a:fld>
            <a:endParaRPr lang="en-US" altLang="zh-CN" sz="1400" dirty="0">
              <a:effectLst>
                <a:outerShdw blurRad="38100" dist="38100" dir="2700000">
                  <a:srgbClr val="000000"/>
                </a:outerShdw>
              </a:effectLst>
              <a:latin typeface="Arial" panose="020B0604020202020204" pitchFamily="34" charset="0"/>
            </a:endParaRPr>
          </a:p>
        </p:txBody>
      </p:sp>
      <p:sp>
        <p:nvSpPr>
          <p:cNvPr id="108546"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㈠</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急性躁狂发作的治疗</a:t>
            </a:r>
          </a:p>
        </p:txBody>
      </p:sp>
      <p:sp>
        <p:nvSpPr>
          <p:cNvPr id="108547" name="Rectangle 3"/>
          <p:cNvSpPr>
            <a:spLocks noGrp="1" noChangeArrowheads="1"/>
          </p:cNvSpPr>
          <p:nvPr>
            <p:ph idx="1"/>
          </p:nvPr>
        </p:nvSpPr>
        <p:spPr>
          <a:xfrm>
            <a:off x="428596" y="157161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治疗目标：减少体力和脑力的过度活动，改善精神病性症状，防止由精疲力竭、睡眠剥夺、体液摄入不足导致的健康恶化</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药物治疗起关键作用</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96</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97</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97</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97</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97</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97</a:t>
            </a:fld>
            <a:endParaRPr lang="en-US" altLang="zh-CN" sz="1400" dirty="0">
              <a:effectLst>
                <a:outerShdw blurRad="38100" dist="38100" dir="2700000">
                  <a:srgbClr val="000000"/>
                </a:outerShdw>
              </a:effectLst>
              <a:latin typeface="Arial" panose="020B0604020202020204" pitchFamily="34" charset="0"/>
            </a:endParaRPr>
          </a:p>
        </p:txBody>
      </p:sp>
      <p:sp>
        <p:nvSpPr>
          <p:cNvPr id="109570" name="Rectangle 2"/>
          <p:cNvSpPr>
            <a:spLocks noGrp="1" noChangeArrowheads="1"/>
          </p:cNvSpPr>
          <p:nvPr>
            <p:ph type="title"/>
          </p:nvPr>
        </p:nvSpPr>
        <p:spPr>
          <a:xfrm>
            <a:off x="457200" y="14285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⒈</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药物治疗</a:t>
            </a:r>
          </a:p>
        </p:txBody>
      </p:sp>
      <p:sp>
        <p:nvSpPr>
          <p:cNvPr id="109571" name="Rectangle 3"/>
          <p:cNvSpPr>
            <a:spLocks noGrp="1" noChangeArrowheads="1"/>
          </p:cNvSpPr>
          <p:nvPr>
            <p:ph idx="1"/>
          </p:nvPr>
        </p:nvSpPr>
        <p:spPr>
          <a:xfrm>
            <a:off x="457200" y="142873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⑴</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典型抗精神病药</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不管是否有精神病性症状，氯丙嗪和氟哌啶醇对控制躁狂症状有效，常需肌注药物以尽快控制症状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局限性：不良反应多、对躁狂缓解后的抑郁情绪无效</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⑵非典型抗精神病药物</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奥氮平、利培酮、喹硫平、齐拉西酮、阿立哌唑均能有效控制躁狂症状</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优点：不良反应少、耐受性好，并且奥氮平和喹硫平对抑郁症状也有治疗作用</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97</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98</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98</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98</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98</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98</a:t>
            </a:fld>
            <a:endParaRPr lang="en-US" altLang="zh-CN" sz="1400" dirty="0">
              <a:effectLst>
                <a:outerShdw blurRad="38100" dist="38100" dir="2700000">
                  <a:srgbClr val="000000"/>
                </a:outerShdw>
              </a:effectLst>
              <a:latin typeface="Arial" panose="020B0604020202020204" pitchFamily="34" charset="0"/>
            </a:endParaRPr>
          </a:p>
        </p:txBody>
      </p:sp>
      <p:sp>
        <p:nvSpPr>
          <p:cNvPr id="110594" name="Rectangle 2"/>
          <p:cNvSpPr>
            <a:spLocks noGrp="1" noChangeArrowheads="1"/>
          </p:cNvSpPr>
          <p:nvPr>
            <p:ph type="title"/>
          </p:nvPr>
        </p:nvSpPr>
        <p:spPr>
          <a:xfrm>
            <a:off x="457200" y="-24"/>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⑶</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心境稳定剂</a:t>
            </a:r>
          </a:p>
        </p:txBody>
      </p:sp>
      <p:sp>
        <p:nvSpPr>
          <p:cNvPr id="110595" name="Rectangle 3"/>
          <p:cNvSpPr>
            <a:spLocks noGrp="1" noChangeArrowheads="1"/>
          </p:cNvSpPr>
          <p:nvPr>
            <p:ph idx="1"/>
          </p:nvPr>
        </p:nvSpPr>
        <p:spPr>
          <a:xfrm>
            <a:off x="457200" y="1243026"/>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）锂盐</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治疗躁狂症的有效率为</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60%</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左右，对典型躁狂症状有效，但对伴有精神病性症状或快速循环型疗效欠佳</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起效需要</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2~4</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治疗剂量与中毒剂量比较接近→需监测血锂浓度，通常在服药后</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12h</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采集样本。血锂浓度维持在</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0.8~1.2mmol/L</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，不宜超过</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1.4mmol/L</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。与抗精神病药合用时，锂浓度应控制在</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1.0mmol/L</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以内</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不良反应：恶心、呕吐、腹泻、多尿、多饮、手抖、乏力、</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ECG</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改变</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锂盐中毒表现：意识障碍、高热、昏迷、反射亢进、心律失常、血压降低、少尿或无尿等→立即停药，及时抢救</a:t>
            </a:r>
          </a:p>
          <a:p>
            <a:pPr marL="342900" marR="0" lvl="0" indent="-342900" algn="l" defTabSz="914400" rtl="0" eaLnBrk="1" fontAlgn="base" latinLnBrk="0" hangingPunct="1">
              <a:spcBef>
                <a:spcPct val="20000"/>
              </a:spcBef>
              <a:spcAft>
                <a:spcPct val="0"/>
              </a:spcAft>
              <a:buClr>
                <a:schemeClr val="hlink"/>
              </a:buClr>
              <a:buSzPct val="65000"/>
              <a:buFont typeface="Wingdings" panose="05000000000000000000" pitchFamily="2" charset="2"/>
              <a:buChar char="n"/>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）卡马西平</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抗躁狂作用与锂盐等效或稍差。锂盐无效的患者，可能对卡马西平有效</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主要不良反应：恶心、眩晕、共济失调、复视，</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10%</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患者可能在</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2</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周内出现斑丘疹性痒疹→停药。如加药较慢，发生皮疹的可能性较小</a:t>
            </a:r>
          </a:p>
          <a:p>
            <a:pPr marL="742950" marR="0" lvl="1" indent="-285750" algn="l" defTabSz="914400" rtl="0" eaLnBrk="1" fontAlgn="base" latinLnBrk="0" hangingPunct="1">
              <a:spcBef>
                <a:spcPct val="20000"/>
              </a:spcBef>
              <a:spcAft>
                <a:spcPct val="0"/>
              </a:spcAft>
              <a:buClr>
                <a:schemeClr val="folHlink"/>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严重中毒反应：粒细胞减少、再生障碍性贫血、</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Stevens-Johnson</a:t>
            </a:r>
            <a:r>
              <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综合征和水中毒</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98</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Grp="1" noChangeArrowheads="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effectLst>
                  <a:outerShdw blurRad="38100" dist="38100" dir="2700000">
                    <a:srgbClr val="000000"/>
                  </a:outerShdw>
                </a:effectLst>
                <a:latin typeface="Arial" panose="020B0604020202020204" pitchFamily="34" charset="0"/>
              </a:rPr>
              <a:pPr lvl="0" algn="r" eaLnBrk="1" hangingPunct="1"/>
              <a:t>99</a:t>
            </a:fld>
            <a:endParaRPr lang="en-US" altLang="zh-CN" sz="1400" dirty="0">
              <a:effectLst>
                <a:outerShdw blurRad="38100" dist="38100" dir="2700000">
                  <a:srgbClr val="000000"/>
                </a:outerShdw>
              </a:effectLst>
              <a:latin typeface="Arial" panose="020B0604020202020204" pitchFamily="34" charset="0"/>
            </a:endParaRPr>
          </a:p>
        </p:txBody>
      </p:sp>
      <p:sp>
        <p:nvSpPr>
          <p:cNvPr id="9"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99</a:t>
            </a:fld>
            <a:endParaRPr lang="en-US" altLang="zh-CN" sz="1400" dirty="0">
              <a:effectLst>
                <a:outerShdw blurRad="38100" dist="38100" dir="2700000">
                  <a:srgbClr val="000000"/>
                </a:outerShdw>
              </a:effectLst>
              <a:latin typeface="Arial" panose="020B0604020202020204" pitchFamily="34" charset="0"/>
            </a:endParaRPr>
          </a:p>
        </p:txBody>
      </p:sp>
      <p:sp>
        <p:nvSpPr>
          <p:cNvPr id="7"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99</a:t>
            </a:fld>
            <a:endParaRPr lang="en-US" altLang="zh-CN" sz="1400" dirty="0">
              <a:effectLst>
                <a:outerShdw blurRad="38100" dist="38100" dir="2700000">
                  <a:srgbClr val="000000"/>
                </a:outerShdw>
              </a:effectLst>
              <a:latin typeface="Arial" panose="020B0604020202020204" pitchFamily="34" charset="0"/>
            </a:endParaRPr>
          </a:p>
        </p:txBody>
      </p:sp>
      <p:sp>
        <p:nvSpPr>
          <p:cNvPr id="8"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99</a:t>
            </a:fld>
            <a:endParaRPr lang="en-US" altLang="zh-CN" sz="1400" dirty="0">
              <a:effectLst>
                <a:outerShdw blurRad="38100" dist="38100" dir="2700000">
                  <a:srgbClr val="000000"/>
                </a:outerShdw>
              </a:effectLst>
              <a:latin typeface="Arial" panose="020B0604020202020204" pitchFamily="34" charset="0"/>
            </a:endParaRPr>
          </a:p>
        </p:txBody>
      </p:sp>
      <p:sp>
        <p:nvSpPr>
          <p:cNvPr id="6" name="Rectangle 6"/>
          <p:cNvSpPr txBox="1">
            <a:spLocks noGrp="1" noChangeArrowheads="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99</a:t>
            </a:fld>
            <a:endParaRPr lang="en-US" altLang="zh-CN" sz="1400" dirty="0">
              <a:effectLst>
                <a:outerShdw blurRad="38100" dist="38100" dir="2700000">
                  <a:srgbClr val="000000"/>
                </a:outerShdw>
              </a:effectLst>
              <a:latin typeface="Arial" panose="020B0604020202020204" pitchFamily="34" charset="0"/>
            </a:endParaRPr>
          </a:p>
        </p:txBody>
      </p:sp>
      <p:sp>
        <p:nvSpPr>
          <p:cNvPr id="111618" name="Rectangle 2"/>
          <p:cNvSpPr>
            <a:spLocks noGrp="1" noChangeArrowheads="1"/>
          </p:cNvSpPr>
          <p:nvPr>
            <p:ph type="title"/>
          </p:nvPr>
        </p:nvSpPr>
        <p:spPr>
          <a:xfrm>
            <a:off x="457200" y="-71462"/>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⑶</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rPr>
              <a:t>心境稳定剂</a:t>
            </a:r>
          </a:p>
        </p:txBody>
      </p:sp>
      <p:sp>
        <p:nvSpPr>
          <p:cNvPr id="111619" name="Rectangle 3"/>
          <p:cNvSpPr>
            <a:spLocks noGrp="1" noChangeArrowheads="1"/>
          </p:cNvSpPr>
          <p:nvPr>
            <p:ph idx="1"/>
          </p:nvPr>
        </p:nvSpPr>
        <p:spPr>
          <a:xfrm>
            <a:off x="428596" y="857232"/>
            <a:ext cx="82296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）丙戊酸盐</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抗躁狂作用与锂盐相当，对伴有精神病性症状、快速循环型和烦躁不安症状较锂盐有效</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起效较其他心境稳定剂快，如使用“丙戊酸盐负荷”，可在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1~4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天内显效。抗躁狂作用至少需要</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50</a:t>
            </a:r>
            <a:r>
              <a:rPr kumimoji="0" lang="el-GR"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μ</a:t>
            </a:r>
            <a:r>
              <a:rPr kumimoji="0" lang="en-US"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g/ml</a:t>
            </a:r>
            <a:r>
              <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的血浆</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浓度，血药浓度在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40</a:t>
            </a:r>
            <a:r>
              <a:rPr kumimoji="0" lang="en-US"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110</a:t>
            </a:r>
            <a:r>
              <a:rPr kumimoji="0" lang="el-GR"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μ</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g/ml</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endParaRP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耐受性较好，不良反应：震颤、体重增加、一过性脱发、皮疹及肝脏损害</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rPr>
              <a:t>→需</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监测肝功能；有研究认为，丙戊酸盐较锂盐增加多囊卵巢综合征的发生风险</a:t>
            </a:r>
          </a:p>
          <a:p>
            <a:pPr marL="342900" marR="0" lvl="0" indent="-342900" algn="l" defTabSz="914400" rtl="0" eaLnBrk="1" fontAlgn="base" latinLnBrk="0" hangingPunct="1">
              <a:lnSpc>
                <a:spcPct val="150000"/>
              </a:lnSpc>
              <a:spcBef>
                <a:spcPct val="20000"/>
              </a:spcBef>
              <a:spcAft>
                <a:spcPct val="0"/>
              </a:spcAft>
              <a:buClr>
                <a:schemeClr val="hlink"/>
              </a:buClr>
              <a:buSzPct val="65000"/>
              <a:buFont typeface="Wingdings" panose="05000000000000000000" pitchFamily="2" charset="2"/>
              <a:buChar char="n"/>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4</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）拉莫三嗪（</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lamotrigine</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对双相抑郁具有预防作用</a:t>
            </a:r>
          </a:p>
          <a:p>
            <a:pPr marL="742950" marR="0" lvl="1" indent="-285750" algn="l" defTabSz="914400" rtl="0" eaLnBrk="1" fontAlgn="base" latinLnBrk="0" hangingPunct="1">
              <a:lnSpc>
                <a:spcPct val="150000"/>
              </a:lnSpc>
              <a:spcBef>
                <a:spcPct val="20000"/>
              </a:spcBef>
              <a:spcAft>
                <a:spcPct val="0"/>
              </a:spcAft>
              <a:buClr>
                <a:schemeClr val="folHlink"/>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itchFamily="34" charset="-122"/>
                <a:ea typeface="微软雅黑" pitchFamily="34" charset="-122"/>
                <a:cs typeface="Tahoma" panose="020B0604030504040204" pitchFamily="34" charset="0"/>
              </a:rPr>
              <a:t>主要不良反应：皮疹，缓慢加药可减少皮疹的发生</a:t>
            </a:r>
          </a:p>
        </p:txBody>
      </p:sp>
      <p:sp>
        <p:nvSpPr>
          <p:cNvPr id="2" name="灯片编号占位符 1"/>
          <p:cNvSpPr txBox="1">
            <a:spLocks noGrp="1"/>
          </p:cNvSpPr>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0DB2DC-4C9A-4742-B13C-FB6460FD3503}" type="slidenum">
              <a:rPr lang="en-US" altLang="zh-CN" sz="1400" dirty="0">
                <a:effectLst>
                  <a:outerShdw blurRad="38100" dist="38100" dir="2700000">
                    <a:srgbClr val="000000"/>
                  </a:outerShdw>
                </a:effectLst>
                <a:latin typeface="Arial" panose="020B0604020202020204" pitchFamily="34" charset="0"/>
              </a:rPr>
              <a:pPr algn="r"/>
              <a:t>99</a:t>
            </a:fld>
            <a:endParaRPr lang="en-US" altLang="zh-CN" sz="1400" dirty="0">
              <a:effectLst>
                <a:outerShdw blurRad="38100" dist="38100" dir="2700000">
                  <a:srgbClr val="000000"/>
                </a:outerShdw>
              </a:effectLst>
              <a:latin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Textured</Template>
  <TotalTime>107</TotalTime>
  <Words>13846</Words>
  <Application>Microsoft Office PowerPoint</Application>
  <PresentationFormat>全屏显示(4:3)</PresentationFormat>
  <Paragraphs>1549</Paragraphs>
  <Slides>115</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115</vt:i4>
      </vt:variant>
    </vt:vector>
  </HeadingPairs>
  <TitlesOfParts>
    <vt:vector size="126" baseType="lpstr">
      <vt:lpstr>黑体</vt:lpstr>
      <vt:lpstr>宋体</vt:lpstr>
      <vt:lpstr>微软雅黑</vt:lpstr>
      <vt:lpstr>Arial</vt:lpstr>
      <vt:lpstr>Calibri</vt:lpstr>
      <vt:lpstr>Comic Sans MS</vt:lpstr>
      <vt:lpstr>Tahoma</vt:lpstr>
      <vt:lpstr>Tw Cen MT</vt:lpstr>
      <vt:lpstr>Wingdings</vt:lpstr>
      <vt:lpstr>Textured</vt:lpstr>
      <vt:lpstr>默认设计模板</vt:lpstr>
      <vt:lpstr>PowerPoint 演示文稿</vt:lpstr>
      <vt:lpstr>概述</vt:lpstr>
      <vt:lpstr>特 征</vt:lpstr>
      <vt:lpstr>类型</vt:lpstr>
      <vt:lpstr>第一节</vt:lpstr>
      <vt:lpstr>概述</vt:lpstr>
      <vt:lpstr>类型</vt:lpstr>
      <vt:lpstr>流行病学</vt:lpstr>
      <vt:lpstr>一、流行病学</vt:lpstr>
      <vt:lpstr>二、发病机制</vt:lpstr>
      <vt:lpstr>（一）生活事件</vt:lpstr>
      <vt:lpstr>（二）生物学因素</vt:lpstr>
      <vt:lpstr>（二）生物学因素</vt:lpstr>
      <vt:lpstr>（三）遗传因素</vt:lpstr>
      <vt:lpstr>（三）遗传因素</vt:lpstr>
      <vt:lpstr>（四）脑影像学</vt:lpstr>
      <vt:lpstr>（五）行为学习与认知理论</vt:lpstr>
      <vt:lpstr>临床表现</vt:lpstr>
      <vt:lpstr>三、临床表现</vt:lpstr>
      <vt:lpstr>三、临床表现</vt:lpstr>
      <vt:lpstr>三、临床表现</vt:lpstr>
      <vt:lpstr>三、临床表现</vt:lpstr>
      <vt:lpstr>三、临床表现</vt:lpstr>
      <vt:lpstr>三、临床表现</vt:lpstr>
      <vt:lpstr>三、临床表现</vt:lpstr>
      <vt:lpstr>四、抑郁症临床表现的分型或分类</vt:lpstr>
      <vt:lpstr>㈠诊断标准</vt:lpstr>
      <vt:lpstr>㈠诊断标准</vt:lpstr>
      <vt:lpstr>㈠诊断标准</vt:lpstr>
      <vt:lpstr>㈡抑郁症的分类</vt:lpstr>
      <vt:lpstr>3.抑郁障碍的分类 （ICD-10及DSM-Ⅳ）</vt:lpstr>
      <vt:lpstr>3.抑郁障碍的分类 （ICD-10及DSM-Ⅳ）</vt:lpstr>
      <vt:lpstr>五、诊断</vt:lpstr>
      <vt:lpstr>五、诊断</vt:lpstr>
      <vt:lpstr>五、诊断</vt:lpstr>
      <vt:lpstr>六、鉴别诊断</vt:lpstr>
      <vt:lpstr>六、鉴别诊断</vt:lpstr>
      <vt:lpstr>六、鉴别诊断</vt:lpstr>
      <vt:lpstr>七、治疗</vt:lpstr>
      <vt:lpstr>㈡抗抑郁药物治疗</vt:lpstr>
      <vt:lpstr>㈢抗抑郁药的治疗原则</vt:lpstr>
      <vt:lpstr>㈢抗抑郁药的治疗原则</vt:lpstr>
      <vt:lpstr>抑郁症临床治疗过程示意图</vt:lpstr>
      <vt:lpstr>㈣抗抑郁药物的选择</vt:lpstr>
      <vt:lpstr>㈣抗抑郁药物的选择</vt:lpstr>
      <vt:lpstr>常用抗抑郁药物的临床特点</vt:lpstr>
      <vt:lpstr>㈤抗抑郁药物的治疗策略</vt:lpstr>
      <vt:lpstr>㈤抗抑郁药物的治疗策略</vt:lpstr>
      <vt:lpstr>㈥电休克治疗（电抽搐治疗，electric convulsive therapy，ECT）</vt:lpstr>
      <vt:lpstr>㈦心理治疗</vt:lpstr>
      <vt:lpstr>认知行为疗法的关键要素</vt:lpstr>
      <vt:lpstr>㈧难治性抑郁症的治疗</vt:lpstr>
      <vt:lpstr>㈧难治性抑郁症的治疗</vt:lpstr>
      <vt:lpstr>八、病程和预后</vt:lpstr>
      <vt:lpstr>八、病程和预后</vt:lpstr>
      <vt:lpstr>八、病程和预后</vt:lpstr>
      <vt:lpstr>第二节</vt:lpstr>
      <vt:lpstr>概述</vt:lpstr>
      <vt:lpstr>一、患病率</vt:lpstr>
      <vt:lpstr>二、发病危险因素</vt:lpstr>
      <vt:lpstr>二、发病危险因素</vt:lpstr>
      <vt:lpstr>二、发病危险因素</vt:lpstr>
      <vt:lpstr>三、临床表现</vt:lpstr>
      <vt:lpstr>四、诊断和鉴别诊断</vt:lpstr>
      <vt:lpstr>鉴别诊断</vt:lpstr>
      <vt:lpstr>鉴别诊断</vt:lpstr>
      <vt:lpstr>恶劣心境的治疗措施</vt:lpstr>
      <vt:lpstr>五、治疗</vt:lpstr>
      <vt:lpstr>㈡心理治疗</vt:lpstr>
      <vt:lpstr>㈡心理治疗</vt:lpstr>
      <vt:lpstr>㈡心理治疗</vt:lpstr>
      <vt:lpstr>㈡心理治疗</vt:lpstr>
      <vt:lpstr>六、预后及病程</vt:lpstr>
      <vt:lpstr>第三节</vt:lpstr>
      <vt:lpstr>概述</vt:lpstr>
      <vt:lpstr>一、流行病学</vt:lpstr>
      <vt:lpstr>二、发病机制</vt:lpstr>
      <vt:lpstr>㈡神经生物学</vt:lpstr>
      <vt:lpstr>㈡神经生物学</vt:lpstr>
      <vt:lpstr>㈡神经生物学</vt:lpstr>
      <vt:lpstr>㈡神经生物学</vt:lpstr>
      <vt:lpstr>㈢社会心理学理论</vt:lpstr>
      <vt:lpstr>三、临床表现</vt:lpstr>
      <vt:lpstr>㈠躁狂发作的特征</vt:lpstr>
      <vt:lpstr>㈠躁狂发作的特征</vt:lpstr>
      <vt:lpstr>㈠躁狂发作的特征</vt:lpstr>
      <vt:lpstr>㈡抑郁发作的特征</vt:lpstr>
      <vt:lpstr>㈢双相障碍的临床类型</vt:lpstr>
      <vt:lpstr>㈢双相障碍的临床类型</vt:lpstr>
      <vt:lpstr>㈢双相障碍的临床类型</vt:lpstr>
      <vt:lpstr>四、诊断</vt:lpstr>
      <vt:lpstr>四、诊断</vt:lpstr>
      <vt:lpstr>五、鉴别诊断</vt:lpstr>
      <vt:lpstr>五、鉴别诊断</vt:lpstr>
      <vt:lpstr>六、治疗</vt:lpstr>
      <vt:lpstr>㈠急性躁狂发作的治疗</vt:lpstr>
      <vt:lpstr>⒈药物治疗</vt:lpstr>
      <vt:lpstr>⑶心境稳定剂</vt:lpstr>
      <vt:lpstr>⑶心境稳定剂</vt:lpstr>
      <vt:lpstr>⑷苯二氮卓类药物</vt:lpstr>
      <vt:lpstr>⒉电休克治疗</vt:lpstr>
      <vt:lpstr>㈡急性抑郁发作的治疗</vt:lpstr>
      <vt:lpstr>㈢双相障碍的巩固期治疗</vt:lpstr>
      <vt:lpstr>㈣双相障碍的维持治疗</vt:lpstr>
      <vt:lpstr>㈤特殊人群双相障碍的治疗</vt:lpstr>
      <vt:lpstr>㈤特殊人群双相障碍的治疗</vt:lpstr>
      <vt:lpstr>㈥心理治疗</vt:lpstr>
      <vt:lpstr>七、病程和预后</vt:lpstr>
      <vt:lpstr>八、  双相障碍的诊疗程序</vt:lpstr>
      <vt:lpstr>治疗目标</vt:lpstr>
      <vt:lpstr>心境障碍的病程和预后</vt:lpstr>
      <vt:lpstr>抑郁症可以导致自杀</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心境障碍</dc:title>
  <dc:creator>YlmF</dc:creator>
  <cp:lastModifiedBy>chunhong</cp:lastModifiedBy>
  <cp:revision>191</cp:revision>
  <dcterms:created xsi:type="dcterms:W3CDTF">2015-03-05T13:22:16Z</dcterms:created>
  <dcterms:modified xsi:type="dcterms:W3CDTF">2020-10-22T01:53:10Z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