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63"/>
  </p:notesMasterIdLst>
  <p:sldIdLst>
    <p:sldId id="281" r:id="rId2"/>
    <p:sldId id="282" r:id="rId3"/>
    <p:sldId id="299" r:id="rId4"/>
    <p:sldId id="298" r:id="rId5"/>
    <p:sldId id="312" r:id="rId6"/>
    <p:sldId id="389" r:id="rId7"/>
    <p:sldId id="399" r:id="rId8"/>
    <p:sldId id="390" r:id="rId9"/>
    <p:sldId id="391" r:id="rId10"/>
    <p:sldId id="393" r:id="rId11"/>
    <p:sldId id="314" r:id="rId12"/>
    <p:sldId id="397" r:id="rId13"/>
    <p:sldId id="398" r:id="rId14"/>
    <p:sldId id="444" r:id="rId15"/>
    <p:sldId id="394" r:id="rId16"/>
    <p:sldId id="400" r:id="rId17"/>
    <p:sldId id="406" r:id="rId18"/>
    <p:sldId id="408" r:id="rId19"/>
    <p:sldId id="416" r:id="rId20"/>
    <p:sldId id="407" r:id="rId21"/>
    <p:sldId id="409" r:id="rId22"/>
    <p:sldId id="410" r:id="rId23"/>
    <p:sldId id="414" r:id="rId24"/>
    <p:sldId id="411" r:id="rId25"/>
    <p:sldId id="415" r:id="rId26"/>
    <p:sldId id="412" r:id="rId27"/>
    <p:sldId id="413" r:id="rId28"/>
    <p:sldId id="445" r:id="rId29"/>
    <p:sldId id="395" r:id="rId30"/>
    <p:sldId id="401" r:id="rId31"/>
    <p:sldId id="417" r:id="rId32"/>
    <p:sldId id="418" r:id="rId33"/>
    <p:sldId id="419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20" r:id="rId44"/>
    <p:sldId id="421" r:id="rId45"/>
    <p:sldId id="422" r:id="rId46"/>
    <p:sldId id="446" r:id="rId47"/>
    <p:sldId id="396" r:id="rId48"/>
    <p:sldId id="402" r:id="rId49"/>
    <p:sldId id="432" r:id="rId50"/>
    <p:sldId id="439" r:id="rId51"/>
    <p:sldId id="433" r:id="rId52"/>
    <p:sldId id="441" r:id="rId53"/>
    <p:sldId id="434" r:id="rId54"/>
    <p:sldId id="435" r:id="rId55"/>
    <p:sldId id="436" r:id="rId56"/>
    <p:sldId id="442" r:id="rId57"/>
    <p:sldId id="437" r:id="rId58"/>
    <p:sldId id="438" r:id="rId59"/>
    <p:sldId id="443" r:id="rId60"/>
    <p:sldId id="447" r:id="rId61"/>
    <p:sldId id="26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9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9E40-20E7-A748-8AD2-E350992AB4B7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4F65-5F1D-4844-9288-62EFEDFFB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CF9735-B597-BE42-BC68-AB7DCE234B94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6542BB-0798-9A41-B6E3-09BDED242D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57" y="175364"/>
            <a:ext cx="881538" cy="1079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04"/>
            <a:ext cx="1440000" cy="1152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955490" y="6436290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复旦大学版权所有</a:t>
            </a:r>
            <a:endParaRPr lang="en-US" altLang="zh-CN" sz="2000" b="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5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2602" y="1541663"/>
            <a:ext cx="9622254" cy="242146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中国医药学方药医学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（二）</a:t>
            </a:r>
            <a:endParaRPr 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2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3665" y="454641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松科植物红松的种子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11" y="1808145"/>
            <a:ext cx="378000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3970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松子仁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开宝本草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性能：性温、味甘，归肺、大肠经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肠燥便秘：润肠通便，五仁丸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世医得效方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肺燥咳嗽：润肺止咳，凤髓丹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玄感传尸方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注意点：大便溏泻者、痰湿壅盛者忌用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现代药理：主要含脂肪酸等成分，抗氧化、降脂等作用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1884356"/>
            <a:ext cx="10131425" cy="3817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火麻仁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郁李仁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松子仁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火麻仁、郁李仁、松子仁均能润肠通便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火麻仁滋养润燥，作用缓和，适用于病后体虚及胎前产后的肠燥便秘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郁李仁滑肠通便作用较强，且能利尿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松子仁还能润肺止咳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0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780378"/>
            <a:ext cx="10131425" cy="45188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麻仁丸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组成：火麻仁、芍药、枳实、大黄、厚朴、杏仁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火麻仁（君）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润肠通便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杏仁（臣）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上肃肺气，下润大肠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白芍（臣）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养血敛阴，缓急止痛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大黄、枳实、厚朴（佐）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轻下热结，除肠胃燥热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功用：润肠通便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主治：肠燥证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大便秘结，小便频数；苔微黄，舌红少津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8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780378"/>
            <a:ext cx="10131425" cy="45188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甘麦大枣汤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组成：甘草、小麦、大枣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小麦（君）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养心安神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甘草（臣）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补脾益气，补养心气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大枣（佐）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补中益气，润燥缓急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功用：温润脏躁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主治：脏躁证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精神恍惚，悲伤欲哭，心中烦乱，失眠，呵欠；舌淡苔薄，脉细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重点回顾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75" y="1916193"/>
            <a:ext cx="9528826" cy="364913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辛甘温润凉燥方药的共同特点及临床应用（性味、使用注意点、临床决策、主治、辨证要点）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紫苏、杏仁的主治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杏苏散、麻仁丸、甘麦大枣汤的主治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700" y="29337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2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316327" y="1837193"/>
            <a:ext cx="684000" cy="684000"/>
          </a:xfrm>
          <a:prstGeom prst="ellipse">
            <a:avLst/>
          </a:prstGeom>
          <a:solidFill>
            <a:schemeClr val="tx1">
              <a:lumMod val="6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甘</a:t>
            </a:r>
            <a:endParaRPr 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01070" y="1837193"/>
            <a:ext cx="684000" cy="68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02675" y="1767678"/>
            <a:ext cx="9312926" cy="42267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热燥证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辨证要点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发热、恶寒、咳嗽、口干、咽干、唇干、痰少；舌红、脉浮数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多见于各种传染病初期或肺结核或习惯性便秘等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临床决策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辛凉润燥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常用药物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沙参、麦冬、天冬、石斛、百合、玉竹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常用方剂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清燥救肺汤、沙参麦冬汤、桑杏汤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085813" y="1837193"/>
            <a:ext cx="684000" cy="68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寒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165" y="2689013"/>
            <a:ext cx="50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南：桔梗科沙参属植物轮叶沙参和杏叶</a:t>
            </a: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沙参及阔叶沙参的根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8459" y="496231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北：伞形</a:t>
            </a: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科植物珊瑚菜的根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10" y="813903"/>
            <a:ext cx="2520000" cy="1678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1"/>
          <a:stretch/>
        </p:blipFill>
        <p:spPr>
          <a:xfrm>
            <a:off x="7808010" y="3117713"/>
            <a:ext cx="2520000" cy="16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016001" y="1513678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沙参（南沙参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；北沙参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本草汇言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性能：性凉、味甘，归肺、胃经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10-15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肺燥津少：润肺生津，沙参麦冬汤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胃燥液耗：益胃滋液，益胃汤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注意点：脾胃虚寒或寒饮咳喘者忌用；反藜芦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现代药理：南沙参主要含多糖类、三萜类、酚苷类等成分，祛痰、免疫抑制、抗衰老、清除自由基等作用；北沙参主要含香豆素类、聚炔类、木质素类等成分，免疫抑制、祛痰、镇痛镇静等作用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2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2189156"/>
            <a:ext cx="10131425" cy="318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南沙参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北沙参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南沙参、北沙参均能清肺养阴、益胃生津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南沙参偏于清肺祛痰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北沙参偏于养阴清热生津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5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397000"/>
            <a:ext cx="10131425" cy="501650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桑杏汤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组成：桑叶、杏仁、沙参、象贝母、香豉、栀皮、梨皮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桑叶、杏仁（君）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清宣燥热，降气止咳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淡豆豉（臣）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助桑叶轻宣发表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象贝母（臣）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清热润肺，化痰止咳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沙参（臣）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养阴生津，润肺止咳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栀皮（佐）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清泄肺热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梨皮（佐）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生津润燥，止咳化痰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功用：清燥润肺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主治：外感温燥证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身热不甚，干咳无痰或痰少而黏；舌红苔薄白而燥，右脉数大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74" y="1754978"/>
            <a:ext cx="10131425" cy="364913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第一节 辨证方药医学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6165" y="4546412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百合科多年生草本植物沿阶草或大叶麦冬须根上的小块根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r="6905"/>
          <a:stretch/>
        </p:blipFill>
        <p:spPr>
          <a:xfrm>
            <a:off x="6819900" y="1782745"/>
            <a:ext cx="345440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762744" y="1333500"/>
            <a:ext cx="11175999" cy="509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麦冬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性能：性寒、味甘，归胃、肺、心经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肺燥咳嗽：清燥润肺，清燥救肺汤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医门法律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胃燥火逆：润胃降逆，麦门冬汤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肺燥消渴：润燥止渴，麦门冬汤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脾胃虚寒泄泻、胃有痰饮湿浊及暴感风寒咳嗽者忌用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现代药理：主要含甾醇类、黄酮类、多糖类等成分，抗心肌缺血、抗血栓、降血糖、增强免疫功能等作用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9365" y="454641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百合科植物天门冬的块根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" b="4215"/>
          <a:stretch/>
        </p:blipFill>
        <p:spPr>
          <a:xfrm>
            <a:off x="7148239" y="1808145"/>
            <a:ext cx="3181818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天冬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性能：性寒、味甘，归肺、肾经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虚劳咳嗽：润燥滋阴，三才丸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儒门事亲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羸瘦骨蒸：润肺滋阴，天门冬汤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肺燥咳血：润肺降火，天门冬丸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本事方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虚寒泄泻及风寒咳嗽者忌用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现代药理：主要含皂苷类、氨基酸、多糖类等成分，镇咳祛痰、抗炎、抗菌、抗肿瘤等作用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9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2189156"/>
            <a:ext cx="10131425" cy="318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麦冬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天冬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麦冬、天冬均能清热滋阴生津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麦冬滋腻性较弱，滋阴润燥清热力弱于天冬，能养胃生津、清心除烦，作用部位偏上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天冬滋腻性较强，清火润燥力强于麦冬，能滋肾阴而降虚火，作用部位偏下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7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384300"/>
            <a:ext cx="10131425" cy="516890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清燥救肺汤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医门法律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组成：桑叶、石膏、甘草、人参、胡麻仁、阿胶、麦冬、杏仁、枇杷叶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桑叶（君）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清宣燥热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石膏（臣）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清泄肺热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麦冬（臣）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养阴润肺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人参（佐）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益气生津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胡麻仁（佐）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养阴润肺滋燥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阿胶（佐）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补血养阴润肺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杏仁、枇杷叶（佐）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降气止咳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甘草（佐、使）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补益肺脾；调和诸药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功用：清燥润肺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主治：温燥证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身热，干咳无痰，气逆而喘，咽干鼻燥；舌干少苔，脉虚大而数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9365" y="45464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百合科植物玉竹的根茎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" b="2777"/>
          <a:stretch/>
        </p:blipFill>
        <p:spPr>
          <a:xfrm>
            <a:off x="7192419" y="1808145"/>
            <a:ext cx="2913919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玉竹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性能：性寒、味甘，归肺、胃经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肺胃阴虚：滋阴润燥，玉竹麦门冬汤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羸瘦骨蒸：润肺滋阴，天门冬汤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外感阴虚：滋阴解表，葳蕤汤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千金要方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痰湿气滞者忌用，脾虚便溏者慎用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现代药理：主要含皂苷类、黄酮类、多糖类等成分，降血糖、免疫调节、抗氧化、抗肿瘤等作用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780378"/>
            <a:ext cx="10131425" cy="45188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沙参麦冬汤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组成：沙参、玉竹、甘草、桑叶、麦冬、扁豆、天花粉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沙参、麦冬（君）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滋养肺胃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玉竹、天花粉（臣）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清热生津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桑叶（佐）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清宣肺热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扁豆、甘草（佐）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益气和中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甘草（使）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调和诸药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功用：清养肺胃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主治：燥伤肺胃证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咽干，口渴，干咳，痰少而黏，发热；舌红少苔，脉细数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0765" y="441941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兰科植物金钗石斛或其多种同属植物的茎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5143" b="7646"/>
          <a:stretch/>
        </p:blipFill>
        <p:spPr>
          <a:xfrm>
            <a:off x="7430765" y="1681145"/>
            <a:ext cx="3431373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1016001" y="1640678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石斛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性能：性寒、味甘，归肺、胃、肾经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暑热伤气：清热益气，清暑益气汤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温热经纬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内障目暗：清肝明目，石斛夜光丸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中华人民共和国药典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温热病早期阴未伤者、湿温病未化燥者、脾胃虚寒者忌用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现代药理：主要含多糖类、生物碱类等成分，增强免疫、抗肿瘤、促进胃酸分泌、抗血小板凝集等作用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8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165" y="4724212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百合科植物卷丹、百合或细叶百合的干燥肉质鳞叶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2" b="6480"/>
          <a:stretch/>
        </p:blipFill>
        <p:spPr>
          <a:xfrm>
            <a:off x="7388397" y="1985945"/>
            <a:ext cx="300000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820399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百合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性能：性寒、味甘，归心、肺经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肺痨咳嗽：润燥滋肺，百合固金汤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慎斋遗书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百合病：清心安神，百合知母地黄汤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胃脘气痛：清热消胀，百合汤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时方歌括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风寒咳嗽及中寒便溏者忌用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现代药理：主要含皂苷类、生物碱类、多糖类等成分，镇咳祛痰、镇静催眠、增强免疫、抗肿瘤等作用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0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重点回顾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75" y="1916193"/>
            <a:ext cx="9528826" cy="364913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甘凉滋润热燥方药的共同特点及临床应用（性味、使用注意点、临床决策、主治、辨证要点）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沙参、玉竹的主治；麦冬与天冬的比较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桑杏汤的主治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700" y="29337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6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700" y="29337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75" y="1843878"/>
            <a:ext cx="9312926" cy="4226722"/>
          </a:xfrm>
        </p:spPr>
        <p:txBody>
          <a:bodyPr numCol="2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寒湿证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辨证要点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脘腹痞闷、食欲不振、便溏、恶心欲吐、口淡不渴、头身困重、面色晦黄、小便短少；舌淡胖苔白腻、脉濡缓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多见于现代医学消化系统疾病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临床决策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苦温燥湿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常用药物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藿香、佩兰、豆蔻、苍术、半夏、茯苓、厚朴、砂仁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常用方剂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藿香正气散、平胃散、二陈汤、五苓散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316327" y="1837193"/>
            <a:ext cx="684000" cy="684000"/>
          </a:xfrm>
          <a:prstGeom prst="ellipse">
            <a:avLst/>
          </a:prstGeom>
          <a:solidFill>
            <a:schemeClr val="tx1">
              <a:lumMod val="6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苦</a:t>
            </a:r>
            <a:endParaRPr 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085813" y="1837193"/>
            <a:ext cx="684000" cy="68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201070" y="1837193"/>
            <a:ext cx="684000" cy="684000"/>
          </a:xfrm>
          <a:prstGeom prst="ellipse">
            <a:avLst/>
          </a:prstGeom>
          <a:solidFill>
            <a:schemeClr val="tx1">
              <a:lumMod val="6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辛</a:t>
            </a:r>
            <a:endParaRPr 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5965" y="454641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唇形科草本植物广藿香或藿香的地上部分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藿香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名医别录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性能：性温、味辛，归脾、胃、肺经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时病寒热：芳香辟秽，藿香正气散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腹痛吐泻：和胃化湿，不换金正气散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医统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水土不服：和胃化湿，金不换正气丸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奇方类编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阴虚火旺、胃热作呕作胀者忌用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现代药理：主要含挥发油、黄酮类、三萜类等成分，抗菌、抗真菌、调节胃肠道运动等作用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571" b="6439"/>
          <a:stretch/>
        </p:blipFill>
        <p:spPr>
          <a:xfrm>
            <a:off x="7122672" y="1808145"/>
            <a:ext cx="3419613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0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5565" y="454641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菊科植物佩兰的地上部分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20" y="1808145"/>
            <a:ext cx="329025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佩兰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性能：性温、味辛，归脾、胃经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脾瘅口甘：化湿醒脾，兰草汤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黄帝内经素问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暑湿表证：化湿解暑，五叶芦根汤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湿热病篇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阴虚、气虚者忌用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现代药理：主要含挥发油、甾醇类、倍半萜类等成分，抗炎、祛痰、增强免疫、抑菌等作用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6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2189156"/>
            <a:ext cx="10131425" cy="318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藿香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佩兰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藿香、佩兰均能化湿和中、消解暑热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藿香偏辛温，兼祛风寒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佩兰偏辛平，治疗脾瘅要药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2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5965" y="454641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菊科植物茅苍术或北苍术的干燥根茎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r="1715" b="6640"/>
          <a:stretch/>
        </p:blipFill>
        <p:spPr>
          <a:xfrm>
            <a:off x="6873208" y="1808145"/>
            <a:ext cx="3562759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苍术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性能：性温、味苦，归脾、胃、肝经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脘腹胀满：燥湿健脾，平胃散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风湿痹证：辛温燥湿，薏苡仁汤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类证治裁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外感表湿：祛风胜湿，神术散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雷头风：燥湿清窍，清震汤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卫生宝鉴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阴虚内热、气虚多汗者忌用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现代药理：主要含挥发油、倍半萜类、糖苷类等成分，调节胃肠道运动、抗溃疡、抗菌、抗炎等作用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1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865" y="4546412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木兰科植物厚朴或凹叶厚朴的干燥干皮、根皮及枝皮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15" y="1808145"/>
            <a:ext cx="389890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1016001" y="1589878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厚朴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性能：性温、味辛，归脾、胃、肺、大肠经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脘闷腹胀：燥湿除满，平胃散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痰湿喘嗽：降逆平喘，厚朴麻黄汤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易耗气伤津，故气虚津亏者及孕妇忌用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现代药理：主要含木质素类、挥发油、生物碱类等成分，调节胃肠道运动、抗溃疡、抗菌、抗炎镇痛等作用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6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2189156"/>
            <a:ext cx="10131425" cy="318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苍术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厚朴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苍术、厚朴均能燥湿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苍术为燥湿健脾要药，并可祛风湿、散表邪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厚朴苦降下气，能消积除满及消痰平喘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84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365" y="45464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天南星科植物半夏的干燥块茎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16" y="1808145"/>
            <a:ext cx="377093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半夏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性能：性温、味辛，归脾、胃、肺经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恶心呕吐：和胃降逆，小半夏汤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心下痞满：辛开消痞，半夏泻心汤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痰饮眩晕：化痰蠲饮，半夏白术天麻汤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古今医鉴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咳痰气喘：止咳化痰，二陈汤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一切血证及阴虚燥咳、津伤口渴、燥痰者忌用，孕妇慎用；使用不当引起中毒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现代药理：主要含生物碱类、挥发油、有机酸等成分，镇咳、镇吐、抗溃疡、调节胃肠道运动等作用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5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365" y="45464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多孔菌科真菌茯苓的干燥菌核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3" b="10556"/>
          <a:stretch/>
        </p:blipFill>
        <p:spPr>
          <a:xfrm>
            <a:off x="7104133" y="1808145"/>
            <a:ext cx="3121101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茯苓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性能：性平、味甘，归心、肺、脾、肾经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水肿尿少：淡渗利湿，五苓散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痰饮头晕：燥湿化饮，苓桂术甘汤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胃脘痞满：健脾消痞，茯苓饮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外台秘要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脾虚不运：健脾益气，参苓白术散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阴虚而无湿热、虚寒滑精、气虚下陷者慎用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现代药理：主要含三萜类、多糖类等成分，利尿、增强免疫、镇静、抗肿瘤等作用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85900"/>
            <a:ext cx="10321926" cy="487680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藿香正气散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组成：藿香、紫苏、白术、白芷、茯苓、大腹皮、厚朴、半夏、陈皮、桔梗、甘草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藿香（君）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解表散寒，芳香化湿，辟秽和中，升清降浊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白芷、紫苏（臣）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助藿香解表散寒，芳香化湿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半夏、厚朴（臣）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燥湿醒脾，行气化湿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陈皮、桔梗、大腹皮（佐）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行气燥湿和胃，开宣肺气，行气利湿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白术、茯苓（佐）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健脾燥湿，渗湿健脾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生姜、甘草、大枣（佐、使）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健脾和胃；调和诸药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功用：化湿解表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主治：外感风寒湿证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恶寒，发热，头痛，胸闷，腹痛，恶心，腹泻；苔腻，脉濡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2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75" y="1843878"/>
            <a:ext cx="9312926" cy="4226722"/>
          </a:xfrm>
        </p:spPr>
        <p:txBody>
          <a:bodyPr numCol="2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凉燥证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辨证要点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恶寒、发热、咳嗽、口干、咽干、唇干、痰少、便秘；苔糙、脉浮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多见于现代医学感冒或习惯性便秘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临床决策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温润凉燥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常用药物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紫苏、杏仁、火麻仁、郁李仁、松子仁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常用方剂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杏苏散、麻仁丸、甘麦大枣汤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201070" y="1837193"/>
            <a:ext cx="684000" cy="68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316327" y="1837193"/>
            <a:ext cx="684000" cy="684000"/>
          </a:xfrm>
          <a:prstGeom prst="ellipse">
            <a:avLst/>
          </a:prstGeom>
          <a:solidFill>
            <a:schemeClr val="tx1">
              <a:lumMod val="6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辛</a:t>
            </a:r>
            <a:endParaRPr 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589878"/>
            <a:ext cx="10131425" cy="48236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平胃散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组成：苍术、厚朴、陈皮、甘草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苍术（君）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燥湿健脾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厚朴（臣）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行气除满，化湿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陈皮（佐）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理气和胃，燥湿醒脾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甘草（佐、使）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益气健脾；调和诸药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生姜（佐、使）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温散水湿，和胃降逆；调和脾胃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大枣（佐、使）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补脾益气；调和脾胃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功用：燥湿和胃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主治：湿滞脾胃证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脘腹胀满，不思饮食，口淡无味，恶心呕吐，嗳气吞酸，泄泻，肢体沉重，怠惰嗜卧；舌苔白腻，脉缓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8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589878"/>
            <a:ext cx="10131425" cy="48236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二陈汤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组成：半夏、陈皮、茯苓、甘草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半夏（君）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燥湿化痰，和胃降逆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陈皮（臣）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理气行滞，燥湿化痰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茯苓（佐）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健脾渗湿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生姜（佐）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制半夏之毒，助半夏化痰降逆、和胃止呕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乌梅（佐）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收敛肺气，防燥散伤正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甘草（佐、使）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健脾和中；调和诸药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功用：燥湿化痰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主治：湿痰证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咳嗽痰多、色白易咯，恶心呕吐，胸膈痞闷，肢体困重，头眩心悸；舌苔白滑或腻，脉滑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0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691478"/>
            <a:ext cx="10131425" cy="45442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五苓散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组成：猪苓、茯苓、白术、泽泻、桂枝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泽泻（君）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利水渗湿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茯苓、猪苓（臣）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助泽泻利水渗湿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白术（佐）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健脾燥湿制水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桂枝（佐）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温阳化气以助利水，解表散邪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功用：利水渗湿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主治：膀胱气化不利之蓄水证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小便不利，微热，烦渴欲饮，脐下动悸，吐涎沫，头痛，眩晕，气短，水肿，泄泻；舌苔白，脉浮或浮数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65" y="454641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姜科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植物白豆蔻或爪哇白豆蔻的干燥成熟果实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694" y="1808145"/>
            <a:ext cx="3383133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豆蔻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名医别录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性能：性温、味辛，归肺、脾、胃经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3-6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湿温初起：化湿行气，三仁汤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气滞腹痛：行气宽中，白豆蔻丸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太平圣惠方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湿浊呕吐：燥湿和胃，白豆蔻汤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杂病源流犀烛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阴虚血燥者忌用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现代药理：主要含挥发油等成分，抑菌、平喘等作用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5165" y="4673412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姜科植物阳春砂、绿壳砂或海南砂的干燥成熟果实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r="6428"/>
          <a:stretch/>
        </p:blipFill>
        <p:spPr>
          <a:xfrm>
            <a:off x="7442611" y="1935145"/>
            <a:ext cx="3399572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砂仁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药性论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性能：性温、味辛，归脾、胃、肾经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3-6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胃脘胀满：化湿醒脾，香砂六君子汤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腹痛泄泻：温脾止痛，单用研末吞服或与干姜、附子等同用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妊娠恶阻：理气安胎，泰山磐石散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古今医统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阴虚有热者忌用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现代药理：主要含挥发油、皂苷类、微量元素等成分，调节胃肠道运动、抗溃疡、镇痛等作用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7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6801" y="2189156"/>
            <a:ext cx="10131425" cy="318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豆蔻 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砂仁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豆蔻、砂仁均能化湿行气、温中止呕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豆蔻化湿行气之力偏于中上焦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砂仁化湿行气之力更强，偏于中下焦，并能行气安胎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重点回顾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75" y="1916193"/>
            <a:ext cx="9528826" cy="364913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苦温散寒燥湿方药的共同特点及临床应用（性味、使用注意点、临床决策、主治、辨证要点）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藿香、苍术、厚朴、半夏、茯苓的主治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藿香正气散的主治及辨证要点；二陈汤、五苓散的主治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7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22700" y="293370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75" y="1653378"/>
            <a:ext cx="9312926" cy="4620422"/>
          </a:xfrm>
        </p:spPr>
        <p:txBody>
          <a:bodyPr numCol="2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主治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湿热证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辨证要点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脘腹痞闷、食欲不振、便溏、恶心欲吐、腹痛、头身困重、黄疸、小便短赤；舌红苔黄腻、脉濡数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多见于现代医学病毒性肝炎、消化系统恶性肿瘤或泌尿系统感染</a:t>
            </a:r>
            <a:endParaRPr lang="en-US" altLang="zh-CN" sz="19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临床决策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苦寒燥湿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常用药物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茵陈、车前子、金钱草、苦参、白头翁、泽泻、薏苡仁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常用方剂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  <a:buFont typeface="Wingdings" charset="2"/>
              <a:buChar char="ü"/>
            </a:pPr>
            <a:r>
              <a:rPr lang="zh-CN" altLang="en-US" sz="1900" dirty="0">
                <a:latin typeface="Microsoft YaHei" charset="-122"/>
                <a:ea typeface="Microsoft YaHei" charset="-122"/>
                <a:cs typeface="Microsoft YaHei" charset="-122"/>
              </a:rPr>
              <a:t>三仁汤、茵陈蒿汤、八正散、白头翁汤</a:t>
            </a:r>
            <a:r>
              <a:rPr lang="en-US" altLang="zh-CN" sz="1900" dirty="0"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378870" y="1627978"/>
            <a:ext cx="684000" cy="68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寒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494127" y="1627978"/>
            <a:ext cx="684000" cy="684000"/>
          </a:xfrm>
          <a:prstGeom prst="ellipse">
            <a:avLst/>
          </a:prstGeom>
          <a:solidFill>
            <a:schemeClr val="tx1">
              <a:lumMod val="6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苦</a:t>
            </a:r>
            <a:endParaRPr 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74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8665" y="4546412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菊科植物滨蒿或茵陈蒿的干燥地上部分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4715" b="8049"/>
          <a:stretch/>
        </p:blipFill>
        <p:spPr>
          <a:xfrm>
            <a:off x="6945634" y="1808145"/>
            <a:ext cx="362284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茵陈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性能：性寒、味苦，归脾、胃、肝、胆经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10-15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湿热黄疸：清热燥湿，茵陈蒿汤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湿温发热：清热燥湿，甘露消毒丹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医效秘传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湿疮瘙痒：清热燥湿，茵陈蒿散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非因湿热引起的发黄忌用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现代药理：主要含香豆素类、黄酮类、色原酮类等成分，利胆、保肝、抗菌、利尿、抗炎等作用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2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4465" y="45464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唇形科植物</a:t>
            </a:r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紫苏的茎叶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4" r="16978"/>
          <a:stretch/>
        </p:blipFill>
        <p:spPr>
          <a:xfrm>
            <a:off x="6986243" y="1808145"/>
            <a:ext cx="3656471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紫苏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名医别录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性能：性温、味辛，归肺、脾经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外感表燥：辛温润燥，杏苏散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子悬腹胀：降逆安胎，紫苏饮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济生方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梅核气：理气行滞，四七汤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三因极一病证方论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注意点：气虚者慎用，阴虚内热及热盛者忌用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现代药理：主要含挥发油、脂肪酸类、黄酮类等成分，止咳平喘、抑菌、解热、镇痛等作用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691478"/>
            <a:ext cx="10131425" cy="42775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茵陈蒿汤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组成：茵陈蒿、栀子、大黄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茵陈（君）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清利湿热，疏利肝胆，降泄浊逆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栀子（臣）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清热降火，通利三焦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大黄（佐）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逐瘀泻热通便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功用：清热利湿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主治：湿热黄疸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皮肤巩膜黄染，小便黄赤，大便不畅，胸闷，口渴；苔腻，脉滑数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8665" y="454641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车前科植物车前或平车前的干燥成熟种子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12222"/>
          <a:stretch/>
        </p:blipFill>
        <p:spPr>
          <a:xfrm>
            <a:off x="7253382" y="1808145"/>
            <a:ext cx="318688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车前子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性能：性寒、味甘，归肝、肾、肺、小肠经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10-15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热淋石淋：清热利湿，八正散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腹痛腹泻：清热利尿，车前子散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杨氏家藏方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目赤肿痛：清肝明目，驻景丸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太平圣惠方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内伤劳倦、阳气下陷、肾虚滑精及内无湿热者慎用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现代药理：主要含多糖类、苯乙醇苷类、黄酮类等成分，利尿、免疫调节、降血糖、抗炎等作用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589878"/>
            <a:ext cx="10131425" cy="50141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八正散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组成：车前子、瞿麦、萹蓄、滑石、栀子、木通、大黄、甘草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滑石、木通（君）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清热利湿，利水通淋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车前子、瞿麦、萹蓄（臣）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助滑石、木通清热利水通淋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大黄（佐）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泻热祛湿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栀子（佐）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泻热利湿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灯心（佐）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利水通淋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甘草（佐、使）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清热解毒，缓急止痛；调和诸药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功用：清热利湿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主治：湿热淋证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尿频尿急尿痛、淋漓不畅，尿色浑赤，癃闭，小腹急满，口燥咽干；苔黄腻，脉滑数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665" y="454641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报春花科植物过路黄的干燥全草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08" y="1808145"/>
            <a:ext cx="3307087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金钱草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本草纲目拾遗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性能：性凉、味苦，归肝、胆、肾、膀胱经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15-30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湿热黄疸：清热利湿，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百草镜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结石腹痛：利胆排石，姜春华利胆排石汤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结石血尿：利尿排石，曙光医院三金汤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阴疽诸毒、脾虚泄泻者忌用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现代药理：主要含黄酮类、三萜类等成分，利尿、促进胆汁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分泌、降胆红素、抗炎等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5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1465" y="45464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豆科植物苦参的干燥根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97" y="1808145"/>
            <a:ext cx="3782364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苦参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性能：性寒、味苦，归心、肝、胃、大肠、膀胱经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痢疾便血：清热燥湿，苦参地黄丸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外科大成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带下阴痒：清热燥湿，榻痒汤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外科正宗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皮肤瘙痒：解毒止痒，消风散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外科正宗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狐惑咽干：解毒燥湿，苦参汤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脾胃虚寒者忌用；反藜芦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现代药理：主要含生物碱类、黄酮类、三萜皂苷类等成分，抗菌、抗肿瘤、解热、抗炎等作用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965" y="4546412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毛茛科植物白头翁的干燥根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2999" b="6640"/>
          <a:stretch/>
        </p:blipFill>
        <p:spPr>
          <a:xfrm>
            <a:off x="6886990" y="1808145"/>
            <a:ext cx="3579052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白头翁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性能：性寒、味苦，归胃、大肠经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10-15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痢疾腹痛：燥湿解毒，白头翁汤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骨节疼痛：除痹止痛，白头翁煎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太平圣惠方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虚寒泻痢者忌用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现代药理：主要含三萜皂苷类、黄酮类、香豆素类等成分，抗菌、抗炎、增强免疫、抗肿瘤等作用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2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691478"/>
            <a:ext cx="10131425" cy="42775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白头翁汤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组成：白头翁、黄柏、黄连、秦皮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白头翁（君）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清热解毒，凉血止痢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黄连（臣）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清热燥湿，泻火解毒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黄柏（臣）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清下焦湿热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秦皮（佐）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清热解毒，收涩止痢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功用：清热燥湿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主治：热毒痢疾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腹痛，里急后重，下痢脓血、赤多白少，渴欲饮水；舌红苔黄，脉弦数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4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965" y="4546412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泽泻科植物泽泻的干燥块茎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13" y="1808145"/>
            <a:ext cx="368780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泽泻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性能：性寒、味淡，归肾、膀胱经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小便不利：渗湿利水，五苓散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支饮眩冒：渗湿利水，泽术汤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肾虚滑精、内无湿热者忌用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现代药理：主要含三萜类、倍半萜类、挥发油等成分，利尿、降血脂、抑制免疫等作用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6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665" y="454641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禾本科植物薏苡的干燥成熟种仁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 r="23924" b="1364"/>
          <a:stretch/>
        </p:blipFill>
        <p:spPr>
          <a:xfrm>
            <a:off x="6943034" y="1808145"/>
            <a:ext cx="359743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薏苡仁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性能：性平、味淡，归脾、胃、肺经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10-15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风寒湿痹：渗湿除痹，薏苡仁散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本事方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肠痈肺痈：渗湿解毒，薏苡附子败酱散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金匮要略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                     苇茎汤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外台秘要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食少便溏：渗湿健脾，参苓白术散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和剂局方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 脾虚无湿、大便燥结及孕妇慎用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现代药理：主要含酯类、脂肪酸类、糖类等成分，解热、镇痛、抗炎、抗肿瘤等作用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苦寒清热利湿方药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9501" y="1589878"/>
            <a:ext cx="10131425" cy="427752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三仁汤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组成：生薏苡仁、白蔻仁、杏仁、滑石、厚朴、半夏、竹叶、通草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杏仁、白蔻仁、薏苡仁（君）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宣利上焦气机，宣畅中焦气机，渗利下焦气机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通草、滑石、竹叶（臣）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清热利湿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半夏、厚朴（佐）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行气化湿，散结除满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功用：清热利湿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主治：湿热留恋气分证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头胀而重，面色淡黄，胸闷，饮食少思，泛泛欲呕，渴不欲饮；苔白腻或厚腻，脉濡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4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4465" y="454641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蔷薇科植物杏的种子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0"/>
          <a:stretch/>
        </p:blipFill>
        <p:spPr>
          <a:xfrm>
            <a:off x="6972111" y="1808145"/>
            <a:ext cx="3505200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4986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杏仁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性能：性温、味苦，归肺、大肠经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肺燥咳嗽：辛温润燥，杏苏散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咳嗽气喘：宣肺平喘，麻杏石甘汤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肠燥便秘：辛温润肠，五仁丸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世医得效方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注意点：有小毒，用量不宜过大，婴儿慎用，阴虚咳喘及大便溏泻者忌用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现代药理：主要含苦杏仁苷、脂肪酸等成分，止咳平喘、抗炎、镇痛等作用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重点回顾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75" y="1916193"/>
            <a:ext cx="9528826" cy="364913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苦温散寒燥湿方药的共同特点及临床应用（性味、使用注意点、临床决策、主治、辨证要点）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茵陈、泽泻、薏苡仁的主治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茵陈蒿汤、白头翁汤的主治及辨证要点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4554" y="5421631"/>
            <a:ext cx="50855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谢谢</a:t>
            </a:r>
            <a:endParaRPr 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27101" y="1427156"/>
            <a:ext cx="10296526" cy="502444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杏苏散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温病条辨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组成：苏叶、杏仁、半夏、茯苓、橘皮、前胡、桔梗、枳壳、甘草、生姜、大枣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苏叶、杏仁（君）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发表散邪，宣发肺气，降肺止咳化痰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前胡（臣）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疏散风寒，降气化痰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桔梗、枳壳（臣）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宣肺止咳，宽胸理气，助苏、杏理肺化痰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半夏、橘皮、茯苓（佐）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燥湿化痰降逆，理气化痰燥湿，健脾渗湿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生姜（佐、使）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助苏叶解表散寒；调和诸药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大枣、甘草（佐、使）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补益肺气；调和诸药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功用：温润凉燥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主治：凉燥表证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辨证要点：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恶寒，发热，无汗，咳嗽，痰黏，口干，咽燥；苔白，脉涩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0765" y="45464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桑科植物大麻的干燥成熟种子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75" y="1808145"/>
            <a:ext cx="3573818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016001" y="13081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火麻仁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性能：性平、味辛，归脾、胃、大肠经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肠燥便秘：辛甘润燥，麻子仁丸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伤寒论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注意点：不宜久服，大便溏泻者忌用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现代药理：主要含脂肪酸、木质素类、甾体类等成分，抗炎、镇痛、抗溃疡、降压等作用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8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260" y="133611"/>
            <a:ext cx="7982210" cy="14562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辛甘温润凉燥方药</a:t>
            </a:r>
            <a:endParaRPr 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565" y="4546412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蔷薇科植物欧李、郁李或长柄扁桃的干燥成熟种子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64" y="1808145"/>
            <a:ext cx="3658065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016001" y="1397000"/>
            <a:ext cx="10490199" cy="474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郁李仁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神农本草经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性能：性平、味辛，归脾、大肠、小肠经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用量：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6-12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主治：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肠燥便秘：辛温润燥，郁李仁饮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水肿腹胀：利水消肿，郁李仁汤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圣济总录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注意点：大便溏泻者忌用，孕妇慎用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现代药理：主要含脂肪酸、黄酮类等成分，促进肠蠕动、镇静、利尿、抗炎、镇痛等作用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7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12724</TotalTime>
  <Words>5160</Words>
  <Application>Microsoft Macintosh PowerPoint</Application>
  <PresentationFormat>Widescreen</PresentationFormat>
  <Paragraphs>587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Microsoft YaHei</vt:lpstr>
      <vt:lpstr>Wingdings</vt:lpstr>
      <vt:lpstr>Arial</vt:lpstr>
      <vt:lpstr>Celestial</vt:lpstr>
      <vt:lpstr>中国医药学方药医学 （二）</vt:lpstr>
      <vt:lpstr>内容</vt:lpstr>
      <vt:lpstr>PowerPoint Presentation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辛甘温润凉燥方药</vt:lpstr>
      <vt:lpstr>重点回顾</vt:lpstr>
      <vt:lpstr>PowerPoint Presentation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甘凉滋润热燥方药</vt:lpstr>
      <vt:lpstr>重点回顾</vt:lpstr>
      <vt:lpstr>PowerPoint Presentation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苦温散寒燥湿方药</vt:lpstr>
      <vt:lpstr>重点回顾</vt:lpstr>
      <vt:lpstr>PowerPoint Presentation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苦寒清热利湿方药</vt:lpstr>
      <vt:lpstr>重点回顾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14级八年制中西医结合科见习</dc:title>
  <dc:creator>Microsoft Office User</dc:creator>
  <cp:lastModifiedBy>Microsoft Office User</cp:lastModifiedBy>
  <cp:revision>3223</cp:revision>
  <dcterms:created xsi:type="dcterms:W3CDTF">2019-03-10T13:47:46Z</dcterms:created>
  <dcterms:modified xsi:type="dcterms:W3CDTF">2021-06-10T10:28:32Z</dcterms:modified>
</cp:coreProperties>
</file>