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7"/>
  </p:notesMasterIdLst>
  <p:sldIdLst>
    <p:sldId id="256" r:id="rId2"/>
    <p:sldId id="377" r:id="rId3"/>
    <p:sldId id="378" r:id="rId4"/>
    <p:sldId id="295" r:id="rId5"/>
    <p:sldId id="296" r:id="rId6"/>
    <p:sldId id="299" r:id="rId7"/>
    <p:sldId id="298" r:id="rId8"/>
    <p:sldId id="300" r:id="rId9"/>
    <p:sldId id="301" r:id="rId10"/>
    <p:sldId id="302" r:id="rId11"/>
    <p:sldId id="303" r:id="rId12"/>
    <p:sldId id="304" r:id="rId13"/>
    <p:sldId id="343" r:id="rId14"/>
    <p:sldId id="305" r:id="rId15"/>
    <p:sldId id="306" r:id="rId16"/>
    <p:sldId id="307" r:id="rId17"/>
    <p:sldId id="308" r:id="rId18"/>
    <p:sldId id="309" r:id="rId19"/>
    <p:sldId id="311" r:id="rId20"/>
    <p:sldId id="312" r:id="rId21"/>
    <p:sldId id="313" r:id="rId22"/>
    <p:sldId id="314" r:id="rId23"/>
    <p:sldId id="396" r:id="rId24"/>
    <p:sldId id="340" r:id="rId25"/>
    <p:sldId id="324" r:id="rId26"/>
    <p:sldId id="325" r:id="rId27"/>
    <p:sldId id="319" r:id="rId28"/>
    <p:sldId id="320" r:id="rId29"/>
    <p:sldId id="321" r:id="rId30"/>
    <p:sldId id="341" r:id="rId31"/>
    <p:sldId id="326" r:id="rId32"/>
    <p:sldId id="327" r:id="rId33"/>
    <p:sldId id="328" r:id="rId34"/>
    <p:sldId id="329" r:id="rId35"/>
    <p:sldId id="330" r:id="rId36"/>
    <p:sldId id="440" r:id="rId37"/>
    <p:sldId id="441" r:id="rId38"/>
    <p:sldId id="331" r:id="rId39"/>
    <p:sldId id="332" r:id="rId40"/>
    <p:sldId id="333" r:id="rId41"/>
    <p:sldId id="375" r:id="rId42"/>
    <p:sldId id="334" r:id="rId43"/>
    <p:sldId id="336" r:id="rId44"/>
    <p:sldId id="337" r:id="rId45"/>
    <p:sldId id="338" r:id="rId46"/>
    <p:sldId id="339" r:id="rId47"/>
    <p:sldId id="342" r:id="rId48"/>
    <p:sldId id="344" r:id="rId49"/>
    <p:sldId id="379" r:id="rId50"/>
    <p:sldId id="380" r:id="rId51"/>
    <p:sldId id="381" r:id="rId52"/>
    <p:sldId id="382" r:id="rId53"/>
    <p:sldId id="383" r:id="rId54"/>
    <p:sldId id="384" r:id="rId55"/>
    <p:sldId id="388" r:id="rId56"/>
    <p:sldId id="345" r:id="rId57"/>
    <p:sldId id="346" r:id="rId58"/>
    <p:sldId id="347" r:id="rId59"/>
    <p:sldId id="352" r:id="rId60"/>
    <p:sldId id="353" r:id="rId61"/>
    <p:sldId id="354" r:id="rId62"/>
    <p:sldId id="349" r:id="rId63"/>
    <p:sldId id="364" r:id="rId64"/>
    <p:sldId id="376" r:id="rId65"/>
    <p:sldId id="397" r:id="rId66"/>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1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0000CC"/>
    <a:srgbClr val="FF0000"/>
    <a:srgbClr val="00FF99"/>
    <a:srgbClr val="66FFCC"/>
    <a:srgbClr val="000000"/>
    <a:srgbClr val="FFCC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05"/>
  </p:normalViewPr>
  <p:slideViewPr>
    <p:cSldViewPr showGuides="1">
      <p:cViewPr varScale="1">
        <p:scale>
          <a:sx n="101" d="100"/>
          <a:sy n="101" d="100"/>
        </p:scale>
        <p:origin x="294" y="114"/>
      </p:cViewPr>
      <p:guideLst>
        <p:guide orient="horz" pos="2160"/>
        <p:guide pos="281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9F7745D-F9B5-4075-851B-3101ECE741BF}"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2021/4/15</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fld id="{9A0DB2DC-4C9A-4742-B13C-FB6460FD3503}" type="slidenum">
              <a:rPr lang="zh-CN" altLang="en-US" sz="1200" dirty="0"/>
              <a:pPr lvl="0" algn="r" eaLnBrk="1" hangingPunct="1"/>
              <a:t>‹#›</a:t>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742950" indent="-285750" algn="l" rtl="0" eaLnBrk="0" fontAlgn="base" hangingPunct="0">
      <a:spcBef>
        <a:spcPct val="30000"/>
      </a:spcBef>
      <a:spcAft>
        <a:spcPct val="0"/>
      </a:spcAft>
      <a:defRPr sz="1200" kern="1200">
        <a:solidFill>
          <a:schemeClr val="tx1"/>
        </a:solidFill>
        <a:latin typeface="+mn-lt"/>
        <a:ea typeface="+mn-ea"/>
        <a:cs typeface="+mn-cs"/>
      </a:defRPr>
    </a:lvl2pPr>
    <a:lvl3pPr marL="1143000" indent="-228600" algn="l" rtl="0" eaLnBrk="0" fontAlgn="base" hangingPunct="0">
      <a:spcBef>
        <a:spcPct val="30000"/>
      </a:spcBef>
      <a:spcAft>
        <a:spcPct val="0"/>
      </a:spcAft>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a:solidFill>
              <a:srgbClr val="000000">
                <a:alpha val="100000"/>
              </a:srgbClr>
            </a:solidFill>
            <a:miter lim="800000"/>
          </a:ln>
        </p:spPr>
      </p:sp>
      <p:sp>
        <p:nvSpPr>
          <p:cNvPr id="75779" name="备注占位符 2"/>
          <p:cNvSpPr>
            <a:spLocks noGrp="1"/>
          </p:cNvSpPr>
          <p:nvPr>
            <p:ph type="body"/>
          </p:nvPr>
        </p:nvSpPr>
        <p:spPr>
          <a:noFill/>
          <a:ln>
            <a:noFill/>
          </a:ln>
        </p:spPr>
        <p:txBody>
          <a:bodyPr wrap="square" lIns="91440" tIns="45720" rIns="91440" bIns="45720" anchor="t"/>
          <a:lstStyle/>
          <a:p>
            <a:pPr lvl="0">
              <a:spcBef>
                <a:spcPct val="0"/>
              </a:spcBef>
            </a:pPr>
            <a:endParaRPr lang="zh-CN" altLang="en-US" sz="1800" dirty="0">
              <a:latin typeface="Arial" panose="020B0604020202020204" pitchFamily="34" charset="0"/>
            </a:endParaRPr>
          </a:p>
        </p:txBody>
      </p:sp>
      <p:sp>
        <p:nvSpPr>
          <p:cNvPr id="7578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pPr lvl="0" algn="r" eaLnBrk="1" hangingPunct="1"/>
              <a:t>1</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a:solidFill>
              <a:srgbClr val="000000">
                <a:alpha val="100000"/>
              </a:srgbClr>
            </a:solidFill>
            <a:miter lim="800000"/>
          </a:ln>
        </p:spPr>
      </p:sp>
      <p:sp>
        <p:nvSpPr>
          <p:cNvPr id="76803"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r>
              <a:rPr lang="zh-CN" altLang="en-US" dirty="0"/>
              <a:t>从</a:t>
            </a:r>
            <a:r>
              <a:rPr lang="en-US" altLang="zh-CN" dirty="0"/>
              <a:t>2019</a:t>
            </a:r>
            <a:r>
              <a:rPr lang="zh-CN" altLang="en-US" dirty="0"/>
              <a:t>年起对农村妇女“两癌”</a:t>
            </a:r>
            <a:r>
              <a:rPr lang="en-US" altLang="zh-CN" dirty="0"/>
              <a:t>——</a:t>
            </a:r>
            <a:r>
              <a:rPr lang="zh-CN" altLang="en-US" dirty="0"/>
              <a:t>乳腺癌和宫颈癌的筛查纳入国家基本公共卫生服务规范</a:t>
            </a:r>
          </a:p>
          <a:p>
            <a:pPr lvl="0"/>
            <a:endParaRPr lang="zh-CN" altLang="en-US" dirty="0"/>
          </a:p>
        </p:txBody>
      </p:sp>
      <p:sp>
        <p:nvSpPr>
          <p:cNvPr id="76804"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eaLnBrk="1" hangingPunct="1"/>
            <a:fld id="{9A0DB2DC-4C9A-4742-B13C-FB6460FD3503}" type="slidenum">
              <a:rPr lang="zh-CN" altLang="en-US" dirty="0"/>
              <a:pPr lvl="0" eaLnBrk="1" hangingPunct="1"/>
              <a:t>36</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ln>
            <a:solidFill>
              <a:srgbClr val="000000">
                <a:alpha val="100000"/>
              </a:srgbClr>
            </a:solidFill>
            <a:miter lim="800000"/>
          </a:ln>
        </p:spPr>
      </p:sp>
      <p:sp>
        <p:nvSpPr>
          <p:cNvPr id="77827"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latin typeface="Arial" panose="020B0604020202020204" pitchFamily="34" charset="0"/>
            </a:endParaRPr>
          </a:p>
        </p:txBody>
      </p:sp>
      <p:sp>
        <p:nvSpPr>
          <p:cNvPr id="7782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defTabSz="1506855" eaLnBrk="1" hangingPunct="1"/>
            <a:fld id="{9A0DB2DC-4C9A-4742-B13C-FB6460FD3503}" type="slidenum">
              <a:rPr lang="en-US" altLang="zh-CN" sz="1200" dirty="0"/>
              <a:pPr lvl="0" algn="r" defTabSz="1506855" eaLnBrk="1" hangingPunct="1"/>
              <a:t>49</a:t>
            </a:fld>
            <a:endParaRPr lang="en-US" altLang="zh-CN"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defTabSz="1506855" eaLnBrk="1" hangingPunct="1"/>
            <a:fld id="{9A0DB2DC-4C9A-4742-B13C-FB6460FD3503}" type="slidenum">
              <a:rPr lang="en-US" altLang="zh-CN" sz="1200" dirty="0"/>
              <a:pPr lvl="0" algn="r" defTabSz="1506855" eaLnBrk="1" hangingPunct="1"/>
              <a:t>50</a:t>
            </a:fld>
            <a:endParaRPr lang="en-US" altLang="zh-CN" sz="1200" dirty="0"/>
          </a:p>
        </p:txBody>
      </p:sp>
      <p:sp>
        <p:nvSpPr>
          <p:cNvPr id="78851"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dirty="0"/>
              <a:pPr lvl="0" algn="r" eaLnBrk="1" hangingPunct="1"/>
              <a:t>50</a:t>
            </a:fld>
            <a:endParaRPr lang="en-US" altLang="zh-CN" sz="1200" dirty="0"/>
          </a:p>
        </p:txBody>
      </p:sp>
      <p:sp>
        <p:nvSpPr>
          <p:cNvPr id="78852" name="Rectangle 2"/>
          <p:cNvSpPr>
            <a:spLocks noGrp="1" noRot="1" noChangeAspect="1" noTextEdit="1"/>
          </p:cNvSpPr>
          <p:nvPr>
            <p:ph type="sldImg"/>
          </p:nvPr>
        </p:nvSpPr>
        <p:spPr>
          <a:ln>
            <a:solidFill>
              <a:srgbClr val="000000">
                <a:alpha val="100000"/>
              </a:srgbClr>
            </a:solidFill>
            <a:miter lim="800000"/>
          </a:ln>
        </p:spPr>
      </p:sp>
      <p:sp>
        <p:nvSpPr>
          <p:cNvPr id="78853" name="Rectangle 3"/>
          <p:cNvSpPr>
            <a:spLocks noGrp="1"/>
          </p:cNvSpPr>
          <p:nvPr>
            <p:ph type="body"/>
          </p:nvPr>
        </p:nvSpPr>
        <p:spPr>
          <a:noFill/>
          <a:ln>
            <a:noFill/>
          </a:ln>
        </p:spPr>
        <p:txBody>
          <a:bodyPr wrap="square" lIns="91440" tIns="45720" rIns="91440" bIns="45720" anchor="t"/>
          <a:lstStyle/>
          <a:p>
            <a:pPr lvl="0"/>
            <a:r>
              <a:rPr lang="zh-CN" altLang="en-US" dirty="0"/>
              <a:t>前</a:t>
            </a:r>
            <a:r>
              <a:rPr lang="en-US" altLang="zh-CN" dirty="0"/>
              <a:t>10</a:t>
            </a:r>
            <a:r>
              <a:rPr lang="zh-CN" altLang="en-US" dirty="0"/>
              <a:t>年，上消化道出血最主要的原因是消化性溃疡，但对比</a:t>
            </a:r>
            <a:r>
              <a:rPr lang="en-US" altLang="zh-CN" dirty="0"/>
              <a:t>90.1-99.12</a:t>
            </a:r>
            <a:r>
              <a:rPr lang="zh-CN" altLang="en-US" dirty="0"/>
              <a:t>与</a:t>
            </a:r>
            <a:r>
              <a:rPr lang="en-US" altLang="zh-CN" dirty="0"/>
              <a:t>00.1-09.10</a:t>
            </a:r>
            <a:r>
              <a:rPr lang="zh-CN" altLang="en-US" dirty="0"/>
              <a:t>前</a:t>
            </a:r>
            <a:r>
              <a:rPr lang="en-US" altLang="zh-CN" dirty="0"/>
              <a:t>10</a:t>
            </a:r>
            <a:r>
              <a:rPr lang="zh-CN" altLang="en-US" dirty="0"/>
              <a:t>年与后</a:t>
            </a:r>
            <a:r>
              <a:rPr lang="en-US" altLang="zh-CN" dirty="0"/>
              <a:t>10</a:t>
            </a:r>
            <a:r>
              <a:rPr lang="zh-CN" altLang="en-US" dirty="0"/>
              <a:t>年相比，发现总的消化性溃疡出血总体呈有下降趋势（</a:t>
            </a:r>
            <a:r>
              <a:rPr lang="en-US" altLang="zh-CN" dirty="0"/>
              <a:t>57.4% vs 42.8%</a:t>
            </a:r>
            <a:r>
              <a:rPr lang="zh-CN" altLang="en-US" dirty="0"/>
              <a:t>，</a:t>
            </a:r>
            <a:r>
              <a:rPr lang="zh-CN" altLang="en-US" b="1" dirty="0">
                <a:sym typeface="Symbol" panose="05050102010706020507" pitchFamily="18" charset="2"/>
              </a:rPr>
              <a:t></a:t>
            </a:r>
            <a:r>
              <a:rPr lang="en-US" altLang="zh-CN" b="1" dirty="0"/>
              <a:t>2</a:t>
            </a:r>
            <a:r>
              <a:rPr lang="en-US" altLang="zh-CN" dirty="0"/>
              <a:t>=79.375</a:t>
            </a:r>
            <a:r>
              <a:rPr lang="zh-CN" altLang="en-US" dirty="0"/>
              <a:t>，</a:t>
            </a:r>
            <a:r>
              <a:rPr lang="en-US" altLang="zh-CN" dirty="0"/>
              <a:t>p&lt;0.001</a:t>
            </a:r>
            <a:r>
              <a:rPr lang="zh-CN" altLang="en-US" dirty="0"/>
              <a:t>），其中十二指肠溃疡出血较前明显减少，（</a:t>
            </a:r>
            <a:r>
              <a:rPr lang="en-US" altLang="zh-CN" dirty="0"/>
              <a:t>43.8% vs27.7%  </a:t>
            </a:r>
            <a:r>
              <a:rPr lang="en-US" altLang="zh-CN" b="1" dirty="0">
                <a:sym typeface="Symbol" panose="05050102010706020507" pitchFamily="18" charset="2"/>
              </a:rPr>
              <a:t></a:t>
            </a:r>
            <a:r>
              <a:rPr lang="en-US" altLang="zh-CN" b="1" dirty="0"/>
              <a:t>2</a:t>
            </a:r>
            <a:r>
              <a:rPr lang="en-US" altLang="zh-CN" dirty="0"/>
              <a:t>=39.709  p&lt;0.001</a:t>
            </a:r>
            <a:r>
              <a:rPr lang="zh-CN" altLang="en-US" dirty="0"/>
              <a:t>），复合型溃疡亦较前有较明显减少，（</a:t>
            </a:r>
            <a:r>
              <a:rPr lang="en-US" altLang="zh-CN" dirty="0"/>
              <a:t>7.7% vs5.5%  </a:t>
            </a:r>
            <a:r>
              <a:rPr lang="en-US" altLang="zh-CN" b="1" dirty="0">
                <a:sym typeface="Symbol" panose="05050102010706020507" pitchFamily="18" charset="2"/>
              </a:rPr>
              <a:t></a:t>
            </a:r>
            <a:r>
              <a:rPr lang="en-US" altLang="zh-CN" b="1" dirty="0"/>
              <a:t>2</a:t>
            </a:r>
            <a:r>
              <a:rPr lang="en-US" altLang="zh-CN" dirty="0"/>
              <a:t>=4.96  p=0.017&lt;0.05</a:t>
            </a:r>
            <a:r>
              <a:rPr lang="zh-CN" altLang="en-US" dirty="0"/>
              <a:t>），而胃溃疡（</a:t>
            </a:r>
            <a:r>
              <a:rPr lang="en-US" altLang="zh-CN" dirty="0"/>
              <a:t>7.4% vs8.1%  </a:t>
            </a:r>
            <a:r>
              <a:rPr lang="en-US" altLang="zh-CN" b="1" dirty="0">
                <a:sym typeface="Symbol" panose="05050102010706020507" pitchFamily="18" charset="2"/>
              </a:rPr>
              <a:t></a:t>
            </a:r>
            <a:r>
              <a:rPr lang="en-US" altLang="zh-CN" b="1" dirty="0"/>
              <a:t>2</a:t>
            </a:r>
            <a:r>
              <a:rPr lang="en-US" altLang="zh-CN" dirty="0"/>
              <a:t>=0.472  p=&gt;0.05</a:t>
            </a:r>
            <a:r>
              <a:rPr lang="zh-CN" altLang="en-US" dirty="0"/>
              <a:t>）及食管胃底静脉曲张（</a:t>
            </a:r>
            <a:r>
              <a:rPr lang="en-US" altLang="zh-CN" dirty="0"/>
              <a:t>11.7% vs12.9%  </a:t>
            </a:r>
            <a:r>
              <a:rPr lang="en-US" altLang="zh-CN" b="1" dirty="0">
                <a:sym typeface="Symbol" panose="05050102010706020507" pitchFamily="18" charset="2"/>
              </a:rPr>
              <a:t></a:t>
            </a:r>
            <a:r>
              <a:rPr lang="en-US" altLang="zh-CN" b="1" dirty="0"/>
              <a:t>2</a:t>
            </a:r>
            <a:r>
              <a:rPr lang="en-US" altLang="zh-CN" dirty="0"/>
              <a:t>=0.796  p&gt;0.05</a:t>
            </a:r>
            <a:r>
              <a:rPr lang="zh-CN" altLang="en-US" dirty="0"/>
              <a:t>）则患病构成比相对稳定，无明显改变，同时急性胃黏膜病变所致出血较前</a:t>
            </a:r>
            <a:r>
              <a:rPr lang="en-US" altLang="zh-CN" dirty="0"/>
              <a:t>10</a:t>
            </a:r>
            <a:r>
              <a:rPr lang="zh-CN" altLang="en-US" dirty="0"/>
              <a:t>年明显增加（</a:t>
            </a:r>
            <a:r>
              <a:rPr lang="en-US" altLang="zh-CN" dirty="0"/>
              <a:t>18.8% vs32.4%  </a:t>
            </a:r>
            <a:r>
              <a:rPr lang="en-US" altLang="zh-CN" b="1" dirty="0">
                <a:sym typeface="Symbol" panose="05050102010706020507" pitchFamily="18" charset="2"/>
              </a:rPr>
              <a:t></a:t>
            </a:r>
            <a:r>
              <a:rPr lang="en-US" altLang="zh-CN" b="1" dirty="0"/>
              <a:t>2</a:t>
            </a:r>
            <a:r>
              <a:rPr lang="en-US" altLang="zh-CN" dirty="0"/>
              <a:t>=37.738  p&lt;0.001</a:t>
            </a:r>
            <a:r>
              <a:rPr lang="zh-CN" altLang="en-US" dirty="0"/>
              <a:t>），其已成为上消化道出血最主要因素之一。 </a:t>
            </a:r>
          </a:p>
          <a:p>
            <a:pPr lvl="0"/>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a:solidFill>
              <a:srgbClr val="000000">
                <a:alpha val="100000"/>
              </a:srgbClr>
            </a:solidFill>
            <a:miter lim="800000"/>
          </a:ln>
        </p:spPr>
      </p:sp>
      <p:sp>
        <p:nvSpPr>
          <p:cNvPr id="79875" name="备注占位符 2"/>
          <p:cNvSpPr>
            <a:spLocks noGrp="1"/>
          </p:cNvSpPr>
          <p:nvPr>
            <p:ph type="body"/>
          </p:nvPr>
        </p:nvSpPr>
        <p:spPr>
          <a:noFill/>
          <a:ln>
            <a:noFill/>
          </a:ln>
        </p:spPr>
        <p:txBody>
          <a:bodyPr wrap="square" lIns="91440" tIns="45720" rIns="91440" bIns="45720" anchor="t"/>
          <a:lstStyle/>
          <a:p>
            <a:pPr lvl="0"/>
            <a:r>
              <a:rPr lang="en-US" altLang="zh-CN" dirty="0"/>
              <a:t>180</a:t>
            </a:r>
            <a:r>
              <a:rPr lang="zh-CN" altLang="en-US" dirty="0"/>
              <a:t>例服用 </a:t>
            </a:r>
            <a:r>
              <a:rPr lang="en-US" altLang="zh-CN" dirty="0"/>
              <a:t>LDA</a:t>
            </a:r>
            <a:r>
              <a:rPr lang="zh-CN" altLang="en-US" dirty="0"/>
              <a:t>（低剂量阿司匹林）的患者和</a:t>
            </a:r>
            <a:r>
              <a:rPr lang="en-US" altLang="zh-CN" dirty="0"/>
              <a:t>80 </a:t>
            </a:r>
            <a:r>
              <a:rPr lang="zh-CN" altLang="en-US" dirty="0"/>
              <a:t>名性别年龄匹配的有</a:t>
            </a:r>
            <a:r>
              <a:rPr lang="en-US" altLang="zh-CN" dirty="0"/>
              <a:t>FD</a:t>
            </a:r>
            <a:r>
              <a:rPr lang="zh-CN" altLang="en-US" dirty="0"/>
              <a:t>症状的受试者，接受内镜检查，评估粘膜损伤及损伤程度。结果表明，</a:t>
            </a:r>
            <a:r>
              <a:rPr lang="en-US" altLang="zh-CN" dirty="0"/>
              <a:t>LDA</a:t>
            </a:r>
            <a:r>
              <a:rPr lang="zh-CN" altLang="en-US" dirty="0"/>
              <a:t>组食管粘膜损伤明显高于非</a:t>
            </a:r>
            <a:r>
              <a:rPr lang="en-US" altLang="zh-CN" dirty="0"/>
              <a:t>LDA</a:t>
            </a:r>
            <a:r>
              <a:rPr lang="zh-CN" altLang="en-US" dirty="0"/>
              <a:t>组。</a:t>
            </a:r>
            <a:endParaRPr lang="en-US" altLang="zh-CN" dirty="0"/>
          </a:p>
        </p:txBody>
      </p:sp>
      <p:sp>
        <p:nvSpPr>
          <p:cNvPr id="79876"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defTabSz="1506855" eaLnBrk="1" hangingPunct="1"/>
            <a:fld id="{9A0DB2DC-4C9A-4742-B13C-FB6460FD3503}" type="slidenum">
              <a:rPr lang="zh-CN" altLang="en-US" sz="1200" dirty="0"/>
              <a:pPr lvl="0" algn="r" defTabSz="1506855" eaLnBrk="1" hangingPunct="1"/>
              <a:t>51</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4098" name="Picture 7" descr="top"/>
          <p:cNvPicPr>
            <a:picLocks noChangeAspect="1"/>
          </p:cNvPicPr>
          <p:nvPr/>
        </p:nvPicPr>
        <p:blipFill>
          <a:blip r:embed="rId2" cstate="print"/>
          <a:stretch>
            <a:fillRect/>
          </a:stretch>
        </p:blipFill>
        <p:spPr>
          <a:xfrm>
            <a:off x="0" y="0"/>
            <a:ext cx="9144000" cy="1362075"/>
          </a:xfrm>
          <a:prstGeom prst="rect">
            <a:avLst/>
          </a:prstGeom>
          <a:noFill/>
          <a:ln w="9525">
            <a:noFill/>
          </a:ln>
        </p:spPr>
      </p:pic>
      <p:sp>
        <p:nvSpPr>
          <p:cNvPr id="5122" name="Rectangle 2"/>
          <p:cNvSpPr>
            <a:spLocks noGrp="1" noChangeArrowheads="1"/>
          </p:cNvSpPr>
          <p:nvPr>
            <p:ph type="ctrTitle"/>
          </p:nvPr>
        </p:nvSpPr>
        <p:spPr>
          <a:xfrm>
            <a:off x="685800" y="2130425"/>
            <a:ext cx="7772400" cy="1470025"/>
          </a:xfrm>
        </p:spPr>
        <p:txBody>
          <a:bodyPr/>
          <a:lstStyle>
            <a:lvl1pPr>
              <a:defRPr b="0">
                <a:solidFill>
                  <a:srgbClr val="CC3300"/>
                </a:solidFill>
              </a:defRPr>
            </a:lvl1pPr>
          </a:lstStyle>
          <a:p>
            <a:r>
              <a:rPr lang="zh-CN" altLang="en-US" noProof="1"/>
              <a:t>单击此处编辑母版标题样式</a:t>
            </a:r>
          </a:p>
        </p:txBody>
      </p:sp>
      <p:sp>
        <p:nvSpPr>
          <p:cNvPr id="5123"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rgbClr val="0066FF"/>
                </a:solidFill>
              </a:defRPr>
            </a:lvl1pPr>
          </a:lstStyle>
          <a:p>
            <a:r>
              <a:rPr lang="zh-CN" altLang="en-US" noProof="1"/>
              <a:t>单击此处编辑母版副标题样式</a:t>
            </a:r>
          </a:p>
        </p:txBody>
      </p:sp>
      <p:sp>
        <p:nvSpPr>
          <p:cNvPr id="8" name="Rectangle 4"/>
          <p:cNvSpPr>
            <a:spLocks noGrp="1" noChangeArrowheads="1"/>
          </p:cNvSpPr>
          <p:nvPr>
            <p:ph type="dt" sz="half" idx="2"/>
          </p:nvPr>
        </p:nvSpPr>
        <p:spPr bwMode="auto">
          <a:xfrm>
            <a:off x="457200" y="624522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F703BB8-1B4E-47CF-B837-F17282C25E87}" type="datetimeFigureOut">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defRPr/>
              </a:pPr>
              <a:t>2021/4/15</a:t>
            </a:fld>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Rectangle 5"/>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3" name="Rectangle 6"/>
          <p:cNvSpPr>
            <a:spLocks noGrp="1" noChangeArrowheads="1"/>
          </p:cNvSpPr>
          <p:nvPr>
            <p:ph type="sldNum" sz="quarter" idx="4"/>
          </p:nvPr>
        </p:nvSpPr>
        <p:spPr bwMode="auto">
          <a:xfrm>
            <a:off x="6553200" y="6245225"/>
            <a:ext cx="2133600" cy="476250"/>
          </a:xfrm>
          <a:prstGeom prst="rect">
            <a:avLst/>
          </a:prstGeom>
          <a:ln>
            <a:miter lim="800000"/>
          </a:ln>
        </p:spPr>
        <p:txBody>
          <a:bodyPr vert="horz" wrap="square" lIns="91440" tIns="45720" rIns="91440" bIns="45720" numCol="1" anchor="t" anchorCtr="0" compatLnSpc="1"/>
          <a:lstStyle/>
          <a:p>
            <a:pPr algn="r"/>
            <a:fld id="{9A0DB2DC-4C9A-4742-B13C-FB6460FD3503}" type="slidenum">
              <a:rPr lang="zh-CN" altLang="en-US" dirty="0"/>
              <a:pPr algn="r"/>
              <a:t>‹#›</a:t>
            </a:fld>
            <a:endParaRPr lang="zh-CN" altLang="en-US" dirty="0"/>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fourObj" preserve="1">
  <p:cSld name="标题和四项内容">
    <p:bg>
      <p:bgPr>
        <a:solidFill>
          <a:schemeClr val="bg1"/>
        </a:solidFill>
        <a:effectLst/>
      </p:bgPr>
    </p:bg>
    <p:spTree>
      <p:nvGrpSpPr>
        <p:cNvPr id="1" name=""/>
        <p:cNvGrpSpPr/>
        <p:nvPr/>
      </p:nvGrpSpPr>
      <p:grpSpPr>
        <a:xfrm>
          <a:off x="0" y="0"/>
          <a:ext cx="0" cy="0"/>
          <a:chOff x="0" y="0"/>
          <a:chExt cx="0" cy="0"/>
        </a:xfrm>
      </p:grpSpPr>
      <p:pic>
        <p:nvPicPr>
          <p:cNvPr id="5122" name="Picture 7" descr="desktopbg华山"/>
          <p:cNvPicPr>
            <a:picLocks noChangeAspect="1"/>
          </p:cNvPicPr>
          <p:nvPr/>
        </p:nvPicPr>
        <p:blipFill>
          <a:blip r:embed="rId2" cstate="print"/>
          <a:stretch>
            <a:fillRect/>
          </a:stretch>
        </p:blipFill>
        <p:spPr>
          <a:xfrm>
            <a:off x="1476375" y="1336675"/>
            <a:ext cx="6696075" cy="4697413"/>
          </a:xfrm>
          <a:prstGeom prst="rect">
            <a:avLst/>
          </a:prstGeom>
          <a:noFill/>
          <a:ln w="9525">
            <a:noFill/>
          </a:ln>
        </p:spPr>
      </p:pic>
      <p:pic>
        <p:nvPicPr>
          <p:cNvPr id="5123" name="Picture 8" descr="华山医院LOGO"/>
          <p:cNvPicPr>
            <a:picLocks noChangeAspect="1"/>
          </p:cNvPicPr>
          <p:nvPr/>
        </p:nvPicPr>
        <p:blipFill>
          <a:blip r:embed="rId3" cstate="print"/>
          <a:stretch>
            <a:fillRect/>
          </a:stretch>
        </p:blipFill>
        <p:spPr>
          <a:xfrm>
            <a:off x="179388" y="46038"/>
            <a:ext cx="935037" cy="914400"/>
          </a:xfrm>
          <a:prstGeom prst="rect">
            <a:avLst/>
          </a:prstGeom>
          <a:noFill/>
          <a:ln w="9525">
            <a:noFill/>
          </a:ln>
        </p:spPr>
      </p:pic>
      <p:pic>
        <p:nvPicPr>
          <p:cNvPr id="5124" name="Picture 9" descr="desktop_banner"/>
          <p:cNvPicPr>
            <a:picLocks noChangeAspect="1"/>
          </p:cNvPicPr>
          <p:nvPr/>
        </p:nvPicPr>
        <p:blipFill>
          <a:blip r:embed="rId4" cstate="print"/>
          <a:stretch>
            <a:fillRect/>
          </a:stretch>
        </p:blipFill>
        <p:spPr>
          <a:xfrm>
            <a:off x="1258888" y="115888"/>
            <a:ext cx="7362825" cy="762000"/>
          </a:xfrm>
          <a:prstGeom prst="rect">
            <a:avLst/>
          </a:prstGeom>
          <a:noFill/>
          <a:ln w="9525">
            <a:noFill/>
          </a:ln>
        </p:spPr>
      </p:pic>
      <p:sp>
        <p:nvSpPr>
          <p:cNvPr id="2" name="标题 1"/>
          <p:cNvSpPr>
            <a:spLocks noGrp="1"/>
          </p:cNvSpPr>
          <p:nvPr>
            <p:ph type="title" sz="quarter"/>
          </p:nvPr>
        </p:nvSpPr>
        <p:spPr>
          <a:xfrm>
            <a:off x="468313" y="981075"/>
            <a:ext cx="8229600" cy="1143000"/>
          </a:xfrm>
        </p:spPr>
        <p:txBody>
          <a:bodyPr/>
          <a:lstStyle/>
          <a:p>
            <a:r>
              <a:rPr lang="zh-CN" altLang="en-US" noProof="1"/>
              <a:t>单击此处编辑母版标题样式</a:t>
            </a:r>
          </a:p>
        </p:txBody>
      </p:sp>
      <p:sp>
        <p:nvSpPr>
          <p:cNvPr id="3" name="内容占位符 2"/>
          <p:cNvSpPr>
            <a:spLocks noGrp="1"/>
          </p:cNvSpPr>
          <p:nvPr>
            <p:ph sz="quarter" idx="1"/>
          </p:nvPr>
        </p:nvSpPr>
        <p:spPr>
          <a:xfrm>
            <a:off x="457200" y="2420938"/>
            <a:ext cx="4038600" cy="177641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48200" y="2420938"/>
            <a:ext cx="4038600" cy="177641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7200" y="4349750"/>
            <a:ext cx="4038600" cy="17764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内容占位符 5"/>
          <p:cNvSpPr>
            <a:spLocks noGrp="1"/>
          </p:cNvSpPr>
          <p:nvPr>
            <p:ph sz="quarter" idx="4"/>
          </p:nvPr>
        </p:nvSpPr>
        <p:spPr>
          <a:xfrm>
            <a:off x="4648200" y="4349750"/>
            <a:ext cx="4038600" cy="17764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3" name="日期占位符 6"/>
          <p:cNvSpPr>
            <a:spLocks noGrp="1"/>
          </p:cNvSpPr>
          <p:nvPr>
            <p:ph type="dt" sz="half" idx="12"/>
          </p:nvPr>
        </p:nvSpPr>
        <p:spPr bwMode="auto">
          <a:xfrm>
            <a:off x="457200" y="624522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559D0EB-096E-4CF2-948C-BB895F3DA781}" type="datetimeFigureOut">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defRPr/>
              </a:pPr>
              <a:t>2021/4/15</a:t>
            </a:fld>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 name="页脚占位符 7"/>
          <p:cNvSpPr>
            <a:spLocks noGrp="1"/>
          </p:cNvSpPr>
          <p:nvPr>
            <p:ph type="ftr" sz="quarter" idx="1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灯片编号占位符 8"/>
          <p:cNvSpPr>
            <a:spLocks noGrp="1"/>
          </p:cNvSpPr>
          <p:nvPr>
            <p:ph type="sldNum" sz="quarter" idx="14"/>
          </p:nvPr>
        </p:nvSpPr>
        <p:spPr bwMode="auto">
          <a:xfrm>
            <a:off x="6553200" y="6245225"/>
            <a:ext cx="2133600" cy="476250"/>
          </a:xfrm>
          <a:prstGeom prst="rect">
            <a:avLst/>
          </a:prstGeom>
          <a:ln>
            <a:miter lim="800000"/>
          </a:ln>
        </p:spPr>
        <p:txBody>
          <a:bodyPr vert="horz" wrap="square" lIns="91440" tIns="45720" rIns="91440" bIns="45720" numCol="1" anchor="t" anchorCtr="0" compatLnSpc="1"/>
          <a:lstStyle/>
          <a:p>
            <a:pPr algn="r"/>
            <a:fld id="{9A0DB2DC-4C9A-4742-B13C-FB6460FD3503}" type="slidenum">
              <a:rPr lang="zh-CN" altLang="en-US" dirty="0"/>
              <a:pPr algn="r"/>
              <a:t>‹#›</a:t>
            </a:fld>
            <a:endParaRPr lang="zh-CN" altLang="en-US" dirty="0"/>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clipArtAndTx">
  <p:cSld name="标题，剪贴画与文本">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noProof="1"/>
              <a:t>单击此处编辑母版标题样式</a:t>
            </a:r>
          </a:p>
        </p:txBody>
      </p:sp>
      <p:sp>
        <p:nvSpPr>
          <p:cNvPr id="3" name="剪贴画占位符 2"/>
          <p:cNvSpPr>
            <a:spLocks noGrp="1"/>
          </p:cNvSpPr>
          <p:nvPr>
            <p:ph type="clipArt" sz="half" idx="1"/>
          </p:nvPr>
        </p:nvSpPr>
        <p:spPr>
          <a:xfrm>
            <a:off x="457200" y="1600201"/>
            <a:ext cx="4038600" cy="4525963"/>
          </a:xfrm>
        </p:spPr>
        <p:txBody>
          <a:bodyPr vert="horz" wrap="square" lIns="91440" tIns="45720" rIns="91440" bIns="45720" numCol="1" rtlCol="0" anchor="t" anchorCtr="0" compatLnSpc="1">
            <a:normAutofit/>
          </a:bodyPr>
          <a:lstStyle/>
          <a:p>
            <a:pPr marL="342900" marR="0" lvl="0" indent="-342900" algn="l" defTabSz="914400" rtl="0" eaLnBrk="0" fontAlgn="base" latinLnBrk="0" hangingPunct="0">
              <a:lnSpc>
                <a:spcPct val="100000"/>
              </a:lnSpc>
              <a:spcBef>
                <a:spcPct val="20000"/>
              </a:spcBef>
              <a:spcAft>
                <a:spcPct val="0"/>
              </a:spcAft>
              <a:buClrTx/>
              <a:buSzTx/>
              <a:buFontTx/>
              <a:buBlip>
                <a:blip r:embed="rId2"/>
              </a:buBlip>
              <a:defRPr/>
            </a:pPr>
            <a:endParaRPr kumimoji="0" lang="zh-CN" altLang="en-US" sz="3200" b="0" i="0" u="none" strike="noStrike" kern="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文本占位符 3"/>
          <p:cNvSpPr>
            <a:spLocks noGrp="1"/>
          </p:cNvSpPr>
          <p:nvPr>
            <p:ph type="body" sz="half" idx="2"/>
          </p:nvPr>
        </p:nvSpPr>
        <p:spPr>
          <a:xfrm>
            <a:off x="4648200" y="1600201"/>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2"/>
          <p:cNvSpPr>
            <a:spLocks noGrp="1" noChangeArrowheads="1"/>
          </p:cNvSpPr>
          <p:nvPr>
            <p:ph type="dt" sz="half" idx="12"/>
          </p:nvPr>
        </p:nvSpPr>
        <p:spPr bwMode="auto">
          <a:xfrm>
            <a:off x="457200" y="6356350"/>
            <a:ext cx="2133600" cy="365125"/>
          </a:xfrm>
          <a:prstGeom prst="rect">
            <a:avLst/>
          </a:prstGeom>
          <a:ln>
            <a:miter lim="800000"/>
          </a:ln>
        </p:spPr>
        <p:txBody>
          <a:bodyPr vert="horz" wrap="square" lIns="55376" tIns="27688" rIns="55376" bIns="27688"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Rectangle 3"/>
          <p:cNvSpPr>
            <a:spLocks noGrp="1" noChangeArrowheads="1"/>
          </p:cNvSpPr>
          <p:nvPr>
            <p:ph type="sldNum" sz="quarter" idx="4"/>
          </p:nvPr>
        </p:nvSpPr>
        <p:spPr bwMode="auto">
          <a:xfrm>
            <a:off x="6553200" y="6356350"/>
            <a:ext cx="2133600" cy="365125"/>
          </a:xfrm>
          <a:prstGeom prst="rect">
            <a:avLst/>
          </a:prstGeom>
          <a:ln>
            <a:miter lim="800000"/>
          </a:ln>
        </p:spPr>
        <p:txBody>
          <a:bodyPr vert="horz" wrap="square" lIns="55376" tIns="27688" rIns="55376" bIns="27688" numCol="1" anchor="t" anchorCtr="0" compatLnSpc="1"/>
          <a:lstStyle/>
          <a:p>
            <a:pPr algn="r"/>
            <a:fld id="{9A0DB2DC-4C9A-4742-B13C-FB6460FD3503}" type="slidenum">
              <a:rPr lang="en-US" altLang="zh-CN" dirty="0"/>
              <a:pPr algn="r"/>
              <a:t>‹#›</a:t>
            </a:fld>
            <a:endParaRPr lang="en-US" altLang="zh-CN" dirty="0"/>
          </a:p>
        </p:txBody>
      </p:sp>
      <p:sp>
        <p:nvSpPr>
          <p:cNvPr id="9" name="Rectangle 14"/>
          <p:cNvSpPr>
            <a:spLocks noGrp="1" noChangeArrowheads="1"/>
          </p:cNvSpPr>
          <p:nvPr>
            <p:ph type="ftr" sz="quarter" idx="3"/>
          </p:nvPr>
        </p:nvSpPr>
        <p:spPr bwMode="auto">
          <a:xfrm>
            <a:off x="3124200" y="6356350"/>
            <a:ext cx="2895600" cy="365125"/>
          </a:xfrm>
          <a:prstGeom prst="rect">
            <a:avLst/>
          </a:prstGeom>
          <a:ln>
            <a:miter lim="800000"/>
          </a:ln>
        </p:spPr>
        <p:txBody>
          <a:bodyPr vert="horz" wrap="square" lIns="55376" tIns="27688" rIns="55376" bIns="27688"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7" name="日期占位符 1"/>
          <p:cNvSpPr>
            <a:spLocks noGrp="1"/>
          </p:cNvSpPr>
          <p:nvPr>
            <p:ph type="dt" sz="half" idx="2"/>
          </p:nvPr>
        </p:nvSpPr>
        <p:spPr bwMode="auto">
          <a:xfrm>
            <a:off x="457200" y="624522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1997833-94FF-4C48-AF39-04F4563375B8}" type="datetimeFigureOut">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defRPr/>
              </a:pPr>
              <a:t>2021/4/15</a:t>
            </a:fld>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页脚占位符 2"/>
          <p:cNvSpPr>
            <a:spLocks noGrp="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灯片编号占位符 3"/>
          <p:cNvSpPr>
            <a:spLocks noGrp="1"/>
          </p:cNvSpPr>
          <p:nvPr>
            <p:ph type="sldNum" sz="quarter" idx="4"/>
          </p:nvPr>
        </p:nvSpPr>
        <p:spPr bwMode="auto">
          <a:xfrm>
            <a:off x="6553200" y="6245225"/>
            <a:ext cx="2133600" cy="476250"/>
          </a:xfrm>
          <a:prstGeom prst="rect">
            <a:avLst/>
          </a:prstGeom>
          <a:ln>
            <a:miter lim="800000"/>
          </a:ln>
        </p:spPr>
        <p:txBody>
          <a:bodyPr vert="horz" wrap="square" lIns="91440" tIns="45720" rIns="91440" bIns="45720" numCol="1" anchor="t" anchorCtr="0" compatLnSpc="1"/>
          <a:lstStyle/>
          <a:p>
            <a:pPr algn="r"/>
            <a:fld id="{9A0DB2DC-4C9A-4742-B13C-FB6460FD3503}" type="slidenum">
              <a:rPr lang="zh-CN" altLang="en-US" dirty="0"/>
              <a:pPr algn="r"/>
              <a:t>‹#›</a:t>
            </a:fld>
            <a:endParaRPr lang="zh-CN" altLang="en-US" dirty="0"/>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7" name="日期占位符 3"/>
          <p:cNvSpPr>
            <a:spLocks noGrp="1"/>
          </p:cNvSpPr>
          <p:nvPr>
            <p:ph type="dt" sz="half" idx="2"/>
          </p:nvPr>
        </p:nvSpPr>
        <p:spPr bwMode="auto">
          <a:xfrm>
            <a:off x="457200" y="624522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1997833-94FF-4C48-AF39-04F4563375B8}" type="datetimeFigureOut">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defRPr/>
              </a:pPr>
              <a:t>2021/4/15</a:t>
            </a:fld>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页脚占位符 4"/>
          <p:cNvSpPr>
            <a:spLocks noGrp="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灯片编号占位符 5"/>
          <p:cNvSpPr>
            <a:spLocks noGrp="1"/>
          </p:cNvSpPr>
          <p:nvPr>
            <p:ph type="sldNum" sz="quarter" idx="4"/>
          </p:nvPr>
        </p:nvSpPr>
        <p:spPr bwMode="auto">
          <a:xfrm>
            <a:off x="6553200" y="6245225"/>
            <a:ext cx="2133600" cy="476250"/>
          </a:xfrm>
          <a:prstGeom prst="rect">
            <a:avLst/>
          </a:prstGeom>
          <a:ln>
            <a:miter lim="800000"/>
          </a:ln>
        </p:spPr>
        <p:txBody>
          <a:bodyPr vert="horz" wrap="square" lIns="91440" tIns="45720" rIns="91440" bIns="45720" numCol="1" anchor="t" anchorCtr="0" compatLnSpc="1"/>
          <a:lstStyle/>
          <a:p>
            <a:pPr algn="r"/>
            <a:fld id="{9A0DB2DC-4C9A-4742-B13C-FB6460FD3503}" type="slidenum">
              <a:rPr lang="zh-CN" altLang="en-US" dirty="0"/>
              <a:pPr algn="r"/>
              <a:t>‹#›</a:t>
            </a:fld>
            <a:endParaRPr lang="zh-CN" altLang="en-US" dirty="0"/>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p:cNvSpPr>
            <a:spLocks noGrp="1"/>
          </p:cNvSpPr>
          <p:nvPr>
            <p:ph type="dt" sz="half" idx="2"/>
          </p:nvPr>
        </p:nvSpPr>
        <p:spPr bwMode="auto">
          <a:xfrm>
            <a:off x="457200" y="624522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1997833-94FF-4C48-AF39-04F4563375B8}" type="datetimeFigureOut">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defRPr/>
              </a:pPr>
              <a:t>2021/4/15</a:t>
            </a:fld>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页脚占位符 4"/>
          <p:cNvSpPr>
            <a:spLocks noGrp="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灯片编号占位符 5"/>
          <p:cNvSpPr>
            <a:spLocks noGrp="1"/>
          </p:cNvSpPr>
          <p:nvPr>
            <p:ph type="sldNum" sz="quarter" idx="4"/>
          </p:nvPr>
        </p:nvSpPr>
        <p:spPr bwMode="auto">
          <a:xfrm>
            <a:off x="6553200" y="6245225"/>
            <a:ext cx="2133600" cy="476250"/>
          </a:xfrm>
          <a:prstGeom prst="rect">
            <a:avLst/>
          </a:prstGeom>
          <a:ln>
            <a:miter lim="800000"/>
          </a:ln>
        </p:spPr>
        <p:txBody>
          <a:bodyPr vert="horz" wrap="square" lIns="91440" tIns="45720" rIns="91440" bIns="45720" numCol="1" anchor="t" anchorCtr="0" compatLnSpc="1"/>
          <a:lstStyle/>
          <a:p>
            <a:pPr algn="r"/>
            <a:fld id="{9A0DB2DC-4C9A-4742-B13C-FB6460FD3503}" type="slidenum">
              <a:rPr lang="zh-CN" altLang="en-US" dirty="0"/>
              <a:pPr algn="r"/>
              <a:t>‹#›</a:t>
            </a:fld>
            <a:endParaRPr lang="zh-CN" altLang="en-US" dirty="0"/>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468313" y="981075"/>
            <a:ext cx="8229600" cy="1143000"/>
          </a:xfrm>
          <a:prstGeom prst="rect">
            <a:avLst/>
          </a:prstGeom>
          <a:noFill/>
          <a:ln w="9525">
            <a:noFill/>
          </a:ln>
        </p:spPr>
        <p:txBody>
          <a:bodyPr anchor="ctr"/>
          <a:lstStyle/>
          <a:p>
            <a:pPr lvl="0"/>
            <a:r>
              <a:rPr lang="zh-CN" altLang="en-US" dirty="0"/>
              <a:t>单击此处编辑母版标题样式</a:t>
            </a:r>
          </a:p>
        </p:txBody>
      </p:sp>
      <p:sp>
        <p:nvSpPr>
          <p:cNvPr id="3075" name="Rectangle 3"/>
          <p:cNvSpPr>
            <a:spLocks noGrp="1"/>
          </p:cNvSpPr>
          <p:nvPr>
            <p:ph type="body"/>
          </p:nvPr>
        </p:nvSpPr>
        <p:spPr>
          <a:xfrm>
            <a:off x="457200" y="2420938"/>
            <a:ext cx="8229600" cy="3705225"/>
          </a:xfrm>
          <a:prstGeom prst="rect">
            <a:avLst/>
          </a:prstGeom>
          <a:noFill/>
          <a:ln w="9525">
            <a:noFill/>
          </a:ln>
        </p:spPr>
        <p:txBody>
          <a:bodyPr/>
          <a:lstStyle/>
          <a:p>
            <a:pPr lvl="0"/>
            <a:r>
              <a:rPr lang="zh-CN" altLang="en-US" dirty="0"/>
              <a:t>单击此处编辑母版文本样式</a:t>
            </a:r>
          </a:p>
          <a:p>
            <a:pPr lvl="1"/>
            <a:r>
              <a:rPr lang="zh-CN" altLang="en-US" dirty="0"/>
              <a:t>第二级</a:t>
            </a:r>
          </a:p>
        </p:txBody>
      </p:sp>
      <p:sp>
        <p:nvSpPr>
          <p:cNvPr id="10" name="日期占位符 6"/>
          <p:cNvSpPr>
            <a:spLocks noGrp="1"/>
          </p:cNvSpPr>
          <p:nvPr>
            <p:ph type="dt" sz="half" idx="2"/>
          </p:nvPr>
        </p:nvSpPr>
        <p:spPr bwMode="auto">
          <a:xfrm>
            <a:off x="457200" y="6245225"/>
            <a:ext cx="2133600" cy="476250"/>
          </a:xfrm>
          <a:prstGeom prst="rect">
            <a:avLst/>
          </a:prstGeom>
          <a:ln>
            <a:miter lim="800000"/>
          </a:ln>
        </p:spPr>
        <p:txBody>
          <a:bodyPr vert="horz" wrap="square" lIns="91440" tIns="45720" rIns="91440" bIns="45720" numCol="1" anchor="t" anchorCtr="0" compatLnSpc="1"/>
          <a:lstStyle>
            <a:lvl1pPr eaLnBrk="1" hangingPunct="1">
              <a:defRPr sz="1400">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1997833-94FF-4C48-AF39-04F4563375B8}" type="datetimeFigureOut">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defRPr/>
              </a:pPr>
              <a:t>2021/4/15</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1" name="页脚占位符 7"/>
          <p:cNvSpPr>
            <a:spLocks noGrp="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eaLnBrk="1" hangingPunct="1">
              <a:defRPr sz="1400">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灯片编号占位符 8"/>
          <p:cNvSpPr>
            <a:spLocks noGrp="1"/>
          </p:cNvSpPr>
          <p:nvPr>
            <p:ph type="sldNum" sz="quarter" idx="4"/>
          </p:nvPr>
        </p:nvSpPr>
        <p:spPr bwMode="auto">
          <a:xfrm>
            <a:off x="6553200" y="6245225"/>
            <a:ext cx="2133600" cy="476250"/>
          </a:xfrm>
          <a:prstGeom prst="rect">
            <a:avLst/>
          </a:prstGeom>
          <a:ln>
            <a:miter lim="800000"/>
          </a:ln>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zh-CN" altLang="en-US" dirty="0">
                <a:latin typeface="Arial" panose="020B0604020202020204" pitchFamily="34" charset="0"/>
              </a:rPr>
              <a:pPr lvl="0" eaLnBrk="1" hangingPunct="1"/>
              <a:t>‹#›</a:t>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p:zoom/>
  </p:transition>
  <p:hf sldNum="0" hdr="0" ftr="0" dt="0"/>
  <p:txStyles>
    <p:titleStyle>
      <a:lvl1pPr algn="ctr" rtl="0" eaLnBrk="0" fontAlgn="base" hangingPunct="0">
        <a:spcBef>
          <a:spcPct val="0"/>
        </a:spcBef>
        <a:spcAft>
          <a:spcPct val="0"/>
        </a:spcAft>
        <a:defRPr sz="4400" b="1">
          <a:solidFill>
            <a:srgbClr val="CC6600"/>
          </a:solidFill>
          <a:latin typeface="Arial" panose="020B0604020202020204" pitchFamily="34" charset="0"/>
          <a:ea typeface="+mj-ea"/>
          <a:cs typeface="+mj-cs"/>
        </a:defRPr>
      </a:lvl1pPr>
      <a:lvl2pPr algn="ctr" rtl="0" eaLnBrk="0" fontAlgn="base" hangingPunct="0">
        <a:spcBef>
          <a:spcPct val="0"/>
        </a:spcBef>
        <a:spcAft>
          <a:spcPct val="0"/>
        </a:spcAft>
        <a:defRPr sz="4400" b="1">
          <a:solidFill>
            <a:srgbClr val="CC66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rgbClr val="CC66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rgbClr val="CC66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rgbClr val="CC6600"/>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b="1">
          <a:solidFill>
            <a:srgbClr val="CC6600"/>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b="1">
          <a:solidFill>
            <a:srgbClr val="CC6600"/>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b="1">
          <a:solidFill>
            <a:srgbClr val="CC6600"/>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b="1">
          <a:solidFill>
            <a:srgbClr val="CC66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Blip>
          <a:blip r:embed="rId8"/>
        </a:buBlip>
        <a:defRPr sz="3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Blip>
          <a:blip r:embed="rId9"/>
        </a:buBlip>
        <a:defRPr sz="2800">
          <a:solidFill>
            <a:schemeClr val="tx1"/>
          </a:solidFill>
          <a:latin typeface="Arial" panose="020B0604020202020204" pitchFamily="34" charset="0"/>
          <a:ea typeface="+mn-ea"/>
        </a:defRPr>
      </a:lvl2pPr>
      <a:lvl3pPr marL="1143000" indent="-228600" algn="l" rtl="0" eaLnBrk="0" fontAlgn="base" hangingPunct="0">
        <a:spcBef>
          <a:spcPct val="20000"/>
        </a:spcBef>
        <a:spcAft>
          <a:spcPct val="0"/>
        </a:spcAft>
        <a:buBlip>
          <a:blip r:embed="rId8"/>
        </a:buBlip>
        <a:defRPr sz="2400">
          <a:solidFill>
            <a:schemeClr val="tx1"/>
          </a:solidFill>
          <a:latin typeface="Arial" panose="020B0604020202020204" pitchFamily="34" charset="0"/>
          <a:ea typeface="+mn-ea"/>
        </a:defRPr>
      </a:lvl3pPr>
      <a:lvl4pPr marL="1600200" indent="-228600" algn="l" rtl="0" eaLnBrk="0" fontAlgn="base" hangingPunct="0">
        <a:spcBef>
          <a:spcPct val="20000"/>
        </a:spcBef>
        <a:spcAft>
          <a:spcPct val="0"/>
        </a:spcAft>
        <a:buBlip>
          <a:blip r:embed="rId8"/>
        </a:buBlip>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Blip>
          <a:blip r:embed="rId8"/>
        </a:buBlip>
        <a:defRPr sz="2000">
          <a:solidFill>
            <a:schemeClr val="tx1"/>
          </a:solidFill>
          <a:latin typeface="Arial" panose="020B0604020202020204" pitchFamily="34" charset="0"/>
          <a:ea typeface="+mn-ea"/>
        </a:defRPr>
      </a:lvl5pPr>
      <a:lvl6pPr marL="2514600" indent="-228600" algn="l" rtl="0" eaLnBrk="1" fontAlgn="base" hangingPunct="1">
        <a:spcBef>
          <a:spcPct val="20000"/>
        </a:spcBef>
        <a:spcAft>
          <a:spcPct val="0"/>
        </a:spcAft>
        <a:buBlip>
          <a:blip r:embed="rId8"/>
        </a:buBlip>
        <a:defRPr sz="2000">
          <a:solidFill>
            <a:schemeClr val="tx1"/>
          </a:solidFill>
          <a:latin typeface="Arial" panose="020B0604020202020204" pitchFamily="34" charset="0"/>
          <a:ea typeface="+mn-ea"/>
        </a:defRPr>
      </a:lvl6pPr>
      <a:lvl7pPr marL="2971800" indent="-228600" algn="l" rtl="0" eaLnBrk="1" fontAlgn="base" hangingPunct="1">
        <a:spcBef>
          <a:spcPct val="20000"/>
        </a:spcBef>
        <a:spcAft>
          <a:spcPct val="0"/>
        </a:spcAft>
        <a:buBlip>
          <a:blip r:embed="rId8"/>
        </a:buBlip>
        <a:defRPr sz="2000">
          <a:solidFill>
            <a:schemeClr val="tx1"/>
          </a:solidFill>
          <a:latin typeface="Arial" panose="020B0604020202020204" pitchFamily="34" charset="0"/>
          <a:ea typeface="+mn-ea"/>
        </a:defRPr>
      </a:lvl7pPr>
      <a:lvl8pPr marL="3429000" indent="-228600" algn="l" rtl="0" eaLnBrk="1" fontAlgn="base" hangingPunct="1">
        <a:spcBef>
          <a:spcPct val="20000"/>
        </a:spcBef>
        <a:spcAft>
          <a:spcPct val="0"/>
        </a:spcAft>
        <a:buBlip>
          <a:blip r:embed="rId8"/>
        </a:buBlip>
        <a:defRPr sz="2000">
          <a:solidFill>
            <a:schemeClr val="tx1"/>
          </a:solidFill>
          <a:latin typeface="Arial" panose="020B0604020202020204" pitchFamily="34" charset="0"/>
          <a:ea typeface="+mn-ea"/>
        </a:defRPr>
      </a:lvl8pPr>
      <a:lvl9pPr marL="3886200" indent="-228600" algn="l" rtl="0" eaLnBrk="1" fontAlgn="base" hangingPunct="1">
        <a:spcBef>
          <a:spcPct val="20000"/>
        </a:spcBef>
        <a:spcAft>
          <a:spcPct val="0"/>
        </a:spcAft>
        <a:buBlip>
          <a:blip r:embed="rId8"/>
        </a:buBlip>
        <a:defRPr sz="2000">
          <a:solidFill>
            <a:schemeClr val="tx1"/>
          </a:solidFill>
          <a:latin typeface="Arial" panose="020B0604020202020204" pitchFamily="34" charset="0"/>
          <a:ea typeface="+mn-ea"/>
        </a:defRPr>
      </a:lvl9pPr>
    </p:bodyStyle>
    <p:otherStyle>
      <a:defPPr>
        <a:defRPr lang="zh-CN"/>
      </a:defPPr>
      <a:lvl1pPr marL="0" algn="l" defTabSz="914400" rtl="0" eaLnBrk="1" latinLnBrk="0" hangingPunct="1">
        <a:defRPr sz="1800" kern="1200">
          <a:solidFill>
            <a:schemeClr val="tx1"/>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Arial" panose="020B0604020202020204" pitchFamily="34" charset="0"/>
          <a:ea typeface="+mn-ea"/>
          <a:cs typeface="+mn-cs"/>
        </a:defRPr>
      </a:lvl2pPr>
      <a:lvl3pPr marL="914400" algn="l" defTabSz="914400" rtl="0" eaLnBrk="1" latinLnBrk="0" hangingPunct="1">
        <a:defRPr sz="1800" kern="1200">
          <a:solidFill>
            <a:schemeClr val="tx1"/>
          </a:solidFill>
          <a:latin typeface="Arial" panose="020B0604020202020204" pitchFamily="34" charset="0"/>
          <a:ea typeface="+mn-ea"/>
          <a:cs typeface="+mn-cs"/>
        </a:defRPr>
      </a:lvl3pPr>
      <a:lvl4pPr marL="1371600" algn="l" defTabSz="914400" rtl="0" eaLnBrk="1" latinLnBrk="0" hangingPunct="1">
        <a:defRPr sz="1800" kern="1200">
          <a:solidFill>
            <a:schemeClr val="tx1"/>
          </a:solidFill>
          <a:latin typeface="Arial" panose="020B0604020202020204" pitchFamily="34" charset="0"/>
          <a:ea typeface="+mn-ea"/>
          <a:cs typeface="+mn-cs"/>
        </a:defRPr>
      </a:lvl4pPr>
      <a:lvl5pPr marL="1828800" algn="l" defTabSz="914400" rtl="0" eaLnBrk="1" latinLnBrk="0" hangingPunct="1">
        <a:defRPr sz="1800" kern="1200">
          <a:solidFill>
            <a:schemeClr val="tx1"/>
          </a:solidFill>
          <a:latin typeface="Arial" panose="020B0604020202020204" pitchFamily="34" charset="0"/>
          <a:ea typeface="+mn-ea"/>
          <a:cs typeface="+mn-cs"/>
        </a:defRPr>
      </a:lvl5pPr>
      <a:lvl6pPr marL="2286000" algn="l" defTabSz="914400" rtl="0" eaLnBrk="1" latinLnBrk="0" hangingPunct="1">
        <a:defRPr sz="1800" kern="1200">
          <a:solidFill>
            <a:schemeClr val="tx1"/>
          </a:solidFill>
          <a:latin typeface="Arial" panose="020B0604020202020204" pitchFamily="34" charset="0"/>
          <a:ea typeface="+mn-ea"/>
          <a:cs typeface="+mn-cs"/>
        </a:defRPr>
      </a:lvl6pPr>
      <a:lvl7pPr marL="2743200" algn="l" defTabSz="914400" rtl="0" eaLnBrk="1" latinLnBrk="0" hangingPunct="1">
        <a:defRPr sz="1800" kern="1200">
          <a:solidFill>
            <a:schemeClr val="tx1"/>
          </a:solidFill>
          <a:latin typeface="Arial" panose="020B0604020202020204" pitchFamily="34" charset="0"/>
          <a:ea typeface="+mn-ea"/>
          <a:cs typeface="+mn-cs"/>
        </a:defRPr>
      </a:lvl7pPr>
      <a:lvl8pPr marL="3200400" algn="l" defTabSz="914400" rtl="0" eaLnBrk="1" latinLnBrk="0" hangingPunct="1">
        <a:defRPr sz="1800" kern="1200">
          <a:solidFill>
            <a:schemeClr val="tx1"/>
          </a:solidFill>
          <a:latin typeface="Arial" panose="020B0604020202020204" pitchFamily="34" charset="0"/>
          <a:ea typeface="+mn-ea"/>
          <a:cs typeface="+mn-cs"/>
        </a:defRPr>
      </a:lvl8pPr>
      <a:lvl9pPr marL="3657600" algn="l" defTabSz="914400" rtl="0" eaLnBrk="1" latinLnBrk="0" hangingPunct="1">
        <a:defRPr sz="1800" kern="120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xml"/><Relationship Id="rId1" Type="http://schemas.openxmlformats.org/officeDocument/2006/relationships/tags" Target="../tags/tag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3.png"/><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14.emf"/><Relationship Id="rId4" Type="http://schemas.openxmlformats.org/officeDocument/2006/relationships/oleObject" Target="../embeddings/oleObject2.bin"/></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ctrTitle"/>
          </p:nvPr>
        </p:nvSpPr>
        <p:spPr/>
        <p:txBody>
          <a:bodyPr vert="horz" wrap="square" lIns="91440" tIns="45720" rIns="91440" bIns="45720" anchor="ctr"/>
          <a:lstStyle/>
          <a:p>
            <a:pPr eaLnBrk="1" hangingPunct="1">
              <a:buClrTx/>
              <a:buSzTx/>
              <a:buFontTx/>
            </a:pPr>
            <a:r>
              <a:rPr lang="zh-CN" altLang="en-US" sz="5400" b="1" dirty="0">
                <a:solidFill>
                  <a:srgbClr val="FF0000"/>
                </a:solidFill>
                <a:latin typeface="隶书" panose="02010509060101010101" pitchFamily="49" charset="-122"/>
                <a:ea typeface="隶书" panose="02010509060101010101" pitchFamily="49" charset="-122"/>
                <a:cs typeface="+mj-cs"/>
              </a:rPr>
              <a:t>以预防为先导的健康照顾</a:t>
            </a:r>
          </a:p>
        </p:txBody>
      </p:sp>
      <p:sp>
        <p:nvSpPr>
          <p:cNvPr id="10243" name="副标题 2"/>
          <p:cNvSpPr>
            <a:spLocks noGrp="1"/>
          </p:cNvSpPr>
          <p:nvPr>
            <p:ph type="subTitle" idx="1"/>
          </p:nvPr>
        </p:nvSpPr>
        <p:spPr>
          <a:xfrm>
            <a:off x="1371600" y="4076700"/>
            <a:ext cx="6513513" cy="1562100"/>
          </a:xfrm>
        </p:spPr>
        <p:txBody>
          <a:bodyPr vert="horz" wrap="square" lIns="91440" tIns="45720" rIns="91440" bIns="45720" anchor="t"/>
          <a:lstStyle/>
          <a:p>
            <a:pPr eaLnBrk="1" hangingPunct="1">
              <a:lnSpc>
                <a:spcPct val="80000"/>
              </a:lnSpc>
              <a:buClrTx/>
              <a:buSzTx/>
            </a:pPr>
            <a:r>
              <a:rPr lang="zh-CN" altLang="en-US" sz="3600" b="1" dirty="0">
                <a:solidFill>
                  <a:schemeClr val="accent2"/>
                </a:solidFill>
                <a:latin typeface="隶书" panose="02010509060101010101" pitchFamily="49" charset="-122"/>
                <a:ea typeface="隶书" panose="02010509060101010101" pitchFamily="49" charset="-122"/>
                <a:cs typeface="+mn-cs"/>
              </a:rPr>
              <a:t>复旦大学附属华山医院</a:t>
            </a:r>
          </a:p>
          <a:p>
            <a:pPr eaLnBrk="1" hangingPunct="1">
              <a:lnSpc>
                <a:spcPct val="80000"/>
              </a:lnSpc>
              <a:buClrTx/>
              <a:buSzTx/>
            </a:pPr>
            <a:r>
              <a:rPr lang="zh-CN" altLang="en-US" sz="3600" b="1" dirty="0">
                <a:solidFill>
                  <a:schemeClr val="accent2"/>
                </a:solidFill>
                <a:latin typeface="隶书" panose="02010509060101010101" pitchFamily="49" charset="-122"/>
                <a:ea typeface="隶书" panose="02010509060101010101" pitchFamily="49" charset="-122"/>
                <a:cs typeface="+mn-cs"/>
              </a:rPr>
              <a:t>张  玉</a:t>
            </a:r>
            <a:endParaRPr lang="zh-CN" altLang="en-US" b="1" dirty="0">
              <a:solidFill>
                <a:schemeClr val="accent2"/>
              </a:solidFill>
              <a:latin typeface="隶书" panose="02010509060101010101" pitchFamily="49" charset="-122"/>
              <a:ea typeface="隶书" panose="02010509060101010101" pitchFamily="49" charset="-122"/>
              <a:cs typeface="+mn-cs"/>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sz="quarter"/>
          </p:nvPr>
        </p:nvSpPr>
        <p:spPr>
          <a:xfrm>
            <a:off x="684213" y="765175"/>
            <a:ext cx="7842250" cy="927100"/>
          </a:xfrm>
        </p:spPr>
        <p:txBody>
          <a:bodyPr vert="horz" wrap="square" lIns="91440" tIns="45720" rIns="91440" bIns="45720" anchor="ctr"/>
          <a:lstStyle/>
          <a:p>
            <a:pPr eaLnBrk="1" hangingPunct="1"/>
            <a:r>
              <a:rPr lang="zh-CN" altLang="en-US" sz="4000" dirty="0">
                <a:solidFill>
                  <a:srgbClr val="FF0000"/>
                </a:solidFill>
                <a:latin typeface="隶书" panose="02010509060101010101" pitchFamily="49" charset="-122"/>
                <a:ea typeface="隶书" panose="02010509060101010101" pitchFamily="49" charset="-122"/>
              </a:rPr>
              <a:t>全科医生在预防医学中的独特优势</a:t>
            </a:r>
          </a:p>
        </p:txBody>
      </p:sp>
      <p:sp>
        <p:nvSpPr>
          <p:cNvPr id="19459" name="AutoShape 7"/>
          <p:cNvSpPr/>
          <p:nvPr/>
        </p:nvSpPr>
        <p:spPr>
          <a:xfrm flipH="1">
            <a:off x="5329238" y="2890838"/>
            <a:ext cx="76200" cy="153987"/>
          </a:xfrm>
          <a:prstGeom prst="octagon">
            <a:avLst>
              <a:gd name="adj" fmla="val 29287"/>
            </a:avLst>
          </a:prstGeom>
          <a:solidFill>
            <a:schemeClr val="bg1"/>
          </a:solidFill>
          <a:ln w="9525">
            <a:noFill/>
          </a:ln>
        </p:spPr>
        <p:txBody>
          <a:bodyPr wrap="none" anchor="ctr"/>
          <a:lstStyle/>
          <a:p>
            <a:endParaRPr lang="zh-CN" altLang="en-US" dirty="0">
              <a:latin typeface="Arial" panose="020B0604020202020204" pitchFamily="34" charset="0"/>
              <a:ea typeface="黑体" panose="02010609060101010101" pitchFamily="49" charset="-122"/>
            </a:endParaRPr>
          </a:p>
        </p:txBody>
      </p:sp>
      <p:sp>
        <p:nvSpPr>
          <p:cNvPr id="19460" name="AutoShape 8"/>
          <p:cNvSpPr/>
          <p:nvPr/>
        </p:nvSpPr>
        <p:spPr>
          <a:xfrm flipH="1">
            <a:off x="3657600" y="2881313"/>
            <a:ext cx="74613" cy="152400"/>
          </a:xfrm>
          <a:prstGeom prst="octagon">
            <a:avLst>
              <a:gd name="adj" fmla="val 29287"/>
            </a:avLst>
          </a:prstGeom>
          <a:solidFill>
            <a:schemeClr val="bg1"/>
          </a:solidFill>
          <a:ln w="9525">
            <a:noFill/>
          </a:ln>
        </p:spPr>
        <p:txBody>
          <a:bodyPr wrap="none" anchor="ctr"/>
          <a:lstStyle/>
          <a:p>
            <a:endParaRPr lang="zh-CN" altLang="en-US" dirty="0">
              <a:latin typeface="Arial" panose="020B0604020202020204" pitchFamily="34" charset="0"/>
              <a:ea typeface="黑体" panose="02010609060101010101" pitchFamily="49" charset="-122"/>
            </a:endParaRPr>
          </a:p>
        </p:txBody>
      </p:sp>
      <p:sp>
        <p:nvSpPr>
          <p:cNvPr id="19461" name="AutoShape 11"/>
          <p:cNvSpPr/>
          <p:nvPr/>
        </p:nvSpPr>
        <p:spPr>
          <a:xfrm flipH="1">
            <a:off x="7958138" y="2349500"/>
            <a:ext cx="76200" cy="152400"/>
          </a:xfrm>
          <a:prstGeom prst="octagon">
            <a:avLst>
              <a:gd name="adj" fmla="val 29287"/>
            </a:avLst>
          </a:prstGeom>
          <a:solidFill>
            <a:schemeClr val="bg1"/>
          </a:solidFill>
          <a:ln w="9525">
            <a:noFill/>
          </a:ln>
        </p:spPr>
        <p:txBody>
          <a:bodyPr wrap="none" anchor="ctr"/>
          <a:lstStyle/>
          <a:p>
            <a:endParaRPr lang="zh-CN" altLang="en-US" dirty="0">
              <a:latin typeface="Arial" panose="020B0604020202020204" pitchFamily="34" charset="0"/>
              <a:ea typeface="黑体" panose="02010609060101010101" pitchFamily="49" charset="-122"/>
            </a:endParaRPr>
          </a:p>
        </p:txBody>
      </p:sp>
      <p:sp>
        <p:nvSpPr>
          <p:cNvPr id="19462" name="AutoShape 12"/>
          <p:cNvSpPr/>
          <p:nvPr/>
        </p:nvSpPr>
        <p:spPr>
          <a:xfrm flipH="1">
            <a:off x="6296025" y="2349500"/>
            <a:ext cx="74613" cy="152400"/>
          </a:xfrm>
          <a:prstGeom prst="octagon">
            <a:avLst>
              <a:gd name="adj" fmla="val 29287"/>
            </a:avLst>
          </a:prstGeom>
          <a:solidFill>
            <a:schemeClr val="bg1"/>
          </a:solidFill>
          <a:ln w="9525">
            <a:noFill/>
          </a:ln>
        </p:spPr>
        <p:txBody>
          <a:bodyPr wrap="none" anchor="ctr"/>
          <a:lstStyle/>
          <a:p>
            <a:endParaRPr lang="zh-CN" altLang="en-US" dirty="0">
              <a:latin typeface="Arial" panose="020B0604020202020204" pitchFamily="34" charset="0"/>
              <a:ea typeface="黑体" panose="02010609060101010101" pitchFamily="49" charset="-122"/>
            </a:endParaRPr>
          </a:p>
        </p:txBody>
      </p:sp>
      <p:sp>
        <p:nvSpPr>
          <p:cNvPr id="19463" name="AutoShape 19"/>
          <p:cNvSpPr/>
          <p:nvPr/>
        </p:nvSpPr>
        <p:spPr>
          <a:xfrm flipH="1">
            <a:off x="2681288" y="3236913"/>
            <a:ext cx="76200" cy="152400"/>
          </a:xfrm>
          <a:prstGeom prst="octagon">
            <a:avLst>
              <a:gd name="adj" fmla="val 29287"/>
            </a:avLst>
          </a:prstGeom>
          <a:solidFill>
            <a:schemeClr val="bg1"/>
          </a:solidFill>
          <a:ln w="9525">
            <a:noFill/>
          </a:ln>
        </p:spPr>
        <p:txBody>
          <a:bodyPr wrap="none" anchor="ctr"/>
          <a:lstStyle/>
          <a:p>
            <a:endParaRPr lang="zh-CN" altLang="en-US" dirty="0">
              <a:latin typeface="Arial" panose="020B0604020202020204" pitchFamily="34" charset="0"/>
              <a:ea typeface="黑体" panose="02010609060101010101" pitchFamily="49" charset="-122"/>
            </a:endParaRPr>
          </a:p>
        </p:txBody>
      </p:sp>
      <p:sp>
        <p:nvSpPr>
          <p:cNvPr id="19464" name="AutoShape 20"/>
          <p:cNvSpPr/>
          <p:nvPr/>
        </p:nvSpPr>
        <p:spPr>
          <a:xfrm flipH="1">
            <a:off x="1017588" y="3236913"/>
            <a:ext cx="77787" cy="152400"/>
          </a:xfrm>
          <a:prstGeom prst="octagon">
            <a:avLst>
              <a:gd name="adj" fmla="val 29287"/>
            </a:avLst>
          </a:prstGeom>
          <a:solidFill>
            <a:schemeClr val="bg1"/>
          </a:solidFill>
          <a:ln w="9525">
            <a:noFill/>
          </a:ln>
        </p:spPr>
        <p:txBody>
          <a:bodyPr wrap="none" anchor="ctr"/>
          <a:lstStyle/>
          <a:p>
            <a:endParaRPr lang="zh-CN" altLang="en-US" dirty="0">
              <a:latin typeface="Arial" panose="020B0604020202020204" pitchFamily="34" charset="0"/>
              <a:ea typeface="黑体" panose="02010609060101010101" pitchFamily="49" charset="-122"/>
            </a:endParaRPr>
          </a:p>
        </p:txBody>
      </p:sp>
      <p:sp>
        <p:nvSpPr>
          <p:cNvPr id="19465" name="AutoShape 5"/>
          <p:cNvSpPr/>
          <p:nvPr/>
        </p:nvSpPr>
        <p:spPr>
          <a:xfrm>
            <a:off x="4897438" y="2471738"/>
            <a:ext cx="2411412" cy="3343275"/>
          </a:xfrm>
          <a:prstGeom prst="roundRect">
            <a:avLst>
              <a:gd name="adj" fmla="val 4690"/>
            </a:avLst>
          </a:prstGeom>
          <a:noFill/>
          <a:ln w="57150" cap="flat" cmpd="sng">
            <a:solidFill>
              <a:schemeClr val="accent2"/>
            </a:solidFill>
            <a:prstDash val="solid"/>
            <a:headEnd type="none" w="med" len="med"/>
            <a:tailEnd type="none" w="med" len="med"/>
          </a:ln>
        </p:spPr>
        <p:txBody>
          <a:bodyPr wrap="none" anchor="ctr"/>
          <a:lstStyle/>
          <a:p>
            <a:endParaRPr lang="zh-CN" altLang="en-US" dirty="0">
              <a:latin typeface="Arial" panose="020B0604020202020204" pitchFamily="34" charset="0"/>
              <a:ea typeface="黑体" panose="02010609060101010101" pitchFamily="49" charset="-122"/>
            </a:endParaRPr>
          </a:p>
        </p:txBody>
      </p:sp>
      <p:sp>
        <p:nvSpPr>
          <p:cNvPr id="107526" name="AutoShape 6"/>
          <p:cNvSpPr>
            <a:spLocks noChangeArrowheads="1"/>
          </p:cNvSpPr>
          <p:nvPr/>
        </p:nvSpPr>
        <p:spPr bwMode="gray">
          <a:xfrm>
            <a:off x="5141913" y="2324100"/>
            <a:ext cx="1958975" cy="304800"/>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7533" name="Freeform 13"/>
          <p:cNvSpPr/>
          <p:nvPr/>
        </p:nvSpPr>
        <p:spPr bwMode="gray">
          <a:xfrm>
            <a:off x="3203575" y="1484313"/>
            <a:ext cx="1878013" cy="1217613"/>
          </a:xfrm>
          <a:custGeom>
            <a:avLst/>
            <a:gdLst/>
            <a:ahLst/>
            <a:cxnLst>
              <a:cxn ang="0">
                <a:pos x="0" y="774"/>
              </a:cxn>
              <a:cxn ang="0">
                <a:pos x="2" y="770"/>
              </a:cxn>
              <a:cxn ang="0">
                <a:pos x="8" y="754"/>
              </a:cxn>
              <a:cxn ang="0">
                <a:pos x="16" y="730"/>
              </a:cxn>
              <a:cxn ang="0">
                <a:pos x="32" y="698"/>
              </a:cxn>
              <a:cxn ang="0">
                <a:pos x="50" y="660"/>
              </a:cxn>
              <a:cxn ang="0">
                <a:pos x="76" y="618"/>
              </a:cxn>
              <a:cxn ang="0">
                <a:pos x="106" y="574"/>
              </a:cxn>
              <a:cxn ang="0">
                <a:pos x="142" y="528"/>
              </a:cxn>
              <a:cxn ang="0">
                <a:pos x="186" y="482"/>
              </a:cxn>
              <a:cxn ang="0">
                <a:pos x="236" y="438"/>
              </a:cxn>
              <a:cxn ang="0">
                <a:pos x="294" y="398"/>
              </a:cxn>
              <a:cxn ang="0">
                <a:pos x="360" y="360"/>
              </a:cxn>
              <a:cxn ang="0">
                <a:pos x="426" y="332"/>
              </a:cxn>
              <a:cxn ang="0">
                <a:pos x="488" y="314"/>
              </a:cxn>
              <a:cxn ang="0">
                <a:pos x="544" y="304"/>
              </a:cxn>
              <a:cxn ang="0">
                <a:pos x="594" y="300"/>
              </a:cxn>
              <a:cxn ang="0">
                <a:pos x="638" y="300"/>
              </a:cxn>
              <a:cxn ang="0">
                <a:pos x="678" y="304"/>
              </a:cxn>
              <a:cxn ang="0">
                <a:pos x="710" y="312"/>
              </a:cxn>
              <a:cxn ang="0">
                <a:pos x="736" y="320"/>
              </a:cxn>
              <a:cxn ang="0">
                <a:pos x="754" y="326"/>
              </a:cxn>
              <a:cxn ang="0">
                <a:pos x="766" y="332"/>
              </a:cxn>
              <a:cxn ang="0">
                <a:pos x="770" y="334"/>
              </a:cxn>
              <a:cxn ang="0">
                <a:pos x="680" y="476"/>
              </a:cxn>
              <a:cxn ang="0">
                <a:pos x="982" y="370"/>
              </a:cxn>
              <a:cxn ang="0">
                <a:pos x="912" y="0"/>
              </a:cxn>
              <a:cxn ang="0">
                <a:pos x="854" y="150"/>
              </a:cxn>
              <a:cxn ang="0">
                <a:pos x="850" y="148"/>
              </a:cxn>
              <a:cxn ang="0">
                <a:pos x="838" y="142"/>
              </a:cxn>
              <a:cxn ang="0">
                <a:pos x="822" y="134"/>
              </a:cxn>
              <a:cxn ang="0">
                <a:pos x="798" y="126"/>
              </a:cxn>
              <a:cxn ang="0">
                <a:pos x="768" y="120"/>
              </a:cxn>
              <a:cxn ang="0">
                <a:pos x="732" y="114"/>
              </a:cxn>
              <a:cxn ang="0">
                <a:pos x="692" y="110"/>
              </a:cxn>
              <a:cxn ang="0">
                <a:pos x="646" y="110"/>
              </a:cxn>
              <a:cxn ang="0">
                <a:pos x="596" y="116"/>
              </a:cxn>
              <a:cxn ang="0">
                <a:pos x="540" y="126"/>
              </a:cxn>
              <a:cxn ang="0">
                <a:pos x="482" y="146"/>
              </a:cxn>
              <a:cxn ang="0">
                <a:pos x="422" y="172"/>
              </a:cxn>
              <a:cxn ang="0">
                <a:pos x="356" y="210"/>
              </a:cxn>
              <a:cxn ang="0">
                <a:pos x="290" y="258"/>
              </a:cxn>
              <a:cxn ang="0">
                <a:pos x="230" y="310"/>
              </a:cxn>
              <a:cxn ang="0">
                <a:pos x="178" y="364"/>
              </a:cxn>
              <a:cxn ang="0">
                <a:pos x="136" y="422"/>
              </a:cxn>
              <a:cxn ang="0">
                <a:pos x="100" y="480"/>
              </a:cxn>
              <a:cxn ang="0">
                <a:pos x="72" y="536"/>
              </a:cxn>
              <a:cxn ang="0">
                <a:pos x="48" y="590"/>
              </a:cxn>
              <a:cxn ang="0">
                <a:pos x="30" y="640"/>
              </a:cxn>
              <a:cxn ang="0">
                <a:pos x="18" y="684"/>
              </a:cxn>
              <a:cxn ang="0">
                <a:pos x="8" y="722"/>
              </a:cxn>
              <a:cxn ang="0">
                <a:pos x="4" y="750"/>
              </a:cxn>
              <a:cxn ang="0">
                <a:pos x="0" y="768"/>
              </a:cxn>
              <a:cxn ang="0">
                <a:pos x="0" y="774"/>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chemeClr val="folHlink">
                  <a:gamma/>
                  <a:tint val="57647"/>
                  <a:invGamma/>
                  <a:alpha val="32001"/>
                </a:schemeClr>
              </a:gs>
              <a:gs pos="100000">
                <a:schemeClr val="folHlink"/>
              </a:gs>
            </a:gsLst>
            <a:lin ang="0" scaled="1"/>
          </a:gradFill>
          <a:ln w="1270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9468" name="Text Box 14"/>
          <p:cNvSpPr txBox="1"/>
          <p:nvPr/>
        </p:nvSpPr>
        <p:spPr>
          <a:xfrm>
            <a:off x="5957888" y="2293938"/>
            <a:ext cx="282575" cy="304800"/>
          </a:xfrm>
          <a:prstGeom prst="rect">
            <a:avLst/>
          </a:prstGeom>
          <a:noFill/>
          <a:ln w="9525">
            <a:noFill/>
          </a:ln>
        </p:spPr>
        <p:txBody>
          <a:bodyPr wrap="none">
            <a:spAutoFit/>
          </a:bodyPr>
          <a:lstStyle/>
          <a:p>
            <a:pPr algn="ctr" eaLnBrk="0" hangingPunct="0"/>
            <a:r>
              <a:rPr lang="en-US" altLang="zh-CN" sz="1400" dirty="0">
                <a:solidFill>
                  <a:schemeClr val="bg1"/>
                </a:solidFill>
                <a:latin typeface="Arial" panose="020B0604020202020204" pitchFamily="34" charset="0"/>
              </a:rPr>
              <a:t>5</a:t>
            </a:r>
          </a:p>
        </p:txBody>
      </p:sp>
      <p:sp>
        <p:nvSpPr>
          <p:cNvPr id="19469" name="AutoShape 17"/>
          <p:cNvSpPr/>
          <p:nvPr/>
        </p:nvSpPr>
        <p:spPr>
          <a:xfrm>
            <a:off x="1102995" y="2825750"/>
            <a:ext cx="2426335" cy="3775710"/>
          </a:xfrm>
          <a:prstGeom prst="roundRect">
            <a:avLst>
              <a:gd name="adj" fmla="val 4690"/>
            </a:avLst>
          </a:prstGeom>
          <a:noFill/>
          <a:ln w="57150" cap="flat" cmpd="sng">
            <a:solidFill>
              <a:schemeClr val="folHlink"/>
            </a:solidFill>
            <a:prstDash val="solid"/>
            <a:headEnd type="none" w="med" len="med"/>
            <a:tailEnd type="none" w="med" len="med"/>
          </a:ln>
        </p:spPr>
        <p:txBody>
          <a:bodyPr wrap="none" anchor="ctr"/>
          <a:lstStyle/>
          <a:p>
            <a:endParaRPr lang="zh-CN" altLang="en-US" dirty="0">
              <a:latin typeface="Arial" panose="020B0604020202020204" pitchFamily="34" charset="0"/>
              <a:ea typeface="黑体" panose="02010609060101010101" pitchFamily="49" charset="-122"/>
            </a:endParaRPr>
          </a:p>
        </p:txBody>
      </p:sp>
      <p:sp>
        <p:nvSpPr>
          <p:cNvPr id="107538" name="AutoShape 18"/>
          <p:cNvSpPr>
            <a:spLocks noChangeArrowheads="1"/>
          </p:cNvSpPr>
          <p:nvPr/>
        </p:nvSpPr>
        <p:spPr bwMode="gray">
          <a:xfrm>
            <a:off x="1343025" y="2674938"/>
            <a:ext cx="1958975" cy="304800"/>
          </a:xfrm>
          <a:prstGeom prst="roundRect">
            <a:avLst>
              <a:gd name="adj" fmla="val 50000"/>
            </a:avLst>
          </a:prstGeom>
          <a:gradFill rotWithShape="1">
            <a:gsLst>
              <a:gs pos="0">
                <a:schemeClr val="folHlink">
                  <a:gamma/>
                  <a:shade val="38824"/>
                  <a:invGamma/>
                </a:schemeClr>
              </a:gs>
              <a:gs pos="50000">
                <a:schemeClr val="folHlink"/>
              </a:gs>
              <a:gs pos="100000">
                <a:schemeClr val="folHlink">
                  <a:gamma/>
                  <a:shade val="38824"/>
                  <a:invGamma/>
                </a:schemeClr>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9471" name="Text Box 21"/>
          <p:cNvSpPr txBox="1"/>
          <p:nvPr/>
        </p:nvSpPr>
        <p:spPr>
          <a:xfrm>
            <a:off x="2171700" y="2647950"/>
            <a:ext cx="282575" cy="304800"/>
          </a:xfrm>
          <a:prstGeom prst="rect">
            <a:avLst/>
          </a:prstGeom>
          <a:noFill/>
          <a:ln w="9525">
            <a:noFill/>
          </a:ln>
        </p:spPr>
        <p:txBody>
          <a:bodyPr wrap="none">
            <a:spAutoFit/>
          </a:bodyPr>
          <a:lstStyle/>
          <a:p>
            <a:pPr algn="ctr" eaLnBrk="0" hangingPunct="0"/>
            <a:r>
              <a:rPr lang="en-US" altLang="zh-CN" sz="1400" dirty="0">
                <a:solidFill>
                  <a:schemeClr val="bg1"/>
                </a:solidFill>
                <a:latin typeface="Arial" panose="020B0604020202020204" pitchFamily="34" charset="0"/>
              </a:rPr>
              <a:t>4</a:t>
            </a:r>
          </a:p>
        </p:txBody>
      </p:sp>
      <p:sp>
        <p:nvSpPr>
          <p:cNvPr id="19472" name="Text Box 22"/>
          <p:cNvSpPr txBox="1"/>
          <p:nvPr/>
        </p:nvSpPr>
        <p:spPr>
          <a:xfrm>
            <a:off x="1195705" y="2913380"/>
            <a:ext cx="2376170" cy="3692525"/>
          </a:xfrm>
          <a:prstGeom prst="rect">
            <a:avLst/>
          </a:prstGeom>
          <a:noFill/>
          <a:ln w="9525">
            <a:noFill/>
          </a:ln>
        </p:spPr>
        <p:txBody>
          <a:bodyPr wrap="square">
            <a:spAutoFit/>
          </a:bodyPr>
          <a:lstStyle/>
          <a:p>
            <a:pPr eaLnBrk="0" hangingPunct="0"/>
            <a:r>
              <a:rPr lang="zh-CN" altLang="en-US" sz="1800" b="1" dirty="0">
                <a:solidFill>
                  <a:schemeClr val="accent2"/>
                </a:solidFill>
                <a:latin typeface="Arial" panose="020B0604020202020204" pitchFamily="34" charset="0"/>
                <a:ea typeface="黑体" panose="02010609060101010101" pitchFamily="49" charset="-122"/>
              </a:rPr>
              <a:t>全科医生所接受的教育和训练使他们最有能力在社区中提供连续性、综合性、协调性和个体化的预防服务，同时采用独特的以问题为导向的医疗记录和照顾模式，为提供个体化和规划性预防服务以及实现防、治、保、康一体化健康照顾打下良好基础。</a:t>
            </a:r>
          </a:p>
        </p:txBody>
      </p:sp>
      <p:sp>
        <p:nvSpPr>
          <p:cNvPr id="19473" name="Text Box 23"/>
          <p:cNvSpPr txBox="1"/>
          <p:nvPr/>
        </p:nvSpPr>
        <p:spPr>
          <a:xfrm>
            <a:off x="4981575" y="2717800"/>
            <a:ext cx="2243138" cy="1739900"/>
          </a:xfrm>
          <a:prstGeom prst="rect">
            <a:avLst/>
          </a:prstGeom>
          <a:noFill/>
          <a:ln w="9525">
            <a:noFill/>
          </a:ln>
        </p:spPr>
        <p:txBody>
          <a:bodyPr>
            <a:spAutoFit/>
          </a:bodyPr>
          <a:lstStyle/>
          <a:p>
            <a:pPr eaLnBrk="0" hangingPunct="0"/>
            <a:r>
              <a:rPr lang="zh-CN" altLang="en-US" b="1" dirty="0">
                <a:solidFill>
                  <a:schemeClr val="accent2"/>
                </a:solidFill>
                <a:latin typeface="Arial" panose="020B0604020202020204" pitchFamily="34" charset="0"/>
                <a:ea typeface="黑体" panose="02010609060101010101" pitchFamily="49" charset="-122"/>
              </a:rPr>
              <a:t>全科医生以人的健康为中心，充分了解居民的健康信念模式，有利于帮助个体和家庭改变不良行为和生活方式</a:t>
            </a:r>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p:cNvSpPr>
          <p:nvPr>
            <p:ph type="body" idx="4294967295"/>
          </p:nvPr>
        </p:nvSpPr>
        <p:spPr>
          <a:xfrm>
            <a:off x="468313" y="2492375"/>
            <a:ext cx="8229600" cy="1270000"/>
          </a:xfrm>
        </p:spPr>
        <p:txBody>
          <a:bodyPr vert="horz" wrap="square" lIns="91440" tIns="45720" rIns="91440" bIns="45720" anchor="t"/>
          <a:lstStyle/>
          <a:p>
            <a:pPr algn="ctr" eaLnBrk="1" hangingPunct="1">
              <a:buNone/>
            </a:pPr>
            <a:r>
              <a:rPr lang="zh-CN" altLang="en-US" sz="4800" b="1" dirty="0">
                <a:solidFill>
                  <a:srgbClr val="FF0000"/>
                </a:solidFill>
                <a:latin typeface="隶书" panose="02010509060101010101" pitchFamily="49" charset="-122"/>
                <a:ea typeface="隶书" panose="02010509060101010101" pitchFamily="49" charset="-122"/>
              </a:rPr>
              <a:t>三级预防原则和策略</a:t>
            </a:r>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sz="quarter"/>
          </p:nvPr>
        </p:nvSpPr>
        <p:spPr>
          <a:xfrm>
            <a:off x="468313" y="836613"/>
            <a:ext cx="7775575" cy="855662"/>
          </a:xfrm>
        </p:spPr>
        <p:txBody>
          <a:bodyPr vert="horz" wrap="square" lIns="91440" tIns="45720" rIns="91440" bIns="45720" anchor="ctr"/>
          <a:lstStyle/>
          <a:p>
            <a:pPr eaLnBrk="1" hangingPunct="1"/>
            <a:r>
              <a:rPr lang="zh-CN" altLang="en-US" sz="4000" dirty="0">
                <a:solidFill>
                  <a:srgbClr val="FF0000"/>
                </a:solidFill>
                <a:latin typeface="隶书" panose="02010509060101010101" pitchFamily="49" charset="-122"/>
                <a:ea typeface="隶书" panose="02010509060101010101" pitchFamily="49" charset="-122"/>
              </a:rPr>
              <a:t>第一级预防</a:t>
            </a:r>
          </a:p>
        </p:txBody>
      </p:sp>
      <p:sp>
        <p:nvSpPr>
          <p:cNvPr id="21507" name="Rectangle 3"/>
          <p:cNvSpPr>
            <a:spLocks noGrp="1"/>
          </p:cNvSpPr>
          <p:nvPr>
            <p:ph type="body" sz="half" idx="4294967295"/>
          </p:nvPr>
        </p:nvSpPr>
        <p:spPr>
          <a:xfrm>
            <a:off x="179388" y="1628775"/>
            <a:ext cx="8496300" cy="3095625"/>
          </a:xfrm>
        </p:spPr>
        <p:txBody>
          <a:bodyPr vert="horz" wrap="square" lIns="91440" tIns="45720" rIns="91440" bIns="45720" anchor="t"/>
          <a:lstStyle>
            <a:lvl1pPr lvl="0">
              <a:buClrTx/>
              <a:buSzTx/>
              <a:buFontTx/>
              <a:buBlip>
                <a:blip r:embed="rId2"/>
              </a:buBlip>
              <a:defRPr sz="2800"/>
            </a:lvl1pPr>
            <a:lvl2pPr lvl="1">
              <a:buClrTx/>
              <a:buSzTx/>
              <a:buFontTx/>
              <a:buBlip>
                <a:blip r:embed="rId3"/>
              </a:buBlip>
              <a:defRPr sz="2400"/>
            </a:lvl2pPr>
            <a:lvl3pPr lvl="2">
              <a:buClrTx/>
              <a:buSzTx/>
              <a:buFontTx/>
              <a:buBlip>
                <a:blip r:embed="rId2"/>
              </a:buBlip>
              <a:defRPr sz="2000"/>
            </a:lvl3pPr>
            <a:lvl4pPr lvl="3">
              <a:buClrTx/>
              <a:buSzTx/>
              <a:buFontTx/>
              <a:buBlip>
                <a:blip r:embed="rId2"/>
              </a:buBlip>
              <a:defRPr sz="1800"/>
            </a:lvl4pPr>
            <a:lvl5pPr lvl="4">
              <a:buClrTx/>
              <a:buSzTx/>
              <a:buFontTx/>
              <a:buBlip>
                <a:blip r:embed="rId2"/>
              </a:buBlip>
              <a:defRPr sz="1800"/>
            </a:lvl5pPr>
          </a:lstStyle>
          <a:p>
            <a:pPr lvl="0" eaLnBrk="1" hangingPunct="1">
              <a:lnSpc>
                <a:spcPct val="120000"/>
              </a:lnSpc>
              <a:buNone/>
            </a:pPr>
            <a:r>
              <a:rPr lang="zh-CN" altLang="en-US" b="1" dirty="0">
                <a:latin typeface="宋体" panose="02010600030101010101" pitchFamily="2" charset="-122"/>
                <a:ea typeface="宋体" panose="02010600030101010101" pitchFamily="2" charset="-122"/>
              </a:rPr>
              <a:t>  </a:t>
            </a:r>
            <a:r>
              <a:rPr lang="zh-CN" altLang="en-US" sz="3600" b="1" dirty="0">
                <a:solidFill>
                  <a:schemeClr val="hlink"/>
                </a:solidFill>
                <a:latin typeface="隶书" panose="02010509060101010101" pitchFamily="49" charset="-122"/>
                <a:ea typeface="隶书" panose="02010509060101010101" pitchFamily="49" charset="-122"/>
              </a:rPr>
              <a:t>病因预防或发病前期预防</a:t>
            </a:r>
          </a:p>
          <a:p>
            <a:pPr lvl="0" eaLnBrk="1" hangingPunct="1">
              <a:lnSpc>
                <a:spcPct val="120000"/>
              </a:lnSpc>
              <a:buNone/>
            </a:pPr>
            <a:r>
              <a:rPr lang="zh-CN" altLang="en-US" b="1" dirty="0">
                <a:solidFill>
                  <a:schemeClr val="accent2"/>
                </a:solidFill>
                <a:latin typeface="黑体" panose="02010609060101010101" pitchFamily="49" charset="-122"/>
                <a:ea typeface="黑体" panose="02010609060101010101" pitchFamily="49" charset="-122"/>
              </a:rPr>
              <a:t>  系采取各种措施以控制或消除致病因素对健康的危害，</a:t>
            </a:r>
            <a:r>
              <a:rPr lang="zh-CN" altLang="en-US" b="1" dirty="0">
                <a:solidFill>
                  <a:srgbClr val="FF0000"/>
                </a:solidFill>
                <a:latin typeface="黑体" panose="02010609060101010101" pitchFamily="49" charset="-122"/>
                <a:ea typeface="黑体" panose="02010609060101010101" pitchFamily="49" charset="-122"/>
              </a:rPr>
              <a:t>是最积极的预防</a:t>
            </a:r>
          </a:p>
          <a:p>
            <a:pPr lvl="0" eaLnBrk="1" hangingPunct="1">
              <a:lnSpc>
                <a:spcPct val="120000"/>
              </a:lnSpc>
              <a:buNone/>
            </a:pPr>
            <a:r>
              <a:rPr lang="zh-CN" altLang="en-US" b="1" dirty="0">
                <a:solidFill>
                  <a:schemeClr val="accent2"/>
                </a:solidFill>
                <a:latin typeface="黑体" panose="02010609060101010101" pitchFamily="49" charset="-122"/>
                <a:ea typeface="黑体" panose="02010609060101010101" pitchFamily="49" charset="-122"/>
              </a:rPr>
              <a:t>  社区卫生服务中的第一级预防必须</a:t>
            </a:r>
            <a:r>
              <a:rPr lang="zh-CN" altLang="en-US" b="1" dirty="0">
                <a:solidFill>
                  <a:srgbClr val="FF0000"/>
                </a:solidFill>
                <a:latin typeface="黑体" panose="02010609060101010101" pitchFamily="49" charset="-122"/>
                <a:ea typeface="黑体" panose="02010609060101010101" pitchFamily="49" charset="-122"/>
              </a:rPr>
              <a:t>个体预防</a:t>
            </a:r>
            <a:r>
              <a:rPr lang="zh-CN" altLang="en-US" b="1" dirty="0">
                <a:solidFill>
                  <a:schemeClr val="accent2"/>
                </a:solidFill>
                <a:latin typeface="黑体" panose="02010609060101010101" pitchFamily="49" charset="-122"/>
                <a:ea typeface="黑体" panose="02010609060101010101" pitchFamily="49" charset="-122"/>
              </a:rPr>
              <a:t>和</a:t>
            </a:r>
            <a:r>
              <a:rPr lang="zh-CN" altLang="en-US" b="1" dirty="0">
                <a:solidFill>
                  <a:srgbClr val="FF0000"/>
                </a:solidFill>
                <a:latin typeface="黑体" panose="02010609060101010101" pitchFamily="49" charset="-122"/>
                <a:ea typeface="黑体" panose="02010609060101010101" pitchFamily="49" charset="-122"/>
              </a:rPr>
              <a:t>社区预防</a:t>
            </a:r>
            <a:r>
              <a:rPr lang="zh-CN" altLang="en-US" b="1" dirty="0">
                <a:solidFill>
                  <a:schemeClr val="accent2"/>
                </a:solidFill>
                <a:latin typeface="黑体" panose="02010609060101010101" pitchFamily="49" charset="-122"/>
                <a:ea typeface="黑体" panose="02010609060101010101" pitchFamily="49" charset="-122"/>
              </a:rPr>
              <a:t>并重。</a:t>
            </a:r>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sz="quarter"/>
          </p:nvPr>
        </p:nvSpPr>
        <p:spPr>
          <a:xfrm>
            <a:off x="468313" y="549275"/>
            <a:ext cx="8229600" cy="1143000"/>
          </a:xfrm>
        </p:spPr>
        <p:txBody>
          <a:bodyPr vert="horz" wrap="square" lIns="91440" tIns="45720" rIns="91440" bIns="45720" anchor="ctr"/>
          <a:lstStyle/>
          <a:p>
            <a:pPr eaLnBrk="1" hangingPunct="1"/>
            <a:r>
              <a:rPr lang="zh-CN" altLang="en-US" sz="4000" dirty="0">
                <a:solidFill>
                  <a:srgbClr val="FF0000"/>
                </a:solidFill>
                <a:latin typeface="隶书" panose="02010509060101010101" pitchFamily="49" charset="-122"/>
                <a:ea typeface="隶书" panose="02010509060101010101" pitchFamily="49" charset="-122"/>
              </a:rPr>
              <a:t>第一级预防</a:t>
            </a:r>
          </a:p>
        </p:txBody>
      </p:sp>
      <p:graphicFrame>
        <p:nvGraphicFramePr>
          <p:cNvPr id="14354" name="Group 18"/>
          <p:cNvGraphicFramePr>
            <a:graphicFrameLocks noGrp="1"/>
          </p:cNvGraphicFramePr>
          <p:nvPr>
            <p:ph sz="half" idx="4294967295"/>
            <p:custDataLst>
              <p:tags r:id="rId1"/>
            </p:custDataLst>
          </p:nvPr>
        </p:nvGraphicFramePr>
        <p:xfrm>
          <a:off x="250825" y="1773238"/>
          <a:ext cx="8642350" cy="4537075"/>
        </p:xfrm>
        <a:graphic>
          <a:graphicData uri="http://schemas.openxmlformats.org/drawingml/2006/table">
            <a:tbl>
              <a:tblPr/>
              <a:tblGrid>
                <a:gridCol w="4173538">
                  <a:extLst>
                    <a:ext uri="{9D8B030D-6E8A-4147-A177-3AD203B41FA5}">
                      <a16:colId xmlns:a16="http://schemas.microsoft.com/office/drawing/2014/main" val="20000"/>
                    </a:ext>
                  </a:extLst>
                </a:gridCol>
                <a:gridCol w="4468812">
                  <a:extLst>
                    <a:ext uri="{9D8B030D-6E8A-4147-A177-3AD203B41FA5}">
                      <a16:colId xmlns:a16="http://schemas.microsoft.com/office/drawing/2014/main" val="20001"/>
                    </a:ext>
                  </a:extLst>
                </a:gridCol>
              </a:tblGrid>
              <a:tr h="482668">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400" b="1" i="0" u="none" strike="noStrike" cap="none" normalizeH="0" baseline="0">
                          <a:ln>
                            <a:noFill/>
                          </a:ln>
                          <a:solidFill>
                            <a:srgbClr val="FF0000"/>
                          </a:solidFill>
                          <a:effectLst/>
                          <a:latin typeface="Arial" panose="020B0604020202020204" pitchFamily="34" charset="0"/>
                          <a:ea typeface="黑体" panose="02010609060101010101" pitchFamily="49" charset="-122"/>
                        </a:rPr>
                        <a:t>个体预防</a:t>
                      </a:r>
                    </a:p>
                  </a:txBody>
                  <a:tcPr marT="45726" marB="45726" horzOverflow="overflow">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lnTlToBr>
                      <a:noFill/>
                    </a:lnTlToBr>
                    <a:lnBlToTr>
                      <a:noFill/>
                    </a:lnBlToTr>
                    <a:gradFill>
                      <a:gsLst>
                        <a:gs pos="0">
                          <a:srgbClr val="A0B7A5"/>
                        </a:gs>
                        <a:gs pos="94000">
                          <a:srgbClr val="6AA18E"/>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400" b="1" i="0" u="none" strike="noStrike" cap="none" normalizeH="0" baseline="0">
                          <a:ln>
                            <a:noFill/>
                          </a:ln>
                          <a:solidFill>
                            <a:srgbClr val="FF0000"/>
                          </a:solidFill>
                          <a:effectLst/>
                          <a:latin typeface="Arial" panose="020B0604020202020204" pitchFamily="34" charset="0"/>
                          <a:ea typeface="黑体" panose="02010609060101010101" pitchFamily="49" charset="-122"/>
                        </a:rPr>
                        <a:t>社区预防</a:t>
                      </a:r>
                    </a:p>
                  </a:txBody>
                  <a:tcPr marT="45726" marB="45726" horzOverflow="overflow">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lnTlToBr>
                      <a:noFill/>
                    </a:lnTlToBr>
                    <a:lnBlToTr>
                      <a:noFill/>
                    </a:lnBlToTr>
                    <a:gradFill>
                      <a:gsLst>
                        <a:gs pos="0">
                          <a:srgbClr val="A0B7A5"/>
                        </a:gs>
                        <a:gs pos="94000">
                          <a:srgbClr val="6AA18E"/>
                        </a:gs>
                      </a:gsLst>
                      <a:lin ang="5400000" scaled="1"/>
                    </a:gradFill>
                  </a:tcPr>
                </a:tc>
                <a:extLst>
                  <a:ext uri="{0D108BD9-81ED-4DB2-BD59-A6C34878D82A}">
                    <a16:rowId xmlns:a16="http://schemas.microsoft.com/office/drawing/2014/main" val="10000"/>
                  </a:ext>
                </a:extLst>
              </a:tr>
              <a:tr h="4054407">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0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采取增进健康和自我保健措施 </a:t>
                      </a: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0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包括：</a:t>
                      </a:r>
                    </a:p>
                    <a:p>
                      <a:pPr marL="0" marR="0" lvl="0" indent="0" algn="l" defTabSz="914400" rtl="0" eaLnBrk="1" fontAlgn="base" latinLnBrk="0" hangingPunct="1">
                        <a:lnSpc>
                          <a:spcPct val="100000"/>
                        </a:lnSpc>
                        <a:spcBef>
                          <a:spcPct val="20000"/>
                        </a:spcBef>
                        <a:spcAft>
                          <a:spcPct val="0"/>
                        </a:spcAft>
                        <a:buClrTx/>
                        <a:buSzTx/>
                        <a:buFontTx/>
                        <a:buBlip>
                          <a:blip r:embed="rId3"/>
                        </a:buBlip>
                      </a:pPr>
                      <a:r>
                        <a:rPr kumimoji="0" lang="zh-CN" altLang="en-US" sz="20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建立和培养良好的生活方式</a:t>
                      </a:r>
                    </a:p>
                    <a:p>
                      <a:pPr marL="0" marR="0" lvl="0" indent="0" algn="l" defTabSz="914400" rtl="0" eaLnBrk="1" fontAlgn="base" latinLnBrk="0" hangingPunct="1">
                        <a:lnSpc>
                          <a:spcPct val="100000"/>
                        </a:lnSpc>
                        <a:spcBef>
                          <a:spcPct val="20000"/>
                        </a:spcBef>
                        <a:spcAft>
                          <a:spcPct val="0"/>
                        </a:spcAft>
                        <a:buClrTx/>
                        <a:buSzTx/>
                        <a:buFontTx/>
                        <a:buBlip>
                          <a:blip r:embed="rId3"/>
                        </a:buBlip>
                      </a:pPr>
                      <a:r>
                        <a:rPr kumimoji="0" lang="zh-CN" altLang="en-US" sz="20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保持良好的社会心理状态</a:t>
                      </a:r>
                    </a:p>
                    <a:p>
                      <a:pPr marL="0" marR="0" lvl="0" indent="0" algn="l" defTabSz="914400" rtl="0" eaLnBrk="1" fontAlgn="base" latinLnBrk="0" hangingPunct="1">
                        <a:lnSpc>
                          <a:spcPct val="100000"/>
                        </a:lnSpc>
                        <a:spcBef>
                          <a:spcPct val="20000"/>
                        </a:spcBef>
                        <a:spcAft>
                          <a:spcPct val="0"/>
                        </a:spcAft>
                        <a:buClrTx/>
                        <a:buSzTx/>
                        <a:buFontTx/>
                        <a:buBlip>
                          <a:blip r:embed="rId3"/>
                        </a:buBlip>
                      </a:pPr>
                      <a:r>
                        <a:rPr kumimoji="0" lang="zh-CN" altLang="en-US" sz="20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合理营养与平衡膳食</a:t>
                      </a:r>
                    </a:p>
                    <a:p>
                      <a:pPr marL="0" marR="0" lvl="0" indent="0" algn="l" defTabSz="914400" rtl="0" eaLnBrk="1" fontAlgn="base" latinLnBrk="0" hangingPunct="1">
                        <a:lnSpc>
                          <a:spcPct val="100000"/>
                        </a:lnSpc>
                        <a:spcBef>
                          <a:spcPct val="20000"/>
                        </a:spcBef>
                        <a:spcAft>
                          <a:spcPct val="0"/>
                        </a:spcAft>
                        <a:buClrTx/>
                        <a:buSzTx/>
                        <a:buFontTx/>
                        <a:buBlip>
                          <a:blip r:embed="rId3"/>
                        </a:buBlip>
                      </a:pPr>
                      <a:r>
                        <a:rPr kumimoji="0" lang="zh-CN" altLang="en-US" sz="20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创造良好的劳动条件和生活环境</a:t>
                      </a:r>
                    </a:p>
                    <a:p>
                      <a:pPr marL="0" marR="0" lvl="0" indent="0" algn="l" defTabSz="914400" rtl="0" eaLnBrk="1" fontAlgn="base" latinLnBrk="0" hangingPunct="1">
                        <a:lnSpc>
                          <a:spcPct val="100000"/>
                        </a:lnSpc>
                        <a:spcBef>
                          <a:spcPct val="20000"/>
                        </a:spcBef>
                        <a:spcAft>
                          <a:spcPct val="0"/>
                        </a:spcAft>
                        <a:buClrTx/>
                        <a:buSzTx/>
                        <a:buFontTx/>
                        <a:buBlip>
                          <a:blip r:embed="rId3"/>
                        </a:buBlip>
                      </a:pPr>
                      <a:r>
                        <a:rPr kumimoji="0" lang="zh-CN" altLang="en-US" sz="20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进行适量体育运动</a:t>
                      </a:r>
                    </a:p>
                  </a:txBody>
                  <a:tcPr marT="45726" marB="45726" horzOverflow="overflow">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0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采取特殊预防措施</a:t>
                      </a: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0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包括：</a:t>
                      </a:r>
                    </a:p>
                    <a:p>
                      <a:pPr marL="0" marR="0" lvl="0" indent="0" algn="l" defTabSz="914400" rtl="0" eaLnBrk="1" fontAlgn="base" latinLnBrk="0" hangingPunct="1">
                        <a:lnSpc>
                          <a:spcPct val="100000"/>
                        </a:lnSpc>
                        <a:spcBef>
                          <a:spcPct val="20000"/>
                        </a:spcBef>
                        <a:spcAft>
                          <a:spcPct val="0"/>
                        </a:spcAft>
                        <a:buClrTx/>
                        <a:buSzTx/>
                        <a:buFontTx/>
                        <a:buBlip>
                          <a:blip r:embed="rId3"/>
                        </a:buBlip>
                      </a:pPr>
                      <a:r>
                        <a:rPr kumimoji="0" lang="zh-CN" altLang="en-US" sz="20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健康教育</a:t>
                      </a:r>
                    </a:p>
                    <a:p>
                      <a:pPr marL="0" marR="0" lvl="0" indent="0" algn="l" defTabSz="914400" rtl="0" eaLnBrk="1" fontAlgn="base" latinLnBrk="0" hangingPunct="1">
                        <a:lnSpc>
                          <a:spcPct val="100000"/>
                        </a:lnSpc>
                        <a:spcBef>
                          <a:spcPct val="20000"/>
                        </a:spcBef>
                        <a:spcAft>
                          <a:spcPct val="0"/>
                        </a:spcAft>
                        <a:buClrTx/>
                        <a:buSzTx/>
                        <a:buFontTx/>
                        <a:buBlip>
                          <a:blip r:embed="rId3"/>
                        </a:buBlip>
                      </a:pPr>
                      <a:r>
                        <a:rPr kumimoji="0" lang="zh-CN" altLang="en-US" sz="20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预防接种和计划免疫</a:t>
                      </a:r>
                    </a:p>
                    <a:p>
                      <a:pPr marL="0" marR="0" lvl="0" indent="0" algn="l" defTabSz="914400" rtl="0" eaLnBrk="1" fontAlgn="base" latinLnBrk="0" hangingPunct="1">
                        <a:lnSpc>
                          <a:spcPct val="100000"/>
                        </a:lnSpc>
                        <a:spcBef>
                          <a:spcPct val="20000"/>
                        </a:spcBef>
                        <a:spcAft>
                          <a:spcPct val="0"/>
                        </a:spcAft>
                        <a:buClrTx/>
                        <a:buSzTx/>
                        <a:buFontTx/>
                        <a:buBlip>
                          <a:blip r:embed="rId3"/>
                        </a:buBlip>
                      </a:pPr>
                      <a:r>
                        <a:rPr kumimoji="0" lang="zh-CN" altLang="en-US" sz="20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妇女与儿童保健</a:t>
                      </a:r>
                    </a:p>
                    <a:p>
                      <a:pPr marL="0" marR="0" lvl="0" indent="0" algn="l" defTabSz="914400" rtl="0" eaLnBrk="1" fontAlgn="base" latinLnBrk="0" hangingPunct="1">
                        <a:lnSpc>
                          <a:spcPct val="100000"/>
                        </a:lnSpc>
                        <a:spcBef>
                          <a:spcPct val="20000"/>
                        </a:spcBef>
                        <a:spcAft>
                          <a:spcPct val="0"/>
                        </a:spcAft>
                        <a:buClrTx/>
                        <a:buSzTx/>
                        <a:buFontTx/>
                        <a:buBlip>
                          <a:blip r:embed="rId3"/>
                        </a:buBlip>
                      </a:pPr>
                      <a:r>
                        <a:rPr kumimoji="0" lang="zh-CN" altLang="en-US" sz="20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高危人群的保护</a:t>
                      </a:r>
                    </a:p>
                    <a:p>
                      <a:pPr marL="0" marR="0" lvl="0" indent="0" algn="l" defTabSz="914400" rtl="0" eaLnBrk="1" fontAlgn="base" latinLnBrk="0" hangingPunct="1">
                        <a:lnSpc>
                          <a:spcPct val="100000"/>
                        </a:lnSpc>
                        <a:spcBef>
                          <a:spcPct val="20000"/>
                        </a:spcBef>
                        <a:spcAft>
                          <a:spcPct val="0"/>
                        </a:spcAft>
                        <a:buClrTx/>
                        <a:buSzTx/>
                        <a:buFontTx/>
                        <a:buBlip>
                          <a:blip r:embed="rId3"/>
                        </a:buBlip>
                      </a:pPr>
                      <a:r>
                        <a:rPr kumimoji="0" lang="zh-CN" altLang="en-US" sz="20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环境保护与环境污染治理</a:t>
                      </a:r>
                    </a:p>
                    <a:p>
                      <a:pPr marL="0" marR="0" lvl="0" indent="0" algn="l" defTabSz="914400" rtl="0" eaLnBrk="1" fontAlgn="base" latinLnBrk="0" hangingPunct="1">
                        <a:lnSpc>
                          <a:spcPct val="100000"/>
                        </a:lnSpc>
                        <a:spcBef>
                          <a:spcPct val="20000"/>
                        </a:spcBef>
                        <a:spcAft>
                          <a:spcPct val="0"/>
                        </a:spcAft>
                        <a:buClrTx/>
                        <a:buSzTx/>
                        <a:buFontTx/>
                        <a:buBlip>
                          <a:blip r:embed="rId3"/>
                        </a:buBlip>
                      </a:pPr>
                      <a:r>
                        <a:rPr kumimoji="0" lang="zh-CN" altLang="en-US" sz="20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执行国家职业卫生标准、</a:t>
                      </a:r>
                    </a:p>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  做好职业人群健康监护</a:t>
                      </a:r>
                    </a:p>
                    <a:p>
                      <a:pPr marL="0" marR="0" lvl="0" indent="0" algn="l" defTabSz="914400" rtl="0" eaLnBrk="1" fontAlgn="base" latinLnBrk="0" hangingPunct="1">
                        <a:lnSpc>
                          <a:spcPct val="100000"/>
                        </a:lnSpc>
                        <a:spcBef>
                          <a:spcPct val="20000"/>
                        </a:spcBef>
                        <a:spcAft>
                          <a:spcPct val="0"/>
                        </a:spcAft>
                        <a:buClrTx/>
                        <a:buSzTx/>
                        <a:buFontTx/>
                        <a:buBlip>
                          <a:blip r:embed="rId3"/>
                        </a:buBlip>
                      </a:pPr>
                      <a:r>
                        <a:rPr kumimoji="0" lang="zh-CN" altLang="en-US" sz="20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执行生活环境卫生标准</a:t>
                      </a:r>
                    </a:p>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  和保护居民健康</a:t>
                      </a:r>
                    </a:p>
                  </a:txBody>
                  <a:tcPr marT="45726" marB="45726" horzOverflow="overflow">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sz="quarter"/>
          </p:nvPr>
        </p:nvSpPr>
        <p:spPr>
          <a:xfrm>
            <a:off x="419100" y="677863"/>
            <a:ext cx="8278813" cy="1014412"/>
          </a:xfrm>
        </p:spPr>
        <p:txBody>
          <a:bodyPr vert="horz" wrap="square" lIns="91440" tIns="45720" rIns="91440" bIns="45720" anchor="ctr"/>
          <a:lstStyle/>
          <a:p>
            <a:pPr eaLnBrk="1" hangingPunct="1"/>
            <a:r>
              <a:rPr lang="zh-CN" altLang="en-US" sz="4000" dirty="0">
                <a:solidFill>
                  <a:srgbClr val="FF0000"/>
                </a:solidFill>
                <a:latin typeface="隶书" panose="02010509060101010101" pitchFamily="49" charset="-122"/>
                <a:ea typeface="隶书" panose="02010509060101010101" pitchFamily="49" charset="-122"/>
              </a:rPr>
              <a:t>第二级预防</a:t>
            </a:r>
          </a:p>
        </p:txBody>
      </p:sp>
      <p:sp>
        <p:nvSpPr>
          <p:cNvPr id="23555" name="Rectangle 3"/>
          <p:cNvSpPr>
            <a:spLocks noGrp="1"/>
          </p:cNvSpPr>
          <p:nvPr>
            <p:ph type="body" idx="4294967295"/>
          </p:nvPr>
        </p:nvSpPr>
        <p:spPr>
          <a:xfrm>
            <a:off x="250825" y="1628775"/>
            <a:ext cx="8567738" cy="4679950"/>
          </a:xfrm>
        </p:spPr>
        <p:txBody>
          <a:bodyPr vert="horz" wrap="square" lIns="91440" tIns="45720" rIns="91440" bIns="45720" anchor="t"/>
          <a:lstStyle/>
          <a:p>
            <a:pPr eaLnBrk="1" hangingPunct="1">
              <a:lnSpc>
                <a:spcPct val="120000"/>
              </a:lnSpc>
              <a:buNone/>
            </a:pPr>
            <a:r>
              <a:rPr lang="zh-CN" altLang="en-US" sz="2800" b="1" dirty="0">
                <a:solidFill>
                  <a:schemeClr val="hlink"/>
                </a:solidFill>
                <a:latin typeface="隶书" panose="02010509060101010101" pitchFamily="49" charset="-122"/>
                <a:ea typeface="隶书" panose="02010509060101010101" pitchFamily="49" charset="-122"/>
              </a:rPr>
              <a:t>   </a:t>
            </a:r>
            <a:r>
              <a:rPr lang="zh-CN" altLang="en-US" sz="3600" b="1" dirty="0">
                <a:solidFill>
                  <a:schemeClr val="hlink"/>
                </a:solidFill>
                <a:latin typeface="隶书" panose="02010509060101010101" pitchFamily="49" charset="-122"/>
                <a:ea typeface="隶书" panose="02010509060101010101" pitchFamily="49" charset="-122"/>
              </a:rPr>
              <a:t>临床前期预防或发病期预防</a:t>
            </a:r>
          </a:p>
          <a:p>
            <a:pPr eaLnBrk="1" hangingPunct="1">
              <a:lnSpc>
                <a:spcPct val="120000"/>
              </a:lnSpc>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solidFill>
                  <a:schemeClr val="accent2"/>
                </a:solidFill>
                <a:latin typeface="黑体" panose="02010609060101010101" pitchFamily="49" charset="-122"/>
                <a:ea typeface="黑体" panose="02010609060101010101" pitchFamily="49" charset="-122"/>
              </a:rPr>
              <a:t>在疾病的临床前期做到</a:t>
            </a:r>
            <a:r>
              <a:rPr lang="zh-CN" altLang="en-US" sz="2400" b="1" dirty="0">
                <a:solidFill>
                  <a:srgbClr val="FF0000"/>
                </a:solidFill>
                <a:latin typeface="黑体" panose="02010609060101010101" pitchFamily="49" charset="-122"/>
                <a:ea typeface="黑体" panose="02010609060101010101" pitchFamily="49" charset="-122"/>
              </a:rPr>
              <a:t>早期发现、早期诊断、早期治疗</a:t>
            </a:r>
            <a:r>
              <a:rPr lang="zh-CN" altLang="en-US" sz="2400" b="1" dirty="0">
                <a:latin typeface="黑体" panose="02010609060101010101" pitchFamily="49" charset="-122"/>
                <a:ea typeface="黑体" panose="02010609060101010101" pitchFamily="49" charset="-122"/>
              </a:rPr>
              <a:t>，</a:t>
            </a:r>
            <a:r>
              <a:rPr lang="zh-CN" altLang="en-US" sz="2400" b="1" dirty="0">
                <a:solidFill>
                  <a:schemeClr val="accent2"/>
                </a:solidFill>
                <a:latin typeface="黑体" panose="02010609060101010101" pitchFamily="49" charset="-122"/>
                <a:ea typeface="黑体" panose="02010609060101010101" pitchFamily="49" charset="-122"/>
              </a:rPr>
              <a:t>从而使疾病能够得到早治愈而不致加重和发展。尤其针对慢性非传染性疾病，其发病多是致病因素长期作用的结果，如能早期发现，则可制止或延缓其向临床期发展</a:t>
            </a:r>
          </a:p>
          <a:p>
            <a:pPr eaLnBrk="1" hangingPunct="1">
              <a:lnSpc>
                <a:spcPct val="120000"/>
              </a:lnSpc>
              <a:buNone/>
            </a:pPr>
            <a:r>
              <a:rPr lang="zh-CN" altLang="en-US" sz="2400" b="1" dirty="0">
                <a:latin typeface="黑体" panose="02010609060101010101" pitchFamily="49" charset="-122"/>
                <a:ea typeface="黑体" panose="02010609060101010101" pitchFamily="49" charset="-122"/>
              </a:rPr>
              <a:t>      </a:t>
            </a:r>
            <a:r>
              <a:rPr lang="zh-CN" altLang="en-US" sz="2400" b="1" dirty="0">
                <a:solidFill>
                  <a:srgbClr val="FF0000"/>
                </a:solidFill>
                <a:latin typeface="黑体" panose="02010609060101010101" pitchFamily="49" charset="-122"/>
                <a:ea typeface="黑体" panose="02010609060101010101" pitchFamily="49" charset="-122"/>
              </a:rPr>
              <a:t>早期发现</a:t>
            </a:r>
            <a:r>
              <a:rPr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chemeClr val="accent2"/>
                </a:solidFill>
                <a:latin typeface="黑体" panose="02010609060101010101" pitchFamily="49" charset="-122"/>
                <a:ea typeface="黑体" panose="02010609060101010101" pitchFamily="49" charset="-122"/>
              </a:rPr>
              <a:t>筛检试验、定期健康检查、高危人群重点健康项目检查、周期性健康检查、专科门诊、群众自我检查</a:t>
            </a:r>
          </a:p>
          <a:p>
            <a:pPr eaLnBrk="1" hangingPunct="1">
              <a:lnSpc>
                <a:spcPct val="120000"/>
              </a:lnSpc>
              <a:buNone/>
            </a:pPr>
            <a:r>
              <a:rPr lang="zh-CN" altLang="en-US" sz="2400" b="1" dirty="0">
                <a:latin typeface="黑体" panose="02010609060101010101" pitchFamily="49" charset="-122"/>
                <a:ea typeface="黑体" panose="02010609060101010101" pitchFamily="49" charset="-122"/>
              </a:rPr>
              <a:t>      </a:t>
            </a:r>
            <a:r>
              <a:rPr lang="zh-CN" altLang="en-US" sz="2400" b="1" dirty="0">
                <a:solidFill>
                  <a:srgbClr val="FF0000"/>
                </a:solidFill>
                <a:latin typeface="黑体" panose="02010609060101010101" pitchFamily="49" charset="-122"/>
                <a:ea typeface="黑体" panose="02010609060101010101" pitchFamily="49" charset="-122"/>
              </a:rPr>
              <a:t>及时治疗</a:t>
            </a:r>
            <a:r>
              <a:rPr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chemeClr val="accent2"/>
                </a:solidFill>
                <a:latin typeface="黑体" panose="02010609060101010101" pitchFamily="49" charset="-122"/>
                <a:ea typeface="黑体" panose="02010609060101010101" pitchFamily="49" charset="-122"/>
              </a:rPr>
              <a:t>心理治疗、合理用药和社区康复</a:t>
            </a:r>
          </a:p>
          <a:p>
            <a:pPr eaLnBrk="1" hangingPunct="1">
              <a:lnSpc>
                <a:spcPct val="120000"/>
              </a:lnSpc>
              <a:buNone/>
            </a:pPr>
            <a:endParaRPr lang="zh-CN" altLang="en-US" sz="2400" b="1" dirty="0">
              <a:solidFill>
                <a:schemeClr val="accent2"/>
              </a:solidFill>
              <a:latin typeface="黑体" panose="02010609060101010101" pitchFamily="49" charset="-122"/>
              <a:ea typeface="黑体" panose="02010609060101010101" pitchFamily="49" charset="-122"/>
            </a:endParaRPr>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sz="quarter"/>
          </p:nvPr>
        </p:nvSpPr>
        <p:spPr>
          <a:xfrm>
            <a:off x="468313" y="981075"/>
            <a:ext cx="7559675" cy="711200"/>
          </a:xfrm>
        </p:spPr>
        <p:txBody>
          <a:bodyPr vert="horz" wrap="square" lIns="91440" tIns="45720" rIns="91440" bIns="45720" anchor="ctr"/>
          <a:lstStyle/>
          <a:p>
            <a:pPr eaLnBrk="1" hangingPunct="1"/>
            <a:r>
              <a:rPr lang="zh-CN" altLang="en-US" sz="4000" dirty="0">
                <a:solidFill>
                  <a:srgbClr val="FF0000"/>
                </a:solidFill>
                <a:latin typeface="隶书" panose="02010509060101010101" pitchFamily="49" charset="-122"/>
                <a:ea typeface="隶书" panose="02010509060101010101" pitchFamily="49" charset="-122"/>
              </a:rPr>
              <a:t>第三级预防</a:t>
            </a:r>
          </a:p>
        </p:txBody>
      </p:sp>
      <p:sp>
        <p:nvSpPr>
          <p:cNvPr id="24579" name="Rectangle 3"/>
          <p:cNvSpPr>
            <a:spLocks noGrp="1"/>
          </p:cNvSpPr>
          <p:nvPr>
            <p:ph type="body" idx="4294967295"/>
          </p:nvPr>
        </p:nvSpPr>
        <p:spPr>
          <a:xfrm>
            <a:off x="319088" y="1836738"/>
            <a:ext cx="8180387" cy="3857625"/>
          </a:xfrm>
        </p:spPr>
        <p:txBody>
          <a:bodyPr vert="horz" wrap="square" lIns="91440" tIns="45720" rIns="91440" bIns="45720" anchor="t"/>
          <a:lstStyle/>
          <a:p>
            <a:pPr eaLnBrk="1" hangingPunct="1">
              <a:lnSpc>
                <a:spcPct val="120000"/>
              </a:lnSpc>
              <a:buNone/>
            </a:pPr>
            <a:r>
              <a:rPr lang="zh-CN" altLang="en-US" sz="2400" b="1" dirty="0">
                <a:latin typeface="宋体" panose="02010600030101010101" pitchFamily="2" charset="-122"/>
                <a:ea typeface="宋体" panose="02010600030101010101" pitchFamily="2" charset="-122"/>
              </a:rPr>
              <a:t>  </a:t>
            </a:r>
            <a:r>
              <a:rPr lang="zh-CN" altLang="en-US" sz="3600" b="1" dirty="0">
                <a:solidFill>
                  <a:schemeClr val="hlink"/>
                </a:solidFill>
                <a:latin typeface="隶书" panose="02010509060101010101" pitchFamily="49" charset="-122"/>
                <a:ea typeface="隶书" panose="02010509060101010101" pitchFamily="49" charset="-122"/>
              </a:rPr>
              <a:t>临床预防或发病后期预防</a:t>
            </a:r>
          </a:p>
          <a:p>
            <a:pPr eaLnBrk="1" hangingPunct="1">
              <a:lnSpc>
                <a:spcPct val="120000"/>
              </a:lnSpc>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r>
              <a:rPr lang="zh-CN" altLang="en-US" sz="2400" b="1" dirty="0">
                <a:solidFill>
                  <a:schemeClr val="accent2"/>
                </a:solidFill>
                <a:latin typeface="黑体" panose="02010609060101010101" pitchFamily="49" charset="-122"/>
                <a:ea typeface="黑体" panose="02010609060101010101" pitchFamily="49" charset="-122"/>
              </a:rPr>
              <a:t>对患者</a:t>
            </a:r>
            <a:r>
              <a:rPr lang="zh-CN" altLang="en-US" sz="2400" b="1" dirty="0">
                <a:solidFill>
                  <a:srgbClr val="FF0000"/>
                </a:solidFill>
                <a:latin typeface="黑体" panose="02010609060101010101" pitchFamily="49" charset="-122"/>
                <a:ea typeface="黑体" panose="02010609060101010101" pitchFamily="49" charset="-122"/>
              </a:rPr>
              <a:t>采取及时治疗措施，防止疾病恶化，预防并发症和病残</a:t>
            </a:r>
            <a:r>
              <a:rPr lang="zh-CN" altLang="en-US" sz="2400" b="1" dirty="0">
                <a:solidFill>
                  <a:schemeClr val="accent2"/>
                </a:solidFill>
                <a:latin typeface="黑体" panose="02010609060101010101" pitchFamily="49" charset="-122"/>
                <a:ea typeface="黑体" panose="02010609060101010101" pitchFamily="49" charset="-122"/>
              </a:rPr>
              <a:t>。对丧失劳动力或身患残疾者，通过家庭护理指导、社会关爱、功能性康复、调整性康复和心理健康咨询等，来促进其身心康复，提高生命质量并延长寿命</a:t>
            </a:r>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sz="quarter"/>
          </p:nvPr>
        </p:nvSpPr>
        <p:spPr>
          <a:xfrm>
            <a:off x="468313" y="765175"/>
            <a:ext cx="8135937" cy="927100"/>
          </a:xfrm>
        </p:spPr>
        <p:txBody>
          <a:bodyPr vert="horz" wrap="square" lIns="91440" tIns="45720" rIns="91440" bIns="45720" anchor="ctr"/>
          <a:lstStyle/>
          <a:p>
            <a:pPr eaLnBrk="1" hangingPunct="1"/>
            <a:r>
              <a:rPr lang="zh-CN" altLang="en-US" sz="4000" dirty="0">
                <a:solidFill>
                  <a:srgbClr val="FF0000"/>
                </a:solidFill>
                <a:latin typeface="隶书" panose="02010509060101010101" pitchFamily="49" charset="-122"/>
                <a:ea typeface="隶书" panose="02010509060101010101" pitchFamily="49" charset="-122"/>
              </a:rPr>
              <a:t>临床预防医学服务</a:t>
            </a:r>
          </a:p>
        </p:txBody>
      </p:sp>
      <p:sp>
        <p:nvSpPr>
          <p:cNvPr id="25603" name="Rectangle 3"/>
          <p:cNvSpPr>
            <a:spLocks noGrp="1"/>
          </p:cNvSpPr>
          <p:nvPr>
            <p:ph type="body" idx="4294967295"/>
          </p:nvPr>
        </p:nvSpPr>
        <p:spPr>
          <a:xfrm>
            <a:off x="539750" y="1628775"/>
            <a:ext cx="8353425" cy="4895850"/>
          </a:xfrm>
        </p:spPr>
        <p:txBody>
          <a:bodyPr vert="horz" wrap="square" lIns="91440" tIns="45720" rIns="91440" bIns="45720" anchor="t"/>
          <a:lstStyle/>
          <a:p>
            <a:pPr eaLnBrk="1" hangingPunct="1">
              <a:lnSpc>
                <a:spcPct val="150000"/>
              </a:lnSpc>
            </a:pPr>
            <a:r>
              <a:rPr lang="zh-CN" altLang="en-US" sz="2400" b="1" dirty="0">
                <a:solidFill>
                  <a:srgbClr val="FF0000"/>
                </a:solidFill>
                <a:ea typeface="黑体" panose="02010609060101010101" pitchFamily="49" charset="-122"/>
              </a:rPr>
              <a:t>临床预防医学</a:t>
            </a:r>
            <a:r>
              <a:rPr lang="zh-CN" altLang="en-US" sz="2400" b="1" dirty="0">
                <a:solidFill>
                  <a:schemeClr val="hlink"/>
                </a:solidFill>
                <a:ea typeface="黑体" panose="02010609060101010101" pitchFamily="49" charset="-122"/>
              </a:rPr>
              <a:t>是随着医学模式转变而形成的一门新学科</a:t>
            </a:r>
            <a:r>
              <a:rPr lang="zh-CN" altLang="en-US" sz="2400" b="1" dirty="0">
                <a:solidFill>
                  <a:schemeClr val="accent2"/>
                </a:solidFill>
                <a:ea typeface="黑体" panose="02010609060101010101" pitchFamily="49" charset="-122"/>
              </a:rPr>
              <a:t>，是预防医学的重要组成部分，是通过在临床场所对疾病发病和损伤危险因素的评价和预防干预来实施的，</a:t>
            </a:r>
            <a:r>
              <a:rPr lang="zh-CN" altLang="en-US" sz="2400" b="1" dirty="0">
                <a:solidFill>
                  <a:srgbClr val="FF0000"/>
                </a:solidFill>
                <a:ea typeface="黑体" panose="02010609060101010101" pitchFamily="49" charset="-122"/>
              </a:rPr>
              <a:t>是对健康者和无症状的“患者”采取的个体化预防措施</a:t>
            </a:r>
            <a:r>
              <a:rPr lang="zh-CN" altLang="en-US" sz="2400" b="1" dirty="0">
                <a:solidFill>
                  <a:schemeClr val="accent2"/>
                </a:solidFill>
                <a:ea typeface="黑体" panose="02010609060101010101" pitchFamily="49" charset="-122"/>
              </a:rPr>
              <a:t>，是在临床环境下第一级预防和第二级预防的结合</a:t>
            </a:r>
          </a:p>
          <a:p>
            <a:pPr lvl="1" eaLnBrk="1" hangingPunct="1">
              <a:lnSpc>
                <a:spcPct val="150000"/>
              </a:lnSpc>
            </a:pPr>
            <a:r>
              <a:rPr lang="zh-CN" altLang="en-US" sz="2400" b="1" dirty="0">
                <a:solidFill>
                  <a:srgbClr val="FF0000"/>
                </a:solidFill>
                <a:ea typeface="黑体" panose="02010609060101010101" pitchFamily="49" charset="-122"/>
              </a:rPr>
              <a:t>目的：</a:t>
            </a:r>
            <a:r>
              <a:rPr lang="zh-CN" altLang="en-US" sz="2400" b="1" dirty="0">
                <a:solidFill>
                  <a:schemeClr val="accent2"/>
                </a:solidFill>
                <a:ea typeface="黑体" panose="02010609060101010101" pitchFamily="49" charset="-122"/>
              </a:rPr>
              <a:t>降低疾病和损伤危险因素的作用以维护健康</a:t>
            </a:r>
          </a:p>
          <a:p>
            <a:pPr lvl="1" eaLnBrk="1" hangingPunct="1">
              <a:lnSpc>
                <a:spcPct val="150000"/>
              </a:lnSpc>
            </a:pPr>
            <a:r>
              <a:rPr lang="zh-CN" altLang="en-US" sz="2400" b="1" dirty="0">
                <a:solidFill>
                  <a:srgbClr val="FF0000"/>
                </a:solidFill>
                <a:ea typeface="黑体" panose="02010609060101010101" pitchFamily="49" charset="-122"/>
              </a:rPr>
              <a:t>服务对象：</a:t>
            </a:r>
            <a:r>
              <a:rPr lang="zh-CN" altLang="en-US" sz="2400" b="1" dirty="0">
                <a:solidFill>
                  <a:schemeClr val="accent2"/>
                </a:solidFill>
                <a:ea typeface="黑体" panose="02010609060101010101" pitchFamily="49" charset="-122"/>
              </a:rPr>
              <a:t>健康者和无症状的“患者”</a:t>
            </a:r>
          </a:p>
          <a:p>
            <a:pPr lvl="1" eaLnBrk="1" hangingPunct="1">
              <a:lnSpc>
                <a:spcPct val="150000"/>
              </a:lnSpc>
            </a:pPr>
            <a:r>
              <a:rPr lang="zh-CN" altLang="en-US" sz="2400" b="1" dirty="0">
                <a:solidFill>
                  <a:srgbClr val="FF0000"/>
                </a:solidFill>
                <a:ea typeface="黑体" panose="02010609060101010101" pitchFamily="49" charset="-122"/>
              </a:rPr>
              <a:t>服务内容：</a:t>
            </a:r>
            <a:r>
              <a:rPr lang="zh-CN" altLang="en-US" sz="2400" b="1" dirty="0">
                <a:solidFill>
                  <a:schemeClr val="accent2"/>
                </a:solidFill>
                <a:ea typeface="黑体" panose="02010609060101010101" pitchFamily="49" charset="-122"/>
              </a:rPr>
              <a:t>健康咨询、疾病筛检、预防接种和化学预防</a:t>
            </a:r>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sz="quarter"/>
          </p:nvPr>
        </p:nvSpPr>
        <p:spPr>
          <a:xfrm>
            <a:off x="519113" y="836613"/>
            <a:ext cx="8085137" cy="863600"/>
          </a:xfrm>
        </p:spPr>
        <p:txBody>
          <a:bodyPr vert="horz" wrap="square" lIns="91440" tIns="45720" rIns="91440" bIns="45720" anchor="ctr"/>
          <a:lstStyle/>
          <a:p>
            <a:pPr eaLnBrk="1" hangingPunct="1"/>
            <a:r>
              <a:rPr lang="zh-CN" altLang="en-US" sz="4000" dirty="0">
                <a:solidFill>
                  <a:srgbClr val="FF0000"/>
                </a:solidFill>
                <a:latin typeface="隶书" panose="02010509060101010101" pitchFamily="49" charset="-122"/>
                <a:ea typeface="隶书" panose="02010509060101010101" pitchFamily="49" charset="-122"/>
              </a:rPr>
              <a:t>开展临床预防服务的意义</a:t>
            </a:r>
          </a:p>
        </p:txBody>
      </p:sp>
      <p:sp>
        <p:nvSpPr>
          <p:cNvPr id="26627" name="Rectangle 3" descr="7b0a202020202262756c6c6574223a20227b5c2263617465676f727949645c223a31303030352c5c2274656d706c61746549645c223a32303233313335317d220a7d0a"/>
          <p:cNvSpPr>
            <a:spLocks noGrp="1"/>
          </p:cNvSpPr>
          <p:nvPr>
            <p:ph type="body" idx="4294967295"/>
          </p:nvPr>
        </p:nvSpPr>
        <p:spPr>
          <a:xfrm>
            <a:off x="202565" y="1730375"/>
            <a:ext cx="8617585" cy="4723130"/>
          </a:xfrm>
        </p:spPr>
        <p:txBody>
          <a:bodyPr vert="horz" wrap="square" lIns="91440" tIns="45720" rIns="91440" bIns="45720" anchor="t"/>
          <a:lstStyle/>
          <a:p>
            <a:pPr marL="0" indent="0" eaLnBrk="1" hangingPunct="1">
              <a:lnSpc>
                <a:spcPct val="150000"/>
              </a:lnSpc>
              <a:buClr>
                <a:srgbClr val="FF0000"/>
              </a:buClr>
              <a:buFont typeface="Wingdings" panose="05000000000000000000" pitchFamily="2" charset="2"/>
              <a:buBlip>
                <a:blip r:embed="rId2"/>
              </a:buBlip>
            </a:pPr>
            <a:r>
              <a:rPr lang="zh-CN" altLang="en-US" sz="2300" b="1" dirty="0">
                <a:solidFill>
                  <a:schemeClr val="accent2"/>
                </a:solidFill>
                <a:ea typeface="黑体" panose="02010609060101010101" pitchFamily="49" charset="-122"/>
              </a:rPr>
              <a:t>贯彻执行国家卫生工作的方针政策，</a:t>
            </a:r>
            <a:r>
              <a:rPr lang="zh-CN" altLang="en-US" sz="2300" b="1" dirty="0">
                <a:solidFill>
                  <a:srgbClr val="FF0000"/>
                </a:solidFill>
                <a:ea typeface="黑体" panose="02010609060101010101" pitchFamily="49" charset="-122"/>
              </a:rPr>
              <a:t>推动全民族健康促进工作</a:t>
            </a:r>
          </a:p>
          <a:p>
            <a:pPr marL="0" indent="0" eaLnBrk="1" hangingPunct="1">
              <a:lnSpc>
                <a:spcPct val="150000"/>
              </a:lnSpc>
              <a:buClr>
                <a:srgbClr val="FF0000"/>
              </a:buClr>
              <a:buFont typeface="Wingdings" panose="05000000000000000000" pitchFamily="2" charset="2"/>
              <a:buBlip>
                <a:blip r:embed="rId2"/>
              </a:buBlip>
            </a:pPr>
            <a:r>
              <a:rPr lang="zh-CN" altLang="en-US" sz="2300" b="1" dirty="0">
                <a:solidFill>
                  <a:schemeClr val="accent2"/>
                </a:solidFill>
                <a:ea typeface="黑体" panose="02010609060101010101" pitchFamily="49" charset="-122"/>
              </a:rPr>
              <a:t>对人群进行健康教育、疾病筛检和早期诊断，并给予及时治疗和适时保健，可以显著改善患者的生命质量，有效控制慢性病的发生和发展，</a:t>
            </a:r>
            <a:r>
              <a:rPr lang="zh-CN" altLang="en-US" sz="2300" b="1" dirty="0">
                <a:solidFill>
                  <a:srgbClr val="FF0000"/>
                </a:solidFill>
                <a:ea typeface="黑体" panose="02010609060101010101" pitchFamily="49" charset="-122"/>
              </a:rPr>
              <a:t>降低发病率和死亡率</a:t>
            </a:r>
          </a:p>
          <a:p>
            <a:pPr marL="0" indent="0" eaLnBrk="1" hangingPunct="1">
              <a:lnSpc>
                <a:spcPct val="150000"/>
              </a:lnSpc>
              <a:buClr>
                <a:srgbClr val="FF0000"/>
              </a:buClr>
              <a:buFont typeface="Wingdings" panose="05000000000000000000" pitchFamily="2" charset="2"/>
              <a:buBlip>
                <a:blip r:embed="rId2"/>
              </a:buBlip>
            </a:pPr>
            <a:r>
              <a:rPr lang="zh-CN" altLang="en-US" sz="2300" b="1" dirty="0">
                <a:solidFill>
                  <a:schemeClr val="accent2"/>
                </a:solidFill>
                <a:ea typeface="黑体" panose="02010609060101010101" pitchFamily="49" charset="-122"/>
              </a:rPr>
              <a:t>对患者进行健康教育、行为干预可有效延缓病程，减少并发症，提高临床疗效，</a:t>
            </a:r>
            <a:r>
              <a:rPr lang="zh-CN" altLang="en-US" sz="2300" b="1" dirty="0">
                <a:solidFill>
                  <a:srgbClr val="FF0000"/>
                </a:solidFill>
                <a:ea typeface="黑体" panose="02010609060101010101" pitchFamily="49" charset="-122"/>
              </a:rPr>
              <a:t>改善患者生命质量，延长寿命</a:t>
            </a:r>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descr="7b0a202020202262756c6c6574223a20227b5c2263617465676f727949645c223a31303030352c5c2274656d706c61746549645c223a32303233313335317d220a7d0a"/>
          <p:cNvSpPr>
            <a:spLocks noGrp="1"/>
          </p:cNvSpPr>
          <p:nvPr>
            <p:ph type="body" idx="4294967295"/>
          </p:nvPr>
        </p:nvSpPr>
        <p:spPr>
          <a:xfrm>
            <a:off x="755650" y="1196975"/>
            <a:ext cx="7921625" cy="4318000"/>
          </a:xfrm>
        </p:spPr>
        <p:txBody>
          <a:bodyPr vert="horz" wrap="square" lIns="91440" tIns="45720" rIns="91440" bIns="45720" anchor="t"/>
          <a:lstStyle/>
          <a:p>
            <a:pPr marL="0" indent="0" eaLnBrk="1" hangingPunct="1">
              <a:lnSpc>
                <a:spcPct val="150000"/>
              </a:lnSpc>
              <a:buClr>
                <a:srgbClr val="FF0000"/>
              </a:buClr>
              <a:buFont typeface="Wingdings" panose="05000000000000000000" pitchFamily="2" charset="2"/>
              <a:buBlip>
                <a:blip r:embed="rId2"/>
              </a:buBlip>
            </a:pPr>
            <a:r>
              <a:rPr lang="zh-CN" altLang="en-US" sz="2400" b="1" dirty="0">
                <a:solidFill>
                  <a:schemeClr val="accent2"/>
                </a:solidFill>
                <a:ea typeface="黑体" panose="02010609060101010101" pitchFamily="49" charset="-122"/>
              </a:rPr>
              <a:t>强调和实施临床预防医学，可以提升临床医生预防意识，通过</a:t>
            </a:r>
            <a:r>
              <a:rPr lang="zh-CN" altLang="en-US" sz="2400" b="1" dirty="0">
                <a:solidFill>
                  <a:srgbClr val="FF0000"/>
                </a:solidFill>
                <a:ea typeface="黑体" panose="02010609060101010101" pitchFamily="49" charset="-122"/>
              </a:rPr>
              <a:t>采取早期预防措施，</a:t>
            </a:r>
            <a:r>
              <a:rPr lang="zh-CN" altLang="en-US" sz="2400" b="1" dirty="0">
                <a:solidFill>
                  <a:schemeClr val="accent2"/>
                </a:solidFill>
                <a:ea typeface="黑体" panose="02010609060101010101" pitchFamily="49" charset="-122"/>
              </a:rPr>
              <a:t>对</a:t>
            </a:r>
            <a:r>
              <a:rPr lang="zh-CN" altLang="en-US" sz="2400" b="1" dirty="0">
                <a:solidFill>
                  <a:srgbClr val="FF0000"/>
                </a:solidFill>
                <a:ea typeface="黑体" panose="02010609060101010101" pitchFamily="49" charset="-122"/>
              </a:rPr>
              <a:t>阻止疾病的发生和发展</a:t>
            </a:r>
            <a:r>
              <a:rPr lang="zh-CN" altLang="en-US" sz="2400" b="1" dirty="0">
                <a:solidFill>
                  <a:schemeClr val="accent2"/>
                </a:solidFill>
                <a:ea typeface="黑体" panose="02010609060101010101" pitchFamily="49" charset="-122"/>
              </a:rPr>
              <a:t>有积极意义，</a:t>
            </a:r>
            <a:r>
              <a:rPr lang="zh-CN" altLang="en-US" sz="2400" b="1" dirty="0">
                <a:solidFill>
                  <a:srgbClr val="FF0000"/>
                </a:solidFill>
                <a:ea typeface="黑体" panose="02010609060101010101" pitchFamily="49" charset="-122"/>
              </a:rPr>
              <a:t>促进双向转诊，合理利用卫生资源。</a:t>
            </a:r>
          </a:p>
          <a:p>
            <a:pPr marL="0" indent="0" eaLnBrk="1" hangingPunct="1">
              <a:lnSpc>
                <a:spcPct val="150000"/>
              </a:lnSpc>
              <a:buClr>
                <a:srgbClr val="FF0000"/>
              </a:buClr>
              <a:buFont typeface="Wingdings" panose="05000000000000000000" pitchFamily="2" charset="2"/>
              <a:buBlip>
                <a:blip r:embed="rId2"/>
              </a:buBlip>
            </a:pPr>
            <a:r>
              <a:rPr lang="zh-CN" altLang="en-US" sz="2400" b="1" dirty="0">
                <a:solidFill>
                  <a:schemeClr val="accent2"/>
                </a:solidFill>
                <a:ea typeface="黑体" panose="02010609060101010101" pitchFamily="49" charset="-122"/>
              </a:rPr>
              <a:t>社区卫生服务</a:t>
            </a:r>
            <a:r>
              <a:rPr lang="zh-CN" altLang="en-US" sz="2400" b="1" dirty="0">
                <a:solidFill>
                  <a:srgbClr val="FF0000"/>
                </a:solidFill>
                <a:ea typeface="黑体" panose="02010609060101010101" pitchFamily="49" charset="-122"/>
              </a:rPr>
              <a:t>将临床和预防紧密结合</a:t>
            </a:r>
            <a:r>
              <a:rPr lang="zh-CN" altLang="en-US" sz="2400" b="1" dirty="0">
                <a:solidFill>
                  <a:schemeClr val="accent2"/>
                </a:solidFill>
                <a:ea typeface="黑体" panose="02010609060101010101" pitchFamily="49" charset="-122"/>
              </a:rPr>
              <a:t>，有助于改善医患关系，有助于社区预防保健计划的实施，提高社区卫生服务的质量和水平</a:t>
            </a:r>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p:nvPr/>
        </p:nvSpPr>
        <p:spPr>
          <a:xfrm>
            <a:off x="519113" y="692150"/>
            <a:ext cx="8013700" cy="1008063"/>
          </a:xfrm>
          <a:prstGeom prst="rect">
            <a:avLst/>
          </a:prstGeom>
          <a:noFill/>
          <a:ln w="9525">
            <a:noFill/>
          </a:ln>
        </p:spPr>
        <p:txBody>
          <a:bodyPr anchor="ctr"/>
          <a:lstStyle/>
          <a:p>
            <a:pPr algn="ctr"/>
            <a:r>
              <a:rPr lang="zh-CN" altLang="en-US" sz="4000" b="1" dirty="0">
                <a:solidFill>
                  <a:srgbClr val="FF0000"/>
                </a:solidFill>
                <a:latin typeface="隶书" panose="02010509060101010101" pitchFamily="49" charset="-122"/>
                <a:ea typeface="隶书" panose="02010509060101010101" pitchFamily="49" charset="-122"/>
              </a:rPr>
              <a:t>临床预防医学的一般原则</a:t>
            </a:r>
          </a:p>
        </p:txBody>
      </p:sp>
      <p:sp>
        <p:nvSpPr>
          <p:cNvPr id="28675" name="Rectangle 3"/>
          <p:cNvSpPr/>
          <p:nvPr/>
        </p:nvSpPr>
        <p:spPr>
          <a:xfrm>
            <a:off x="468313" y="1557338"/>
            <a:ext cx="8280400" cy="5300662"/>
          </a:xfrm>
          <a:prstGeom prst="rect">
            <a:avLst/>
          </a:prstGeom>
          <a:noFill/>
          <a:ln w="9525">
            <a:noFill/>
          </a:ln>
        </p:spPr>
        <p:txBody>
          <a:bodyPr/>
          <a:lstStyle/>
          <a:p>
            <a:pPr marL="342900" indent="-342900">
              <a:lnSpc>
                <a:spcPct val="150000"/>
              </a:lnSpc>
              <a:spcBef>
                <a:spcPct val="20000"/>
              </a:spcBef>
            </a:pPr>
            <a:r>
              <a:rPr lang="en-US" altLang="zh-CN" sz="2000" b="1" dirty="0">
                <a:solidFill>
                  <a:srgbClr val="FF0000"/>
                </a:solidFill>
                <a:latin typeface="Arial" panose="020B0604020202020204" pitchFamily="34" charset="0"/>
              </a:rPr>
              <a:t>1</a:t>
            </a:r>
            <a:r>
              <a:rPr lang="zh-CN" altLang="en-US" sz="2000" b="1" dirty="0">
                <a:solidFill>
                  <a:srgbClr val="FF0000"/>
                </a:solidFill>
                <a:latin typeface="Arial" panose="020B0604020202020204" pitchFamily="34" charset="0"/>
              </a:rPr>
              <a:t>、</a:t>
            </a:r>
            <a:r>
              <a:rPr lang="zh-CN" altLang="en-US" sz="2000" b="1" dirty="0">
                <a:solidFill>
                  <a:srgbClr val="FF0000"/>
                </a:solidFill>
                <a:latin typeface="黑体" panose="02010609060101010101" pitchFamily="49" charset="-122"/>
                <a:ea typeface="黑体" panose="02010609060101010101" pitchFamily="49" charset="-122"/>
              </a:rPr>
              <a:t>选择适宜技术降低人群发病率、伤残率及死亡率</a:t>
            </a:r>
            <a:r>
              <a:rPr lang="zh-CN" altLang="en-US" sz="2000" b="1" dirty="0">
                <a:solidFill>
                  <a:schemeClr val="accent2"/>
                </a:solidFill>
                <a:latin typeface="黑体" panose="02010609060101010101" pitchFamily="49" charset="-122"/>
                <a:ea typeface="黑体" panose="02010609060101010101" pitchFamily="49" charset="-122"/>
              </a:rPr>
              <a:t>。</a:t>
            </a:r>
          </a:p>
          <a:p>
            <a:pPr marL="742950" lvl="1" indent="-285750" eaLnBrk="1" hangingPunct="1">
              <a:lnSpc>
                <a:spcPct val="150000"/>
              </a:lnSpc>
              <a:spcBef>
                <a:spcPct val="20000"/>
              </a:spcBef>
              <a:buBlip>
                <a:blip r:embed="rId2"/>
              </a:buBlip>
            </a:pPr>
            <a:r>
              <a:rPr lang="zh-CN" altLang="en-US" sz="2000" b="1" dirty="0">
                <a:solidFill>
                  <a:srgbClr val="FF0000"/>
                </a:solidFill>
                <a:latin typeface="黑体" panose="02010609060101010101" pitchFamily="49" charset="-122"/>
                <a:ea typeface="黑体" panose="02010609060101010101" pitchFamily="49" charset="-122"/>
              </a:rPr>
              <a:t>第一级预防：</a:t>
            </a:r>
            <a:r>
              <a:rPr lang="zh-CN" altLang="en-US" sz="2000" b="1" dirty="0">
                <a:solidFill>
                  <a:schemeClr val="accent2"/>
                </a:solidFill>
                <a:latin typeface="黑体" panose="02010609060101010101" pitchFamily="49" charset="-122"/>
                <a:ea typeface="黑体" panose="02010609060101010101" pitchFamily="49" charset="-122"/>
              </a:rPr>
              <a:t>对行为及生活方式进行干预，强调有利于健康的生活行为方式，控制不良行为，提高人群的健康素质。</a:t>
            </a:r>
          </a:p>
          <a:p>
            <a:pPr marL="742950" lvl="1" indent="-285750" eaLnBrk="1" hangingPunct="1">
              <a:lnSpc>
                <a:spcPct val="150000"/>
              </a:lnSpc>
              <a:spcBef>
                <a:spcPct val="20000"/>
              </a:spcBef>
              <a:buBlip>
                <a:blip r:embed="rId2"/>
              </a:buBlip>
            </a:pPr>
            <a:r>
              <a:rPr lang="zh-CN" altLang="en-US" sz="2000" b="1" dirty="0">
                <a:solidFill>
                  <a:srgbClr val="FF0000"/>
                </a:solidFill>
                <a:latin typeface="黑体" panose="02010609060101010101" pitchFamily="49" charset="-122"/>
                <a:ea typeface="黑体" panose="02010609060101010101" pitchFamily="49" charset="-122"/>
              </a:rPr>
              <a:t>第二级预防：</a:t>
            </a:r>
            <a:r>
              <a:rPr lang="zh-CN" altLang="en-US" sz="2000" b="1" dirty="0">
                <a:solidFill>
                  <a:schemeClr val="accent2"/>
                </a:solidFill>
                <a:latin typeface="黑体" panose="02010609060101010101" pitchFamily="49" charset="-122"/>
                <a:ea typeface="黑体" panose="02010609060101010101" pitchFamily="49" charset="-122"/>
              </a:rPr>
              <a:t>早期发现患者，改善治疗效果，提高生活质量。</a:t>
            </a:r>
          </a:p>
          <a:p>
            <a:pPr marL="342900" indent="-342900">
              <a:lnSpc>
                <a:spcPct val="150000"/>
              </a:lnSpc>
              <a:spcBef>
                <a:spcPct val="20000"/>
              </a:spcBef>
            </a:pPr>
            <a:r>
              <a:rPr lang="en-US" altLang="zh-CN" sz="2000" b="1" dirty="0">
                <a:solidFill>
                  <a:srgbClr val="FF0000"/>
                </a:solidFill>
                <a:latin typeface="黑体" panose="02010609060101010101" pitchFamily="49" charset="-122"/>
                <a:ea typeface="黑体" panose="02010609060101010101" pitchFamily="49" charset="-122"/>
              </a:rPr>
              <a:t>2</a:t>
            </a:r>
            <a:r>
              <a:rPr lang="zh-CN" altLang="en-US" sz="2000" b="1" dirty="0">
                <a:solidFill>
                  <a:srgbClr val="FF0000"/>
                </a:solidFill>
                <a:latin typeface="黑体" panose="02010609060101010101" pitchFamily="49" charset="-122"/>
                <a:ea typeface="黑体" panose="02010609060101010101" pitchFamily="49" charset="-122"/>
              </a:rPr>
              <a:t>、选择适合干预的危险因素</a:t>
            </a:r>
            <a:r>
              <a:rPr lang="zh-CN" altLang="en-US" sz="2000" b="1" dirty="0">
                <a:solidFill>
                  <a:schemeClr val="accent2"/>
                </a:solidFill>
                <a:latin typeface="黑体" panose="02010609060101010101" pitchFamily="49" charset="-122"/>
                <a:ea typeface="黑体" panose="02010609060101010101" pitchFamily="49" charset="-122"/>
              </a:rPr>
              <a:t>。选择标准：</a:t>
            </a:r>
          </a:p>
          <a:p>
            <a:pPr marL="742950" lvl="1" indent="-285750" eaLnBrk="1" hangingPunct="1">
              <a:lnSpc>
                <a:spcPct val="150000"/>
              </a:lnSpc>
              <a:spcBef>
                <a:spcPct val="20000"/>
              </a:spcBef>
              <a:buBlip>
                <a:blip r:embed="rId2"/>
              </a:buBlip>
            </a:pPr>
            <a:r>
              <a:rPr lang="zh-CN" altLang="en-US" sz="2000" b="1" dirty="0">
                <a:solidFill>
                  <a:schemeClr val="accent2"/>
                </a:solidFill>
                <a:latin typeface="黑体" panose="02010609060101010101" pitchFamily="49" charset="-122"/>
                <a:ea typeface="黑体" panose="02010609060101010101" pitchFamily="49" charset="-122"/>
              </a:rPr>
              <a:t>危险因素在人群中流行情况</a:t>
            </a:r>
          </a:p>
          <a:p>
            <a:pPr marL="742950" lvl="1" indent="-285750" eaLnBrk="1" hangingPunct="1">
              <a:lnSpc>
                <a:spcPct val="150000"/>
              </a:lnSpc>
              <a:spcBef>
                <a:spcPct val="20000"/>
              </a:spcBef>
              <a:buBlip>
                <a:blip r:embed="rId2"/>
              </a:buBlip>
            </a:pPr>
            <a:r>
              <a:rPr lang="zh-CN" altLang="en-US" sz="2000" b="1" dirty="0">
                <a:solidFill>
                  <a:schemeClr val="accent2"/>
                </a:solidFill>
                <a:latin typeface="黑体" panose="02010609060101010101" pitchFamily="49" charset="-122"/>
                <a:ea typeface="黑体" panose="02010609060101010101" pitchFamily="49" charset="-122"/>
              </a:rPr>
              <a:t>危险因素对疾病影响的大小</a:t>
            </a:r>
          </a:p>
          <a:p>
            <a:pPr marL="742950" lvl="1" indent="-285750" eaLnBrk="1" hangingPunct="1">
              <a:lnSpc>
                <a:spcPct val="150000"/>
              </a:lnSpc>
              <a:spcBef>
                <a:spcPct val="20000"/>
              </a:spcBef>
              <a:buBlip>
                <a:blip r:embed="rId2"/>
              </a:buBlip>
            </a:pPr>
            <a:r>
              <a:rPr lang="zh-CN" altLang="en-US" sz="2000" b="1" dirty="0">
                <a:solidFill>
                  <a:schemeClr val="accent2"/>
                </a:solidFill>
                <a:latin typeface="黑体" panose="02010609060101010101" pitchFamily="49" charset="-122"/>
                <a:ea typeface="黑体" panose="02010609060101010101" pitchFamily="49" charset="-122"/>
              </a:rPr>
              <a:t>综合考虑，</a:t>
            </a:r>
            <a:r>
              <a:rPr lang="zh-CN" altLang="en-US" sz="2000" b="1" dirty="0">
                <a:solidFill>
                  <a:srgbClr val="FF0000"/>
                </a:solidFill>
                <a:latin typeface="黑体" panose="02010609060101010101" pitchFamily="49" charset="-122"/>
                <a:ea typeface="黑体" panose="02010609060101010101" pitchFamily="49" charset="-122"/>
              </a:rPr>
              <a:t>一个相对弱的危险因素如果流行范围广，则比一个相对强但流行范围小的危险因素更值得关注</a:t>
            </a: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p:nvPr>
        </p:nvSpPr>
        <p:spPr>
          <a:xfrm>
            <a:off x="428625" y="928688"/>
            <a:ext cx="8229600" cy="11430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j-cs"/>
              </a:rPr>
              <a:t>“</a:t>
            </a:r>
            <a:r>
              <a:rPr kumimoji="0" lang="zh-CN" altLang="en-US" sz="3200" b="1" i="0" u="none" strike="noStrike" kern="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j-cs"/>
              </a:rPr>
              <a:t>中国防治慢性病中长期规划</a:t>
            </a:r>
            <a:r>
              <a:rPr kumimoji="0" lang="zh-CN" altLang="en-US" sz="2400" b="1" i="0" u="none" strike="noStrike" kern="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j-cs"/>
              </a:rPr>
              <a:t>（</a:t>
            </a:r>
            <a:r>
              <a:rPr kumimoji="0" lang="en-US" altLang="zh-CN" sz="2400" b="1" i="0" u="none" strike="noStrike" kern="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j-cs"/>
              </a:rPr>
              <a:t>2017-2025</a:t>
            </a:r>
            <a:r>
              <a:rPr kumimoji="0" lang="zh-CN" altLang="en-US" sz="2400" b="1" i="0" u="none" strike="noStrike" kern="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j-cs"/>
              </a:rPr>
              <a:t>年）</a:t>
            </a:r>
            <a:r>
              <a:rPr kumimoji="0" lang="en-US" altLang="zh-CN" sz="2400" b="1" i="0" u="none" strike="noStrike" kern="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j-cs"/>
              </a:rPr>
              <a:t>”</a:t>
            </a:r>
            <a:r>
              <a:rPr kumimoji="0" lang="en-US" altLang="zh-CN" sz="24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j-cs"/>
              </a:rPr>
              <a:t/>
            </a:r>
            <a:br>
              <a:rPr kumimoji="0" lang="en-US" altLang="zh-CN" sz="24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j-cs"/>
              </a:rPr>
            </a:br>
            <a:r>
              <a:rPr kumimoji="0" lang="en-US" altLang="zh-CN" sz="2400" b="1" i="0" u="none" strike="noStrike" kern="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j-cs"/>
              </a:rPr>
              <a:t>                                                          </a:t>
            </a:r>
            <a:r>
              <a:rPr kumimoji="0" lang="zh-CN" altLang="en-US" sz="2400" b="1" i="0" u="none" strike="noStrike" kern="1200" cap="none" spc="0" normalizeH="0" baseline="0" noProof="0" dirty="0" smtClean="0">
                <a:ln>
                  <a:noFill/>
                </a:ln>
                <a:solidFill>
                  <a:schemeClr val="accent2"/>
                </a:solidFill>
                <a:effectLst/>
                <a:uLnTx/>
                <a:uFillTx/>
                <a:latin typeface="隶书" panose="02010509060101010101" pitchFamily="49" charset="-122"/>
                <a:ea typeface="隶书" panose="02010509060101010101" pitchFamily="49" charset="-122"/>
                <a:cs typeface="+mn-cs"/>
              </a:rPr>
              <a:t>（国务院办公厅）</a:t>
            </a:r>
            <a:endParaRPr kumimoji="0" lang="zh-CN" altLang="en-US" sz="2400" b="1" i="0" u="none" strike="noStrike" kern="1200" cap="none" spc="0" normalizeH="0" baseline="0" noProof="0" dirty="0">
              <a:ln>
                <a:noFill/>
              </a:ln>
              <a:solidFill>
                <a:schemeClr val="accent2"/>
              </a:solidFill>
              <a:effectLst/>
              <a:uLnTx/>
              <a:uFillTx/>
              <a:latin typeface="隶书" panose="02010509060101010101" pitchFamily="49" charset="-122"/>
              <a:ea typeface="隶书" panose="02010509060101010101" pitchFamily="49" charset="-122"/>
              <a:cs typeface="+mn-cs"/>
            </a:endParaRPr>
          </a:p>
        </p:txBody>
      </p:sp>
      <p:sp>
        <p:nvSpPr>
          <p:cNvPr id="11267" name="Rectangle 3"/>
          <p:cNvSpPr txBox="1"/>
          <p:nvPr/>
        </p:nvSpPr>
        <p:spPr>
          <a:xfrm>
            <a:off x="457200" y="2500313"/>
            <a:ext cx="8186738" cy="4010025"/>
          </a:xfrm>
          <a:prstGeom prst="rect">
            <a:avLst/>
          </a:prstGeom>
          <a:noFill/>
          <a:ln w="9525">
            <a:noFill/>
          </a:ln>
        </p:spPr>
        <p:txBody>
          <a:bodyPr/>
          <a:lstStyle/>
          <a:p>
            <a:pPr marL="342900" indent="-342900">
              <a:lnSpc>
                <a:spcPct val="150000"/>
              </a:lnSpc>
              <a:spcBef>
                <a:spcPct val="20000"/>
              </a:spcBef>
            </a:pPr>
            <a:r>
              <a:rPr lang="zh-CN" altLang="en-US" sz="2400" b="1" dirty="0">
                <a:latin typeface="黑体" panose="02010609060101010101" pitchFamily="49" charset="-122"/>
                <a:ea typeface="黑体" panose="02010609060101010101" pitchFamily="49" charset="-122"/>
              </a:rPr>
              <a:t>       </a:t>
            </a:r>
            <a:r>
              <a:rPr lang="zh-CN" altLang="en-US" sz="2400" b="1" dirty="0">
                <a:solidFill>
                  <a:schemeClr val="accent2"/>
                </a:solidFill>
                <a:latin typeface="隶书" panose="02010509060101010101" pitchFamily="49" charset="-122"/>
                <a:ea typeface="隶书" panose="02010509060101010101" pitchFamily="49" charset="-122"/>
              </a:rPr>
              <a:t>以控制慢性病危险因素，建设健康支持性环境为重点，</a:t>
            </a:r>
            <a:r>
              <a:rPr lang="zh-CN" altLang="en-US" sz="2400" b="1" dirty="0">
                <a:solidFill>
                  <a:srgbClr val="FF0000"/>
                </a:solidFill>
                <a:latin typeface="隶书" panose="02010509060101010101" pitchFamily="49" charset="-122"/>
                <a:ea typeface="隶书" panose="02010509060101010101" pitchFamily="49" charset="-122"/>
              </a:rPr>
              <a:t>以健康促进和健康管理为手段，提升全民健康素质，降低高危人群发病风险，提高患者生存质量，减少可预防的慢性病发病、死亡和残疾，实现由以治病为中心向以健康为中心转变，</a:t>
            </a:r>
            <a:r>
              <a:rPr lang="zh-CN" altLang="en-US" sz="2400" b="1" dirty="0">
                <a:solidFill>
                  <a:schemeClr val="accent2"/>
                </a:solidFill>
                <a:latin typeface="隶书" panose="02010509060101010101" pitchFamily="49" charset="-122"/>
                <a:ea typeface="隶书" panose="02010509060101010101" pitchFamily="49" charset="-122"/>
              </a:rPr>
              <a:t>促进全生命周期健康，提高居民健康期望寿命，为推进健康中国建设奠定坚实基础。</a:t>
            </a: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p:nvPr/>
        </p:nvSpPr>
        <p:spPr>
          <a:xfrm>
            <a:off x="519113" y="557213"/>
            <a:ext cx="7797800" cy="495300"/>
          </a:xfrm>
          <a:prstGeom prst="rect">
            <a:avLst/>
          </a:prstGeom>
          <a:noFill/>
          <a:ln w="9525">
            <a:noFill/>
          </a:ln>
        </p:spPr>
        <p:txBody>
          <a:bodyPr anchor="ctr"/>
          <a:lstStyle/>
          <a:p>
            <a:pPr algn="ctr"/>
            <a:endParaRPr lang="zh-CN" altLang="en-US" sz="4000" b="1" dirty="0">
              <a:solidFill>
                <a:srgbClr val="FF0000"/>
              </a:solidFill>
              <a:latin typeface="Arial" panose="020B0604020202020204" pitchFamily="34" charset="0"/>
            </a:endParaRPr>
          </a:p>
        </p:txBody>
      </p:sp>
      <p:sp>
        <p:nvSpPr>
          <p:cNvPr id="29699" name="Rectangle 3"/>
          <p:cNvSpPr/>
          <p:nvPr/>
        </p:nvSpPr>
        <p:spPr>
          <a:xfrm>
            <a:off x="530225" y="1123950"/>
            <a:ext cx="7848600" cy="4610100"/>
          </a:xfrm>
          <a:prstGeom prst="rect">
            <a:avLst/>
          </a:prstGeom>
          <a:noFill/>
          <a:ln w="9525">
            <a:noFill/>
          </a:ln>
        </p:spPr>
        <p:txBody>
          <a:bodyPr/>
          <a:lstStyle/>
          <a:p>
            <a:pPr marL="342900" indent="-342900">
              <a:lnSpc>
                <a:spcPct val="150000"/>
              </a:lnSpc>
              <a:spcBef>
                <a:spcPct val="20000"/>
              </a:spcBef>
            </a:pPr>
            <a:r>
              <a:rPr lang="en-US" altLang="zh-CN" sz="2000" b="1" dirty="0">
                <a:solidFill>
                  <a:srgbClr val="FF0000"/>
                </a:solidFill>
                <a:latin typeface="Arial" panose="020B0604020202020204" pitchFamily="34" charset="0"/>
              </a:rPr>
              <a:t>3</a:t>
            </a:r>
            <a:r>
              <a:rPr lang="zh-CN" altLang="en-US" sz="2000" b="1" dirty="0">
                <a:solidFill>
                  <a:srgbClr val="FF0000"/>
                </a:solidFill>
                <a:latin typeface="Arial" panose="020B0604020202020204" pitchFamily="34" charset="0"/>
              </a:rPr>
              <a:t>、</a:t>
            </a:r>
            <a:r>
              <a:rPr lang="zh-CN" altLang="en-US" sz="2000" b="1" dirty="0">
                <a:solidFill>
                  <a:srgbClr val="FF0000"/>
                </a:solidFill>
                <a:latin typeface="黑体" panose="02010609060101010101" pitchFamily="49" charset="-122"/>
                <a:ea typeface="黑体" panose="02010609060101010101" pitchFamily="49" charset="-122"/>
              </a:rPr>
              <a:t>选择适当的疾病开展临床预防工作</a:t>
            </a:r>
            <a:r>
              <a:rPr lang="zh-CN" altLang="en-US" sz="2000" b="1" dirty="0">
                <a:solidFill>
                  <a:schemeClr val="accent2"/>
                </a:solidFill>
                <a:latin typeface="黑体" panose="02010609060101010101" pitchFamily="49" charset="-122"/>
                <a:ea typeface="黑体" panose="02010609060101010101" pitchFamily="49" charset="-122"/>
              </a:rPr>
              <a:t>。</a:t>
            </a:r>
          </a:p>
          <a:p>
            <a:pPr marL="342900" indent="-342900">
              <a:lnSpc>
                <a:spcPct val="150000"/>
              </a:lnSpc>
              <a:spcBef>
                <a:spcPct val="20000"/>
              </a:spcBef>
            </a:pPr>
            <a:r>
              <a:rPr lang="zh-CN" altLang="en-US" sz="2000" b="1" dirty="0">
                <a:solidFill>
                  <a:schemeClr val="accent2"/>
                </a:solidFill>
                <a:latin typeface="黑体" panose="02010609060101010101" pitchFamily="49" charset="-122"/>
                <a:ea typeface="黑体" panose="02010609060101010101" pitchFamily="49" charset="-122"/>
              </a:rPr>
              <a:t>   选择标准：</a:t>
            </a:r>
          </a:p>
          <a:p>
            <a:pPr marL="742950" lvl="1" indent="-285750" eaLnBrk="1" hangingPunct="1">
              <a:lnSpc>
                <a:spcPct val="150000"/>
              </a:lnSpc>
              <a:spcBef>
                <a:spcPct val="20000"/>
              </a:spcBef>
              <a:buBlip>
                <a:blip r:embed="rId2"/>
              </a:buBlip>
            </a:pPr>
            <a:r>
              <a:rPr lang="zh-CN" altLang="en-US" sz="2000" b="1" dirty="0">
                <a:solidFill>
                  <a:schemeClr val="accent2"/>
                </a:solidFill>
                <a:latin typeface="黑体" panose="02010609060101010101" pitchFamily="49" charset="-122"/>
                <a:ea typeface="黑体" panose="02010609060101010101" pitchFamily="49" charset="-122"/>
              </a:rPr>
              <a:t>将疾病的严重性和危害性作为优先考虑因素，对罕见病、早期发现方法尚不成熟且发现后没有很好疗效的疾病一般不宜列入优先考虑的范围。</a:t>
            </a:r>
            <a:r>
              <a:rPr lang="zh-CN" altLang="en-US" sz="2000" b="1" dirty="0">
                <a:solidFill>
                  <a:srgbClr val="FF0000"/>
                </a:solidFill>
                <a:latin typeface="黑体" panose="02010609060101010101" pitchFamily="49" charset="-122"/>
                <a:ea typeface="黑体" panose="02010609060101010101" pitchFamily="49" charset="-122"/>
              </a:rPr>
              <a:t>（例如：重症肌无力）</a:t>
            </a:r>
          </a:p>
          <a:p>
            <a:pPr marL="742950" lvl="1" indent="-285750" eaLnBrk="1" hangingPunct="1">
              <a:lnSpc>
                <a:spcPct val="150000"/>
              </a:lnSpc>
              <a:spcBef>
                <a:spcPct val="20000"/>
              </a:spcBef>
              <a:buBlip>
                <a:blip r:embed="rId2"/>
              </a:buBlip>
            </a:pPr>
            <a:r>
              <a:rPr lang="zh-CN" altLang="en-US" sz="2000" b="1" dirty="0">
                <a:solidFill>
                  <a:schemeClr val="accent2"/>
                </a:solidFill>
                <a:latin typeface="黑体" panose="02010609060101010101" pitchFamily="49" charset="-122"/>
                <a:ea typeface="黑体" panose="02010609060101010101" pitchFamily="49" charset="-122"/>
              </a:rPr>
              <a:t>将预防服务是否具有确切效果作为参考指标。</a:t>
            </a:r>
          </a:p>
          <a:p>
            <a:pPr marL="342900" indent="-342900">
              <a:lnSpc>
                <a:spcPct val="150000"/>
              </a:lnSpc>
              <a:spcBef>
                <a:spcPct val="20000"/>
              </a:spcBef>
            </a:pPr>
            <a:r>
              <a:rPr lang="en-US" altLang="zh-CN" sz="2000" b="1" dirty="0">
                <a:solidFill>
                  <a:srgbClr val="FF0000"/>
                </a:solidFill>
                <a:latin typeface="黑体" panose="02010609060101010101" pitchFamily="49" charset="-122"/>
                <a:ea typeface="黑体" panose="02010609060101010101" pitchFamily="49" charset="-122"/>
              </a:rPr>
              <a:t>4</a:t>
            </a:r>
            <a:r>
              <a:rPr lang="zh-CN" altLang="en-US" sz="2000" b="1" dirty="0">
                <a:solidFill>
                  <a:srgbClr val="FF0000"/>
                </a:solidFill>
                <a:latin typeface="黑体" panose="02010609060101010101" pitchFamily="49" charset="-122"/>
                <a:ea typeface="黑体" panose="02010609060101010101" pitchFamily="49" charset="-122"/>
              </a:rPr>
              <a:t>、遵循个体化的原则</a:t>
            </a:r>
            <a:r>
              <a:rPr lang="zh-CN" altLang="en-US" sz="2000" b="1" dirty="0">
                <a:solidFill>
                  <a:schemeClr val="accent2"/>
                </a:solidFill>
                <a:latin typeface="黑体" panose="02010609060101010101" pitchFamily="49" charset="-122"/>
                <a:ea typeface="黑体" panose="02010609060101010101" pitchFamily="49" charset="-122"/>
              </a:rPr>
              <a:t> 综合考虑患者的年龄、性别、行为生活方式和存在危险因素，决定选用适宜的临床预防方法。不宜选择可能造成服务对象承受过大精神压力和经济负担的方法。</a:t>
            </a:r>
          </a:p>
          <a:p>
            <a:pPr marL="342900" indent="-342900">
              <a:lnSpc>
                <a:spcPct val="150000"/>
              </a:lnSpc>
              <a:spcBef>
                <a:spcPct val="20000"/>
              </a:spcBef>
            </a:pPr>
            <a:endParaRPr lang="zh-CN" altLang="en-US" sz="2000" b="1" dirty="0">
              <a:solidFill>
                <a:schemeClr val="accent2"/>
              </a:solidFill>
              <a:latin typeface="黑体" panose="02010609060101010101" pitchFamily="49" charset="-122"/>
              <a:ea typeface="黑体" panose="02010609060101010101" pitchFamily="49" charset="-122"/>
            </a:endParaRP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p:nvPr/>
        </p:nvSpPr>
        <p:spPr>
          <a:xfrm>
            <a:off x="519113" y="557213"/>
            <a:ext cx="8229600" cy="1143000"/>
          </a:xfrm>
          <a:prstGeom prst="rect">
            <a:avLst/>
          </a:prstGeom>
          <a:noFill/>
          <a:ln w="9525">
            <a:noFill/>
          </a:ln>
        </p:spPr>
        <p:txBody>
          <a:bodyPr anchor="ctr"/>
          <a:lstStyle/>
          <a:p>
            <a:pPr algn="ctr"/>
            <a:endParaRPr lang="zh-CN" altLang="en-US" sz="4000" b="1" dirty="0">
              <a:solidFill>
                <a:srgbClr val="FF0000"/>
              </a:solidFill>
              <a:latin typeface="Arial" panose="020B0604020202020204" pitchFamily="34" charset="0"/>
            </a:endParaRPr>
          </a:p>
        </p:txBody>
      </p:sp>
      <p:sp>
        <p:nvSpPr>
          <p:cNvPr id="30723" name="Rectangle 3"/>
          <p:cNvSpPr/>
          <p:nvPr/>
        </p:nvSpPr>
        <p:spPr>
          <a:xfrm>
            <a:off x="395288" y="1052513"/>
            <a:ext cx="8351837" cy="5113337"/>
          </a:xfrm>
          <a:prstGeom prst="rect">
            <a:avLst/>
          </a:prstGeom>
          <a:noFill/>
          <a:ln w="9525">
            <a:noFill/>
          </a:ln>
        </p:spPr>
        <p:txBody>
          <a:bodyPr/>
          <a:lstStyle/>
          <a:p>
            <a:pPr marL="342900" indent="-342900">
              <a:lnSpc>
                <a:spcPct val="150000"/>
              </a:lnSpc>
              <a:spcBef>
                <a:spcPct val="20000"/>
              </a:spcBef>
            </a:pPr>
            <a:r>
              <a:rPr lang="en-US" altLang="zh-CN" sz="2000" b="1" dirty="0">
                <a:solidFill>
                  <a:srgbClr val="FF0000"/>
                </a:solidFill>
                <a:latin typeface="Arial" panose="020B0604020202020204" pitchFamily="34" charset="0"/>
              </a:rPr>
              <a:t>5</a:t>
            </a:r>
            <a:r>
              <a:rPr lang="zh-CN" altLang="en-US" sz="2000" b="1" dirty="0">
                <a:solidFill>
                  <a:srgbClr val="FF0000"/>
                </a:solidFill>
                <a:latin typeface="Arial" panose="020B0604020202020204" pitchFamily="34" charset="0"/>
              </a:rPr>
              <a:t>、</a:t>
            </a:r>
            <a:r>
              <a:rPr lang="zh-CN" altLang="en-US" sz="2000" b="1" dirty="0">
                <a:solidFill>
                  <a:srgbClr val="FF0000"/>
                </a:solidFill>
                <a:latin typeface="黑体" panose="02010609060101010101" pitchFamily="49" charset="-122"/>
                <a:ea typeface="黑体" panose="02010609060101010101" pitchFamily="49" charset="-122"/>
              </a:rPr>
              <a:t>健康咨询与健康教育优先的原则</a:t>
            </a:r>
            <a:r>
              <a:rPr lang="zh-CN" altLang="en-US" sz="2000" b="1" dirty="0">
                <a:solidFill>
                  <a:schemeClr val="accent2"/>
                </a:solidFill>
                <a:latin typeface="黑体" panose="02010609060101010101" pitchFamily="49" charset="-122"/>
                <a:ea typeface="黑体" panose="02010609060101010101" pitchFamily="49" charset="-122"/>
              </a:rPr>
              <a:t> 有助于早期发现疾病线索，提高疾病的早期诊断率。</a:t>
            </a:r>
          </a:p>
          <a:p>
            <a:pPr marL="342900" indent="-342900">
              <a:lnSpc>
                <a:spcPct val="150000"/>
              </a:lnSpc>
              <a:spcBef>
                <a:spcPct val="20000"/>
              </a:spcBef>
            </a:pPr>
            <a:r>
              <a:rPr lang="en-US" altLang="zh-CN" sz="2000" b="1" dirty="0">
                <a:solidFill>
                  <a:srgbClr val="FF0000"/>
                </a:solidFill>
                <a:latin typeface="黑体" panose="02010609060101010101" pitchFamily="49" charset="-122"/>
                <a:ea typeface="黑体" panose="02010609060101010101" pitchFamily="49" charset="-122"/>
              </a:rPr>
              <a:t>6</a:t>
            </a:r>
            <a:r>
              <a:rPr lang="zh-CN" altLang="en-US" sz="2000" b="1" dirty="0">
                <a:solidFill>
                  <a:srgbClr val="FF0000"/>
                </a:solidFill>
                <a:latin typeface="黑体" panose="02010609060101010101" pitchFamily="49" charset="-122"/>
                <a:ea typeface="黑体" panose="02010609060101010101" pitchFamily="49" charset="-122"/>
              </a:rPr>
              <a:t>、医患双方共同决策的原则</a:t>
            </a:r>
            <a:r>
              <a:rPr lang="zh-CN" altLang="en-US" sz="2000" b="1" dirty="0">
                <a:solidFill>
                  <a:schemeClr val="accent2"/>
                </a:solidFill>
                <a:latin typeface="黑体" panose="02010609060101010101" pitchFamily="49" charset="-122"/>
                <a:ea typeface="黑体" panose="02010609060101010101" pitchFamily="49" charset="-122"/>
              </a:rPr>
              <a:t> 使患者能主动维护自身的健康。提高患者的自觉性，让患者自觉地承担健康责任。</a:t>
            </a:r>
          </a:p>
          <a:p>
            <a:pPr marL="342900" indent="-342900">
              <a:lnSpc>
                <a:spcPct val="150000"/>
              </a:lnSpc>
              <a:spcBef>
                <a:spcPct val="20000"/>
              </a:spcBef>
            </a:pPr>
            <a:r>
              <a:rPr lang="en-US" altLang="zh-CN" sz="2000" b="1" dirty="0">
                <a:solidFill>
                  <a:srgbClr val="FF0000"/>
                </a:solidFill>
                <a:latin typeface="黑体" panose="02010609060101010101" pitchFamily="49" charset="-122"/>
                <a:ea typeface="黑体" panose="02010609060101010101" pitchFamily="49" charset="-122"/>
              </a:rPr>
              <a:t>7</a:t>
            </a:r>
            <a:r>
              <a:rPr lang="zh-CN" altLang="en-US" sz="2000" b="1" dirty="0">
                <a:solidFill>
                  <a:srgbClr val="FF0000"/>
                </a:solidFill>
                <a:latin typeface="黑体" panose="02010609060101010101" pitchFamily="49" charset="-122"/>
                <a:ea typeface="黑体" panose="02010609060101010101" pitchFamily="49" charset="-122"/>
              </a:rPr>
              <a:t>、效果与效益兼顾的原则</a:t>
            </a:r>
            <a:r>
              <a:rPr lang="zh-CN" altLang="en-US" sz="2000" b="1" dirty="0">
                <a:solidFill>
                  <a:schemeClr val="accent2"/>
                </a:solidFill>
                <a:latin typeface="黑体" panose="02010609060101010101" pitchFamily="49" charset="-122"/>
                <a:ea typeface="黑体" panose="02010609060101010101" pitchFamily="49" charset="-122"/>
              </a:rPr>
              <a:t> 运用循证医学方法对临床预防服务效果与效益、副作用（导致其他疾病的发生及经济影响、医源性损伤、时间消耗和伦理道德上的问题等）和干预措施的特征（如操作的难易、费用、安全性和可接受性等）进行评价，不断优化临床预防服务项目，提高社会效益和经济效益。</a:t>
            </a:r>
            <a:r>
              <a:rPr lang="zh-CN" altLang="en-US" sz="2000" b="1" dirty="0">
                <a:solidFill>
                  <a:srgbClr val="FF0000"/>
                </a:solidFill>
                <a:latin typeface="黑体" panose="02010609060101010101" pitchFamily="49" charset="-122"/>
                <a:ea typeface="黑体" panose="02010609060101010101" pitchFamily="49" charset="-122"/>
              </a:rPr>
              <a:t>（例如：</a:t>
            </a:r>
            <a:r>
              <a:rPr lang="en-US" altLang="zh-CN" sz="2000" b="1" dirty="0">
                <a:solidFill>
                  <a:srgbClr val="FF0000"/>
                </a:solidFill>
                <a:latin typeface="黑体" panose="02010609060101010101" pitchFamily="49" charset="-122"/>
                <a:ea typeface="黑体" panose="02010609060101010101" pitchFamily="49" charset="-122"/>
              </a:rPr>
              <a:t>PET</a:t>
            </a:r>
            <a:r>
              <a:rPr lang="zh-CN" altLang="en-US" sz="2000" b="1" dirty="0">
                <a:solidFill>
                  <a:srgbClr val="FF0000"/>
                </a:solidFill>
                <a:latin typeface="黑体" panose="02010609060101010101" pitchFamily="49" charset="-122"/>
                <a:ea typeface="黑体" panose="02010609060101010101" pitchFamily="49" charset="-122"/>
              </a:rPr>
              <a:t>）</a:t>
            </a:r>
          </a:p>
          <a:p>
            <a:pPr marL="342900" indent="-342900">
              <a:lnSpc>
                <a:spcPct val="150000"/>
              </a:lnSpc>
              <a:spcBef>
                <a:spcPct val="20000"/>
              </a:spcBef>
            </a:pPr>
            <a:endParaRPr lang="zh-CN" altLang="en-US" sz="2000" b="1" dirty="0">
              <a:solidFill>
                <a:schemeClr val="accent2"/>
              </a:solidFill>
              <a:latin typeface="黑体" panose="02010609060101010101" pitchFamily="49" charset="-122"/>
              <a:ea typeface="黑体" panose="02010609060101010101" pitchFamily="49" charset="-122"/>
            </a:endParaRPr>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sz="quarter"/>
          </p:nvPr>
        </p:nvSpPr>
        <p:spPr>
          <a:xfrm>
            <a:off x="395288" y="846138"/>
            <a:ext cx="8569325" cy="927100"/>
          </a:xfrm>
        </p:spPr>
        <p:txBody>
          <a:bodyPr vert="horz" wrap="square" lIns="91440" tIns="45720" rIns="91440" bIns="45720" anchor="ctr"/>
          <a:lstStyle/>
          <a:p>
            <a:pPr eaLnBrk="1" hangingPunct="1"/>
            <a:r>
              <a:rPr lang="zh-CN" altLang="en-US" sz="3200" dirty="0">
                <a:solidFill>
                  <a:srgbClr val="FF0000"/>
                </a:solidFill>
                <a:latin typeface="隶书" panose="02010509060101010101" pitchFamily="49" charset="-122"/>
                <a:ea typeface="隶书" panose="02010509060101010101" pitchFamily="49" charset="-122"/>
              </a:rPr>
              <a:t>全科医生是最合适的临床预防医学服务提供者</a:t>
            </a:r>
          </a:p>
        </p:txBody>
      </p:sp>
      <p:sp>
        <p:nvSpPr>
          <p:cNvPr id="31747" name="Rectangle 3"/>
          <p:cNvSpPr>
            <a:spLocks noGrp="1"/>
          </p:cNvSpPr>
          <p:nvPr>
            <p:ph type="body" idx="4294967295"/>
          </p:nvPr>
        </p:nvSpPr>
        <p:spPr>
          <a:xfrm>
            <a:off x="107950" y="1773238"/>
            <a:ext cx="8712200" cy="4968875"/>
          </a:xfrm>
        </p:spPr>
        <p:txBody>
          <a:bodyPr vert="horz" wrap="square" lIns="91440" tIns="45720" rIns="91440" bIns="45720" anchor="t"/>
          <a:lstStyle/>
          <a:p>
            <a:pPr eaLnBrk="1" hangingPunct="1">
              <a:lnSpc>
                <a:spcPct val="120000"/>
              </a:lnSpc>
            </a:pPr>
            <a:r>
              <a:rPr lang="zh-CN" altLang="en-US" sz="2000" b="1" dirty="0">
                <a:solidFill>
                  <a:schemeClr val="accent2"/>
                </a:solidFill>
                <a:latin typeface="黑体" panose="02010609060101010101" pitchFamily="49" charset="-122"/>
                <a:ea typeface="黑体" panose="02010609060101010101" pitchFamily="49" charset="-122"/>
              </a:rPr>
              <a:t>全科医生在社区内所遇到的大部分问题都属于早期的、常见的是心理性的，全科医生可以及时解决</a:t>
            </a:r>
          </a:p>
          <a:p>
            <a:pPr eaLnBrk="1" hangingPunct="1">
              <a:lnSpc>
                <a:spcPct val="120000"/>
              </a:lnSpc>
            </a:pPr>
            <a:r>
              <a:rPr lang="zh-CN" altLang="en-US" sz="2000" b="1" dirty="0">
                <a:solidFill>
                  <a:schemeClr val="accent2"/>
                </a:solidFill>
                <a:latin typeface="黑体" panose="02010609060101010101" pitchFamily="49" charset="-122"/>
                <a:ea typeface="黑体" panose="02010609060101010101" pitchFamily="49" charset="-122"/>
              </a:rPr>
              <a:t>全科医生身处社区之中，对这些服务对象的基本状况及其背景，如家庭、婚姻、子女、工作、经济状况等，对居民生理上或心理上的变化和可能由此产生的健康问题比较了解</a:t>
            </a:r>
            <a:endParaRPr lang="en-US" altLang="zh-CN" sz="2000" b="1" dirty="0">
              <a:solidFill>
                <a:schemeClr val="accent2"/>
              </a:solidFill>
              <a:latin typeface="黑体" panose="02010609060101010101" pitchFamily="49" charset="-122"/>
              <a:ea typeface="黑体" panose="02010609060101010101" pitchFamily="49" charset="-122"/>
            </a:endParaRPr>
          </a:p>
          <a:p>
            <a:pPr eaLnBrk="1" hangingPunct="1">
              <a:lnSpc>
                <a:spcPct val="120000"/>
              </a:lnSpc>
            </a:pPr>
            <a:r>
              <a:rPr lang="zh-CN" altLang="en-US" sz="2000" b="1" dirty="0">
                <a:solidFill>
                  <a:schemeClr val="accent2"/>
                </a:solidFill>
                <a:latin typeface="黑体" panose="02010609060101010101" pitchFamily="49" charset="-122"/>
                <a:ea typeface="黑体" panose="02010609060101010101" pitchFamily="49" charset="-122"/>
              </a:rPr>
              <a:t>全科医生同病人（或健康人）之间没有心理上的障碍，也很少受时间上的限制，往往可以把握好早期发现和早期诊断的时机</a:t>
            </a:r>
            <a:endParaRPr lang="en-US" altLang="zh-CN" sz="2000" b="1" dirty="0">
              <a:solidFill>
                <a:schemeClr val="accent2"/>
              </a:solidFill>
              <a:latin typeface="黑体" panose="02010609060101010101" pitchFamily="49" charset="-122"/>
              <a:ea typeface="黑体" panose="02010609060101010101" pitchFamily="49" charset="-122"/>
            </a:endParaRPr>
          </a:p>
          <a:p>
            <a:pPr eaLnBrk="1" hangingPunct="1">
              <a:lnSpc>
                <a:spcPct val="120000"/>
              </a:lnSpc>
            </a:pPr>
            <a:r>
              <a:rPr lang="zh-CN" altLang="en-US" sz="2000" b="1" dirty="0">
                <a:solidFill>
                  <a:schemeClr val="accent2"/>
                </a:solidFill>
                <a:latin typeface="黑体" panose="02010609060101010101" pitchFamily="49" charset="-122"/>
                <a:ea typeface="黑体" panose="02010609060101010101" pitchFamily="49" charset="-122"/>
              </a:rPr>
              <a:t>全科医生身负预防医学工作的重任，具有强烈的责任心、事业心和特有的业务素质</a:t>
            </a:r>
            <a:endParaRPr lang="en-US" altLang="zh-CN" sz="2000" b="1" dirty="0">
              <a:solidFill>
                <a:schemeClr val="accent2"/>
              </a:solidFill>
              <a:latin typeface="黑体" panose="02010609060101010101" pitchFamily="49" charset="-122"/>
              <a:ea typeface="黑体" panose="02010609060101010101" pitchFamily="49" charset="-122"/>
            </a:endParaRPr>
          </a:p>
          <a:p>
            <a:pPr eaLnBrk="1" hangingPunct="1">
              <a:lnSpc>
                <a:spcPct val="120000"/>
              </a:lnSpc>
              <a:buNone/>
            </a:pPr>
            <a:r>
              <a:rPr lang="zh-CN" altLang="en-US" sz="2000" b="1" dirty="0">
                <a:solidFill>
                  <a:schemeClr val="accent2"/>
                </a:solidFill>
                <a:latin typeface="黑体" panose="02010609060101010101" pitchFamily="49" charset="-122"/>
                <a:ea typeface="黑体" panose="02010609060101010101" pitchFamily="49" charset="-122"/>
              </a:rPr>
              <a:t>       </a:t>
            </a:r>
            <a:r>
              <a:rPr lang="zh-CN" altLang="en-US" sz="2000" b="1" dirty="0">
                <a:solidFill>
                  <a:srgbClr val="FF0000"/>
                </a:solidFill>
                <a:latin typeface="黑体" panose="02010609060101010101" pitchFamily="49" charset="-122"/>
                <a:ea typeface="黑体" panose="02010609060101010101" pitchFamily="49" charset="-122"/>
              </a:rPr>
              <a:t>对全科医生来讲，早期诊断是必须掌握的极其重要的临床预防手段，</a:t>
            </a:r>
            <a:r>
              <a:rPr lang="zh-CN" altLang="en-US" sz="2000" b="1" dirty="0">
                <a:solidFill>
                  <a:schemeClr val="accent2"/>
                </a:solidFill>
                <a:latin typeface="黑体" panose="02010609060101010101" pitchFamily="49" charset="-122"/>
                <a:ea typeface="黑体" panose="02010609060101010101" pitchFamily="49" charset="-122"/>
              </a:rPr>
              <a:t>它对及时控制疾病的发展，提高治疗效果，降低治疗费用，有效地、合理地利用卫生资源都是非常重要的</a:t>
            </a:r>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sz="quarter"/>
          </p:nvPr>
        </p:nvSpPr>
        <p:spPr>
          <a:xfrm>
            <a:off x="468313" y="1643063"/>
            <a:ext cx="8424863" cy="414337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j-cs"/>
              </a:rPr>
              <a:t>临床预防医学服务的主要内容与方法</a:t>
            </a:r>
            <a:r>
              <a:rPr kumimoji="0" lang="zh-CN" altLang="en-US" sz="36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j-cs"/>
              </a:rPr>
              <a:t/>
            </a:r>
            <a:br>
              <a:rPr kumimoji="0" lang="zh-CN" altLang="en-US" sz="36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j-cs"/>
              </a:rPr>
            </a:br>
            <a:r>
              <a:rPr kumimoji="0" lang="en-US" altLang="zh-CN" sz="36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j-cs"/>
              </a:rPr>
              <a:t/>
            </a:r>
            <a:br>
              <a:rPr kumimoji="0" lang="en-US" altLang="zh-CN" sz="36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j-cs"/>
              </a:rPr>
            </a:br>
            <a:r>
              <a:rPr kumimoji="0" lang="zh-CN" altLang="en-US" sz="3200" b="1" i="0" u="none" strike="noStrike" kern="0" cap="none" spc="0" normalizeH="0" baseline="0" noProof="0" dirty="0">
                <a:ln>
                  <a:noFill/>
                </a:ln>
                <a:solidFill>
                  <a:schemeClr val="accent6"/>
                </a:solidFill>
                <a:effectLst/>
                <a:uLnTx/>
                <a:uFillTx/>
                <a:latin typeface="隶书" panose="02010509060101010101" pitchFamily="49" charset="-122"/>
                <a:ea typeface="隶书" panose="02010509060101010101" pitchFamily="49" charset="-122"/>
                <a:cs typeface="+mj-cs"/>
              </a:rPr>
              <a:t>一、健康咨询</a:t>
            </a:r>
            <a:r>
              <a:rPr kumimoji="0" lang="en-US" altLang="zh-CN" sz="3200" b="1" i="0" u="none" strike="noStrike" kern="0" cap="none" spc="0" normalizeH="0" baseline="0" noProof="0" dirty="0">
                <a:ln>
                  <a:noFill/>
                </a:ln>
                <a:solidFill>
                  <a:schemeClr val="accent6"/>
                </a:solidFill>
                <a:effectLst/>
                <a:uLnTx/>
                <a:uFillTx/>
                <a:latin typeface="隶书" panose="02010509060101010101" pitchFamily="49" charset="-122"/>
                <a:ea typeface="隶书" panose="02010509060101010101" pitchFamily="49" charset="-122"/>
                <a:cs typeface="+mj-cs"/>
              </a:rPr>
              <a:t/>
            </a:r>
            <a:br>
              <a:rPr kumimoji="0" lang="en-US" altLang="zh-CN" sz="3200" b="1" i="0" u="none" strike="noStrike" kern="0" cap="none" spc="0" normalizeH="0" baseline="0" noProof="0" dirty="0">
                <a:ln>
                  <a:noFill/>
                </a:ln>
                <a:solidFill>
                  <a:schemeClr val="accent6"/>
                </a:solidFill>
                <a:effectLst/>
                <a:uLnTx/>
                <a:uFillTx/>
                <a:latin typeface="隶书" panose="02010509060101010101" pitchFamily="49" charset="-122"/>
                <a:ea typeface="隶书" panose="02010509060101010101" pitchFamily="49" charset="-122"/>
                <a:cs typeface="+mj-cs"/>
              </a:rPr>
            </a:br>
            <a:r>
              <a:rPr kumimoji="0" lang="zh-CN" altLang="en-US" sz="3200" b="1" i="0" u="none" strike="noStrike" kern="0" cap="none" spc="0" normalizeH="0" baseline="0" noProof="0" dirty="0">
                <a:ln>
                  <a:noFill/>
                </a:ln>
                <a:solidFill>
                  <a:schemeClr val="accent6"/>
                </a:solidFill>
                <a:effectLst/>
                <a:uLnTx/>
                <a:uFillTx/>
                <a:latin typeface="隶书" panose="02010509060101010101" pitchFamily="49" charset="-122"/>
                <a:ea typeface="隶书" panose="02010509060101010101" pitchFamily="49" charset="-122"/>
                <a:cs typeface="+mj-cs"/>
              </a:rPr>
              <a:t>二、筛检试验</a:t>
            </a:r>
            <a:br>
              <a:rPr kumimoji="0" lang="zh-CN" altLang="en-US" sz="3200" b="1" i="0" u="none" strike="noStrike" kern="0" cap="none" spc="0" normalizeH="0" baseline="0" noProof="0" dirty="0">
                <a:ln>
                  <a:noFill/>
                </a:ln>
                <a:solidFill>
                  <a:schemeClr val="accent6"/>
                </a:solidFill>
                <a:effectLst/>
                <a:uLnTx/>
                <a:uFillTx/>
                <a:latin typeface="隶书" panose="02010509060101010101" pitchFamily="49" charset="-122"/>
                <a:ea typeface="隶书" panose="02010509060101010101" pitchFamily="49" charset="-122"/>
                <a:cs typeface="+mj-cs"/>
              </a:rPr>
            </a:br>
            <a:r>
              <a:rPr kumimoji="0" lang="zh-CN" altLang="en-US" sz="3200" b="1" i="0" u="none" strike="noStrike" kern="0" cap="none" spc="0" normalizeH="0" baseline="0" noProof="0" dirty="0">
                <a:ln>
                  <a:noFill/>
                </a:ln>
                <a:solidFill>
                  <a:schemeClr val="accent6"/>
                </a:solidFill>
                <a:effectLst/>
                <a:uLnTx/>
                <a:uFillTx/>
                <a:latin typeface="隶书" panose="02010509060101010101" pitchFamily="49" charset="-122"/>
                <a:ea typeface="隶书" panose="02010509060101010101" pitchFamily="49" charset="-122"/>
                <a:cs typeface="+mj-cs"/>
              </a:rPr>
              <a:t>三、免疫预防</a:t>
            </a:r>
            <a:br>
              <a:rPr kumimoji="0" lang="zh-CN" altLang="en-US" sz="3200" b="1" i="0" u="none" strike="noStrike" kern="0" cap="none" spc="0" normalizeH="0" baseline="0" noProof="0" dirty="0">
                <a:ln>
                  <a:noFill/>
                </a:ln>
                <a:solidFill>
                  <a:schemeClr val="accent6"/>
                </a:solidFill>
                <a:effectLst/>
                <a:uLnTx/>
                <a:uFillTx/>
                <a:latin typeface="隶书" panose="02010509060101010101" pitchFamily="49" charset="-122"/>
                <a:ea typeface="隶书" panose="02010509060101010101" pitchFamily="49" charset="-122"/>
                <a:cs typeface="+mj-cs"/>
              </a:rPr>
            </a:br>
            <a:r>
              <a:rPr kumimoji="0" lang="zh-CN" altLang="en-US" sz="3200" b="1" i="0" u="none" strike="noStrike" kern="0" cap="none" spc="0" normalizeH="0" baseline="0" noProof="0" dirty="0">
                <a:ln>
                  <a:noFill/>
                </a:ln>
                <a:solidFill>
                  <a:schemeClr val="accent6"/>
                </a:solidFill>
                <a:effectLst/>
                <a:uLnTx/>
                <a:uFillTx/>
                <a:latin typeface="隶书" panose="02010509060101010101" pitchFamily="49" charset="-122"/>
                <a:ea typeface="隶书" panose="02010509060101010101" pitchFamily="49" charset="-122"/>
                <a:cs typeface="+mj-cs"/>
              </a:rPr>
              <a:t>四、化学预防</a:t>
            </a:r>
            <a:r>
              <a:rPr kumimoji="0" lang="zh-CN" altLang="en-US" sz="4000" b="1" i="0" u="none" strike="noStrike" kern="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j-cs"/>
              </a:rPr>
              <a:t/>
            </a:r>
            <a:br>
              <a:rPr kumimoji="0" lang="zh-CN" altLang="en-US" sz="4000" b="1" i="0" u="none" strike="noStrike" kern="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j-cs"/>
              </a:rPr>
            </a:br>
            <a:endParaRPr kumimoji="0" lang="zh-CN" altLang="en-US" sz="4000" b="1" i="0" u="none" strike="noStrike" kern="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j-cs"/>
            </a:endParaRPr>
          </a:p>
        </p:txBody>
      </p:sp>
      <p:pic>
        <p:nvPicPr>
          <p:cNvPr id="2" name="图片 1" descr="2f1f22a649154b01896885890419d28a_th"/>
          <p:cNvPicPr>
            <a:picLocks noChangeAspect="1"/>
          </p:cNvPicPr>
          <p:nvPr/>
        </p:nvPicPr>
        <p:blipFill>
          <a:blip r:embed="rId2" cstate="print">
            <a:clrChange>
              <a:clrFrom>
                <a:srgbClr val="FEFEFE">
                  <a:alpha val="100000"/>
                </a:srgbClr>
              </a:clrFrom>
              <a:clrTo>
                <a:srgbClr val="FEFEFE">
                  <a:alpha val="100000"/>
                  <a:alpha val="0"/>
                </a:srgbClr>
              </a:clrTo>
            </a:clrChange>
          </a:blip>
          <a:stretch>
            <a:fillRect/>
          </a:stretch>
        </p:blipFill>
        <p:spPr>
          <a:xfrm>
            <a:off x="6012180" y="4176395"/>
            <a:ext cx="3029585" cy="2681605"/>
          </a:xfrm>
          <a:prstGeom prst="rect">
            <a:avLst/>
          </a:prstGeom>
        </p:spPr>
      </p:pic>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sz="quarter"/>
          </p:nvPr>
        </p:nvSpPr>
        <p:spPr>
          <a:xfrm>
            <a:off x="0" y="908050"/>
            <a:ext cx="8316913" cy="649288"/>
          </a:xfrm>
        </p:spPr>
        <p:txBody>
          <a:bodyPr vert="horz" wrap="square" lIns="91440" tIns="45720" rIns="91440" bIns="45720" anchor="ctr"/>
          <a:lstStyle/>
          <a:p>
            <a:pPr eaLnBrk="1" hangingPunct="1"/>
            <a:r>
              <a:rPr lang="zh-CN" altLang="en-US" sz="4000" dirty="0">
                <a:solidFill>
                  <a:srgbClr val="FF0000"/>
                </a:solidFill>
                <a:latin typeface="隶书" panose="02010509060101010101" pitchFamily="49" charset="-122"/>
                <a:ea typeface="隶书" panose="02010509060101010101" pitchFamily="49" charset="-122"/>
              </a:rPr>
              <a:t>一、健康咨询</a:t>
            </a:r>
          </a:p>
        </p:txBody>
      </p:sp>
      <p:sp>
        <p:nvSpPr>
          <p:cNvPr id="33795" name="Rectangle 3"/>
          <p:cNvSpPr>
            <a:spLocks noGrp="1"/>
          </p:cNvSpPr>
          <p:nvPr>
            <p:ph type="body" idx="4294967295"/>
          </p:nvPr>
        </p:nvSpPr>
        <p:spPr>
          <a:xfrm>
            <a:off x="323850" y="1628775"/>
            <a:ext cx="8229600" cy="4953000"/>
          </a:xfrm>
        </p:spPr>
        <p:txBody>
          <a:bodyPr vert="horz" wrap="square" lIns="91440" tIns="45720" rIns="91440" bIns="45720" anchor="t"/>
          <a:lstStyle/>
          <a:p>
            <a:pPr eaLnBrk="1" hangingPunct="1">
              <a:lnSpc>
                <a:spcPct val="150000"/>
              </a:lnSpc>
              <a:buNone/>
            </a:pPr>
            <a:r>
              <a:rPr lang="zh-CN" altLang="en-US" sz="2000" b="1" dirty="0">
                <a:solidFill>
                  <a:schemeClr val="accent2"/>
                </a:solidFill>
                <a:ea typeface="宋体" panose="02010600030101010101" pitchFamily="2" charset="-122"/>
              </a:rPr>
              <a:t>            </a:t>
            </a:r>
            <a:r>
              <a:rPr lang="zh-CN" altLang="en-US" sz="2000" b="1" dirty="0">
                <a:solidFill>
                  <a:schemeClr val="accent2"/>
                </a:solidFill>
                <a:latin typeface="黑体" panose="02010609060101010101" pitchFamily="49" charset="-122"/>
                <a:ea typeface="黑体" panose="02010609060101010101" pitchFamily="49" charset="-122"/>
              </a:rPr>
              <a:t>是医生与咨询对象之间所进行的交流，通过开展有针对性的健康教育，改变咨询对象的不良行为和生活方式，来降低疾病和损伤的危险因素，阻止疾病的发生和发展。</a:t>
            </a:r>
            <a:endParaRPr lang="en-US" altLang="zh-CN" sz="2000" b="1" dirty="0">
              <a:solidFill>
                <a:schemeClr val="accent2"/>
              </a:solidFill>
              <a:latin typeface="黑体" panose="02010609060101010101" pitchFamily="49" charset="-122"/>
              <a:ea typeface="黑体" panose="02010609060101010101" pitchFamily="49" charset="-122"/>
            </a:endParaRPr>
          </a:p>
          <a:p>
            <a:pPr lvl="1" eaLnBrk="1" hangingPunct="1">
              <a:lnSpc>
                <a:spcPct val="150000"/>
              </a:lnSpc>
            </a:pPr>
            <a:r>
              <a:rPr lang="zh-CN" altLang="en-US" sz="2000" b="1" dirty="0">
                <a:solidFill>
                  <a:srgbClr val="FF0000"/>
                </a:solidFill>
                <a:latin typeface="黑体" panose="02010609060101010101" pitchFamily="49" charset="-122"/>
                <a:ea typeface="黑体" panose="02010609060101010101" pitchFamily="49" charset="-122"/>
              </a:rPr>
              <a:t>内容</a:t>
            </a:r>
            <a:r>
              <a:rPr lang="zh-CN" altLang="en-US" sz="2000" b="1" dirty="0">
                <a:latin typeface="黑体" panose="02010609060101010101" pitchFamily="49" charset="-122"/>
                <a:ea typeface="黑体" panose="02010609060101010101" pitchFamily="49" charset="-122"/>
              </a:rPr>
              <a:t>  </a:t>
            </a:r>
          </a:p>
          <a:p>
            <a:pPr lvl="1" eaLnBrk="1" hangingPunct="1">
              <a:lnSpc>
                <a:spcPct val="150000"/>
              </a:lnSpc>
              <a:buNone/>
            </a:pPr>
            <a:r>
              <a:rPr lang="zh-CN" altLang="en-US" sz="2000" b="1" dirty="0">
                <a:solidFill>
                  <a:srgbClr val="000000"/>
                </a:solidFill>
                <a:latin typeface="黑体" panose="02010609060101010101" pitchFamily="49" charset="-122"/>
                <a:ea typeface="黑体" panose="02010609060101010101" pitchFamily="49" charset="-122"/>
              </a:rPr>
              <a:t>  </a:t>
            </a:r>
            <a:r>
              <a:rPr lang="zh-CN" altLang="en-US" sz="2000" b="1" dirty="0">
                <a:solidFill>
                  <a:srgbClr val="008080"/>
                </a:solidFill>
                <a:latin typeface="黑体" panose="02010609060101010101" pitchFamily="49" charset="-122"/>
                <a:ea typeface="黑体" panose="02010609060101010101" pitchFamily="49" charset="-122"/>
              </a:rPr>
              <a:t>建立良好的医患关系、面向全体患者提供咨询、让患者了解行为与健康之间的关系、医生和患者一起评估改变行为存在的障碍、取得患者对改变行为的承诺、患者参与选择危险因素、通过随访监测患者改变行为所取得的进展等。</a:t>
            </a:r>
            <a:endParaRPr lang="en-US" altLang="zh-CN" sz="2000" b="1" dirty="0">
              <a:solidFill>
                <a:srgbClr val="008080"/>
              </a:solidFill>
              <a:latin typeface="黑体" panose="02010609060101010101" pitchFamily="49" charset="-122"/>
              <a:ea typeface="黑体" panose="02010609060101010101" pitchFamily="49" charset="-122"/>
            </a:endParaRPr>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p:nvPr/>
        </p:nvSpPr>
        <p:spPr>
          <a:xfrm>
            <a:off x="468313" y="1412875"/>
            <a:ext cx="8280400" cy="5040313"/>
          </a:xfrm>
          <a:prstGeom prst="rect">
            <a:avLst/>
          </a:prstGeom>
          <a:noFill/>
          <a:ln w="9525">
            <a:noFill/>
          </a:ln>
        </p:spPr>
        <p:txBody>
          <a:bodyPr/>
          <a:lstStyle/>
          <a:p>
            <a:pPr marL="342900" indent="-342900">
              <a:spcBef>
                <a:spcPct val="20000"/>
              </a:spcBef>
            </a:pPr>
            <a:r>
              <a:rPr lang="zh-CN" altLang="en-US" sz="2800" b="1" dirty="0">
                <a:solidFill>
                  <a:srgbClr val="FF0000"/>
                </a:solidFill>
                <a:latin typeface="Arial" panose="020B0604020202020204" pitchFamily="34" charset="0"/>
                <a:ea typeface="黑体" panose="02010609060101010101" pitchFamily="49" charset="-122"/>
              </a:rPr>
              <a:t>     健康咨询的原则和方法</a:t>
            </a:r>
          </a:p>
          <a:p>
            <a:pPr marL="742950" lvl="1" indent="-285750" eaLnBrk="1" hangingPunct="1">
              <a:spcBef>
                <a:spcPct val="20000"/>
              </a:spcBef>
              <a:buBlip>
                <a:blip r:embed="rId2"/>
              </a:buBlip>
            </a:pPr>
            <a:r>
              <a:rPr lang="zh-CN" altLang="en-US" sz="2000" b="1" dirty="0">
                <a:solidFill>
                  <a:schemeClr val="accent2"/>
                </a:solidFill>
                <a:latin typeface="Arial" panose="020B0604020202020204" pitchFamily="34" charset="0"/>
                <a:ea typeface="黑体" panose="02010609060101010101" pitchFamily="49" charset="-122"/>
              </a:rPr>
              <a:t>根据咨询对象的健康观念和态度确定咨询的内容和方式。个性化咨询内容和方式</a:t>
            </a:r>
          </a:p>
          <a:p>
            <a:pPr marL="742950" lvl="1" indent="-285750" eaLnBrk="1" hangingPunct="1">
              <a:spcBef>
                <a:spcPct val="20000"/>
              </a:spcBef>
              <a:buBlip>
                <a:blip r:embed="rId2"/>
              </a:buBlip>
            </a:pPr>
            <a:r>
              <a:rPr lang="zh-CN" altLang="en-US" sz="2000" b="1" dirty="0">
                <a:solidFill>
                  <a:schemeClr val="accent2"/>
                </a:solidFill>
                <a:latin typeface="Arial" panose="020B0604020202020204" pitchFamily="34" charset="0"/>
                <a:ea typeface="黑体" panose="02010609060101010101" pitchFamily="49" charset="-122"/>
              </a:rPr>
              <a:t>充分告知干预措施的目的、预期效果以及产生效果的时间</a:t>
            </a:r>
          </a:p>
          <a:p>
            <a:pPr marL="742950" lvl="1" indent="-285750" eaLnBrk="1" hangingPunct="1">
              <a:spcBef>
                <a:spcPct val="20000"/>
              </a:spcBef>
              <a:buBlip>
                <a:blip r:embed="rId2"/>
              </a:buBlip>
            </a:pPr>
            <a:r>
              <a:rPr lang="zh-CN" altLang="en-US" sz="2000" b="1" dirty="0">
                <a:solidFill>
                  <a:schemeClr val="accent2"/>
                </a:solidFill>
                <a:latin typeface="Arial" panose="020B0604020202020204" pitchFamily="34" charset="0"/>
                <a:ea typeface="黑体" panose="02010609060101010101" pitchFamily="49" charset="-122"/>
              </a:rPr>
              <a:t>从有限目标开始，制订具有可行性的实施方案。一旦获得成功的体验后，就会提高其主观能动性，增强其改变不良行为的信心，从而达到最终目标。</a:t>
            </a:r>
            <a:r>
              <a:rPr lang="zh-CN" altLang="en-US" sz="2000" b="1" dirty="0">
                <a:solidFill>
                  <a:srgbClr val="FF0000"/>
                </a:solidFill>
                <a:latin typeface="Arial" panose="020B0604020202020204" pitchFamily="34" charset="0"/>
                <a:ea typeface="黑体" panose="02010609060101010101" pitchFamily="49" charset="-122"/>
              </a:rPr>
              <a:t>例如：高血压、糖尿病、脂肪肝的减肥目标</a:t>
            </a:r>
            <a:endParaRPr lang="zh-CN" altLang="en-US" sz="2000" b="1" dirty="0">
              <a:solidFill>
                <a:schemeClr val="accent2"/>
              </a:solidFill>
              <a:latin typeface="Arial" panose="020B0604020202020204" pitchFamily="34" charset="0"/>
              <a:ea typeface="黑体" panose="02010609060101010101" pitchFamily="49" charset="-122"/>
            </a:endParaRPr>
          </a:p>
          <a:p>
            <a:pPr marL="742950" lvl="1" indent="-285750" eaLnBrk="1" hangingPunct="1">
              <a:spcBef>
                <a:spcPct val="20000"/>
              </a:spcBef>
              <a:buBlip>
                <a:blip r:embed="rId2"/>
              </a:buBlip>
            </a:pPr>
            <a:r>
              <a:rPr lang="zh-CN" altLang="en-US" sz="2000" b="1" dirty="0">
                <a:solidFill>
                  <a:schemeClr val="accent2"/>
                </a:solidFill>
                <a:latin typeface="Arial" panose="020B0604020202020204" pitchFamily="34" charset="0"/>
                <a:ea typeface="黑体" panose="02010609060101010101" pitchFamily="49" charset="-122"/>
              </a:rPr>
              <a:t>行动方案具体化，改善其依从性</a:t>
            </a:r>
          </a:p>
          <a:p>
            <a:pPr marL="742950" lvl="1" indent="-285750" eaLnBrk="1" hangingPunct="1">
              <a:spcBef>
                <a:spcPct val="20000"/>
              </a:spcBef>
              <a:buBlip>
                <a:blip r:embed="rId2"/>
              </a:buBlip>
            </a:pPr>
            <a:r>
              <a:rPr lang="zh-CN" altLang="en-US" sz="2000" b="1" dirty="0">
                <a:solidFill>
                  <a:schemeClr val="accent2"/>
                </a:solidFill>
                <a:latin typeface="Arial" panose="020B0604020202020204" pitchFamily="34" charset="0"/>
                <a:ea typeface="黑体" panose="02010609060101010101" pitchFamily="49" charset="-122"/>
              </a:rPr>
              <a:t>形成新的健康行为。选择不良行为的替代方案，建立新的行为比消除已有的行为容易。例如：先从适度增加身体运动水平开始，之后才是改变现有的饮食习惯。</a:t>
            </a:r>
          </a:p>
          <a:p>
            <a:pPr marL="742950" lvl="1" indent="-285750" eaLnBrk="1" hangingPunct="1">
              <a:spcBef>
                <a:spcPct val="20000"/>
              </a:spcBef>
              <a:buBlip>
                <a:blip r:embed="rId2"/>
              </a:buBlip>
            </a:pPr>
            <a:r>
              <a:rPr lang="zh-CN" altLang="en-US" sz="2000" b="1" dirty="0">
                <a:solidFill>
                  <a:schemeClr val="accent2"/>
                </a:solidFill>
                <a:latin typeface="Arial" panose="020B0604020202020204" pitchFamily="34" charset="0"/>
                <a:ea typeface="黑体" panose="02010609060101010101" pitchFamily="49" charset="-122"/>
              </a:rPr>
              <a:t>营造建立健康行为的环境。将行为改变融入日常生活中。</a:t>
            </a:r>
          </a:p>
          <a:p>
            <a:pPr marL="742950" lvl="1" indent="-285750" eaLnBrk="1" hangingPunct="1">
              <a:spcBef>
                <a:spcPct val="20000"/>
              </a:spcBef>
              <a:buBlip>
                <a:blip r:embed="rId2"/>
              </a:buBlip>
            </a:pPr>
            <a:endParaRPr lang="zh-CN" altLang="en-US" sz="2000" b="1" dirty="0">
              <a:solidFill>
                <a:schemeClr val="accent2"/>
              </a:solidFill>
              <a:latin typeface="Arial" panose="020B0604020202020204" pitchFamily="34" charset="0"/>
              <a:ea typeface="黑体" panose="02010609060101010101" pitchFamily="49" charset="-122"/>
            </a:endParaRPr>
          </a:p>
        </p:txBody>
      </p:sp>
      <p:sp>
        <p:nvSpPr>
          <p:cNvPr id="34819" name="Rectangle 2"/>
          <p:cNvSpPr/>
          <p:nvPr/>
        </p:nvSpPr>
        <p:spPr>
          <a:xfrm>
            <a:off x="395288" y="557213"/>
            <a:ext cx="8064500" cy="279400"/>
          </a:xfrm>
          <a:prstGeom prst="rect">
            <a:avLst/>
          </a:prstGeom>
          <a:noFill/>
          <a:ln w="9525">
            <a:noFill/>
          </a:ln>
        </p:spPr>
        <p:txBody>
          <a:bodyPr anchor="ctr"/>
          <a:lstStyle/>
          <a:p>
            <a:pPr algn="ctr"/>
            <a:endParaRPr lang="zh-CN" altLang="en-US" sz="4000" b="1" dirty="0">
              <a:solidFill>
                <a:srgbClr val="FF0000"/>
              </a:solidFill>
              <a:latin typeface="Arial" panose="020B0604020202020204" pitchFamily="34" charset="0"/>
            </a:endParaRPr>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p:nvPr/>
        </p:nvSpPr>
        <p:spPr>
          <a:xfrm>
            <a:off x="468313" y="981075"/>
            <a:ext cx="8351837" cy="5329238"/>
          </a:xfrm>
          <a:prstGeom prst="rect">
            <a:avLst/>
          </a:prstGeom>
          <a:noFill/>
          <a:ln w="9525">
            <a:noFill/>
          </a:ln>
        </p:spPr>
        <p:txBody>
          <a:bodyPr/>
          <a:lstStyle/>
          <a:p>
            <a:pPr marL="342900" indent="-342900">
              <a:spcBef>
                <a:spcPct val="20000"/>
              </a:spcBef>
            </a:pPr>
            <a:endParaRPr lang="zh-CN" altLang="en-US" sz="2400" b="1" dirty="0">
              <a:solidFill>
                <a:srgbClr val="008080"/>
              </a:solidFill>
              <a:latin typeface="Arial" panose="020B0604020202020204" pitchFamily="34" charset="0"/>
            </a:endParaRPr>
          </a:p>
          <a:p>
            <a:pPr marL="742950" lvl="1" indent="-285750" eaLnBrk="1" hangingPunct="1">
              <a:spcBef>
                <a:spcPct val="20000"/>
              </a:spcBef>
              <a:buBlip>
                <a:blip r:embed="rId2"/>
              </a:buBlip>
            </a:pPr>
            <a:r>
              <a:rPr lang="zh-CN" altLang="en-US" sz="2000" b="1" dirty="0">
                <a:solidFill>
                  <a:schemeClr val="accent2"/>
                </a:solidFill>
                <a:latin typeface="Arial" panose="020B0604020202020204" pitchFamily="34" charset="0"/>
                <a:ea typeface="黑体" panose="02010609060101010101" pitchFamily="49" charset="-122"/>
              </a:rPr>
              <a:t>恰当运用医生的权威性。可以采用简单、具体的方式告诉他应该做什么、不应该做什么，目标是什么、如何做、多长时间能取得效果等。</a:t>
            </a:r>
            <a:r>
              <a:rPr lang="zh-CN" altLang="en-US" sz="2000" b="1" dirty="0">
                <a:solidFill>
                  <a:srgbClr val="FF0000"/>
                </a:solidFill>
                <a:latin typeface="Arial" panose="020B0604020202020204" pitchFamily="34" charset="0"/>
                <a:ea typeface="黑体" panose="02010609060101010101" pitchFamily="49" charset="-122"/>
              </a:rPr>
              <a:t>（例如：胃食管反流病生活方式）</a:t>
            </a:r>
          </a:p>
          <a:p>
            <a:pPr marL="742950" lvl="1" indent="-285750" eaLnBrk="1" hangingPunct="1">
              <a:spcBef>
                <a:spcPct val="20000"/>
              </a:spcBef>
              <a:buBlip>
                <a:blip r:embed="rId2"/>
              </a:buBlip>
            </a:pPr>
            <a:r>
              <a:rPr lang="zh-CN" altLang="en-US" sz="2000" b="1" dirty="0">
                <a:solidFill>
                  <a:schemeClr val="accent2"/>
                </a:solidFill>
                <a:latin typeface="Arial" panose="020B0604020202020204" pitchFamily="34" charset="0"/>
                <a:ea typeface="黑体" panose="02010609060101010101" pitchFamily="49" charset="-122"/>
              </a:rPr>
              <a:t>获得咨询对象明确的承诺。什么时候开始实施运动计划、如何做、什么时候达到什么目标。</a:t>
            </a:r>
          </a:p>
          <a:p>
            <a:pPr marL="742950" lvl="1" indent="-285750" eaLnBrk="1" hangingPunct="1">
              <a:spcBef>
                <a:spcPct val="20000"/>
              </a:spcBef>
              <a:buBlip>
                <a:blip r:embed="rId2"/>
              </a:buBlip>
            </a:pPr>
            <a:r>
              <a:rPr lang="zh-CN" altLang="en-US" sz="2000" b="1" dirty="0">
                <a:solidFill>
                  <a:schemeClr val="accent2"/>
                </a:solidFill>
                <a:latin typeface="Arial" panose="020B0604020202020204" pitchFamily="34" charset="0"/>
                <a:ea typeface="黑体" panose="02010609060101010101" pitchFamily="49" charset="-122"/>
              </a:rPr>
              <a:t>体现人性化的咨询方案。面对面个体咨询、小组学习、播放录像、提供阅读材料、网络互动、发送手机短信和参加社区健康教育活动。</a:t>
            </a:r>
          </a:p>
          <a:p>
            <a:pPr marL="742950" lvl="1" indent="-285750" eaLnBrk="1" hangingPunct="1">
              <a:spcBef>
                <a:spcPct val="20000"/>
              </a:spcBef>
              <a:buBlip>
                <a:blip r:embed="rId2"/>
              </a:buBlip>
            </a:pPr>
            <a:r>
              <a:rPr lang="zh-CN" altLang="en-US" sz="2000" b="1" dirty="0">
                <a:solidFill>
                  <a:schemeClr val="accent2"/>
                </a:solidFill>
                <a:latin typeface="Arial" panose="020B0604020202020204" pitchFamily="34" charset="0"/>
                <a:ea typeface="黑体" panose="02010609060101010101" pitchFamily="49" charset="-122"/>
              </a:rPr>
              <a:t>团队协作的工作方式，全科医生、护士、专科医师、公共卫生医师、营养师等共同协作。</a:t>
            </a:r>
          </a:p>
          <a:p>
            <a:pPr marL="742950" lvl="1" indent="-285750" eaLnBrk="1" hangingPunct="1">
              <a:spcBef>
                <a:spcPct val="20000"/>
              </a:spcBef>
              <a:buBlip>
                <a:blip r:embed="rId2"/>
              </a:buBlip>
            </a:pPr>
            <a:r>
              <a:rPr lang="zh-CN" altLang="en-US" sz="2000" b="1" dirty="0">
                <a:solidFill>
                  <a:schemeClr val="accent2"/>
                </a:solidFill>
                <a:latin typeface="Arial" panose="020B0604020202020204" pitchFamily="34" charset="0"/>
                <a:ea typeface="黑体" panose="02010609060101010101" pitchFamily="49" charset="-122"/>
              </a:rPr>
              <a:t>随访与监测。通过预约就诊、电话随访、网络互动等方式了解其计划执行情况，监测相关指标，评价进展情况，及时处理可能出现的问题，调整方案</a:t>
            </a:r>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Group 33"/>
          <p:cNvGrpSpPr/>
          <p:nvPr/>
        </p:nvGrpSpPr>
        <p:grpSpPr>
          <a:xfrm>
            <a:off x="161925" y="1196975"/>
            <a:ext cx="8982075" cy="4792663"/>
            <a:chOff x="0" y="1301"/>
            <a:chExt cx="5658" cy="3019"/>
          </a:xfrm>
        </p:grpSpPr>
        <p:sp>
          <p:nvSpPr>
            <p:cNvPr id="36868" name="Oval 27"/>
            <p:cNvSpPr/>
            <p:nvPr/>
          </p:nvSpPr>
          <p:spPr>
            <a:xfrm>
              <a:off x="2041" y="1301"/>
              <a:ext cx="1376" cy="1360"/>
            </a:xfrm>
            <a:prstGeom prst="ellipse">
              <a:avLst/>
            </a:prstGeom>
            <a:gradFill>
              <a:gsLst>
                <a:gs pos="0">
                  <a:srgbClr val="C1D0C9"/>
                </a:gs>
                <a:gs pos="100000">
                  <a:srgbClr val="878D69"/>
                </a:gs>
              </a:gsLst>
              <a:lin ang="5400000" scaled="1"/>
            </a:gradFill>
            <a:ln w="38100" cap="flat" cmpd="sng">
              <a:solidFill>
                <a:schemeClr val="accent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36869" name="Rectangle 28"/>
            <p:cNvSpPr/>
            <p:nvPr/>
          </p:nvSpPr>
          <p:spPr>
            <a:xfrm>
              <a:off x="2198" y="1665"/>
              <a:ext cx="1016" cy="731"/>
            </a:xfrm>
            <a:prstGeom prst="rect">
              <a:avLst/>
            </a:prstGeom>
            <a:noFill/>
            <a:ln w="9525">
              <a:noFill/>
            </a:ln>
          </p:spPr>
          <p:txBody>
            <a:bodyPr wrap="none">
              <a:spAutoFit/>
            </a:bodyPr>
            <a:lstStyle/>
            <a:p>
              <a:pPr>
                <a:spcBef>
                  <a:spcPct val="50000"/>
                </a:spcBef>
              </a:pPr>
              <a:r>
                <a:rPr lang="zh-CN" altLang="en-US" sz="2800" b="1" dirty="0">
                  <a:solidFill>
                    <a:srgbClr val="FF0000"/>
                  </a:solidFill>
                  <a:latin typeface="Arial" panose="020B0604020202020204" pitchFamily="34" charset="0"/>
                  <a:ea typeface="黑体" panose="02010609060101010101" pitchFamily="49" charset="-122"/>
                </a:rPr>
                <a:t>健康咨询</a:t>
              </a:r>
            </a:p>
            <a:p>
              <a:pPr>
                <a:spcBef>
                  <a:spcPct val="50000"/>
                </a:spcBef>
              </a:pPr>
              <a:r>
                <a:rPr lang="zh-CN" altLang="en-US" sz="2800" b="1" dirty="0">
                  <a:solidFill>
                    <a:srgbClr val="FF0000"/>
                  </a:solidFill>
                  <a:latin typeface="Arial" panose="020B0604020202020204" pitchFamily="34" charset="0"/>
                  <a:ea typeface="黑体" panose="02010609060101010101" pitchFamily="49" charset="-122"/>
                </a:rPr>
                <a:t>常用方法</a:t>
              </a:r>
            </a:p>
          </p:txBody>
        </p:sp>
        <p:grpSp>
          <p:nvGrpSpPr>
            <p:cNvPr id="36870" name="Group 7"/>
            <p:cNvGrpSpPr/>
            <p:nvPr/>
          </p:nvGrpSpPr>
          <p:grpSpPr>
            <a:xfrm>
              <a:off x="1224" y="1754"/>
              <a:ext cx="635" cy="91"/>
              <a:chOff x="0" y="0"/>
              <a:chExt cx="635" cy="91"/>
            </a:xfrm>
          </p:grpSpPr>
          <p:sp>
            <p:nvSpPr>
              <p:cNvPr id="36893" name="Line 29"/>
              <p:cNvSpPr/>
              <p:nvPr/>
            </p:nvSpPr>
            <p:spPr>
              <a:xfrm flipH="1">
                <a:off x="0" y="0"/>
                <a:ext cx="635" cy="0"/>
              </a:xfrm>
              <a:prstGeom prst="line">
                <a:avLst/>
              </a:prstGeom>
              <a:ln w="28575" cap="flat" cmpd="sng">
                <a:solidFill>
                  <a:srgbClr val="79A400"/>
                </a:solidFill>
                <a:prstDash val="solid"/>
                <a:headEnd type="none" w="med" len="med"/>
                <a:tailEnd type="oval" w="med" len="med"/>
              </a:ln>
            </p:spPr>
          </p:sp>
          <p:sp>
            <p:nvSpPr>
              <p:cNvPr id="36894" name="Line 30"/>
              <p:cNvSpPr/>
              <p:nvPr/>
            </p:nvSpPr>
            <p:spPr>
              <a:xfrm flipH="1">
                <a:off x="137" y="91"/>
                <a:ext cx="498" cy="0"/>
              </a:xfrm>
              <a:prstGeom prst="line">
                <a:avLst/>
              </a:prstGeom>
              <a:ln w="28575" cap="flat" cmpd="sng">
                <a:solidFill>
                  <a:schemeClr val="accent1"/>
                </a:solidFill>
                <a:prstDash val="solid"/>
                <a:headEnd type="none" w="med" len="med"/>
                <a:tailEnd type="oval" w="med" len="med"/>
              </a:ln>
            </p:spPr>
          </p:sp>
        </p:grpSp>
        <p:pic>
          <p:nvPicPr>
            <p:cNvPr id="36871" name="Picture 31" descr="未标题-152"/>
            <p:cNvPicPr>
              <a:picLocks noChangeAspect="1"/>
            </p:cNvPicPr>
            <p:nvPr/>
          </p:nvPicPr>
          <p:blipFill>
            <a:blip r:embed="rId2" cstate="print"/>
            <a:srcRect l="2373"/>
            <a:stretch>
              <a:fillRect/>
            </a:stretch>
          </p:blipFill>
          <p:spPr>
            <a:xfrm>
              <a:off x="0" y="1668"/>
              <a:ext cx="225" cy="227"/>
            </a:xfrm>
            <a:prstGeom prst="rect">
              <a:avLst/>
            </a:prstGeom>
            <a:noFill/>
            <a:ln w="9525">
              <a:noFill/>
            </a:ln>
          </p:spPr>
        </p:pic>
        <p:sp>
          <p:nvSpPr>
            <p:cNvPr id="36872" name="Rectangle 32"/>
            <p:cNvSpPr/>
            <p:nvPr/>
          </p:nvSpPr>
          <p:spPr>
            <a:xfrm>
              <a:off x="225" y="1664"/>
              <a:ext cx="841" cy="751"/>
            </a:xfrm>
            <a:prstGeom prst="rect">
              <a:avLst/>
            </a:prstGeom>
            <a:noFill/>
            <a:ln w="9525">
              <a:noFill/>
            </a:ln>
          </p:spPr>
          <p:txBody>
            <a:bodyPr wrap="none">
              <a:spAutoFit/>
            </a:bodyPr>
            <a:lstStyle/>
            <a:p>
              <a:pPr algn="ctr">
                <a:spcBef>
                  <a:spcPct val="50000"/>
                </a:spcBef>
              </a:pPr>
              <a:r>
                <a:rPr lang="zh-CN" altLang="en-US" b="1" dirty="0">
                  <a:solidFill>
                    <a:schemeClr val="accent2"/>
                  </a:solidFill>
                  <a:latin typeface="Arial" panose="020B0604020202020204" pitchFamily="34" charset="0"/>
                </a:rPr>
                <a:t>个体教育法</a:t>
              </a:r>
            </a:p>
            <a:p>
              <a:pPr algn="ctr">
                <a:spcBef>
                  <a:spcPct val="50000"/>
                </a:spcBef>
              </a:pPr>
              <a:r>
                <a:rPr lang="zh-CN" altLang="en-US" b="1" dirty="0">
                  <a:solidFill>
                    <a:schemeClr val="accent2"/>
                  </a:solidFill>
                  <a:latin typeface="Arial" panose="020B0604020202020204" pitchFamily="34" charset="0"/>
                </a:rPr>
                <a:t>个体谈话</a:t>
              </a:r>
            </a:p>
            <a:p>
              <a:pPr algn="ctr">
                <a:spcBef>
                  <a:spcPct val="50000"/>
                </a:spcBef>
              </a:pPr>
              <a:r>
                <a:rPr lang="zh-CN" altLang="en-US" b="1" dirty="0">
                  <a:solidFill>
                    <a:schemeClr val="accent2"/>
                  </a:solidFill>
                  <a:latin typeface="Arial" panose="020B0604020202020204" pitchFamily="34" charset="0"/>
                </a:rPr>
                <a:t>个体指导</a:t>
              </a:r>
            </a:p>
          </p:txBody>
        </p:sp>
        <p:grpSp>
          <p:nvGrpSpPr>
            <p:cNvPr id="36873" name="Group 12"/>
            <p:cNvGrpSpPr/>
            <p:nvPr/>
          </p:nvGrpSpPr>
          <p:grpSpPr>
            <a:xfrm rot="-2700000">
              <a:off x="1542" y="2662"/>
              <a:ext cx="635" cy="91"/>
              <a:chOff x="0" y="0"/>
              <a:chExt cx="635" cy="91"/>
            </a:xfrm>
          </p:grpSpPr>
          <p:sp>
            <p:nvSpPr>
              <p:cNvPr id="36891" name="Line 35"/>
              <p:cNvSpPr/>
              <p:nvPr/>
            </p:nvSpPr>
            <p:spPr>
              <a:xfrm flipH="1">
                <a:off x="0" y="0"/>
                <a:ext cx="635" cy="0"/>
              </a:xfrm>
              <a:prstGeom prst="line">
                <a:avLst/>
              </a:prstGeom>
              <a:ln w="28575" cap="flat" cmpd="sng">
                <a:solidFill>
                  <a:srgbClr val="79A400"/>
                </a:solidFill>
                <a:prstDash val="solid"/>
                <a:headEnd type="none" w="med" len="med"/>
                <a:tailEnd type="oval" w="med" len="med"/>
              </a:ln>
            </p:spPr>
          </p:sp>
          <p:sp>
            <p:nvSpPr>
              <p:cNvPr id="36892" name="Line 36"/>
              <p:cNvSpPr/>
              <p:nvPr/>
            </p:nvSpPr>
            <p:spPr>
              <a:xfrm flipH="1">
                <a:off x="137" y="91"/>
                <a:ext cx="498" cy="0"/>
              </a:xfrm>
              <a:prstGeom prst="line">
                <a:avLst/>
              </a:prstGeom>
              <a:ln w="28575" cap="flat" cmpd="sng">
                <a:solidFill>
                  <a:schemeClr val="accent1"/>
                </a:solidFill>
                <a:prstDash val="solid"/>
                <a:headEnd type="none" w="med" len="med"/>
                <a:tailEnd type="oval" w="med" len="med"/>
              </a:ln>
            </p:spPr>
          </p:sp>
        </p:grpSp>
        <p:pic>
          <p:nvPicPr>
            <p:cNvPr id="36874" name="Picture 37" descr="未标题-152"/>
            <p:cNvPicPr>
              <a:picLocks noChangeAspect="1"/>
            </p:cNvPicPr>
            <p:nvPr/>
          </p:nvPicPr>
          <p:blipFill>
            <a:blip r:embed="rId2" cstate="print"/>
            <a:srcRect l="2373"/>
            <a:stretch>
              <a:fillRect/>
            </a:stretch>
          </p:blipFill>
          <p:spPr>
            <a:xfrm>
              <a:off x="364" y="2847"/>
              <a:ext cx="225" cy="227"/>
            </a:xfrm>
            <a:prstGeom prst="rect">
              <a:avLst/>
            </a:prstGeom>
            <a:noFill/>
            <a:ln w="9525">
              <a:noFill/>
            </a:ln>
          </p:spPr>
        </p:pic>
        <p:sp>
          <p:nvSpPr>
            <p:cNvPr id="36875" name="Rectangle 38"/>
            <p:cNvSpPr/>
            <p:nvPr/>
          </p:nvSpPr>
          <p:spPr>
            <a:xfrm>
              <a:off x="589" y="2843"/>
              <a:ext cx="841" cy="751"/>
            </a:xfrm>
            <a:prstGeom prst="rect">
              <a:avLst/>
            </a:prstGeom>
            <a:noFill/>
            <a:ln w="9525">
              <a:noFill/>
            </a:ln>
          </p:spPr>
          <p:txBody>
            <a:bodyPr wrap="none">
              <a:spAutoFit/>
            </a:bodyPr>
            <a:lstStyle/>
            <a:p>
              <a:pPr algn="ctr">
                <a:spcBef>
                  <a:spcPct val="50000"/>
                </a:spcBef>
              </a:pPr>
              <a:r>
                <a:rPr lang="zh-CN" altLang="en-US" b="1" dirty="0">
                  <a:solidFill>
                    <a:schemeClr val="accent2"/>
                  </a:solidFill>
                  <a:latin typeface="Arial" panose="020B0604020202020204" pitchFamily="34" charset="0"/>
                </a:rPr>
                <a:t>群体教育法</a:t>
              </a:r>
            </a:p>
            <a:p>
              <a:pPr algn="ctr">
                <a:spcBef>
                  <a:spcPct val="50000"/>
                </a:spcBef>
              </a:pPr>
              <a:r>
                <a:rPr lang="zh-CN" altLang="en-US" b="1" dirty="0">
                  <a:solidFill>
                    <a:schemeClr val="accent2"/>
                  </a:solidFill>
                  <a:latin typeface="Arial" panose="020B0604020202020204" pitchFamily="34" charset="0"/>
                </a:rPr>
                <a:t>专题讲座</a:t>
              </a:r>
            </a:p>
            <a:p>
              <a:pPr algn="ctr">
                <a:spcBef>
                  <a:spcPct val="50000"/>
                </a:spcBef>
              </a:pPr>
              <a:r>
                <a:rPr lang="zh-CN" altLang="en-US" b="1" dirty="0">
                  <a:solidFill>
                    <a:schemeClr val="accent2"/>
                  </a:solidFill>
                  <a:latin typeface="Arial" panose="020B0604020202020204" pitchFamily="34" charset="0"/>
                </a:rPr>
                <a:t>小组讨论</a:t>
              </a:r>
            </a:p>
          </p:txBody>
        </p:sp>
        <p:grpSp>
          <p:nvGrpSpPr>
            <p:cNvPr id="36876" name="Group 17"/>
            <p:cNvGrpSpPr/>
            <p:nvPr/>
          </p:nvGrpSpPr>
          <p:grpSpPr>
            <a:xfrm rot="-5400000">
              <a:off x="2583" y="3113"/>
              <a:ext cx="635" cy="91"/>
              <a:chOff x="0" y="0"/>
              <a:chExt cx="635" cy="91"/>
            </a:xfrm>
          </p:grpSpPr>
          <p:sp>
            <p:nvSpPr>
              <p:cNvPr id="36889" name="Line 40"/>
              <p:cNvSpPr/>
              <p:nvPr/>
            </p:nvSpPr>
            <p:spPr>
              <a:xfrm flipH="1">
                <a:off x="0" y="0"/>
                <a:ext cx="635" cy="0"/>
              </a:xfrm>
              <a:prstGeom prst="line">
                <a:avLst/>
              </a:prstGeom>
              <a:ln w="28575" cap="flat" cmpd="sng">
                <a:solidFill>
                  <a:srgbClr val="79A400"/>
                </a:solidFill>
                <a:prstDash val="solid"/>
                <a:headEnd type="none" w="med" len="med"/>
                <a:tailEnd type="oval" w="med" len="med"/>
              </a:ln>
            </p:spPr>
          </p:sp>
          <p:sp>
            <p:nvSpPr>
              <p:cNvPr id="36890" name="Line 41"/>
              <p:cNvSpPr/>
              <p:nvPr/>
            </p:nvSpPr>
            <p:spPr>
              <a:xfrm flipH="1">
                <a:off x="137" y="91"/>
                <a:ext cx="498" cy="0"/>
              </a:xfrm>
              <a:prstGeom prst="line">
                <a:avLst/>
              </a:prstGeom>
              <a:ln w="28575" cap="flat" cmpd="sng">
                <a:solidFill>
                  <a:schemeClr val="accent1"/>
                </a:solidFill>
                <a:prstDash val="solid"/>
                <a:headEnd type="none" w="med" len="med"/>
                <a:tailEnd type="oval" w="med" len="med"/>
              </a:ln>
            </p:spPr>
          </p:sp>
        </p:grpSp>
        <p:pic>
          <p:nvPicPr>
            <p:cNvPr id="36877" name="Picture 42" descr="未标题-152"/>
            <p:cNvPicPr>
              <a:picLocks noChangeAspect="1"/>
            </p:cNvPicPr>
            <p:nvPr/>
          </p:nvPicPr>
          <p:blipFill>
            <a:blip r:embed="rId2" cstate="print"/>
            <a:srcRect l="2373"/>
            <a:stretch>
              <a:fillRect/>
            </a:stretch>
          </p:blipFill>
          <p:spPr>
            <a:xfrm>
              <a:off x="2222" y="3573"/>
              <a:ext cx="225" cy="227"/>
            </a:xfrm>
            <a:prstGeom prst="rect">
              <a:avLst/>
            </a:prstGeom>
            <a:noFill/>
            <a:ln w="9525">
              <a:noFill/>
            </a:ln>
          </p:spPr>
        </p:pic>
        <p:sp>
          <p:nvSpPr>
            <p:cNvPr id="36878" name="Rectangle 43"/>
            <p:cNvSpPr/>
            <p:nvPr/>
          </p:nvSpPr>
          <p:spPr>
            <a:xfrm>
              <a:off x="2445" y="3569"/>
              <a:ext cx="841" cy="751"/>
            </a:xfrm>
            <a:prstGeom prst="rect">
              <a:avLst/>
            </a:prstGeom>
            <a:noFill/>
            <a:ln w="9525">
              <a:noFill/>
            </a:ln>
          </p:spPr>
          <p:txBody>
            <a:bodyPr wrap="none">
              <a:spAutoFit/>
            </a:bodyPr>
            <a:lstStyle/>
            <a:p>
              <a:pPr algn="ctr">
                <a:spcBef>
                  <a:spcPct val="50000"/>
                </a:spcBef>
              </a:pPr>
              <a:r>
                <a:rPr lang="zh-CN" altLang="en-US" b="1" dirty="0">
                  <a:solidFill>
                    <a:schemeClr val="accent2"/>
                  </a:solidFill>
                  <a:latin typeface="Arial" panose="020B0604020202020204" pitchFamily="34" charset="0"/>
                </a:rPr>
                <a:t>文字教育法</a:t>
              </a:r>
            </a:p>
            <a:p>
              <a:pPr algn="ctr">
                <a:spcBef>
                  <a:spcPct val="50000"/>
                </a:spcBef>
              </a:pPr>
              <a:r>
                <a:rPr lang="zh-CN" altLang="en-US" b="1" dirty="0">
                  <a:solidFill>
                    <a:schemeClr val="accent2"/>
                  </a:solidFill>
                  <a:latin typeface="Arial" panose="020B0604020202020204" pitchFamily="34" charset="0"/>
                </a:rPr>
                <a:t>报刊</a:t>
              </a:r>
            </a:p>
            <a:p>
              <a:pPr algn="ctr">
                <a:spcBef>
                  <a:spcPct val="50000"/>
                </a:spcBef>
              </a:pPr>
              <a:r>
                <a:rPr lang="zh-CN" altLang="en-US" b="1" dirty="0">
                  <a:solidFill>
                    <a:schemeClr val="accent2"/>
                  </a:solidFill>
                  <a:latin typeface="Arial" panose="020B0604020202020204" pitchFamily="34" charset="0"/>
                </a:rPr>
                <a:t>书籍</a:t>
              </a:r>
            </a:p>
          </p:txBody>
        </p:sp>
        <p:grpSp>
          <p:nvGrpSpPr>
            <p:cNvPr id="36879" name="Group 22"/>
            <p:cNvGrpSpPr/>
            <p:nvPr/>
          </p:nvGrpSpPr>
          <p:grpSpPr>
            <a:xfrm rot="-8100000">
              <a:off x="3626" y="2569"/>
              <a:ext cx="635" cy="91"/>
              <a:chOff x="0" y="0"/>
              <a:chExt cx="635" cy="91"/>
            </a:xfrm>
          </p:grpSpPr>
          <p:sp>
            <p:nvSpPr>
              <p:cNvPr id="36887" name="Line 45"/>
              <p:cNvSpPr/>
              <p:nvPr/>
            </p:nvSpPr>
            <p:spPr>
              <a:xfrm flipH="1">
                <a:off x="0" y="0"/>
                <a:ext cx="635" cy="0"/>
              </a:xfrm>
              <a:prstGeom prst="line">
                <a:avLst/>
              </a:prstGeom>
              <a:ln w="28575" cap="flat" cmpd="sng">
                <a:solidFill>
                  <a:srgbClr val="79A400"/>
                </a:solidFill>
                <a:prstDash val="solid"/>
                <a:headEnd type="none" w="med" len="med"/>
                <a:tailEnd type="oval" w="med" len="med"/>
              </a:ln>
            </p:spPr>
          </p:sp>
          <p:sp>
            <p:nvSpPr>
              <p:cNvPr id="36888" name="Line 46"/>
              <p:cNvSpPr/>
              <p:nvPr/>
            </p:nvSpPr>
            <p:spPr>
              <a:xfrm flipH="1">
                <a:off x="137" y="91"/>
                <a:ext cx="498" cy="0"/>
              </a:xfrm>
              <a:prstGeom prst="line">
                <a:avLst/>
              </a:prstGeom>
              <a:ln w="28575" cap="flat" cmpd="sng">
                <a:solidFill>
                  <a:schemeClr val="accent1"/>
                </a:solidFill>
                <a:prstDash val="solid"/>
                <a:headEnd type="none" w="med" len="med"/>
                <a:tailEnd type="oval" w="med" len="med"/>
              </a:ln>
            </p:spPr>
          </p:sp>
        </p:grpSp>
        <p:pic>
          <p:nvPicPr>
            <p:cNvPr id="36880" name="Picture 47" descr="未标题-152"/>
            <p:cNvPicPr>
              <a:picLocks noChangeAspect="1"/>
            </p:cNvPicPr>
            <p:nvPr/>
          </p:nvPicPr>
          <p:blipFill>
            <a:blip r:embed="rId2" cstate="print"/>
            <a:srcRect l="2373"/>
            <a:stretch>
              <a:fillRect/>
            </a:stretch>
          </p:blipFill>
          <p:spPr>
            <a:xfrm>
              <a:off x="4197" y="2754"/>
              <a:ext cx="225" cy="227"/>
            </a:xfrm>
            <a:prstGeom prst="rect">
              <a:avLst/>
            </a:prstGeom>
            <a:noFill/>
            <a:ln w="9525">
              <a:noFill/>
            </a:ln>
          </p:spPr>
        </p:pic>
        <p:sp>
          <p:nvSpPr>
            <p:cNvPr id="36881" name="Rectangle 48"/>
            <p:cNvSpPr/>
            <p:nvPr/>
          </p:nvSpPr>
          <p:spPr>
            <a:xfrm>
              <a:off x="4354" y="2934"/>
              <a:ext cx="986" cy="751"/>
            </a:xfrm>
            <a:prstGeom prst="rect">
              <a:avLst/>
            </a:prstGeom>
            <a:noFill/>
            <a:ln w="9525">
              <a:noFill/>
            </a:ln>
          </p:spPr>
          <p:txBody>
            <a:bodyPr wrap="none">
              <a:spAutoFit/>
            </a:bodyPr>
            <a:lstStyle/>
            <a:p>
              <a:pPr algn="ctr">
                <a:spcBef>
                  <a:spcPct val="50000"/>
                </a:spcBef>
              </a:pPr>
              <a:r>
                <a:rPr lang="zh-CN" altLang="en-US" b="1" dirty="0">
                  <a:solidFill>
                    <a:schemeClr val="accent2"/>
                  </a:solidFill>
                  <a:latin typeface="Arial" panose="020B0604020202020204" pitchFamily="34" charset="0"/>
                </a:rPr>
                <a:t>形象化教育法</a:t>
              </a:r>
            </a:p>
            <a:p>
              <a:pPr algn="ctr">
                <a:spcBef>
                  <a:spcPct val="50000"/>
                </a:spcBef>
              </a:pPr>
              <a:r>
                <a:rPr lang="zh-CN" altLang="en-US" b="1" dirty="0">
                  <a:solidFill>
                    <a:schemeClr val="accent2"/>
                  </a:solidFill>
                  <a:latin typeface="Arial" panose="020B0604020202020204" pitchFamily="34" charset="0"/>
                </a:rPr>
                <a:t>实物</a:t>
              </a:r>
            </a:p>
            <a:p>
              <a:pPr algn="ctr">
                <a:spcBef>
                  <a:spcPct val="50000"/>
                </a:spcBef>
              </a:pPr>
              <a:r>
                <a:rPr lang="zh-CN" altLang="en-US" b="1" dirty="0">
                  <a:solidFill>
                    <a:schemeClr val="accent2"/>
                  </a:solidFill>
                  <a:latin typeface="Arial" panose="020B0604020202020204" pitchFamily="34" charset="0"/>
                </a:rPr>
                <a:t>示范表演</a:t>
              </a:r>
            </a:p>
          </p:txBody>
        </p:sp>
        <p:grpSp>
          <p:nvGrpSpPr>
            <p:cNvPr id="36882" name="Group 27"/>
            <p:cNvGrpSpPr/>
            <p:nvPr/>
          </p:nvGrpSpPr>
          <p:grpSpPr>
            <a:xfrm rot="10800000">
              <a:off x="3765" y="1754"/>
              <a:ext cx="635" cy="91"/>
              <a:chOff x="0" y="0"/>
              <a:chExt cx="635" cy="91"/>
            </a:xfrm>
          </p:grpSpPr>
          <p:sp>
            <p:nvSpPr>
              <p:cNvPr id="36885" name="Line 50"/>
              <p:cNvSpPr/>
              <p:nvPr/>
            </p:nvSpPr>
            <p:spPr>
              <a:xfrm flipH="1">
                <a:off x="0" y="0"/>
                <a:ext cx="635" cy="0"/>
              </a:xfrm>
              <a:prstGeom prst="line">
                <a:avLst/>
              </a:prstGeom>
              <a:ln w="28575" cap="flat" cmpd="sng">
                <a:solidFill>
                  <a:srgbClr val="79A400"/>
                </a:solidFill>
                <a:prstDash val="solid"/>
                <a:headEnd type="none" w="med" len="med"/>
                <a:tailEnd type="oval" w="med" len="med"/>
              </a:ln>
            </p:spPr>
          </p:sp>
          <p:sp>
            <p:nvSpPr>
              <p:cNvPr id="36886" name="Line 51"/>
              <p:cNvSpPr/>
              <p:nvPr/>
            </p:nvSpPr>
            <p:spPr>
              <a:xfrm flipH="1">
                <a:off x="137" y="91"/>
                <a:ext cx="498" cy="0"/>
              </a:xfrm>
              <a:prstGeom prst="line">
                <a:avLst/>
              </a:prstGeom>
              <a:ln w="28575" cap="flat" cmpd="sng">
                <a:solidFill>
                  <a:schemeClr val="accent1"/>
                </a:solidFill>
                <a:prstDash val="solid"/>
                <a:headEnd type="none" w="med" len="med"/>
                <a:tailEnd type="oval" w="med" len="med"/>
              </a:ln>
            </p:spPr>
          </p:sp>
        </p:grpSp>
        <p:pic>
          <p:nvPicPr>
            <p:cNvPr id="36883" name="Picture 52" descr="未标题-152"/>
            <p:cNvPicPr>
              <a:picLocks noChangeAspect="1"/>
            </p:cNvPicPr>
            <p:nvPr/>
          </p:nvPicPr>
          <p:blipFill>
            <a:blip r:embed="rId2" cstate="print"/>
            <a:srcRect l="2373"/>
            <a:stretch>
              <a:fillRect/>
            </a:stretch>
          </p:blipFill>
          <p:spPr>
            <a:xfrm>
              <a:off x="4422" y="1525"/>
              <a:ext cx="225" cy="227"/>
            </a:xfrm>
            <a:prstGeom prst="rect">
              <a:avLst/>
            </a:prstGeom>
            <a:noFill/>
            <a:ln w="9525">
              <a:noFill/>
            </a:ln>
          </p:spPr>
        </p:pic>
        <p:sp>
          <p:nvSpPr>
            <p:cNvPr id="36884" name="Rectangle 53"/>
            <p:cNvSpPr/>
            <p:nvPr/>
          </p:nvSpPr>
          <p:spPr>
            <a:xfrm>
              <a:off x="4672" y="1664"/>
              <a:ext cx="986" cy="491"/>
            </a:xfrm>
            <a:prstGeom prst="rect">
              <a:avLst/>
            </a:prstGeom>
            <a:noFill/>
            <a:ln w="9525">
              <a:noFill/>
            </a:ln>
          </p:spPr>
          <p:txBody>
            <a:bodyPr wrap="none">
              <a:spAutoFit/>
            </a:bodyPr>
            <a:lstStyle/>
            <a:p>
              <a:pPr algn="ctr">
                <a:spcBef>
                  <a:spcPct val="50000"/>
                </a:spcBef>
              </a:pPr>
              <a:r>
                <a:rPr lang="zh-CN" altLang="en-US" b="1" dirty="0">
                  <a:solidFill>
                    <a:schemeClr val="accent2"/>
                  </a:solidFill>
                  <a:latin typeface="Arial" panose="020B0604020202020204" pitchFamily="34" charset="0"/>
                </a:rPr>
                <a:t>电子化教育法</a:t>
              </a:r>
            </a:p>
            <a:p>
              <a:pPr algn="ctr">
                <a:spcBef>
                  <a:spcPct val="50000"/>
                </a:spcBef>
              </a:pPr>
              <a:r>
                <a:rPr lang="zh-CN" altLang="en-US" b="1" dirty="0">
                  <a:solidFill>
                    <a:schemeClr val="accent2"/>
                  </a:solidFill>
                  <a:latin typeface="Arial" panose="020B0604020202020204" pitchFamily="34" charset="0"/>
                </a:rPr>
                <a:t>多媒体设备</a:t>
              </a:r>
            </a:p>
          </p:txBody>
        </p:sp>
      </p:grpSp>
      <p:sp>
        <p:nvSpPr>
          <p:cNvPr id="36867" name="Rectangle 2"/>
          <p:cNvSpPr/>
          <p:nvPr/>
        </p:nvSpPr>
        <p:spPr>
          <a:xfrm>
            <a:off x="1403350" y="188913"/>
            <a:ext cx="6121400" cy="503237"/>
          </a:xfrm>
          <a:prstGeom prst="rect">
            <a:avLst/>
          </a:prstGeom>
          <a:noFill/>
          <a:ln w="9525">
            <a:noFill/>
          </a:ln>
        </p:spPr>
        <p:txBody>
          <a:bodyPr anchor="ctr"/>
          <a:lstStyle/>
          <a:p>
            <a:pPr algn="ctr"/>
            <a:endParaRPr lang="zh-CN" altLang="en-US" sz="4000" b="1" dirty="0">
              <a:solidFill>
                <a:srgbClr val="FF0000"/>
              </a:solidFill>
              <a:latin typeface="Arial" panose="020B0604020202020204" pitchFamily="34" charset="0"/>
            </a:endParaRPr>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type="body" idx="4294967295"/>
          </p:nvPr>
        </p:nvSpPr>
        <p:spPr>
          <a:xfrm>
            <a:off x="900113" y="1052513"/>
            <a:ext cx="7848600" cy="5175250"/>
          </a:xfrm>
        </p:spPr>
        <p:txBody>
          <a:bodyPr vert="horz" wrap="square" lIns="91440" tIns="45720" rIns="91440" bIns="45720" numCol="1" anchor="t" anchorCtr="0" compatLnSpc="1"/>
          <a:lstStyle/>
          <a:p>
            <a:pPr marL="742950" marR="0" lvl="1" indent="-285750" algn="l" defTabSz="914400" rtl="0" eaLnBrk="1" fontAlgn="base" latinLnBrk="0" hangingPunct="1">
              <a:lnSpc>
                <a:spcPct val="150000"/>
              </a:lnSpc>
              <a:spcBef>
                <a:spcPct val="20000"/>
              </a:spcBef>
              <a:spcAft>
                <a:spcPct val="0"/>
              </a:spcAft>
              <a:buClrTx/>
              <a:buSzTx/>
              <a:buFontTx/>
              <a:buNone/>
              <a:defRPr/>
            </a:pPr>
            <a:r>
              <a:rPr kumimoji="0" lang="zh-CN" altLang="en-US" sz="3600" b="1" i="0" u="none" strike="noStrike" kern="0" cap="none" spc="0" normalizeH="0" baseline="0" noProof="1">
                <a:ln>
                  <a:noFill/>
                </a:ln>
                <a:solidFill>
                  <a:srgbClr val="FF0000"/>
                </a:solidFill>
                <a:effectLst/>
                <a:uLnTx/>
                <a:uFillTx/>
                <a:latin typeface="隶书" panose="02010509060101010101" pitchFamily="49" charset="-122"/>
                <a:ea typeface="隶书" panose="02010509060101010101" pitchFamily="49" charset="-122"/>
                <a:cs typeface="+mn-ea"/>
              </a:rPr>
              <a:t>建立健康行为：</a:t>
            </a:r>
          </a:p>
          <a:p>
            <a:pPr marL="800100" marR="0" lvl="1" indent="-342900" algn="l" defTabSz="914400" rtl="0" eaLnBrk="1" fontAlgn="base" latinLnBrk="0" hangingPunct="1">
              <a:lnSpc>
                <a:spcPct val="150000"/>
              </a:lnSpc>
              <a:spcBef>
                <a:spcPct val="20000"/>
              </a:spcBef>
              <a:spcAft>
                <a:spcPct val="0"/>
              </a:spcAft>
              <a:buClr>
                <a:srgbClr val="FF0000"/>
              </a:buClr>
              <a:buSzTx/>
              <a:buFont typeface="Wingdings" panose="05000000000000000000" charset="0"/>
              <a:buChar char="p"/>
              <a:defRPr/>
            </a:pPr>
            <a:r>
              <a:rPr kumimoji="0" lang="zh-CN" altLang="en-US" sz="2400" b="1" i="0" u="none" strike="noStrike" kern="0" cap="none" spc="0" normalizeH="0" baseline="0" noProof="1">
                <a:ln>
                  <a:noFill/>
                </a:ln>
                <a:solidFill>
                  <a:schemeClr val="accent2"/>
                </a:solidFill>
                <a:effectLst/>
                <a:uLnTx/>
                <a:uFillTx/>
                <a:latin typeface="Arial" panose="020B0604020202020204" pitchFamily="34" charset="0"/>
                <a:ea typeface="黑体" panose="02010609060101010101" pitchFamily="49" charset="-122"/>
                <a:cs typeface="+mn-ea"/>
              </a:rPr>
              <a:t>      合理饮食</a:t>
            </a:r>
          </a:p>
          <a:p>
            <a:pPr marL="800100" marR="0" lvl="1" indent="-342900" algn="l" defTabSz="914400" rtl="0" eaLnBrk="1" fontAlgn="base" latinLnBrk="0" hangingPunct="1">
              <a:lnSpc>
                <a:spcPct val="150000"/>
              </a:lnSpc>
              <a:spcBef>
                <a:spcPct val="20000"/>
              </a:spcBef>
              <a:spcAft>
                <a:spcPct val="0"/>
              </a:spcAft>
              <a:buClr>
                <a:srgbClr val="FF0000"/>
              </a:buClr>
              <a:buSzTx/>
              <a:buFont typeface="Wingdings" panose="05000000000000000000" charset="0"/>
              <a:buChar char="p"/>
              <a:defRPr/>
            </a:pPr>
            <a:r>
              <a:rPr kumimoji="0" lang="zh-CN" altLang="en-US" sz="2400" b="1" i="0" u="none" strike="noStrike" kern="0" cap="none" spc="0" normalizeH="0" baseline="0" noProof="1">
                <a:ln>
                  <a:noFill/>
                </a:ln>
                <a:solidFill>
                  <a:schemeClr val="accent2"/>
                </a:solidFill>
                <a:effectLst/>
                <a:uLnTx/>
                <a:uFillTx/>
                <a:latin typeface="Arial" panose="020B0604020202020204" pitchFamily="34" charset="0"/>
                <a:ea typeface="黑体" panose="02010609060101010101" pitchFamily="49" charset="-122"/>
                <a:cs typeface="+mn-ea"/>
              </a:rPr>
              <a:t>      适当运动</a:t>
            </a:r>
          </a:p>
          <a:p>
            <a:pPr marL="800100" marR="0" lvl="1" indent="-342900" algn="l" defTabSz="914400" rtl="0" eaLnBrk="1" fontAlgn="base" latinLnBrk="0" hangingPunct="1">
              <a:lnSpc>
                <a:spcPct val="150000"/>
              </a:lnSpc>
              <a:spcBef>
                <a:spcPct val="20000"/>
              </a:spcBef>
              <a:spcAft>
                <a:spcPct val="0"/>
              </a:spcAft>
              <a:buClr>
                <a:srgbClr val="FF0000"/>
              </a:buClr>
              <a:buSzTx/>
              <a:buFont typeface="Wingdings" panose="05000000000000000000" charset="0"/>
              <a:buChar char="p"/>
              <a:defRPr/>
            </a:pPr>
            <a:r>
              <a:rPr kumimoji="0" lang="zh-CN" altLang="en-US" sz="2400" b="1" i="0" u="none" strike="noStrike" kern="0" cap="none" spc="0" normalizeH="0" baseline="0" noProof="1">
                <a:ln>
                  <a:noFill/>
                </a:ln>
                <a:solidFill>
                  <a:schemeClr val="accent2"/>
                </a:solidFill>
                <a:effectLst/>
                <a:uLnTx/>
                <a:uFillTx/>
                <a:latin typeface="Arial" panose="020B0604020202020204" pitchFamily="34" charset="0"/>
                <a:ea typeface="黑体" panose="02010609060101010101" pitchFamily="49" charset="-122"/>
                <a:cs typeface="+mn-ea"/>
              </a:rPr>
              <a:t>      戒烟限酒</a:t>
            </a:r>
          </a:p>
          <a:p>
            <a:pPr marL="800100" marR="0" lvl="1" indent="-342900" algn="l" defTabSz="914400" rtl="0" eaLnBrk="1" fontAlgn="base" latinLnBrk="0" hangingPunct="1">
              <a:lnSpc>
                <a:spcPct val="150000"/>
              </a:lnSpc>
              <a:spcBef>
                <a:spcPct val="20000"/>
              </a:spcBef>
              <a:spcAft>
                <a:spcPct val="0"/>
              </a:spcAft>
              <a:buClr>
                <a:srgbClr val="FF0000"/>
              </a:buClr>
              <a:buSzTx/>
              <a:buFont typeface="Wingdings" panose="05000000000000000000" charset="0"/>
              <a:buChar char="p"/>
              <a:defRPr/>
            </a:pPr>
            <a:r>
              <a:rPr kumimoji="0" lang="zh-CN" altLang="en-US" sz="2400" b="1" i="0" u="none" strike="noStrike" kern="0" cap="none" spc="0" normalizeH="0" baseline="0" noProof="1">
                <a:ln>
                  <a:noFill/>
                </a:ln>
                <a:solidFill>
                  <a:schemeClr val="accent2"/>
                </a:solidFill>
                <a:effectLst/>
                <a:uLnTx/>
                <a:uFillTx/>
                <a:latin typeface="Arial" panose="020B0604020202020204" pitchFamily="34" charset="0"/>
                <a:ea typeface="黑体" panose="02010609060101010101" pitchFamily="49" charset="-122"/>
                <a:cs typeface="+mn-ea"/>
              </a:rPr>
              <a:t>      疫苗接种</a:t>
            </a:r>
          </a:p>
          <a:p>
            <a:pPr marL="800100" marR="0" lvl="1" indent="-342900" algn="l" defTabSz="914400" rtl="0" eaLnBrk="1" fontAlgn="base" latinLnBrk="0" hangingPunct="1">
              <a:lnSpc>
                <a:spcPct val="150000"/>
              </a:lnSpc>
              <a:spcBef>
                <a:spcPct val="20000"/>
              </a:spcBef>
              <a:spcAft>
                <a:spcPct val="0"/>
              </a:spcAft>
              <a:buClr>
                <a:srgbClr val="FF0000"/>
              </a:buClr>
              <a:buSzTx/>
              <a:buFont typeface="Wingdings" panose="05000000000000000000" charset="0"/>
              <a:buChar char="p"/>
              <a:defRPr/>
            </a:pPr>
            <a:r>
              <a:rPr kumimoji="0" lang="zh-CN" altLang="en-US" sz="2400" b="1" i="0" u="none" strike="noStrike" kern="0" cap="none" spc="0" normalizeH="0" baseline="0" noProof="1">
                <a:ln>
                  <a:noFill/>
                </a:ln>
                <a:solidFill>
                  <a:schemeClr val="accent2"/>
                </a:solidFill>
                <a:effectLst/>
                <a:uLnTx/>
                <a:uFillTx/>
                <a:latin typeface="Arial" panose="020B0604020202020204" pitchFamily="34" charset="0"/>
                <a:ea typeface="黑体" panose="02010609060101010101" pitchFamily="49" charset="-122"/>
                <a:cs typeface="+mn-ea"/>
              </a:rPr>
              <a:t>     日常卫生</a:t>
            </a:r>
          </a:p>
          <a:p>
            <a:pPr marL="800100" marR="0" lvl="1" indent="-342900" algn="l" defTabSz="914400" rtl="0" eaLnBrk="1" fontAlgn="base" latinLnBrk="0" hangingPunct="1">
              <a:lnSpc>
                <a:spcPct val="150000"/>
              </a:lnSpc>
              <a:spcBef>
                <a:spcPct val="20000"/>
              </a:spcBef>
              <a:spcAft>
                <a:spcPct val="0"/>
              </a:spcAft>
              <a:buClr>
                <a:srgbClr val="FF0000"/>
              </a:buClr>
              <a:buSzTx/>
              <a:buFont typeface="Wingdings" panose="05000000000000000000" charset="0"/>
              <a:buChar char="p"/>
              <a:defRPr/>
            </a:pPr>
            <a:r>
              <a:rPr kumimoji="0" lang="zh-CN" altLang="en-US" sz="2400" b="1" i="0" u="none" strike="noStrike" kern="0" cap="none" spc="0" normalizeH="0" baseline="0" noProof="1">
                <a:ln>
                  <a:noFill/>
                </a:ln>
                <a:solidFill>
                  <a:schemeClr val="accent2"/>
                </a:solidFill>
                <a:effectLst/>
                <a:uLnTx/>
                <a:uFillTx/>
                <a:latin typeface="Arial" panose="020B0604020202020204" pitchFamily="34" charset="0"/>
                <a:ea typeface="黑体" panose="02010609060101010101" pitchFamily="49" charset="-122"/>
                <a:cs typeface="+mn-ea"/>
              </a:rPr>
              <a:t>     合理用药</a:t>
            </a:r>
            <a:endParaRPr kumimoji="0" lang="en-US" altLang="zh-CN" sz="2400" b="1" i="0" u="none" strike="noStrike" kern="0" cap="none" spc="0" normalizeH="0" baseline="0" noProof="1">
              <a:ln>
                <a:noFill/>
              </a:ln>
              <a:solidFill>
                <a:schemeClr val="accent2"/>
              </a:solidFill>
              <a:effectLst/>
              <a:uLnTx/>
              <a:uFillTx/>
              <a:latin typeface="Arial" panose="020B0604020202020204" pitchFamily="34" charset="0"/>
              <a:ea typeface="黑体" panose="02010609060101010101" pitchFamily="49" charset="-122"/>
              <a:cs typeface="+mn-ea"/>
            </a:endParaRPr>
          </a:p>
        </p:txBody>
      </p:sp>
      <p:sp>
        <p:nvSpPr>
          <p:cNvPr id="37891" name="Rectangle 2"/>
          <p:cNvSpPr/>
          <p:nvPr/>
        </p:nvSpPr>
        <p:spPr>
          <a:xfrm>
            <a:off x="395288" y="630238"/>
            <a:ext cx="8137525" cy="422275"/>
          </a:xfrm>
          <a:prstGeom prst="rect">
            <a:avLst/>
          </a:prstGeom>
          <a:noFill/>
          <a:ln w="9525">
            <a:noFill/>
          </a:ln>
        </p:spPr>
        <p:txBody>
          <a:bodyPr anchor="ctr"/>
          <a:lstStyle/>
          <a:p>
            <a:pPr algn="ctr"/>
            <a:endParaRPr lang="zh-CN" altLang="en-US" sz="4000" b="1" dirty="0">
              <a:solidFill>
                <a:srgbClr val="FF0000"/>
              </a:solidFill>
              <a:latin typeface="Arial" panose="020B0604020202020204" pitchFamily="34" charset="0"/>
            </a:endParaRPr>
          </a:p>
        </p:txBody>
      </p:sp>
      <p:pic>
        <p:nvPicPr>
          <p:cNvPr id="2" name="图片 1" descr="f8089456bfee4206ab754cb29851e4c6"/>
          <p:cNvPicPr>
            <a:picLocks noChangeAspect="1"/>
          </p:cNvPicPr>
          <p:nvPr/>
        </p:nvPicPr>
        <p:blipFill>
          <a:blip r:embed="rId2" cstate="print">
            <a:clrChange>
              <a:clrFrom>
                <a:srgbClr val="FFFFFF">
                  <a:alpha val="100000"/>
                </a:srgbClr>
              </a:clrFrom>
              <a:clrTo>
                <a:srgbClr val="FFFFFF">
                  <a:alpha val="100000"/>
                  <a:alpha val="0"/>
                </a:srgbClr>
              </a:clrTo>
            </a:clrChange>
          </a:blip>
          <a:stretch>
            <a:fillRect/>
          </a:stretch>
        </p:blipFill>
        <p:spPr>
          <a:xfrm>
            <a:off x="5123030" y="4581128"/>
            <a:ext cx="3409410" cy="1800200"/>
          </a:xfrm>
          <a:prstGeom prst="rect">
            <a:avLst/>
          </a:prstGeom>
        </p:spPr>
      </p:pic>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aphicFrame>
        <p:nvGraphicFramePr>
          <p:cNvPr id="30742" name="Group 22"/>
          <p:cNvGraphicFramePr>
            <a:graphicFrameLocks noGrp="1"/>
          </p:cNvGraphicFramePr>
          <p:nvPr>
            <p:custDataLst>
              <p:tags r:id="rId1"/>
            </p:custDataLst>
          </p:nvPr>
        </p:nvGraphicFramePr>
        <p:xfrm>
          <a:off x="250825" y="981075"/>
          <a:ext cx="8424168" cy="5396259"/>
        </p:xfrm>
        <a:graphic>
          <a:graphicData uri="http://schemas.openxmlformats.org/drawingml/2006/table">
            <a:tbl>
              <a:tblPr/>
              <a:tblGrid>
                <a:gridCol w="1284182">
                  <a:extLst>
                    <a:ext uri="{9D8B030D-6E8A-4147-A177-3AD203B41FA5}">
                      <a16:colId xmlns:a16="http://schemas.microsoft.com/office/drawing/2014/main" val="20000"/>
                    </a:ext>
                  </a:extLst>
                </a:gridCol>
                <a:gridCol w="7139986">
                  <a:extLst>
                    <a:ext uri="{9D8B030D-6E8A-4147-A177-3AD203B41FA5}">
                      <a16:colId xmlns:a16="http://schemas.microsoft.com/office/drawing/2014/main" val="20001"/>
                    </a:ext>
                  </a:extLst>
                </a:gridCol>
              </a:tblGrid>
              <a:tr h="623473">
                <a:tc gridSpan="2">
                  <a:txBody>
                    <a:bodyPr/>
                    <a:lstStyle/>
                    <a:p>
                      <a:pPr marL="0" marR="0" lvl="0" indent="0" algn="ctr" defTabSz="914400" rtl="0" eaLnBrk="0" fontAlgn="ctr" latinLnBrk="0" hangingPunct="0">
                        <a:lnSpc>
                          <a:spcPct val="100000"/>
                        </a:lnSpc>
                        <a:spcBef>
                          <a:spcPct val="0"/>
                        </a:spcBef>
                        <a:spcAft>
                          <a:spcPct val="0"/>
                        </a:spcAft>
                        <a:buClrTx/>
                        <a:buSzTx/>
                        <a:buFontTx/>
                        <a:buNone/>
                      </a:pPr>
                      <a:r>
                        <a:rPr kumimoji="0" lang="zh-CN" altLang="en-US" sz="2800" b="1" i="0" u="none" strike="noStrike" cap="none" normalizeH="0" baseline="0" dirty="0">
                          <a:ln>
                            <a:noFill/>
                          </a:ln>
                          <a:solidFill>
                            <a:srgbClr val="FF0000"/>
                          </a:solidFill>
                          <a:effectLst/>
                          <a:latin typeface="隶书" panose="02010509060101010101" pitchFamily="49" charset="-122"/>
                          <a:ea typeface="隶书" panose="02010509060101010101" pitchFamily="49" charset="-122"/>
                        </a:rPr>
                        <a:t>常见慢性非传染性疾病的预防咨询内容</a:t>
                      </a:r>
                      <a:endParaRPr kumimoji="0" lang="zh-CN" altLang="en-US" sz="2800" b="0" i="0" u="none" strike="noStrike" cap="none" normalizeH="0" baseline="0" dirty="0">
                        <a:ln>
                          <a:noFill/>
                        </a:ln>
                        <a:solidFill>
                          <a:srgbClr val="FF0000"/>
                        </a:solidFill>
                        <a:effectLst/>
                        <a:latin typeface="隶书" panose="02010509060101010101" pitchFamily="49" charset="-122"/>
                        <a:ea typeface="隶书" panose="02010509060101010101" pitchFamily="49" charset="-122"/>
                      </a:endParaRPr>
                    </a:p>
                  </a:txBody>
                  <a:tcPr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396905">
                <a:tc>
                  <a:txBody>
                    <a:bodyPr/>
                    <a:lstStyle/>
                    <a:p>
                      <a:pPr marL="0" marR="0" lvl="0" indent="0" algn="ctr" defTabSz="914400" rtl="0" eaLnBrk="0" fontAlgn="ctr" latinLnBrk="0" hangingPunct="0">
                        <a:lnSpc>
                          <a:spcPct val="100000"/>
                        </a:lnSpc>
                        <a:spcBef>
                          <a:spcPct val="0"/>
                        </a:spcBef>
                        <a:spcAft>
                          <a:spcPct val="0"/>
                        </a:spcAft>
                        <a:buClrTx/>
                        <a:buSzTx/>
                        <a:buFontTx/>
                        <a:buNone/>
                      </a:pPr>
                      <a:r>
                        <a:rPr kumimoji="0" lang="zh-CN" altLang="en-US" sz="2000" b="1" i="0" u="none" strike="noStrike" cap="none" normalizeH="0" baseline="0">
                          <a:ln>
                            <a:noFill/>
                          </a:ln>
                          <a:solidFill>
                            <a:schemeClr val="accent2"/>
                          </a:solidFill>
                          <a:effectLst/>
                          <a:latin typeface="宋体" panose="02010600030101010101" pitchFamily="2" charset="-122"/>
                          <a:ea typeface="宋体" panose="02010600030101010101" pitchFamily="2" charset="-122"/>
                        </a:rPr>
                        <a:t>项目</a:t>
                      </a: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a:gsLst>
                        <a:gs pos="0">
                          <a:srgbClr val="C1D0C9"/>
                        </a:gs>
                        <a:gs pos="100000">
                          <a:srgbClr val="878D69"/>
                        </a:gs>
                      </a:gsLst>
                      <a:lin ang="5400000" scaled="0"/>
                    </a:gra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accent2"/>
                          </a:solidFill>
                          <a:effectLst/>
                          <a:latin typeface="宋体" panose="02010600030101010101" pitchFamily="2" charset="-122"/>
                          <a:ea typeface="宋体" panose="02010600030101010101" pitchFamily="2" charset="-122"/>
                        </a:rPr>
                        <a:t>预防咨询内容</a:t>
                      </a: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a:gsLst>
                        <a:gs pos="0">
                          <a:srgbClr val="C1D0C9"/>
                        </a:gs>
                        <a:gs pos="100000">
                          <a:srgbClr val="878D69"/>
                        </a:gs>
                      </a:gsLst>
                      <a:lin ang="5400000" scaled="0"/>
                    </a:gradFill>
                  </a:tcPr>
                </a:tc>
                <a:extLst>
                  <a:ext uri="{0D108BD9-81ED-4DB2-BD59-A6C34878D82A}">
                    <a16:rowId xmlns:a16="http://schemas.microsoft.com/office/drawing/2014/main" val="10001"/>
                  </a:ext>
                </a:extLst>
              </a:tr>
              <a:tr h="539791">
                <a:tc>
                  <a:txBody>
                    <a:bodyPr/>
                    <a:lstStyle/>
                    <a:p>
                      <a:pPr marL="0" marR="0" lvl="0" indent="0" algn="ctr" defTabSz="914400" rtl="0" eaLnBrk="0" fontAlgn="ctr"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rgbClr val="FF0000"/>
                          </a:solidFill>
                          <a:effectLst/>
                          <a:latin typeface="黑体" panose="02010609060101010101" pitchFamily="49" charset="-122"/>
                          <a:ea typeface="黑体" panose="02010609060101010101" pitchFamily="49" charset="-122"/>
                        </a:rPr>
                        <a:t>成人肥胖</a:t>
                      </a:r>
                      <a:endParaRPr kumimoji="0" lang="zh-CN" altLang="en-US" sz="1600" b="0" i="0" u="none" strike="noStrike" cap="none" normalizeH="0" baseline="0">
                        <a:ln>
                          <a:noFill/>
                        </a:ln>
                        <a:solidFill>
                          <a:srgbClr val="FF0000"/>
                        </a:solidFill>
                        <a:effectLst/>
                        <a:latin typeface="黑体" panose="02010609060101010101" pitchFamily="49" charset="-122"/>
                        <a:ea typeface="黑体" panose="02010609060101010101" pitchFamily="49" charset="-122"/>
                      </a:endParaRPr>
                    </a:p>
                  </a:txBody>
                  <a:tcPr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gradFill>
                      <a:gsLst>
                        <a:gs pos="100000">
                          <a:srgbClr val="7C5E29"/>
                        </a:gs>
                        <a:gs pos="0">
                          <a:srgbClr val="CAAF4E"/>
                        </a:gs>
                      </a:gsLst>
                      <a:lin ang="5400000" scaled="1"/>
                    </a:grad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合理饮食；适量运动；经常测量体重、腰围；预防妇女产后肥胖；老年人预防体重持续增长等</a:t>
                      </a:r>
                      <a:endParaRPr kumimoji="0" lang="zh-CN" altLang="en-US" sz="1800" b="0" i="0" u="none" strike="noStrike" cap="none" normalizeH="0" baseline="0">
                        <a:ln>
                          <a:noFill/>
                        </a:ln>
                        <a:solidFill>
                          <a:schemeClr val="accent2"/>
                        </a:solidFill>
                        <a:effectLst/>
                        <a:latin typeface="黑体" panose="02010609060101010101" pitchFamily="49" charset="-122"/>
                        <a:ea typeface="黑体" panose="02010609060101010101" pitchFamily="49" charset="-122"/>
                      </a:endParaRPr>
                    </a:p>
                  </a:txBody>
                  <a:tcPr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gradFill>
                      <a:gsLst>
                        <a:gs pos="100000">
                          <a:srgbClr val="B3CED5"/>
                        </a:gs>
                        <a:gs pos="0">
                          <a:srgbClr val="DDE3D8"/>
                        </a:gs>
                      </a:gsLst>
                      <a:lin ang="16200000" scaled="1"/>
                    </a:gradFill>
                  </a:tcPr>
                </a:tc>
                <a:extLst>
                  <a:ext uri="{0D108BD9-81ED-4DB2-BD59-A6C34878D82A}">
                    <a16:rowId xmlns:a16="http://schemas.microsoft.com/office/drawing/2014/main" val="10002"/>
                  </a:ext>
                </a:extLst>
              </a:tr>
              <a:tr h="539791">
                <a:tc>
                  <a:txBody>
                    <a:bodyPr/>
                    <a:lstStyle/>
                    <a:p>
                      <a:pPr marL="0" marR="0" lvl="0" indent="0" algn="ctr" defTabSz="914400" rtl="0" eaLnBrk="0" fontAlgn="ctr"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rgbClr val="FF0000"/>
                          </a:solidFill>
                          <a:effectLst/>
                          <a:latin typeface="宋体" panose="02010600030101010101" pitchFamily="2" charset="-122"/>
                          <a:ea typeface="黑体" panose="02010609060101010101" pitchFamily="49" charset="-122"/>
                        </a:rPr>
                        <a:t>高血压</a:t>
                      </a:r>
                      <a:endParaRPr kumimoji="0" lang="zh-CN" altLang="en-US" sz="1600" b="0" i="0" u="none" strike="noStrike" cap="none" normalizeH="0" baseline="0">
                        <a:ln>
                          <a:noFill/>
                        </a:ln>
                        <a:solidFill>
                          <a:srgbClr val="FF0000"/>
                        </a:solidFill>
                        <a:effectLst/>
                        <a:latin typeface="Arial" panose="020B0604020202020204" pitchFamily="34" charset="0"/>
                        <a:ea typeface="黑体" panose="02010609060101010101" pitchFamily="49" charset="-122"/>
                      </a:endParaRPr>
                    </a:p>
                  </a:txBody>
                  <a:tcPr anchor="ctr" horzOverflow="overflow">
                    <a:lnL>
                      <a:noFill/>
                    </a:lnL>
                    <a:lnR>
                      <a:noFill/>
                    </a:lnR>
                    <a:lnT>
                      <a:noFill/>
                    </a:lnT>
                    <a:lnB>
                      <a:noFill/>
                    </a:lnB>
                    <a:lnTlToBr>
                      <a:noFill/>
                    </a:lnTlToBr>
                    <a:lnBlToTr>
                      <a:noFill/>
                    </a:lnBlToTr>
                    <a:gradFill>
                      <a:gsLst>
                        <a:gs pos="100000">
                          <a:srgbClr val="7C5E29"/>
                        </a:gs>
                        <a:gs pos="0">
                          <a:srgbClr val="CAAF4E"/>
                        </a:gs>
                      </a:gsLst>
                      <a:lin ang="5400000" scaled="1"/>
                    </a:grad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合理饮食，特别是低盐饮食；坚持适量运动；戒烟限酒；减轻体重；定期监测血压；避免情绪过于激动等</a:t>
                      </a:r>
                      <a:endParaRPr kumimoji="0" lang="zh-CN" altLang="en-US" sz="1800" b="0" i="0" u="none" strike="noStrike" cap="none" normalizeH="0" baseline="0">
                        <a:ln>
                          <a:noFill/>
                        </a:ln>
                        <a:solidFill>
                          <a:schemeClr val="accent2"/>
                        </a:solidFill>
                        <a:effectLst/>
                        <a:latin typeface="黑体" panose="02010609060101010101" pitchFamily="49" charset="-122"/>
                        <a:ea typeface="黑体" panose="02010609060101010101" pitchFamily="49" charset="-122"/>
                      </a:endParaRPr>
                    </a:p>
                  </a:txBody>
                  <a:tcPr anchor="ctr" horzOverflow="overflow">
                    <a:lnL>
                      <a:noFill/>
                    </a:lnL>
                    <a:lnR>
                      <a:noFill/>
                    </a:lnR>
                    <a:lnT>
                      <a:noFill/>
                    </a:lnT>
                    <a:lnB>
                      <a:noFill/>
                    </a:lnB>
                    <a:lnTlToBr>
                      <a:noFill/>
                    </a:lnTlToBr>
                    <a:lnBlToTr>
                      <a:noFill/>
                    </a:lnBlToTr>
                    <a:gradFill>
                      <a:gsLst>
                        <a:gs pos="100000">
                          <a:srgbClr val="B3CED5"/>
                        </a:gs>
                        <a:gs pos="0">
                          <a:srgbClr val="DDE3D8"/>
                        </a:gs>
                      </a:gsLst>
                      <a:lin ang="16200000" scaled="1"/>
                    </a:gradFill>
                  </a:tcPr>
                </a:tc>
                <a:extLst>
                  <a:ext uri="{0D108BD9-81ED-4DB2-BD59-A6C34878D82A}">
                    <a16:rowId xmlns:a16="http://schemas.microsoft.com/office/drawing/2014/main" val="10003"/>
                  </a:ext>
                </a:extLst>
              </a:tr>
              <a:tr h="539791">
                <a:tc>
                  <a:txBody>
                    <a:bodyPr/>
                    <a:lstStyle/>
                    <a:p>
                      <a:pPr marL="0" marR="0" lvl="0" indent="0" algn="ctr" defTabSz="914400" rtl="0" eaLnBrk="0" fontAlgn="ctr"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rgbClr val="FF0000"/>
                          </a:solidFill>
                          <a:effectLst/>
                          <a:latin typeface="宋体" panose="02010600030101010101" pitchFamily="2" charset="-122"/>
                          <a:ea typeface="黑体" panose="02010609060101010101" pitchFamily="49" charset="-122"/>
                        </a:rPr>
                        <a:t>糖尿病</a:t>
                      </a:r>
                      <a:endParaRPr kumimoji="0" lang="zh-CN" altLang="en-US" sz="1600" b="0" i="0" u="none" strike="noStrike" cap="none" normalizeH="0" baseline="0">
                        <a:ln>
                          <a:noFill/>
                        </a:ln>
                        <a:solidFill>
                          <a:srgbClr val="FF0000"/>
                        </a:solidFill>
                        <a:effectLst/>
                        <a:latin typeface="Arial" panose="020B0604020202020204" pitchFamily="34" charset="0"/>
                        <a:ea typeface="黑体" panose="02010609060101010101" pitchFamily="49" charset="-122"/>
                      </a:endParaRPr>
                    </a:p>
                  </a:txBody>
                  <a:tcPr anchor="ctr" horzOverflow="overflow">
                    <a:lnL>
                      <a:noFill/>
                    </a:lnL>
                    <a:lnR>
                      <a:noFill/>
                    </a:lnR>
                    <a:lnT>
                      <a:noFill/>
                    </a:lnT>
                    <a:lnB>
                      <a:noFill/>
                    </a:lnB>
                    <a:lnTlToBr>
                      <a:noFill/>
                    </a:lnTlToBr>
                    <a:lnBlToTr>
                      <a:noFill/>
                    </a:lnBlToTr>
                    <a:gradFill>
                      <a:gsLst>
                        <a:gs pos="100000">
                          <a:srgbClr val="7C5E29"/>
                        </a:gs>
                        <a:gs pos="0">
                          <a:srgbClr val="CAAF4E"/>
                        </a:gs>
                      </a:gsLst>
                      <a:lin ang="5400000" scaled="1"/>
                    </a:grad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帮助患者判断是否是糖尿病高危人群；监测血糖；合理饮食；适量运动；保持健康体重，</a:t>
                      </a:r>
                      <a:r>
                        <a:rPr kumimoji="0" lang="en-US" altLang="zh-CN" sz="14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BMI</a:t>
                      </a:r>
                      <a:r>
                        <a:rPr kumimoji="0" lang="zh-CN" altLang="en-US" sz="14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控制在</a:t>
                      </a:r>
                      <a:r>
                        <a:rPr kumimoji="0" lang="en-US" altLang="zh-CN" sz="14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24</a:t>
                      </a:r>
                      <a:r>
                        <a:rPr kumimoji="0" lang="zh-CN" altLang="en-US" sz="14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以下等</a:t>
                      </a:r>
                      <a:endParaRPr kumimoji="0" lang="zh-CN" altLang="en-US" sz="1800" b="0" i="0" u="none" strike="noStrike" cap="none" normalizeH="0" baseline="0">
                        <a:ln>
                          <a:noFill/>
                        </a:ln>
                        <a:solidFill>
                          <a:schemeClr val="accent2"/>
                        </a:solidFill>
                        <a:effectLst/>
                        <a:latin typeface="黑体" panose="02010609060101010101" pitchFamily="49" charset="-122"/>
                        <a:ea typeface="黑体" panose="02010609060101010101" pitchFamily="49" charset="-122"/>
                      </a:endParaRPr>
                    </a:p>
                  </a:txBody>
                  <a:tcPr anchor="ctr" horzOverflow="overflow">
                    <a:lnL>
                      <a:noFill/>
                    </a:lnL>
                    <a:lnR>
                      <a:noFill/>
                    </a:lnR>
                    <a:lnT>
                      <a:noFill/>
                    </a:lnT>
                    <a:lnB>
                      <a:noFill/>
                    </a:lnB>
                    <a:lnTlToBr>
                      <a:noFill/>
                    </a:lnTlToBr>
                    <a:lnBlToTr>
                      <a:noFill/>
                    </a:lnBlToTr>
                    <a:gradFill>
                      <a:gsLst>
                        <a:gs pos="100000">
                          <a:srgbClr val="B3CED5"/>
                        </a:gs>
                        <a:gs pos="0">
                          <a:srgbClr val="DDE3D8"/>
                        </a:gs>
                      </a:gsLst>
                      <a:lin ang="16200000" scaled="1"/>
                    </a:gradFill>
                  </a:tcPr>
                </a:tc>
                <a:extLst>
                  <a:ext uri="{0D108BD9-81ED-4DB2-BD59-A6C34878D82A}">
                    <a16:rowId xmlns:a16="http://schemas.microsoft.com/office/drawing/2014/main" val="10004"/>
                  </a:ext>
                </a:extLst>
              </a:tr>
              <a:tr h="762058">
                <a:tc>
                  <a:txBody>
                    <a:bodyPr/>
                    <a:lstStyle/>
                    <a:p>
                      <a:pPr marL="0" marR="0" lvl="0" indent="0" algn="ctr" defTabSz="914400" rtl="0" eaLnBrk="0" fontAlgn="ctr"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rgbClr val="FF0000"/>
                          </a:solidFill>
                          <a:effectLst/>
                          <a:latin typeface="宋体" panose="02010600030101010101" pitchFamily="2" charset="-122"/>
                          <a:ea typeface="黑体" panose="02010609060101010101" pitchFamily="49" charset="-122"/>
                        </a:rPr>
                        <a:t>心血管疾病</a:t>
                      </a:r>
                      <a:endParaRPr kumimoji="0" lang="zh-CN" altLang="en-US" sz="1600" b="0" i="0" u="none" strike="noStrike" cap="none" normalizeH="0" baseline="0">
                        <a:ln>
                          <a:noFill/>
                        </a:ln>
                        <a:solidFill>
                          <a:srgbClr val="FF0000"/>
                        </a:solidFill>
                        <a:effectLst/>
                        <a:latin typeface="Arial" panose="020B0604020202020204" pitchFamily="34" charset="0"/>
                        <a:ea typeface="黑体" panose="02010609060101010101" pitchFamily="49" charset="-122"/>
                      </a:endParaRPr>
                    </a:p>
                  </a:txBody>
                  <a:tcPr anchor="ctr" horzOverflow="overflow">
                    <a:lnL>
                      <a:noFill/>
                    </a:lnL>
                    <a:lnR>
                      <a:noFill/>
                    </a:lnR>
                    <a:lnT>
                      <a:noFill/>
                    </a:lnT>
                    <a:lnB>
                      <a:noFill/>
                    </a:lnB>
                    <a:lnTlToBr>
                      <a:noFill/>
                    </a:lnTlToBr>
                    <a:lnBlToTr>
                      <a:noFill/>
                    </a:lnBlToTr>
                    <a:gradFill>
                      <a:gsLst>
                        <a:gs pos="100000">
                          <a:srgbClr val="7C5E29"/>
                        </a:gs>
                        <a:gs pos="0">
                          <a:srgbClr val="CAAF4E"/>
                        </a:gs>
                      </a:gsLst>
                      <a:lin ang="5400000" scaled="1"/>
                    </a:grad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预防和控制高血压；预防和控制高血糖；合理饮食；戒烟限酒；适度运动，避免过度劳累；注意气温变化与身体保暖；避免情绪过于激动；定期健康维护；识别突发症状，及时就医等</a:t>
                      </a:r>
                      <a:endParaRPr kumimoji="0" lang="zh-CN" altLang="en-US" sz="1800" b="0" i="0" u="none" strike="noStrike" cap="none" normalizeH="0" baseline="0">
                        <a:ln>
                          <a:noFill/>
                        </a:ln>
                        <a:solidFill>
                          <a:schemeClr val="accent2"/>
                        </a:solidFill>
                        <a:effectLst/>
                        <a:latin typeface="黑体" panose="02010609060101010101" pitchFamily="49" charset="-122"/>
                        <a:ea typeface="黑体" panose="02010609060101010101" pitchFamily="49" charset="-122"/>
                      </a:endParaRPr>
                    </a:p>
                  </a:txBody>
                  <a:tcPr anchor="ctr" horzOverflow="overflow">
                    <a:lnL>
                      <a:noFill/>
                    </a:lnL>
                    <a:lnR>
                      <a:noFill/>
                    </a:lnR>
                    <a:lnT>
                      <a:noFill/>
                    </a:lnT>
                    <a:lnB>
                      <a:noFill/>
                    </a:lnB>
                    <a:lnTlToBr>
                      <a:noFill/>
                    </a:lnTlToBr>
                    <a:lnBlToTr>
                      <a:noFill/>
                    </a:lnBlToTr>
                    <a:gradFill>
                      <a:gsLst>
                        <a:gs pos="100000">
                          <a:srgbClr val="B3CED5"/>
                        </a:gs>
                        <a:gs pos="0">
                          <a:srgbClr val="DDE3D8"/>
                        </a:gs>
                      </a:gsLst>
                      <a:lin ang="16200000" scaled="1"/>
                    </a:gradFill>
                  </a:tcPr>
                </a:tc>
                <a:extLst>
                  <a:ext uri="{0D108BD9-81ED-4DB2-BD59-A6C34878D82A}">
                    <a16:rowId xmlns:a16="http://schemas.microsoft.com/office/drawing/2014/main" val="10005"/>
                  </a:ext>
                </a:extLst>
              </a:tr>
              <a:tr h="744198">
                <a:tc>
                  <a:txBody>
                    <a:bodyPr/>
                    <a:lstStyle/>
                    <a:p>
                      <a:pPr marL="0" marR="0" lvl="0" indent="0" algn="ctr" defTabSz="914400" rtl="0" eaLnBrk="0" fontAlgn="ctr"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rgbClr val="FF0000"/>
                          </a:solidFill>
                          <a:effectLst/>
                          <a:latin typeface="宋体" panose="02010600030101010101" pitchFamily="2" charset="-122"/>
                          <a:ea typeface="黑体" panose="02010609060101010101" pitchFamily="49" charset="-122"/>
                        </a:rPr>
                        <a:t>脑卒中</a:t>
                      </a:r>
                      <a:endParaRPr kumimoji="0" lang="zh-CN" altLang="en-US" sz="1600" b="0" i="0" u="none" strike="noStrike" cap="none" normalizeH="0" baseline="0">
                        <a:ln>
                          <a:noFill/>
                        </a:ln>
                        <a:solidFill>
                          <a:srgbClr val="FF0000"/>
                        </a:solidFill>
                        <a:effectLst/>
                        <a:latin typeface="Arial" panose="020B0604020202020204" pitchFamily="34" charset="0"/>
                        <a:ea typeface="黑体" panose="02010609060101010101" pitchFamily="49" charset="-122"/>
                      </a:endParaRPr>
                    </a:p>
                  </a:txBody>
                  <a:tcPr anchor="ctr" horzOverflow="overflow">
                    <a:lnL>
                      <a:noFill/>
                    </a:lnL>
                    <a:lnR>
                      <a:noFill/>
                    </a:lnR>
                    <a:lnT>
                      <a:noFill/>
                    </a:lnT>
                    <a:lnB>
                      <a:noFill/>
                    </a:lnB>
                    <a:lnTlToBr>
                      <a:noFill/>
                    </a:lnTlToBr>
                    <a:lnBlToTr>
                      <a:noFill/>
                    </a:lnBlToTr>
                    <a:gradFill>
                      <a:gsLst>
                        <a:gs pos="100000">
                          <a:srgbClr val="7C5E29"/>
                        </a:gs>
                        <a:gs pos="0">
                          <a:srgbClr val="CAAF4E"/>
                        </a:gs>
                      </a:gsLst>
                      <a:lin ang="5400000" scaled="1"/>
                    </a:grad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预防和控制高血压；预防和治疗各种心血管疾病；预防和治疗糖尿病；预防和控制血脂异常；戒烟限酒；控制体重；定期健康维护；识别突发症状，及时就医等</a:t>
                      </a:r>
                      <a:endParaRPr kumimoji="0" lang="zh-CN" altLang="en-US" sz="1800" b="0" i="0" u="none" strike="noStrike" cap="none" normalizeH="0" baseline="0">
                        <a:ln>
                          <a:noFill/>
                        </a:ln>
                        <a:solidFill>
                          <a:schemeClr val="accent2"/>
                        </a:solidFill>
                        <a:effectLst/>
                        <a:latin typeface="黑体" panose="02010609060101010101" pitchFamily="49" charset="-122"/>
                        <a:ea typeface="黑体" panose="02010609060101010101" pitchFamily="49" charset="-122"/>
                      </a:endParaRPr>
                    </a:p>
                  </a:txBody>
                  <a:tcPr anchor="ctr" horzOverflow="overflow">
                    <a:lnL>
                      <a:noFill/>
                    </a:lnL>
                    <a:lnR>
                      <a:noFill/>
                    </a:lnR>
                    <a:lnT>
                      <a:noFill/>
                    </a:lnT>
                    <a:lnB>
                      <a:noFill/>
                    </a:lnB>
                    <a:lnTlToBr>
                      <a:noFill/>
                    </a:lnTlToBr>
                    <a:lnBlToTr>
                      <a:noFill/>
                    </a:lnBlToTr>
                    <a:gradFill>
                      <a:gsLst>
                        <a:gs pos="100000">
                          <a:srgbClr val="B3CED5"/>
                        </a:gs>
                        <a:gs pos="0">
                          <a:srgbClr val="DDE3D8"/>
                        </a:gs>
                      </a:gsLst>
                      <a:lin ang="16200000" scaled="1"/>
                    </a:gradFill>
                  </a:tcPr>
                </a:tc>
                <a:extLst>
                  <a:ext uri="{0D108BD9-81ED-4DB2-BD59-A6C34878D82A}">
                    <a16:rowId xmlns:a16="http://schemas.microsoft.com/office/drawing/2014/main" val="10006"/>
                  </a:ext>
                </a:extLst>
              </a:tr>
              <a:tr h="1250252">
                <a:tc>
                  <a:txBody>
                    <a:bodyPr/>
                    <a:lstStyle/>
                    <a:p>
                      <a:pPr marL="0" marR="0" lvl="0" indent="0" algn="ctr" defTabSz="914400" rtl="0" eaLnBrk="0" fontAlgn="ctr"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rgbClr val="FF0000"/>
                          </a:solidFill>
                          <a:effectLst/>
                          <a:latin typeface="宋体" panose="02010600030101010101" pitchFamily="2" charset="-122"/>
                          <a:ea typeface="黑体" panose="02010609060101010101" pitchFamily="49" charset="-122"/>
                        </a:rPr>
                        <a:t>癌症</a:t>
                      </a:r>
                      <a:endParaRPr kumimoji="0" lang="zh-CN" altLang="en-US" sz="1600" b="0" i="0" u="none" strike="noStrike" cap="none" normalizeH="0" baseline="0">
                        <a:ln>
                          <a:noFill/>
                        </a:ln>
                        <a:solidFill>
                          <a:srgbClr val="FF0000"/>
                        </a:solidFill>
                        <a:effectLst/>
                        <a:latin typeface="Arial" panose="020B0604020202020204" pitchFamily="34" charset="0"/>
                        <a:ea typeface="黑体" panose="02010609060101010101" pitchFamily="49" charset="-122"/>
                      </a:endParaRPr>
                    </a:p>
                  </a:txBody>
                  <a:tcPr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gradFill>
                      <a:gsLst>
                        <a:gs pos="100000">
                          <a:srgbClr val="7C5E29"/>
                        </a:gs>
                        <a:gs pos="0">
                          <a:srgbClr val="CAAF4E"/>
                        </a:gs>
                      </a:gsLst>
                      <a:lin ang="5400000" scaled="1"/>
                    </a:grad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健康的饮食；戒烟限酒；适量运动；保持正常体重；改善居室通风条件；职业防护；避免长时间强烈阳光照射；保持周围环境卫生；定期健康维护；识别可疑症状，及时就医；采取针对性预防措施等</a:t>
                      </a:r>
                      <a:endParaRPr kumimoji="0" lang="zh-CN" altLang="en-US" sz="1800" b="0" i="0" u="none" strike="noStrike" cap="none" normalizeH="0" baseline="0" dirty="0">
                        <a:ln>
                          <a:noFill/>
                        </a:ln>
                        <a:solidFill>
                          <a:schemeClr val="accent2"/>
                        </a:solidFill>
                        <a:effectLst/>
                        <a:latin typeface="黑体" panose="02010609060101010101" pitchFamily="49" charset="-122"/>
                        <a:ea typeface="黑体" panose="02010609060101010101" pitchFamily="49" charset="-122"/>
                      </a:endParaRPr>
                    </a:p>
                  </a:txBody>
                  <a:tcPr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gradFill>
                      <a:gsLst>
                        <a:gs pos="100000">
                          <a:srgbClr val="B3CED5"/>
                        </a:gs>
                        <a:gs pos="0">
                          <a:srgbClr val="DDE3D8"/>
                        </a:gs>
                      </a:gsLst>
                      <a:lin ang="16200000" scaled="1"/>
                    </a:gradFill>
                  </a:tcPr>
                </a:tc>
                <a:extLst>
                  <a:ext uri="{0D108BD9-81ED-4DB2-BD59-A6C34878D82A}">
                    <a16:rowId xmlns:a16="http://schemas.microsoft.com/office/drawing/2014/main" val="10007"/>
                  </a:ext>
                </a:extLst>
              </a:tr>
            </a:tbl>
          </a:graphicData>
        </a:graphic>
      </p:graphicFrame>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txBox="1"/>
          <p:nvPr/>
        </p:nvSpPr>
        <p:spPr>
          <a:xfrm>
            <a:off x="127000" y="935038"/>
            <a:ext cx="8793163" cy="5199062"/>
          </a:xfrm>
          <a:prstGeom prst="rect">
            <a:avLst/>
          </a:prstGeom>
          <a:noFill/>
          <a:ln w="9525">
            <a:noFill/>
          </a:ln>
        </p:spPr>
        <p:txBody>
          <a:bodyPr/>
          <a:lstStyle/>
          <a:p>
            <a:pPr marL="342900" indent="-342900">
              <a:lnSpc>
                <a:spcPct val="150000"/>
              </a:lnSpc>
              <a:spcBef>
                <a:spcPct val="20000"/>
              </a:spcBef>
            </a:pPr>
            <a:r>
              <a:rPr lang="zh-CN" altLang="en-US" sz="2400" b="1" dirty="0">
                <a:solidFill>
                  <a:srgbClr val="0000CC"/>
                </a:solidFill>
                <a:latin typeface="隶书" panose="02010509060101010101" pitchFamily="49" charset="-122"/>
                <a:ea typeface="隶书" panose="02010509060101010101" pitchFamily="49" charset="-122"/>
              </a:rPr>
              <a:t>      </a:t>
            </a:r>
            <a:r>
              <a:rPr lang="zh-CN" altLang="en-US" sz="2400" b="1" dirty="0">
                <a:solidFill>
                  <a:srgbClr val="FF0000"/>
                </a:solidFill>
                <a:latin typeface="隶书" panose="02010509060101010101" pitchFamily="49" charset="-122"/>
                <a:ea typeface="隶书" panose="02010509060101010101" pitchFamily="49" charset="-122"/>
              </a:rPr>
              <a:t>坚持预防为主的原则：</a:t>
            </a:r>
            <a:r>
              <a:rPr lang="zh-CN" altLang="en-US" sz="2400" b="1" dirty="0">
                <a:solidFill>
                  <a:schemeClr val="accent2"/>
                </a:solidFill>
                <a:latin typeface="隶书" panose="02010509060101010101" pitchFamily="49" charset="-122"/>
                <a:ea typeface="隶书" panose="02010509060101010101" pitchFamily="49" charset="-122"/>
              </a:rPr>
              <a:t>加强行为和环境危险因素控制，强化</a:t>
            </a:r>
            <a:r>
              <a:rPr lang="zh-CN" altLang="en-US" sz="2400" b="1" dirty="0">
                <a:solidFill>
                  <a:srgbClr val="FF0000"/>
                </a:solidFill>
                <a:latin typeface="隶书" panose="02010509060101010101" pitchFamily="49" charset="-122"/>
                <a:ea typeface="隶书" panose="02010509060101010101" pitchFamily="49" charset="-122"/>
              </a:rPr>
              <a:t>慢性病早期筛查和早期发现</a:t>
            </a:r>
            <a:r>
              <a:rPr lang="zh-CN" altLang="en-US" sz="2400" b="1" dirty="0">
                <a:solidFill>
                  <a:schemeClr val="accent2"/>
                </a:solidFill>
                <a:latin typeface="隶书" panose="02010509060101010101" pitchFamily="49" charset="-122"/>
                <a:ea typeface="隶书" panose="02010509060101010101" pitchFamily="49" charset="-122"/>
              </a:rPr>
              <a:t>，推动由疾病治疗向健康管理转变。加强医防协同，坚持中西医并重，</a:t>
            </a:r>
            <a:r>
              <a:rPr lang="zh-CN" altLang="en-US" sz="2400" b="1" dirty="0">
                <a:solidFill>
                  <a:srgbClr val="FF0000"/>
                </a:solidFill>
                <a:latin typeface="隶书" panose="02010509060101010101" pitchFamily="49" charset="-122"/>
                <a:ea typeface="隶书" panose="02010509060101010101" pitchFamily="49" charset="-122"/>
              </a:rPr>
              <a:t>为居民提供公平可及、系统连续的预防、治疗、康复、健康促进等一体化的慢性病防治服务。</a:t>
            </a:r>
          </a:p>
          <a:p>
            <a:pPr marL="342900" indent="-342900">
              <a:lnSpc>
                <a:spcPct val="150000"/>
              </a:lnSpc>
              <a:spcBef>
                <a:spcPct val="20000"/>
              </a:spcBef>
            </a:pPr>
            <a:r>
              <a:rPr lang="zh-CN" altLang="en-US" sz="2400" b="1" dirty="0">
                <a:solidFill>
                  <a:srgbClr val="FF0000"/>
                </a:solidFill>
                <a:latin typeface="隶书" panose="02010509060101010101" pitchFamily="49" charset="-122"/>
                <a:ea typeface="隶书" panose="02010509060101010101" pitchFamily="49" charset="-122"/>
              </a:rPr>
              <a:t>     </a:t>
            </a:r>
            <a:r>
              <a:rPr lang="zh-CN" altLang="en-US" sz="2400" b="1" dirty="0">
                <a:solidFill>
                  <a:schemeClr val="accent2"/>
                </a:solidFill>
                <a:latin typeface="隶书" panose="02010509060101010101" pitchFamily="49" charset="-122"/>
                <a:ea typeface="隶书" panose="02010509060101010101" pitchFamily="49" charset="-122"/>
              </a:rPr>
              <a:t>目前社区卫生服务中心的工作重心也逐步向预防为主，防治结合进行转换。借助社区卫生服务中心“六位一体”的服务平台的积极推进，社区全科医生在临床工作中应高度重视健康教育，采取家庭医生健康管理模式，对社区进行综合干预。</a:t>
            </a: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p:nvPr/>
        </p:nvSpPr>
        <p:spPr>
          <a:xfrm>
            <a:off x="468313" y="2060575"/>
            <a:ext cx="8351837" cy="2582863"/>
          </a:xfrm>
          <a:prstGeom prst="rect">
            <a:avLst/>
          </a:prstGeom>
          <a:noFill/>
          <a:ln w="9525">
            <a:noFill/>
          </a:ln>
        </p:spPr>
        <p:txBody>
          <a:bodyPr/>
          <a:lstStyle/>
          <a:p>
            <a:pPr marL="342900" indent="-342900">
              <a:lnSpc>
                <a:spcPct val="150000"/>
              </a:lnSpc>
              <a:spcBef>
                <a:spcPct val="20000"/>
              </a:spcBef>
            </a:pPr>
            <a:r>
              <a:rPr lang="zh-CN" altLang="en-US" sz="2400" b="1" dirty="0">
                <a:solidFill>
                  <a:schemeClr val="accent2"/>
                </a:solidFill>
                <a:latin typeface="Arial" panose="020B0604020202020204" pitchFamily="34" charset="0"/>
              </a:rPr>
              <a:t>    </a:t>
            </a:r>
            <a:r>
              <a:rPr lang="zh-CN" altLang="en-US" sz="2000" b="1" dirty="0">
                <a:solidFill>
                  <a:schemeClr val="accent2"/>
                </a:solidFill>
                <a:latin typeface="Arial" panose="020B0604020202020204" pitchFamily="34" charset="0"/>
                <a:ea typeface="黑体" panose="02010609060101010101" pitchFamily="49" charset="-122"/>
              </a:rPr>
              <a:t>     运用快速简便的试验检查，将人群中外表健康而实际可能患病或有缺陷者识别出来。</a:t>
            </a:r>
            <a:endParaRPr lang="en-US" altLang="zh-CN" sz="2000" b="1" dirty="0">
              <a:solidFill>
                <a:schemeClr val="accent2"/>
              </a:solidFill>
              <a:latin typeface="Arial" panose="020B0604020202020204" pitchFamily="34" charset="0"/>
              <a:ea typeface="黑体" panose="02010609060101010101" pitchFamily="49" charset="-122"/>
            </a:endParaRPr>
          </a:p>
          <a:p>
            <a:pPr marL="342900" indent="-342900">
              <a:lnSpc>
                <a:spcPct val="150000"/>
              </a:lnSpc>
              <a:spcBef>
                <a:spcPct val="20000"/>
              </a:spcBef>
            </a:pPr>
            <a:r>
              <a:rPr lang="en-US" altLang="zh-CN" sz="2000" b="1" dirty="0">
                <a:solidFill>
                  <a:schemeClr val="accent2"/>
                </a:solidFill>
                <a:latin typeface="Arial" panose="020B0604020202020204" pitchFamily="34" charset="0"/>
                <a:ea typeface="黑体" panose="02010609060101010101" pitchFamily="49" charset="-122"/>
              </a:rPr>
              <a:t>     </a:t>
            </a:r>
            <a:r>
              <a:rPr lang="zh-CN" altLang="en-US" sz="2400" b="1" dirty="0">
                <a:solidFill>
                  <a:srgbClr val="FF0000"/>
                </a:solidFill>
                <a:latin typeface="隶书" panose="02010509060101010101" pitchFamily="49" charset="-122"/>
                <a:ea typeface="隶书" panose="02010509060101010101" pitchFamily="49" charset="-122"/>
              </a:rPr>
              <a:t>慢性病筛查：</a:t>
            </a:r>
            <a:r>
              <a:rPr lang="zh-CN" altLang="en-US" sz="2400" b="1" dirty="0">
                <a:solidFill>
                  <a:schemeClr val="accent2"/>
                </a:solidFill>
                <a:latin typeface="隶书" panose="02010509060101010101" pitchFamily="49" charset="-122"/>
                <a:ea typeface="隶书" panose="02010509060101010101" pitchFamily="49" charset="-122"/>
              </a:rPr>
              <a:t>癌症早诊早治，脑卒中、心血管病、慢性呼吸系统疾病筛查干预，高血压、糖尿病高危人群健康干预，重点人群口腔疾病综合干预等。</a:t>
            </a:r>
            <a:r>
              <a:rPr lang="zh-CN" altLang="en-US" sz="2400" b="1" dirty="0">
                <a:solidFill>
                  <a:srgbClr val="FF0000"/>
                </a:solidFill>
                <a:latin typeface="隶书" panose="02010509060101010101" pitchFamily="49" charset="-122"/>
                <a:ea typeface="隶书" panose="02010509060101010101" pitchFamily="49" charset="-122"/>
              </a:rPr>
              <a:t>强调早期发现和干预</a:t>
            </a:r>
          </a:p>
        </p:txBody>
      </p:sp>
      <p:sp>
        <p:nvSpPr>
          <p:cNvPr id="39939" name="Rectangle 2"/>
          <p:cNvSpPr/>
          <p:nvPr/>
        </p:nvSpPr>
        <p:spPr>
          <a:xfrm>
            <a:off x="395288" y="765175"/>
            <a:ext cx="7056437" cy="1223963"/>
          </a:xfrm>
          <a:prstGeom prst="rect">
            <a:avLst/>
          </a:prstGeom>
          <a:noFill/>
          <a:ln w="9525">
            <a:noFill/>
          </a:ln>
        </p:spPr>
        <p:txBody>
          <a:bodyPr anchor="ctr"/>
          <a:lstStyle/>
          <a:p>
            <a:pPr algn="ctr"/>
            <a:r>
              <a:rPr lang="zh-CN" altLang="en-US" sz="4000" b="1" dirty="0">
                <a:solidFill>
                  <a:srgbClr val="FF0000"/>
                </a:solidFill>
                <a:latin typeface="隶书" panose="02010509060101010101" pitchFamily="49" charset="-122"/>
                <a:ea typeface="隶书" panose="02010509060101010101" pitchFamily="49" charset="-122"/>
              </a:rPr>
              <a:t>二、筛检试验</a:t>
            </a:r>
          </a:p>
        </p:txBody>
      </p:sp>
      <p:sp>
        <p:nvSpPr>
          <p:cNvPr id="39940" name="TextBox 3"/>
          <p:cNvSpPr txBox="1"/>
          <p:nvPr/>
        </p:nvSpPr>
        <p:spPr>
          <a:xfrm>
            <a:off x="3429000" y="5072063"/>
            <a:ext cx="5286375" cy="369887"/>
          </a:xfrm>
          <a:prstGeom prst="rect">
            <a:avLst/>
          </a:prstGeom>
          <a:noFill/>
          <a:ln w="9525">
            <a:noFill/>
          </a:ln>
        </p:spPr>
        <p:txBody>
          <a:bodyPr>
            <a:spAutoFit/>
          </a:bodyPr>
          <a:lstStyle/>
          <a:p>
            <a:pPr algn="r"/>
            <a:r>
              <a:rPr lang="zh-CN" altLang="en-US" b="1" dirty="0">
                <a:solidFill>
                  <a:schemeClr val="accent2"/>
                </a:solidFill>
                <a:latin typeface="Arial" panose="020B0604020202020204" pitchFamily="34" charset="0"/>
                <a:ea typeface="黑体" panose="02010609060101010101" pitchFamily="49" charset="-122"/>
              </a:rPr>
              <a:t>“</a:t>
            </a:r>
            <a:r>
              <a:rPr lang="zh-CN" altLang="en-US" b="1" dirty="0">
                <a:solidFill>
                  <a:schemeClr val="accent2"/>
                </a:solidFill>
                <a:latin typeface="隶书" panose="02010509060101010101" pitchFamily="49" charset="-122"/>
                <a:ea typeface="隶书" panose="02010509060101010101" pitchFamily="49" charset="-122"/>
              </a:rPr>
              <a:t>中国防治慢性病中长期规划（</a:t>
            </a:r>
            <a:r>
              <a:rPr lang="en-US" altLang="zh-CN" b="1" dirty="0">
                <a:solidFill>
                  <a:schemeClr val="accent2"/>
                </a:solidFill>
                <a:latin typeface="隶书" panose="02010509060101010101" pitchFamily="49" charset="-122"/>
                <a:ea typeface="隶书" panose="02010509060101010101" pitchFamily="49" charset="-122"/>
              </a:rPr>
              <a:t>2017-2025</a:t>
            </a:r>
            <a:r>
              <a:rPr lang="zh-CN" altLang="en-US" b="1" dirty="0">
                <a:solidFill>
                  <a:schemeClr val="accent2"/>
                </a:solidFill>
                <a:latin typeface="隶书" panose="02010509060101010101" pitchFamily="49" charset="-122"/>
                <a:ea typeface="隶书" panose="02010509060101010101" pitchFamily="49" charset="-122"/>
              </a:rPr>
              <a:t>年）</a:t>
            </a:r>
            <a:r>
              <a:rPr lang="zh-CN" altLang="en-US" b="1" dirty="0">
                <a:solidFill>
                  <a:schemeClr val="accent2"/>
                </a:solidFill>
                <a:latin typeface="Arial" panose="020B0604020202020204" pitchFamily="34" charset="0"/>
                <a:ea typeface="黑体" panose="02010609060101010101" pitchFamily="49" charset="-122"/>
              </a:rPr>
              <a:t>”</a:t>
            </a:r>
          </a:p>
        </p:txBody>
      </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p:nvPr/>
        </p:nvSpPr>
        <p:spPr>
          <a:xfrm>
            <a:off x="0" y="1052513"/>
            <a:ext cx="8820150" cy="5257800"/>
          </a:xfrm>
          <a:prstGeom prst="rect">
            <a:avLst/>
          </a:prstGeom>
          <a:noFill/>
          <a:ln w="9525">
            <a:noFill/>
          </a:ln>
        </p:spPr>
        <p:txBody>
          <a:bodyPr/>
          <a:lstStyle/>
          <a:p>
            <a:pPr marL="342900" indent="-342900">
              <a:lnSpc>
                <a:spcPct val="150000"/>
              </a:lnSpc>
              <a:spcBef>
                <a:spcPct val="20000"/>
              </a:spcBef>
            </a:pPr>
            <a:r>
              <a:rPr lang="zh-CN" altLang="en-US" sz="2800" b="1" dirty="0">
                <a:solidFill>
                  <a:srgbClr val="FF0000"/>
                </a:solidFill>
                <a:latin typeface="Arial" panose="020B0604020202020204" pitchFamily="34" charset="0"/>
              </a:rPr>
              <a:t>     </a:t>
            </a:r>
            <a:r>
              <a:rPr lang="zh-CN" altLang="en-US" sz="2800" b="1" dirty="0">
                <a:solidFill>
                  <a:srgbClr val="FF0000"/>
                </a:solidFill>
                <a:latin typeface="隶书" panose="02010509060101010101" pitchFamily="49" charset="-122"/>
                <a:ea typeface="隶书" panose="02010509060101010101" pitchFamily="49" charset="-122"/>
              </a:rPr>
              <a:t>筛检试验的原则</a:t>
            </a:r>
          </a:p>
          <a:p>
            <a:pPr marL="742950" lvl="1" indent="-285750" eaLnBrk="1" hangingPunct="1">
              <a:lnSpc>
                <a:spcPct val="150000"/>
              </a:lnSpc>
              <a:spcBef>
                <a:spcPct val="20000"/>
              </a:spcBef>
              <a:buBlip>
                <a:blip r:embed="rId2"/>
              </a:buBlip>
            </a:pPr>
            <a:r>
              <a:rPr lang="zh-CN" altLang="en-US" sz="2000" b="1" dirty="0">
                <a:solidFill>
                  <a:schemeClr val="accent2"/>
                </a:solidFill>
                <a:latin typeface="Arial" panose="020B0604020202020204" pitchFamily="34" charset="0"/>
                <a:ea typeface="黑体" panose="02010609060101010101" pitchFamily="49" charset="-122"/>
              </a:rPr>
              <a:t>选择</a:t>
            </a:r>
            <a:r>
              <a:rPr lang="zh-CN" altLang="en-US" sz="2000" b="1" dirty="0">
                <a:solidFill>
                  <a:srgbClr val="FF0000"/>
                </a:solidFill>
                <a:latin typeface="Arial" panose="020B0604020202020204" pitchFamily="34" charset="0"/>
                <a:ea typeface="黑体" panose="02010609060101010101" pitchFamily="49" charset="-122"/>
              </a:rPr>
              <a:t>发病率高、死亡率高、致残率高、疾病负担严重的疾病</a:t>
            </a:r>
            <a:r>
              <a:rPr lang="zh-CN" altLang="en-US" sz="2000" b="1" dirty="0">
                <a:solidFill>
                  <a:schemeClr val="accent2"/>
                </a:solidFill>
                <a:latin typeface="Arial" panose="020B0604020202020204" pitchFamily="34" charset="0"/>
                <a:ea typeface="黑体" panose="02010609060101010101" pitchFamily="49" charset="-122"/>
              </a:rPr>
              <a:t>进行筛检</a:t>
            </a:r>
          </a:p>
          <a:p>
            <a:pPr marL="742950" lvl="1" indent="-285750" eaLnBrk="1" hangingPunct="1">
              <a:lnSpc>
                <a:spcPct val="150000"/>
              </a:lnSpc>
              <a:spcBef>
                <a:spcPct val="20000"/>
              </a:spcBef>
              <a:buBlip>
                <a:blip r:embed="rId2"/>
              </a:buBlip>
            </a:pPr>
            <a:r>
              <a:rPr lang="zh-CN" altLang="en-US" sz="2000" b="1" dirty="0">
                <a:solidFill>
                  <a:schemeClr val="accent2"/>
                </a:solidFill>
                <a:latin typeface="Arial" panose="020B0604020202020204" pitchFamily="34" charset="0"/>
                <a:ea typeface="黑体" panose="02010609060101010101" pitchFamily="49" charset="-122"/>
              </a:rPr>
              <a:t>选择的疾病要有</a:t>
            </a:r>
            <a:r>
              <a:rPr lang="zh-CN" altLang="en-US" sz="2000" b="1" dirty="0">
                <a:solidFill>
                  <a:srgbClr val="FF0000"/>
                </a:solidFill>
                <a:latin typeface="Arial" panose="020B0604020202020204" pitchFamily="34" charset="0"/>
                <a:ea typeface="黑体" panose="02010609060101010101" pitchFamily="49" charset="-122"/>
              </a:rPr>
              <a:t>足够长的易感期、发病前期或潜伏期</a:t>
            </a:r>
            <a:r>
              <a:rPr lang="zh-CN" altLang="en-US" sz="2000" b="1" dirty="0">
                <a:solidFill>
                  <a:schemeClr val="accent2"/>
                </a:solidFill>
                <a:latin typeface="Arial" panose="020B0604020202020204" pitchFamily="34" charset="0"/>
                <a:ea typeface="黑体" panose="02010609060101010101" pitchFamily="49" charset="-122"/>
              </a:rPr>
              <a:t>，以达到早发现、早诊断、早治疗的目的</a:t>
            </a:r>
            <a:r>
              <a:rPr lang="zh-CN" altLang="en-US" sz="2000" b="1" dirty="0">
                <a:solidFill>
                  <a:srgbClr val="008080"/>
                </a:solidFill>
                <a:latin typeface="Arial" panose="020B0604020202020204" pitchFamily="34" charset="0"/>
                <a:ea typeface="黑体" panose="02010609060101010101" pitchFamily="49" charset="-122"/>
              </a:rPr>
              <a:t>（例如：结直肠癌）</a:t>
            </a:r>
          </a:p>
          <a:p>
            <a:pPr marL="742950" lvl="1" indent="-285750" eaLnBrk="1" hangingPunct="1">
              <a:lnSpc>
                <a:spcPct val="150000"/>
              </a:lnSpc>
              <a:spcBef>
                <a:spcPct val="20000"/>
              </a:spcBef>
              <a:buBlip>
                <a:blip r:embed="rId2"/>
              </a:buBlip>
            </a:pPr>
            <a:r>
              <a:rPr lang="zh-CN" altLang="en-US" sz="2000" b="1" dirty="0">
                <a:solidFill>
                  <a:srgbClr val="FF0000"/>
                </a:solidFill>
                <a:latin typeface="Arial" panose="020B0604020202020204" pitchFamily="34" charset="0"/>
                <a:ea typeface="黑体" panose="02010609060101010101" pitchFamily="49" charset="-122"/>
              </a:rPr>
              <a:t>有安全、经济、有效的筛检方法</a:t>
            </a:r>
            <a:r>
              <a:rPr lang="zh-CN" altLang="en-US" sz="2000" b="1" dirty="0">
                <a:solidFill>
                  <a:schemeClr val="accent2"/>
                </a:solidFill>
                <a:latin typeface="Arial" panose="020B0604020202020204" pitchFamily="34" charset="0"/>
                <a:ea typeface="黑体" panose="02010609060101010101" pitchFamily="49" charset="-122"/>
              </a:rPr>
              <a:t>，同时该方法要有较高的敏感度、特异度和阳性预测值，患者易于接受。要充分考虑负面影响，权衡利弊，筛检方法具有效性、可行性和推广性</a:t>
            </a:r>
          </a:p>
          <a:p>
            <a:pPr marL="742950" lvl="1" indent="-285750" eaLnBrk="1" hangingPunct="1">
              <a:lnSpc>
                <a:spcPct val="150000"/>
              </a:lnSpc>
              <a:spcBef>
                <a:spcPct val="20000"/>
              </a:spcBef>
              <a:buBlip>
                <a:blip r:embed="rId2"/>
              </a:buBlip>
            </a:pPr>
            <a:r>
              <a:rPr lang="zh-CN" altLang="en-US" sz="2000" b="1" dirty="0">
                <a:solidFill>
                  <a:srgbClr val="FF0000"/>
                </a:solidFill>
                <a:latin typeface="Arial" panose="020B0604020202020204" pitchFamily="34" charset="0"/>
                <a:ea typeface="黑体" panose="02010609060101010101" pitchFamily="49" charset="-122"/>
              </a:rPr>
              <a:t>有明确的筛检效益</a:t>
            </a:r>
            <a:r>
              <a:rPr lang="zh-CN" altLang="en-US" sz="2000" b="1" dirty="0">
                <a:solidFill>
                  <a:schemeClr val="accent2"/>
                </a:solidFill>
                <a:latin typeface="Arial" panose="020B0604020202020204" pitchFamily="34" charset="0"/>
                <a:ea typeface="黑体" panose="02010609060101010101" pitchFamily="49" charset="-122"/>
              </a:rPr>
              <a:t>。筛检早期发现患者，要有明确的治疗和预防方法来阻止或延缓疾病的发生、发展</a:t>
            </a:r>
            <a:endParaRPr lang="en-US" altLang="zh-CN" sz="2000" b="1" dirty="0">
              <a:solidFill>
                <a:schemeClr val="accent2"/>
              </a:solidFill>
              <a:latin typeface="Arial" panose="020B0604020202020204" pitchFamily="34" charset="0"/>
              <a:ea typeface="黑体" panose="02010609060101010101" pitchFamily="49" charset="-122"/>
            </a:endParaRPr>
          </a:p>
        </p:txBody>
      </p:sp>
    </p:spTree>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p:nvPr/>
        </p:nvSpPr>
        <p:spPr>
          <a:xfrm>
            <a:off x="250825" y="1125538"/>
            <a:ext cx="8713788" cy="5472112"/>
          </a:xfrm>
          <a:prstGeom prst="rect">
            <a:avLst/>
          </a:prstGeom>
          <a:noFill/>
          <a:ln w="9525">
            <a:noFill/>
          </a:ln>
        </p:spPr>
        <p:txBody>
          <a:bodyPr/>
          <a:lstStyle/>
          <a:p>
            <a:pPr marL="342900" indent="-342900">
              <a:lnSpc>
                <a:spcPct val="120000"/>
              </a:lnSpc>
              <a:spcBef>
                <a:spcPct val="20000"/>
              </a:spcBef>
            </a:pPr>
            <a:r>
              <a:rPr lang="zh-CN" altLang="en-US" sz="3200" b="1" dirty="0">
                <a:solidFill>
                  <a:srgbClr val="FF0000"/>
                </a:solidFill>
                <a:latin typeface="隶书" panose="02010509060101010101" pitchFamily="49" charset="-122"/>
                <a:ea typeface="隶书" panose="02010509060101010101" pitchFamily="49" charset="-122"/>
              </a:rPr>
              <a:t>常见慢性非传染性疾病的筛检</a:t>
            </a:r>
          </a:p>
          <a:p>
            <a:pPr marL="342900" indent="-342900">
              <a:lnSpc>
                <a:spcPct val="120000"/>
              </a:lnSpc>
              <a:spcBef>
                <a:spcPct val="20000"/>
              </a:spcBef>
            </a:pPr>
            <a:r>
              <a:rPr lang="en-US" altLang="zh-CN" sz="2800" b="1" dirty="0">
                <a:solidFill>
                  <a:srgbClr val="FF0000"/>
                </a:solidFill>
                <a:latin typeface="Arial" panose="020B0604020202020204" pitchFamily="34" charset="0"/>
              </a:rPr>
              <a:t>1</a:t>
            </a:r>
            <a:r>
              <a:rPr lang="zh-CN" altLang="en-US" sz="2800" b="1" dirty="0">
                <a:solidFill>
                  <a:srgbClr val="FF0000"/>
                </a:solidFill>
                <a:latin typeface="Arial" panose="020B0604020202020204" pitchFamily="34" charset="0"/>
              </a:rPr>
              <a:t>、</a:t>
            </a:r>
            <a:r>
              <a:rPr lang="zh-CN" altLang="en-US" sz="2400" b="1" dirty="0">
                <a:solidFill>
                  <a:srgbClr val="FF0000"/>
                </a:solidFill>
                <a:latin typeface="黑体" panose="02010609060101010101" pitchFamily="49" charset="-122"/>
                <a:ea typeface="黑体" panose="02010609060101010101" pitchFamily="49" charset="-122"/>
              </a:rPr>
              <a:t>高血压筛检</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000" b="1" dirty="0">
                <a:solidFill>
                  <a:schemeClr val="accent2"/>
                </a:solidFill>
                <a:latin typeface="黑体" panose="02010609060101010101" pitchFamily="49" charset="-122"/>
                <a:ea typeface="黑体" panose="02010609060101010101" pitchFamily="49" charset="-122"/>
              </a:rPr>
              <a:t>《</a:t>
            </a:r>
            <a:r>
              <a:rPr lang="zh-CN" altLang="en-US" sz="2000" b="1" dirty="0">
                <a:solidFill>
                  <a:schemeClr val="accent2"/>
                </a:solidFill>
                <a:latin typeface="黑体" panose="02010609060101010101" pitchFamily="49" charset="-122"/>
                <a:ea typeface="黑体" panose="02010609060101010101" pitchFamily="49" charset="-122"/>
              </a:rPr>
              <a:t>国家基本公共卫生服务规范（</a:t>
            </a:r>
            <a:r>
              <a:rPr lang="en-US" altLang="zh-CN" sz="2000" b="1" dirty="0">
                <a:solidFill>
                  <a:schemeClr val="accent2"/>
                </a:solidFill>
                <a:latin typeface="黑体" panose="02010609060101010101" pitchFamily="49" charset="-122"/>
                <a:ea typeface="黑体" panose="02010609060101010101" pitchFamily="49" charset="-122"/>
              </a:rPr>
              <a:t>2011</a:t>
            </a:r>
            <a:r>
              <a:rPr lang="zh-CN" altLang="en-US" sz="2000" b="1" dirty="0">
                <a:solidFill>
                  <a:schemeClr val="accent2"/>
                </a:solidFill>
                <a:latin typeface="黑体" panose="02010609060101010101" pitchFamily="49" charset="-122"/>
                <a:ea typeface="黑体" panose="02010609060101010101" pitchFamily="49" charset="-122"/>
              </a:rPr>
              <a:t>年版）</a:t>
            </a:r>
            <a:r>
              <a:rPr lang="en-US" altLang="zh-CN" sz="2000" b="1" dirty="0">
                <a:solidFill>
                  <a:schemeClr val="accent2"/>
                </a:solidFill>
                <a:latin typeface="黑体" panose="02010609060101010101" pitchFamily="49" charset="-122"/>
                <a:ea typeface="黑体" panose="02010609060101010101" pitchFamily="49" charset="-122"/>
              </a:rPr>
              <a:t>》</a:t>
            </a:r>
            <a:r>
              <a:rPr lang="zh-CN" altLang="en-US" sz="2000" b="1" dirty="0">
                <a:solidFill>
                  <a:schemeClr val="accent2"/>
                </a:solidFill>
                <a:latin typeface="黑体" panose="02010609060101010101" pitchFamily="49" charset="-122"/>
                <a:ea typeface="黑体" panose="02010609060101010101" pitchFamily="49" charset="-122"/>
              </a:rPr>
              <a:t>建议：</a:t>
            </a:r>
          </a:p>
          <a:p>
            <a:pPr marL="342900" indent="-342900">
              <a:lnSpc>
                <a:spcPct val="150000"/>
              </a:lnSpc>
              <a:spcBef>
                <a:spcPct val="20000"/>
              </a:spcBef>
              <a:buBlip>
                <a:blip r:embed="rId2"/>
              </a:buBlip>
            </a:pPr>
            <a:r>
              <a:rPr lang="en-US" altLang="zh-CN" sz="2000" b="1" dirty="0">
                <a:solidFill>
                  <a:schemeClr val="accent2"/>
                </a:solidFill>
                <a:latin typeface="黑体" panose="02010609060101010101" pitchFamily="49" charset="-122"/>
                <a:ea typeface="黑体" panose="02010609060101010101" pitchFamily="49" charset="-122"/>
              </a:rPr>
              <a:t>35</a:t>
            </a:r>
            <a:r>
              <a:rPr lang="zh-CN" altLang="en-US" sz="2000" b="1" dirty="0">
                <a:solidFill>
                  <a:schemeClr val="accent2"/>
                </a:solidFill>
                <a:latin typeface="黑体" panose="02010609060101010101" pitchFamily="49" charset="-122"/>
                <a:ea typeface="黑体" panose="02010609060101010101" pitchFamily="49" charset="-122"/>
              </a:rPr>
              <a:t>岁及以上常住居民，每年第一次就诊时测血压</a:t>
            </a:r>
          </a:p>
          <a:p>
            <a:pPr marL="342900" indent="-342900">
              <a:lnSpc>
                <a:spcPct val="150000"/>
              </a:lnSpc>
              <a:spcBef>
                <a:spcPct val="20000"/>
              </a:spcBef>
              <a:buBlip>
                <a:blip r:embed="rId2"/>
              </a:buBlip>
            </a:pPr>
            <a:r>
              <a:rPr lang="zh-CN" altLang="en-US" sz="2000" b="1" dirty="0">
                <a:solidFill>
                  <a:schemeClr val="accent2"/>
                </a:solidFill>
                <a:latin typeface="黑体" panose="02010609060101010101" pitchFamily="49" charset="-122"/>
                <a:ea typeface="黑体" panose="02010609060101010101" pitchFamily="49" charset="-122"/>
              </a:rPr>
              <a:t>第一次发现收缩压≥</a:t>
            </a:r>
            <a:r>
              <a:rPr lang="en-US" altLang="zh-CN" sz="2000" b="1" dirty="0">
                <a:solidFill>
                  <a:schemeClr val="accent2"/>
                </a:solidFill>
                <a:latin typeface="黑体" panose="02010609060101010101" pitchFamily="49" charset="-122"/>
                <a:ea typeface="黑体" panose="02010609060101010101" pitchFamily="49" charset="-122"/>
              </a:rPr>
              <a:t>140mmHg</a:t>
            </a:r>
            <a:r>
              <a:rPr lang="zh-CN" altLang="en-US" sz="2000" b="1" dirty="0">
                <a:solidFill>
                  <a:schemeClr val="accent2"/>
                </a:solidFill>
                <a:latin typeface="黑体" panose="02010609060101010101" pitchFamily="49" charset="-122"/>
                <a:ea typeface="黑体" panose="02010609060101010101" pitchFamily="49" charset="-122"/>
              </a:rPr>
              <a:t>、舒张压≥</a:t>
            </a:r>
            <a:r>
              <a:rPr lang="en-US" altLang="zh-CN" sz="2000" b="1" dirty="0">
                <a:solidFill>
                  <a:schemeClr val="accent2"/>
                </a:solidFill>
                <a:latin typeface="黑体" panose="02010609060101010101" pitchFamily="49" charset="-122"/>
                <a:ea typeface="黑体" panose="02010609060101010101" pitchFamily="49" charset="-122"/>
              </a:rPr>
              <a:t>90mmHg</a:t>
            </a:r>
            <a:r>
              <a:rPr lang="zh-CN" altLang="en-US" sz="2000" b="1" dirty="0">
                <a:solidFill>
                  <a:schemeClr val="accent2"/>
                </a:solidFill>
                <a:latin typeface="黑体" panose="02010609060101010101" pitchFamily="49" charset="-122"/>
                <a:ea typeface="黑体" panose="02010609060101010101" pitchFamily="49" charset="-122"/>
              </a:rPr>
              <a:t>者预约复查，非同日</a:t>
            </a:r>
          </a:p>
          <a:p>
            <a:pPr marL="342900" indent="-342900">
              <a:lnSpc>
                <a:spcPct val="150000"/>
              </a:lnSpc>
              <a:spcBef>
                <a:spcPct val="20000"/>
              </a:spcBef>
            </a:pPr>
            <a:r>
              <a:rPr lang="en-US" altLang="zh-CN" sz="2000" b="1" dirty="0">
                <a:solidFill>
                  <a:schemeClr val="accent2"/>
                </a:solidFill>
                <a:latin typeface="黑体" panose="02010609060101010101" pitchFamily="49" charset="-122"/>
                <a:ea typeface="黑体" panose="02010609060101010101" pitchFamily="49" charset="-122"/>
              </a:rPr>
              <a:t>   3</a:t>
            </a:r>
            <a:r>
              <a:rPr lang="zh-CN" altLang="en-US" sz="2000" b="1" dirty="0">
                <a:solidFill>
                  <a:schemeClr val="accent2"/>
                </a:solidFill>
                <a:latin typeface="黑体" panose="02010609060101010101" pitchFamily="49" charset="-122"/>
                <a:ea typeface="黑体" panose="02010609060101010101" pitchFamily="49" charset="-122"/>
              </a:rPr>
              <a:t>次测量血压高于正常，可初步诊断为高血压；对已确诊的原发性高血压患者纳入高血压患者健康管理；对可疑继发性高血压患者，应及时转诊</a:t>
            </a:r>
          </a:p>
          <a:p>
            <a:pPr marL="342900" indent="-342900">
              <a:lnSpc>
                <a:spcPct val="150000"/>
              </a:lnSpc>
              <a:spcBef>
                <a:spcPct val="20000"/>
              </a:spcBef>
              <a:buBlip>
                <a:blip r:embed="rId2"/>
              </a:buBlip>
            </a:pPr>
            <a:r>
              <a:rPr lang="zh-CN" altLang="en-US" sz="2000" b="1" dirty="0">
                <a:solidFill>
                  <a:schemeClr val="accent2"/>
                </a:solidFill>
                <a:latin typeface="黑体" panose="02010609060101010101" pitchFamily="49" charset="-122"/>
                <a:ea typeface="黑体" panose="02010609060101010101" pitchFamily="49" charset="-122"/>
              </a:rPr>
              <a:t>高危人群每半年至少测量</a:t>
            </a:r>
            <a:r>
              <a:rPr lang="en-US" altLang="zh-CN" sz="2000" b="1" dirty="0">
                <a:solidFill>
                  <a:schemeClr val="accent2"/>
                </a:solidFill>
                <a:latin typeface="黑体" panose="02010609060101010101" pitchFamily="49" charset="-122"/>
                <a:ea typeface="黑体" panose="02010609060101010101" pitchFamily="49" charset="-122"/>
              </a:rPr>
              <a:t>1</a:t>
            </a:r>
            <a:r>
              <a:rPr lang="zh-CN" altLang="en-US" sz="2000" b="1" dirty="0">
                <a:solidFill>
                  <a:schemeClr val="accent2"/>
                </a:solidFill>
                <a:latin typeface="黑体" panose="02010609060101010101" pitchFamily="49" charset="-122"/>
                <a:ea typeface="黑体" panose="02010609060101010101" pitchFamily="49" charset="-122"/>
              </a:rPr>
              <a:t>次血压，并接受医务人员的生活方式指导</a:t>
            </a:r>
          </a:p>
          <a:p>
            <a:pPr marL="342900" indent="-342900">
              <a:lnSpc>
                <a:spcPct val="150000"/>
              </a:lnSpc>
              <a:spcBef>
                <a:spcPct val="20000"/>
              </a:spcBef>
            </a:pPr>
            <a:r>
              <a:rPr lang="zh-CN" altLang="en-US" sz="2000" b="1" dirty="0">
                <a:solidFill>
                  <a:srgbClr val="FF0000"/>
                </a:solidFill>
                <a:latin typeface="黑体" panose="02010609060101010101" pitchFamily="49" charset="-122"/>
                <a:ea typeface="黑体" panose="02010609060101010101" pitchFamily="49" charset="-122"/>
              </a:rPr>
              <a:t>高危人群：</a:t>
            </a:r>
          </a:p>
          <a:p>
            <a:pPr marL="742950" lvl="1" indent="-285750" eaLnBrk="1" hangingPunct="1">
              <a:lnSpc>
                <a:spcPct val="120000"/>
              </a:lnSpc>
              <a:spcBef>
                <a:spcPct val="20000"/>
              </a:spcBef>
              <a:buNone/>
            </a:pPr>
            <a:r>
              <a:rPr lang="zh-CN" altLang="en-US" sz="2000" b="1" dirty="0">
                <a:solidFill>
                  <a:srgbClr val="008080"/>
                </a:solidFill>
                <a:latin typeface="黑体" panose="02010609060101010101" pitchFamily="49" charset="-122"/>
                <a:ea typeface="黑体" panose="02010609060101010101" pitchFamily="49" charset="-122"/>
              </a:rPr>
              <a:t> 血压高值       超重、肥胖、腹型肥胖   高血压家族史</a:t>
            </a:r>
          </a:p>
          <a:p>
            <a:pPr marL="742950" lvl="1" indent="-285750" eaLnBrk="1" hangingPunct="1">
              <a:lnSpc>
                <a:spcPct val="120000"/>
              </a:lnSpc>
              <a:spcBef>
                <a:spcPct val="20000"/>
              </a:spcBef>
              <a:buNone/>
            </a:pPr>
            <a:r>
              <a:rPr lang="zh-CN" altLang="en-US" sz="2000" b="1" dirty="0">
                <a:solidFill>
                  <a:srgbClr val="008080"/>
                </a:solidFill>
                <a:latin typeface="黑体" panose="02010609060101010101" pitchFamily="49" charset="-122"/>
                <a:ea typeface="黑体" panose="02010609060101010101" pitchFamily="49" charset="-122"/>
              </a:rPr>
              <a:t> 长期过量饮酒   年龄≥</a:t>
            </a:r>
            <a:r>
              <a:rPr lang="en-US" altLang="zh-CN" sz="2000" b="1" dirty="0">
                <a:solidFill>
                  <a:srgbClr val="008080"/>
                </a:solidFill>
                <a:latin typeface="黑体" panose="02010609060101010101" pitchFamily="49" charset="-122"/>
                <a:ea typeface="黑体" panose="02010609060101010101" pitchFamily="49" charset="-122"/>
              </a:rPr>
              <a:t>55</a:t>
            </a:r>
            <a:r>
              <a:rPr lang="zh-CN" altLang="en-US" sz="2000" b="1" dirty="0">
                <a:solidFill>
                  <a:srgbClr val="008080"/>
                </a:solidFill>
                <a:latin typeface="黑体" panose="02010609060101010101" pitchFamily="49" charset="-122"/>
                <a:ea typeface="黑体" panose="02010609060101010101" pitchFamily="49" charset="-122"/>
              </a:rPr>
              <a:t>岁    长期膳食高盐</a:t>
            </a:r>
          </a:p>
        </p:txBody>
      </p:sp>
    </p:spTree>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p:nvPr/>
        </p:nvSpPr>
        <p:spPr>
          <a:xfrm>
            <a:off x="323850" y="1196975"/>
            <a:ext cx="8496300" cy="5184775"/>
          </a:xfrm>
          <a:prstGeom prst="rect">
            <a:avLst/>
          </a:prstGeom>
          <a:noFill/>
          <a:ln w="9525">
            <a:noFill/>
          </a:ln>
        </p:spPr>
        <p:txBody>
          <a:bodyPr/>
          <a:lstStyle/>
          <a:p>
            <a:pPr marL="342900" indent="-342900">
              <a:spcBef>
                <a:spcPct val="20000"/>
              </a:spcBef>
            </a:pPr>
            <a:r>
              <a:rPr lang="en-US" altLang="zh-CN" sz="2800" b="1" dirty="0">
                <a:solidFill>
                  <a:srgbClr val="FF0000"/>
                </a:solidFill>
                <a:latin typeface="Arial" panose="020B0604020202020204" pitchFamily="34" charset="0"/>
              </a:rPr>
              <a:t>2</a:t>
            </a:r>
            <a:r>
              <a:rPr lang="zh-CN" altLang="en-US" sz="2800" b="1" dirty="0">
                <a:solidFill>
                  <a:srgbClr val="FF0000"/>
                </a:solidFill>
                <a:latin typeface="Arial" panose="020B0604020202020204" pitchFamily="34" charset="0"/>
              </a:rPr>
              <a:t>、</a:t>
            </a:r>
            <a:r>
              <a:rPr lang="en-US" altLang="zh-CN" sz="2400" b="1" dirty="0">
                <a:solidFill>
                  <a:srgbClr val="FF0000"/>
                </a:solidFill>
                <a:latin typeface="黑体" panose="02010609060101010101" pitchFamily="49" charset="-122"/>
                <a:ea typeface="黑体" panose="02010609060101010101" pitchFamily="49" charset="-122"/>
              </a:rPr>
              <a:t>2</a:t>
            </a:r>
            <a:r>
              <a:rPr lang="zh-CN" altLang="en-US" sz="2400" b="1" dirty="0">
                <a:solidFill>
                  <a:srgbClr val="FF0000"/>
                </a:solidFill>
                <a:latin typeface="黑体" panose="02010609060101010101" pitchFamily="49" charset="-122"/>
                <a:ea typeface="黑体" panose="02010609060101010101" pitchFamily="49" charset="-122"/>
              </a:rPr>
              <a:t>型糖尿病筛检</a:t>
            </a:r>
            <a:r>
              <a:rPr lang="zh-CN" altLang="en-US" sz="2800" b="1" dirty="0">
                <a:solidFill>
                  <a:srgbClr val="FF0000"/>
                </a:solidFill>
                <a:latin typeface="Arial" panose="020B0604020202020204" pitchFamily="34" charset="0"/>
              </a:rPr>
              <a:t>：</a:t>
            </a:r>
            <a:r>
              <a:rPr lang="zh-CN" altLang="en-US" sz="2000" b="1" dirty="0">
                <a:solidFill>
                  <a:schemeClr val="accent2"/>
                </a:solidFill>
                <a:latin typeface="黑体" panose="02010609060101010101" pitchFamily="49" charset="-122"/>
                <a:ea typeface="黑体" panose="02010609060101010101" pitchFamily="49" charset="-122"/>
              </a:rPr>
              <a:t>社区</a:t>
            </a:r>
            <a:r>
              <a:rPr lang="en-US" altLang="zh-CN" sz="2000" b="1" dirty="0">
                <a:solidFill>
                  <a:schemeClr val="accent2"/>
                </a:solidFill>
                <a:latin typeface="黑体" panose="02010609060101010101" pitchFamily="49" charset="-122"/>
                <a:ea typeface="黑体" panose="02010609060101010101" pitchFamily="49" charset="-122"/>
              </a:rPr>
              <a:t>2</a:t>
            </a:r>
            <a:r>
              <a:rPr lang="zh-CN" altLang="en-US" sz="2000" b="1" dirty="0">
                <a:solidFill>
                  <a:schemeClr val="accent2"/>
                </a:solidFill>
                <a:latin typeface="黑体" panose="02010609060101010101" pitchFamily="49" charset="-122"/>
                <a:ea typeface="黑体" panose="02010609060101010101" pitchFamily="49" charset="-122"/>
              </a:rPr>
              <a:t>型糖尿病高危人群每年至少测量</a:t>
            </a:r>
            <a:r>
              <a:rPr lang="en-US" altLang="zh-CN" sz="2000" b="1" dirty="0">
                <a:solidFill>
                  <a:schemeClr val="accent2"/>
                </a:solidFill>
                <a:latin typeface="黑体" panose="02010609060101010101" pitchFamily="49" charset="-122"/>
                <a:ea typeface="黑体" panose="02010609060101010101" pitchFamily="49" charset="-122"/>
              </a:rPr>
              <a:t>1</a:t>
            </a:r>
            <a:r>
              <a:rPr lang="zh-CN" altLang="en-US" sz="2000" b="1" dirty="0">
                <a:solidFill>
                  <a:schemeClr val="accent2"/>
                </a:solidFill>
                <a:latin typeface="黑体" panose="02010609060101010101" pitchFamily="49" charset="-122"/>
                <a:ea typeface="黑体" panose="02010609060101010101" pitchFamily="49" charset="-122"/>
              </a:rPr>
              <a:t>次</a:t>
            </a:r>
          </a:p>
          <a:p>
            <a:pPr marL="342900" indent="-342900">
              <a:spcBef>
                <a:spcPct val="20000"/>
              </a:spcBef>
            </a:pPr>
            <a:r>
              <a:rPr lang="zh-CN" altLang="en-US" sz="2000" b="1" dirty="0">
                <a:solidFill>
                  <a:schemeClr val="accent2"/>
                </a:solidFill>
                <a:latin typeface="黑体" panose="02010609060101010101" pitchFamily="49" charset="-122"/>
                <a:ea typeface="黑体" panose="02010609060101010101" pitchFamily="49" charset="-122"/>
              </a:rPr>
              <a:t>     空腹血糖，并接受有针对性的健康教育咨询。</a:t>
            </a:r>
          </a:p>
          <a:p>
            <a:pPr marL="342900" indent="-342900">
              <a:spcBef>
                <a:spcPct val="20000"/>
              </a:spcBef>
            </a:pPr>
            <a:r>
              <a:rPr lang="zh-CN" altLang="en-US" sz="2000" b="1" dirty="0">
                <a:solidFill>
                  <a:srgbClr val="FF0000"/>
                </a:solidFill>
                <a:latin typeface="黑体" panose="02010609060101010101" pitchFamily="49" charset="-122"/>
                <a:ea typeface="黑体" panose="02010609060101010101" pitchFamily="49" charset="-122"/>
              </a:rPr>
              <a:t>高危人群：</a:t>
            </a:r>
          </a:p>
          <a:p>
            <a:pPr marL="742950" lvl="1" indent="-285750" eaLnBrk="1" hangingPunct="1">
              <a:spcBef>
                <a:spcPct val="20000"/>
              </a:spcBef>
              <a:buFont typeface="Wingdings" panose="05000000000000000000" pitchFamily="2" charset="2"/>
              <a:buChar char="Ø"/>
            </a:pPr>
            <a:r>
              <a:rPr lang="zh-CN" altLang="en-US" sz="2000" b="1" dirty="0">
                <a:solidFill>
                  <a:srgbClr val="008080"/>
                </a:solidFill>
                <a:latin typeface="黑体" panose="02010609060101010101" pitchFamily="49" charset="-122"/>
                <a:ea typeface="黑体" panose="02010609060101010101" pitchFamily="49" charset="-122"/>
              </a:rPr>
              <a:t>糖耐量受损、年龄≥</a:t>
            </a:r>
            <a:r>
              <a:rPr lang="en-US" altLang="zh-CN" sz="2000" b="1" dirty="0">
                <a:solidFill>
                  <a:srgbClr val="008080"/>
                </a:solidFill>
                <a:latin typeface="黑体" panose="02010609060101010101" pitchFamily="49" charset="-122"/>
                <a:ea typeface="黑体" panose="02010609060101010101" pitchFamily="49" charset="-122"/>
              </a:rPr>
              <a:t>45</a:t>
            </a:r>
            <a:r>
              <a:rPr lang="zh-CN" altLang="en-US" sz="2000" b="1" dirty="0">
                <a:solidFill>
                  <a:srgbClr val="008080"/>
                </a:solidFill>
                <a:latin typeface="黑体" panose="02010609060101010101" pitchFamily="49" charset="-122"/>
                <a:ea typeface="黑体" panose="02010609060101010101" pitchFamily="49" charset="-122"/>
              </a:rPr>
              <a:t>岁、超重、肥胖</a:t>
            </a:r>
          </a:p>
          <a:p>
            <a:pPr marL="742950" lvl="1" indent="-285750" eaLnBrk="1" hangingPunct="1">
              <a:spcBef>
                <a:spcPct val="20000"/>
              </a:spcBef>
              <a:buFont typeface="Wingdings" panose="05000000000000000000" pitchFamily="2" charset="2"/>
              <a:buChar char="Ø"/>
            </a:pPr>
            <a:r>
              <a:rPr lang="en-US" altLang="zh-CN" sz="2000" b="1" dirty="0">
                <a:solidFill>
                  <a:srgbClr val="008080"/>
                </a:solidFill>
                <a:latin typeface="黑体" panose="02010609060101010101" pitchFamily="49" charset="-122"/>
                <a:ea typeface="黑体" panose="02010609060101010101" pitchFamily="49" charset="-122"/>
              </a:rPr>
              <a:t>2</a:t>
            </a:r>
            <a:r>
              <a:rPr lang="zh-CN" altLang="en-US" sz="2000" b="1" dirty="0">
                <a:solidFill>
                  <a:srgbClr val="008080"/>
                </a:solidFill>
                <a:latin typeface="黑体" panose="02010609060101010101" pitchFamily="49" charset="-122"/>
                <a:ea typeface="黑体" panose="02010609060101010101" pitchFamily="49" charset="-122"/>
              </a:rPr>
              <a:t>型糖尿病患者的一级家属、高危种族</a:t>
            </a:r>
          </a:p>
          <a:p>
            <a:pPr marL="742950" lvl="1" indent="-285750" eaLnBrk="1" hangingPunct="1">
              <a:spcBef>
                <a:spcPct val="20000"/>
              </a:spcBef>
              <a:buFont typeface="Wingdings" panose="05000000000000000000" pitchFamily="2" charset="2"/>
              <a:buChar char="Ø"/>
            </a:pPr>
            <a:r>
              <a:rPr lang="zh-CN" altLang="en-US" sz="2000" b="1" dirty="0">
                <a:solidFill>
                  <a:srgbClr val="008080"/>
                </a:solidFill>
                <a:latin typeface="黑体" panose="02010609060101010101" pitchFamily="49" charset="-122"/>
                <a:ea typeface="黑体" panose="02010609060101010101" pitchFamily="49" charset="-122"/>
              </a:rPr>
              <a:t>巨大儿生产史、妊娠糖尿病史、高血压</a:t>
            </a:r>
          </a:p>
          <a:p>
            <a:pPr marL="742950" lvl="1" indent="-285750" eaLnBrk="1" hangingPunct="1">
              <a:spcBef>
                <a:spcPct val="20000"/>
              </a:spcBef>
              <a:buFont typeface="Wingdings" panose="05000000000000000000" pitchFamily="2" charset="2"/>
              <a:buChar char="Ø"/>
            </a:pPr>
            <a:r>
              <a:rPr lang="zh-CN" altLang="en-US" sz="2000" b="1" dirty="0">
                <a:solidFill>
                  <a:srgbClr val="008080"/>
                </a:solidFill>
                <a:latin typeface="黑体" panose="02010609060101010101" pitchFamily="49" charset="-122"/>
                <a:ea typeface="黑体" panose="02010609060101010101" pitchFamily="49" charset="-122"/>
              </a:rPr>
              <a:t>血脂异常、心脑血管疾病患者  </a:t>
            </a:r>
          </a:p>
          <a:p>
            <a:pPr marL="742950" lvl="1" indent="-285750" eaLnBrk="1" hangingPunct="1">
              <a:spcBef>
                <a:spcPct val="20000"/>
              </a:spcBef>
              <a:buFont typeface="Wingdings" panose="05000000000000000000" pitchFamily="2" charset="2"/>
              <a:buChar char="Ø"/>
            </a:pPr>
            <a:r>
              <a:rPr lang="zh-CN" altLang="en-US" sz="2000" b="1" dirty="0">
                <a:solidFill>
                  <a:srgbClr val="008080"/>
                </a:solidFill>
                <a:latin typeface="黑体" panose="02010609060101010101" pitchFamily="49" charset="-122"/>
                <a:ea typeface="黑体" panose="02010609060101010101" pitchFamily="49" charset="-122"/>
              </a:rPr>
              <a:t>一过性糖皮质激素诱发糖尿病病史</a:t>
            </a:r>
          </a:p>
          <a:p>
            <a:pPr marL="742950" lvl="1" indent="-285750" eaLnBrk="1" hangingPunct="1">
              <a:spcBef>
                <a:spcPct val="20000"/>
              </a:spcBef>
              <a:buFont typeface="Wingdings" panose="05000000000000000000" pitchFamily="2" charset="2"/>
              <a:buChar char="Ø"/>
            </a:pPr>
            <a:r>
              <a:rPr lang="en-US" altLang="zh-CN" sz="2000" b="1" dirty="0">
                <a:solidFill>
                  <a:srgbClr val="008080"/>
                </a:solidFill>
                <a:latin typeface="黑体" panose="02010609060101010101" pitchFamily="49" charset="-122"/>
                <a:ea typeface="黑体" panose="02010609060101010101" pitchFamily="49" charset="-122"/>
              </a:rPr>
              <a:t>BMI </a:t>
            </a:r>
            <a:r>
              <a:rPr lang="zh-CN" altLang="en-US" sz="2000" b="1" dirty="0">
                <a:solidFill>
                  <a:srgbClr val="008080"/>
                </a:solidFill>
                <a:latin typeface="黑体" panose="02010609060101010101" pitchFamily="49" charset="-122"/>
                <a:ea typeface="黑体" panose="02010609060101010101" pitchFamily="49" charset="-122"/>
              </a:rPr>
              <a:t>≥</a:t>
            </a:r>
            <a:r>
              <a:rPr lang="en-US" altLang="zh-CN" sz="2000" b="1" dirty="0">
                <a:solidFill>
                  <a:srgbClr val="008080"/>
                </a:solidFill>
                <a:latin typeface="黑体" panose="02010609060101010101" pitchFamily="49" charset="-122"/>
                <a:ea typeface="黑体" panose="02010609060101010101" pitchFamily="49" charset="-122"/>
              </a:rPr>
              <a:t>28kg/m</a:t>
            </a:r>
            <a:r>
              <a:rPr lang="en-US" altLang="zh-CN" sz="2000" b="1" baseline="30000" dirty="0">
                <a:solidFill>
                  <a:srgbClr val="008080"/>
                </a:solidFill>
                <a:latin typeface="黑体" panose="02010609060101010101" pitchFamily="49" charset="-122"/>
                <a:ea typeface="黑体" panose="02010609060101010101" pitchFamily="49" charset="-122"/>
              </a:rPr>
              <a:t>2</a:t>
            </a:r>
            <a:r>
              <a:rPr lang="zh-CN" altLang="en-US" sz="2000" b="1" dirty="0">
                <a:solidFill>
                  <a:srgbClr val="008080"/>
                </a:solidFill>
                <a:latin typeface="黑体" panose="02010609060101010101" pitchFamily="49" charset="-122"/>
                <a:ea typeface="黑体" panose="02010609060101010101" pitchFamily="49" charset="-122"/>
              </a:rPr>
              <a:t>的多囊卵巢综合征</a:t>
            </a:r>
          </a:p>
          <a:p>
            <a:pPr marL="742950" lvl="1" indent="-285750" eaLnBrk="1" hangingPunct="1">
              <a:spcBef>
                <a:spcPct val="20000"/>
              </a:spcBef>
              <a:buFont typeface="Wingdings" panose="05000000000000000000" pitchFamily="2" charset="2"/>
              <a:buChar char="Ø"/>
            </a:pPr>
            <a:r>
              <a:rPr lang="zh-CN" altLang="en-US" sz="2000" b="1" dirty="0">
                <a:solidFill>
                  <a:srgbClr val="008080"/>
                </a:solidFill>
                <a:latin typeface="黑体" panose="02010609060101010101" pitchFamily="49" charset="-122"/>
                <a:ea typeface="黑体" panose="02010609060101010101" pitchFamily="49" charset="-122"/>
              </a:rPr>
              <a:t>严重精神病和（或）长期接受抗抑郁症药物治疗</a:t>
            </a:r>
          </a:p>
          <a:p>
            <a:pPr marL="742950" lvl="1" indent="-285750" eaLnBrk="1" hangingPunct="1">
              <a:spcBef>
                <a:spcPct val="20000"/>
              </a:spcBef>
              <a:buFont typeface="Wingdings" panose="05000000000000000000" pitchFamily="2" charset="2"/>
              <a:buChar char="Ø"/>
            </a:pPr>
            <a:r>
              <a:rPr lang="zh-CN" altLang="en-US" sz="2000" b="1" dirty="0">
                <a:solidFill>
                  <a:srgbClr val="008080"/>
                </a:solidFill>
                <a:latin typeface="黑体" panose="02010609060101010101" pitchFamily="49" charset="-122"/>
                <a:ea typeface="黑体" panose="02010609060101010101" pitchFamily="49" charset="-122"/>
              </a:rPr>
              <a:t>静坐生活方式者</a:t>
            </a:r>
          </a:p>
          <a:p>
            <a:pPr marL="742950" lvl="1" indent="-285750" eaLnBrk="1" hangingPunct="1">
              <a:spcBef>
                <a:spcPct val="20000"/>
              </a:spcBef>
              <a:buFont typeface="Wingdings" panose="05000000000000000000" pitchFamily="2" charset="2"/>
            </a:pPr>
            <a:r>
              <a:rPr lang="zh-CN" altLang="en-US" sz="2000" b="1" dirty="0">
                <a:solidFill>
                  <a:srgbClr val="008080"/>
                </a:solidFill>
                <a:latin typeface="黑体" panose="02010609060101010101" pitchFamily="49" charset="-122"/>
                <a:ea typeface="黑体" panose="02010609060101010101" pitchFamily="49" charset="-122"/>
              </a:rPr>
              <a:t>其中，年龄、家族史或遗传倾向、种族、妊娠糖尿病史或巨大儿生</a:t>
            </a:r>
          </a:p>
          <a:p>
            <a:pPr marL="742950" lvl="1" indent="-285750" eaLnBrk="1" hangingPunct="1">
              <a:spcBef>
                <a:spcPct val="20000"/>
              </a:spcBef>
              <a:buFont typeface="Wingdings" panose="05000000000000000000" pitchFamily="2" charset="2"/>
            </a:pPr>
            <a:r>
              <a:rPr lang="zh-CN" altLang="en-US" sz="2000" b="1" dirty="0">
                <a:solidFill>
                  <a:srgbClr val="008080"/>
                </a:solidFill>
                <a:latin typeface="黑体" panose="02010609060101010101" pitchFamily="49" charset="-122"/>
                <a:ea typeface="黑体" panose="02010609060101010101" pitchFamily="49" charset="-122"/>
              </a:rPr>
              <a:t>产史、多囊卵巢综合征和宫内发育迟缓或早产为</a:t>
            </a:r>
            <a:r>
              <a:rPr lang="zh-CN" altLang="en-US" sz="2000" b="1" dirty="0">
                <a:solidFill>
                  <a:srgbClr val="FF0000"/>
                </a:solidFill>
                <a:latin typeface="黑体" panose="02010609060101010101" pitchFamily="49" charset="-122"/>
                <a:ea typeface="黑体" panose="02010609060101010101" pitchFamily="49" charset="-122"/>
              </a:rPr>
              <a:t>不可改变危险因素</a:t>
            </a:r>
            <a:endParaRPr lang="zh-CN" altLang="en-US" sz="2000" b="1" dirty="0">
              <a:solidFill>
                <a:srgbClr val="008080"/>
              </a:solidFill>
              <a:latin typeface="黑体" panose="02010609060101010101" pitchFamily="49" charset="-122"/>
              <a:ea typeface="黑体" panose="02010609060101010101" pitchFamily="49" charset="-122"/>
            </a:endParaRPr>
          </a:p>
        </p:txBody>
      </p:sp>
    </p:spTree>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5"/>
          <p:cNvGrpSpPr/>
          <p:nvPr/>
        </p:nvGrpSpPr>
        <p:grpSpPr>
          <a:xfrm>
            <a:off x="323850" y="1268413"/>
            <a:ext cx="8496300" cy="4968875"/>
            <a:chOff x="204" y="1071"/>
            <a:chExt cx="5352" cy="3130"/>
          </a:xfrm>
        </p:grpSpPr>
        <p:sp>
          <p:nvSpPr>
            <p:cNvPr id="44035" name="Rectangle 3"/>
            <p:cNvSpPr/>
            <p:nvPr/>
          </p:nvSpPr>
          <p:spPr>
            <a:xfrm>
              <a:off x="204" y="1071"/>
              <a:ext cx="5352" cy="3130"/>
            </a:xfrm>
            <a:prstGeom prst="rect">
              <a:avLst/>
            </a:prstGeom>
            <a:noFill/>
            <a:ln w="9525">
              <a:noFill/>
            </a:ln>
          </p:spPr>
          <p:txBody>
            <a:bodyPr/>
            <a:lstStyle/>
            <a:p>
              <a:pPr marL="342900" indent="-342900">
                <a:lnSpc>
                  <a:spcPct val="120000"/>
                </a:lnSpc>
                <a:spcBef>
                  <a:spcPct val="20000"/>
                </a:spcBef>
              </a:pPr>
              <a:r>
                <a:rPr lang="en-US" altLang="zh-CN" sz="2800" b="1" dirty="0">
                  <a:solidFill>
                    <a:srgbClr val="FF0000"/>
                  </a:solidFill>
                  <a:latin typeface="Arial" panose="020B0604020202020204" pitchFamily="34" charset="0"/>
                </a:rPr>
                <a:t>3</a:t>
              </a:r>
              <a:r>
                <a:rPr lang="zh-CN" altLang="en-US" sz="2800" b="1" dirty="0">
                  <a:solidFill>
                    <a:srgbClr val="FF0000"/>
                  </a:solidFill>
                  <a:latin typeface="Arial" panose="020B0604020202020204" pitchFamily="34" charset="0"/>
                </a:rPr>
                <a:t>、</a:t>
              </a:r>
              <a:r>
                <a:rPr lang="zh-CN" altLang="en-US" sz="2800" b="1" dirty="0">
                  <a:solidFill>
                    <a:srgbClr val="FF0000"/>
                  </a:solidFill>
                  <a:latin typeface="Arial" panose="020B0604020202020204" pitchFamily="34" charset="0"/>
                  <a:ea typeface="黑体" panose="02010609060101010101" pitchFamily="49" charset="-122"/>
                </a:rPr>
                <a:t>血脂异常筛检</a:t>
              </a:r>
              <a:r>
                <a:rPr lang="zh-CN" altLang="en-US" sz="2800" b="1" dirty="0">
                  <a:solidFill>
                    <a:srgbClr val="FF0000"/>
                  </a:solidFill>
                  <a:latin typeface="Arial" panose="020B0604020202020204" pitchFamily="34" charset="0"/>
                </a:rPr>
                <a:t>：</a:t>
              </a:r>
            </a:p>
            <a:p>
              <a:pPr marL="342900" indent="-342900">
                <a:lnSpc>
                  <a:spcPct val="150000"/>
                </a:lnSpc>
                <a:spcBef>
                  <a:spcPct val="20000"/>
                </a:spcBef>
                <a:buBlip>
                  <a:blip r:embed="rId2"/>
                </a:buBlip>
              </a:pPr>
              <a:r>
                <a:rPr lang="en-US" altLang="zh-CN" sz="2000" b="1" dirty="0">
                  <a:solidFill>
                    <a:schemeClr val="accent2"/>
                  </a:solidFill>
                  <a:latin typeface="黑体" panose="02010609060101010101" pitchFamily="49" charset="-122"/>
                  <a:ea typeface="黑体" panose="02010609060101010101" pitchFamily="49" charset="-122"/>
                </a:rPr>
                <a:t>20</a:t>
              </a:r>
              <a:r>
                <a:rPr lang="zh-CN" altLang="en-US" sz="2000" b="1" dirty="0">
                  <a:solidFill>
                    <a:schemeClr val="accent2"/>
                  </a:solidFill>
                  <a:latin typeface="黑体" panose="02010609060101010101" pitchFamily="49" charset="-122"/>
                  <a:ea typeface="黑体" panose="02010609060101010101" pitchFamily="49" charset="-122"/>
                </a:rPr>
                <a:t>岁以上的成年人至少每</a:t>
              </a:r>
              <a:r>
                <a:rPr lang="en-US" altLang="zh-CN" sz="2000" b="1" dirty="0">
                  <a:solidFill>
                    <a:schemeClr val="accent2"/>
                  </a:solidFill>
                  <a:latin typeface="黑体" panose="02010609060101010101" pitchFamily="49" charset="-122"/>
                  <a:ea typeface="黑体" panose="02010609060101010101" pitchFamily="49" charset="-122"/>
                </a:rPr>
                <a:t>5</a:t>
              </a:r>
              <a:r>
                <a:rPr lang="zh-CN" altLang="en-US" sz="2000" b="1" dirty="0">
                  <a:solidFill>
                    <a:schemeClr val="accent2"/>
                  </a:solidFill>
                  <a:latin typeface="黑体" panose="02010609060101010101" pitchFamily="49" charset="-122"/>
                  <a:ea typeface="黑体" panose="02010609060101010101" pitchFamily="49" charset="-122"/>
                </a:rPr>
                <a:t>年测量</a:t>
              </a:r>
              <a:r>
                <a:rPr lang="en-US" altLang="zh-CN" sz="2000" b="1" dirty="0">
                  <a:solidFill>
                    <a:schemeClr val="accent2"/>
                  </a:solidFill>
                  <a:latin typeface="黑体" panose="02010609060101010101" pitchFamily="49" charset="-122"/>
                  <a:ea typeface="黑体" panose="02010609060101010101" pitchFamily="49" charset="-122"/>
                </a:rPr>
                <a:t>1</a:t>
              </a:r>
              <a:r>
                <a:rPr lang="zh-CN" altLang="en-US" sz="2000" b="1" dirty="0">
                  <a:solidFill>
                    <a:schemeClr val="accent2"/>
                  </a:solidFill>
                  <a:latin typeface="黑体" panose="02010609060101010101" pitchFamily="49" charset="-122"/>
                  <a:ea typeface="黑体" panose="02010609060101010101" pitchFamily="49" charset="-122"/>
                </a:rPr>
                <a:t>次空腹血脂</a:t>
              </a:r>
            </a:p>
            <a:p>
              <a:pPr marL="342900" indent="-342900">
                <a:lnSpc>
                  <a:spcPct val="150000"/>
                </a:lnSpc>
                <a:spcBef>
                  <a:spcPct val="20000"/>
                </a:spcBef>
                <a:buBlip>
                  <a:blip r:embed="rId2"/>
                </a:buBlip>
              </a:pPr>
              <a:r>
                <a:rPr lang="zh-CN" altLang="en-US" sz="2000" b="1" dirty="0">
                  <a:solidFill>
                    <a:schemeClr val="accent2"/>
                  </a:solidFill>
                  <a:latin typeface="黑体" panose="02010609060101010101" pitchFamily="49" charset="-122"/>
                  <a:ea typeface="黑体" panose="02010609060101010101" pitchFamily="49" charset="-122"/>
                </a:rPr>
                <a:t>缺血性心血管病及其高危人群，建议每</a:t>
              </a:r>
              <a:r>
                <a:rPr lang="en-US" altLang="zh-CN" sz="2000" b="1" dirty="0">
                  <a:solidFill>
                    <a:schemeClr val="accent2"/>
                  </a:solidFill>
                  <a:latin typeface="黑体" panose="02010609060101010101" pitchFamily="49" charset="-122"/>
                  <a:ea typeface="黑体" panose="02010609060101010101" pitchFamily="49" charset="-122"/>
                </a:rPr>
                <a:t>3</a:t>
              </a:r>
              <a:r>
                <a:rPr lang="en-US" altLang="zh-CN" sz="2000" b="1" dirty="0">
                  <a:solidFill>
                    <a:schemeClr val="accent2"/>
                  </a:solidFill>
                  <a:latin typeface="Arial" panose="020B0604020202020204" pitchFamily="34" charset="0"/>
                  <a:ea typeface="黑体" panose="02010609060101010101" pitchFamily="49" charset="-122"/>
                </a:rPr>
                <a:t>—</a:t>
              </a:r>
              <a:r>
                <a:rPr lang="en-US" altLang="zh-CN" sz="2000" b="1" dirty="0">
                  <a:solidFill>
                    <a:schemeClr val="accent2"/>
                  </a:solidFill>
                  <a:latin typeface="黑体" panose="02010609060101010101" pitchFamily="49" charset="-122"/>
                  <a:ea typeface="黑体" panose="02010609060101010101" pitchFamily="49" charset="-122"/>
                </a:rPr>
                <a:t>6</a:t>
              </a:r>
              <a:r>
                <a:rPr lang="zh-CN" altLang="en-US" sz="2000" b="1" dirty="0">
                  <a:solidFill>
                    <a:schemeClr val="accent2"/>
                  </a:solidFill>
                  <a:latin typeface="黑体" panose="02010609060101010101" pitchFamily="49" charset="-122"/>
                  <a:ea typeface="黑体" panose="02010609060101010101" pitchFamily="49" charset="-122"/>
                </a:rPr>
                <a:t>个月测定</a:t>
              </a:r>
              <a:r>
                <a:rPr lang="en-US" altLang="zh-CN" sz="2000" b="1" dirty="0">
                  <a:solidFill>
                    <a:schemeClr val="accent2"/>
                  </a:solidFill>
                  <a:latin typeface="黑体" panose="02010609060101010101" pitchFamily="49" charset="-122"/>
                  <a:ea typeface="黑体" panose="02010609060101010101" pitchFamily="49" charset="-122"/>
                </a:rPr>
                <a:t>1</a:t>
              </a:r>
              <a:r>
                <a:rPr lang="zh-CN" altLang="en-US" sz="2000" b="1" dirty="0">
                  <a:solidFill>
                    <a:schemeClr val="accent2"/>
                  </a:solidFill>
                  <a:latin typeface="黑体" panose="02010609060101010101" pitchFamily="49" charset="-122"/>
                  <a:ea typeface="黑体" panose="02010609060101010101" pitchFamily="49" charset="-122"/>
                </a:rPr>
                <a:t>次血脂</a:t>
              </a:r>
            </a:p>
            <a:p>
              <a:pPr marL="342900" indent="-342900">
                <a:lnSpc>
                  <a:spcPct val="120000"/>
                </a:lnSpc>
                <a:spcBef>
                  <a:spcPct val="20000"/>
                </a:spcBef>
              </a:pPr>
              <a:r>
                <a:rPr lang="zh-CN" altLang="en-US" sz="2000" b="1" dirty="0">
                  <a:solidFill>
                    <a:srgbClr val="FF0000"/>
                  </a:solidFill>
                  <a:latin typeface="黑体" panose="02010609060101010101" pitchFamily="49" charset="-122"/>
                  <a:ea typeface="黑体" panose="02010609060101010101" pitchFamily="49" charset="-122"/>
                </a:rPr>
                <a:t>高危人群：</a:t>
              </a:r>
            </a:p>
            <a:p>
              <a:pPr marL="742950" lvl="1" indent="-285750" eaLnBrk="1" hangingPunct="1">
                <a:lnSpc>
                  <a:spcPct val="120000"/>
                </a:lnSpc>
                <a:spcBef>
                  <a:spcPct val="20000"/>
                </a:spcBef>
                <a:buFont typeface="Wingdings" panose="05000000000000000000" pitchFamily="2" charset="2"/>
                <a:buChar char="Ø"/>
              </a:pPr>
              <a:r>
                <a:rPr lang="zh-CN" altLang="en-US" sz="2000" b="1" dirty="0">
                  <a:solidFill>
                    <a:srgbClr val="008080"/>
                  </a:solidFill>
                  <a:latin typeface="黑体" panose="02010609060101010101" pitchFamily="49" charset="-122"/>
                  <a:ea typeface="黑体" panose="02010609060101010101" pitchFamily="49" charset="-122"/>
                </a:rPr>
                <a:t>冠心病、脑血管病、周围动脉粥样硬化病               </a:t>
              </a:r>
            </a:p>
            <a:p>
              <a:pPr marL="742950" lvl="1" indent="-285750" eaLnBrk="1" hangingPunct="1">
                <a:lnSpc>
                  <a:spcPct val="120000"/>
                </a:lnSpc>
                <a:spcBef>
                  <a:spcPct val="20000"/>
                </a:spcBef>
                <a:buFont typeface="Wingdings" panose="05000000000000000000" pitchFamily="2" charset="2"/>
                <a:buChar char="Ø"/>
              </a:pPr>
              <a:r>
                <a:rPr lang="zh-CN" altLang="en-US" sz="2000" b="1" dirty="0">
                  <a:solidFill>
                    <a:srgbClr val="008080"/>
                  </a:solidFill>
                  <a:latin typeface="黑体" panose="02010609060101010101" pitchFamily="49" charset="-122"/>
                  <a:ea typeface="黑体" panose="02010609060101010101" pitchFamily="49" charset="-122"/>
                </a:rPr>
                <a:t>高血压、糖尿病、肥胖、吸烟</a:t>
              </a:r>
            </a:p>
            <a:p>
              <a:pPr marL="742950" lvl="1" indent="-285750" eaLnBrk="1" hangingPunct="1">
                <a:lnSpc>
                  <a:spcPct val="120000"/>
                </a:lnSpc>
                <a:spcBef>
                  <a:spcPct val="20000"/>
                </a:spcBef>
                <a:buFont typeface="Wingdings" panose="05000000000000000000" pitchFamily="2" charset="2"/>
                <a:buChar char="Ø"/>
              </a:pPr>
              <a:r>
                <a:rPr lang="zh-CN" altLang="en-US" sz="2000" b="1" dirty="0">
                  <a:solidFill>
                    <a:srgbClr val="008080"/>
                  </a:solidFill>
                  <a:latin typeface="黑体" panose="02010609060101010101" pitchFamily="49" charset="-122"/>
                  <a:ea typeface="黑体" panose="02010609060101010101" pitchFamily="49" charset="-122"/>
                </a:rPr>
                <a:t>冠心病或动脉粥样硬化家族史</a:t>
              </a:r>
            </a:p>
            <a:p>
              <a:pPr marL="742950" lvl="1" indent="-285750" eaLnBrk="1" hangingPunct="1">
                <a:lnSpc>
                  <a:spcPct val="120000"/>
                </a:lnSpc>
                <a:spcBef>
                  <a:spcPct val="20000"/>
                </a:spcBef>
                <a:buFont typeface="Wingdings" panose="05000000000000000000" pitchFamily="2" charset="2"/>
                <a:buChar char="Ø"/>
              </a:pPr>
              <a:r>
                <a:rPr lang="zh-CN" altLang="en-US" sz="2000" b="1" dirty="0">
                  <a:solidFill>
                    <a:srgbClr val="008080"/>
                  </a:solidFill>
                  <a:latin typeface="黑体" panose="02010609060101010101" pitchFamily="49" charset="-122"/>
                  <a:ea typeface="黑体" panose="02010609060101010101" pitchFamily="49" charset="-122"/>
                </a:rPr>
                <a:t>皮肤黄色瘤</a:t>
              </a:r>
            </a:p>
            <a:p>
              <a:pPr marL="742950" lvl="1" indent="-285750" eaLnBrk="1" hangingPunct="1">
                <a:lnSpc>
                  <a:spcPct val="120000"/>
                </a:lnSpc>
                <a:spcBef>
                  <a:spcPct val="20000"/>
                </a:spcBef>
                <a:buFont typeface="Wingdings" panose="05000000000000000000" pitchFamily="2" charset="2"/>
                <a:buChar char="Ø"/>
              </a:pPr>
              <a:r>
                <a:rPr lang="zh-CN" altLang="en-US" sz="2000" b="1" dirty="0">
                  <a:solidFill>
                    <a:srgbClr val="008080"/>
                  </a:solidFill>
                  <a:latin typeface="黑体" panose="02010609060101010101" pitchFamily="49" charset="-122"/>
                  <a:ea typeface="黑体" panose="02010609060101010101" pitchFamily="49" charset="-122"/>
                </a:rPr>
                <a:t>家族性高脂血症</a:t>
              </a:r>
            </a:p>
            <a:p>
              <a:pPr marL="742950" lvl="1" indent="-285750" eaLnBrk="1" hangingPunct="1">
                <a:lnSpc>
                  <a:spcPct val="120000"/>
                </a:lnSpc>
                <a:spcBef>
                  <a:spcPct val="20000"/>
                </a:spcBef>
                <a:buNone/>
              </a:pPr>
              <a:endParaRPr lang="zh-CN" altLang="en-US" sz="2000" b="1" dirty="0">
                <a:solidFill>
                  <a:srgbClr val="008080"/>
                </a:solidFill>
                <a:latin typeface="黑体" panose="02010609060101010101" pitchFamily="49" charset="-122"/>
                <a:ea typeface="黑体" panose="02010609060101010101" pitchFamily="49" charset="-122"/>
              </a:endParaRPr>
            </a:p>
          </p:txBody>
        </p:sp>
        <p:sp>
          <p:nvSpPr>
            <p:cNvPr id="44036" name="Rectangle 4"/>
            <p:cNvSpPr/>
            <p:nvPr/>
          </p:nvSpPr>
          <p:spPr>
            <a:xfrm>
              <a:off x="204" y="3640"/>
              <a:ext cx="116" cy="288"/>
            </a:xfrm>
            <a:prstGeom prst="rect">
              <a:avLst/>
            </a:prstGeom>
            <a:noFill/>
            <a:ln w="9525">
              <a:noFill/>
            </a:ln>
          </p:spPr>
          <p:txBody>
            <a:bodyPr wrap="none">
              <a:spAutoFit/>
            </a:bodyPr>
            <a:lstStyle/>
            <a:p>
              <a:endParaRPr lang="zh-CN" altLang="en-US" sz="2400" b="1" dirty="0">
                <a:solidFill>
                  <a:srgbClr val="FF0000"/>
                </a:solidFill>
                <a:latin typeface="Arial" panose="020B0604020202020204" pitchFamily="34" charset="0"/>
              </a:endParaRPr>
            </a:p>
          </p:txBody>
        </p:sp>
      </p:grpSp>
    </p:spTree>
  </p:cSld>
  <p:clrMapOvr>
    <a:masterClrMapping/>
  </p:clrMapOvr>
  <p:transition>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p:nvPr/>
        </p:nvSpPr>
        <p:spPr>
          <a:xfrm>
            <a:off x="323850" y="981075"/>
            <a:ext cx="8569325" cy="5876925"/>
          </a:xfrm>
          <a:prstGeom prst="rect">
            <a:avLst/>
          </a:prstGeom>
          <a:noFill/>
          <a:ln w="9525">
            <a:noFill/>
          </a:ln>
        </p:spPr>
        <p:txBody>
          <a:bodyPr/>
          <a:lstStyle/>
          <a:p>
            <a:pPr marL="342900" indent="-342900">
              <a:lnSpc>
                <a:spcPct val="120000"/>
              </a:lnSpc>
              <a:spcBef>
                <a:spcPct val="20000"/>
              </a:spcBef>
            </a:pPr>
            <a:r>
              <a:rPr lang="en-US" altLang="zh-CN" sz="2800" b="1" dirty="0">
                <a:solidFill>
                  <a:srgbClr val="FF0000"/>
                </a:solidFill>
                <a:latin typeface="Arial" panose="020B0604020202020204" pitchFamily="34" charset="0"/>
              </a:rPr>
              <a:t>4</a:t>
            </a:r>
            <a:r>
              <a:rPr lang="zh-CN" altLang="en-US" sz="2800" b="1" dirty="0">
                <a:solidFill>
                  <a:srgbClr val="FF0000"/>
                </a:solidFill>
                <a:latin typeface="Arial" panose="020B0604020202020204" pitchFamily="34" charset="0"/>
              </a:rPr>
              <a:t>、</a:t>
            </a:r>
            <a:r>
              <a:rPr lang="zh-CN" altLang="en-US" sz="2800" b="1" dirty="0">
                <a:solidFill>
                  <a:srgbClr val="FF0000"/>
                </a:solidFill>
                <a:latin typeface="Arial" panose="020B0604020202020204" pitchFamily="34" charset="0"/>
                <a:ea typeface="黑体" panose="02010609060101010101" pitchFamily="49" charset="-122"/>
              </a:rPr>
              <a:t>乳腺癌自查和筛检</a:t>
            </a:r>
            <a:r>
              <a:rPr lang="zh-CN" altLang="en-US" sz="2800" b="1" dirty="0">
                <a:solidFill>
                  <a:srgbClr val="FF0000"/>
                </a:solidFill>
                <a:latin typeface="Arial" panose="020B0604020202020204" pitchFamily="34" charset="0"/>
              </a:rPr>
              <a:t>：</a:t>
            </a:r>
          </a:p>
          <a:p>
            <a:pPr marL="342900" indent="-342900">
              <a:lnSpc>
                <a:spcPct val="120000"/>
              </a:lnSpc>
              <a:spcBef>
                <a:spcPct val="20000"/>
              </a:spcBef>
            </a:pPr>
            <a:r>
              <a:rPr lang="en-US" altLang="zh-CN" sz="2000" b="1" dirty="0">
                <a:solidFill>
                  <a:srgbClr val="FF0000"/>
                </a:solidFill>
                <a:latin typeface="Arial" panose="020B0604020202020204" pitchFamily="34" charset="0"/>
              </a:rPr>
              <a:t>【</a:t>
            </a:r>
            <a:r>
              <a:rPr lang="zh-CN" altLang="en-US" sz="2000" b="1" dirty="0">
                <a:solidFill>
                  <a:srgbClr val="FF0000"/>
                </a:solidFill>
                <a:latin typeface="Arial" panose="020B0604020202020204" pitchFamily="34" charset="0"/>
              </a:rPr>
              <a:t>自查</a:t>
            </a:r>
            <a:r>
              <a:rPr lang="en-US" altLang="zh-CN" sz="2000" b="1" dirty="0">
                <a:solidFill>
                  <a:srgbClr val="FF0000"/>
                </a:solidFill>
                <a:latin typeface="Arial" panose="020B0604020202020204" pitchFamily="34" charset="0"/>
              </a:rPr>
              <a:t>】</a:t>
            </a:r>
            <a:r>
              <a:rPr lang="zh-CN" altLang="en-US" sz="2000" b="1" dirty="0">
                <a:solidFill>
                  <a:schemeClr val="accent2"/>
                </a:solidFill>
                <a:latin typeface="Arial" panose="020B0604020202020204" pitchFamily="34" charset="0"/>
              </a:rPr>
              <a:t>已婚女性每月一次进行乳腺癌自查，月经周期来潮后</a:t>
            </a:r>
            <a:r>
              <a:rPr lang="en-US" altLang="zh-CN" sz="2000" b="1" dirty="0">
                <a:solidFill>
                  <a:schemeClr val="accent2"/>
                </a:solidFill>
                <a:latin typeface="Arial" panose="020B0604020202020204" pitchFamily="34" charset="0"/>
              </a:rPr>
              <a:t>7—10</a:t>
            </a:r>
            <a:r>
              <a:rPr lang="zh-CN" altLang="en-US" sz="2000" b="1" dirty="0">
                <a:solidFill>
                  <a:schemeClr val="accent2"/>
                </a:solidFill>
                <a:latin typeface="Arial" panose="020B0604020202020204" pitchFamily="34" charset="0"/>
              </a:rPr>
              <a:t>天自查</a:t>
            </a:r>
          </a:p>
          <a:p>
            <a:pPr marL="342900" indent="-342900">
              <a:lnSpc>
                <a:spcPct val="150000"/>
              </a:lnSpc>
              <a:spcBef>
                <a:spcPct val="20000"/>
              </a:spcBef>
            </a:pPr>
            <a:r>
              <a:rPr lang="en-US" altLang="zh-CN" sz="2000" b="1" dirty="0">
                <a:solidFill>
                  <a:srgbClr val="FF0000"/>
                </a:solidFill>
                <a:latin typeface="Arial" panose="020B0604020202020204" pitchFamily="34" charset="0"/>
              </a:rPr>
              <a:t>【</a:t>
            </a:r>
            <a:r>
              <a:rPr lang="zh-CN" altLang="en-US" sz="2000" b="1" dirty="0">
                <a:solidFill>
                  <a:srgbClr val="FF0000"/>
                </a:solidFill>
                <a:latin typeface="Arial" panose="020B0604020202020204" pitchFamily="34" charset="0"/>
              </a:rPr>
              <a:t>筛查</a:t>
            </a:r>
            <a:r>
              <a:rPr lang="en-US" altLang="zh-CN" sz="2000" b="1" dirty="0">
                <a:solidFill>
                  <a:srgbClr val="FF0000"/>
                </a:solidFill>
                <a:latin typeface="Arial" panose="020B0604020202020204" pitchFamily="34" charset="0"/>
              </a:rPr>
              <a:t>】</a:t>
            </a:r>
          </a:p>
          <a:p>
            <a:pPr marL="342900" indent="-342900">
              <a:lnSpc>
                <a:spcPct val="150000"/>
              </a:lnSpc>
              <a:spcBef>
                <a:spcPct val="20000"/>
              </a:spcBef>
            </a:pPr>
            <a:r>
              <a:rPr lang="zh-CN" altLang="en-US" sz="2000" b="1" dirty="0">
                <a:solidFill>
                  <a:srgbClr val="FF0000"/>
                </a:solidFill>
                <a:latin typeface="Arial" panose="020B0604020202020204" pitchFamily="34" charset="0"/>
              </a:rPr>
              <a:t>针对一般人群：</a:t>
            </a:r>
          </a:p>
          <a:p>
            <a:pPr marL="342900" indent="-342900">
              <a:lnSpc>
                <a:spcPct val="150000"/>
              </a:lnSpc>
              <a:spcBef>
                <a:spcPct val="20000"/>
              </a:spcBef>
              <a:buBlip>
                <a:blip r:embed="rId2"/>
              </a:buBlip>
            </a:pPr>
            <a:r>
              <a:rPr lang="en-US" altLang="zh-CN" sz="2000" b="1" dirty="0">
                <a:solidFill>
                  <a:schemeClr val="accent2"/>
                </a:solidFill>
                <a:latin typeface="Arial" panose="020B0604020202020204" pitchFamily="34" charset="0"/>
              </a:rPr>
              <a:t>50—69</a:t>
            </a:r>
            <a:r>
              <a:rPr lang="zh-CN" altLang="en-US" sz="2000" b="1" dirty="0">
                <a:solidFill>
                  <a:schemeClr val="accent2"/>
                </a:solidFill>
                <a:latin typeface="Arial" panose="020B0604020202020204" pitchFamily="34" charset="0"/>
              </a:rPr>
              <a:t>岁，每</a:t>
            </a:r>
            <a:r>
              <a:rPr lang="en-US" altLang="zh-CN" sz="2000" b="1" dirty="0">
                <a:solidFill>
                  <a:schemeClr val="accent2"/>
                </a:solidFill>
                <a:latin typeface="Arial" panose="020B0604020202020204" pitchFamily="34" charset="0"/>
              </a:rPr>
              <a:t>1—2</a:t>
            </a:r>
            <a:r>
              <a:rPr lang="zh-CN" altLang="en-US" sz="2000" b="1" dirty="0">
                <a:solidFill>
                  <a:schemeClr val="accent2"/>
                </a:solidFill>
                <a:latin typeface="Arial" panose="020B0604020202020204" pitchFamily="34" charset="0"/>
              </a:rPr>
              <a:t>年进行</a:t>
            </a:r>
            <a:r>
              <a:rPr lang="en-US" altLang="zh-CN" sz="2000" b="1" dirty="0">
                <a:solidFill>
                  <a:schemeClr val="accent2"/>
                </a:solidFill>
                <a:latin typeface="Arial" panose="020B0604020202020204" pitchFamily="34" charset="0"/>
              </a:rPr>
              <a:t>1</a:t>
            </a:r>
            <a:r>
              <a:rPr lang="zh-CN" altLang="en-US" sz="2000" b="1" dirty="0">
                <a:solidFill>
                  <a:schemeClr val="accent2"/>
                </a:solidFill>
                <a:latin typeface="Arial" panose="020B0604020202020204" pitchFamily="34" charset="0"/>
              </a:rPr>
              <a:t>次乳腺癌筛查，是群体普查的推荐年龄</a:t>
            </a:r>
          </a:p>
          <a:p>
            <a:pPr marL="342900" indent="-342900">
              <a:lnSpc>
                <a:spcPct val="150000"/>
              </a:lnSpc>
              <a:spcBef>
                <a:spcPct val="20000"/>
              </a:spcBef>
              <a:buBlip>
                <a:blip r:embed="rId2"/>
              </a:buBlip>
            </a:pPr>
            <a:r>
              <a:rPr lang="en-US" altLang="zh-CN" sz="2000" b="1" dirty="0">
                <a:solidFill>
                  <a:schemeClr val="accent2"/>
                </a:solidFill>
                <a:latin typeface="Arial" panose="020B0604020202020204" pitchFamily="34" charset="0"/>
              </a:rPr>
              <a:t>≥70</a:t>
            </a:r>
            <a:r>
              <a:rPr lang="zh-CN" altLang="en-US" sz="2000" b="1" dirty="0">
                <a:solidFill>
                  <a:schemeClr val="accent2"/>
                </a:solidFill>
                <a:latin typeface="Arial" panose="020B0604020202020204" pitchFamily="34" charset="0"/>
              </a:rPr>
              <a:t>岁，每</a:t>
            </a:r>
            <a:r>
              <a:rPr lang="en-US" altLang="zh-CN" sz="2000" b="1" dirty="0">
                <a:solidFill>
                  <a:schemeClr val="accent2"/>
                </a:solidFill>
                <a:latin typeface="Arial" panose="020B0604020202020204" pitchFamily="34" charset="0"/>
              </a:rPr>
              <a:t>2</a:t>
            </a:r>
            <a:r>
              <a:rPr lang="zh-CN" altLang="en-US" sz="2000" b="1" dirty="0">
                <a:solidFill>
                  <a:schemeClr val="accent2"/>
                </a:solidFill>
                <a:latin typeface="Arial" panose="020B0604020202020204" pitchFamily="34" charset="0"/>
              </a:rPr>
              <a:t>年</a:t>
            </a:r>
            <a:r>
              <a:rPr lang="en-US" altLang="zh-CN" sz="2000" b="1" dirty="0">
                <a:solidFill>
                  <a:schemeClr val="accent2"/>
                </a:solidFill>
                <a:latin typeface="Arial" panose="020B0604020202020204" pitchFamily="34" charset="0"/>
              </a:rPr>
              <a:t>1</a:t>
            </a:r>
            <a:r>
              <a:rPr lang="zh-CN" altLang="en-US" sz="2000" b="1" dirty="0">
                <a:solidFill>
                  <a:schemeClr val="accent2"/>
                </a:solidFill>
                <a:latin typeface="Arial" panose="020B0604020202020204" pitchFamily="34" charset="0"/>
              </a:rPr>
              <a:t>次</a:t>
            </a:r>
          </a:p>
          <a:p>
            <a:pPr marL="342900" indent="-342900">
              <a:lnSpc>
                <a:spcPct val="150000"/>
              </a:lnSpc>
              <a:spcBef>
                <a:spcPct val="20000"/>
              </a:spcBef>
            </a:pPr>
            <a:r>
              <a:rPr lang="zh-CN" altLang="en-US" sz="2000" b="1" dirty="0">
                <a:solidFill>
                  <a:srgbClr val="FF0000"/>
                </a:solidFill>
                <a:latin typeface="Arial" panose="020B0604020202020204" pitchFamily="34" charset="0"/>
              </a:rPr>
              <a:t>针对乳腺癌高危人群：</a:t>
            </a:r>
            <a:r>
              <a:rPr lang="zh-CN" altLang="en-US" sz="2000" b="1" dirty="0">
                <a:solidFill>
                  <a:schemeClr val="accent2"/>
                </a:solidFill>
                <a:latin typeface="Arial" panose="020B0604020202020204" pitchFamily="34" charset="0"/>
              </a:rPr>
              <a:t>筛查起始年龄可提前到</a:t>
            </a:r>
            <a:r>
              <a:rPr lang="en-US" altLang="zh-CN" sz="2000" b="1" dirty="0">
                <a:solidFill>
                  <a:schemeClr val="accent2"/>
                </a:solidFill>
                <a:latin typeface="Arial" panose="020B0604020202020204" pitchFamily="34" charset="0"/>
              </a:rPr>
              <a:t>40</a:t>
            </a:r>
            <a:r>
              <a:rPr lang="zh-CN" altLang="en-US" sz="2000" b="1" dirty="0">
                <a:solidFill>
                  <a:schemeClr val="accent2"/>
                </a:solidFill>
                <a:latin typeface="Arial" panose="020B0604020202020204" pitchFamily="34" charset="0"/>
              </a:rPr>
              <a:t>岁之前，每半年</a:t>
            </a:r>
            <a:r>
              <a:rPr lang="en-US" altLang="zh-CN" sz="2000" b="1" dirty="0">
                <a:solidFill>
                  <a:schemeClr val="accent2"/>
                </a:solidFill>
                <a:latin typeface="Arial" panose="020B0604020202020204" pitchFamily="34" charset="0"/>
              </a:rPr>
              <a:t>1</a:t>
            </a:r>
            <a:r>
              <a:rPr lang="zh-CN" altLang="en-US" sz="2000" b="1" dirty="0">
                <a:solidFill>
                  <a:schemeClr val="accent2"/>
                </a:solidFill>
                <a:latin typeface="Arial" panose="020B0604020202020204" pitchFamily="34" charset="0"/>
              </a:rPr>
              <a:t>次</a:t>
            </a:r>
          </a:p>
          <a:p>
            <a:pPr marL="342900" indent="-342900">
              <a:lnSpc>
                <a:spcPct val="150000"/>
              </a:lnSpc>
              <a:spcBef>
                <a:spcPct val="20000"/>
              </a:spcBef>
            </a:pPr>
            <a:r>
              <a:rPr lang="zh-CN" altLang="en-US" sz="2000" b="1" dirty="0">
                <a:solidFill>
                  <a:srgbClr val="FF0000"/>
                </a:solidFill>
                <a:latin typeface="Arial" panose="020B0604020202020204" pitchFamily="34" charset="0"/>
              </a:rPr>
              <a:t>乳腺癌高危人群：</a:t>
            </a:r>
          </a:p>
          <a:p>
            <a:pPr marL="742950" lvl="1" indent="-285750" eaLnBrk="1" hangingPunct="1">
              <a:lnSpc>
                <a:spcPct val="120000"/>
              </a:lnSpc>
              <a:spcBef>
                <a:spcPct val="20000"/>
              </a:spcBef>
              <a:buFont typeface="Wingdings" panose="05000000000000000000" pitchFamily="2" charset="2"/>
              <a:buChar char="Ø"/>
            </a:pPr>
            <a:r>
              <a:rPr lang="zh-CN" altLang="en-US" sz="2000" b="1" dirty="0">
                <a:solidFill>
                  <a:srgbClr val="008080"/>
                </a:solidFill>
                <a:latin typeface="Arial" panose="020B0604020202020204" pitchFamily="34" charset="0"/>
              </a:rPr>
              <a:t>乳腺癌遗传倾向者</a:t>
            </a:r>
          </a:p>
          <a:p>
            <a:pPr marL="742950" lvl="1" indent="-285750" eaLnBrk="1" hangingPunct="1">
              <a:lnSpc>
                <a:spcPct val="120000"/>
              </a:lnSpc>
              <a:spcBef>
                <a:spcPct val="20000"/>
              </a:spcBef>
              <a:buFont typeface="Wingdings" panose="05000000000000000000" pitchFamily="2" charset="2"/>
              <a:buChar char="Ø"/>
            </a:pPr>
            <a:r>
              <a:rPr lang="zh-CN" altLang="en-US" sz="2000" b="1" dirty="0">
                <a:solidFill>
                  <a:srgbClr val="008080"/>
                </a:solidFill>
                <a:latin typeface="Arial" panose="020B0604020202020204" pitchFamily="34" charset="0"/>
              </a:rPr>
              <a:t>既往有乳腺导管或小叶中重度不典型增生或小叶原位癌患者</a:t>
            </a:r>
          </a:p>
          <a:p>
            <a:pPr marL="742950" lvl="1" indent="-285750" eaLnBrk="1" hangingPunct="1">
              <a:lnSpc>
                <a:spcPct val="120000"/>
              </a:lnSpc>
              <a:spcBef>
                <a:spcPct val="20000"/>
              </a:spcBef>
              <a:buFont typeface="Wingdings" panose="05000000000000000000" pitchFamily="2" charset="2"/>
              <a:buChar char="Ø"/>
            </a:pPr>
            <a:r>
              <a:rPr lang="zh-CN" altLang="en-US" sz="2000" b="1" dirty="0">
                <a:solidFill>
                  <a:srgbClr val="008080"/>
                </a:solidFill>
                <a:latin typeface="Arial" panose="020B0604020202020204" pitchFamily="34" charset="0"/>
              </a:rPr>
              <a:t>既往行胸部放疗的淋巴瘤患者</a:t>
            </a:r>
          </a:p>
        </p:txBody>
      </p:sp>
    </p:spTree>
  </p:cSld>
  <p:clrMapOvr>
    <a:masterClrMapping/>
  </p:clrMapOvr>
  <p:transition>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2"/>
          <p:cNvSpPr/>
          <p:nvPr/>
        </p:nvSpPr>
        <p:spPr>
          <a:xfrm>
            <a:off x="530225" y="990600"/>
            <a:ext cx="2620963" cy="460375"/>
          </a:xfrm>
          <a:prstGeom prst="rect">
            <a:avLst/>
          </a:prstGeom>
          <a:noFill/>
          <a:ln w="9525">
            <a:noFill/>
          </a:ln>
        </p:spPr>
        <p:txBody>
          <a:bodyPr wrap="none">
            <a:spAutoFit/>
          </a:bodyPr>
          <a:lstStyle/>
          <a:p>
            <a:r>
              <a:rPr lang="zh-CN" altLang="en-US" sz="2400" b="1" dirty="0">
                <a:solidFill>
                  <a:srgbClr val="002060"/>
                </a:solidFill>
                <a:latin typeface="微软雅黑" panose="020B0503020204020204" charset="-122"/>
                <a:ea typeface="微软雅黑" panose="020B0503020204020204" charset="-122"/>
              </a:rPr>
              <a:t>乳腺癌的早期发现</a:t>
            </a:r>
            <a:endParaRPr lang="zh-CN" altLang="en-US" sz="2400" dirty="0">
              <a:solidFill>
                <a:srgbClr val="002060"/>
              </a:solidFill>
              <a:latin typeface="微软雅黑" panose="020B0503020204020204" charset="-122"/>
              <a:ea typeface="微软雅黑" panose="020B0503020204020204" charset="-122"/>
            </a:endParaRPr>
          </a:p>
        </p:txBody>
      </p:sp>
      <p:sp>
        <p:nvSpPr>
          <p:cNvPr id="5" name="矩形: 圆角 4"/>
          <p:cNvSpPr/>
          <p:nvPr/>
        </p:nvSpPr>
        <p:spPr>
          <a:xfrm>
            <a:off x="1647825" y="1452563"/>
            <a:ext cx="6173788" cy="931863"/>
          </a:xfrm>
          <a:prstGeom prst="roundRect">
            <a:avLst/>
          </a:prstGeom>
          <a:ln w="12700">
            <a:noFill/>
          </a:ln>
        </p:spPr>
        <p:style>
          <a:lnRef idx="2">
            <a:schemeClr val="accent4"/>
          </a:lnRef>
          <a:fillRef idx="1">
            <a:schemeClr val="lt1"/>
          </a:fillRef>
          <a:effectRef idx="0">
            <a:schemeClr val="accent4"/>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rgbClr val="C00000"/>
                </a:solidFill>
                <a:effectLst/>
                <a:uLnTx/>
                <a:uFillTx/>
                <a:latin typeface="微软雅黑" panose="020B0503020204020204" charset="-122"/>
                <a:ea typeface="微软雅黑" panose="020B0503020204020204" charset="-122"/>
                <a:cs typeface="+mn-cs"/>
              </a:rPr>
              <a:t>《</a:t>
            </a:r>
            <a:r>
              <a:rPr kumimoji="0" lang="zh-CN" altLang="en-US" sz="2000" b="1" i="0" u="none" strike="noStrike" kern="1200" cap="none" spc="0" normalizeH="0" baseline="0" noProof="1">
                <a:ln>
                  <a:noFill/>
                </a:ln>
                <a:solidFill>
                  <a:srgbClr val="C00000"/>
                </a:solidFill>
                <a:effectLst/>
                <a:uLnTx/>
                <a:uFillTx/>
                <a:latin typeface="微软雅黑" panose="020B0503020204020204" charset="-122"/>
                <a:ea typeface="微软雅黑" panose="020B0503020204020204" charset="-122"/>
                <a:cs typeface="+mn-cs"/>
              </a:rPr>
              <a:t>中国女性乳腺癌筛查指南（</a:t>
            </a:r>
            <a:r>
              <a:rPr kumimoji="0" lang="en-US" altLang="zh-CN" sz="2000" b="1" i="0" u="none" strike="noStrike" kern="1200" cap="none" spc="0" normalizeH="0" baseline="0" noProof="1">
                <a:ln>
                  <a:noFill/>
                </a:ln>
                <a:solidFill>
                  <a:srgbClr val="C00000"/>
                </a:solidFill>
                <a:effectLst/>
                <a:uLnTx/>
                <a:uFillTx/>
                <a:latin typeface="微软雅黑" panose="020B0503020204020204" charset="-122"/>
                <a:ea typeface="微软雅黑" panose="020B0503020204020204" charset="-122"/>
                <a:cs typeface="+mn-cs"/>
              </a:rPr>
              <a:t>2019</a:t>
            </a:r>
            <a:r>
              <a:rPr kumimoji="0" lang="zh-CN" altLang="en-US" sz="2000" b="1" i="0" u="none" strike="noStrike" kern="1200" cap="none" spc="0" normalizeH="0" baseline="0" noProof="1">
                <a:ln>
                  <a:noFill/>
                </a:ln>
                <a:solidFill>
                  <a:srgbClr val="C00000"/>
                </a:solidFill>
                <a:effectLst/>
                <a:uLnTx/>
                <a:uFillTx/>
                <a:latin typeface="微软雅黑" panose="020B0503020204020204" charset="-122"/>
                <a:ea typeface="微软雅黑" panose="020B0503020204020204" charset="-122"/>
                <a:cs typeface="+mn-cs"/>
              </a:rPr>
              <a:t>）</a:t>
            </a:r>
            <a:r>
              <a:rPr kumimoji="0" lang="en-US" altLang="zh-CN" sz="2000" b="1" i="0" u="none" strike="noStrike" kern="1200" cap="none" spc="0" normalizeH="0" baseline="0" noProof="1">
                <a:ln>
                  <a:noFill/>
                </a:ln>
                <a:solidFill>
                  <a:srgbClr val="C00000"/>
                </a:solidFill>
                <a:effectLst/>
                <a:uLnTx/>
                <a:uFillTx/>
                <a:latin typeface="微软雅黑" panose="020B0503020204020204" charset="-122"/>
                <a:ea typeface="微软雅黑" panose="020B0503020204020204" charset="-122"/>
                <a:cs typeface="+mn-cs"/>
              </a:rPr>
              <a:t>》</a:t>
            </a:r>
            <a:endParaRPr kumimoji="0" lang="zh-CN" altLang="en-US" sz="1800" b="1" i="0" u="none" strike="noStrike" kern="1200" cap="none" spc="0" normalizeH="0" baseline="0" noProof="1">
              <a:ln>
                <a:noFill/>
              </a:ln>
              <a:solidFill>
                <a:srgbClr val="C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endParaRPr>
          </a:p>
        </p:txBody>
      </p:sp>
      <p:grpSp>
        <p:nvGrpSpPr>
          <p:cNvPr id="46084" name="组合 5"/>
          <p:cNvGrpSpPr/>
          <p:nvPr/>
        </p:nvGrpSpPr>
        <p:grpSpPr>
          <a:xfrm>
            <a:off x="318770" y="2580005"/>
            <a:ext cx="8197954" cy="3960596"/>
            <a:chOff x="31747" y="2460744"/>
            <a:chExt cx="8198387" cy="3960712"/>
          </a:xfrm>
        </p:grpSpPr>
        <p:grpSp>
          <p:nvGrpSpPr>
            <p:cNvPr id="46090" name="组合 13"/>
            <p:cNvGrpSpPr/>
            <p:nvPr/>
          </p:nvGrpSpPr>
          <p:grpSpPr>
            <a:xfrm>
              <a:off x="31747" y="2509741"/>
              <a:ext cx="3949908" cy="3911715"/>
              <a:chOff x="1159137" y="2292468"/>
              <a:chExt cx="2002696" cy="3426631"/>
            </a:xfrm>
          </p:grpSpPr>
          <p:grpSp>
            <p:nvGrpSpPr>
              <p:cNvPr id="46095" name="组合 15"/>
              <p:cNvGrpSpPr/>
              <p:nvPr/>
            </p:nvGrpSpPr>
            <p:grpSpPr>
              <a:xfrm>
                <a:off x="1159137" y="2292468"/>
                <a:ext cx="1440693" cy="489144"/>
                <a:chOff x="3463926" y="1483043"/>
                <a:chExt cx="1440693" cy="489144"/>
              </a:xfrm>
            </p:grpSpPr>
            <p:sp>
              <p:nvSpPr>
                <p:cNvPr id="18" name="矩形 17"/>
                <p:cNvSpPr/>
                <p:nvPr/>
              </p:nvSpPr>
              <p:spPr>
                <a:xfrm>
                  <a:off x="3463926" y="1597269"/>
                  <a:ext cx="1440847" cy="375483"/>
                </a:xfrm>
                <a:prstGeom prst="rect">
                  <a:avLst/>
                </a:prstGeom>
                <a:solidFill>
                  <a:schemeClr val="bg1"/>
                </a:solidFill>
                <a:ln>
                  <a:noFill/>
                </a:ln>
              </p:spPr>
              <p:txBody>
                <a:bodyPr lIns="51435" tIns="25718" rIns="51435" bIns="25718"/>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745" b="0" i="0" u="none" strike="noStrike" kern="1200" cap="none" spc="0" normalizeH="0" baseline="0" noProof="1">
                    <a:ln>
                      <a:noFill/>
                    </a:ln>
                    <a:solidFill>
                      <a:schemeClr val="tx1">
                        <a:lumMod val="75000"/>
                        <a:lumOff val="25000"/>
                      </a:schemeClr>
                    </a:solidFill>
                    <a:effectLst/>
                    <a:uLnTx/>
                    <a:uFillTx/>
                    <a:latin typeface="+mj-ea"/>
                    <a:ea typeface="+mj-ea"/>
                    <a:cs typeface="+mn-cs"/>
                  </a:endParaRPr>
                </a:p>
              </p:txBody>
            </p:sp>
            <p:sp>
              <p:nvSpPr>
                <p:cNvPr id="46098" name="TextBox 49"/>
                <p:cNvSpPr txBox="1"/>
                <p:nvPr/>
              </p:nvSpPr>
              <p:spPr>
                <a:xfrm>
                  <a:off x="4219410" y="1483043"/>
                  <a:ext cx="556347" cy="322628"/>
                </a:xfrm>
                <a:prstGeom prst="rect">
                  <a:avLst/>
                </a:prstGeom>
                <a:noFill/>
                <a:ln w="9525">
                  <a:noFill/>
                </a:ln>
              </p:spPr>
              <p:txBody>
                <a:bodyPr wrap="none">
                  <a:spAutoFit/>
                </a:bodyPr>
                <a:lstStyle/>
                <a:p>
                  <a:pPr algn="ctr"/>
                  <a:r>
                    <a:rPr lang="zh-CN" altLang="en-US" b="1" dirty="0">
                      <a:latin typeface="微软雅黑" panose="020B0503020204020204" charset="-122"/>
                      <a:ea typeface="微软雅黑" panose="020B0503020204020204" charset="-122"/>
                    </a:rPr>
                    <a:t>筛查年龄</a:t>
                  </a:r>
                </a:p>
              </p:txBody>
            </p:sp>
          </p:grpSp>
          <p:sp>
            <p:nvSpPr>
              <p:cNvPr id="17" name="矩形 16"/>
              <p:cNvSpPr/>
              <p:nvPr/>
            </p:nvSpPr>
            <p:spPr>
              <a:xfrm>
                <a:off x="1298875" y="2770861"/>
                <a:ext cx="1862958" cy="2948238"/>
              </a:xfrm>
              <a:prstGeom prst="rect">
                <a:avLst/>
              </a:prstGeom>
              <a:solidFill>
                <a:schemeClr val="accent1">
                  <a:lumMod val="20000"/>
                  <a:lumOff val="80000"/>
                </a:schemeClr>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745" b="0" i="0" u="none" strike="noStrike" kern="1200" cap="none" spc="0" normalizeH="0" baseline="0" noProof="1">
                  <a:ln>
                    <a:noFill/>
                  </a:ln>
                  <a:solidFill>
                    <a:schemeClr val="lt1"/>
                  </a:solidFill>
                  <a:effectLst/>
                  <a:uLnTx/>
                  <a:uFillTx/>
                  <a:latin typeface="+mj-ea"/>
                  <a:ea typeface="+mj-ea"/>
                  <a:cs typeface="+mn-cs"/>
                </a:endParaRPr>
              </a:p>
            </p:txBody>
          </p:sp>
        </p:grpSp>
        <p:grpSp>
          <p:nvGrpSpPr>
            <p:cNvPr id="46091" name="组合 7"/>
            <p:cNvGrpSpPr/>
            <p:nvPr/>
          </p:nvGrpSpPr>
          <p:grpSpPr>
            <a:xfrm>
              <a:off x="4333568" y="2530180"/>
              <a:ext cx="3896566" cy="3862184"/>
              <a:chOff x="1756073" y="2344298"/>
              <a:chExt cx="2814618" cy="3383244"/>
            </a:xfrm>
          </p:grpSpPr>
          <p:sp>
            <p:nvSpPr>
              <p:cNvPr id="46093" name="TextBox 49"/>
              <p:cNvSpPr txBox="1"/>
              <p:nvPr/>
            </p:nvSpPr>
            <p:spPr>
              <a:xfrm>
                <a:off x="2362716" y="2344298"/>
                <a:ext cx="1618228" cy="322628"/>
              </a:xfrm>
              <a:prstGeom prst="rect">
                <a:avLst/>
              </a:prstGeom>
              <a:noFill/>
              <a:ln w="9525">
                <a:noFill/>
              </a:ln>
            </p:spPr>
            <p:txBody>
              <a:bodyPr wrap="none">
                <a:spAutoFit/>
              </a:bodyPr>
              <a:lstStyle/>
              <a:p>
                <a:pPr algn="ctr"/>
                <a:r>
                  <a:rPr lang="zh-CN" altLang="en-US" b="1" dirty="0">
                    <a:solidFill>
                      <a:schemeClr val="bg1"/>
                    </a:solidFill>
                    <a:latin typeface="微软雅黑" panose="020B0503020204020204" charset="-122"/>
                    <a:ea typeface="微软雅黑" panose="020B0503020204020204" charset="-122"/>
                  </a:rPr>
                  <a:t>筛查间隔时间及方法</a:t>
                </a:r>
              </a:p>
            </p:txBody>
          </p:sp>
          <p:sp>
            <p:nvSpPr>
              <p:cNvPr id="11" name="矩形 10"/>
              <p:cNvSpPr/>
              <p:nvPr/>
            </p:nvSpPr>
            <p:spPr>
              <a:xfrm>
                <a:off x="1756073" y="2804891"/>
                <a:ext cx="2814618" cy="2922651"/>
              </a:xfrm>
              <a:prstGeom prst="rect">
                <a:avLst/>
              </a:prstGeom>
              <a:solidFill>
                <a:schemeClr val="accent4">
                  <a:lumMod val="20000"/>
                  <a:lumOff val="80000"/>
                </a:schemeClr>
              </a:solidFill>
              <a:ln w="127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745" b="0" i="0" u="none" strike="noStrike" kern="1200" cap="none" spc="0" normalizeH="0" baseline="0" noProof="1">
                  <a:ln>
                    <a:noFill/>
                  </a:ln>
                  <a:solidFill>
                    <a:schemeClr val="lt1"/>
                  </a:solidFill>
                  <a:effectLst/>
                  <a:uLnTx/>
                  <a:uFillTx/>
                  <a:latin typeface="+mj-ea"/>
                  <a:ea typeface="+mj-ea"/>
                  <a:cs typeface="+mn-cs"/>
                </a:endParaRPr>
              </a:p>
            </p:txBody>
          </p:sp>
        </p:grpSp>
        <p:sp>
          <p:nvSpPr>
            <p:cNvPr id="9" name="矩形 8"/>
            <p:cNvSpPr/>
            <p:nvPr>
              <p:custDataLst>
                <p:tags r:id="rId2"/>
              </p:custDataLst>
            </p:nvPr>
          </p:nvSpPr>
          <p:spPr>
            <a:xfrm>
              <a:off x="958896" y="2460744"/>
              <a:ext cx="2228968" cy="454038"/>
            </a:xfrm>
            <a:prstGeom prst="rect">
              <a:avLst/>
            </a:prstGeom>
            <a:solidFill>
              <a:srgbClr val="00B0F0"/>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2700" b="0" i="0" u="none" strike="noStrike" kern="1200" cap="none" spc="0" normalizeH="0" baseline="0" noProof="1">
                <a:ln>
                  <a:noFill/>
                </a:ln>
                <a:solidFill>
                  <a:srgbClr val="FFFFFF"/>
                </a:solidFill>
                <a:effectLst/>
                <a:uLnTx/>
                <a:uFillTx/>
                <a:latin typeface="+mn-lt"/>
                <a:ea typeface="+mn-ea"/>
                <a:cs typeface="+mn-cs"/>
              </a:endParaRPr>
            </a:p>
          </p:txBody>
        </p:sp>
      </p:grpSp>
      <p:sp>
        <p:nvSpPr>
          <p:cNvPr id="46085" name="TextBox 49"/>
          <p:cNvSpPr txBox="1"/>
          <p:nvPr/>
        </p:nvSpPr>
        <p:spPr>
          <a:xfrm>
            <a:off x="1468438" y="2614613"/>
            <a:ext cx="1782762" cy="368300"/>
          </a:xfrm>
          <a:prstGeom prst="rect">
            <a:avLst/>
          </a:prstGeom>
          <a:noFill/>
          <a:ln w="9525">
            <a:noFill/>
          </a:ln>
        </p:spPr>
        <p:txBody>
          <a:bodyPr wrap="none">
            <a:spAutoFit/>
          </a:bodyPr>
          <a:lstStyle/>
          <a:p>
            <a:pPr algn="ctr"/>
            <a:r>
              <a:rPr lang="zh-CN" altLang="en-US" b="1" dirty="0">
                <a:solidFill>
                  <a:schemeClr val="bg1"/>
                </a:solidFill>
                <a:latin typeface="微软雅黑" panose="020B0503020204020204" charset="-122"/>
                <a:ea typeface="微软雅黑" panose="020B0503020204020204" charset="-122"/>
              </a:rPr>
              <a:t>乳腺癌高危因素</a:t>
            </a:r>
          </a:p>
        </p:txBody>
      </p:sp>
      <p:sp>
        <p:nvSpPr>
          <p:cNvPr id="23" name="矩形 22"/>
          <p:cNvSpPr/>
          <p:nvPr>
            <p:custDataLst>
              <p:tags r:id="rId1"/>
            </p:custDataLst>
          </p:nvPr>
        </p:nvSpPr>
        <p:spPr>
          <a:xfrm>
            <a:off x="5364163" y="2582863"/>
            <a:ext cx="2528888" cy="454025"/>
          </a:xfrm>
          <a:prstGeom prst="rect">
            <a:avLst/>
          </a:prstGeom>
          <a:solidFill>
            <a:srgbClr val="0070C0"/>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2700" b="0" i="0" u="none" strike="noStrike" kern="1200" cap="none" spc="0" normalizeH="0" baseline="0" noProof="1">
              <a:ln>
                <a:noFill/>
              </a:ln>
              <a:solidFill>
                <a:srgbClr val="FFFFFF"/>
              </a:solidFill>
              <a:effectLst/>
              <a:uLnTx/>
              <a:uFillTx/>
              <a:latin typeface="+mn-lt"/>
              <a:ea typeface="+mn-ea"/>
              <a:cs typeface="+mn-cs"/>
            </a:endParaRPr>
          </a:p>
        </p:txBody>
      </p:sp>
      <p:sp>
        <p:nvSpPr>
          <p:cNvPr id="46087" name="TextBox 49"/>
          <p:cNvSpPr txBox="1"/>
          <p:nvPr/>
        </p:nvSpPr>
        <p:spPr>
          <a:xfrm>
            <a:off x="5737225" y="2622550"/>
            <a:ext cx="1782763" cy="368300"/>
          </a:xfrm>
          <a:prstGeom prst="rect">
            <a:avLst/>
          </a:prstGeom>
          <a:noFill/>
          <a:ln w="9525">
            <a:noFill/>
          </a:ln>
        </p:spPr>
        <p:txBody>
          <a:bodyPr wrap="none">
            <a:spAutoFit/>
          </a:bodyPr>
          <a:lstStyle/>
          <a:p>
            <a:pPr algn="ctr"/>
            <a:r>
              <a:rPr lang="zh-CN" altLang="en-US" b="1" dirty="0">
                <a:solidFill>
                  <a:schemeClr val="bg1"/>
                </a:solidFill>
                <a:latin typeface="微软雅黑" panose="020B0503020204020204" charset="-122"/>
                <a:ea typeface="微软雅黑" panose="020B0503020204020204" charset="-122"/>
              </a:rPr>
              <a:t>乳腺癌筛查方法</a:t>
            </a:r>
          </a:p>
        </p:txBody>
      </p:sp>
      <p:sp>
        <p:nvSpPr>
          <p:cNvPr id="29" name="矩形 28"/>
          <p:cNvSpPr/>
          <p:nvPr/>
        </p:nvSpPr>
        <p:spPr>
          <a:xfrm>
            <a:off x="682625" y="3213100"/>
            <a:ext cx="3438525" cy="3627755"/>
          </a:xfrm>
          <a:prstGeom prst="rect">
            <a:avLst/>
          </a:prstGeom>
        </p:spPr>
        <p:txBody>
          <a:bodyPr>
            <a:spAutoFit/>
          </a:bodyPr>
          <a:lstStyle/>
          <a:p>
            <a:pPr marL="214630" marR="0" lvl="0" indent="-214630" algn="l" defTabSz="914400" rtl="0" eaLnBrk="1" fontAlgn="base" latinLnBrk="0" hangingPunct="1">
              <a:lnSpc>
                <a:spcPct val="150000"/>
              </a:lnSpc>
              <a:spcBef>
                <a:spcPct val="0"/>
              </a:spcBef>
              <a:spcAft>
                <a:spcPct val="0"/>
              </a:spcAft>
              <a:buClrTx/>
              <a:buSzTx/>
              <a:buFont typeface="Wingdings" panose="05000000000000000000" pitchFamily="2" charset="2"/>
              <a:buChar char="p"/>
              <a:defRPr/>
            </a:pP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乳腺癌家族史</a:t>
            </a:r>
            <a:endPar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endParaRPr>
          </a:p>
          <a:p>
            <a:pPr marL="214630" marR="0" lvl="0" indent="-214630" algn="l" defTabSz="914400" rtl="0" eaLnBrk="1" fontAlgn="base" latinLnBrk="0" hangingPunct="1">
              <a:lnSpc>
                <a:spcPct val="150000"/>
              </a:lnSpc>
              <a:spcBef>
                <a:spcPct val="0"/>
              </a:spcBef>
              <a:spcAft>
                <a:spcPct val="0"/>
              </a:spcAft>
              <a:buClrTx/>
              <a:buSzTx/>
              <a:buFont typeface="Wingdings" panose="05000000000000000000" pitchFamily="2" charset="2"/>
              <a:buChar char="p"/>
              <a:defRPr/>
            </a:pP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乳腺不典型增生</a:t>
            </a:r>
            <a:endPar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endParaRPr>
          </a:p>
          <a:p>
            <a:pPr marL="214630" marR="0" lvl="0" indent="-214630" algn="l" defTabSz="914400" rtl="0" eaLnBrk="1" fontAlgn="base" latinLnBrk="0" hangingPunct="1">
              <a:lnSpc>
                <a:spcPct val="150000"/>
              </a:lnSpc>
              <a:spcBef>
                <a:spcPct val="0"/>
              </a:spcBef>
              <a:spcAft>
                <a:spcPct val="0"/>
              </a:spcAft>
              <a:buClrTx/>
              <a:buSzTx/>
              <a:buFont typeface="Wingdings" panose="05000000000000000000" pitchFamily="2" charset="2"/>
              <a:buChar char="p"/>
              <a:defRPr/>
            </a:pP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绝经后肥胖或体质指数高</a:t>
            </a:r>
            <a:endPar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endParaRPr>
          </a:p>
          <a:p>
            <a:pPr marL="214630" marR="0" lvl="0" indent="-214630" algn="l" defTabSz="914400" rtl="0" eaLnBrk="1" fontAlgn="base" latinLnBrk="0" hangingPunct="1">
              <a:lnSpc>
                <a:spcPct val="150000"/>
              </a:lnSpc>
              <a:spcBef>
                <a:spcPct val="0"/>
              </a:spcBef>
              <a:spcAft>
                <a:spcPct val="0"/>
              </a:spcAft>
              <a:buClrTx/>
              <a:buSzTx/>
              <a:buFont typeface="Wingdings" panose="05000000000000000000" pitchFamily="2" charset="2"/>
              <a:buChar char="p"/>
              <a:defRPr/>
            </a:pP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乳腺密度大</a:t>
            </a:r>
            <a:endPar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endParaRPr>
          </a:p>
          <a:p>
            <a:pPr marL="214630" marR="0" lvl="0" indent="-214630" algn="l" defTabSz="914400" rtl="0" eaLnBrk="1" fontAlgn="base" latinLnBrk="0" hangingPunct="1">
              <a:lnSpc>
                <a:spcPct val="150000"/>
              </a:lnSpc>
              <a:spcBef>
                <a:spcPct val="0"/>
              </a:spcBef>
              <a:spcAft>
                <a:spcPct val="0"/>
              </a:spcAft>
              <a:buClrTx/>
              <a:buSzTx/>
              <a:buFont typeface="Wingdings" panose="05000000000000000000" pitchFamily="2" charset="2"/>
              <a:buChar char="p"/>
              <a:defRPr/>
            </a:pP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更年期雌激素替代治疗</a:t>
            </a:r>
            <a:endPar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endParaRPr>
          </a:p>
          <a:p>
            <a:pPr marL="214630" marR="0" lvl="0" indent="-214630" algn="l" defTabSz="914400" rtl="0" eaLnBrk="1" fontAlgn="base" latinLnBrk="0" hangingPunct="1">
              <a:lnSpc>
                <a:spcPct val="150000"/>
              </a:lnSpc>
              <a:spcBef>
                <a:spcPct val="0"/>
              </a:spcBef>
              <a:spcAft>
                <a:spcPct val="0"/>
              </a:spcAft>
              <a:buClrTx/>
              <a:buSzTx/>
              <a:buFont typeface="Wingdings" panose="05000000000000000000" pitchFamily="2" charset="2"/>
              <a:buChar char="p"/>
              <a:defRPr/>
            </a:pP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胸部放疗史</a:t>
            </a:r>
            <a:endPar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endParaRPr>
          </a:p>
          <a:p>
            <a:pPr marL="214630" marR="0" lvl="0" indent="-214630" algn="l" defTabSz="914400" rtl="0" eaLnBrk="1" fontAlgn="base" latinLnBrk="0" hangingPunct="1">
              <a:lnSpc>
                <a:spcPct val="150000"/>
              </a:lnSpc>
              <a:spcBef>
                <a:spcPct val="0"/>
              </a:spcBef>
              <a:spcAft>
                <a:spcPct val="0"/>
              </a:spcAft>
              <a:buClrTx/>
              <a:buSzTx/>
              <a:buFont typeface="Wingdings" panose="05000000000000000000" pitchFamily="2" charset="2"/>
              <a:buChar char="p"/>
              <a:defRPr/>
            </a:pP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其他：未生育哺乳、初潮早，闭经晚等</a:t>
            </a:r>
            <a:endPar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endParaRPr>
          </a:p>
          <a:p>
            <a:pPr marL="214630" marR="0" lvl="0" indent="-214630" algn="l" defTabSz="914400" rtl="0" eaLnBrk="1" fontAlgn="base" latinLnBrk="0" hangingPunct="1">
              <a:lnSpc>
                <a:spcPct val="150000"/>
              </a:lnSpc>
              <a:spcBef>
                <a:spcPct val="0"/>
              </a:spcBef>
              <a:spcAft>
                <a:spcPct val="0"/>
              </a:spcAft>
              <a:buClrTx/>
              <a:buSzTx/>
              <a:buFont typeface="Wingdings" panose="05000000000000000000" pitchFamily="2" charset="2"/>
              <a:buChar char="p"/>
              <a:defRPr/>
            </a:pPr>
            <a:endParaRPr kumimoji="0" lang="en-US" altLang="zh-CN" sz="135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endParaRPr>
          </a:p>
          <a:p>
            <a:pPr marL="214630" marR="0" lvl="0" indent="-214630" algn="l" defTabSz="914400" rtl="0" eaLnBrk="1" fontAlgn="base" latinLnBrk="0" hangingPunct="1">
              <a:lnSpc>
                <a:spcPct val="130000"/>
              </a:lnSpc>
              <a:spcBef>
                <a:spcPct val="0"/>
              </a:spcBef>
              <a:spcAft>
                <a:spcPct val="0"/>
              </a:spcAft>
              <a:buClrTx/>
              <a:buSzTx/>
              <a:buFont typeface="Wingdings" panose="05000000000000000000" pitchFamily="2" charset="2"/>
              <a:buChar char="p"/>
              <a:defRPr/>
            </a:pPr>
            <a:endParaRPr kumimoji="0" lang="zh-CN" altLang="en-US" sz="135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矩形 30"/>
          <p:cNvSpPr/>
          <p:nvPr/>
        </p:nvSpPr>
        <p:spPr>
          <a:xfrm>
            <a:off x="4715510" y="3356610"/>
            <a:ext cx="3930650" cy="2676525"/>
          </a:xfrm>
          <a:prstGeom prst="rect">
            <a:avLst/>
          </a:prstGeom>
        </p:spPr>
        <p:txBody>
          <a:bodyPr wrap="square">
            <a:spAutoFit/>
          </a:bodyPr>
          <a:lstStyle/>
          <a:p>
            <a:pPr marL="214630" marR="0" lvl="0" indent="-214630" algn="l" defTabSz="914400" rtl="0" eaLnBrk="1" fontAlgn="base" latinLnBrk="0" hangingPunct="1">
              <a:lnSpc>
                <a:spcPct val="150000"/>
              </a:lnSpc>
              <a:spcBef>
                <a:spcPct val="0"/>
              </a:spcBef>
              <a:spcAft>
                <a:spcPct val="0"/>
              </a:spcAft>
              <a:buClrTx/>
              <a:buSzTx/>
              <a:buFont typeface="Wingdings" panose="05000000000000000000" pitchFamily="2" charset="2"/>
              <a:buChar char="p"/>
              <a:defRPr/>
            </a:pP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乳腺</a:t>
            </a:r>
            <a:r>
              <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X</a:t>
            </a: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线，为一般风险的主要筛查方法</a:t>
            </a:r>
            <a:endPar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endParaRPr>
          </a:p>
          <a:p>
            <a:pPr marL="214630" marR="0" lvl="0" indent="-214630" algn="l" defTabSz="914400" rtl="0" eaLnBrk="1" fontAlgn="base" latinLnBrk="0" hangingPunct="1">
              <a:lnSpc>
                <a:spcPct val="150000"/>
              </a:lnSpc>
              <a:spcBef>
                <a:spcPct val="0"/>
              </a:spcBef>
              <a:spcAft>
                <a:spcPct val="0"/>
              </a:spcAft>
              <a:buClrTx/>
              <a:buSzTx/>
              <a:buFont typeface="Wingdings" panose="05000000000000000000" pitchFamily="2" charset="2"/>
              <a:buChar char="p"/>
              <a:defRPr/>
            </a:pP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乳腺超声，为致密型乳腺女性的补充筛查方法</a:t>
            </a:r>
            <a:endPar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endParaRPr>
          </a:p>
          <a:p>
            <a:pPr marL="214630" marR="0" lvl="0" indent="-214630" algn="l" defTabSz="914400" rtl="0" eaLnBrk="1" fontAlgn="base" latinLnBrk="0" hangingPunct="1">
              <a:lnSpc>
                <a:spcPct val="150000"/>
              </a:lnSpc>
              <a:spcBef>
                <a:spcPct val="0"/>
              </a:spcBef>
              <a:spcAft>
                <a:spcPct val="0"/>
              </a:spcAft>
              <a:buClrTx/>
              <a:buSzTx/>
              <a:buFont typeface="Wingdings" panose="05000000000000000000" pitchFamily="2" charset="2"/>
              <a:buChar char="p"/>
              <a:defRPr/>
            </a:pP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乳腺</a:t>
            </a:r>
            <a:r>
              <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MRI</a:t>
            </a: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，对有早发乳腺癌家族史且携带乳腺癌致病性遗传突变者，或乳腺</a:t>
            </a:r>
            <a:r>
              <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X</a:t>
            </a: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线及超声均阴性的其他高危风险女性补充性筛查</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矩形 2"/>
          <p:cNvSpPr/>
          <p:nvPr/>
        </p:nvSpPr>
        <p:spPr>
          <a:xfrm>
            <a:off x="530225" y="990600"/>
            <a:ext cx="2620963" cy="460375"/>
          </a:xfrm>
          <a:prstGeom prst="rect">
            <a:avLst/>
          </a:prstGeom>
          <a:noFill/>
          <a:ln w="9525">
            <a:noFill/>
          </a:ln>
        </p:spPr>
        <p:txBody>
          <a:bodyPr wrap="none">
            <a:spAutoFit/>
          </a:bodyPr>
          <a:lstStyle/>
          <a:p>
            <a:r>
              <a:rPr lang="zh-CN" altLang="en-US" sz="2400" b="1" dirty="0">
                <a:solidFill>
                  <a:srgbClr val="002060"/>
                </a:solidFill>
                <a:latin typeface="微软雅黑" panose="020B0503020204020204" charset="-122"/>
                <a:ea typeface="微软雅黑" panose="020B0503020204020204" charset="-122"/>
              </a:rPr>
              <a:t>乳腺癌的早期发现</a:t>
            </a:r>
            <a:endParaRPr lang="zh-CN" altLang="en-US" sz="2400" dirty="0">
              <a:solidFill>
                <a:srgbClr val="002060"/>
              </a:solidFill>
              <a:latin typeface="微软雅黑" panose="020B0503020204020204" charset="-122"/>
              <a:ea typeface="微软雅黑" panose="020B0503020204020204" charset="-122"/>
            </a:endParaRPr>
          </a:p>
        </p:txBody>
      </p:sp>
      <p:sp>
        <p:nvSpPr>
          <p:cNvPr id="5" name="矩形: 圆角 4"/>
          <p:cNvSpPr/>
          <p:nvPr/>
        </p:nvSpPr>
        <p:spPr>
          <a:xfrm>
            <a:off x="1647825" y="1649413"/>
            <a:ext cx="5848350" cy="735013"/>
          </a:xfrm>
          <a:prstGeom prst="roundRect">
            <a:avLst/>
          </a:prstGeom>
          <a:ln w="12700">
            <a:noFill/>
          </a:ln>
        </p:spPr>
        <p:style>
          <a:lnRef idx="2">
            <a:schemeClr val="accent4"/>
          </a:lnRef>
          <a:fillRef idx="1">
            <a:schemeClr val="lt1"/>
          </a:fillRef>
          <a:effectRef idx="0">
            <a:schemeClr val="accent4"/>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rgbClr val="C00000"/>
                </a:solidFill>
                <a:effectLst/>
                <a:uLnTx/>
                <a:uFillTx/>
                <a:latin typeface="微软雅黑" panose="020B0503020204020204" charset="-122"/>
                <a:ea typeface="微软雅黑" panose="020B0503020204020204" charset="-122"/>
                <a:cs typeface="+mn-cs"/>
              </a:rPr>
              <a:t>《</a:t>
            </a:r>
            <a:r>
              <a:rPr kumimoji="0" lang="zh-CN" altLang="en-US" sz="2000" b="1" i="0" u="none" strike="noStrike" kern="1200" cap="none" spc="0" normalizeH="0" baseline="0" noProof="1">
                <a:ln>
                  <a:noFill/>
                </a:ln>
                <a:solidFill>
                  <a:srgbClr val="C00000"/>
                </a:solidFill>
                <a:effectLst/>
                <a:uLnTx/>
                <a:uFillTx/>
                <a:latin typeface="微软雅黑" panose="020B0503020204020204" charset="-122"/>
                <a:ea typeface="微软雅黑" panose="020B0503020204020204" charset="-122"/>
                <a:cs typeface="+mn-cs"/>
              </a:rPr>
              <a:t>中国女性乳腺癌筛查指南（</a:t>
            </a:r>
            <a:r>
              <a:rPr kumimoji="0" lang="en-US" altLang="zh-CN" sz="2000" b="1" i="0" u="none" strike="noStrike" kern="1200" cap="none" spc="0" normalizeH="0" baseline="0" noProof="1">
                <a:ln>
                  <a:noFill/>
                </a:ln>
                <a:solidFill>
                  <a:srgbClr val="C00000"/>
                </a:solidFill>
                <a:effectLst/>
                <a:uLnTx/>
                <a:uFillTx/>
                <a:latin typeface="微软雅黑" panose="020B0503020204020204" charset="-122"/>
                <a:ea typeface="微软雅黑" panose="020B0503020204020204" charset="-122"/>
                <a:cs typeface="+mn-cs"/>
              </a:rPr>
              <a:t>2019</a:t>
            </a:r>
            <a:r>
              <a:rPr kumimoji="0" lang="zh-CN" altLang="en-US" sz="2000" b="1" i="0" u="none" strike="noStrike" kern="1200" cap="none" spc="0" normalizeH="0" baseline="0" noProof="1">
                <a:ln>
                  <a:noFill/>
                </a:ln>
                <a:solidFill>
                  <a:srgbClr val="C00000"/>
                </a:solidFill>
                <a:effectLst/>
                <a:uLnTx/>
                <a:uFillTx/>
                <a:latin typeface="微软雅黑" panose="020B0503020204020204" charset="-122"/>
                <a:ea typeface="微软雅黑" panose="020B0503020204020204" charset="-122"/>
                <a:cs typeface="+mn-cs"/>
              </a:rPr>
              <a:t>）</a:t>
            </a:r>
            <a:r>
              <a:rPr kumimoji="0" lang="en-US" altLang="zh-CN" sz="2000" b="1" i="0" u="none" strike="noStrike" kern="1200" cap="none" spc="0" normalizeH="0" baseline="0" noProof="1">
                <a:ln>
                  <a:noFill/>
                </a:ln>
                <a:solidFill>
                  <a:srgbClr val="C00000"/>
                </a:solidFill>
                <a:effectLst/>
                <a:uLnTx/>
                <a:uFillTx/>
                <a:latin typeface="微软雅黑" panose="020B0503020204020204" charset="-122"/>
                <a:ea typeface="微软雅黑" panose="020B0503020204020204" charset="-122"/>
                <a:cs typeface="+mn-cs"/>
              </a:rPr>
              <a:t>》</a:t>
            </a:r>
            <a:endParaRPr kumimoji="0" lang="zh-CN" altLang="en-US" sz="2000" b="1" i="0" u="none" strike="noStrike" kern="1200" cap="none" spc="0" normalizeH="0" baseline="0" noProof="1">
              <a:ln>
                <a:noFill/>
              </a:ln>
              <a:solidFill>
                <a:srgbClr val="C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endParaRPr>
          </a:p>
        </p:txBody>
      </p:sp>
      <p:grpSp>
        <p:nvGrpSpPr>
          <p:cNvPr id="47108" name="组合 5"/>
          <p:cNvGrpSpPr/>
          <p:nvPr/>
        </p:nvGrpSpPr>
        <p:grpSpPr>
          <a:xfrm>
            <a:off x="323850" y="2582863"/>
            <a:ext cx="8197954" cy="4114067"/>
            <a:chOff x="31747" y="2478207"/>
            <a:chExt cx="8198387" cy="4114188"/>
          </a:xfrm>
        </p:grpSpPr>
        <p:grpSp>
          <p:nvGrpSpPr>
            <p:cNvPr id="47113" name="组合 6"/>
            <p:cNvGrpSpPr/>
            <p:nvPr/>
          </p:nvGrpSpPr>
          <p:grpSpPr>
            <a:xfrm>
              <a:off x="31747" y="2509741"/>
              <a:ext cx="4064215" cy="4055230"/>
              <a:chOff x="6095194" y="2227088"/>
              <a:chExt cx="2060652" cy="3552349"/>
            </a:xfrm>
          </p:grpSpPr>
          <p:grpSp>
            <p:nvGrpSpPr>
              <p:cNvPr id="47118" name="组合 13"/>
              <p:cNvGrpSpPr/>
              <p:nvPr/>
            </p:nvGrpSpPr>
            <p:grpSpPr>
              <a:xfrm>
                <a:off x="6095194" y="2227088"/>
                <a:ext cx="2056788" cy="3552349"/>
                <a:chOff x="1159137" y="2292468"/>
                <a:chExt cx="2056788" cy="3552349"/>
              </a:xfrm>
            </p:grpSpPr>
            <p:grpSp>
              <p:nvGrpSpPr>
                <p:cNvPr id="47120" name="组合 15"/>
                <p:cNvGrpSpPr/>
                <p:nvPr/>
              </p:nvGrpSpPr>
              <p:grpSpPr>
                <a:xfrm>
                  <a:off x="1159137" y="2292468"/>
                  <a:ext cx="1440693" cy="489144"/>
                  <a:chOff x="3463926" y="1483043"/>
                  <a:chExt cx="1440693" cy="489144"/>
                </a:xfrm>
              </p:grpSpPr>
              <p:sp>
                <p:nvSpPr>
                  <p:cNvPr id="18" name="矩形 17"/>
                  <p:cNvSpPr/>
                  <p:nvPr/>
                </p:nvSpPr>
                <p:spPr>
                  <a:xfrm>
                    <a:off x="3463926" y="1597269"/>
                    <a:ext cx="1440847" cy="375483"/>
                  </a:xfrm>
                  <a:prstGeom prst="rect">
                    <a:avLst/>
                  </a:prstGeom>
                  <a:solidFill>
                    <a:schemeClr val="bg1"/>
                  </a:solidFill>
                  <a:ln>
                    <a:noFill/>
                  </a:ln>
                </p:spPr>
                <p:txBody>
                  <a:bodyPr lIns="51435" tIns="25718" rIns="51435" bIns="25718"/>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745" b="0" i="0" u="none" strike="noStrike" kern="1200" cap="none" spc="0" normalizeH="0" baseline="0" noProof="1">
                      <a:ln>
                        <a:noFill/>
                      </a:ln>
                      <a:solidFill>
                        <a:schemeClr val="tx1">
                          <a:lumMod val="75000"/>
                          <a:lumOff val="25000"/>
                        </a:schemeClr>
                      </a:solidFill>
                      <a:effectLst/>
                      <a:uLnTx/>
                      <a:uFillTx/>
                      <a:latin typeface="+mj-ea"/>
                      <a:ea typeface="+mj-ea"/>
                      <a:cs typeface="+mn-cs"/>
                    </a:endParaRPr>
                  </a:p>
                </p:txBody>
              </p:sp>
              <p:sp>
                <p:nvSpPr>
                  <p:cNvPr id="47123" name="TextBox 49"/>
                  <p:cNvSpPr txBox="1"/>
                  <p:nvPr/>
                </p:nvSpPr>
                <p:spPr>
                  <a:xfrm>
                    <a:off x="4219410" y="1483043"/>
                    <a:ext cx="556347" cy="322628"/>
                  </a:xfrm>
                  <a:prstGeom prst="rect">
                    <a:avLst/>
                  </a:prstGeom>
                  <a:noFill/>
                  <a:ln w="9525">
                    <a:noFill/>
                  </a:ln>
                </p:spPr>
                <p:txBody>
                  <a:bodyPr wrap="none">
                    <a:spAutoFit/>
                  </a:bodyPr>
                  <a:lstStyle/>
                  <a:p>
                    <a:pPr algn="ctr"/>
                    <a:r>
                      <a:rPr lang="zh-CN" altLang="en-US" b="1" dirty="0">
                        <a:latin typeface="微软雅黑" panose="020B0503020204020204" charset="-122"/>
                        <a:ea typeface="微软雅黑" panose="020B0503020204020204" charset="-122"/>
                      </a:rPr>
                      <a:t>筛查年龄</a:t>
                    </a:r>
                  </a:p>
                </p:txBody>
              </p:sp>
            </p:grpSp>
            <p:sp>
              <p:nvSpPr>
                <p:cNvPr id="17" name="矩形 16"/>
                <p:cNvSpPr/>
                <p:nvPr/>
              </p:nvSpPr>
              <p:spPr>
                <a:xfrm>
                  <a:off x="1263779" y="2770861"/>
                  <a:ext cx="1952146" cy="3073956"/>
                </a:xfrm>
                <a:prstGeom prst="rect">
                  <a:avLst/>
                </a:prstGeom>
                <a:solidFill>
                  <a:schemeClr val="accent1">
                    <a:lumMod val="20000"/>
                    <a:lumOff val="80000"/>
                  </a:schemeClr>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745" b="0" i="0" u="none" strike="noStrike" kern="1200" cap="none" spc="0" normalizeH="0" baseline="0" noProof="1">
                    <a:ln>
                      <a:noFill/>
                    </a:ln>
                    <a:solidFill>
                      <a:schemeClr val="lt1"/>
                    </a:solidFill>
                    <a:effectLst/>
                    <a:uLnTx/>
                    <a:uFillTx/>
                    <a:latin typeface="+mj-ea"/>
                    <a:ea typeface="+mj-ea"/>
                    <a:cs typeface="+mn-cs"/>
                  </a:endParaRPr>
                </a:p>
              </p:txBody>
            </p:sp>
          </p:grpSp>
          <p:sp>
            <p:nvSpPr>
              <p:cNvPr id="15" name="矩形 14"/>
              <p:cNvSpPr/>
              <p:nvPr/>
            </p:nvSpPr>
            <p:spPr>
              <a:xfrm>
                <a:off x="6215291" y="2761109"/>
                <a:ext cx="1940555" cy="2301294"/>
              </a:xfrm>
              <a:prstGeom prst="rect">
                <a:avLst/>
              </a:prstGeom>
            </p:spPr>
            <p:txBody>
              <a:bodyPr wrap="square">
                <a:spAutoFit/>
              </a:bodyPr>
              <a:lstStyle/>
              <a:p>
                <a:pPr marL="214630" marR="0" lvl="0" indent="-214630" algn="l" defTabSz="914400" rtl="0" eaLnBrk="1" fontAlgn="base" latinLnBrk="0" hangingPunct="1">
                  <a:lnSpc>
                    <a:spcPct val="150000"/>
                  </a:lnSpc>
                  <a:spcBef>
                    <a:spcPct val="0"/>
                  </a:spcBef>
                  <a:spcAft>
                    <a:spcPct val="0"/>
                  </a:spcAft>
                  <a:buClrTx/>
                  <a:buSzTx/>
                  <a:buFont typeface="Wingdings" panose="05000000000000000000" pitchFamily="2" charset="2"/>
                  <a:buChar char="p"/>
                  <a:defRPr/>
                </a:pPr>
                <a:r>
                  <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40-44</a:t>
                </a: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岁或＞</a:t>
                </a:r>
                <a:r>
                  <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69</a:t>
                </a: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岁，一般风险身体健康且预期寿命＞</a:t>
                </a:r>
                <a:r>
                  <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10</a:t>
                </a: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年可接受筛查</a:t>
                </a:r>
                <a:endPar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endParaRPr>
              </a:p>
              <a:p>
                <a:pPr marL="214630" marR="0" lvl="0" indent="-214630" algn="l" defTabSz="914400" rtl="0" eaLnBrk="1" fontAlgn="base" latinLnBrk="0" hangingPunct="1">
                  <a:lnSpc>
                    <a:spcPct val="150000"/>
                  </a:lnSpc>
                  <a:spcBef>
                    <a:spcPct val="0"/>
                  </a:spcBef>
                  <a:spcAft>
                    <a:spcPct val="0"/>
                  </a:spcAft>
                  <a:buClrTx/>
                  <a:buSzTx/>
                  <a:buFont typeface="Wingdings" panose="05000000000000000000" pitchFamily="2" charset="2"/>
                  <a:buChar char="p"/>
                  <a:defRPr/>
                </a:pPr>
                <a:r>
                  <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45</a:t>
                </a: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a:t>
                </a:r>
                <a:r>
                  <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69</a:t>
                </a: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岁一般风险者，规律筛查</a:t>
                </a:r>
                <a:endPar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endParaRPr>
              </a:p>
              <a:p>
                <a:pPr marL="214630" marR="0" lvl="0" indent="-214630" algn="l" defTabSz="914400" rtl="0" eaLnBrk="1" fontAlgn="base" latinLnBrk="0" hangingPunct="1">
                  <a:lnSpc>
                    <a:spcPct val="150000"/>
                  </a:lnSpc>
                  <a:spcBef>
                    <a:spcPct val="0"/>
                  </a:spcBef>
                  <a:spcAft>
                    <a:spcPct val="0"/>
                  </a:spcAft>
                  <a:buClrTx/>
                  <a:buSzTx/>
                  <a:buFont typeface="Wingdings" panose="05000000000000000000" pitchFamily="2" charset="2"/>
                  <a:buChar char="p"/>
                  <a:defRPr/>
                </a:pP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早发乳腺癌家族史且携带乳腺癌致病性遗传突变者，筛查年龄提前至</a:t>
                </a:r>
                <a:r>
                  <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35</a:t>
                </a: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岁</a:t>
                </a:r>
                <a:endPar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endParaRPr>
              </a:p>
              <a:p>
                <a:pPr marL="214630" marR="0" lvl="0" indent="-214630" algn="l" defTabSz="914400" rtl="0" eaLnBrk="1" fontAlgn="base" latinLnBrk="0" hangingPunct="1">
                  <a:lnSpc>
                    <a:spcPct val="150000"/>
                  </a:lnSpc>
                  <a:spcBef>
                    <a:spcPct val="0"/>
                  </a:spcBef>
                  <a:spcAft>
                    <a:spcPct val="0"/>
                  </a:spcAft>
                  <a:buClrTx/>
                  <a:buSzTx/>
                  <a:buFont typeface="Wingdings" panose="05000000000000000000" pitchFamily="2" charset="2"/>
                  <a:buChar char="p"/>
                  <a:defRPr/>
                </a:pP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其他乳腺癌高危风险者，提前至</a:t>
                </a:r>
                <a:r>
                  <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40</a:t>
                </a: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岁</a:t>
                </a:r>
                <a:endPar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endParaRPr>
              </a:p>
              <a:p>
                <a:pPr marL="214630" marR="0" lvl="0" indent="-214630" algn="l" defTabSz="914400" rtl="0" eaLnBrk="1" fontAlgn="base" latinLnBrk="0" hangingPunct="1">
                  <a:lnSpc>
                    <a:spcPct val="130000"/>
                  </a:lnSpc>
                  <a:spcBef>
                    <a:spcPct val="0"/>
                  </a:spcBef>
                  <a:spcAft>
                    <a:spcPct val="0"/>
                  </a:spcAft>
                  <a:buClrTx/>
                  <a:buSzTx/>
                  <a:buFont typeface="Wingdings" panose="05000000000000000000" pitchFamily="2" charset="2"/>
                  <a:buChar char="p"/>
                  <a:defRPr/>
                </a:pPr>
                <a:endPar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endParaRPr>
              </a:p>
            </p:txBody>
          </p:sp>
        </p:grpSp>
        <p:grpSp>
          <p:nvGrpSpPr>
            <p:cNvPr id="47114" name="组合 7"/>
            <p:cNvGrpSpPr/>
            <p:nvPr/>
          </p:nvGrpSpPr>
          <p:grpSpPr>
            <a:xfrm>
              <a:off x="4475181" y="2530180"/>
              <a:ext cx="3754953" cy="4062215"/>
              <a:chOff x="1858365" y="2344298"/>
              <a:chExt cx="2712326" cy="3558470"/>
            </a:xfrm>
          </p:grpSpPr>
          <p:sp>
            <p:nvSpPr>
              <p:cNvPr id="47116" name="TextBox 49"/>
              <p:cNvSpPr txBox="1"/>
              <p:nvPr/>
            </p:nvSpPr>
            <p:spPr>
              <a:xfrm>
                <a:off x="2362716" y="2344298"/>
                <a:ext cx="1618228" cy="322628"/>
              </a:xfrm>
              <a:prstGeom prst="rect">
                <a:avLst/>
              </a:prstGeom>
              <a:noFill/>
              <a:ln w="9525">
                <a:noFill/>
              </a:ln>
            </p:spPr>
            <p:txBody>
              <a:bodyPr wrap="none">
                <a:spAutoFit/>
              </a:bodyPr>
              <a:lstStyle/>
              <a:p>
                <a:pPr algn="ctr"/>
                <a:r>
                  <a:rPr lang="zh-CN" altLang="en-US" b="1" dirty="0">
                    <a:solidFill>
                      <a:schemeClr val="bg1"/>
                    </a:solidFill>
                    <a:latin typeface="微软雅黑" panose="020B0503020204020204" charset="-122"/>
                    <a:ea typeface="微软雅黑" panose="020B0503020204020204" charset="-122"/>
                  </a:rPr>
                  <a:t>筛查间隔时间及方法</a:t>
                </a:r>
              </a:p>
            </p:txBody>
          </p:sp>
          <p:sp>
            <p:nvSpPr>
              <p:cNvPr id="11" name="矩形 10"/>
              <p:cNvSpPr/>
              <p:nvPr/>
            </p:nvSpPr>
            <p:spPr>
              <a:xfrm>
                <a:off x="1858365" y="2804891"/>
                <a:ext cx="2712326" cy="3097877"/>
              </a:xfrm>
              <a:prstGeom prst="rect">
                <a:avLst/>
              </a:prstGeom>
              <a:solidFill>
                <a:schemeClr val="accent4">
                  <a:lumMod val="20000"/>
                  <a:lumOff val="80000"/>
                </a:schemeClr>
              </a:solidFill>
              <a:ln w="127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745" b="0" i="0" u="none" strike="noStrike" kern="1200" cap="none" spc="0" normalizeH="0" baseline="0" noProof="1">
                  <a:ln>
                    <a:noFill/>
                  </a:ln>
                  <a:solidFill>
                    <a:schemeClr val="lt1"/>
                  </a:solidFill>
                  <a:effectLst/>
                  <a:uLnTx/>
                  <a:uFillTx/>
                  <a:latin typeface="+mj-ea"/>
                  <a:ea typeface="+mj-ea"/>
                  <a:cs typeface="+mn-cs"/>
                </a:endParaRPr>
              </a:p>
            </p:txBody>
          </p:sp>
        </p:grpSp>
        <p:sp>
          <p:nvSpPr>
            <p:cNvPr id="9" name="矩形 8"/>
            <p:cNvSpPr/>
            <p:nvPr>
              <p:custDataLst>
                <p:tags r:id="rId2"/>
              </p:custDataLst>
            </p:nvPr>
          </p:nvSpPr>
          <p:spPr>
            <a:xfrm>
              <a:off x="846178" y="2478207"/>
              <a:ext cx="2529021" cy="417524"/>
            </a:xfrm>
            <a:prstGeom prst="rect">
              <a:avLst/>
            </a:prstGeom>
            <a:solidFill>
              <a:srgbClr val="00B0F0"/>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2700" b="0" i="0" u="none" strike="noStrike" kern="1200" cap="none" spc="0" normalizeH="0" baseline="0" noProof="1">
                <a:ln>
                  <a:noFill/>
                </a:ln>
                <a:solidFill>
                  <a:srgbClr val="FFFFFF"/>
                </a:solidFill>
                <a:effectLst/>
                <a:uLnTx/>
                <a:uFillTx/>
                <a:latin typeface="+mn-lt"/>
                <a:ea typeface="+mn-ea"/>
                <a:cs typeface="+mn-cs"/>
              </a:endParaRPr>
            </a:p>
          </p:txBody>
        </p:sp>
      </p:grpSp>
      <p:sp>
        <p:nvSpPr>
          <p:cNvPr id="21" name="矩形 20"/>
          <p:cNvSpPr/>
          <p:nvPr/>
        </p:nvSpPr>
        <p:spPr>
          <a:xfrm>
            <a:off x="4884738" y="3224213"/>
            <a:ext cx="3475038" cy="3415030"/>
          </a:xfrm>
          <a:prstGeom prst="rect">
            <a:avLst/>
          </a:prstGeom>
        </p:spPr>
        <p:txBody>
          <a:bodyPr>
            <a:spAutoFit/>
          </a:bodyPr>
          <a:lstStyle/>
          <a:p>
            <a:pPr marL="214630" marR="0" lvl="0" indent="-214630" algn="l" defTabSz="914400" rtl="0" eaLnBrk="1" fontAlgn="base" latinLnBrk="0" hangingPunct="1">
              <a:lnSpc>
                <a:spcPct val="150000"/>
              </a:lnSpc>
              <a:spcBef>
                <a:spcPct val="0"/>
              </a:spcBef>
              <a:spcAft>
                <a:spcPct val="0"/>
              </a:spcAft>
              <a:buClrTx/>
              <a:buSzTx/>
              <a:buFont typeface="Wingdings" panose="05000000000000000000" pitchFamily="2" charset="2"/>
              <a:buChar char="p"/>
              <a:defRPr/>
            </a:pP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一般风险者，每</a:t>
            </a:r>
            <a:r>
              <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2</a:t>
            </a: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年</a:t>
            </a:r>
            <a:r>
              <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1</a:t>
            </a: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次乳腺</a:t>
            </a:r>
            <a:r>
              <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X</a:t>
            </a: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线</a:t>
            </a:r>
            <a:endPar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endParaRPr>
          </a:p>
          <a:p>
            <a:pPr marL="214630" marR="0" lvl="0" indent="-214630" algn="l" defTabSz="914400" rtl="0" eaLnBrk="1" fontAlgn="base" latinLnBrk="0" hangingPunct="1">
              <a:lnSpc>
                <a:spcPct val="150000"/>
              </a:lnSpc>
              <a:spcBef>
                <a:spcPct val="0"/>
              </a:spcBef>
              <a:spcAft>
                <a:spcPct val="0"/>
              </a:spcAft>
              <a:buClrTx/>
              <a:buSzTx/>
              <a:buFont typeface="Wingdings" panose="05000000000000000000" pitchFamily="2" charset="2"/>
              <a:buChar char="p"/>
              <a:defRPr/>
            </a:pP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早发乳腺癌家族史且携带乳腺癌致病性遗传突变高危风险者，每年</a:t>
            </a:r>
            <a:r>
              <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1</a:t>
            </a: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次乳腺</a:t>
            </a:r>
            <a:r>
              <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MRI</a:t>
            </a:r>
          </a:p>
          <a:p>
            <a:pPr marL="214630" marR="0" lvl="0" indent="-214630" algn="l" defTabSz="914400" rtl="0" eaLnBrk="1" fontAlgn="base" latinLnBrk="0" hangingPunct="1">
              <a:lnSpc>
                <a:spcPct val="150000"/>
              </a:lnSpc>
              <a:spcBef>
                <a:spcPct val="0"/>
              </a:spcBef>
              <a:spcAft>
                <a:spcPct val="0"/>
              </a:spcAft>
              <a:buClrTx/>
              <a:buSzTx/>
              <a:buFont typeface="Wingdings" panose="05000000000000000000" pitchFamily="2" charset="2"/>
              <a:buChar char="p"/>
              <a:defRPr/>
            </a:pPr>
            <a:r>
              <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40-44</a:t>
            </a: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岁无早发乳腺癌家族史或不携带乳癌致病性遗传突变者，</a:t>
            </a:r>
            <a:r>
              <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1</a:t>
            </a: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次</a:t>
            </a:r>
            <a:r>
              <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a:t>
            </a: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年乳腺超声</a:t>
            </a:r>
            <a:endPar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endParaRPr>
          </a:p>
          <a:p>
            <a:pPr marL="214630" marR="0" lvl="0" indent="-214630" algn="l" defTabSz="914400" rtl="0" eaLnBrk="1" fontAlgn="base" latinLnBrk="0" hangingPunct="1">
              <a:lnSpc>
                <a:spcPct val="150000"/>
              </a:lnSpc>
              <a:spcBef>
                <a:spcPct val="0"/>
              </a:spcBef>
              <a:spcAft>
                <a:spcPct val="0"/>
              </a:spcAft>
              <a:buClrTx/>
              <a:buSzTx/>
              <a:buFont typeface="Wingdings" panose="05000000000000000000" pitchFamily="2" charset="2"/>
              <a:buChar char="p"/>
              <a:defRPr/>
            </a:pP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a:t>
            </a:r>
            <a:r>
              <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45</a:t>
            </a: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岁其他乳腺癌高危风险者，</a:t>
            </a:r>
            <a:r>
              <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1</a:t>
            </a: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次</a:t>
            </a:r>
            <a:r>
              <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a:t>
            </a: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年乳腺</a:t>
            </a:r>
            <a:r>
              <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X</a:t>
            </a: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线</a:t>
            </a:r>
            <a:r>
              <a:rPr kumimoji="0" lang="en-US" altLang="zh-CN"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a:t>
            </a:r>
            <a:r>
              <a:rPr kumimoji="0" lang="zh-CN" altLang="en-US" sz="1600" b="0" i="0" u="none" strike="noStrike" kern="1200" cap="none" spc="0" normalizeH="0" baseline="0" noProof="1">
                <a:ln>
                  <a:noFill/>
                </a:ln>
                <a:solidFill>
                  <a:srgbClr val="002060"/>
                </a:solidFill>
                <a:effectLst/>
                <a:uLnTx/>
                <a:uFillTx/>
                <a:latin typeface="微软雅黑" panose="020B0503020204020204" charset="-122"/>
                <a:ea typeface="微软雅黑" panose="020B0503020204020204" charset="-122"/>
                <a:cs typeface="+mn-cs"/>
              </a:rPr>
              <a:t>超声</a:t>
            </a:r>
          </a:p>
        </p:txBody>
      </p:sp>
      <p:sp>
        <p:nvSpPr>
          <p:cNvPr id="47110" name="TextBox 49"/>
          <p:cNvSpPr txBox="1"/>
          <p:nvPr/>
        </p:nvSpPr>
        <p:spPr>
          <a:xfrm>
            <a:off x="1851025" y="2614613"/>
            <a:ext cx="1096963" cy="368300"/>
          </a:xfrm>
          <a:prstGeom prst="rect">
            <a:avLst/>
          </a:prstGeom>
          <a:noFill/>
          <a:ln w="9525">
            <a:noFill/>
          </a:ln>
        </p:spPr>
        <p:txBody>
          <a:bodyPr wrap="none">
            <a:spAutoFit/>
          </a:bodyPr>
          <a:lstStyle/>
          <a:p>
            <a:pPr algn="ctr"/>
            <a:r>
              <a:rPr lang="zh-CN" altLang="en-US" b="1" dirty="0">
                <a:solidFill>
                  <a:schemeClr val="bg1"/>
                </a:solidFill>
                <a:latin typeface="微软雅黑" panose="020B0503020204020204" charset="-122"/>
                <a:ea typeface="微软雅黑" panose="020B0503020204020204" charset="-122"/>
              </a:rPr>
              <a:t>筛查年龄</a:t>
            </a:r>
          </a:p>
        </p:txBody>
      </p:sp>
      <p:sp>
        <p:nvSpPr>
          <p:cNvPr id="23" name="矩形 22"/>
          <p:cNvSpPr/>
          <p:nvPr>
            <p:custDataLst>
              <p:tags r:id="rId1"/>
            </p:custDataLst>
          </p:nvPr>
        </p:nvSpPr>
        <p:spPr>
          <a:xfrm>
            <a:off x="5364163" y="2582863"/>
            <a:ext cx="2528888" cy="454025"/>
          </a:xfrm>
          <a:prstGeom prst="rect">
            <a:avLst/>
          </a:prstGeom>
          <a:solidFill>
            <a:srgbClr val="0070C0"/>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2700" b="0" i="0" u="none" strike="noStrike" kern="1200" cap="none" spc="0" normalizeH="0" baseline="0" noProof="1">
              <a:ln>
                <a:noFill/>
              </a:ln>
              <a:solidFill>
                <a:srgbClr val="FFFFFF"/>
              </a:solidFill>
              <a:effectLst/>
              <a:uLnTx/>
              <a:uFillTx/>
              <a:latin typeface="+mn-lt"/>
              <a:ea typeface="+mn-ea"/>
              <a:cs typeface="+mn-cs"/>
            </a:endParaRPr>
          </a:p>
        </p:txBody>
      </p:sp>
      <p:sp>
        <p:nvSpPr>
          <p:cNvPr id="47112" name="TextBox 49"/>
          <p:cNvSpPr txBox="1"/>
          <p:nvPr/>
        </p:nvSpPr>
        <p:spPr>
          <a:xfrm>
            <a:off x="5508625" y="2622550"/>
            <a:ext cx="2239963" cy="368300"/>
          </a:xfrm>
          <a:prstGeom prst="rect">
            <a:avLst/>
          </a:prstGeom>
          <a:noFill/>
          <a:ln w="9525">
            <a:noFill/>
          </a:ln>
        </p:spPr>
        <p:txBody>
          <a:bodyPr wrap="none">
            <a:spAutoFit/>
          </a:bodyPr>
          <a:lstStyle/>
          <a:p>
            <a:pPr algn="ctr"/>
            <a:r>
              <a:rPr lang="zh-CN" altLang="en-US" b="1" dirty="0">
                <a:solidFill>
                  <a:schemeClr val="bg1"/>
                </a:solidFill>
                <a:latin typeface="微软雅黑" panose="020B0503020204020204" charset="-122"/>
                <a:ea typeface="微软雅黑" panose="020B0503020204020204" charset="-122"/>
              </a:rPr>
              <a:t>筛查间隔时间及方法</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p:nvPr/>
        </p:nvSpPr>
        <p:spPr>
          <a:xfrm>
            <a:off x="323850" y="1557338"/>
            <a:ext cx="8496300" cy="3887787"/>
          </a:xfrm>
          <a:prstGeom prst="rect">
            <a:avLst/>
          </a:prstGeom>
          <a:noFill/>
          <a:ln w="9525">
            <a:noFill/>
          </a:ln>
        </p:spPr>
        <p:txBody>
          <a:bodyPr/>
          <a:lstStyle/>
          <a:p>
            <a:pPr marL="342900" indent="-342900">
              <a:lnSpc>
                <a:spcPct val="120000"/>
              </a:lnSpc>
              <a:spcBef>
                <a:spcPct val="20000"/>
              </a:spcBef>
            </a:pPr>
            <a:r>
              <a:rPr lang="en-US" altLang="zh-CN" sz="2800" b="1" dirty="0">
                <a:solidFill>
                  <a:srgbClr val="FF0000"/>
                </a:solidFill>
                <a:latin typeface="Arial" panose="020B0604020202020204" pitchFamily="34" charset="0"/>
              </a:rPr>
              <a:t>5</a:t>
            </a:r>
            <a:r>
              <a:rPr lang="zh-CN" altLang="en-US" sz="2800" b="1" dirty="0">
                <a:solidFill>
                  <a:srgbClr val="FF0000"/>
                </a:solidFill>
                <a:latin typeface="Arial" panose="020B0604020202020204" pitchFamily="34" charset="0"/>
                <a:ea typeface="黑体" panose="02010609060101010101" pitchFamily="49" charset="-122"/>
              </a:rPr>
              <a:t>、结直肠癌筛查</a:t>
            </a:r>
            <a:r>
              <a:rPr lang="zh-CN" altLang="en-US" sz="2800" b="1" dirty="0">
                <a:solidFill>
                  <a:srgbClr val="FF0000"/>
                </a:solidFill>
                <a:latin typeface="Arial" panose="020B0604020202020204" pitchFamily="34" charset="0"/>
              </a:rPr>
              <a:t>：</a:t>
            </a:r>
            <a:r>
              <a:rPr lang="zh-CN" altLang="en-US" sz="2000" b="1" dirty="0">
                <a:solidFill>
                  <a:schemeClr val="accent2"/>
                </a:solidFill>
                <a:latin typeface="Arial" panose="020B0604020202020204" pitchFamily="34" charset="0"/>
                <a:ea typeface="黑体" panose="02010609060101010101" pitchFamily="49" charset="-122"/>
              </a:rPr>
              <a:t>是预防和早期发现结直肠癌最有效的方法</a:t>
            </a:r>
          </a:p>
          <a:p>
            <a:pPr marL="342900" indent="-342900">
              <a:lnSpc>
                <a:spcPct val="120000"/>
              </a:lnSpc>
              <a:spcBef>
                <a:spcPct val="20000"/>
              </a:spcBef>
            </a:pPr>
            <a:r>
              <a:rPr lang="zh-CN" altLang="en-US" sz="2800" b="1" dirty="0">
                <a:latin typeface="黑体" panose="02010609060101010101" pitchFamily="49" charset="-122"/>
                <a:ea typeface="黑体" panose="02010609060101010101" pitchFamily="49" charset="-122"/>
              </a:rPr>
              <a:t>   </a:t>
            </a:r>
            <a:r>
              <a:rPr lang="zh-CN" altLang="en-US" sz="2400" b="1" dirty="0">
                <a:solidFill>
                  <a:srgbClr val="FF0000"/>
                </a:solidFill>
                <a:latin typeface="黑体" panose="02010609060101010101" pitchFamily="49" charset="-122"/>
                <a:ea typeface="黑体" panose="02010609060101010101" pitchFamily="49" charset="-122"/>
              </a:rPr>
              <a:t>筛查方法</a:t>
            </a:r>
            <a:r>
              <a:rPr lang="zh-CN" altLang="en-US" sz="2800" b="1" dirty="0">
                <a:solidFill>
                  <a:srgbClr val="FF0000"/>
                </a:solidFill>
                <a:latin typeface="黑体" panose="02010609060101010101" pitchFamily="49" charset="-122"/>
                <a:ea typeface="黑体" panose="02010609060101010101" pitchFamily="49" charset="-122"/>
              </a:rPr>
              <a:t>：</a:t>
            </a:r>
            <a:r>
              <a:rPr lang="zh-CN" altLang="en-US" sz="2000" b="1" dirty="0">
                <a:solidFill>
                  <a:schemeClr val="accent2"/>
                </a:solidFill>
                <a:latin typeface="黑体" panose="02010609060101010101" pitchFamily="49" charset="-122"/>
                <a:ea typeface="黑体" panose="02010609060101010101" pitchFamily="49" charset="-122"/>
              </a:rPr>
              <a:t>粪便潜血试验（</a:t>
            </a:r>
            <a:r>
              <a:rPr lang="en-US" altLang="zh-CN" sz="2000" b="1" dirty="0">
                <a:solidFill>
                  <a:schemeClr val="accent2"/>
                </a:solidFill>
                <a:latin typeface="黑体" panose="02010609060101010101" pitchFamily="49" charset="-122"/>
                <a:ea typeface="黑体" panose="02010609060101010101" pitchFamily="49" charset="-122"/>
              </a:rPr>
              <a:t>FOBT</a:t>
            </a:r>
            <a:r>
              <a:rPr lang="zh-CN" altLang="en-US" sz="2000" b="1" dirty="0">
                <a:solidFill>
                  <a:schemeClr val="accent2"/>
                </a:solidFill>
                <a:latin typeface="黑体" panose="02010609060101010101" pitchFamily="49" charset="-122"/>
                <a:ea typeface="黑体" panose="02010609060101010101" pitchFamily="49" charset="-122"/>
              </a:rPr>
              <a:t>）或结肠镜检查。</a:t>
            </a:r>
          </a:p>
          <a:p>
            <a:pPr marL="342900" indent="-342900">
              <a:lnSpc>
                <a:spcPct val="150000"/>
              </a:lnSpc>
              <a:spcBef>
                <a:spcPct val="20000"/>
              </a:spcBef>
            </a:pPr>
            <a:r>
              <a:rPr lang="en-US" altLang="zh-CN" sz="2000" b="1" dirty="0">
                <a:solidFill>
                  <a:schemeClr val="accent2"/>
                </a:solidFill>
                <a:latin typeface="黑体" panose="02010609060101010101" pitchFamily="49" charset="-122"/>
                <a:ea typeface="黑体" panose="02010609060101010101" pitchFamily="49" charset="-122"/>
              </a:rPr>
              <a:t>     </a:t>
            </a:r>
            <a:r>
              <a:rPr lang="en-US" altLang="zh-CN" sz="2000" b="1" dirty="0">
                <a:solidFill>
                  <a:srgbClr val="FF0000"/>
                </a:solidFill>
                <a:latin typeface="黑体" panose="02010609060101010101" pitchFamily="49" charset="-122"/>
                <a:ea typeface="黑体" panose="02010609060101010101" pitchFamily="49" charset="-122"/>
              </a:rPr>
              <a:t>①</a:t>
            </a:r>
            <a:r>
              <a:rPr lang="en-US" altLang="zh-CN" sz="2000" b="1" dirty="0">
                <a:solidFill>
                  <a:schemeClr val="accent2"/>
                </a:solidFill>
                <a:latin typeface="黑体" panose="02010609060101010101" pitchFamily="49" charset="-122"/>
                <a:ea typeface="黑体" panose="02010609060101010101" pitchFamily="49" charset="-122"/>
              </a:rPr>
              <a:t> </a:t>
            </a:r>
            <a:r>
              <a:rPr lang="en-US" altLang="zh-CN" sz="2000" b="1" dirty="0">
                <a:solidFill>
                  <a:srgbClr val="FF0000"/>
                </a:solidFill>
                <a:latin typeface="黑体" panose="02010609060101010101" pitchFamily="49" charset="-122"/>
                <a:ea typeface="黑体" panose="02010609060101010101" pitchFamily="49" charset="-122"/>
              </a:rPr>
              <a:t>FOBT</a:t>
            </a:r>
            <a:r>
              <a:rPr lang="zh-CN" altLang="en-US" sz="2000" b="1" dirty="0">
                <a:solidFill>
                  <a:srgbClr val="FF0000"/>
                </a:solidFill>
                <a:latin typeface="黑体" panose="02010609060101010101" pitchFamily="49" charset="-122"/>
                <a:ea typeface="黑体" panose="02010609060101010101" pitchFamily="49" charset="-122"/>
              </a:rPr>
              <a:t>连续</a:t>
            </a:r>
            <a:r>
              <a:rPr lang="en-US" altLang="zh-CN" sz="2000" b="1" dirty="0">
                <a:solidFill>
                  <a:srgbClr val="FF0000"/>
                </a:solidFill>
                <a:latin typeface="黑体" panose="02010609060101010101" pitchFamily="49" charset="-122"/>
                <a:ea typeface="黑体" panose="02010609060101010101" pitchFamily="49" charset="-122"/>
              </a:rPr>
              <a:t>3</a:t>
            </a:r>
            <a:r>
              <a:rPr lang="zh-CN" altLang="en-US" sz="2000" b="1" dirty="0">
                <a:solidFill>
                  <a:srgbClr val="FF0000"/>
                </a:solidFill>
                <a:latin typeface="黑体" panose="02010609060101010101" pitchFamily="49" charset="-122"/>
                <a:ea typeface="黑体" panose="02010609060101010101" pitchFamily="49" charset="-122"/>
              </a:rPr>
              <a:t>次检查</a:t>
            </a:r>
            <a:r>
              <a:rPr lang="zh-CN" altLang="en-US" sz="2000" b="1" dirty="0">
                <a:solidFill>
                  <a:schemeClr val="accent2"/>
                </a:solidFill>
                <a:latin typeface="黑体" panose="02010609060101010101" pitchFamily="49" charset="-122"/>
                <a:ea typeface="黑体" panose="02010609060101010101" pitchFamily="49" charset="-122"/>
              </a:rPr>
              <a:t>   阳性者建议行结肠镜检查</a:t>
            </a:r>
          </a:p>
          <a:p>
            <a:pPr marL="342900" indent="-342900">
              <a:lnSpc>
                <a:spcPct val="150000"/>
              </a:lnSpc>
              <a:spcBef>
                <a:spcPct val="20000"/>
              </a:spcBef>
            </a:pPr>
            <a:r>
              <a:rPr lang="zh-CN" altLang="en-US" sz="2000" b="1" dirty="0">
                <a:solidFill>
                  <a:schemeClr val="accent2"/>
                </a:solidFill>
                <a:latin typeface="黑体" panose="02010609060101010101" pitchFamily="49" charset="-122"/>
                <a:ea typeface="黑体" panose="02010609060101010101" pitchFamily="49" charset="-122"/>
              </a:rPr>
              <a:t>                          阴性者每年行</a:t>
            </a:r>
            <a:r>
              <a:rPr lang="en-US" altLang="zh-CN" sz="2000" b="1" dirty="0">
                <a:solidFill>
                  <a:schemeClr val="accent2"/>
                </a:solidFill>
                <a:latin typeface="黑体" panose="02010609060101010101" pitchFamily="49" charset="-122"/>
                <a:ea typeface="黑体" panose="02010609060101010101" pitchFamily="49" charset="-122"/>
              </a:rPr>
              <a:t>1</a:t>
            </a:r>
            <a:r>
              <a:rPr lang="zh-CN" altLang="en-US" sz="2000" b="1" dirty="0">
                <a:solidFill>
                  <a:schemeClr val="accent2"/>
                </a:solidFill>
                <a:latin typeface="黑体" panose="02010609060101010101" pitchFamily="49" charset="-122"/>
                <a:ea typeface="黑体" panose="02010609060101010101" pitchFamily="49" charset="-122"/>
              </a:rPr>
              <a:t>次初筛检查</a:t>
            </a:r>
          </a:p>
          <a:p>
            <a:pPr marL="342900" indent="-342900">
              <a:lnSpc>
                <a:spcPct val="150000"/>
              </a:lnSpc>
              <a:spcBef>
                <a:spcPct val="20000"/>
              </a:spcBef>
            </a:pPr>
            <a:r>
              <a:rPr lang="zh-CN" altLang="en-US" sz="2000" b="1" dirty="0">
                <a:solidFill>
                  <a:schemeClr val="accent2"/>
                </a:solidFill>
                <a:latin typeface="黑体" panose="02010609060101010101" pitchFamily="49" charset="-122"/>
                <a:ea typeface="黑体" panose="02010609060101010101" pitchFamily="49" charset="-122"/>
              </a:rPr>
              <a:t>     </a:t>
            </a:r>
            <a:r>
              <a:rPr lang="en-US" altLang="zh-CN" sz="2000" b="1" dirty="0">
                <a:solidFill>
                  <a:srgbClr val="FF0000"/>
                </a:solidFill>
                <a:latin typeface="黑体" panose="02010609060101010101" pitchFamily="49" charset="-122"/>
                <a:ea typeface="黑体" panose="02010609060101010101" pitchFamily="49" charset="-122"/>
              </a:rPr>
              <a:t>② </a:t>
            </a:r>
            <a:r>
              <a:rPr lang="zh-CN" altLang="en-US" sz="2000" b="1" dirty="0">
                <a:solidFill>
                  <a:srgbClr val="FF0000"/>
                </a:solidFill>
                <a:latin typeface="黑体" panose="02010609060101010101" pitchFamily="49" charset="-122"/>
                <a:ea typeface="黑体" panose="02010609060101010101" pitchFamily="49" charset="-122"/>
              </a:rPr>
              <a:t>询问既往病史及家族史</a:t>
            </a:r>
            <a:r>
              <a:rPr lang="zh-CN" altLang="en-US" sz="2000" b="1" dirty="0">
                <a:solidFill>
                  <a:schemeClr val="accent2"/>
                </a:solidFill>
                <a:latin typeface="黑体" panose="02010609060101010101" pitchFamily="49" charset="-122"/>
                <a:ea typeface="黑体" panose="02010609060101010101" pitchFamily="49" charset="-122"/>
              </a:rPr>
              <a:t>  </a:t>
            </a:r>
          </a:p>
          <a:p>
            <a:pPr marL="342900" indent="-342900">
              <a:lnSpc>
                <a:spcPct val="150000"/>
              </a:lnSpc>
              <a:spcBef>
                <a:spcPct val="20000"/>
              </a:spcBef>
            </a:pPr>
            <a:r>
              <a:rPr lang="zh-CN" altLang="en-US" sz="2000" b="1" dirty="0">
                <a:solidFill>
                  <a:schemeClr val="accent2"/>
                </a:solidFill>
                <a:latin typeface="黑体" panose="02010609060101010101" pitchFamily="49" charset="-122"/>
                <a:ea typeface="黑体" panose="02010609060101010101" pitchFamily="49" charset="-122"/>
              </a:rPr>
              <a:t>        高危个体应作为重点筛查对象，行结肠镜检查</a:t>
            </a:r>
          </a:p>
          <a:p>
            <a:pPr marL="342900" indent="-342900">
              <a:lnSpc>
                <a:spcPct val="150000"/>
              </a:lnSpc>
              <a:spcBef>
                <a:spcPct val="20000"/>
              </a:spcBef>
            </a:pPr>
            <a:r>
              <a:rPr lang="zh-CN" altLang="en-US" sz="2000" b="1" dirty="0">
                <a:solidFill>
                  <a:schemeClr val="accent2"/>
                </a:solidFill>
                <a:latin typeface="黑体" panose="02010609060101010101" pitchFamily="49" charset="-122"/>
                <a:ea typeface="黑体" panose="02010609060101010101" pitchFamily="49" charset="-122"/>
              </a:rPr>
              <a:t>     </a:t>
            </a:r>
            <a:r>
              <a:rPr lang="en-US" altLang="zh-CN" sz="2000" b="1" dirty="0">
                <a:solidFill>
                  <a:srgbClr val="FF0000"/>
                </a:solidFill>
                <a:latin typeface="黑体" panose="02010609060101010101" pitchFamily="49" charset="-122"/>
                <a:ea typeface="黑体" panose="02010609060101010101" pitchFamily="49" charset="-122"/>
              </a:rPr>
              <a:t>③ </a:t>
            </a:r>
            <a:r>
              <a:rPr lang="zh-CN" altLang="en-US" sz="2000" b="1" dirty="0">
                <a:solidFill>
                  <a:srgbClr val="FF0000"/>
                </a:solidFill>
                <a:latin typeface="黑体" panose="02010609060101010101" pitchFamily="49" charset="-122"/>
                <a:ea typeface="黑体" panose="02010609060101010101" pitchFamily="49" charset="-122"/>
              </a:rPr>
              <a:t>有疑似结、直肠肿瘤症状者行结肠镜检查</a:t>
            </a:r>
          </a:p>
        </p:txBody>
      </p:sp>
    </p:spTree>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p:nvPr/>
        </p:nvSpPr>
        <p:spPr>
          <a:xfrm>
            <a:off x="323850" y="1268413"/>
            <a:ext cx="8496300" cy="5184775"/>
          </a:xfrm>
          <a:prstGeom prst="rect">
            <a:avLst/>
          </a:prstGeom>
          <a:noFill/>
          <a:ln w="9525">
            <a:noFill/>
          </a:ln>
        </p:spPr>
        <p:txBody>
          <a:bodyPr/>
          <a:lstStyle/>
          <a:p>
            <a:pPr marL="742950" lvl="1" indent="-285750" eaLnBrk="1" hangingPunct="1">
              <a:lnSpc>
                <a:spcPct val="120000"/>
              </a:lnSpc>
              <a:spcBef>
                <a:spcPct val="20000"/>
              </a:spcBef>
              <a:buFont typeface="Wingdings" panose="05000000000000000000" pitchFamily="2" charset="2"/>
            </a:pPr>
            <a:r>
              <a:rPr lang="zh-CN" altLang="en-US" sz="2800" b="1" dirty="0">
                <a:solidFill>
                  <a:srgbClr val="FF0000"/>
                </a:solidFill>
                <a:latin typeface="Arial" panose="020B0604020202020204" pitchFamily="34" charset="0"/>
                <a:ea typeface="黑体" panose="02010609060101010101" pitchFamily="49" charset="-122"/>
              </a:rPr>
              <a:t>结、直肠癌高危人群：</a:t>
            </a:r>
          </a:p>
          <a:p>
            <a:pPr marL="742950" lvl="1" indent="-285750" eaLnBrk="1" hangingPunct="1">
              <a:lnSpc>
                <a:spcPct val="120000"/>
              </a:lnSpc>
              <a:spcBef>
                <a:spcPct val="20000"/>
              </a:spcBef>
              <a:buFont typeface="Wingdings" panose="05000000000000000000" pitchFamily="2" charset="2"/>
              <a:buChar char="Ø"/>
            </a:pPr>
            <a:r>
              <a:rPr lang="zh-CN" altLang="en-US" sz="2000" b="1" dirty="0">
                <a:solidFill>
                  <a:srgbClr val="008080"/>
                </a:solidFill>
                <a:latin typeface="Arial" panose="020B0604020202020204" pitchFamily="34" charset="0"/>
                <a:ea typeface="黑体" panose="02010609060101010101" pitchFamily="49" charset="-122"/>
              </a:rPr>
              <a:t>有便血、大便次数增多、大便带粘液、腹痛</a:t>
            </a:r>
          </a:p>
          <a:p>
            <a:pPr marL="742950" lvl="1" indent="-285750" eaLnBrk="1" hangingPunct="1">
              <a:lnSpc>
                <a:spcPct val="120000"/>
              </a:lnSpc>
              <a:spcBef>
                <a:spcPct val="20000"/>
              </a:spcBef>
              <a:buFont typeface="Wingdings" panose="05000000000000000000" pitchFamily="2" charset="2"/>
              <a:buChar char="Ø"/>
            </a:pPr>
            <a:r>
              <a:rPr lang="zh-CN" altLang="en-US" sz="2000" b="1" dirty="0">
                <a:solidFill>
                  <a:srgbClr val="008080"/>
                </a:solidFill>
                <a:latin typeface="Arial" panose="020B0604020202020204" pitchFamily="34" charset="0"/>
                <a:ea typeface="黑体" panose="02010609060101010101" pitchFamily="49" charset="-122"/>
              </a:rPr>
              <a:t>大肠癌高发区的中老年人</a:t>
            </a:r>
          </a:p>
          <a:p>
            <a:pPr marL="742950" lvl="1" indent="-285750" eaLnBrk="1" hangingPunct="1">
              <a:lnSpc>
                <a:spcPct val="120000"/>
              </a:lnSpc>
              <a:spcBef>
                <a:spcPct val="20000"/>
              </a:spcBef>
              <a:buFont typeface="Wingdings" panose="05000000000000000000" pitchFamily="2" charset="2"/>
              <a:buChar char="Ø"/>
            </a:pPr>
            <a:r>
              <a:rPr lang="zh-CN" altLang="en-US" sz="2000" b="1" dirty="0">
                <a:solidFill>
                  <a:srgbClr val="008080"/>
                </a:solidFill>
                <a:latin typeface="Arial" panose="020B0604020202020204" pitchFamily="34" charset="0"/>
                <a:ea typeface="黑体" panose="02010609060101010101" pitchFamily="49" charset="-122"/>
              </a:rPr>
              <a:t>大肠腺瘤患者</a:t>
            </a:r>
          </a:p>
          <a:p>
            <a:pPr marL="742950" lvl="1" indent="-285750" eaLnBrk="1" hangingPunct="1">
              <a:lnSpc>
                <a:spcPct val="120000"/>
              </a:lnSpc>
              <a:spcBef>
                <a:spcPct val="20000"/>
              </a:spcBef>
              <a:buFont typeface="Wingdings" panose="05000000000000000000" pitchFamily="2" charset="2"/>
              <a:buChar char="Ø"/>
            </a:pPr>
            <a:r>
              <a:rPr lang="zh-CN" altLang="en-US" sz="2000" b="1" dirty="0">
                <a:solidFill>
                  <a:srgbClr val="008080"/>
                </a:solidFill>
                <a:latin typeface="Arial" panose="020B0604020202020204" pitchFamily="34" charset="0"/>
                <a:ea typeface="黑体" panose="02010609060101010101" pitchFamily="49" charset="-122"/>
              </a:rPr>
              <a:t>大肠癌病史者</a:t>
            </a:r>
          </a:p>
          <a:p>
            <a:pPr marL="742950" lvl="1" indent="-285750" eaLnBrk="1" hangingPunct="1">
              <a:lnSpc>
                <a:spcPct val="120000"/>
              </a:lnSpc>
              <a:spcBef>
                <a:spcPct val="20000"/>
              </a:spcBef>
              <a:buFont typeface="Wingdings" panose="05000000000000000000" pitchFamily="2" charset="2"/>
              <a:buChar char="Ø"/>
            </a:pPr>
            <a:r>
              <a:rPr lang="zh-CN" altLang="en-US" sz="2000" b="1" dirty="0">
                <a:solidFill>
                  <a:srgbClr val="008080"/>
                </a:solidFill>
                <a:latin typeface="Arial" panose="020B0604020202020204" pitchFamily="34" charset="0"/>
                <a:ea typeface="黑体" panose="02010609060101010101" pitchFamily="49" charset="-122"/>
              </a:rPr>
              <a:t>大肠癌患者的家庭成员</a:t>
            </a:r>
          </a:p>
          <a:p>
            <a:pPr marL="742950" lvl="1" indent="-285750" eaLnBrk="1" hangingPunct="1">
              <a:lnSpc>
                <a:spcPct val="120000"/>
              </a:lnSpc>
              <a:spcBef>
                <a:spcPct val="20000"/>
              </a:spcBef>
              <a:buFont typeface="Wingdings" panose="05000000000000000000" pitchFamily="2" charset="2"/>
              <a:buChar char="Ø"/>
            </a:pPr>
            <a:r>
              <a:rPr lang="zh-CN" altLang="en-US" sz="2000" b="1" dirty="0">
                <a:solidFill>
                  <a:srgbClr val="008080"/>
                </a:solidFill>
                <a:latin typeface="Arial" panose="020B0604020202020204" pitchFamily="34" charset="0"/>
                <a:ea typeface="黑体" panose="02010609060101010101" pitchFamily="49" charset="-122"/>
              </a:rPr>
              <a:t>家族性大肠腺瘤病</a:t>
            </a:r>
          </a:p>
          <a:p>
            <a:pPr marL="742950" lvl="1" indent="-285750" eaLnBrk="1" hangingPunct="1">
              <a:lnSpc>
                <a:spcPct val="120000"/>
              </a:lnSpc>
              <a:spcBef>
                <a:spcPct val="20000"/>
              </a:spcBef>
              <a:buFont typeface="Wingdings" panose="05000000000000000000" pitchFamily="2" charset="2"/>
              <a:buChar char="Ø"/>
            </a:pPr>
            <a:r>
              <a:rPr lang="zh-CN" altLang="en-US" sz="2000" b="1" dirty="0">
                <a:solidFill>
                  <a:srgbClr val="008080"/>
                </a:solidFill>
                <a:latin typeface="Arial" panose="020B0604020202020204" pitchFamily="34" charset="0"/>
                <a:ea typeface="黑体" panose="02010609060101010101" pitchFamily="49" charset="-122"/>
              </a:rPr>
              <a:t>溃疡性结肠炎</a:t>
            </a:r>
          </a:p>
          <a:p>
            <a:pPr marL="742950" lvl="1" indent="-285750" eaLnBrk="1" hangingPunct="1">
              <a:lnSpc>
                <a:spcPct val="120000"/>
              </a:lnSpc>
              <a:spcBef>
                <a:spcPct val="20000"/>
              </a:spcBef>
              <a:buFont typeface="Wingdings" panose="05000000000000000000" pitchFamily="2" charset="2"/>
              <a:buChar char="Ø"/>
            </a:pPr>
            <a:r>
              <a:rPr lang="zh-CN" altLang="en-US" sz="2000" b="1" dirty="0">
                <a:solidFill>
                  <a:srgbClr val="008080"/>
                </a:solidFill>
                <a:latin typeface="Arial" panose="020B0604020202020204" pitchFamily="34" charset="0"/>
                <a:ea typeface="黑体" panose="02010609060101010101" pitchFamily="49" charset="-122"/>
              </a:rPr>
              <a:t>克罗恩病</a:t>
            </a:r>
          </a:p>
          <a:p>
            <a:pPr marL="742950" lvl="1" indent="-285750" eaLnBrk="1" hangingPunct="1">
              <a:lnSpc>
                <a:spcPct val="120000"/>
              </a:lnSpc>
              <a:spcBef>
                <a:spcPct val="20000"/>
              </a:spcBef>
              <a:buFont typeface="Wingdings" panose="05000000000000000000" pitchFamily="2" charset="2"/>
              <a:buChar char="Ø"/>
            </a:pPr>
            <a:r>
              <a:rPr lang="zh-CN" altLang="en-US" sz="2000" b="1" dirty="0">
                <a:solidFill>
                  <a:srgbClr val="008080"/>
                </a:solidFill>
                <a:latin typeface="Arial" panose="020B0604020202020204" pitchFamily="34" charset="0"/>
                <a:ea typeface="黑体" panose="02010609060101010101" pitchFamily="49" charset="-122"/>
              </a:rPr>
              <a:t>盆腔放射治疗</a:t>
            </a:r>
            <a:endParaRPr lang="zh-CN" altLang="en-US" sz="2400" b="1" dirty="0">
              <a:solidFill>
                <a:srgbClr val="FF0000"/>
              </a:solidFill>
              <a:latin typeface="Arial" panose="020B0604020202020204" pitchFamily="34" charset="0"/>
              <a:ea typeface="黑体" panose="02010609060101010101" pitchFamily="49" charset="-122"/>
            </a:endParaRPr>
          </a:p>
        </p:txBody>
      </p:sp>
      <p:pic>
        <p:nvPicPr>
          <p:cNvPr id="4" name="图片 3" descr="图片包含 动物, 蓝色, 女孩, 穿着&#10;&#10;描述已自动生成"/>
          <p:cNvPicPr>
            <a:picLocks noChangeAspect="1"/>
          </p:cNvPicPr>
          <p:nvPr/>
        </p:nvPicPr>
        <p:blipFill>
          <a:blip r:embed="rId2" cstate="print"/>
          <a:srcRect l="15498" r="15498"/>
          <a:stretch>
            <a:fillRect/>
          </a:stretch>
        </p:blipFill>
        <p:spPr bwMode="auto">
          <a:xfrm>
            <a:off x="5232401" y="3141662"/>
            <a:ext cx="2795984" cy="2519585"/>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sz="quarter"/>
          </p:nvPr>
        </p:nvSpPr>
        <p:spPr>
          <a:xfrm>
            <a:off x="468313" y="620713"/>
            <a:ext cx="7920037" cy="1093787"/>
          </a:xfrm>
        </p:spPr>
        <p:txBody>
          <a:bodyPr vert="horz" wrap="square" lIns="91440" tIns="45720" rIns="91440" bIns="45720" anchor="ctr"/>
          <a:lstStyle/>
          <a:p>
            <a:pPr eaLnBrk="1" hangingPunct="1"/>
            <a:r>
              <a:rPr lang="zh-CN" altLang="en-US" sz="4000" dirty="0">
                <a:solidFill>
                  <a:srgbClr val="FF0000"/>
                </a:solidFill>
                <a:latin typeface="隶书" panose="02010509060101010101" pitchFamily="49" charset="-122"/>
                <a:ea typeface="隶书" panose="02010509060101010101" pitchFamily="49" charset="-122"/>
              </a:rPr>
              <a:t>传统的预防医学</a:t>
            </a:r>
          </a:p>
        </p:txBody>
      </p:sp>
      <p:sp>
        <p:nvSpPr>
          <p:cNvPr id="13315" name="Rectangle 3"/>
          <p:cNvSpPr>
            <a:spLocks noGrp="1"/>
          </p:cNvSpPr>
          <p:nvPr>
            <p:ph type="body" idx="4294967295"/>
          </p:nvPr>
        </p:nvSpPr>
        <p:spPr>
          <a:xfrm>
            <a:off x="457200" y="1557338"/>
            <a:ext cx="8507413" cy="4953000"/>
          </a:xfrm>
        </p:spPr>
        <p:txBody>
          <a:bodyPr vert="horz" wrap="square" lIns="91440" tIns="45720" rIns="91440" bIns="45720" anchor="t"/>
          <a:lstStyle/>
          <a:p>
            <a:pPr eaLnBrk="1" hangingPunct="1">
              <a:lnSpc>
                <a:spcPct val="150000"/>
              </a:lnSpc>
              <a:buNone/>
            </a:pPr>
            <a:r>
              <a:rPr lang="zh-CN" altLang="en-US" sz="2400" b="1" dirty="0">
                <a:latin typeface="黑体" panose="02010609060101010101" pitchFamily="49" charset="-122"/>
                <a:ea typeface="黑体" panose="02010609060101010101" pitchFamily="49" charset="-122"/>
              </a:rPr>
              <a:t>      </a:t>
            </a:r>
            <a:r>
              <a:rPr lang="zh-CN" altLang="en-US" sz="2400" b="1" dirty="0">
                <a:solidFill>
                  <a:schemeClr val="accent2"/>
                </a:solidFill>
                <a:latin typeface="黑体" panose="02010609060101010101" pitchFamily="49" charset="-122"/>
                <a:ea typeface="黑体" panose="02010609060101010101" pitchFamily="49" charset="-122"/>
              </a:rPr>
              <a:t>是以人群为对象，研究环境因素对健康的影响和疾病在人群中的分布规律，从而制定预防和控制疾病、增进健康、延长寿命的对策和措施的一门综合性学科。其职能主要由卫生防病部门负责，执行三大任务：</a:t>
            </a:r>
          </a:p>
          <a:p>
            <a:pPr eaLnBrk="1" hangingPunct="1">
              <a:lnSpc>
                <a:spcPct val="150000"/>
              </a:lnSpc>
            </a:pPr>
            <a:r>
              <a:rPr lang="zh-CN" altLang="en-US" sz="2400" b="1" dirty="0">
                <a:solidFill>
                  <a:srgbClr val="692AA2"/>
                </a:solidFill>
                <a:latin typeface="黑体" panose="02010609060101010101" pitchFamily="49" charset="-122"/>
                <a:ea typeface="黑体" panose="02010609060101010101" pitchFamily="49" charset="-122"/>
              </a:rPr>
              <a:t>  </a:t>
            </a:r>
            <a:r>
              <a:rPr lang="zh-CN" altLang="en-US" sz="2400" b="1" dirty="0">
                <a:solidFill>
                  <a:srgbClr val="006600"/>
                </a:solidFill>
                <a:latin typeface="黑体" panose="02010609060101010101" pitchFamily="49" charset="-122"/>
                <a:ea typeface="黑体" panose="02010609060101010101" pitchFamily="49" charset="-122"/>
              </a:rPr>
              <a:t>公共卫生执法</a:t>
            </a:r>
          </a:p>
          <a:p>
            <a:pPr eaLnBrk="1" hangingPunct="1">
              <a:lnSpc>
                <a:spcPct val="150000"/>
              </a:lnSpc>
            </a:pPr>
            <a:r>
              <a:rPr lang="zh-CN" altLang="en-US" sz="2400" b="1" dirty="0">
                <a:solidFill>
                  <a:srgbClr val="006600"/>
                </a:solidFill>
                <a:latin typeface="黑体" panose="02010609060101010101" pitchFamily="49" charset="-122"/>
                <a:ea typeface="黑体" panose="02010609060101010101" pitchFamily="49" charset="-122"/>
              </a:rPr>
              <a:t>  预防医学措施（免疫接种、健康检查和特殊人群保健）</a:t>
            </a:r>
          </a:p>
          <a:p>
            <a:pPr eaLnBrk="1" hangingPunct="1">
              <a:lnSpc>
                <a:spcPct val="150000"/>
              </a:lnSpc>
            </a:pPr>
            <a:r>
              <a:rPr lang="zh-CN" altLang="en-US" sz="2400" b="1" dirty="0">
                <a:solidFill>
                  <a:srgbClr val="006600"/>
                </a:solidFill>
                <a:latin typeface="黑体" panose="02010609060101010101" pitchFamily="49" charset="-122"/>
                <a:ea typeface="黑体" panose="02010609060101010101" pitchFamily="49" charset="-122"/>
              </a:rPr>
              <a:t>  健康教育  </a:t>
            </a:r>
          </a:p>
        </p:txBody>
      </p:sp>
    </p:spTree>
  </p:cSld>
  <p:clrMapOvr>
    <a:masterClrMapping/>
  </p:clrMapOvr>
  <p:transition>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p:nvPr/>
        </p:nvSpPr>
        <p:spPr>
          <a:xfrm>
            <a:off x="323850" y="1989138"/>
            <a:ext cx="8640763" cy="4797425"/>
          </a:xfrm>
          <a:prstGeom prst="rect">
            <a:avLst/>
          </a:prstGeom>
          <a:noFill/>
          <a:ln w="9525">
            <a:noFill/>
          </a:ln>
        </p:spPr>
        <p:txBody>
          <a:bodyPr/>
          <a:lstStyle/>
          <a:p>
            <a:pPr marL="342900" indent="-342900">
              <a:spcBef>
                <a:spcPct val="20000"/>
              </a:spcBef>
            </a:pPr>
            <a:r>
              <a:rPr lang="en-US" altLang="zh-CN" sz="2800" b="1" dirty="0">
                <a:solidFill>
                  <a:srgbClr val="FF0000"/>
                </a:solidFill>
                <a:latin typeface="Arial" panose="020B0604020202020204" pitchFamily="34" charset="0"/>
              </a:rPr>
              <a:t>1</a:t>
            </a:r>
            <a:r>
              <a:rPr lang="zh-CN" altLang="en-US" sz="2800" b="1" dirty="0">
                <a:solidFill>
                  <a:srgbClr val="FF0000"/>
                </a:solidFill>
                <a:latin typeface="Arial" panose="020B0604020202020204" pitchFamily="34" charset="0"/>
              </a:rPr>
              <a:t>、</a:t>
            </a:r>
            <a:r>
              <a:rPr lang="zh-CN" altLang="en-US" sz="2800" b="1" dirty="0">
                <a:solidFill>
                  <a:srgbClr val="FF0000"/>
                </a:solidFill>
                <a:latin typeface="黑体" panose="02010609060101010101" pitchFamily="49" charset="-122"/>
                <a:ea typeface="黑体" panose="02010609060101010101" pitchFamily="49" charset="-122"/>
              </a:rPr>
              <a:t>周期性健康检查：</a:t>
            </a:r>
            <a:r>
              <a:rPr lang="zh-CN" altLang="en-US" sz="2000" b="1" dirty="0">
                <a:solidFill>
                  <a:schemeClr val="accent2"/>
                </a:solidFill>
                <a:latin typeface="黑体" panose="02010609060101010101" pitchFamily="49" charset="-122"/>
                <a:ea typeface="黑体" panose="02010609060101010101" pitchFamily="49" charset="-122"/>
              </a:rPr>
              <a:t>运用格式化的健康筛选表格，针对不同年龄、性别、职业等健康危险因素设计项目和检查时点而进行的健康检查。一般以无症状的个体为对象，早期发现病患及危险因素，达到早发现、早诊断和早治疗的目的。</a:t>
            </a:r>
          </a:p>
          <a:p>
            <a:pPr marL="342900" indent="-342900">
              <a:spcBef>
                <a:spcPct val="20000"/>
              </a:spcBef>
            </a:pPr>
            <a:r>
              <a:rPr lang="zh-CN" altLang="en-US" sz="2000" b="1" dirty="0">
                <a:solidFill>
                  <a:srgbClr val="FF0000"/>
                </a:solidFill>
                <a:latin typeface="黑体" panose="02010609060101010101" pitchFamily="49" charset="-122"/>
                <a:ea typeface="黑体" panose="02010609060101010101" pitchFamily="49" charset="-122"/>
              </a:rPr>
              <a:t>优点：</a:t>
            </a:r>
          </a:p>
          <a:p>
            <a:pPr marL="342900" indent="-342900">
              <a:spcBef>
                <a:spcPct val="20000"/>
              </a:spcBef>
              <a:buBlip>
                <a:blip r:embed="rId2"/>
              </a:buBlip>
            </a:pPr>
            <a:r>
              <a:rPr lang="zh-CN" altLang="en-US" sz="2000" b="1" dirty="0">
                <a:solidFill>
                  <a:srgbClr val="008080"/>
                </a:solidFill>
                <a:latin typeface="黑体" panose="02010609060101010101" pitchFamily="49" charset="-122"/>
                <a:ea typeface="黑体" panose="02010609060101010101" pitchFamily="49" charset="-122"/>
              </a:rPr>
              <a:t>有针对性和个性化的设计，效率高、效果好</a:t>
            </a:r>
          </a:p>
          <a:p>
            <a:pPr marL="342900" indent="-342900">
              <a:spcBef>
                <a:spcPct val="20000"/>
              </a:spcBef>
              <a:buBlip>
                <a:blip r:embed="rId2"/>
              </a:buBlip>
            </a:pPr>
            <a:r>
              <a:rPr lang="zh-CN" altLang="en-US" sz="2000" b="1" dirty="0">
                <a:solidFill>
                  <a:srgbClr val="008080"/>
                </a:solidFill>
                <a:latin typeface="黑体" panose="02010609060101010101" pitchFamily="49" charset="-122"/>
                <a:ea typeface="黑体" panose="02010609060101010101" pitchFamily="49" charset="-122"/>
              </a:rPr>
              <a:t>利用患者就诊时实施，省时，还可节约医疗费用</a:t>
            </a:r>
          </a:p>
          <a:p>
            <a:pPr marL="342900" indent="-342900">
              <a:spcBef>
                <a:spcPct val="20000"/>
              </a:spcBef>
              <a:buBlip>
                <a:blip r:embed="rId2"/>
              </a:buBlip>
            </a:pPr>
            <a:r>
              <a:rPr lang="zh-CN" altLang="en-US" sz="2000" b="1" dirty="0">
                <a:solidFill>
                  <a:srgbClr val="008080"/>
                </a:solidFill>
                <a:latin typeface="黑体" panose="02010609060101010101" pitchFamily="49" charset="-122"/>
                <a:ea typeface="黑体" panose="02010609060101010101" pitchFamily="49" charset="-122"/>
              </a:rPr>
              <a:t>普及性强，能应用到社区的每一位居民</a:t>
            </a:r>
          </a:p>
          <a:p>
            <a:pPr marL="342900" indent="-342900">
              <a:spcBef>
                <a:spcPct val="20000"/>
              </a:spcBef>
              <a:buBlip>
                <a:blip r:embed="rId2"/>
              </a:buBlip>
            </a:pPr>
            <a:r>
              <a:rPr lang="zh-CN" altLang="en-US" sz="2000" b="1" dirty="0">
                <a:solidFill>
                  <a:srgbClr val="008080"/>
                </a:solidFill>
                <a:latin typeface="黑体" panose="02010609060101010101" pitchFamily="49" charset="-122"/>
                <a:ea typeface="黑体" panose="02010609060101010101" pitchFamily="49" charset="-122"/>
              </a:rPr>
              <a:t>问题处理及时，以最快的速度和最适当的方式与患者联络</a:t>
            </a:r>
          </a:p>
          <a:p>
            <a:pPr marL="342900" indent="-342900">
              <a:spcBef>
                <a:spcPct val="20000"/>
              </a:spcBef>
              <a:buBlip>
                <a:blip r:embed="rId2"/>
              </a:buBlip>
            </a:pPr>
            <a:r>
              <a:rPr lang="zh-CN" altLang="en-US" sz="2000" b="1" dirty="0">
                <a:solidFill>
                  <a:srgbClr val="008080"/>
                </a:solidFill>
                <a:latin typeface="黑体" panose="02010609060101010101" pitchFamily="49" charset="-122"/>
                <a:ea typeface="黑体" panose="02010609060101010101" pitchFamily="49" charset="-122"/>
              </a:rPr>
              <a:t>健康检查的结果可以丰富患者的病史资料，特别适用于慢性病的防治</a:t>
            </a:r>
          </a:p>
          <a:p>
            <a:pPr marL="342900" indent="-342900">
              <a:spcBef>
                <a:spcPct val="20000"/>
              </a:spcBef>
            </a:pPr>
            <a:r>
              <a:rPr lang="zh-CN" altLang="en-US" sz="2000" b="1" dirty="0">
                <a:solidFill>
                  <a:schemeClr val="accent2"/>
                </a:solidFill>
                <a:latin typeface="黑体" panose="02010609060101010101" pitchFamily="49" charset="-122"/>
                <a:ea typeface="黑体" panose="02010609060101010101" pitchFamily="49" charset="-122"/>
              </a:rPr>
              <a:t>            </a:t>
            </a:r>
          </a:p>
          <a:p>
            <a:pPr marL="342900" indent="-342900">
              <a:spcBef>
                <a:spcPct val="20000"/>
              </a:spcBef>
            </a:pPr>
            <a:r>
              <a:rPr lang="zh-CN" altLang="en-US" sz="2000" b="1" dirty="0">
                <a:solidFill>
                  <a:schemeClr val="accent2"/>
                </a:solidFill>
                <a:latin typeface="黑体" panose="02010609060101010101" pitchFamily="49" charset="-122"/>
                <a:ea typeface="黑体" panose="02010609060101010101" pitchFamily="49" charset="-122"/>
              </a:rPr>
              <a:t>   </a:t>
            </a:r>
          </a:p>
        </p:txBody>
      </p:sp>
      <p:sp>
        <p:nvSpPr>
          <p:cNvPr id="50179" name="Rectangle 5"/>
          <p:cNvSpPr/>
          <p:nvPr/>
        </p:nvSpPr>
        <p:spPr>
          <a:xfrm>
            <a:off x="2843213" y="1125538"/>
            <a:ext cx="2838450" cy="641350"/>
          </a:xfrm>
          <a:prstGeom prst="rect">
            <a:avLst/>
          </a:prstGeom>
          <a:noFill/>
          <a:ln w="9525">
            <a:noFill/>
          </a:ln>
        </p:spPr>
        <p:txBody>
          <a:bodyPr>
            <a:spAutoFit/>
          </a:bodyPr>
          <a:lstStyle/>
          <a:p>
            <a:r>
              <a:rPr lang="zh-CN" altLang="en-US" sz="3600" b="1" dirty="0">
                <a:solidFill>
                  <a:srgbClr val="FF0000"/>
                </a:solidFill>
                <a:latin typeface="隶书" panose="02010509060101010101" pitchFamily="49" charset="-122"/>
                <a:ea typeface="隶书" panose="02010509060101010101" pitchFamily="49" charset="-122"/>
              </a:rPr>
              <a:t>筛检的方法</a:t>
            </a:r>
          </a:p>
        </p:txBody>
      </p:sp>
    </p:spTree>
  </p:cSld>
  <p:clrMapOvr>
    <a:masterClrMapping/>
  </p:clrMapOvr>
  <p:transition>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p:cNvSpPr>
          <p:nvPr>
            <p:ph type="body" idx="4294967295"/>
          </p:nvPr>
        </p:nvSpPr>
        <p:spPr>
          <a:xfrm>
            <a:off x="468313" y="1484313"/>
            <a:ext cx="8218487" cy="4641850"/>
          </a:xfrm>
        </p:spPr>
        <p:txBody>
          <a:bodyPr vert="horz" wrap="square" lIns="91440" tIns="45720" rIns="91440" bIns="45720" anchor="t"/>
          <a:lstStyle/>
          <a:p>
            <a:pPr>
              <a:buNone/>
            </a:pPr>
            <a:r>
              <a:rPr lang="zh-CN" altLang="en-US" b="1" dirty="0">
                <a:solidFill>
                  <a:srgbClr val="FF0000"/>
                </a:solidFill>
                <a:latin typeface="隶书" panose="02010509060101010101" pitchFamily="49" charset="-122"/>
                <a:ea typeface="隶书" panose="02010509060101010101" pitchFamily="49" charset="-122"/>
              </a:rPr>
              <a:t>我国成年人周期性健康检查的主要内容</a:t>
            </a:r>
          </a:p>
          <a:p>
            <a:pPr>
              <a:buNone/>
            </a:pPr>
            <a:r>
              <a:rPr lang="zh-CN" altLang="en-US" b="1" dirty="0">
                <a:solidFill>
                  <a:srgbClr val="FF0000"/>
                </a:solidFill>
                <a:ea typeface="宋体" panose="02010600030101010101" pitchFamily="2" charset="-122"/>
              </a:rPr>
              <a:t>   </a:t>
            </a:r>
            <a:r>
              <a:rPr lang="zh-CN" altLang="en-US" sz="2400" b="1" dirty="0">
                <a:solidFill>
                  <a:schemeClr val="accent2"/>
                </a:solidFill>
                <a:latin typeface="黑体" panose="02010609060101010101" pitchFamily="49" charset="-122"/>
                <a:ea typeface="黑体" panose="02010609060101010101" pitchFamily="49" charset="-122"/>
              </a:rPr>
              <a:t>身高、体重、血压、</a:t>
            </a:r>
            <a:endParaRPr lang="en-US" altLang="zh-CN" sz="2400" b="1" dirty="0">
              <a:solidFill>
                <a:schemeClr val="accent2"/>
              </a:solidFill>
              <a:latin typeface="黑体" panose="02010609060101010101" pitchFamily="49" charset="-122"/>
              <a:ea typeface="黑体" panose="02010609060101010101" pitchFamily="49" charset="-122"/>
            </a:endParaRPr>
          </a:p>
          <a:p>
            <a:pPr>
              <a:buNone/>
            </a:pPr>
            <a:r>
              <a:rPr lang="en-US" altLang="zh-CN" sz="2400" b="1" dirty="0">
                <a:solidFill>
                  <a:schemeClr val="accent2"/>
                </a:solidFill>
                <a:latin typeface="黑体" panose="02010609060101010101" pitchFamily="49" charset="-122"/>
                <a:ea typeface="黑体" panose="02010609060101010101" pitchFamily="49" charset="-122"/>
              </a:rPr>
              <a:t>  </a:t>
            </a:r>
            <a:r>
              <a:rPr lang="zh-CN" altLang="en-US" sz="2400" b="1" dirty="0">
                <a:solidFill>
                  <a:srgbClr val="FF0000"/>
                </a:solidFill>
                <a:latin typeface="黑体" panose="02010609060101010101" pitchFamily="49" charset="-122"/>
                <a:ea typeface="黑体" panose="02010609060101010101" pitchFamily="49" charset="-122"/>
              </a:rPr>
              <a:t>血糖</a:t>
            </a:r>
            <a:r>
              <a:rPr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FF0000"/>
                </a:solidFill>
                <a:latin typeface="黑体" panose="02010609060101010101" pitchFamily="49" charset="-122"/>
                <a:ea typeface="黑体" panose="02010609060101010101" pitchFamily="49" charset="-122"/>
              </a:rPr>
              <a:t>餐后</a:t>
            </a:r>
            <a:r>
              <a:rPr lang="en-US" altLang="zh-CN" sz="2400" b="1" dirty="0">
                <a:solidFill>
                  <a:srgbClr val="FF0000"/>
                </a:solidFill>
                <a:latin typeface="黑体" panose="02010609060101010101" pitchFamily="49" charset="-122"/>
                <a:ea typeface="黑体" panose="02010609060101010101" pitchFamily="49" charset="-122"/>
              </a:rPr>
              <a:t>2h</a:t>
            </a:r>
            <a:r>
              <a:rPr lang="zh-CN" altLang="en-US" sz="2400" b="1" dirty="0">
                <a:solidFill>
                  <a:srgbClr val="FF0000"/>
                </a:solidFill>
                <a:latin typeface="黑体" panose="02010609060101010101" pitchFamily="49" charset="-122"/>
                <a:ea typeface="黑体" panose="02010609060101010101" pitchFamily="49" charset="-122"/>
              </a:rPr>
              <a:t>血糖、糖化血红蛋白）</a:t>
            </a:r>
            <a:r>
              <a:rPr lang="zh-CN" altLang="en-US" sz="2400" b="1" dirty="0">
                <a:solidFill>
                  <a:schemeClr val="accent2"/>
                </a:solidFill>
                <a:latin typeface="黑体" panose="02010609060101010101" pitchFamily="49" charset="-122"/>
                <a:ea typeface="黑体" panose="02010609060101010101" pitchFamily="49" charset="-122"/>
              </a:rPr>
              <a:t>、血脂、</a:t>
            </a:r>
          </a:p>
          <a:p>
            <a:pPr>
              <a:buNone/>
            </a:pPr>
            <a:r>
              <a:rPr lang="zh-CN" altLang="en-US" sz="2400" b="1" dirty="0">
                <a:solidFill>
                  <a:schemeClr val="accent2"/>
                </a:solidFill>
                <a:latin typeface="黑体" panose="02010609060101010101" pitchFamily="49" charset="-122"/>
                <a:ea typeface="黑体" panose="02010609060101010101" pitchFamily="49" charset="-122"/>
              </a:rPr>
              <a:t>  肿瘤标志物（</a:t>
            </a:r>
            <a:r>
              <a:rPr lang="en-US" altLang="zh-CN" sz="2400" b="1" dirty="0">
                <a:solidFill>
                  <a:srgbClr val="FF0000"/>
                </a:solidFill>
                <a:latin typeface="黑体" panose="02010609060101010101" pitchFamily="49" charset="-122"/>
                <a:ea typeface="黑体" panose="02010609060101010101" pitchFamily="49" charset="-122"/>
              </a:rPr>
              <a:t>AFP</a:t>
            </a:r>
            <a:r>
              <a:rPr lang="zh-CN" altLang="en-US" sz="2400" b="1" dirty="0">
                <a:solidFill>
                  <a:srgbClr val="FF0000"/>
                </a:solidFill>
                <a:latin typeface="黑体" panose="02010609060101010101" pitchFamily="49" charset="-122"/>
                <a:ea typeface="黑体" panose="02010609060101010101" pitchFamily="49" charset="-122"/>
              </a:rPr>
              <a:t>、</a:t>
            </a:r>
            <a:r>
              <a:rPr lang="en-US" altLang="zh-CN" sz="2400" b="1" dirty="0">
                <a:solidFill>
                  <a:srgbClr val="FF0000"/>
                </a:solidFill>
                <a:latin typeface="黑体" panose="02010609060101010101" pitchFamily="49" charset="-122"/>
                <a:ea typeface="黑体" panose="02010609060101010101" pitchFamily="49" charset="-122"/>
              </a:rPr>
              <a:t>CEA</a:t>
            </a:r>
            <a:r>
              <a:rPr lang="zh-CN" altLang="en-US" sz="2400" b="1" dirty="0">
                <a:solidFill>
                  <a:srgbClr val="FF0000"/>
                </a:solidFill>
                <a:latin typeface="黑体" panose="02010609060101010101" pitchFamily="49" charset="-122"/>
                <a:ea typeface="黑体" panose="02010609060101010101" pitchFamily="49" charset="-122"/>
              </a:rPr>
              <a:t>、</a:t>
            </a:r>
            <a:r>
              <a:rPr lang="en-US" altLang="zh-CN" sz="2400" b="1" dirty="0">
                <a:solidFill>
                  <a:srgbClr val="FF0000"/>
                </a:solidFill>
                <a:latin typeface="黑体" panose="02010609060101010101" pitchFamily="49" charset="-122"/>
                <a:ea typeface="黑体" panose="02010609060101010101" pitchFamily="49" charset="-122"/>
              </a:rPr>
              <a:t>CA199</a:t>
            </a:r>
            <a:r>
              <a:rPr lang="zh-CN" altLang="en-US" sz="2400" b="1" dirty="0">
                <a:solidFill>
                  <a:schemeClr val="accent2"/>
                </a:solidFill>
                <a:latin typeface="黑体" panose="02010609060101010101" pitchFamily="49" charset="-122"/>
                <a:ea typeface="黑体" panose="02010609060101010101" pitchFamily="49" charset="-122"/>
              </a:rPr>
              <a:t>）、</a:t>
            </a:r>
            <a:endParaRPr lang="en-US" altLang="zh-CN" sz="2400" b="1" dirty="0">
              <a:solidFill>
                <a:schemeClr val="accent2"/>
              </a:solidFill>
              <a:latin typeface="黑体" panose="02010609060101010101" pitchFamily="49" charset="-122"/>
              <a:ea typeface="黑体" panose="02010609060101010101" pitchFamily="49" charset="-122"/>
            </a:endParaRPr>
          </a:p>
          <a:p>
            <a:pPr>
              <a:buNone/>
            </a:pPr>
            <a:r>
              <a:rPr lang="en-US" altLang="zh-CN" sz="2400" b="1" dirty="0">
                <a:solidFill>
                  <a:schemeClr val="accent2"/>
                </a:solidFill>
                <a:latin typeface="黑体" panose="02010609060101010101" pitchFamily="49" charset="-122"/>
                <a:ea typeface="黑体" panose="02010609060101010101" pitchFamily="49" charset="-122"/>
              </a:rPr>
              <a:t>  B</a:t>
            </a:r>
            <a:r>
              <a:rPr lang="zh-CN" altLang="en-US" sz="2400" b="1" dirty="0">
                <a:solidFill>
                  <a:schemeClr val="accent2"/>
                </a:solidFill>
                <a:latin typeface="黑体" panose="02010609060101010101" pitchFamily="49" charset="-122"/>
                <a:ea typeface="黑体" panose="02010609060101010101" pitchFamily="49" charset="-122"/>
              </a:rPr>
              <a:t>超、直肠指检</a:t>
            </a:r>
            <a:r>
              <a:rPr lang="en-US" altLang="zh-CN" sz="2400" b="1" dirty="0">
                <a:solidFill>
                  <a:schemeClr val="accent2"/>
                </a:solidFill>
                <a:latin typeface="黑体" panose="02010609060101010101" pitchFamily="49" charset="-122"/>
                <a:ea typeface="黑体" panose="02010609060101010101" pitchFamily="49" charset="-122"/>
              </a:rPr>
              <a:t>+</a:t>
            </a:r>
            <a:r>
              <a:rPr lang="zh-CN" altLang="en-US" sz="2400" b="1" dirty="0">
                <a:solidFill>
                  <a:schemeClr val="accent2"/>
                </a:solidFill>
                <a:latin typeface="黑体" panose="02010609060101010101" pitchFamily="49" charset="-122"/>
                <a:ea typeface="黑体" panose="02010609060101010101" pitchFamily="49" charset="-122"/>
              </a:rPr>
              <a:t>潜血试验</a:t>
            </a:r>
          </a:p>
          <a:p>
            <a:pPr>
              <a:buNone/>
            </a:pPr>
            <a:r>
              <a:rPr lang="zh-CN" altLang="en-US" sz="2400" b="1" dirty="0">
                <a:solidFill>
                  <a:schemeClr val="accent2"/>
                </a:solidFill>
                <a:latin typeface="黑体" panose="02010609060101010101" pitchFamily="49" charset="-122"/>
                <a:ea typeface="黑体" panose="02010609060101010101" pitchFamily="49" charset="-122"/>
              </a:rPr>
              <a:t>  乳房自查</a:t>
            </a:r>
            <a:r>
              <a:rPr lang="en-US" altLang="zh-CN" sz="2400" b="1" dirty="0">
                <a:solidFill>
                  <a:schemeClr val="accent2"/>
                </a:solidFill>
                <a:latin typeface="黑体" panose="02010609060101010101" pitchFamily="49" charset="-122"/>
                <a:ea typeface="黑体" panose="02010609060101010101" pitchFamily="49" charset="-122"/>
              </a:rPr>
              <a:t>+</a:t>
            </a:r>
            <a:r>
              <a:rPr lang="zh-CN" altLang="en-US" sz="2400" b="1" dirty="0">
                <a:solidFill>
                  <a:schemeClr val="accent2"/>
                </a:solidFill>
                <a:latin typeface="黑体" panose="02010609060101010101" pitchFamily="49" charset="-122"/>
                <a:ea typeface="黑体" panose="02010609060101010101" pitchFamily="49" charset="-122"/>
              </a:rPr>
              <a:t>摄片、</a:t>
            </a:r>
            <a:r>
              <a:rPr lang="zh-CN" altLang="en-US" sz="2400" b="1" dirty="0">
                <a:solidFill>
                  <a:srgbClr val="FF0000"/>
                </a:solidFill>
                <a:latin typeface="黑体" panose="02010609060101010101" pitchFamily="49" charset="-122"/>
                <a:ea typeface="黑体" panose="02010609060101010101" pitchFamily="49" charset="-122"/>
              </a:rPr>
              <a:t>胸片或胸部</a:t>
            </a:r>
            <a:r>
              <a:rPr lang="en-US" altLang="zh-CN" sz="2400" b="1" dirty="0">
                <a:solidFill>
                  <a:srgbClr val="FF0000"/>
                </a:solidFill>
                <a:latin typeface="黑体" panose="02010609060101010101" pitchFamily="49" charset="-122"/>
                <a:ea typeface="黑体" panose="02010609060101010101" pitchFamily="49" charset="-122"/>
              </a:rPr>
              <a:t>CT </a:t>
            </a:r>
            <a:r>
              <a:rPr lang="zh-CN" altLang="en-US" sz="2400" b="1" dirty="0">
                <a:solidFill>
                  <a:schemeClr val="accent2"/>
                </a:solidFill>
                <a:latin typeface="黑体" panose="02010609060101010101" pitchFamily="49" charset="-122"/>
                <a:ea typeface="黑体" panose="02010609060101010101" pitchFamily="49" charset="-122"/>
              </a:rPr>
              <a:t>、眼底检查、</a:t>
            </a:r>
          </a:p>
          <a:p>
            <a:pPr>
              <a:buNone/>
            </a:pPr>
            <a:r>
              <a:rPr lang="zh-CN" altLang="en-US" sz="2400" b="1" dirty="0">
                <a:solidFill>
                  <a:schemeClr val="accent2"/>
                </a:solidFill>
                <a:latin typeface="黑体" panose="02010609060101010101" pitchFamily="49" charset="-122"/>
                <a:ea typeface="黑体" panose="02010609060101010101" pitchFamily="49" charset="-122"/>
              </a:rPr>
              <a:t>  </a:t>
            </a:r>
            <a:r>
              <a:rPr lang="zh-CN" altLang="en-US" sz="2400" b="1" dirty="0">
                <a:solidFill>
                  <a:srgbClr val="FF0000"/>
                </a:solidFill>
                <a:latin typeface="黑体" panose="02010609060101010101" pitchFamily="49" charset="-122"/>
                <a:ea typeface="黑体" panose="02010609060101010101" pitchFamily="49" charset="-122"/>
              </a:rPr>
              <a:t>甲状腺</a:t>
            </a:r>
            <a:r>
              <a:rPr lang="zh-CN" altLang="en-US" sz="2400" b="1" dirty="0">
                <a:solidFill>
                  <a:schemeClr val="accent2"/>
                </a:solidFill>
                <a:latin typeface="黑体" panose="02010609060101010101" pitchFamily="49" charset="-122"/>
                <a:ea typeface="黑体" panose="02010609060101010101" pitchFamily="49" charset="-122"/>
              </a:rPr>
              <a:t>检查、</a:t>
            </a:r>
            <a:r>
              <a:rPr lang="en-US" altLang="zh-CN" sz="2400" b="1" dirty="0">
                <a:solidFill>
                  <a:srgbClr val="FF0000"/>
                </a:solidFill>
                <a:latin typeface="黑体" panose="02010609060101010101" pitchFamily="49" charset="-122"/>
                <a:ea typeface="黑体" panose="02010609060101010101" pitchFamily="49" charset="-122"/>
              </a:rPr>
              <a:t>HBsAg</a:t>
            </a:r>
            <a:r>
              <a:rPr lang="zh-CN" altLang="en-US" sz="2400" b="1" dirty="0">
                <a:solidFill>
                  <a:srgbClr val="FF0000"/>
                </a:solidFill>
                <a:latin typeface="黑体" panose="02010609060101010101" pitchFamily="49" charset="-122"/>
                <a:ea typeface="黑体" panose="02010609060101010101" pitchFamily="49" charset="-122"/>
              </a:rPr>
              <a:t>、</a:t>
            </a:r>
            <a:r>
              <a:rPr lang="zh-CN" altLang="en-US" sz="2400" b="1" dirty="0">
                <a:solidFill>
                  <a:schemeClr val="accent2"/>
                </a:solidFill>
                <a:latin typeface="黑体" panose="02010609060101010101" pitchFamily="49" charset="-122"/>
                <a:ea typeface="黑体" panose="02010609060101010101" pitchFamily="49" charset="-122"/>
              </a:rPr>
              <a:t>肝肾功能、心电图、</a:t>
            </a:r>
          </a:p>
          <a:p>
            <a:pPr>
              <a:buNone/>
            </a:pPr>
            <a:r>
              <a:rPr lang="zh-CN" altLang="en-US" sz="2400" b="1" dirty="0">
                <a:solidFill>
                  <a:schemeClr val="accent2"/>
                </a:solidFill>
                <a:latin typeface="黑体" panose="02010609060101010101" pitchFamily="49" charset="-122"/>
                <a:ea typeface="黑体" panose="02010609060101010101" pitchFamily="49" charset="-122"/>
              </a:rPr>
              <a:t>  内科体格检查</a:t>
            </a:r>
          </a:p>
        </p:txBody>
      </p:sp>
    </p:spTree>
  </p:cSld>
  <p:clrMapOvr>
    <a:masterClrMapping/>
  </p:clrMapOvr>
  <p:transition>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p:nvPr/>
        </p:nvSpPr>
        <p:spPr>
          <a:xfrm>
            <a:off x="179388" y="1412875"/>
            <a:ext cx="8640762" cy="2160588"/>
          </a:xfrm>
          <a:prstGeom prst="rect">
            <a:avLst/>
          </a:prstGeom>
          <a:noFill/>
          <a:ln w="9525">
            <a:noFill/>
          </a:ln>
        </p:spPr>
        <p:txBody>
          <a:bodyPr/>
          <a:lstStyle/>
          <a:p>
            <a:pPr marL="342900" indent="-342900">
              <a:lnSpc>
                <a:spcPct val="150000"/>
              </a:lnSpc>
              <a:spcBef>
                <a:spcPct val="20000"/>
              </a:spcBef>
            </a:pPr>
            <a:r>
              <a:rPr lang="en-US" altLang="zh-CN" sz="2800" b="1" dirty="0">
                <a:solidFill>
                  <a:srgbClr val="FF0000"/>
                </a:solidFill>
                <a:latin typeface="Arial" panose="020B0604020202020204" pitchFamily="34" charset="0"/>
              </a:rPr>
              <a:t>2</a:t>
            </a:r>
            <a:r>
              <a:rPr lang="zh-CN" altLang="en-US" sz="2800" b="1" dirty="0">
                <a:solidFill>
                  <a:srgbClr val="FF0000"/>
                </a:solidFill>
                <a:latin typeface="Arial" panose="020B0604020202020204" pitchFamily="34" charset="0"/>
              </a:rPr>
              <a:t>、</a:t>
            </a:r>
            <a:r>
              <a:rPr lang="zh-CN" altLang="en-US" sz="2800" b="1" dirty="0">
                <a:solidFill>
                  <a:srgbClr val="FF0000"/>
                </a:solidFill>
                <a:latin typeface="黑体" panose="02010609060101010101" pitchFamily="49" charset="-122"/>
                <a:ea typeface="黑体" panose="02010609060101010101" pitchFamily="49" charset="-122"/>
              </a:rPr>
              <a:t>病例发现：</a:t>
            </a:r>
          </a:p>
          <a:p>
            <a:pPr marL="342900" indent="-342900">
              <a:lnSpc>
                <a:spcPct val="150000"/>
              </a:lnSpc>
              <a:spcBef>
                <a:spcPct val="20000"/>
              </a:spcBef>
            </a:pPr>
            <a:r>
              <a:rPr lang="zh-CN" altLang="en-US" sz="2800" b="1" dirty="0">
                <a:solidFill>
                  <a:srgbClr val="FF0000"/>
                </a:solidFill>
                <a:latin typeface="黑体" panose="02010609060101010101" pitchFamily="49" charset="-122"/>
                <a:ea typeface="黑体" panose="02010609060101010101" pitchFamily="49" charset="-122"/>
              </a:rPr>
              <a:t>      </a:t>
            </a:r>
            <a:r>
              <a:rPr lang="zh-CN" altLang="en-US" sz="2400" b="1" dirty="0">
                <a:solidFill>
                  <a:schemeClr val="accent2"/>
                </a:solidFill>
                <a:latin typeface="黑体" panose="02010609060101010101" pitchFamily="49" charset="-122"/>
                <a:ea typeface="黑体" panose="02010609060101010101" pitchFamily="49" charset="-122"/>
              </a:rPr>
              <a:t>对就诊患者实施的一种检查、测试或问卷形式的</a:t>
            </a:r>
          </a:p>
          <a:p>
            <a:pPr marL="342900" indent="-342900">
              <a:lnSpc>
                <a:spcPct val="150000"/>
              </a:lnSpc>
              <a:spcBef>
                <a:spcPct val="20000"/>
              </a:spcBef>
            </a:pPr>
            <a:r>
              <a:rPr lang="zh-CN" altLang="en-US" sz="2400" b="1" dirty="0">
                <a:solidFill>
                  <a:schemeClr val="accent2"/>
                </a:solidFill>
                <a:latin typeface="黑体" panose="02010609060101010101" pitchFamily="49" charset="-122"/>
                <a:ea typeface="黑体" panose="02010609060101010101" pitchFamily="49" charset="-122"/>
              </a:rPr>
              <a:t>   调查，目的是发现患者除就诊原因以外的其他疾病</a:t>
            </a:r>
          </a:p>
          <a:p>
            <a:pPr marL="342900" indent="-342900">
              <a:lnSpc>
                <a:spcPct val="150000"/>
              </a:lnSpc>
              <a:spcBef>
                <a:spcPct val="20000"/>
              </a:spcBef>
            </a:pPr>
            <a:r>
              <a:rPr lang="zh-CN" altLang="en-US" sz="2400" b="1" dirty="0">
                <a:solidFill>
                  <a:schemeClr val="accent2"/>
                </a:solidFill>
                <a:latin typeface="黑体" panose="02010609060101010101" pitchFamily="49" charset="-122"/>
                <a:ea typeface="黑体" panose="02010609060101010101" pitchFamily="49" charset="-122"/>
              </a:rPr>
              <a:t>   例如：感冒患者，通过测血压，发现高血压</a:t>
            </a:r>
          </a:p>
        </p:txBody>
      </p:sp>
    </p:spTree>
  </p:cSld>
  <p:clrMapOvr>
    <a:masterClrMapping/>
  </p:clrMapOvr>
  <p:transition>
    <p:zo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p:cNvSpPr>
          <p:nvPr>
            <p:ph type="body" idx="4294967295"/>
          </p:nvPr>
        </p:nvSpPr>
        <p:spPr>
          <a:xfrm>
            <a:off x="0" y="1628775"/>
            <a:ext cx="8686800" cy="4497388"/>
          </a:xfrm>
        </p:spPr>
        <p:txBody>
          <a:bodyPr vert="horz" wrap="square" lIns="91440" tIns="45720" rIns="91440" bIns="45720" anchor="t"/>
          <a:lstStyle/>
          <a:p>
            <a:pPr eaLnBrk="1" hangingPunct="1">
              <a:lnSpc>
                <a:spcPct val="150000"/>
              </a:lnSpc>
              <a:buNone/>
            </a:pPr>
            <a:r>
              <a:rPr lang="zh-CN" altLang="en-US" sz="3600" b="1" dirty="0">
                <a:solidFill>
                  <a:srgbClr val="FF0000"/>
                </a:solidFill>
                <a:ea typeface="黑体" panose="02010609060101010101" pitchFamily="49" charset="-122"/>
              </a:rPr>
              <a:t>  </a:t>
            </a:r>
            <a:r>
              <a:rPr lang="zh-CN" altLang="en-US" b="1" dirty="0">
                <a:solidFill>
                  <a:srgbClr val="FF0000"/>
                </a:solidFill>
                <a:ea typeface="黑体" panose="02010609060101010101" pitchFamily="49" charset="-122"/>
              </a:rPr>
              <a:t>免疫接种</a:t>
            </a:r>
            <a:endParaRPr lang="en-US" altLang="zh-CN" b="1" dirty="0">
              <a:solidFill>
                <a:srgbClr val="FF0000"/>
              </a:solidFill>
              <a:ea typeface="黑体" panose="02010609060101010101" pitchFamily="49" charset="-122"/>
            </a:endParaRPr>
          </a:p>
          <a:p>
            <a:pPr eaLnBrk="1" hangingPunct="1">
              <a:lnSpc>
                <a:spcPct val="150000"/>
              </a:lnSpc>
              <a:buNone/>
            </a:pPr>
            <a:r>
              <a:rPr lang="en-US" altLang="zh-CN" b="1" dirty="0">
                <a:ea typeface="宋体" panose="02010600030101010101" pitchFamily="2" charset="-122"/>
              </a:rPr>
              <a:t>         </a:t>
            </a:r>
            <a:r>
              <a:rPr lang="zh-CN" altLang="en-US" sz="2400" b="1" dirty="0">
                <a:solidFill>
                  <a:schemeClr val="accent2"/>
                </a:solidFill>
                <a:ea typeface="黑体" panose="02010609060101010101" pitchFamily="49" charset="-122"/>
              </a:rPr>
              <a:t>指根据疾病预防控制规划，利用预防性生物制品</a:t>
            </a:r>
          </a:p>
          <a:p>
            <a:pPr eaLnBrk="1" hangingPunct="1">
              <a:lnSpc>
                <a:spcPct val="150000"/>
              </a:lnSpc>
              <a:buNone/>
            </a:pPr>
            <a:r>
              <a:rPr lang="zh-CN" altLang="en-US" sz="2400" b="1" dirty="0">
                <a:solidFill>
                  <a:schemeClr val="accent2"/>
                </a:solidFill>
                <a:ea typeface="黑体" panose="02010609060101010101" pitchFamily="49" charset="-122"/>
              </a:rPr>
              <a:t>  （又称疫苗），按照国家规定的免疫程序，由合格的接种</a:t>
            </a:r>
          </a:p>
          <a:p>
            <a:pPr eaLnBrk="1" hangingPunct="1">
              <a:lnSpc>
                <a:spcPct val="150000"/>
              </a:lnSpc>
              <a:buNone/>
            </a:pPr>
            <a:r>
              <a:rPr lang="zh-CN" altLang="en-US" sz="2400" b="1" dirty="0">
                <a:solidFill>
                  <a:schemeClr val="accent2"/>
                </a:solidFill>
                <a:ea typeface="黑体" panose="02010609060101010101" pitchFamily="49" charset="-122"/>
              </a:rPr>
              <a:t>    技术人员，给适宜的接种对象进行接种，以达到提高人群</a:t>
            </a:r>
          </a:p>
          <a:p>
            <a:pPr eaLnBrk="1" hangingPunct="1">
              <a:lnSpc>
                <a:spcPct val="150000"/>
              </a:lnSpc>
              <a:buNone/>
            </a:pPr>
            <a:r>
              <a:rPr lang="zh-CN" altLang="en-US" sz="2400" b="1" dirty="0">
                <a:solidFill>
                  <a:schemeClr val="accent2"/>
                </a:solidFill>
                <a:ea typeface="黑体" panose="02010609060101010101" pitchFamily="49" charset="-122"/>
              </a:rPr>
              <a:t>    免疫水平，预防和控制相应传染病发生和流行的目的</a:t>
            </a:r>
          </a:p>
        </p:txBody>
      </p:sp>
      <p:sp>
        <p:nvSpPr>
          <p:cNvPr id="53251" name="Rectangle 2"/>
          <p:cNvSpPr/>
          <p:nvPr/>
        </p:nvSpPr>
        <p:spPr>
          <a:xfrm>
            <a:off x="395288" y="731838"/>
            <a:ext cx="7705725" cy="968375"/>
          </a:xfrm>
          <a:prstGeom prst="rect">
            <a:avLst/>
          </a:prstGeom>
          <a:noFill/>
          <a:ln w="9525">
            <a:noFill/>
          </a:ln>
        </p:spPr>
        <p:txBody>
          <a:bodyPr anchor="ctr"/>
          <a:lstStyle/>
          <a:p>
            <a:pPr algn="ctr"/>
            <a:r>
              <a:rPr lang="zh-CN" altLang="en-US" sz="4000" b="1" dirty="0">
                <a:solidFill>
                  <a:srgbClr val="FF0000"/>
                </a:solidFill>
                <a:latin typeface="隶书" panose="02010509060101010101" pitchFamily="49" charset="-122"/>
                <a:ea typeface="隶书" panose="02010509060101010101" pitchFamily="49" charset="-122"/>
              </a:rPr>
              <a:t>三、免疫预防</a:t>
            </a:r>
          </a:p>
        </p:txBody>
      </p:sp>
    </p:spTree>
  </p:cSld>
  <p:clrMapOvr>
    <a:masterClrMapping/>
  </p:clrMapOvr>
  <p:transition>
    <p:zo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p:cNvSpPr>
          <p:nvPr>
            <p:ph type="body" idx="4294967295"/>
          </p:nvPr>
        </p:nvSpPr>
        <p:spPr>
          <a:xfrm>
            <a:off x="457200" y="836613"/>
            <a:ext cx="8229600" cy="5002212"/>
          </a:xfrm>
        </p:spPr>
        <p:txBody>
          <a:bodyPr vert="horz" wrap="square" lIns="91440" tIns="45720" rIns="91440" bIns="45720" anchor="t"/>
          <a:lstStyle/>
          <a:p>
            <a:pPr eaLnBrk="1" hangingPunct="1">
              <a:lnSpc>
                <a:spcPct val="150000"/>
              </a:lnSpc>
              <a:buNone/>
            </a:pPr>
            <a:r>
              <a:rPr lang="en-US" altLang="zh-CN" sz="3600" b="1" dirty="0">
                <a:solidFill>
                  <a:srgbClr val="FF0000"/>
                </a:solidFill>
                <a:latin typeface="隶书" panose="02010509060101010101" pitchFamily="49" charset="-122"/>
                <a:ea typeface="隶书" panose="02010509060101010101" pitchFamily="49" charset="-122"/>
              </a:rPr>
              <a:t>1</a:t>
            </a:r>
            <a:r>
              <a:rPr lang="zh-CN" altLang="en-US" sz="3600" b="1" dirty="0">
                <a:solidFill>
                  <a:srgbClr val="FF0000"/>
                </a:solidFill>
                <a:latin typeface="隶书" panose="02010509060101010101" pitchFamily="49" charset="-122"/>
                <a:ea typeface="隶书" panose="02010509060101010101" pitchFamily="49" charset="-122"/>
              </a:rPr>
              <a:t>、儿童免疫预防</a:t>
            </a:r>
          </a:p>
          <a:p>
            <a:pPr eaLnBrk="1" hangingPunct="1">
              <a:lnSpc>
                <a:spcPct val="150000"/>
              </a:lnSpc>
              <a:buNone/>
            </a:pPr>
            <a:r>
              <a:rPr lang="zh-CN" altLang="en-US" sz="2800" b="1" dirty="0">
                <a:solidFill>
                  <a:schemeClr val="accent2"/>
                </a:solidFill>
                <a:ea typeface="宋体" panose="02010600030101010101" pitchFamily="2" charset="-122"/>
              </a:rPr>
              <a:t>     </a:t>
            </a:r>
            <a:r>
              <a:rPr lang="zh-CN" altLang="en-US" sz="2800" b="1" dirty="0">
                <a:solidFill>
                  <a:srgbClr val="FF0000"/>
                </a:solidFill>
                <a:ea typeface="黑体" panose="02010609060101010101" pitchFamily="49" charset="-122"/>
              </a:rPr>
              <a:t>儿童免疫疫苗：</a:t>
            </a:r>
            <a:endParaRPr lang="en-US" altLang="zh-CN" sz="2800" b="1" dirty="0">
              <a:solidFill>
                <a:srgbClr val="FF0000"/>
              </a:solidFill>
              <a:ea typeface="黑体" panose="02010609060101010101" pitchFamily="49" charset="-122"/>
            </a:endParaRPr>
          </a:p>
          <a:p>
            <a:pPr lvl="1" eaLnBrk="1" hangingPunct="1">
              <a:lnSpc>
                <a:spcPct val="90000"/>
              </a:lnSpc>
            </a:pPr>
            <a:r>
              <a:rPr lang="zh-CN" altLang="en-US" sz="2400" b="1" dirty="0">
                <a:solidFill>
                  <a:schemeClr val="accent2"/>
                </a:solidFill>
                <a:ea typeface="黑体" panose="02010609060101010101" pitchFamily="49" charset="-122"/>
              </a:rPr>
              <a:t>    </a:t>
            </a:r>
            <a:r>
              <a:rPr lang="zh-CN" altLang="en-US" sz="2400" b="1" dirty="0">
                <a:solidFill>
                  <a:srgbClr val="FF0000"/>
                </a:solidFill>
                <a:ea typeface="黑体" panose="02010609060101010101" pitchFamily="49" charset="-122"/>
              </a:rPr>
              <a:t>乙肝疫苗</a:t>
            </a:r>
          </a:p>
          <a:p>
            <a:pPr lvl="1" eaLnBrk="1" hangingPunct="1">
              <a:lnSpc>
                <a:spcPct val="90000"/>
              </a:lnSpc>
            </a:pPr>
            <a:r>
              <a:rPr lang="zh-CN" altLang="en-US" sz="2400" b="1" dirty="0">
                <a:solidFill>
                  <a:schemeClr val="accent2"/>
                </a:solidFill>
                <a:ea typeface="黑体" panose="02010609060101010101" pitchFamily="49" charset="-122"/>
              </a:rPr>
              <a:t>    卡介苗</a:t>
            </a:r>
          </a:p>
          <a:p>
            <a:pPr lvl="1" eaLnBrk="1" hangingPunct="1">
              <a:lnSpc>
                <a:spcPct val="90000"/>
              </a:lnSpc>
            </a:pPr>
            <a:r>
              <a:rPr lang="zh-CN" altLang="en-US" sz="2400" b="1" dirty="0">
                <a:solidFill>
                  <a:schemeClr val="accent2"/>
                </a:solidFill>
                <a:ea typeface="黑体" panose="02010609060101010101" pitchFamily="49" charset="-122"/>
              </a:rPr>
              <a:t>    </a:t>
            </a:r>
            <a:r>
              <a:rPr lang="zh-CN" altLang="en-US" sz="2400" b="1" dirty="0">
                <a:solidFill>
                  <a:srgbClr val="FF0000"/>
                </a:solidFill>
                <a:ea typeface="黑体" panose="02010609060101010101" pitchFamily="49" charset="-122"/>
              </a:rPr>
              <a:t>脊灰疫苗</a:t>
            </a:r>
          </a:p>
          <a:p>
            <a:pPr lvl="1" eaLnBrk="1" hangingPunct="1">
              <a:lnSpc>
                <a:spcPct val="90000"/>
              </a:lnSpc>
            </a:pPr>
            <a:r>
              <a:rPr lang="zh-CN" altLang="en-US" sz="2400" b="1" dirty="0">
                <a:solidFill>
                  <a:schemeClr val="accent2"/>
                </a:solidFill>
                <a:ea typeface="黑体" panose="02010609060101010101" pitchFamily="49" charset="-122"/>
              </a:rPr>
              <a:t>    百白破疫苗</a:t>
            </a:r>
          </a:p>
          <a:p>
            <a:pPr lvl="1" eaLnBrk="1" hangingPunct="1">
              <a:lnSpc>
                <a:spcPct val="90000"/>
              </a:lnSpc>
            </a:pPr>
            <a:r>
              <a:rPr lang="zh-CN" altLang="en-US" sz="2400" b="1" dirty="0">
                <a:solidFill>
                  <a:schemeClr val="accent2"/>
                </a:solidFill>
                <a:ea typeface="黑体" panose="02010609060101010101" pitchFamily="49" charset="-122"/>
              </a:rPr>
              <a:t>    白喉疫苗</a:t>
            </a:r>
          </a:p>
          <a:p>
            <a:pPr lvl="1" eaLnBrk="1" hangingPunct="1">
              <a:lnSpc>
                <a:spcPct val="90000"/>
              </a:lnSpc>
            </a:pPr>
            <a:r>
              <a:rPr lang="zh-CN" altLang="en-US" sz="2400" b="1" dirty="0">
                <a:solidFill>
                  <a:schemeClr val="accent2"/>
                </a:solidFill>
                <a:ea typeface="黑体" panose="02010609060101010101" pitchFamily="49" charset="-122"/>
              </a:rPr>
              <a:t>    </a:t>
            </a:r>
            <a:r>
              <a:rPr lang="zh-CN" altLang="en-US" sz="2400" b="1" dirty="0">
                <a:solidFill>
                  <a:srgbClr val="FF0000"/>
                </a:solidFill>
                <a:ea typeface="黑体" panose="02010609060101010101" pitchFamily="49" charset="-122"/>
              </a:rPr>
              <a:t>麻风疫苗</a:t>
            </a:r>
          </a:p>
          <a:p>
            <a:pPr lvl="1" eaLnBrk="1" hangingPunct="1">
              <a:lnSpc>
                <a:spcPct val="90000"/>
              </a:lnSpc>
            </a:pPr>
            <a:r>
              <a:rPr lang="zh-CN" altLang="en-US" sz="2400" b="1" dirty="0">
                <a:solidFill>
                  <a:schemeClr val="accent2"/>
                </a:solidFill>
                <a:ea typeface="黑体" panose="02010609060101010101" pitchFamily="49" charset="-122"/>
              </a:rPr>
              <a:t>    乙脑疫苗</a:t>
            </a:r>
          </a:p>
          <a:p>
            <a:pPr lvl="1" eaLnBrk="1" hangingPunct="1">
              <a:lnSpc>
                <a:spcPct val="90000"/>
              </a:lnSpc>
            </a:pPr>
            <a:r>
              <a:rPr lang="zh-CN" altLang="en-US" sz="2400" b="1" dirty="0">
                <a:solidFill>
                  <a:schemeClr val="accent2"/>
                </a:solidFill>
                <a:ea typeface="黑体" panose="02010609060101010101" pitchFamily="49" charset="-122"/>
              </a:rPr>
              <a:t>    流脑疫苗</a:t>
            </a:r>
          </a:p>
          <a:p>
            <a:pPr lvl="1" eaLnBrk="1" hangingPunct="1">
              <a:lnSpc>
                <a:spcPct val="90000"/>
              </a:lnSpc>
              <a:buNone/>
            </a:pPr>
            <a:endParaRPr lang="zh-CN" altLang="en-US" sz="2400" b="1" dirty="0">
              <a:solidFill>
                <a:schemeClr val="accent2"/>
              </a:solidFill>
              <a:ea typeface="黑体" panose="02010609060101010101" pitchFamily="49" charset="-122"/>
            </a:endParaRPr>
          </a:p>
        </p:txBody>
      </p:sp>
      <p:pic>
        <p:nvPicPr>
          <p:cNvPr id="2" name="图片 1" descr="37b109c862a8470e8e857536fc3e13f3"/>
          <p:cNvPicPr>
            <a:picLocks noChangeAspect="1"/>
          </p:cNvPicPr>
          <p:nvPr/>
        </p:nvPicPr>
        <p:blipFill>
          <a:blip r:embed="rId2" cstate="print">
            <a:clrChange>
              <a:clrFrom>
                <a:srgbClr val="FBFFFF">
                  <a:alpha val="100000"/>
                </a:srgbClr>
              </a:clrFrom>
              <a:clrTo>
                <a:srgbClr val="FBFFFF">
                  <a:alpha val="100000"/>
                  <a:alpha val="0"/>
                </a:srgbClr>
              </a:clrTo>
            </a:clrChange>
          </a:blip>
          <a:stretch>
            <a:fillRect/>
          </a:stretch>
        </p:blipFill>
        <p:spPr>
          <a:xfrm>
            <a:off x="5915660" y="4787265"/>
            <a:ext cx="3197860" cy="2070735"/>
          </a:xfrm>
          <a:prstGeom prst="rect">
            <a:avLst/>
          </a:prstGeom>
        </p:spPr>
      </p:pic>
    </p:spTree>
  </p:cSld>
  <p:clrMapOvr>
    <a:masterClrMapping/>
  </p:clrMapOvr>
  <p:transition>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p:cNvSpPr>
            <a:spLocks noGrp="1"/>
          </p:cNvSpPr>
          <p:nvPr>
            <p:ph sz="quarter" idx="1"/>
          </p:nvPr>
        </p:nvSpPr>
        <p:spPr>
          <a:xfrm>
            <a:off x="539750" y="1196975"/>
            <a:ext cx="8147050" cy="4065588"/>
          </a:xfrm>
        </p:spPr>
        <p:txBody>
          <a:bodyPr vert="horz" wrap="square" lIns="91440" tIns="45720" rIns="91440" bIns="45720" anchor="t"/>
          <a:lstStyle/>
          <a:p>
            <a:pPr eaLnBrk="1" hangingPunct="1">
              <a:lnSpc>
                <a:spcPct val="150000"/>
              </a:lnSpc>
              <a:buClrTx/>
              <a:buSzTx/>
              <a:buFontTx/>
              <a:buNone/>
            </a:pPr>
            <a:r>
              <a:rPr lang="en-US" altLang="zh-CN" sz="3600" b="1" dirty="0">
                <a:solidFill>
                  <a:srgbClr val="FF0000"/>
                </a:solidFill>
                <a:latin typeface="隶书" panose="02010509060101010101" pitchFamily="49" charset="-122"/>
                <a:ea typeface="隶书" panose="02010509060101010101" pitchFamily="49" charset="-122"/>
              </a:rPr>
              <a:t>2</a:t>
            </a:r>
            <a:r>
              <a:rPr lang="zh-CN" altLang="en-US" sz="3600" b="1" dirty="0">
                <a:solidFill>
                  <a:srgbClr val="FF0000"/>
                </a:solidFill>
                <a:latin typeface="隶书" panose="02010509060101010101" pitchFamily="49" charset="-122"/>
                <a:ea typeface="隶书" panose="02010509060101010101" pitchFamily="49" charset="-122"/>
              </a:rPr>
              <a:t>、成人免疫预防</a:t>
            </a:r>
            <a:endParaRPr lang="en-US" altLang="zh-CN" sz="3600" b="1" dirty="0">
              <a:solidFill>
                <a:srgbClr val="FF0000"/>
              </a:solidFill>
              <a:latin typeface="隶书" panose="02010509060101010101" pitchFamily="49" charset="-122"/>
              <a:ea typeface="隶书" panose="02010509060101010101" pitchFamily="49" charset="-122"/>
            </a:endParaRPr>
          </a:p>
          <a:p>
            <a:pPr eaLnBrk="1" hangingPunct="1">
              <a:lnSpc>
                <a:spcPct val="150000"/>
              </a:lnSpc>
              <a:buClrTx/>
              <a:buSzTx/>
              <a:buFontTx/>
              <a:buNone/>
            </a:pPr>
            <a:r>
              <a:rPr lang="en-US" altLang="zh-CN" sz="2000" b="1" dirty="0">
                <a:solidFill>
                  <a:schemeClr val="accent2"/>
                </a:solidFill>
                <a:latin typeface="黑体" panose="02010609060101010101" pitchFamily="49" charset="-122"/>
                <a:ea typeface="黑体" panose="02010609060101010101" pitchFamily="49" charset="-122"/>
              </a:rPr>
              <a:t>       </a:t>
            </a:r>
            <a:r>
              <a:rPr lang="zh-CN" altLang="en-US" sz="2000" b="1" dirty="0">
                <a:solidFill>
                  <a:schemeClr val="accent2"/>
                </a:solidFill>
                <a:latin typeface="黑体" panose="02010609060101010101" pitchFamily="49" charset="-122"/>
                <a:ea typeface="黑体" panose="02010609060101010101" pitchFamily="49" charset="-122"/>
              </a:rPr>
              <a:t>近年来，一些传染病有明显的年龄高移现象，有些常见的传染病在成人中的发病率逐年增高（如结核），</a:t>
            </a:r>
            <a:r>
              <a:rPr lang="zh-CN" altLang="en-US" sz="2000" b="1" dirty="0">
                <a:solidFill>
                  <a:srgbClr val="FF0000"/>
                </a:solidFill>
                <a:latin typeface="黑体" panose="02010609060101010101" pitchFamily="49" charset="-122"/>
                <a:ea typeface="黑体" panose="02010609060101010101" pitchFamily="49" charset="-122"/>
              </a:rPr>
              <a:t>新发传染病也不断出现</a:t>
            </a:r>
            <a:r>
              <a:rPr lang="zh-CN" altLang="en-US" sz="2000" b="1" dirty="0">
                <a:solidFill>
                  <a:schemeClr val="accent2"/>
                </a:solidFill>
                <a:latin typeface="黑体" panose="02010609060101010101" pitchFamily="49" charset="-122"/>
                <a:ea typeface="黑体" panose="02010609060101010101" pitchFamily="49" charset="-122"/>
              </a:rPr>
              <a:t>（如</a:t>
            </a:r>
            <a:r>
              <a:rPr lang="en-US" altLang="zh-CN" sz="2000" b="1" dirty="0">
                <a:solidFill>
                  <a:schemeClr val="accent2"/>
                </a:solidFill>
                <a:latin typeface="黑体" panose="02010609060101010101" pitchFamily="49" charset="-122"/>
                <a:ea typeface="黑体" panose="02010609060101010101" pitchFamily="49" charset="-122"/>
              </a:rPr>
              <a:t>SARS</a:t>
            </a:r>
            <a:r>
              <a:rPr lang="zh-CN" altLang="en-US" sz="2000" b="1" dirty="0">
                <a:solidFill>
                  <a:schemeClr val="accent2"/>
                </a:solidFill>
                <a:latin typeface="黑体" panose="02010609060101010101" pitchFamily="49" charset="-122"/>
                <a:ea typeface="黑体" panose="02010609060101010101" pitchFamily="49" charset="-122"/>
              </a:rPr>
              <a:t>、禽流感、新冠等）</a:t>
            </a:r>
            <a:endParaRPr lang="en-US" altLang="zh-CN" sz="2000" b="1" dirty="0">
              <a:solidFill>
                <a:schemeClr val="accent2"/>
              </a:solidFill>
              <a:latin typeface="黑体" panose="02010609060101010101" pitchFamily="49" charset="-122"/>
              <a:ea typeface="黑体" panose="02010609060101010101" pitchFamily="49" charset="-122"/>
            </a:endParaRPr>
          </a:p>
          <a:p>
            <a:pPr eaLnBrk="1" hangingPunct="1">
              <a:lnSpc>
                <a:spcPct val="150000"/>
              </a:lnSpc>
              <a:buClrTx/>
              <a:buSzTx/>
              <a:buFontTx/>
              <a:buNone/>
            </a:pPr>
            <a:r>
              <a:rPr lang="zh-CN" altLang="en-US" sz="2000" b="1" dirty="0">
                <a:solidFill>
                  <a:schemeClr val="accent2"/>
                </a:solidFill>
                <a:latin typeface="黑体" panose="02010609060101010101" pitchFamily="49" charset="-122"/>
                <a:ea typeface="黑体" panose="02010609060101010101" pitchFamily="49" charset="-122"/>
              </a:rPr>
              <a:t>       理论上，凡未经过白喉、破伤风、麻疹、流行性腮腺炎、脊髓灰质炎、乙脑、流脑、乙型肝炎等自然感染而获得免疫或未接种疫苗的成年人，均可能患这些传染病</a:t>
            </a:r>
          </a:p>
        </p:txBody>
      </p:sp>
    </p:spTree>
  </p:cSld>
  <p:clrMapOvr>
    <a:masterClrMapping/>
  </p:clrMapOvr>
  <p:transition>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p:cNvSpPr>
          <p:nvPr>
            <p:ph type="body" idx="4294967295"/>
          </p:nvPr>
        </p:nvSpPr>
        <p:spPr>
          <a:xfrm>
            <a:off x="468313" y="1196975"/>
            <a:ext cx="8229600" cy="4929188"/>
          </a:xfrm>
        </p:spPr>
        <p:txBody>
          <a:bodyPr vert="horz" wrap="square" lIns="91440" tIns="45720" rIns="91440" bIns="45720" anchor="t"/>
          <a:lstStyle/>
          <a:p>
            <a:pPr eaLnBrk="1" hangingPunct="1">
              <a:lnSpc>
                <a:spcPct val="150000"/>
              </a:lnSpc>
              <a:buNone/>
            </a:pPr>
            <a:r>
              <a:rPr lang="zh-CN" altLang="en-US" sz="2800" b="1" dirty="0">
                <a:solidFill>
                  <a:schemeClr val="accent2"/>
                </a:solidFill>
                <a:ea typeface="宋体" panose="02010600030101010101" pitchFamily="2" charset="-122"/>
              </a:rPr>
              <a:t>     </a:t>
            </a:r>
            <a:r>
              <a:rPr lang="zh-CN" altLang="en-US" b="1" dirty="0">
                <a:solidFill>
                  <a:srgbClr val="FF0000"/>
                </a:solidFill>
                <a:latin typeface="隶书" panose="02010509060101010101" pitchFamily="49" charset="-122"/>
                <a:ea typeface="隶书" panose="02010509060101010101" pitchFamily="49" charset="-122"/>
              </a:rPr>
              <a:t>成人免疫常用疫苗：</a:t>
            </a:r>
            <a:endParaRPr lang="en-US" altLang="zh-CN" b="1" dirty="0">
              <a:solidFill>
                <a:srgbClr val="FF0000"/>
              </a:solidFill>
              <a:latin typeface="隶书" panose="02010509060101010101" pitchFamily="49" charset="-122"/>
              <a:ea typeface="隶书" panose="02010509060101010101" pitchFamily="49" charset="-122"/>
            </a:endParaRPr>
          </a:p>
          <a:p>
            <a:pPr lvl="1" eaLnBrk="1" hangingPunct="1"/>
            <a:r>
              <a:rPr lang="zh-CN" altLang="en-US" sz="2000" b="1" dirty="0">
                <a:solidFill>
                  <a:schemeClr val="accent2"/>
                </a:solidFill>
                <a:latin typeface="黑体" panose="02010609060101010101" pitchFamily="49" charset="-122"/>
                <a:ea typeface="黑体" panose="02010609060101010101" pitchFamily="49" charset="-122"/>
              </a:rPr>
              <a:t>    </a:t>
            </a:r>
            <a:r>
              <a:rPr lang="zh-CN" altLang="en-US" sz="2400" b="1" dirty="0">
                <a:solidFill>
                  <a:schemeClr val="accent2"/>
                </a:solidFill>
                <a:latin typeface="黑体" panose="02010609060101010101" pitchFamily="49" charset="-122"/>
                <a:ea typeface="黑体" panose="02010609060101010101" pitchFamily="49" charset="-122"/>
              </a:rPr>
              <a:t>出血热疫苗</a:t>
            </a:r>
          </a:p>
          <a:p>
            <a:pPr lvl="1" eaLnBrk="1" hangingPunct="1"/>
            <a:r>
              <a:rPr lang="zh-CN" altLang="en-US" sz="2400" b="1" dirty="0">
                <a:solidFill>
                  <a:schemeClr val="accent2"/>
                </a:solidFill>
                <a:latin typeface="黑体" panose="02010609060101010101" pitchFamily="49" charset="-122"/>
                <a:ea typeface="黑体" panose="02010609060101010101" pitchFamily="49" charset="-122"/>
              </a:rPr>
              <a:t>    炭疽疫苗</a:t>
            </a:r>
          </a:p>
          <a:p>
            <a:pPr lvl="1" eaLnBrk="1" hangingPunct="1"/>
            <a:r>
              <a:rPr lang="zh-CN" altLang="en-US" sz="2400" b="1" dirty="0">
                <a:solidFill>
                  <a:schemeClr val="accent2"/>
                </a:solidFill>
                <a:latin typeface="黑体" panose="02010609060101010101" pitchFamily="49" charset="-122"/>
                <a:ea typeface="黑体" panose="02010609060101010101" pitchFamily="49" charset="-122"/>
              </a:rPr>
              <a:t>    钩端螺旋体病疫苗</a:t>
            </a:r>
          </a:p>
          <a:p>
            <a:pPr lvl="1" eaLnBrk="1" hangingPunct="1"/>
            <a:r>
              <a:rPr lang="zh-CN" altLang="en-US" sz="2400" b="1" dirty="0">
                <a:solidFill>
                  <a:schemeClr val="accent2"/>
                </a:solidFill>
                <a:latin typeface="黑体" panose="02010609060101010101" pitchFamily="49" charset="-122"/>
                <a:ea typeface="黑体" panose="02010609060101010101" pitchFamily="49" charset="-122"/>
              </a:rPr>
              <a:t>    水痘疫苗</a:t>
            </a:r>
          </a:p>
          <a:p>
            <a:pPr lvl="1" eaLnBrk="1" hangingPunct="1"/>
            <a:r>
              <a:rPr lang="en-US" altLang="zh-CN" sz="2400" b="1" dirty="0">
                <a:solidFill>
                  <a:schemeClr val="accent2"/>
                </a:solidFill>
                <a:latin typeface="黑体" panose="02010609060101010101" pitchFamily="49" charset="-122"/>
                <a:ea typeface="黑体" panose="02010609060101010101" pitchFamily="49" charset="-122"/>
              </a:rPr>
              <a:t>    B</a:t>
            </a:r>
            <a:r>
              <a:rPr lang="zh-CN" altLang="en-US" sz="2400" b="1" dirty="0">
                <a:solidFill>
                  <a:schemeClr val="accent2"/>
                </a:solidFill>
                <a:latin typeface="黑体" panose="02010609060101010101" pitchFamily="49" charset="-122"/>
                <a:ea typeface="黑体" panose="02010609060101010101" pitchFamily="49" charset="-122"/>
              </a:rPr>
              <a:t>型流感嗜血杆菌疫苗</a:t>
            </a:r>
          </a:p>
          <a:p>
            <a:pPr lvl="1" eaLnBrk="1" hangingPunct="1"/>
            <a:r>
              <a:rPr lang="zh-CN" altLang="en-US" sz="2400" b="1" dirty="0">
                <a:solidFill>
                  <a:schemeClr val="accent2"/>
                </a:solidFill>
                <a:latin typeface="黑体" panose="02010609060101010101" pitchFamily="49" charset="-122"/>
                <a:ea typeface="黑体" panose="02010609060101010101" pitchFamily="49" charset="-122"/>
              </a:rPr>
              <a:t>    肺炎疫苗</a:t>
            </a:r>
          </a:p>
          <a:p>
            <a:pPr lvl="1" eaLnBrk="1" hangingPunct="1"/>
            <a:r>
              <a:rPr lang="zh-CN" altLang="en-US" sz="2400" b="1" dirty="0">
                <a:solidFill>
                  <a:schemeClr val="accent2"/>
                </a:solidFill>
                <a:latin typeface="黑体" panose="02010609060101010101" pitchFamily="49" charset="-122"/>
                <a:ea typeface="黑体" panose="02010609060101010101" pitchFamily="49" charset="-122"/>
              </a:rPr>
              <a:t>    流感疫苗</a:t>
            </a:r>
          </a:p>
          <a:p>
            <a:pPr lvl="1" eaLnBrk="1" hangingPunct="1"/>
            <a:r>
              <a:rPr lang="zh-CN" altLang="en-US" sz="2400" b="1" dirty="0">
                <a:solidFill>
                  <a:schemeClr val="accent2"/>
                </a:solidFill>
                <a:latin typeface="黑体" panose="02010609060101010101" pitchFamily="49" charset="-122"/>
                <a:ea typeface="黑体" panose="02010609060101010101" pitchFamily="49" charset="-122"/>
              </a:rPr>
              <a:t>    狂犬疫苗</a:t>
            </a:r>
          </a:p>
        </p:txBody>
      </p:sp>
      <p:pic>
        <p:nvPicPr>
          <p:cNvPr id="2" name="图片 1" descr="2019072216510854932"/>
          <p:cNvPicPr>
            <a:picLocks noChangeAspect="1"/>
          </p:cNvPicPr>
          <p:nvPr/>
        </p:nvPicPr>
        <p:blipFill>
          <a:blip r:embed="rId2" cstate="print">
            <a:clrChange>
              <a:clrFrom>
                <a:srgbClr val="53497E">
                  <a:alpha val="100000"/>
                </a:srgbClr>
              </a:clrFrom>
              <a:clrTo>
                <a:srgbClr val="53497E">
                  <a:alpha val="100000"/>
                  <a:alpha val="0"/>
                </a:srgbClr>
              </a:clrTo>
            </a:clrChange>
          </a:blip>
          <a:stretch>
            <a:fillRect/>
          </a:stretch>
        </p:blipFill>
        <p:spPr>
          <a:xfrm>
            <a:off x="6043295" y="4838700"/>
            <a:ext cx="3100705" cy="1951355"/>
          </a:xfrm>
          <a:prstGeom prst="rect">
            <a:avLst/>
          </a:prstGeom>
        </p:spPr>
      </p:pic>
    </p:spTree>
  </p:cSld>
  <p:clrMapOvr>
    <a:masterClrMapping/>
  </p:clrMapOvr>
  <p:transition>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p:nvPr/>
        </p:nvSpPr>
        <p:spPr>
          <a:xfrm>
            <a:off x="-1331912" y="836613"/>
            <a:ext cx="10152062" cy="863600"/>
          </a:xfrm>
          <a:prstGeom prst="rect">
            <a:avLst/>
          </a:prstGeom>
          <a:noFill/>
          <a:ln w="9525">
            <a:noFill/>
          </a:ln>
        </p:spPr>
        <p:txBody>
          <a:bodyPr anchor="ctr"/>
          <a:lstStyle/>
          <a:p>
            <a:pPr algn="ctr"/>
            <a:r>
              <a:rPr lang="zh-CN" altLang="en-US" sz="4000" b="1" dirty="0">
                <a:solidFill>
                  <a:srgbClr val="FF0000"/>
                </a:solidFill>
                <a:latin typeface="隶书" panose="02010509060101010101" pitchFamily="49" charset="-122"/>
                <a:ea typeface="隶书" panose="02010509060101010101" pitchFamily="49" charset="-122"/>
              </a:rPr>
              <a:t>四、化学预防</a:t>
            </a:r>
          </a:p>
        </p:txBody>
      </p:sp>
      <p:sp>
        <p:nvSpPr>
          <p:cNvPr id="57347" name="Rectangle 3"/>
          <p:cNvSpPr/>
          <p:nvPr/>
        </p:nvSpPr>
        <p:spPr>
          <a:xfrm>
            <a:off x="0" y="1628775"/>
            <a:ext cx="8686800" cy="4497388"/>
          </a:xfrm>
          <a:prstGeom prst="rect">
            <a:avLst/>
          </a:prstGeom>
          <a:noFill/>
          <a:ln w="9525">
            <a:noFill/>
          </a:ln>
        </p:spPr>
        <p:txBody>
          <a:bodyPr/>
          <a:lstStyle/>
          <a:p>
            <a:pPr marL="342900" indent="-342900">
              <a:lnSpc>
                <a:spcPct val="150000"/>
              </a:lnSpc>
              <a:spcBef>
                <a:spcPct val="20000"/>
              </a:spcBef>
            </a:pPr>
            <a:r>
              <a:rPr lang="zh-CN" altLang="en-US" sz="2000" b="1" dirty="0">
                <a:solidFill>
                  <a:schemeClr val="accent2"/>
                </a:solidFill>
                <a:latin typeface="Arial" panose="020B0604020202020204" pitchFamily="34" charset="0"/>
              </a:rPr>
              <a:t>          </a:t>
            </a:r>
            <a:r>
              <a:rPr lang="zh-CN" altLang="en-US" sz="2000" b="1" dirty="0">
                <a:solidFill>
                  <a:schemeClr val="accent2"/>
                </a:solidFill>
                <a:latin typeface="Arial" panose="020B0604020202020204" pitchFamily="34" charset="0"/>
                <a:ea typeface="黑体" panose="02010609060101010101" pitchFamily="49" charset="-122"/>
              </a:rPr>
              <a:t>指对无症状的人使用药物、营养素（包括无机盐）、生物制剂</a:t>
            </a:r>
          </a:p>
          <a:p>
            <a:pPr marL="342900" indent="-342900">
              <a:lnSpc>
                <a:spcPct val="150000"/>
              </a:lnSpc>
              <a:spcBef>
                <a:spcPct val="20000"/>
              </a:spcBef>
            </a:pPr>
            <a:r>
              <a:rPr lang="zh-CN" altLang="en-US" sz="2000" b="1" dirty="0">
                <a:solidFill>
                  <a:schemeClr val="accent2"/>
                </a:solidFill>
                <a:latin typeface="Arial" panose="020B0604020202020204" pitchFamily="34" charset="0"/>
                <a:ea typeface="黑体" panose="02010609060101010101" pitchFamily="49" charset="-122"/>
              </a:rPr>
              <a:t>     或其他天然物质作为第一级预防措施，提高人群抵抗疾病的能力，</a:t>
            </a:r>
          </a:p>
          <a:p>
            <a:pPr marL="342900" indent="-342900">
              <a:lnSpc>
                <a:spcPct val="150000"/>
              </a:lnSpc>
              <a:spcBef>
                <a:spcPct val="20000"/>
              </a:spcBef>
            </a:pPr>
            <a:r>
              <a:rPr lang="zh-CN" altLang="en-US" sz="2000" b="1" dirty="0">
                <a:solidFill>
                  <a:schemeClr val="accent2"/>
                </a:solidFill>
                <a:latin typeface="Arial" panose="020B0604020202020204" pitchFamily="34" charset="0"/>
                <a:ea typeface="黑体" panose="02010609060101010101" pitchFamily="49" charset="-122"/>
              </a:rPr>
              <a:t>     以防止某些疾病。</a:t>
            </a:r>
          </a:p>
          <a:p>
            <a:pPr marL="342900" indent="-342900">
              <a:lnSpc>
                <a:spcPct val="150000"/>
              </a:lnSpc>
              <a:spcBef>
                <a:spcPct val="20000"/>
              </a:spcBef>
            </a:pPr>
            <a:r>
              <a:rPr lang="zh-CN" altLang="en-US" sz="2400" b="1" dirty="0">
                <a:solidFill>
                  <a:srgbClr val="FF0000"/>
                </a:solidFill>
                <a:latin typeface="Arial" panose="020B0604020202020204" pitchFamily="34" charset="0"/>
                <a:ea typeface="黑体" panose="02010609060101010101" pitchFamily="49" charset="-122"/>
              </a:rPr>
              <a:t>    常见的化学预防项目：</a:t>
            </a:r>
          </a:p>
          <a:p>
            <a:pPr marL="342900" indent="-342900">
              <a:lnSpc>
                <a:spcPct val="150000"/>
              </a:lnSpc>
              <a:spcBef>
                <a:spcPct val="20000"/>
              </a:spcBef>
              <a:buBlip>
                <a:blip r:embed="rId2"/>
              </a:buBlip>
            </a:pPr>
            <a:r>
              <a:rPr lang="zh-CN" altLang="en-US" sz="2000" b="1" dirty="0">
                <a:solidFill>
                  <a:schemeClr val="accent2"/>
                </a:solidFill>
                <a:latin typeface="Arial" panose="020B0604020202020204" pitchFamily="34" charset="0"/>
                <a:ea typeface="黑体" panose="02010609060101010101" pitchFamily="49" charset="-122"/>
              </a:rPr>
              <a:t>孕前及怀孕早期服用叶酸预防胎儿神经管缺陷</a:t>
            </a:r>
          </a:p>
          <a:p>
            <a:pPr marL="342900" indent="-342900">
              <a:lnSpc>
                <a:spcPct val="150000"/>
              </a:lnSpc>
              <a:spcBef>
                <a:spcPct val="20000"/>
              </a:spcBef>
              <a:buBlip>
                <a:blip r:embed="rId2"/>
              </a:buBlip>
            </a:pPr>
            <a:r>
              <a:rPr lang="zh-CN" altLang="en-US" sz="2000" b="1" dirty="0">
                <a:solidFill>
                  <a:schemeClr val="accent2"/>
                </a:solidFill>
                <a:latin typeface="Arial" panose="020B0604020202020204" pitchFamily="34" charset="0"/>
                <a:ea typeface="黑体" panose="02010609060101010101" pitchFamily="49" charset="-122"/>
              </a:rPr>
              <a:t>小剂量阿司匹林预防心脑血管疾病</a:t>
            </a:r>
          </a:p>
          <a:p>
            <a:pPr marL="342900" indent="-342900">
              <a:lnSpc>
                <a:spcPct val="150000"/>
              </a:lnSpc>
              <a:spcBef>
                <a:spcPct val="20000"/>
              </a:spcBef>
              <a:buBlip>
                <a:blip r:embed="rId2"/>
              </a:buBlip>
            </a:pPr>
            <a:r>
              <a:rPr lang="zh-CN" altLang="en-US" sz="2000" b="1" dirty="0">
                <a:solidFill>
                  <a:schemeClr val="accent2"/>
                </a:solidFill>
                <a:latin typeface="Arial" panose="020B0604020202020204" pitchFamily="34" charset="0"/>
                <a:ea typeface="黑体" panose="02010609060101010101" pitchFamily="49" charset="-122"/>
              </a:rPr>
              <a:t>绝经后妇女使用雌激素预防骨质疏松</a:t>
            </a:r>
          </a:p>
          <a:p>
            <a:pPr marL="342900" indent="-342900">
              <a:lnSpc>
                <a:spcPct val="150000"/>
              </a:lnSpc>
              <a:spcBef>
                <a:spcPct val="20000"/>
              </a:spcBef>
              <a:buBlip>
                <a:blip r:embed="rId2"/>
              </a:buBlip>
            </a:pPr>
            <a:r>
              <a:rPr lang="zh-CN" altLang="en-US" sz="2000" b="1" dirty="0">
                <a:solidFill>
                  <a:schemeClr val="accent2"/>
                </a:solidFill>
                <a:latin typeface="Arial" panose="020B0604020202020204" pitchFamily="34" charset="0"/>
                <a:ea typeface="黑体" panose="02010609060101010101" pitchFamily="49" charset="-122"/>
              </a:rPr>
              <a:t>癌症化学预防是指利用天然的或合成的化学物质来阻止、延缓或逆转癌症发生、发展或复发的过程</a:t>
            </a:r>
          </a:p>
        </p:txBody>
      </p:sp>
      <p:sp>
        <p:nvSpPr>
          <p:cNvPr id="57348" name="Rectangle 6"/>
          <p:cNvSpPr>
            <a:spLocks noGrp="1"/>
          </p:cNvSpPr>
          <p:nvPr>
            <p:ph type="body" idx="4294967295"/>
          </p:nvPr>
        </p:nvSpPr>
        <p:spPr>
          <a:xfrm>
            <a:off x="7164388" y="6453188"/>
            <a:ext cx="144462" cy="404812"/>
          </a:xfrm>
        </p:spPr>
        <p:txBody>
          <a:bodyPr vert="eaVert" wrap="square" lIns="91440" tIns="45720" rIns="91440" bIns="45720" anchor="t"/>
          <a:lstStyle/>
          <a:p>
            <a:pPr>
              <a:lnSpc>
                <a:spcPct val="80000"/>
              </a:lnSpc>
            </a:pPr>
            <a:endParaRPr lang="zh-CN" altLang="en-US" sz="800" dirty="0">
              <a:ea typeface="宋体" panose="02010600030101010101" pitchFamily="2" charset="-122"/>
            </a:endParaRPr>
          </a:p>
        </p:txBody>
      </p:sp>
    </p:spTree>
  </p:cSld>
  <p:clrMapOvr>
    <a:masterClrMapping/>
  </p:clrMapOvr>
  <p:transition>
    <p:zo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p:nvPr/>
        </p:nvSpPr>
        <p:spPr>
          <a:xfrm>
            <a:off x="457200" y="1412875"/>
            <a:ext cx="8435975" cy="3816350"/>
          </a:xfrm>
          <a:prstGeom prst="rect">
            <a:avLst/>
          </a:prstGeom>
          <a:noFill/>
          <a:ln w="9525">
            <a:noFill/>
          </a:ln>
        </p:spPr>
        <p:txBody>
          <a:bodyPr/>
          <a:lstStyle/>
          <a:p>
            <a:pPr marL="342900" indent="-342900">
              <a:lnSpc>
                <a:spcPct val="150000"/>
              </a:lnSpc>
              <a:spcBef>
                <a:spcPct val="20000"/>
              </a:spcBef>
            </a:pPr>
            <a:r>
              <a:rPr lang="en-US" altLang="zh-CN" sz="3200" b="1" dirty="0">
                <a:solidFill>
                  <a:srgbClr val="FF0000"/>
                </a:solidFill>
                <a:latin typeface="隶书" panose="02010509060101010101" pitchFamily="49" charset="-122"/>
                <a:ea typeface="隶书" panose="02010509060101010101" pitchFamily="49" charset="-122"/>
              </a:rPr>
              <a:t>1</a:t>
            </a:r>
            <a:r>
              <a:rPr lang="zh-CN" altLang="en-US" sz="3200" b="1" dirty="0">
                <a:solidFill>
                  <a:srgbClr val="FF0000"/>
                </a:solidFill>
                <a:latin typeface="隶书" panose="02010509060101010101" pitchFamily="49" charset="-122"/>
                <a:ea typeface="隶书" panose="02010509060101010101" pitchFamily="49" charset="-122"/>
              </a:rPr>
              <a:t>、阿司匹林预防心血管疾病的利弊</a:t>
            </a:r>
          </a:p>
          <a:p>
            <a:pPr marL="342900" indent="-342900">
              <a:lnSpc>
                <a:spcPct val="150000"/>
              </a:lnSpc>
              <a:spcBef>
                <a:spcPct val="20000"/>
              </a:spcBef>
            </a:pPr>
            <a:r>
              <a:rPr lang="zh-CN" altLang="en-US" sz="2400" b="1" dirty="0">
                <a:solidFill>
                  <a:srgbClr val="FF0000"/>
                </a:solidFill>
                <a:latin typeface="Arial" panose="020B0604020202020204" pitchFamily="34" charset="0"/>
                <a:ea typeface="黑体" panose="02010609060101010101" pitchFamily="49" charset="-122"/>
              </a:rPr>
              <a:t>      利：</a:t>
            </a:r>
            <a:r>
              <a:rPr lang="zh-CN" altLang="en-US" sz="2400" b="1" dirty="0">
                <a:solidFill>
                  <a:schemeClr val="accent2"/>
                </a:solidFill>
                <a:latin typeface="黑体" panose="02010609060101010101" pitchFamily="49" charset="-122"/>
                <a:ea typeface="黑体" panose="02010609060101010101" pitchFamily="49" charset="-122"/>
              </a:rPr>
              <a:t>阿司匹林用于心血管病一级预防使主要心血管病</a:t>
            </a:r>
          </a:p>
          <a:p>
            <a:pPr marL="342900" indent="-342900">
              <a:lnSpc>
                <a:spcPct val="150000"/>
              </a:lnSpc>
              <a:spcBef>
                <a:spcPct val="20000"/>
              </a:spcBef>
            </a:pPr>
            <a:r>
              <a:rPr lang="zh-CN" altLang="en-US" sz="2400" b="1" dirty="0">
                <a:solidFill>
                  <a:schemeClr val="accent2"/>
                </a:solidFill>
                <a:latin typeface="黑体" panose="02010609060101010101" pitchFamily="49" charset="-122"/>
                <a:ea typeface="黑体" panose="02010609060101010101" pitchFamily="49" charset="-122"/>
              </a:rPr>
              <a:t>       事件减少</a:t>
            </a:r>
            <a:r>
              <a:rPr lang="en-US" altLang="zh-CN" sz="2400" b="1" dirty="0">
                <a:solidFill>
                  <a:schemeClr val="accent2"/>
                </a:solidFill>
                <a:latin typeface="黑体" panose="02010609060101010101" pitchFamily="49" charset="-122"/>
                <a:ea typeface="黑体" panose="02010609060101010101" pitchFamily="49" charset="-122"/>
              </a:rPr>
              <a:t>15%</a:t>
            </a:r>
            <a:r>
              <a:rPr lang="zh-CN" altLang="en-US" sz="2400" b="1" dirty="0">
                <a:solidFill>
                  <a:schemeClr val="accent2"/>
                </a:solidFill>
                <a:latin typeface="黑体" panose="02010609060101010101" pitchFamily="49" charset="-122"/>
                <a:ea typeface="黑体" panose="02010609060101010101" pitchFamily="49" charset="-122"/>
              </a:rPr>
              <a:t>，心肌梗死相对风险降低</a:t>
            </a:r>
            <a:r>
              <a:rPr lang="en-US" altLang="zh-CN" sz="2400" b="1" dirty="0">
                <a:solidFill>
                  <a:schemeClr val="accent2"/>
                </a:solidFill>
                <a:latin typeface="黑体" panose="02010609060101010101" pitchFamily="49" charset="-122"/>
                <a:ea typeface="黑体" panose="02010609060101010101" pitchFamily="49" charset="-122"/>
              </a:rPr>
              <a:t>30%</a:t>
            </a:r>
            <a:r>
              <a:rPr lang="zh-CN" altLang="en-US" sz="2400" b="1" dirty="0">
                <a:solidFill>
                  <a:schemeClr val="accent2"/>
                </a:solidFill>
                <a:latin typeface="黑体" panose="02010609060101010101" pitchFamily="49" charset="-122"/>
                <a:ea typeface="黑体" panose="02010609060101010101" pitchFamily="49" charset="-122"/>
              </a:rPr>
              <a:t>。</a:t>
            </a:r>
          </a:p>
          <a:p>
            <a:pPr marL="342900" indent="-342900">
              <a:lnSpc>
                <a:spcPct val="150000"/>
              </a:lnSpc>
              <a:spcBef>
                <a:spcPct val="20000"/>
              </a:spcBef>
            </a:pPr>
            <a:r>
              <a:rPr lang="zh-CN" altLang="en-US" sz="2400" b="1" dirty="0">
                <a:solidFill>
                  <a:srgbClr val="FF0000"/>
                </a:solidFill>
                <a:latin typeface="Arial" panose="020B0604020202020204" pitchFamily="34" charset="0"/>
                <a:ea typeface="黑体" panose="02010609060101010101" pitchFamily="49" charset="-122"/>
              </a:rPr>
              <a:t>      弊：</a:t>
            </a:r>
            <a:r>
              <a:rPr lang="zh-CN" altLang="en-US" sz="2400" b="1" dirty="0">
                <a:solidFill>
                  <a:schemeClr val="accent2"/>
                </a:solidFill>
                <a:latin typeface="Arial" panose="020B0604020202020204" pitchFamily="34" charset="0"/>
                <a:ea typeface="黑体" panose="02010609060101010101" pitchFamily="49" charset="-122"/>
              </a:rPr>
              <a:t>胃肠道出血、</a:t>
            </a:r>
            <a:r>
              <a:rPr lang="zh-CN" altLang="en-US" sz="2400" b="1" dirty="0">
                <a:solidFill>
                  <a:schemeClr val="accent2"/>
                </a:solidFill>
                <a:latin typeface="黑体" panose="02010609060101010101" pitchFamily="49" charset="-122"/>
                <a:ea typeface="黑体" panose="02010609060101010101" pitchFamily="49" charset="-122"/>
              </a:rPr>
              <a:t>出血性脑卒中等出血并发症的相对</a:t>
            </a:r>
          </a:p>
          <a:p>
            <a:pPr marL="342900" indent="-342900">
              <a:lnSpc>
                <a:spcPct val="150000"/>
              </a:lnSpc>
              <a:spcBef>
                <a:spcPct val="20000"/>
              </a:spcBef>
            </a:pPr>
            <a:r>
              <a:rPr lang="zh-CN" altLang="en-US" sz="2400" b="1" dirty="0">
                <a:solidFill>
                  <a:schemeClr val="accent2"/>
                </a:solidFill>
                <a:latin typeface="黑体" panose="02010609060101010101" pitchFamily="49" charset="-122"/>
                <a:ea typeface="黑体" panose="02010609060101010101" pitchFamily="49" charset="-122"/>
              </a:rPr>
              <a:t>       危险性增加</a:t>
            </a:r>
            <a:r>
              <a:rPr lang="en-US" altLang="zh-CN" sz="2400" b="1" dirty="0">
                <a:solidFill>
                  <a:schemeClr val="accent2"/>
                </a:solidFill>
                <a:latin typeface="黑体" panose="02010609060101010101" pitchFamily="49" charset="-122"/>
                <a:ea typeface="黑体" panose="02010609060101010101" pitchFamily="49" charset="-122"/>
              </a:rPr>
              <a:t>69%</a:t>
            </a:r>
            <a:r>
              <a:rPr lang="zh-CN" altLang="en-US" sz="2400" b="1" dirty="0">
                <a:solidFill>
                  <a:schemeClr val="accent2"/>
                </a:solidFill>
                <a:latin typeface="黑体" panose="02010609060101010101" pitchFamily="49" charset="-122"/>
                <a:ea typeface="黑体" panose="02010609060101010101" pitchFamily="49" charset="-122"/>
              </a:rPr>
              <a:t>。</a:t>
            </a:r>
          </a:p>
        </p:txBody>
      </p:sp>
    </p:spTree>
  </p:cSld>
  <p:clrMapOvr>
    <a:masterClrMapping/>
  </p:clrMapOvr>
  <p:transition>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p:nvPr/>
        </p:nvSpPr>
        <p:spPr>
          <a:xfrm>
            <a:off x="642938" y="220663"/>
            <a:ext cx="4938713" cy="771525"/>
          </a:xfrm>
          <a:prstGeom prst="rect">
            <a:avLst/>
          </a:prstGeom>
          <a:effectLst>
            <a:outerShdw blurRad="25400" dist="25400" dir="5400000" algn="t" rotWithShape="0">
              <a:prstClr val="black">
                <a:alpha val="40000"/>
              </a:prstClr>
            </a:outerShdw>
          </a:effectLst>
        </p:spPr>
        <p:txBody>
          <a:bodyPr lIns="91080" tIns="45540" rIns="91080" bIns="45540" anchor="ctr"/>
          <a:lstStyle/>
          <a:p>
            <a:pPr marR="0" algn="ctr" defTabSz="910590" fontAlgn="auto">
              <a:spcAft>
                <a:spcPts val="0"/>
              </a:spcAft>
              <a:buClrTx/>
              <a:buSzTx/>
              <a:buFontTx/>
              <a:defRPr/>
            </a:pPr>
            <a:endParaRPr kumimoji="0" lang="zh-CN" altLang="en-US" sz="2700" b="1" kern="1200" cap="none" spc="0" normalizeH="0" baseline="0" noProof="0" dirty="0">
              <a:solidFill>
                <a:srgbClr val="FF0000"/>
              </a:solidFill>
              <a:latin typeface="Arial" panose="020B0604020202020204" pitchFamily="34" charset="0"/>
              <a:ea typeface="华文细黑" panose="02010600040101010101" pitchFamily="2" charset="-122"/>
              <a:cs typeface="Arial" panose="020B0604020202020204" pitchFamily="34" charset="0"/>
            </a:endParaRPr>
          </a:p>
        </p:txBody>
      </p:sp>
      <p:sp>
        <p:nvSpPr>
          <p:cNvPr id="1028" name="Rectangle 3"/>
          <p:cNvSpPr>
            <a:spLocks noGrp="1"/>
          </p:cNvSpPr>
          <p:nvPr>
            <p:ph type="body" sz="half" idx="2"/>
          </p:nvPr>
        </p:nvSpPr>
        <p:spPr>
          <a:xfrm>
            <a:off x="339725" y="1571625"/>
            <a:ext cx="4157663" cy="3146425"/>
          </a:xfrm>
        </p:spPr>
        <p:txBody>
          <a:bodyPr vert="horz" wrap="square" lIns="91440" tIns="45720" rIns="91440" bIns="45720" anchor="t"/>
          <a:lstStyle/>
          <a:p>
            <a:pPr eaLnBrk="1" hangingPunct="1">
              <a:lnSpc>
                <a:spcPct val="150000"/>
              </a:lnSpc>
              <a:buClrTx/>
              <a:buSzTx/>
              <a:buFontTx/>
            </a:pPr>
            <a:r>
              <a:rPr lang="zh-CN" altLang="en-US" sz="2400" dirty="0">
                <a:ea typeface="宋体" panose="02010600030101010101" pitchFamily="2" charset="-122"/>
              </a:rPr>
              <a:t>美国：</a:t>
            </a:r>
            <a:r>
              <a:rPr lang="zh-CN" altLang="en-US" sz="2000" dirty="0">
                <a:ea typeface="宋体" panose="02010600030101010101" pitchFamily="2" charset="-122"/>
              </a:rPr>
              <a:t>服用</a:t>
            </a:r>
            <a:r>
              <a:rPr lang="zh-CN" altLang="en-US" sz="2000" dirty="0">
                <a:solidFill>
                  <a:srgbClr val="FF0000"/>
                </a:solidFill>
                <a:ea typeface="宋体" panose="02010600030101010101" pitchFamily="2" charset="-122"/>
              </a:rPr>
              <a:t>阿司匹林</a:t>
            </a:r>
            <a:r>
              <a:rPr lang="zh-CN" altLang="en-US" sz="2000" dirty="0">
                <a:ea typeface="宋体" panose="02010600030101010101" pitchFamily="2" charset="-122"/>
              </a:rPr>
              <a:t>患者约</a:t>
            </a:r>
            <a:r>
              <a:rPr lang="en-US" altLang="zh-CN" sz="2000" dirty="0">
                <a:ea typeface="宋体" panose="02010600030101010101" pitchFamily="2" charset="-122"/>
              </a:rPr>
              <a:t>5000</a:t>
            </a:r>
            <a:r>
              <a:rPr lang="zh-CN" altLang="en-US" sz="2000" dirty="0">
                <a:ea typeface="宋体" panose="02010600030101010101" pitchFamily="2" charset="-122"/>
              </a:rPr>
              <a:t>万；每年</a:t>
            </a:r>
            <a:r>
              <a:rPr lang="en-US" altLang="zh-CN" sz="2000" dirty="0">
                <a:ea typeface="宋体" panose="02010600030101010101" pitchFamily="2" charset="-122"/>
              </a:rPr>
              <a:t>PCI</a:t>
            </a:r>
            <a:r>
              <a:rPr lang="zh-CN" altLang="en-US" sz="2000" dirty="0">
                <a:ea typeface="宋体" panose="02010600030101010101" pitchFamily="2" charset="-122"/>
              </a:rPr>
              <a:t>后接受双联抗血小板治疗患者</a:t>
            </a:r>
            <a:r>
              <a:rPr lang="en-US" altLang="zh-CN" sz="2000" dirty="0">
                <a:ea typeface="宋体" panose="02010600030101010101" pitchFamily="2" charset="-122"/>
              </a:rPr>
              <a:t>120</a:t>
            </a:r>
            <a:r>
              <a:rPr lang="zh-CN" altLang="en-US" sz="2000" dirty="0">
                <a:ea typeface="宋体" panose="02010600030101010101" pitchFamily="2" charset="-122"/>
              </a:rPr>
              <a:t>万</a:t>
            </a:r>
            <a:endParaRPr lang="en-US" altLang="zh-CN" sz="2000" dirty="0">
              <a:ea typeface="宋体" panose="02010600030101010101" pitchFamily="2" charset="-122"/>
            </a:endParaRPr>
          </a:p>
          <a:p>
            <a:pPr eaLnBrk="1" hangingPunct="1">
              <a:lnSpc>
                <a:spcPct val="150000"/>
              </a:lnSpc>
              <a:buClrTx/>
              <a:buSzTx/>
              <a:buFontTx/>
            </a:pPr>
            <a:r>
              <a:rPr lang="zh-CN" altLang="en-US" sz="2400" dirty="0">
                <a:ea typeface="宋体" panose="02010600030101010101" pitchFamily="2" charset="-122"/>
              </a:rPr>
              <a:t>我国：</a:t>
            </a:r>
            <a:r>
              <a:rPr lang="en-US" altLang="zh-CN" sz="2000" dirty="0">
                <a:ea typeface="宋体" panose="02010600030101010101" pitchFamily="2" charset="-122"/>
              </a:rPr>
              <a:t>PCI</a:t>
            </a:r>
            <a:r>
              <a:rPr lang="zh-CN" altLang="en-US" sz="2000" dirty="0">
                <a:ea typeface="宋体" panose="02010600030101010101" pitchFamily="2" charset="-122"/>
              </a:rPr>
              <a:t>后接受双联抗血小板治疗人数逐年上升</a:t>
            </a:r>
            <a:endParaRPr lang="en-US" altLang="zh-CN" sz="2000" dirty="0">
              <a:ea typeface="宋体" panose="02010600030101010101" pitchFamily="2" charset="-122"/>
            </a:endParaRPr>
          </a:p>
          <a:p>
            <a:pPr eaLnBrk="1" hangingPunct="1">
              <a:lnSpc>
                <a:spcPct val="150000"/>
              </a:lnSpc>
              <a:buClrTx/>
              <a:buSzTx/>
              <a:buFont typeface="Wingdings" panose="05000000000000000000" pitchFamily="2" charset="2"/>
              <a:buNone/>
            </a:pPr>
            <a:r>
              <a:rPr lang="en-US" altLang="zh-CN" sz="2000" dirty="0">
                <a:ea typeface="宋体" panose="02010600030101010101" pitchFamily="2" charset="-122"/>
              </a:rPr>
              <a:t>   </a:t>
            </a:r>
            <a:r>
              <a:rPr lang="zh-CN" altLang="en-US" sz="2000" dirty="0">
                <a:ea typeface="宋体" panose="02010600030101010101" pitchFamily="2" charset="-122"/>
              </a:rPr>
              <a:t>迄今</a:t>
            </a:r>
            <a:r>
              <a:rPr lang="en-US" altLang="zh-CN" sz="2000" dirty="0">
                <a:ea typeface="宋体" panose="02010600030101010101" pitchFamily="2" charset="-122"/>
              </a:rPr>
              <a:t>&gt;30</a:t>
            </a:r>
            <a:r>
              <a:rPr lang="zh-CN" altLang="en-US" sz="2000" dirty="0">
                <a:ea typeface="宋体" panose="02010600030101010101" pitchFamily="2" charset="-122"/>
              </a:rPr>
              <a:t>万</a:t>
            </a:r>
            <a:endParaRPr lang="en-US" altLang="zh-CN" sz="2000" dirty="0">
              <a:ea typeface="宋体" panose="02010600030101010101" pitchFamily="2" charset="-122"/>
            </a:endParaRPr>
          </a:p>
        </p:txBody>
      </p:sp>
      <p:sp>
        <p:nvSpPr>
          <p:cNvPr id="1029" name="TextBox 20"/>
          <p:cNvSpPr txBox="1"/>
          <p:nvPr/>
        </p:nvSpPr>
        <p:spPr>
          <a:xfrm>
            <a:off x="198438" y="6526213"/>
            <a:ext cx="2868612" cy="241300"/>
          </a:xfrm>
          <a:prstGeom prst="rect">
            <a:avLst/>
          </a:prstGeom>
          <a:noFill/>
          <a:ln w="9525">
            <a:noFill/>
          </a:ln>
        </p:spPr>
        <p:txBody>
          <a:bodyPr wrap="none" lIns="55172" tIns="27586" rIns="55172" bIns="27586">
            <a:spAutoFit/>
          </a:bodyPr>
          <a:lstStyle/>
          <a:p>
            <a:pPr algn="ctr" eaLnBrk="0" hangingPunct="0"/>
            <a:r>
              <a:rPr lang="zh-CN" altLang="en-US" sz="1200" dirty="0">
                <a:latin typeface="Arial" panose="020B0604020202020204" pitchFamily="34" charset="0"/>
                <a:ea typeface="华文细黑" panose="02010600040101010101" pitchFamily="2" charset="-122"/>
              </a:rPr>
              <a:t>中华内科杂志</a:t>
            </a:r>
            <a:r>
              <a:rPr lang="en-US" altLang="zh-CN" sz="1200" dirty="0">
                <a:latin typeface="Arial" panose="020B0604020202020204" pitchFamily="34" charset="0"/>
                <a:ea typeface="华文细黑" panose="02010600040101010101" pitchFamily="2" charset="-122"/>
              </a:rPr>
              <a:t>   2013,52</a:t>
            </a:r>
            <a:r>
              <a:rPr lang="zh-CN" altLang="en-US" sz="1200" dirty="0">
                <a:latin typeface="Arial" panose="020B0604020202020204" pitchFamily="34" charset="0"/>
                <a:ea typeface="华文细黑" panose="02010600040101010101" pitchFamily="2" charset="-122"/>
              </a:rPr>
              <a:t>（</a:t>
            </a:r>
            <a:r>
              <a:rPr lang="en-US" altLang="zh-CN" sz="1200" dirty="0">
                <a:latin typeface="Arial" panose="020B0604020202020204" pitchFamily="34" charset="0"/>
                <a:ea typeface="华文细黑" panose="02010600040101010101" pitchFamily="2" charset="-122"/>
              </a:rPr>
              <a:t>3</a:t>
            </a:r>
            <a:r>
              <a:rPr lang="zh-CN" altLang="en-US" sz="1200" dirty="0">
                <a:latin typeface="Arial" panose="020B0604020202020204" pitchFamily="34" charset="0"/>
                <a:ea typeface="华文细黑" panose="02010600040101010101" pitchFamily="2" charset="-122"/>
              </a:rPr>
              <a:t>）：</a:t>
            </a:r>
            <a:r>
              <a:rPr lang="en-US" altLang="zh-CN" sz="1200" dirty="0">
                <a:latin typeface="Arial" panose="020B0604020202020204" pitchFamily="34" charset="0"/>
                <a:ea typeface="华文细黑" panose="02010600040101010101" pitchFamily="2" charset="-122"/>
              </a:rPr>
              <a:t>264-270.</a:t>
            </a:r>
          </a:p>
        </p:txBody>
      </p:sp>
      <p:sp>
        <p:nvSpPr>
          <p:cNvPr id="1030" name="TextBox 24"/>
          <p:cNvSpPr txBox="1"/>
          <p:nvPr/>
        </p:nvSpPr>
        <p:spPr>
          <a:xfrm>
            <a:off x="5245100" y="1679575"/>
            <a:ext cx="2651125" cy="239713"/>
          </a:xfrm>
          <a:prstGeom prst="rect">
            <a:avLst/>
          </a:prstGeom>
          <a:noFill/>
          <a:ln w="9525">
            <a:noFill/>
          </a:ln>
        </p:spPr>
        <p:txBody>
          <a:bodyPr lIns="55172" tIns="27586" rIns="55172" bIns="27586">
            <a:spAutoFit/>
          </a:bodyPr>
          <a:lstStyle/>
          <a:p>
            <a:pPr eaLnBrk="0" hangingPunct="0"/>
            <a:r>
              <a:rPr lang="zh-CN" altLang="en-US" sz="1200" b="1" dirty="0">
                <a:solidFill>
                  <a:schemeClr val="bg1"/>
                </a:solidFill>
                <a:latin typeface="Arial" panose="020B0604020202020204" pitchFamily="34" charset="0"/>
                <a:ea typeface="华文细黑" panose="02010600040101010101" pitchFamily="2" charset="-122"/>
              </a:rPr>
              <a:t>中国</a:t>
            </a:r>
            <a:r>
              <a:rPr lang="en-US" altLang="zh-CN" sz="1200" b="1" dirty="0">
                <a:solidFill>
                  <a:schemeClr val="bg1"/>
                </a:solidFill>
                <a:latin typeface="Arial" panose="020B0604020202020204" pitchFamily="34" charset="0"/>
                <a:ea typeface="华文细黑" panose="02010600040101010101" pitchFamily="2" charset="-122"/>
              </a:rPr>
              <a:t>PCI</a:t>
            </a:r>
            <a:r>
              <a:rPr lang="zh-CN" altLang="en-US" sz="1200" b="1" dirty="0">
                <a:solidFill>
                  <a:schemeClr val="bg1"/>
                </a:solidFill>
                <a:latin typeface="Arial" panose="020B0604020202020204" pitchFamily="34" charset="0"/>
                <a:ea typeface="华文细黑" panose="02010600040101010101" pitchFamily="2" charset="-122"/>
              </a:rPr>
              <a:t>后需要</a:t>
            </a:r>
            <a:r>
              <a:rPr lang="en-US" altLang="zh-CN" sz="1200" b="1" dirty="0">
                <a:solidFill>
                  <a:schemeClr val="bg1"/>
                </a:solidFill>
                <a:latin typeface="Arial" panose="020B0604020202020204" pitchFamily="34" charset="0"/>
                <a:ea typeface="华文细黑" panose="02010600040101010101" pitchFamily="2" charset="-122"/>
              </a:rPr>
              <a:t>DAPT</a:t>
            </a:r>
            <a:r>
              <a:rPr lang="zh-CN" altLang="en-US" sz="1200" b="1" dirty="0">
                <a:solidFill>
                  <a:schemeClr val="bg1"/>
                </a:solidFill>
                <a:latin typeface="Arial" panose="020B0604020202020204" pitchFamily="34" charset="0"/>
                <a:ea typeface="华文细黑" panose="02010600040101010101" pitchFamily="2" charset="-122"/>
              </a:rPr>
              <a:t>治疗的患者</a:t>
            </a:r>
          </a:p>
        </p:txBody>
      </p:sp>
      <p:sp>
        <p:nvSpPr>
          <p:cNvPr id="1031" name="TextBox 3"/>
          <p:cNvSpPr txBox="1"/>
          <p:nvPr/>
        </p:nvSpPr>
        <p:spPr>
          <a:xfrm rot="-5400000">
            <a:off x="4000500" y="4303713"/>
            <a:ext cx="881063" cy="239712"/>
          </a:xfrm>
          <a:prstGeom prst="rect">
            <a:avLst/>
          </a:prstGeom>
          <a:noFill/>
          <a:ln w="9525">
            <a:noFill/>
          </a:ln>
        </p:spPr>
        <p:txBody>
          <a:bodyPr wrap="none" lIns="55172" tIns="27586" rIns="55172" bIns="27586">
            <a:spAutoFit/>
          </a:bodyPr>
          <a:lstStyle/>
          <a:p>
            <a:pPr algn="ctr" eaLnBrk="0" hangingPunct="0"/>
            <a:r>
              <a:rPr lang="zh-CN" altLang="en-US" sz="1200" dirty="0">
                <a:solidFill>
                  <a:schemeClr val="bg1"/>
                </a:solidFill>
                <a:latin typeface="Arial" panose="020B0604020202020204" pitchFamily="34" charset="0"/>
                <a:ea typeface="华文细黑" panose="02010600040101010101" pitchFamily="2" charset="-122"/>
              </a:rPr>
              <a:t>单位（万）</a:t>
            </a:r>
          </a:p>
        </p:txBody>
      </p:sp>
      <p:grpSp>
        <p:nvGrpSpPr>
          <p:cNvPr id="1032" name="组合 15"/>
          <p:cNvGrpSpPr/>
          <p:nvPr/>
        </p:nvGrpSpPr>
        <p:grpSpPr>
          <a:xfrm>
            <a:off x="4359275" y="1409700"/>
            <a:ext cx="4570413" cy="4202113"/>
            <a:chOff x="7507283" y="2089150"/>
            <a:chExt cx="8128005" cy="6224588"/>
          </a:xfrm>
        </p:grpSpPr>
        <p:graphicFrame>
          <p:nvGraphicFramePr>
            <p:cNvPr id="1026" name="图表 6"/>
            <p:cNvGraphicFramePr>
              <a:graphicFrameLocks/>
            </p:cNvGraphicFramePr>
            <p:nvPr/>
          </p:nvGraphicFramePr>
          <p:xfrm>
            <a:off x="7845425" y="2089150"/>
            <a:ext cx="7789863" cy="5227638"/>
          </p:xfrm>
          <a:graphic>
            <a:graphicData uri="http://schemas.openxmlformats.org/presentationml/2006/ole">
              <mc:AlternateContent xmlns:mc="http://schemas.openxmlformats.org/markup-compatibility/2006">
                <mc:Choice xmlns:v="urn:schemas-microsoft-com:vml" Requires="v">
                  <p:oleObj spid="_x0000_s3077" r:id="rId4" imgW="7791363" imgH="5224725" progId="Excel.Sheet.8">
                    <p:embed/>
                  </p:oleObj>
                </mc:Choice>
                <mc:Fallback>
                  <p:oleObj r:id="rId4" imgW="7791363" imgH="5224725" progId="Excel.Sheet.8">
                    <p:embed/>
                    <p:pic>
                      <p:nvPicPr>
                        <p:cNvPr id="0" name="Picture 4" descr="image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5425" y="2089150"/>
                          <a:ext cx="7789863" cy="522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34" name="Rectangle 3"/>
            <p:cNvSpPr/>
            <p:nvPr/>
          </p:nvSpPr>
          <p:spPr>
            <a:xfrm>
              <a:off x="8145463" y="7456488"/>
              <a:ext cx="3571875" cy="857250"/>
            </a:xfrm>
            <a:prstGeom prst="rect">
              <a:avLst/>
            </a:prstGeom>
            <a:noFill/>
            <a:ln w="9525">
              <a:noFill/>
            </a:ln>
          </p:spPr>
          <p:txBody>
            <a:bodyPr lIns="150958" tIns="75479" rIns="150958" bIns="75479"/>
            <a:lstStyle/>
            <a:p>
              <a:pPr marL="341630" indent="-341630" eaLnBrk="0" hangingPunct="0">
                <a:spcBef>
                  <a:spcPct val="20000"/>
                </a:spcBef>
              </a:pPr>
              <a:r>
                <a:rPr lang="en-US" altLang="zh-CN" sz="1100" dirty="0">
                  <a:solidFill>
                    <a:srgbClr val="3D85C7"/>
                  </a:solidFill>
                  <a:latin typeface="Arial" panose="020B0604020202020204" pitchFamily="34" charset="0"/>
                  <a:ea typeface="华文细黑" panose="02010600040101010101" pitchFamily="2" charset="-122"/>
                </a:rPr>
                <a:t>PCI</a:t>
              </a:r>
              <a:r>
                <a:rPr lang="zh-CN" altLang="en-US" sz="1100" dirty="0">
                  <a:solidFill>
                    <a:srgbClr val="3D85C7"/>
                  </a:solidFill>
                  <a:latin typeface="Arial" panose="020B0604020202020204" pitchFamily="34" charset="0"/>
                  <a:ea typeface="华文细黑" panose="02010600040101010101" pitchFamily="2" charset="-122"/>
                </a:rPr>
                <a:t>：经皮冠状动脉介入治疗</a:t>
              </a:r>
              <a:endParaRPr lang="en-US" altLang="zh-CN" sz="1100" dirty="0">
                <a:solidFill>
                  <a:srgbClr val="3D85C7"/>
                </a:solidFill>
                <a:latin typeface="Arial" panose="020B0604020202020204" pitchFamily="34" charset="0"/>
                <a:ea typeface="华文细黑" panose="02010600040101010101" pitchFamily="2" charset="-122"/>
              </a:endParaRPr>
            </a:p>
            <a:p>
              <a:pPr marL="341630" indent="-341630" eaLnBrk="0" hangingPunct="0">
                <a:spcBef>
                  <a:spcPct val="20000"/>
                </a:spcBef>
              </a:pPr>
              <a:r>
                <a:rPr lang="en-US" altLang="zh-CN" sz="1100" dirty="0">
                  <a:solidFill>
                    <a:srgbClr val="3D85C7"/>
                  </a:solidFill>
                  <a:latin typeface="Arial" panose="020B0604020202020204" pitchFamily="34" charset="0"/>
                  <a:ea typeface="华文细黑" panose="02010600040101010101" pitchFamily="2" charset="-122"/>
                </a:rPr>
                <a:t>DAPT</a:t>
              </a:r>
              <a:r>
                <a:rPr lang="zh-CN" altLang="en-US" sz="1100" dirty="0">
                  <a:solidFill>
                    <a:srgbClr val="3D85C7"/>
                  </a:solidFill>
                  <a:latin typeface="Arial" panose="020B0604020202020204" pitchFamily="34" charset="0"/>
                  <a:ea typeface="华文细黑" panose="02010600040101010101" pitchFamily="2" charset="-122"/>
                </a:rPr>
                <a:t>：双联抗血小板治疗</a:t>
              </a:r>
            </a:p>
          </p:txBody>
        </p:sp>
        <p:sp>
          <p:nvSpPr>
            <p:cNvPr id="1035" name="TextBox 3"/>
            <p:cNvSpPr txBox="1"/>
            <p:nvPr/>
          </p:nvSpPr>
          <p:spPr>
            <a:xfrm rot="-5400000">
              <a:off x="7007009" y="4524442"/>
              <a:ext cx="1493076" cy="492528"/>
            </a:xfrm>
            <a:prstGeom prst="rect">
              <a:avLst/>
            </a:prstGeom>
            <a:noFill/>
            <a:ln w="9525">
              <a:noFill/>
            </a:ln>
          </p:spPr>
          <p:txBody>
            <a:bodyPr>
              <a:spAutoFit/>
            </a:bodyPr>
            <a:lstStyle/>
            <a:p>
              <a:pPr algn="ctr" eaLnBrk="0" hangingPunct="0"/>
              <a:r>
                <a:rPr lang="zh-CN" altLang="en-US" sz="1200" dirty="0">
                  <a:latin typeface="Arial" panose="020B0604020202020204" pitchFamily="34" charset="0"/>
                  <a:ea typeface="华文细黑" panose="02010600040101010101" pitchFamily="2" charset="-122"/>
                </a:rPr>
                <a:t>单位（万）</a:t>
              </a:r>
            </a:p>
          </p:txBody>
        </p:sp>
        <p:sp>
          <p:nvSpPr>
            <p:cNvPr id="1036" name="TextBox 7"/>
            <p:cNvSpPr txBox="1"/>
            <p:nvPr/>
          </p:nvSpPr>
          <p:spPr>
            <a:xfrm>
              <a:off x="9288120" y="5224463"/>
              <a:ext cx="1052324" cy="478763"/>
            </a:xfrm>
            <a:prstGeom prst="rect">
              <a:avLst/>
            </a:prstGeom>
            <a:noFill/>
            <a:ln w="9525">
              <a:noFill/>
            </a:ln>
          </p:spPr>
          <p:txBody>
            <a:bodyPr wrap="none">
              <a:spAutoFit/>
            </a:bodyPr>
            <a:lstStyle/>
            <a:p>
              <a:pPr algn="ctr" eaLnBrk="0" hangingPunct="0"/>
              <a:r>
                <a:rPr lang="en-US" altLang="zh-CN" sz="1500" dirty="0">
                  <a:latin typeface="Arial" panose="020B0604020202020204" pitchFamily="34" charset="0"/>
                  <a:ea typeface="华文细黑" panose="02010600040101010101" pitchFamily="2" charset="-122"/>
                </a:rPr>
                <a:t>10</a:t>
              </a:r>
              <a:r>
                <a:rPr lang="zh-CN" altLang="en-US" sz="1500" dirty="0">
                  <a:latin typeface="Arial" panose="020B0604020202020204" pitchFamily="34" charset="0"/>
                  <a:ea typeface="华文细黑" panose="02010600040101010101" pitchFamily="2" charset="-122"/>
                </a:rPr>
                <a:t>万</a:t>
              </a:r>
            </a:p>
          </p:txBody>
        </p:sp>
        <p:sp>
          <p:nvSpPr>
            <p:cNvPr id="1037" name="TextBox 21"/>
            <p:cNvSpPr txBox="1"/>
            <p:nvPr/>
          </p:nvSpPr>
          <p:spPr>
            <a:xfrm>
              <a:off x="11582852" y="4503738"/>
              <a:ext cx="1052324" cy="478763"/>
            </a:xfrm>
            <a:prstGeom prst="rect">
              <a:avLst/>
            </a:prstGeom>
            <a:noFill/>
            <a:ln w="9525">
              <a:noFill/>
            </a:ln>
          </p:spPr>
          <p:txBody>
            <a:bodyPr wrap="none">
              <a:spAutoFit/>
            </a:bodyPr>
            <a:lstStyle/>
            <a:p>
              <a:pPr algn="ctr" eaLnBrk="0" hangingPunct="0"/>
              <a:r>
                <a:rPr lang="en-US" altLang="zh-CN" sz="1500" dirty="0">
                  <a:latin typeface="Arial" panose="020B0604020202020204" pitchFamily="34" charset="0"/>
                  <a:ea typeface="华文细黑" panose="02010600040101010101" pitchFamily="2" charset="-122"/>
                </a:rPr>
                <a:t>16</a:t>
              </a:r>
              <a:r>
                <a:rPr lang="zh-CN" altLang="en-US" sz="1500" dirty="0">
                  <a:latin typeface="Arial" panose="020B0604020202020204" pitchFamily="34" charset="0"/>
                  <a:ea typeface="华文细黑" panose="02010600040101010101" pitchFamily="2" charset="-122"/>
                </a:rPr>
                <a:t>万</a:t>
              </a:r>
            </a:p>
          </p:txBody>
        </p:sp>
        <p:sp>
          <p:nvSpPr>
            <p:cNvPr id="1038" name="TextBox 22"/>
            <p:cNvSpPr txBox="1"/>
            <p:nvPr/>
          </p:nvSpPr>
          <p:spPr>
            <a:xfrm>
              <a:off x="13793331" y="2817814"/>
              <a:ext cx="1251843" cy="478763"/>
            </a:xfrm>
            <a:prstGeom prst="rect">
              <a:avLst/>
            </a:prstGeom>
            <a:noFill/>
            <a:ln w="9525">
              <a:noFill/>
            </a:ln>
          </p:spPr>
          <p:txBody>
            <a:bodyPr wrap="none">
              <a:spAutoFit/>
            </a:bodyPr>
            <a:lstStyle/>
            <a:p>
              <a:pPr algn="ctr" eaLnBrk="0" hangingPunct="0"/>
              <a:r>
                <a:rPr lang="en-US" altLang="zh-CN" sz="1500" b="1" dirty="0">
                  <a:solidFill>
                    <a:srgbClr val="C00000"/>
                  </a:solidFill>
                  <a:latin typeface="Arial" panose="020B0604020202020204" pitchFamily="34" charset="0"/>
                  <a:ea typeface="华文细黑" panose="02010600040101010101" pitchFamily="2" charset="-122"/>
                </a:rPr>
                <a:t>&gt;30</a:t>
              </a:r>
              <a:r>
                <a:rPr lang="zh-CN" altLang="en-US" sz="1500" b="1" dirty="0">
                  <a:solidFill>
                    <a:srgbClr val="C00000"/>
                  </a:solidFill>
                  <a:latin typeface="Arial" panose="020B0604020202020204" pitchFamily="34" charset="0"/>
                  <a:ea typeface="华文细黑" panose="02010600040101010101" pitchFamily="2" charset="-122"/>
                </a:rPr>
                <a:t>万</a:t>
              </a:r>
            </a:p>
          </p:txBody>
        </p:sp>
        <p:sp>
          <p:nvSpPr>
            <p:cNvPr id="23" name="矩形 22"/>
            <p:cNvSpPr/>
            <p:nvPr/>
          </p:nvSpPr>
          <p:spPr bwMode="auto">
            <a:xfrm>
              <a:off x="9209676" y="5687041"/>
              <a:ext cx="1007883" cy="1091125"/>
            </a:xfrm>
            <a:prstGeom prst="rect">
              <a:avLst/>
            </a:prstGeom>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551815"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chemeClr val="lt1"/>
                </a:solidFill>
                <a:effectLst/>
                <a:uLnTx/>
                <a:uFillTx/>
                <a:latin typeface="+mn-lt"/>
                <a:ea typeface="华文细黑" panose="02010600040101010101" pitchFamily="2" charset="-122"/>
                <a:cs typeface="Arial" panose="020B0604020202020204" pitchFamily="34" charset="0"/>
              </a:endParaRPr>
            </a:p>
          </p:txBody>
        </p:sp>
        <p:sp>
          <p:nvSpPr>
            <p:cNvPr id="24" name="矩形 23"/>
            <p:cNvSpPr/>
            <p:nvPr/>
          </p:nvSpPr>
          <p:spPr bwMode="auto">
            <a:xfrm>
              <a:off x="11513410" y="5007440"/>
              <a:ext cx="1007883" cy="1770726"/>
            </a:xfrm>
            <a:prstGeom prst="rect">
              <a:avLst/>
            </a:prstGeom>
            <a:gradFill>
              <a:gsLst>
                <a:gs pos="0">
                  <a:srgbClr val="9EE256"/>
                </a:gs>
                <a:gs pos="100000">
                  <a:srgbClr val="52762D"/>
                </a:gs>
              </a:gsLst>
              <a:lin ang="16200000" scaled="0"/>
            </a:gra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551815"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chemeClr val="lt1"/>
                </a:solidFill>
                <a:effectLst/>
                <a:uLnTx/>
                <a:uFillTx/>
                <a:latin typeface="+mn-lt"/>
                <a:ea typeface="华文细黑" panose="02010600040101010101" pitchFamily="2" charset="-122"/>
                <a:cs typeface="Arial" panose="020B0604020202020204" pitchFamily="34" charset="0"/>
              </a:endParaRPr>
            </a:p>
          </p:txBody>
        </p:sp>
        <p:sp>
          <p:nvSpPr>
            <p:cNvPr id="25" name="矩形 24"/>
            <p:cNvSpPr/>
            <p:nvPr/>
          </p:nvSpPr>
          <p:spPr bwMode="auto">
            <a:xfrm>
              <a:off x="13851023" y="3208494"/>
              <a:ext cx="1007883" cy="3569673"/>
            </a:xfrm>
            <a:prstGeom prst="rect">
              <a:avLst/>
            </a:prstGeom>
            <a:gradFill>
              <a:gsLst>
                <a:gs pos="0">
                  <a:srgbClr val="14CD68"/>
                </a:gs>
                <a:gs pos="100000">
                  <a:srgbClr val="035C7D"/>
                </a:gs>
              </a:gsLst>
              <a:lin ang="16200000" scaled="0"/>
            </a:gradFill>
          </p:spPr>
          <p:style>
            <a:lnRef idx="0">
              <a:schemeClr val="accent1"/>
            </a:lnRef>
            <a:fillRef idx="3">
              <a:schemeClr val="accent1"/>
            </a:fillRef>
            <a:effectRef idx="3">
              <a:schemeClr val="accent1"/>
            </a:effectRef>
            <a:fontRef idx="minor">
              <a:schemeClr val="lt1"/>
            </a:fontRef>
          </p:style>
          <p:txBody>
            <a:bodyPr wrap="none" anchor="ctr"/>
            <a:lstStyle/>
            <a:p>
              <a:pPr marL="0" marR="0" lvl="0" indent="0" algn="ctr" defTabSz="551815"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chemeClr val="lt1"/>
                </a:solidFill>
                <a:effectLst/>
                <a:uLnTx/>
                <a:uFillTx/>
                <a:latin typeface="+mn-lt"/>
                <a:ea typeface="华文细黑" panose="02010600040101010101" pitchFamily="2" charset="-122"/>
                <a:cs typeface="Arial" panose="020B0604020202020204" pitchFamily="34" charset="0"/>
              </a:endParaRPr>
            </a:p>
          </p:txBody>
        </p:sp>
        <p:cxnSp>
          <p:nvCxnSpPr>
            <p:cNvPr id="26" name="直接连接符 25"/>
            <p:cNvCxnSpPr/>
            <p:nvPr/>
          </p:nvCxnSpPr>
          <p:spPr>
            <a:xfrm>
              <a:off x="8560339" y="2888681"/>
              <a:ext cx="0" cy="3889485"/>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8416355" y="6771113"/>
              <a:ext cx="7201994" cy="705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450233" y="6239659"/>
              <a:ext cx="110106"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8450233" y="5687041"/>
              <a:ext cx="110106"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8450233" y="5150885"/>
              <a:ext cx="110106"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8450233" y="4642947"/>
              <a:ext cx="110106"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8450233" y="4071518"/>
              <a:ext cx="110106"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8450233" y="3568284"/>
              <a:ext cx="110106"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8450233" y="3020369"/>
              <a:ext cx="110106"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flipH="1">
              <a:off x="8505076" y="6824023"/>
              <a:ext cx="110524"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flipH="1">
              <a:off x="10811633" y="6824023"/>
              <a:ext cx="110524"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5400000" flipH="1">
              <a:off x="13114194" y="6813441"/>
              <a:ext cx="11287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5400000" flipH="1">
              <a:off x="15491331" y="6827550"/>
              <a:ext cx="11287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33" name="Rectangle 6"/>
          <p:cNvSpPr/>
          <p:nvPr/>
        </p:nvSpPr>
        <p:spPr>
          <a:xfrm>
            <a:off x="468313" y="141288"/>
            <a:ext cx="8129587" cy="1573212"/>
          </a:xfrm>
          <a:prstGeom prst="rect">
            <a:avLst/>
          </a:prstGeom>
          <a:noFill/>
          <a:ln w="9525">
            <a:noFill/>
          </a:ln>
        </p:spPr>
        <p:txBody>
          <a:bodyPr anchor="ctr"/>
          <a:lstStyle/>
          <a:p>
            <a:pPr algn="ctr" defTabSz="909955" eaLnBrk="0" hangingPunct="0"/>
            <a:r>
              <a:rPr lang="zh-CN" altLang="en-US" sz="3600" b="1" dirty="0">
                <a:solidFill>
                  <a:srgbClr val="FF0000"/>
                </a:solidFill>
                <a:latin typeface="隶书" panose="02010509060101010101" pitchFamily="49" charset="-122"/>
                <a:ea typeface="隶书" panose="02010509060101010101" pitchFamily="49" charset="-122"/>
              </a:rPr>
              <a:t>抗血小板治疗在临床的广泛使用</a:t>
            </a: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sz="quarter"/>
          </p:nvPr>
        </p:nvSpPr>
        <p:spPr>
          <a:xfrm>
            <a:off x="428625" y="692150"/>
            <a:ext cx="7815263" cy="1093788"/>
          </a:xfrm>
        </p:spPr>
        <p:txBody>
          <a:bodyPr vert="horz" wrap="square" lIns="91440" tIns="45720" rIns="91440" bIns="45720" anchor="ctr"/>
          <a:lstStyle/>
          <a:p>
            <a:pPr eaLnBrk="1" hangingPunct="1"/>
            <a:r>
              <a:rPr lang="zh-CN" altLang="en-US" sz="4000" dirty="0">
                <a:solidFill>
                  <a:srgbClr val="FF0000"/>
                </a:solidFill>
                <a:latin typeface="隶书" panose="02010509060101010101" pitchFamily="49" charset="-122"/>
                <a:ea typeface="隶书" panose="02010509060101010101" pitchFamily="49" charset="-122"/>
              </a:rPr>
              <a:t>现代预防医学</a:t>
            </a:r>
          </a:p>
        </p:txBody>
      </p:sp>
      <p:sp>
        <p:nvSpPr>
          <p:cNvPr id="14339" name="Rectangle 3"/>
          <p:cNvSpPr>
            <a:spLocks noGrp="1"/>
          </p:cNvSpPr>
          <p:nvPr>
            <p:ph type="body" idx="4294967295"/>
          </p:nvPr>
        </p:nvSpPr>
        <p:spPr>
          <a:xfrm>
            <a:off x="457200" y="1557338"/>
            <a:ext cx="8229600" cy="4032250"/>
          </a:xfrm>
        </p:spPr>
        <p:txBody>
          <a:bodyPr vert="horz" wrap="square" lIns="91440" tIns="45720" rIns="91440" bIns="45720" anchor="t"/>
          <a:lstStyle/>
          <a:p>
            <a:pPr eaLnBrk="1" hangingPunct="1">
              <a:lnSpc>
                <a:spcPct val="150000"/>
              </a:lnSpc>
              <a:buNone/>
            </a:pPr>
            <a:r>
              <a:rPr lang="zh-CN" altLang="en-US" sz="2400" b="1" dirty="0">
                <a:solidFill>
                  <a:srgbClr val="0000CC"/>
                </a:solidFill>
                <a:latin typeface="黑体" panose="02010609060101010101" pitchFamily="49" charset="-122"/>
                <a:ea typeface="黑体" panose="02010609060101010101" pitchFamily="49" charset="-122"/>
              </a:rPr>
              <a:t>      </a:t>
            </a:r>
            <a:r>
              <a:rPr lang="zh-CN" altLang="en-US" sz="2400" b="1" dirty="0">
                <a:solidFill>
                  <a:schemeClr val="accent2"/>
                </a:solidFill>
                <a:latin typeface="黑体" panose="02010609060101010101" pitchFamily="49" charset="-122"/>
                <a:ea typeface="黑体" panose="02010609060101010101" pitchFamily="49" charset="-122"/>
              </a:rPr>
              <a:t>人们意识到影响健康的因素不仅仅是</a:t>
            </a:r>
            <a:r>
              <a:rPr lang="zh-CN" altLang="en-US" sz="2400" b="1" dirty="0">
                <a:solidFill>
                  <a:srgbClr val="FF0000"/>
                </a:solidFill>
                <a:latin typeface="黑体" panose="02010609060101010101" pitchFamily="49" charset="-122"/>
                <a:ea typeface="黑体" panose="02010609060101010101" pitchFamily="49" charset="-122"/>
              </a:rPr>
              <a:t>物质环境</a:t>
            </a:r>
            <a:r>
              <a:rPr lang="zh-CN" altLang="en-US" sz="2400" b="1" dirty="0">
                <a:solidFill>
                  <a:schemeClr val="accent2"/>
                </a:solidFill>
                <a:latin typeface="黑体" panose="02010609060101010101" pitchFamily="49" charset="-122"/>
                <a:ea typeface="黑体" panose="02010609060101010101" pitchFamily="49" charset="-122"/>
              </a:rPr>
              <a:t>，也包括</a:t>
            </a:r>
            <a:r>
              <a:rPr lang="zh-CN" altLang="en-US" sz="2400" b="1" dirty="0">
                <a:solidFill>
                  <a:srgbClr val="FF0000"/>
                </a:solidFill>
                <a:latin typeface="黑体" panose="02010609060101010101" pitchFamily="49" charset="-122"/>
                <a:ea typeface="黑体" panose="02010609060101010101" pitchFamily="49" charset="-122"/>
              </a:rPr>
              <a:t>社会因素</a:t>
            </a:r>
            <a:r>
              <a:rPr lang="zh-CN" altLang="en-US" sz="2400" b="1" dirty="0">
                <a:solidFill>
                  <a:schemeClr val="accent2"/>
                </a:solidFill>
                <a:latin typeface="黑体" panose="02010609060101010101" pitchFamily="49" charset="-122"/>
                <a:ea typeface="黑体" panose="02010609060101010101" pitchFamily="49" charset="-122"/>
              </a:rPr>
              <a:t>。因此，提出了从社区层面上解决公共卫生问题和提供基本医疗保健服务，以社区参与为基础、以多部门间的通力合作为手段、以卫生适宜技术为切入点，采取疾病控制和临床预防医学相结合的方法和策略，走</a:t>
            </a:r>
            <a:r>
              <a:rPr lang="zh-CN" altLang="en-US" sz="2400" b="1" dirty="0">
                <a:solidFill>
                  <a:srgbClr val="FF0000"/>
                </a:solidFill>
                <a:latin typeface="黑体" panose="02010609060101010101" pitchFamily="49" charset="-122"/>
                <a:ea typeface="黑体" panose="02010609060101010101" pitchFamily="49" charset="-122"/>
              </a:rPr>
              <a:t>群体预防</a:t>
            </a:r>
            <a:r>
              <a:rPr lang="zh-CN" altLang="en-US" sz="2400" b="1" dirty="0">
                <a:solidFill>
                  <a:schemeClr val="accent2"/>
                </a:solidFill>
                <a:latin typeface="黑体" panose="02010609060101010101" pitchFamily="49" charset="-122"/>
                <a:ea typeface="黑体" panose="02010609060101010101" pitchFamily="49" charset="-122"/>
              </a:rPr>
              <a:t>与</a:t>
            </a:r>
            <a:r>
              <a:rPr lang="zh-CN" altLang="en-US" sz="2400" b="1" dirty="0">
                <a:solidFill>
                  <a:srgbClr val="FF0000"/>
                </a:solidFill>
                <a:latin typeface="黑体" panose="02010609060101010101" pitchFamily="49" charset="-122"/>
                <a:ea typeface="黑体" panose="02010609060101010101" pitchFamily="49" charset="-122"/>
              </a:rPr>
              <a:t>个体预防</a:t>
            </a:r>
            <a:r>
              <a:rPr lang="zh-CN" altLang="en-US" sz="2400" b="1" dirty="0">
                <a:solidFill>
                  <a:schemeClr val="accent2"/>
                </a:solidFill>
                <a:latin typeface="黑体" panose="02010609060101010101" pitchFamily="49" charset="-122"/>
                <a:ea typeface="黑体" panose="02010609060101010101" pitchFamily="49" charset="-122"/>
              </a:rPr>
              <a:t>相结合的技术路线，才能有效地提供连续性、协调性、综合性的卫生服务。</a:t>
            </a:r>
          </a:p>
        </p:txBody>
      </p:sp>
    </p:spTree>
  </p:cSld>
  <p:clrMapOvr>
    <a:masterClrMapping/>
  </p:clrMapOvr>
  <p:transition>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idx="4294967295"/>
          </p:nvPr>
        </p:nvSpPr>
        <p:spPr>
          <a:xfrm>
            <a:off x="1835150" y="730250"/>
            <a:ext cx="5041900" cy="554038"/>
          </a:xfrm>
          <a:effectLst>
            <a:outerShdw blurRad="25400" dist="25400" dir="5400000" algn="t" rotWithShape="0">
              <a:prstClr val="black">
                <a:alpha val="40000"/>
              </a:prstClr>
            </a:outerShdw>
          </a:effectLst>
        </p:spPr>
        <p:txBody>
          <a:bodyPr vert="horz" wrap="square" lIns="55124" tIns="27562" rIns="55124" bIns="27562" numCol="1" anchor="ctr" anchorCtr="0" compatLnSpc="1">
            <a:spAutoFit/>
          </a:bodyPr>
          <a:lstStyle/>
          <a:p>
            <a:pPr marL="0" marR="0" lvl="0" indent="0" algn="ctr" defTabSz="909320" rtl="0" eaLnBrk="0" fontAlgn="base" latinLnBrk="0" hangingPunct="0">
              <a:lnSpc>
                <a:spcPct val="9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Arial" panose="020B0604020202020204" pitchFamily="34" charset="0"/>
              </a:rPr>
              <a:t>上消化道出血病因变化</a:t>
            </a:r>
            <a:endParaRPr kumimoji="0" lang="zh-CN" altLang="zh-CN" sz="36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Arial" panose="020B0604020202020204" pitchFamily="34" charset="0"/>
            </a:endParaRPr>
          </a:p>
        </p:txBody>
      </p:sp>
      <p:sp>
        <p:nvSpPr>
          <p:cNvPr id="2052" name="Rectangle 5"/>
          <p:cNvSpPr/>
          <p:nvPr/>
        </p:nvSpPr>
        <p:spPr>
          <a:xfrm>
            <a:off x="0" y="0"/>
            <a:ext cx="184150" cy="369888"/>
          </a:xfrm>
          <a:prstGeom prst="rect">
            <a:avLst/>
          </a:prstGeom>
          <a:noFill/>
          <a:ln w="9525">
            <a:noFill/>
          </a:ln>
        </p:spPr>
        <p:txBody>
          <a:bodyPr wrap="none" lIns="91420" tIns="45710" rIns="91420" bIns="45710" anchor="ctr">
            <a:spAutoFit/>
          </a:bodyPr>
          <a:lstStyle/>
          <a:p>
            <a:pPr eaLnBrk="0" hangingPunct="0"/>
            <a:endParaRPr lang="zh-CN" altLang="zh-CN" dirty="0">
              <a:latin typeface="Arial" panose="020B0604020202020204" pitchFamily="34" charset="0"/>
              <a:ea typeface="华文新魏" panose="02010800040101010101" pitchFamily="2" charset="-122"/>
            </a:endParaRPr>
          </a:p>
        </p:txBody>
      </p:sp>
      <p:graphicFrame>
        <p:nvGraphicFramePr>
          <p:cNvPr id="2050" name="Object 0"/>
          <p:cNvGraphicFramePr>
            <a:graphicFrameLocks/>
          </p:cNvGraphicFramePr>
          <p:nvPr/>
        </p:nvGraphicFramePr>
        <p:xfrm>
          <a:off x="128588" y="2366963"/>
          <a:ext cx="8786812" cy="4643437"/>
        </p:xfrm>
        <a:graphic>
          <a:graphicData uri="http://schemas.openxmlformats.org/presentationml/2006/ole">
            <mc:AlternateContent xmlns:mc="http://schemas.openxmlformats.org/markup-compatibility/2006">
              <mc:Choice xmlns:v="urn:schemas-microsoft-com:vml" Requires="v">
                <p:oleObj spid="_x0000_s64514" r:id="rId4" imgW="8782050" imgH="4629150" progId="Excel.Sheet.8">
                  <p:embed/>
                </p:oleObj>
              </mc:Choice>
              <mc:Fallback>
                <p:oleObj r:id="rId4" imgW="8782050" imgH="4629150" progId="Excel.Sheet.8">
                  <p:embed/>
                  <p:pic>
                    <p:nvPicPr>
                      <p:cNvPr id="0" name="Picture 1" descr="image1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8" y="2366963"/>
                        <a:ext cx="8786812" cy="464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53" name="矩形 5"/>
          <p:cNvSpPr/>
          <p:nvPr/>
        </p:nvSpPr>
        <p:spPr>
          <a:xfrm>
            <a:off x="1643063" y="1730375"/>
            <a:ext cx="5534025" cy="769938"/>
          </a:xfrm>
          <a:prstGeom prst="rect">
            <a:avLst/>
          </a:prstGeom>
          <a:gradFill rotWithShape="1">
            <a:gsLst>
              <a:gs pos="0">
                <a:schemeClr val="accent1"/>
              </a:gs>
              <a:gs pos="100000">
                <a:srgbClr val="FFFFFF"/>
              </a:gs>
            </a:gsLst>
            <a:lin ang="5400000" scaled="1"/>
            <a:tileRect/>
          </a:gradFill>
          <a:ln w="9525">
            <a:noFill/>
          </a:ln>
        </p:spPr>
        <p:txBody>
          <a:bodyPr lIns="91420" tIns="45710" rIns="91420" bIns="45710">
            <a:spAutoFit/>
          </a:bodyPr>
          <a:lstStyle/>
          <a:p>
            <a:pPr eaLnBrk="0" hangingPunct="0">
              <a:lnSpc>
                <a:spcPct val="110000"/>
              </a:lnSpc>
            </a:pPr>
            <a:r>
              <a:rPr lang="zh-CN" altLang="en-US" sz="2000" dirty="0">
                <a:latin typeface="华文新魏" panose="02010800040101010101" pitchFamily="2" charset="-122"/>
                <a:ea typeface="华文新魏" panose="02010800040101010101" pitchFamily="2" charset="-122"/>
              </a:rPr>
              <a:t>前</a:t>
            </a:r>
            <a:r>
              <a:rPr lang="en-US" altLang="zh-CN" sz="2000" dirty="0">
                <a:latin typeface="华文新魏" panose="02010800040101010101" pitchFamily="2" charset="-122"/>
                <a:ea typeface="华文新魏" panose="02010800040101010101" pitchFamily="2" charset="-122"/>
              </a:rPr>
              <a:t>10</a:t>
            </a:r>
            <a:r>
              <a:rPr lang="zh-CN" altLang="en-US" sz="2000" dirty="0">
                <a:latin typeface="华文新魏" panose="02010800040101010101" pitchFamily="2" charset="-122"/>
                <a:ea typeface="华文新魏" panose="02010800040101010101" pitchFamily="2" charset="-122"/>
              </a:rPr>
              <a:t>年病因前三位分别是：</a:t>
            </a:r>
            <a:r>
              <a:rPr lang="en-US" altLang="zh-CN" sz="2000" dirty="0">
                <a:latin typeface="华文新魏" panose="02010800040101010101" pitchFamily="2" charset="-122"/>
                <a:ea typeface="华文新魏" panose="02010800040101010101" pitchFamily="2" charset="-122"/>
              </a:rPr>
              <a:t>DU</a:t>
            </a:r>
            <a:r>
              <a:rPr lang="zh-CN" altLang="en-US" sz="2000" dirty="0">
                <a:latin typeface="华文新魏" panose="02010800040101010101" pitchFamily="2" charset="-122"/>
                <a:ea typeface="华文新魏" panose="02010800040101010101" pitchFamily="2" charset="-122"/>
              </a:rPr>
              <a:t>、</a:t>
            </a:r>
            <a:r>
              <a:rPr lang="en-US" altLang="zh-CN" sz="2000" dirty="0">
                <a:latin typeface="华文新魏" panose="02010800040101010101" pitchFamily="2" charset="-122"/>
                <a:ea typeface="华文新魏" panose="02010800040101010101" pitchFamily="2" charset="-122"/>
              </a:rPr>
              <a:t>AGML</a:t>
            </a:r>
            <a:r>
              <a:rPr lang="zh-CN" altLang="en-US" sz="2000" dirty="0">
                <a:latin typeface="华文新魏" panose="02010800040101010101" pitchFamily="2" charset="-122"/>
                <a:ea typeface="华文新魏" panose="02010800040101010101" pitchFamily="2" charset="-122"/>
              </a:rPr>
              <a:t>、</a:t>
            </a:r>
            <a:r>
              <a:rPr lang="en-US" altLang="zh-CN" sz="2000" dirty="0">
                <a:latin typeface="华文新魏" panose="02010800040101010101" pitchFamily="2" charset="-122"/>
                <a:ea typeface="华文新魏" panose="02010800040101010101" pitchFamily="2" charset="-122"/>
              </a:rPr>
              <a:t>EVH</a:t>
            </a:r>
          </a:p>
          <a:p>
            <a:pPr eaLnBrk="0" hangingPunct="0">
              <a:lnSpc>
                <a:spcPct val="110000"/>
              </a:lnSpc>
            </a:pPr>
            <a:r>
              <a:rPr lang="zh-CN" altLang="en-US" sz="2000" dirty="0">
                <a:latin typeface="华文新魏" panose="02010800040101010101" pitchFamily="2" charset="-122"/>
                <a:ea typeface="华文新魏" panose="02010800040101010101" pitchFamily="2" charset="-122"/>
              </a:rPr>
              <a:t>后</a:t>
            </a:r>
            <a:r>
              <a:rPr lang="en-US" altLang="zh-CN" sz="2000" dirty="0">
                <a:latin typeface="华文新魏" panose="02010800040101010101" pitchFamily="2" charset="-122"/>
                <a:ea typeface="华文新魏" panose="02010800040101010101" pitchFamily="2" charset="-122"/>
              </a:rPr>
              <a:t>10</a:t>
            </a:r>
            <a:r>
              <a:rPr lang="zh-CN" altLang="en-US" sz="2000" dirty="0">
                <a:latin typeface="华文新魏" panose="02010800040101010101" pitchFamily="2" charset="-122"/>
                <a:ea typeface="华文新魏" panose="02010800040101010101" pitchFamily="2" charset="-122"/>
              </a:rPr>
              <a:t>年病因前三位分别是：</a:t>
            </a:r>
            <a:r>
              <a:rPr lang="en-US" altLang="zh-CN" sz="2000" dirty="0">
                <a:latin typeface="华文新魏" panose="02010800040101010101" pitchFamily="2" charset="-122"/>
                <a:ea typeface="华文新魏" panose="02010800040101010101" pitchFamily="2" charset="-122"/>
              </a:rPr>
              <a:t>AGML</a:t>
            </a:r>
            <a:r>
              <a:rPr lang="zh-CN" altLang="en-US" sz="2000" dirty="0">
                <a:latin typeface="华文新魏" panose="02010800040101010101" pitchFamily="2" charset="-122"/>
                <a:ea typeface="华文新魏" panose="02010800040101010101" pitchFamily="2" charset="-122"/>
              </a:rPr>
              <a:t>、</a:t>
            </a:r>
            <a:r>
              <a:rPr lang="en-US" altLang="zh-CN" sz="2000" dirty="0">
                <a:latin typeface="华文新魏" panose="02010800040101010101" pitchFamily="2" charset="-122"/>
                <a:ea typeface="华文新魏" panose="02010800040101010101" pitchFamily="2" charset="-122"/>
              </a:rPr>
              <a:t>DU </a:t>
            </a:r>
            <a:r>
              <a:rPr lang="zh-CN" altLang="en-US" sz="2000" dirty="0">
                <a:latin typeface="华文新魏" panose="02010800040101010101" pitchFamily="2" charset="-122"/>
                <a:ea typeface="华文新魏" panose="02010800040101010101" pitchFamily="2" charset="-122"/>
              </a:rPr>
              <a:t>、</a:t>
            </a:r>
            <a:r>
              <a:rPr lang="en-US" altLang="zh-CN" sz="2000" dirty="0">
                <a:latin typeface="华文新魏" panose="02010800040101010101" pitchFamily="2" charset="-122"/>
                <a:ea typeface="华文新魏" panose="02010800040101010101" pitchFamily="2" charset="-122"/>
              </a:rPr>
              <a:t>EVH</a:t>
            </a:r>
          </a:p>
        </p:txBody>
      </p:sp>
      <p:sp>
        <p:nvSpPr>
          <p:cNvPr id="7" name="AutoShape 8"/>
          <p:cNvSpPr/>
          <p:nvPr/>
        </p:nvSpPr>
        <p:spPr>
          <a:xfrm>
            <a:off x="3581400" y="2667000"/>
            <a:ext cx="3455988" cy="1081088"/>
          </a:xfrm>
          <a:prstGeom prst="cloudCallout">
            <a:avLst>
              <a:gd name="adj1" fmla="val -60472"/>
              <a:gd name="adj2" fmla="val 66005"/>
            </a:avLst>
          </a:prstGeom>
          <a:solidFill>
            <a:srgbClr val="CCFFFF"/>
          </a:solidFill>
          <a:ln w="9525" cap="flat" cmpd="sng">
            <a:solidFill>
              <a:schemeClr val="tx1"/>
            </a:solidFill>
            <a:prstDash val="solid"/>
            <a:headEnd type="none" w="med" len="med"/>
            <a:tailEnd type="none" w="med" len="med"/>
          </a:ln>
        </p:spPr>
        <p:txBody>
          <a:bodyPr lIns="91420" tIns="45710" rIns="91420" bIns="45710"/>
          <a:lstStyle/>
          <a:p>
            <a:pPr eaLnBrk="0" hangingPunct="0"/>
            <a:r>
              <a:rPr lang="zh-CN" altLang="en-US" dirty="0">
                <a:latin typeface="宋体" panose="02010600030101010101" pitchFamily="2" charset="-122"/>
                <a:ea typeface="华文新魏" panose="02010800040101010101" pitchFamily="2" charset="-122"/>
              </a:rPr>
              <a:t>近</a:t>
            </a:r>
            <a:r>
              <a:rPr lang="en-US" altLang="zh-CN" dirty="0">
                <a:latin typeface="宋体" panose="02010600030101010101" pitchFamily="2" charset="-122"/>
                <a:ea typeface="华文新魏" panose="02010800040101010101" pitchFamily="2" charset="-122"/>
              </a:rPr>
              <a:t>10</a:t>
            </a:r>
            <a:r>
              <a:rPr lang="zh-CN" altLang="en-US" dirty="0">
                <a:latin typeface="宋体" panose="02010600030101010101" pitchFamily="2" charset="-122"/>
                <a:ea typeface="华文新魏" panose="02010800040101010101" pitchFamily="2" charset="-122"/>
              </a:rPr>
              <a:t>年</a:t>
            </a:r>
            <a:r>
              <a:rPr lang="en-US" altLang="zh-CN" dirty="0">
                <a:latin typeface="宋体" panose="02010600030101010101" pitchFamily="2" charset="-122"/>
                <a:ea typeface="华文新魏" panose="02010800040101010101" pitchFamily="2" charset="-122"/>
              </a:rPr>
              <a:t>AGML</a:t>
            </a:r>
            <a:r>
              <a:rPr lang="zh-CN" altLang="en-US" dirty="0">
                <a:latin typeface="宋体" panose="02010600030101010101" pitchFamily="2" charset="-122"/>
                <a:ea typeface="华文新魏" panose="02010800040101010101" pitchFamily="2" charset="-122"/>
              </a:rPr>
              <a:t>已超越</a:t>
            </a:r>
            <a:r>
              <a:rPr lang="en-US" altLang="zh-CN" dirty="0">
                <a:latin typeface="宋体" panose="02010600030101010101" pitchFamily="2" charset="-122"/>
                <a:ea typeface="华文新魏" panose="02010800040101010101" pitchFamily="2" charset="-122"/>
              </a:rPr>
              <a:t>DU</a:t>
            </a:r>
            <a:r>
              <a:rPr lang="zh-CN" altLang="en-US" dirty="0">
                <a:latin typeface="宋体" panose="02010600030101010101" pitchFamily="2" charset="-122"/>
                <a:ea typeface="华文新魏" panose="02010800040101010101" pitchFamily="2" charset="-122"/>
              </a:rPr>
              <a:t>成为第一位主要原因</a:t>
            </a:r>
          </a:p>
        </p:txBody>
      </p:sp>
      <p:sp>
        <p:nvSpPr>
          <p:cNvPr id="2055" name="Text Box 8"/>
          <p:cNvSpPr txBox="1"/>
          <p:nvPr/>
        </p:nvSpPr>
        <p:spPr>
          <a:xfrm>
            <a:off x="6248400" y="6477000"/>
            <a:ext cx="2971800" cy="276225"/>
          </a:xfrm>
          <a:prstGeom prst="rect">
            <a:avLst/>
          </a:prstGeom>
          <a:noFill/>
          <a:ln w="9525">
            <a:noFill/>
          </a:ln>
        </p:spPr>
        <p:txBody>
          <a:bodyPr lIns="91420" tIns="45710" rIns="91420" bIns="45710">
            <a:spAutoFit/>
          </a:bodyPr>
          <a:lstStyle/>
          <a:p>
            <a:pPr eaLnBrk="0" hangingPunct="0"/>
            <a:r>
              <a:rPr lang="zh-CN" altLang="en-US" sz="1200" dirty="0">
                <a:latin typeface="宋体" panose="02010600030101010101" pitchFamily="2" charset="-122"/>
              </a:rPr>
              <a:t>余莲英，沙卫红等，中华消化杂志，</a:t>
            </a:r>
            <a:r>
              <a:rPr lang="en-US" altLang="zh-CN" sz="1200" dirty="0">
                <a:latin typeface="宋体" panose="02010600030101010101" pitchFamily="2" charset="-122"/>
              </a:rPr>
              <a:t>2011</a:t>
            </a:r>
          </a:p>
        </p:txBody>
      </p:sp>
    </p:spTree>
  </p:cSld>
  <p:clrMapOvr>
    <a:masterClrMapping/>
  </p:clrMapOvr>
  <p:transition advTm="3875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TextEdit="1"/>
          </p:cNvSpPr>
          <p:nvPr>
            <p:ph type="clipArt" sz="half" idx="1"/>
          </p:nvPr>
        </p:nvSpPr>
        <p:spPr>
          <a:xfrm>
            <a:off x="395288" y="1587500"/>
            <a:ext cx="9112250" cy="1214438"/>
          </a:xfrm>
        </p:spPr>
      </p:sp>
      <p:sp>
        <p:nvSpPr>
          <p:cNvPr id="59395" name="TextBox 49"/>
          <p:cNvSpPr txBox="1"/>
          <p:nvPr/>
        </p:nvSpPr>
        <p:spPr>
          <a:xfrm>
            <a:off x="96838" y="6262688"/>
            <a:ext cx="3292475" cy="301625"/>
          </a:xfrm>
          <a:prstGeom prst="rect">
            <a:avLst/>
          </a:prstGeom>
          <a:noFill/>
          <a:ln w="9525">
            <a:noFill/>
          </a:ln>
        </p:spPr>
        <p:txBody>
          <a:bodyPr wrap="none" lIns="55124" tIns="27562" rIns="55124" bIns="27562">
            <a:spAutoFit/>
          </a:bodyPr>
          <a:lstStyle/>
          <a:p>
            <a:pPr eaLnBrk="0" hangingPunct="0"/>
            <a:r>
              <a:rPr lang="en-US" altLang="zh-CN" sz="800" dirty="0">
                <a:latin typeface="Arial" panose="020B0604020202020204" pitchFamily="34" charset="0"/>
                <a:ea typeface="华文细黑" panose="02010600040101010101" pitchFamily="2" charset="-122"/>
              </a:rPr>
              <a:t>Yeomans ND</a:t>
            </a:r>
            <a:r>
              <a:rPr lang="zh-CN" altLang="en-US" sz="800" dirty="0">
                <a:latin typeface="Arial" panose="020B0604020202020204" pitchFamily="34" charset="0"/>
                <a:ea typeface="华文细黑" panose="02010600040101010101" pitchFamily="2" charset="-122"/>
              </a:rPr>
              <a:t>，</a:t>
            </a:r>
            <a:r>
              <a:rPr lang="en-US" altLang="zh-CN" sz="800" dirty="0">
                <a:latin typeface="Arial" panose="020B0604020202020204" pitchFamily="34" charset="0"/>
                <a:ea typeface="华文细黑" panose="02010600040101010101" pitchFamily="2" charset="-122"/>
              </a:rPr>
              <a:t>et al.Aliment Pharmacol Ther</a:t>
            </a:r>
            <a:r>
              <a:rPr lang="zh-CN" altLang="en-US" sz="800" dirty="0">
                <a:latin typeface="Arial" panose="020B0604020202020204" pitchFamily="34" charset="0"/>
                <a:ea typeface="华文细黑" panose="02010600040101010101" pitchFamily="2" charset="-122"/>
              </a:rPr>
              <a:t>，</a:t>
            </a:r>
            <a:r>
              <a:rPr lang="en-US" altLang="zh-CN" sz="800" dirty="0">
                <a:latin typeface="Arial" panose="020B0604020202020204" pitchFamily="34" charset="0"/>
                <a:ea typeface="华文细黑" panose="02010600040101010101" pitchFamily="2" charset="-122"/>
              </a:rPr>
              <a:t>2005</a:t>
            </a:r>
            <a:r>
              <a:rPr lang="zh-CN" altLang="en-US" sz="800" dirty="0">
                <a:latin typeface="Arial" panose="020B0604020202020204" pitchFamily="34" charset="0"/>
                <a:ea typeface="华文细黑" panose="02010600040101010101" pitchFamily="2" charset="-122"/>
              </a:rPr>
              <a:t>，</a:t>
            </a:r>
            <a:r>
              <a:rPr lang="en-US" altLang="zh-CN" sz="800" dirty="0">
                <a:latin typeface="Arial" panose="020B0604020202020204" pitchFamily="34" charset="0"/>
                <a:ea typeface="华文细黑" panose="02010600040101010101" pitchFamily="2" charset="-122"/>
              </a:rPr>
              <a:t>22</a:t>
            </a:r>
            <a:r>
              <a:rPr lang="zh-CN" altLang="en-US" sz="800" dirty="0">
                <a:latin typeface="Arial" panose="020B0604020202020204" pitchFamily="34" charset="0"/>
                <a:ea typeface="华文细黑" panose="02010600040101010101" pitchFamily="2" charset="-122"/>
              </a:rPr>
              <a:t>：</a:t>
            </a:r>
            <a:r>
              <a:rPr lang="en-US" altLang="zh-CN" sz="800" dirty="0">
                <a:latin typeface="Arial" panose="020B0604020202020204" pitchFamily="34" charset="0"/>
                <a:ea typeface="华文细黑" panose="02010600040101010101" pitchFamily="2" charset="-122"/>
              </a:rPr>
              <a:t>795-801</a:t>
            </a:r>
            <a:r>
              <a:rPr lang="zh-CN" altLang="en-US" sz="800" dirty="0">
                <a:latin typeface="Arial" panose="020B0604020202020204" pitchFamily="34" charset="0"/>
                <a:ea typeface="华文细黑" panose="02010600040101010101" pitchFamily="2" charset="-122"/>
              </a:rPr>
              <a:t>．</a:t>
            </a:r>
            <a:endParaRPr lang="en-US" altLang="zh-CN" sz="800" dirty="0">
              <a:latin typeface="Arial" panose="020B0604020202020204" pitchFamily="34" charset="0"/>
              <a:ea typeface="华文细黑" panose="02010600040101010101" pitchFamily="2" charset="-122"/>
            </a:endParaRPr>
          </a:p>
          <a:p>
            <a:pPr eaLnBrk="0" hangingPunct="0"/>
            <a:r>
              <a:rPr lang="en-US" altLang="zh-CN" sz="800" dirty="0">
                <a:latin typeface="Arial" panose="020B0604020202020204" pitchFamily="34" charset="0"/>
                <a:ea typeface="华文细黑" panose="02010600040101010101" pitchFamily="2" charset="-122"/>
              </a:rPr>
              <a:t>Raju N</a:t>
            </a:r>
            <a:r>
              <a:rPr lang="zh-CN" altLang="en-US" sz="800" dirty="0">
                <a:latin typeface="Arial" panose="020B0604020202020204" pitchFamily="34" charset="0"/>
                <a:ea typeface="华文细黑" panose="02010600040101010101" pitchFamily="2" charset="-122"/>
              </a:rPr>
              <a:t>，</a:t>
            </a:r>
            <a:r>
              <a:rPr lang="en-US" altLang="zh-CN" sz="800" dirty="0">
                <a:latin typeface="Arial" panose="020B0604020202020204" pitchFamily="34" charset="0"/>
                <a:ea typeface="华文细黑" panose="02010600040101010101" pitchFamily="2" charset="-122"/>
              </a:rPr>
              <a:t>et al</a:t>
            </a:r>
            <a:r>
              <a:rPr lang="zh-CN" altLang="en-US" sz="800" dirty="0">
                <a:latin typeface="Arial" panose="020B0604020202020204" pitchFamily="34" charset="0"/>
                <a:ea typeface="华文细黑" panose="02010600040101010101" pitchFamily="2" charset="-122"/>
              </a:rPr>
              <a:t>．</a:t>
            </a:r>
            <a:r>
              <a:rPr lang="en-US" altLang="zh-CN" sz="800" dirty="0">
                <a:latin typeface="Arial" panose="020B0604020202020204" pitchFamily="34" charset="0"/>
                <a:ea typeface="华文细黑" panose="02010600040101010101" pitchFamily="2" charset="-122"/>
              </a:rPr>
              <a:t>Am J Med</a:t>
            </a:r>
            <a:r>
              <a:rPr lang="zh-CN" altLang="en-US" sz="800" dirty="0">
                <a:latin typeface="Arial" panose="020B0604020202020204" pitchFamily="34" charset="0"/>
                <a:ea typeface="华文细黑" panose="02010600040101010101" pitchFamily="2" charset="-122"/>
              </a:rPr>
              <a:t>，</a:t>
            </a:r>
            <a:r>
              <a:rPr lang="en-US" altLang="zh-CN" sz="800" dirty="0">
                <a:latin typeface="Arial" panose="020B0604020202020204" pitchFamily="34" charset="0"/>
                <a:ea typeface="华文细黑" panose="02010600040101010101" pitchFamily="2" charset="-122"/>
              </a:rPr>
              <a:t>201l</a:t>
            </a:r>
            <a:r>
              <a:rPr lang="zh-CN" altLang="en-US" sz="800" dirty="0">
                <a:latin typeface="Arial" panose="020B0604020202020204" pitchFamily="34" charset="0"/>
                <a:ea typeface="华文细黑" panose="02010600040101010101" pitchFamily="2" charset="-122"/>
              </a:rPr>
              <a:t>，</a:t>
            </a:r>
            <a:r>
              <a:rPr lang="en-US" altLang="zh-CN" sz="800" dirty="0">
                <a:latin typeface="Arial" panose="020B0604020202020204" pitchFamily="34" charset="0"/>
                <a:ea typeface="华文细黑" panose="02010600040101010101" pitchFamily="2" charset="-122"/>
              </a:rPr>
              <a:t>124</a:t>
            </a:r>
            <a:r>
              <a:rPr lang="zh-CN" altLang="en-US" sz="800" dirty="0">
                <a:latin typeface="Arial" panose="020B0604020202020204" pitchFamily="34" charset="0"/>
                <a:ea typeface="华文细黑" panose="02010600040101010101" pitchFamily="2" charset="-122"/>
              </a:rPr>
              <a:t>：</a:t>
            </a:r>
            <a:r>
              <a:rPr lang="en-US" altLang="zh-CN" sz="800" dirty="0">
                <a:latin typeface="Arial" panose="020B0604020202020204" pitchFamily="34" charset="0"/>
                <a:ea typeface="华文细黑" panose="02010600040101010101" pitchFamily="2" charset="-122"/>
              </a:rPr>
              <a:t>621-629</a:t>
            </a:r>
            <a:r>
              <a:rPr lang="zh-CN" altLang="en-US" sz="800" dirty="0">
                <a:latin typeface="Arial" panose="020B0604020202020204" pitchFamily="34" charset="0"/>
                <a:ea typeface="华文细黑" panose="02010600040101010101" pitchFamily="2" charset="-122"/>
              </a:rPr>
              <a:t>．</a:t>
            </a:r>
          </a:p>
        </p:txBody>
      </p:sp>
      <p:sp>
        <p:nvSpPr>
          <p:cNvPr id="6" name="TextBox 5"/>
          <p:cNvSpPr txBox="1"/>
          <p:nvPr/>
        </p:nvSpPr>
        <p:spPr>
          <a:xfrm>
            <a:off x="1258888" y="520700"/>
            <a:ext cx="6770688" cy="609600"/>
          </a:xfrm>
          <a:prstGeom prst="rect">
            <a:avLst/>
          </a:prstGeom>
          <a:noFill/>
          <a:effectLst>
            <a:outerShdw blurRad="25400" dist="25400" dir="5400000" algn="t" rotWithShape="0">
              <a:prstClr val="black">
                <a:alpha val="40000"/>
              </a:prstClr>
            </a:outerShdw>
          </a:effectLst>
        </p:spPr>
        <p:txBody>
          <a:bodyPr lIns="55124" tIns="27562" rIns="55124" bIns="27562">
            <a:spAutoFit/>
          </a:bodyPr>
          <a:lstStyle/>
          <a:p>
            <a:pPr marR="0" algn="ctr" defTabSz="909320" eaLnBrk="0" hangingPunct="0">
              <a:buClrTx/>
              <a:buSzTx/>
              <a:buFontTx/>
              <a:defRPr/>
            </a:pPr>
            <a:r>
              <a:rPr kumimoji="0" lang="zh-CN" altLang="en-US" sz="3600" b="1" kern="1200" cap="none" spc="0" normalizeH="0" baseline="0" noProof="0" dirty="0">
                <a:solidFill>
                  <a:srgbClr val="FF0000"/>
                </a:solidFill>
                <a:latin typeface="隶书" panose="02010509060101010101" pitchFamily="49" charset="-122"/>
                <a:ea typeface="隶书" panose="02010509060101010101" pitchFamily="49" charset="-122"/>
                <a:cs typeface="Arial" panose="020B0604020202020204" pitchFamily="34" charset="0"/>
              </a:rPr>
              <a:t>阿司匹林增加消化道损伤的危险</a:t>
            </a:r>
          </a:p>
        </p:txBody>
      </p:sp>
      <p:pic>
        <p:nvPicPr>
          <p:cNvPr id="59397" name="Picture 47"/>
          <p:cNvPicPr>
            <a:picLocks noChangeAspect="1"/>
          </p:cNvPicPr>
          <p:nvPr/>
        </p:nvPicPr>
        <p:blipFill>
          <a:blip r:embed="rId3" cstate="print"/>
          <a:stretch>
            <a:fillRect/>
          </a:stretch>
        </p:blipFill>
        <p:spPr>
          <a:xfrm>
            <a:off x="892175" y="3081338"/>
            <a:ext cx="7121525" cy="3160712"/>
          </a:xfrm>
          <a:prstGeom prst="rect">
            <a:avLst/>
          </a:prstGeom>
          <a:noFill/>
          <a:ln w="9525">
            <a:noFill/>
          </a:ln>
        </p:spPr>
      </p:pic>
      <p:sp>
        <p:nvSpPr>
          <p:cNvPr id="59398" name="TextBox 1"/>
          <p:cNvSpPr txBox="1"/>
          <p:nvPr/>
        </p:nvSpPr>
        <p:spPr>
          <a:xfrm>
            <a:off x="6164263" y="6251575"/>
            <a:ext cx="973137" cy="209550"/>
          </a:xfrm>
          <a:prstGeom prst="rect">
            <a:avLst/>
          </a:prstGeom>
          <a:noFill/>
          <a:ln w="9525">
            <a:noFill/>
          </a:ln>
        </p:spPr>
        <p:txBody>
          <a:bodyPr lIns="55124" tIns="27562" rIns="55124" bIns="27562">
            <a:spAutoFit/>
          </a:bodyPr>
          <a:lstStyle/>
          <a:p>
            <a:pPr eaLnBrk="0" hangingPunct="0"/>
            <a:r>
              <a:rPr lang="zh-CN" altLang="en-US" sz="1000" dirty="0">
                <a:latin typeface="Arial" panose="020B0604020202020204" pitchFamily="34" charset="0"/>
                <a:ea typeface="华文细黑" panose="02010600040101010101" pitchFamily="2" charset="-122"/>
              </a:rPr>
              <a:t>阿司匹林更优</a:t>
            </a:r>
          </a:p>
        </p:txBody>
      </p:sp>
      <p:sp>
        <p:nvSpPr>
          <p:cNvPr id="59399" name="TextBox 37"/>
          <p:cNvSpPr txBox="1"/>
          <p:nvPr/>
        </p:nvSpPr>
        <p:spPr>
          <a:xfrm>
            <a:off x="7042150" y="6251575"/>
            <a:ext cx="973138" cy="209550"/>
          </a:xfrm>
          <a:prstGeom prst="rect">
            <a:avLst/>
          </a:prstGeom>
          <a:noFill/>
          <a:ln w="9525">
            <a:noFill/>
          </a:ln>
        </p:spPr>
        <p:txBody>
          <a:bodyPr lIns="55124" tIns="27562" rIns="55124" bIns="27562">
            <a:spAutoFit/>
          </a:bodyPr>
          <a:lstStyle/>
          <a:p>
            <a:pPr eaLnBrk="0" hangingPunct="0"/>
            <a:r>
              <a:rPr lang="zh-CN" altLang="en-US" sz="1000" dirty="0">
                <a:latin typeface="Arial" panose="020B0604020202020204" pitchFamily="34" charset="0"/>
                <a:ea typeface="华文细黑" panose="02010600040101010101" pitchFamily="2" charset="-122"/>
              </a:rPr>
              <a:t>对照组更优</a:t>
            </a:r>
          </a:p>
        </p:txBody>
      </p:sp>
      <p:sp>
        <p:nvSpPr>
          <p:cNvPr id="59400" name="矩形 1"/>
          <p:cNvSpPr/>
          <p:nvPr/>
        </p:nvSpPr>
        <p:spPr>
          <a:xfrm>
            <a:off x="4572000" y="4811713"/>
            <a:ext cx="3443288" cy="388937"/>
          </a:xfrm>
          <a:prstGeom prst="rect">
            <a:avLst/>
          </a:prstGeom>
          <a:noFill/>
          <a:ln w="50800" cap="flat" cmpd="sng">
            <a:solidFill>
              <a:srgbClr val="FF0000"/>
            </a:solidFill>
            <a:prstDash val="solid"/>
            <a:miter/>
            <a:headEnd type="none" w="med" len="med"/>
            <a:tailEnd type="none" w="med" len="med"/>
          </a:ln>
        </p:spPr>
        <p:txBody>
          <a:bodyPr wrap="none" lIns="55124" tIns="27562" rIns="55124" bIns="27562" anchor="ctr"/>
          <a:lstStyle/>
          <a:p>
            <a:pPr algn="ctr" defTabSz="552450" eaLnBrk="0" hangingPunct="0"/>
            <a:endParaRPr lang="zh-CN" altLang="en-US" b="1" dirty="0">
              <a:solidFill>
                <a:srgbClr val="FF0000"/>
              </a:solidFill>
              <a:latin typeface="Arial" panose="020B0604020202020204" pitchFamily="34" charset="0"/>
              <a:ea typeface="华文细黑" panose="02010600040101010101" pitchFamily="2" charset="-122"/>
            </a:endParaRPr>
          </a:p>
        </p:txBody>
      </p:sp>
      <p:sp>
        <p:nvSpPr>
          <p:cNvPr id="59401" name="TextBox 1"/>
          <p:cNvSpPr txBox="1"/>
          <p:nvPr/>
        </p:nvSpPr>
        <p:spPr>
          <a:xfrm>
            <a:off x="911225" y="2867025"/>
            <a:ext cx="2120900" cy="239713"/>
          </a:xfrm>
          <a:prstGeom prst="rect">
            <a:avLst/>
          </a:prstGeom>
          <a:noFill/>
          <a:ln w="9525">
            <a:noFill/>
          </a:ln>
        </p:spPr>
        <p:txBody>
          <a:bodyPr lIns="55124" tIns="27562" rIns="55124" bIns="27562">
            <a:spAutoFit/>
          </a:bodyPr>
          <a:lstStyle/>
          <a:p>
            <a:pPr eaLnBrk="0" hangingPunct="0"/>
            <a:r>
              <a:rPr lang="zh-CN" altLang="en-US" sz="1200" dirty="0">
                <a:solidFill>
                  <a:srgbClr val="FF0000"/>
                </a:solidFill>
                <a:latin typeface="Arial" panose="020B0604020202020204" pitchFamily="34" charset="0"/>
                <a:ea typeface="华文细黑" panose="02010600040101010101" pitchFamily="2" charset="-122"/>
              </a:rPr>
              <a:t>消化道出血</a:t>
            </a:r>
          </a:p>
        </p:txBody>
      </p:sp>
      <p:sp>
        <p:nvSpPr>
          <p:cNvPr id="59402" name="TextBox 10"/>
          <p:cNvSpPr txBox="1"/>
          <p:nvPr/>
        </p:nvSpPr>
        <p:spPr>
          <a:xfrm>
            <a:off x="885825" y="2547938"/>
            <a:ext cx="1285875" cy="241300"/>
          </a:xfrm>
          <a:prstGeom prst="rect">
            <a:avLst/>
          </a:prstGeom>
          <a:noFill/>
          <a:ln w="9525">
            <a:noFill/>
          </a:ln>
        </p:spPr>
        <p:txBody>
          <a:bodyPr lIns="55172" tIns="27586" rIns="55172" bIns="27586">
            <a:spAutoFit/>
          </a:bodyPr>
          <a:lstStyle/>
          <a:p>
            <a:pPr eaLnBrk="0" hangingPunct="0"/>
            <a:r>
              <a:rPr lang="zh-CN" altLang="en-US" sz="1200" b="1" dirty="0">
                <a:latin typeface="Arial" panose="020B0604020202020204" pitchFamily="34" charset="0"/>
                <a:ea typeface="华文细黑" panose="02010600040101010101" pitchFamily="2" charset="-122"/>
              </a:rPr>
              <a:t>研究或亚组                    </a:t>
            </a:r>
          </a:p>
        </p:txBody>
      </p:sp>
      <p:sp>
        <p:nvSpPr>
          <p:cNvPr id="59403" name="TextBox 11"/>
          <p:cNvSpPr txBox="1"/>
          <p:nvPr/>
        </p:nvSpPr>
        <p:spPr>
          <a:xfrm>
            <a:off x="2020888" y="2379663"/>
            <a:ext cx="1284287" cy="423862"/>
          </a:xfrm>
          <a:prstGeom prst="rect">
            <a:avLst/>
          </a:prstGeom>
          <a:noFill/>
          <a:ln w="9525">
            <a:noFill/>
          </a:ln>
        </p:spPr>
        <p:txBody>
          <a:bodyPr lIns="55172" tIns="27586" rIns="55172" bIns="27586">
            <a:spAutoFit/>
          </a:bodyPr>
          <a:lstStyle/>
          <a:p>
            <a:pPr algn="ctr" eaLnBrk="0" hangingPunct="0"/>
            <a:r>
              <a:rPr lang="zh-CN" altLang="en-US" sz="1200" b="1" dirty="0">
                <a:latin typeface="Arial" panose="020B0604020202020204" pitchFamily="34" charset="0"/>
                <a:ea typeface="华文细黑" panose="02010600040101010101" pitchFamily="2" charset="-122"/>
              </a:rPr>
              <a:t>阿司匹林</a:t>
            </a:r>
            <a:endParaRPr lang="en-US" altLang="zh-CN" sz="1200" b="1" dirty="0">
              <a:latin typeface="Arial" panose="020B0604020202020204" pitchFamily="34" charset="0"/>
              <a:ea typeface="华文细黑" panose="02010600040101010101" pitchFamily="2" charset="-122"/>
            </a:endParaRPr>
          </a:p>
          <a:p>
            <a:pPr algn="ctr" eaLnBrk="0" hangingPunct="0"/>
            <a:r>
              <a:rPr lang="zh-CN" altLang="en-US" sz="1200" b="1" dirty="0">
                <a:latin typeface="Arial" panose="020B0604020202020204" pitchFamily="34" charset="0"/>
                <a:ea typeface="华文细黑" panose="02010600040101010101" pitchFamily="2" charset="-122"/>
              </a:rPr>
              <a:t>事件   总数</a:t>
            </a:r>
          </a:p>
        </p:txBody>
      </p:sp>
      <p:sp>
        <p:nvSpPr>
          <p:cNvPr id="59404" name="TextBox 12"/>
          <p:cNvSpPr txBox="1"/>
          <p:nvPr/>
        </p:nvSpPr>
        <p:spPr>
          <a:xfrm>
            <a:off x="4843463" y="2527300"/>
            <a:ext cx="2643187" cy="239713"/>
          </a:xfrm>
          <a:prstGeom prst="rect">
            <a:avLst/>
          </a:prstGeom>
          <a:noFill/>
          <a:ln w="9525">
            <a:noFill/>
          </a:ln>
        </p:spPr>
        <p:txBody>
          <a:bodyPr lIns="55172" tIns="27586" rIns="55172" bIns="27586">
            <a:spAutoFit/>
          </a:bodyPr>
          <a:lstStyle/>
          <a:p>
            <a:pPr eaLnBrk="0" hangingPunct="0"/>
            <a:r>
              <a:rPr lang="zh-CN" altLang="en-US" sz="1200" b="1" dirty="0">
                <a:latin typeface="Arial" panose="020B0604020202020204" pitchFamily="34" charset="0"/>
                <a:ea typeface="华文细黑" panose="02010600040101010101" pitchFamily="2" charset="-122"/>
              </a:rPr>
              <a:t>风险比（</a:t>
            </a:r>
            <a:r>
              <a:rPr lang="en-US" altLang="zh-CN" sz="1200" b="1" dirty="0">
                <a:latin typeface="Arial" panose="020B0604020202020204" pitchFamily="34" charset="0"/>
                <a:ea typeface="华文细黑" panose="02010600040101010101" pitchFamily="2" charset="-122"/>
              </a:rPr>
              <a:t>95%CI)</a:t>
            </a:r>
            <a:endParaRPr lang="zh-CN" altLang="en-US" sz="1200" b="1" dirty="0">
              <a:latin typeface="Arial" panose="020B0604020202020204" pitchFamily="34" charset="0"/>
              <a:ea typeface="华文细黑" panose="02010600040101010101" pitchFamily="2" charset="-122"/>
            </a:endParaRPr>
          </a:p>
        </p:txBody>
      </p:sp>
      <p:sp>
        <p:nvSpPr>
          <p:cNvPr id="59405" name="TextBox 13"/>
          <p:cNvSpPr txBox="1"/>
          <p:nvPr/>
        </p:nvSpPr>
        <p:spPr>
          <a:xfrm>
            <a:off x="6394450" y="2505075"/>
            <a:ext cx="2643188" cy="241300"/>
          </a:xfrm>
          <a:prstGeom prst="rect">
            <a:avLst/>
          </a:prstGeom>
          <a:noFill/>
          <a:ln w="9525">
            <a:noFill/>
          </a:ln>
        </p:spPr>
        <p:txBody>
          <a:bodyPr lIns="55172" tIns="27586" rIns="55172" bIns="27586">
            <a:spAutoFit/>
          </a:bodyPr>
          <a:lstStyle/>
          <a:p>
            <a:pPr eaLnBrk="0" hangingPunct="0"/>
            <a:r>
              <a:rPr lang="zh-CN" altLang="en-US" sz="1200" b="1" dirty="0">
                <a:latin typeface="Arial" panose="020B0604020202020204" pitchFamily="34" charset="0"/>
                <a:ea typeface="华文细黑" panose="02010600040101010101" pitchFamily="2" charset="-122"/>
              </a:rPr>
              <a:t>风险比（</a:t>
            </a:r>
            <a:r>
              <a:rPr lang="en-US" altLang="zh-CN" sz="1200" b="1" dirty="0">
                <a:latin typeface="Arial" panose="020B0604020202020204" pitchFamily="34" charset="0"/>
                <a:ea typeface="华文细黑" panose="02010600040101010101" pitchFamily="2" charset="-122"/>
              </a:rPr>
              <a:t>95%CI)</a:t>
            </a:r>
            <a:endParaRPr lang="zh-CN" altLang="en-US" sz="1200" b="1" dirty="0">
              <a:latin typeface="Arial" panose="020B0604020202020204" pitchFamily="34" charset="0"/>
              <a:ea typeface="华文细黑" panose="02010600040101010101" pitchFamily="2" charset="-122"/>
            </a:endParaRPr>
          </a:p>
        </p:txBody>
      </p:sp>
      <p:cxnSp>
        <p:nvCxnSpPr>
          <p:cNvPr id="15" name="直接连接符 14"/>
          <p:cNvCxnSpPr/>
          <p:nvPr/>
        </p:nvCxnSpPr>
        <p:spPr>
          <a:xfrm>
            <a:off x="642938" y="2844800"/>
            <a:ext cx="7858125" cy="0"/>
          </a:xfrm>
          <a:prstGeom prst="line">
            <a:avLst/>
          </a:prstGeom>
        </p:spPr>
        <p:style>
          <a:lnRef idx="2">
            <a:schemeClr val="dk1"/>
          </a:lnRef>
          <a:fillRef idx="0">
            <a:schemeClr val="dk1"/>
          </a:fillRef>
          <a:effectRef idx="1">
            <a:schemeClr val="dk1"/>
          </a:effectRef>
          <a:fontRef idx="minor">
            <a:schemeClr val="tx1"/>
          </a:fontRef>
        </p:style>
      </p:cxnSp>
      <p:sp>
        <p:nvSpPr>
          <p:cNvPr id="59407" name="TextBox 15"/>
          <p:cNvSpPr txBox="1"/>
          <p:nvPr/>
        </p:nvSpPr>
        <p:spPr>
          <a:xfrm>
            <a:off x="3275013" y="2359025"/>
            <a:ext cx="1285875" cy="425450"/>
          </a:xfrm>
          <a:prstGeom prst="rect">
            <a:avLst/>
          </a:prstGeom>
          <a:noFill/>
          <a:ln w="9525">
            <a:noFill/>
          </a:ln>
        </p:spPr>
        <p:txBody>
          <a:bodyPr lIns="55172" tIns="27586" rIns="55172" bIns="27586">
            <a:spAutoFit/>
          </a:bodyPr>
          <a:lstStyle/>
          <a:p>
            <a:pPr algn="ctr" eaLnBrk="0" hangingPunct="0"/>
            <a:r>
              <a:rPr lang="zh-CN" altLang="en-US" sz="1200" b="1" dirty="0">
                <a:latin typeface="Arial" panose="020B0604020202020204" pitchFamily="34" charset="0"/>
                <a:ea typeface="华文细黑" panose="02010600040101010101" pitchFamily="2" charset="-122"/>
              </a:rPr>
              <a:t>安慰剂</a:t>
            </a:r>
            <a:r>
              <a:rPr lang="en-US" altLang="zh-CN" sz="1200" b="1" dirty="0">
                <a:latin typeface="Arial" panose="020B0604020202020204" pitchFamily="34" charset="0"/>
                <a:ea typeface="华文细黑" panose="02010600040101010101" pitchFamily="2" charset="-122"/>
              </a:rPr>
              <a:t>/</a:t>
            </a:r>
            <a:r>
              <a:rPr lang="zh-CN" altLang="en-US" sz="1200" b="1" dirty="0">
                <a:latin typeface="Arial" panose="020B0604020202020204" pitchFamily="34" charset="0"/>
                <a:ea typeface="华文细黑" panose="02010600040101010101" pitchFamily="2" charset="-122"/>
              </a:rPr>
              <a:t>无治疗</a:t>
            </a:r>
            <a:endParaRPr lang="en-US" altLang="zh-CN" sz="1200" b="1" dirty="0">
              <a:latin typeface="Arial" panose="020B0604020202020204" pitchFamily="34" charset="0"/>
              <a:ea typeface="华文细黑" panose="02010600040101010101" pitchFamily="2" charset="-122"/>
            </a:endParaRPr>
          </a:p>
          <a:p>
            <a:pPr algn="ctr" eaLnBrk="0" hangingPunct="0"/>
            <a:r>
              <a:rPr lang="zh-CN" altLang="en-US" sz="1200" b="1" dirty="0">
                <a:latin typeface="Arial" panose="020B0604020202020204" pitchFamily="34" charset="0"/>
                <a:ea typeface="华文细黑" panose="02010600040101010101" pitchFamily="2" charset="-122"/>
              </a:rPr>
              <a:t>事件          总数</a:t>
            </a:r>
          </a:p>
        </p:txBody>
      </p:sp>
    </p:spTree>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360363" y="333375"/>
            <a:ext cx="8783638" cy="173831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Arial" panose="020B0604020202020204" pitchFamily="34" charset="0"/>
              </a:rPr>
              <a:t>  阿司匹林致消化道损伤的临床表现</a:t>
            </a:r>
            <a:r>
              <a:rPr kumimoji="0" lang="zh-CN" altLang="en-US" sz="3600" b="1" i="0" u="none" strike="noStrike" kern="1200" cap="none" spc="0" normalizeH="0" baseline="0" noProof="0" dirty="0">
                <a:ln>
                  <a:noFill/>
                </a:ln>
                <a:solidFill>
                  <a:srgbClr val="CC6600"/>
                </a:solidFill>
                <a:effectLst/>
                <a:uLnTx/>
                <a:uFillTx/>
                <a:latin typeface="隶书" panose="02010509060101010101" pitchFamily="49" charset="-122"/>
                <a:ea typeface="隶书" panose="02010509060101010101" pitchFamily="49" charset="-122"/>
                <a:cs typeface="Arial" panose="020B0604020202020204" pitchFamily="34" charset="0"/>
              </a:rPr>
              <a:t/>
            </a:r>
            <a:br>
              <a:rPr kumimoji="0" lang="zh-CN" altLang="en-US" sz="3600" b="1" i="0" u="none" strike="noStrike" kern="1200" cap="none" spc="0" normalizeH="0" baseline="0" noProof="0" dirty="0">
                <a:ln>
                  <a:noFill/>
                </a:ln>
                <a:solidFill>
                  <a:srgbClr val="CC6600"/>
                </a:solidFill>
                <a:effectLst/>
                <a:uLnTx/>
                <a:uFillTx/>
                <a:latin typeface="隶书" panose="02010509060101010101" pitchFamily="49" charset="-122"/>
                <a:ea typeface="隶书" panose="02010509060101010101" pitchFamily="49" charset="-122"/>
                <a:cs typeface="Arial" panose="020B0604020202020204" pitchFamily="34" charset="0"/>
              </a:rPr>
            </a:br>
            <a:endParaRPr kumimoji="0" lang="zh-CN" altLang="en-US" sz="3600" b="1" i="0" u="none" strike="noStrike" kern="1200" cap="none" spc="0" normalizeH="0" baseline="0" noProof="0" dirty="0">
              <a:ln>
                <a:noFill/>
              </a:ln>
              <a:solidFill>
                <a:srgbClr val="CC6600"/>
              </a:solidFill>
              <a:effectLst/>
              <a:uLnTx/>
              <a:uFillTx/>
              <a:latin typeface="隶书" panose="02010509060101010101" pitchFamily="49" charset="-122"/>
              <a:ea typeface="隶书" panose="02010509060101010101" pitchFamily="49" charset="-122"/>
              <a:cs typeface="Arial" panose="020B0604020202020204" pitchFamily="34" charset="0"/>
            </a:endParaRPr>
          </a:p>
        </p:txBody>
      </p:sp>
      <p:sp>
        <p:nvSpPr>
          <p:cNvPr id="5" name="Rectangle 3"/>
          <p:cNvSpPr txBox="1">
            <a:spLocks noChangeArrowheads="1"/>
          </p:cNvSpPr>
          <p:nvPr/>
        </p:nvSpPr>
        <p:spPr>
          <a:xfrm>
            <a:off x="522288" y="1485900"/>
            <a:ext cx="8261350" cy="2976563"/>
          </a:xfrm>
          <a:prstGeom prst="rect">
            <a:avLst/>
          </a:prstGeom>
        </p:spPr>
        <p:txBody>
          <a:bodyPr lIns="55099" tIns="27550" rIns="55099" bIns="27550"/>
          <a:lstStyle>
            <a:lvl1pPr marL="342900" indent="-342900" algn="l" rtl="0" eaLnBrk="0" fontAlgn="base" hangingPunct="0">
              <a:spcBef>
                <a:spcPct val="20000"/>
              </a:spcBef>
              <a:spcAft>
                <a:spcPct val="0"/>
              </a:spcAft>
              <a:buChar char="•"/>
              <a:defRPr kumimoji="1" sz="2800" b="1">
                <a:solidFill>
                  <a:schemeClr val="tx1"/>
                </a:solidFill>
                <a:latin typeface="+mn-lt"/>
                <a:ea typeface="+mn-ea"/>
                <a:cs typeface="+mn-cs"/>
              </a:defRPr>
            </a:lvl1pPr>
            <a:lvl2pPr marL="742950" indent="-285750" algn="l" rtl="0" eaLnBrk="0" fontAlgn="base" hangingPunct="0">
              <a:lnSpc>
                <a:spcPct val="140000"/>
              </a:lnSpc>
              <a:spcBef>
                <a:spcPct val="20000"/>
              </a:spcBef>
              <a:spcAft>
                <a:spcPct val="0"/>
              </a:spcAft>
              <a:buChar char="–"/>
              <a:defRPr kumimoji="1" sz="1900" b="1">
                <a:solidFill>
                  <a:schemeClr val="tx1"/>
                </a:solidFill>
                <a:latin typeface="+mn-lt"/>
                <a:ea typeface="+mn-ea"/>
              </a:defRPr>
            </a:lvl2pPr>
            <a:lvl3pPr marL="1143000" indent="-228600" algn="l" rtl="0" eaLnBrk="0" fontAlgn="base" hangingPunct="0">
              <a:lnSpc>
                <a:spcPct val="180000"/>
              </a:lnSpc>
              <a:spcBef>
                <a:spcPct val="20000"/>
              </a:spcBef>
              <a:spcAft>
                <a:spcPct val="0"/>
              </a:spcAft>
              <a:buChar char="•"/>
              <a:defRPr kumimoji="1" sz="1600" b="1">
                <a:solidFill>
                  <a:schemeClr val="tx1"/>
                </a:solidFill>
                <a:latin typeface="+mn-lt"/>
                <a:ea typeface="+mn-ea"/>
              </a:defRPr>
            </a:lvl3pPr>
            <a:lvl4pPr marL="1600200" indent="-228600" algn="l" rtl="0" eaLnBrk="0" fontAlgn="base" hangingPunct="0">
              <a:spcBef>
                <a:spcPct val="20000"/>
              </a:spcBef>
              <a:spcAft>
                <a:spcPct val="0"/>
              </a:spcAft>
              <a:buChar char="–"/>
              <a:defRPr kumimoji="1" sz="1900">
                <a:solidFill>
                  <a:schemeClr val="tx1"/>
                </a:solidFill>
                <a:latin typeface="MS PGothic" panose="020B0600070205080204" pitchFamily="34" charset="-128"/>
                <a:ea typeface="MS PGothic" panose="020B0600070205080204" pitchFamily="34" charset="-128"/>
              </a:defRPr>
            </a:lvl4pPr>
            <a:lvl5pPr marL="2057400" indent="-228600" algn="l" rtl="0" eaLnBrk="0" fontAlgn="base" hangingPunct="0">
              <a:spcBef>
                <a:spcPct val="20000"/>
              </a:spcBef>
              <a:spcAft>
                <a:spcPct val="0"/>
              </a:spcAft>
              <a:buChar char="»"/>
              <a:defRPr kumimoji="1" sz="1900">
                <a:solidFill>
                  <a:schemeClr val="tx1"/>
                </a:solidFill>
                <a:latin typeface="MS PGothic" panose="020B0600070205080204" pitchFamily="34" charset="-128"/>
                <a:ea typeface="MS PGothic" panose="020B0600070205080204" pitchFamily="34" charset="-128"/>
              </a:defRPr>
            </a:lvl5pPr>
            <a:lvl6pPr marL="2514600" indent="-228600" algn="l" rtl="0" fontAlgn="base">
              <a:spcBef>
                <a:spcPct val="20000"/>
              </a:spcBef>
              <a:spcAft>
                <a:spcPct val="0"/>
              </a:spcAft>
              <a:buChar char="»"/>
              <a:defRPr kumimoji="1" sz="1900">
                <a:solidFill>
                  <a:schemeClr val="tx1"/>
                </a:solidFill>
                <a:latin typeface="MS PGothic" panose="020B0600070205080204" pitchFamily="34" charset="-128"/>
                <a:ea typeface="MS PGothic" panose="020B0600070205080204" pitchFamily="34" charset="-128"/>
              </a:defRPr>
            </a:lvl6pPr>
            <a:lvl7pPr marL="2971800" indent="-228600" algn="l" rtl="0" fontAlgn="base">
              <a:spcBef>
                <a:spcPct val="20000"/>
              </a:spcBef>
              <a:spcAft>
                <a:spcPct val="0"/>
              </a:spcAft>
              <a:buChar char="»"/>
              <a:defRPr kumimoji="1" sz="1900">
                <a:solidFill>
                  <a:schemeClr val="tx1"/>
                </a:solidFill>
                <a:latin typeface="MS PGothic" panose="020B0600070205080204" pitchFamily="34" charset="-128"/>
                <a:ea typeface="MS PGothic" panose="020B0600070205080204" pitchFamily="34" charset="-128"/>
              </a:defRPr>
            </a:lvl7pPr>
            <a:lvl8pPr marL="3429000" indent="-228600" algn="l" rtl="0" fontAlgn="base">
              <a:spcBef>
                <a:spcPct val="20000"/>
              </a:spcBef>
              <a:spcAft>
                <a:spcPct val="0"/>
              </a:spcAft>
              <a:buChar char="»"/>
              <a:defRPr kumimoji="1" sz="1900">
                <a:solidFill>
                  <a:schemeClr val="tx1"/>
                </a:solidFill>
                <a:latin typeface="MS PGothic" panose="020B0600070205080204" pitchFamily="34" charset="-128"/>
                <a:ea typeface="MS PGothic" panose="020B0600070205080204" pitchFamily="34" charset="-128"/>
              </a:defRPr>
            </a:lvl8pPr>
            <a:lvl9pPr marL="3885565" indent="-228600" algn="l" rtl="0" fontAlgn="base">
              <a:spcBef>
                <a:spcPct val="20000"/>
              </a:spcBef>
              <a:spcAft>
                <a:spcPct val="0"/>
              </a:spcAft>
              <a:buChar char="»"/>
              <a:defRPr kumimoji="1" sz="1900">
                <a:solidFill>
                  <a:schemeClr val="tx1"/>
                </a:solidFill>
                <a:latin typeface="MS PGothic" panose="020B0600070205080204" pitchFamily="34" charset="-128"/>
                <a:ea typeface="MS PGothic" panose="020B0600070205080204" pitchFamily="34" charset="-128"/>
              </a:defRPr>
            </a:lvl9pPr>
          </a:lstStyle>
          <a:p>
            <a:pPr marL="342900" marR="0" lvl="0" indent="-342900" algn="l" defTabSz="908685" rtl="0" eaLnBrk="0" fontAlgn="base" latinLnBrk="0" hangingPunct="0">
              <a:lnSpc>
                <a:spcPct val="100000"/>
              </a:lnSpc>
              <a:spcBef>
                <a:spcPct val="20000"/>
              </a:spcBef>
              <a:spcAft>
                <a:spcPct val="0"/>
              </a:spcAft>
              <a:buClrTx/>
              <a:buSzTx/>
              <a:buFontTx/>
              <a:buChar char="•"/>
              <a:defRPr/>
            </a:pPr>
            <a:r>
              <a:rPr kumimoji="1" lang="zh-CN" altLang="en-US" sz="2200" b="1" i="0" u="none" strike="noStrike" kern="0" cap="none" spc="0" normalizeH="0" baseline="0" noProof="0" dirty="0">
                <a:ln>
                  <a:noFill/>
                </a:ln>
                <a:solidFill>
                  <a:schemeClr val="accent6"/>
                </a:solidFill>
                <a:effectLst/>
                <a:uLnTx/>
                <a:uFillTx/>
                <a:latin typeface="黑体" panose="02010609060101010101" pitchFamily="49" charset="-122"/>
                <a:ea typeface="+mn-ea"/>
                <a:cs typeface="Arial" panose="020B0604020202020204" pitchFamily="34" charset="0"/>
              </a:rPr>
              <a:t>包括上、下消化道损伤，其中以上消化道损伤更为常见</a:t>
            </a:r>
          </a:p>
          <a:p>
            <a:pPr marL="342900" marR="0" lvl="0" indent="-342900" algn="l" defTabSz="908685" rtl="0" eaLnBrk="0" fontAlgn="base" latinLnBrk="0" hangingPunct="0">
              <a:lnSpc>
                <a:spcPct val="100000"/>
              </a:lnSpc>
              <a:spcBef>
                <a:spcPct val="20000"/>
              </a:spcBef>
              <a:spcAft>
                <a:spcPct val="0"/>
              </a:spcAft>
              <a:buClrTx/>
              <a:buSzTx/>
              <a:buFontTx/>
              <a:buChar char="•"/>
              <a:defRPr/>
            </a:pPr>
            <a:r>
              <a:rPr kumimoji="1" lang="zh-CN" altLang="en-US" sz="2200" b="1" i="0" u="none" strike="noStrike" kern="0" cap="none" spc="0" normalizeH="0" baseline="0" noProof="0" dirty="0">
                <a:ln>
                  <a:noFill/>
                </a:ln>
                <a:solidFill>
                  <a:srgbClr val="FF0000"/>
                </a:solidFill>
                <a:effectLst/>
                <a:uLnTx/>
                <a:uFillTx/>
                <a:latin typeface="黑体" panose="02010609060101010101" pitchFamily="49" charset="-122"/>
                <a:ea typeface="+mn-ea"/>
                <a:cs typeface="Arial" panose="020B0604020202020204" pitchFamily="34" charset="0"/>
              </a:rPr>
              <a:t>症状</a:t>
            </a:r>
            <a:r>
              <a:rPr kumimoji="1" lang="zh-CN" altLang="en-US" sz="2200" b="1" i="0" u="none" strike="noStrike" kern="0" cap="none" spc="0" normalizeH="0" baseline="0" noProof="0" dirty="0">
                <a:ln>
                  <a:noFill/>
                </a:ln>
                <a:solidFill>
                  <a:schemeClr val="accent6"/>
                </a:solidFill>
                <a:effectLst/>
                <a:uLnTx/>
                <a:uFillTx/>
                <a:latin typeface="黑体" panose="02010609060101010101" pitchFamily="49" charset="-122"/>
                <a:ea typeface="+mn-ea"/>
                <a:cs typeface="Arial" panose="020B0604020202020204" pitchFamily="34" charset="0"/>
              </a:rPr>
              <a:t>：恶心、呕吐、上腹不适或疼痛、腹泻、呕血、黑便等</a:t>
            </a:r>
          </a:p>
          <a:p>
            <a:pPr marL="342900" marR="0" lvl="0" indent="-342900" algn="l" defTabSz="908685" rtl="0" eaLnBrk="0" fontAlgn="base" latinLnBrk="0" hangingPunct="0">
              <a:lnSpc>
                <a:spcPct val="100000"/>
              </a:lnSpc>
              <a:spcBef>
                <a:spcPct val="20000"/>
              </a:spcBef>
              <a:spcAft>
                <a:spcPct val="0"/>
              </a:spcAft>
              <a:buClrTx/>
              <a:buSzTx/>
              <a:buFontTx/>
              <a:buChar char="•"/>
              <a:defRPr/>
            </a:pPr>
            <a:r>
              <a:rPr kumimoji="1" lang="zh-CN" altLang="en-US" sz="2200" b="1" i="0" u="none" strike="noStrike" kern="0" cap="none" spc="0" normalizeH="0" baseline="0" noProof="0" dirty="0">
                <a:ln>
                  <a:noFill/>
                </a:ln>
                <a:solidFill>
                  <a:srgbClr val="FF0000"/>
                </a:solidFill>
                <a:effectLst/>
                <a:uLnTx/>
                <a:uFillTx/>
                <a:latin typeface="黑体" panose="02010609060101010101" pitchFamily="49" charset="-122"/>
                <a:ea typeface="+mn-ea"/>
                <a:cs typeface="Arial" panose="020B0604020202020204" pitchFamily="34" charset="0"/>
              </a:rPr>
              <a:t>内镜</a:t>
            </a:r>
            <a:r>
              <a:rPr kumimoji="1" lang="zh-CN" altLang="en-US" sz="2200" b="1" i="0" u="none" strike="noStrike" kern="0" cap="none" spc="0" normalizeH="0" baseline="0" noProof="0" dirty="0">
                <a:ln>
                  <a:noFill/>
                </a:ln>
                <a:solidFill>
                  <a:schemeClr val="accent6"/>
                </a:solidFill>
                <a:effectLst/>
                <a:uLnTx/>
                <a:uFillTx/>
                <a:latin typeface="黑体" panose="02010609060101010101" pitchFamily="49" charset="-122"/>
                <a:ea typeface="+mn-ea"/>
                <a:cs typeface="Arial" panose="020B0604020202020204" pitchFamily="34" charset="0"/>
              </a:rPr>
              <a:t>：消化道黏膜炎症、糜烂、溃疡</a:t>
            </a:r>
            <a:endParaRPr kumimoji="1" lang="en-US" altLang="zh-CN" sz="2200" b="1" i="0" u="none" strike="noStrike" kern="0" cap="none" spc="0" normalizeH="0" baseline="0" noProof="0" dirty="0">
              <a:ln>
                <a:noFill/>
              </a:ln>
              <a:solidFill>
                <a:schemeClr val="accent6"/>
              </a:solidFill>
              <a:effectLst/>
              <a:uLnTx/>
              <a:uFillTx/>
              <a:latin typeface="黑体" panose="02010609060101010101" pitchFamily="49" charset="-122"/>
              <a:ea typeface="+mn-ea"/>
              <a:cs typeface="Arial" panose="020B0604020202020204" pitchFamily="34" charset="0"/>
            </a:endParaRPr>
          </a:p>
          <a:p>
            <a:pPr marL="342900" marR="0" lvl="0" indent="-342900" algn="l" defTabSz="908685" rtl="0" eaLnBrk="0" fontAlgn="base" latinLnBrk="0" hangingPunct="0">
              <a:lnSpc>
                <a:spcPct val="100000"/>
              </a:lnSpc>
              <a:spcBef>
                <a:spcPct val="20000"/>
              </a:spcBef>
              <a:spcAft>
                <a:spcPct val="0"/>
              </a:spcAft>
              <a:buClrTx/>
              <a:buSzTx/>
              <a:buFontTx/>
              <a:buChar char="•"/>
              <a:defRPr/>
            </a:pPr>
            <a:r>
              <a:rPr kumimoji="1" lang="zh-CN" altLang="en-US" sz="2200" b="1" i="0" u="none" strike="noStrike" kern="0" cap="none" spc="0" normalizeH="0" baseline="0" noProof="0" dirty="0">
                <a:ln>
                  <a:noFill/>
                </a:ln>
                <a:solidFill>
                  <a:schemeClr val="accent6"/>
                </a:solidFill>
                <a:effectLst/>
                <a:uLnTx/>
                <a:uFillTx/>
                <a:latin typeface="黑体" panose="02010609060101010101" pitchFamily="49" charset="-122"/>
                <a:ea typeface="+mn-ea"/>
                <a:cs typeface="Arial" panose="020B0604020202020204" pitchFamily="34" charset="0"/>
              </a:rPr>
              <a:t>常以消化道出血及穿孔为首发症状</a:t>
            </a:r>
            <a:endParaRPr kumimoji="1" lang="en-US" altLang="zh-CN" sz="2200" b="1" i="0" u="none" strike="noStrike" kern="0" cap="none" spc="0" normalizeH="0" baseline="0" noProof="0" dirty="0">
              <a:ln>
                <a:noFill/>
              </a:ln>
              <a:solidFill>
                <a:schemeClr val="accent6"/>
              </a:solidFill>
              <a:effectLst/>
              <a:uLnTx/>
              <a:uFillTx/>
              <a:latin typeface="黑体" panose="02010609060101010101" pitchFamily="49" charset="-122"/>
              <a:ea typeface="+mn-ea"/>
              <a:cs typeface="Arial" panose="020B0604020202020204" pitchFamily="34" charset="0"/>
            </a:endParaRPr>
          </a:p>
        </p:txBody>
      </p:sp>
      <p:sp>
        <p:nvSpPr>
          <p:cNvPr id="60420" name="Text Box 27"/>
          <p:cNvSpPr txBox="1"/>
          <p:nvPr/>
        </p:nvSpPr>
        <p:spPr>
          <a:xfrm>
            <a:off x="127000" y="6491288"/>
            <a:ext cx="5584825" cy="214312"/>
          </a:xfrm>
          <a:prstGeom prst="rect">
            <a:avLst/>
          </a:prstGeom>
          <a:noFill/>
          <a:ln w="9525">
            <a:noFill/>
          </a:ln>
        </p:spPr>
        <p:txBody>
          <a:bodyPr lIns="90624" tIns="45312" rIns="90624" bIns="45312">
            <a:spAutoFit/>
          </a:bodyPr>
          <a:lstStyle/>
          <a:p>
            <a:pPr eaLnBrk="0" hangingPunct="0">
              <a:spcBef>
                <a:spcPct val="50000"/>
              </a:spcBef>
            </a:pPr>
            <a:r>
              <a:rPr lang="zh-CN" altLang="en-US" sz="800" dirty="0">
                <a:latin typeface="Arial" panose="020B0604020202020204" pitchFamily="34" charset="0"/>
                <a:ea typeface="华文细黑" panose="02010600040101010101" pitchFamily="2" charset="-122"/>
              </a:rPr>
              <a:t>抗血小板药物消化道损伤的预防和治疗中国专家共识组</a:t>
            </a:r>
            <a:r>
              <a:rPr lang="en-US" altLang="zh-CN" sz="800" dirty="0">
                <a:latin typeface="Arial" panose="020B0604020202020204" pitchFamily="34" charset="0"/>
                <a:ea typeface="华文细黑" panose="02010600040101010101" pitchFamily="2" charset="-122"/>
              </a:rPr>
              <a:t>.</a:t>
            </a:r>
            <a:r>
              <a:rPr lang="zh-CN" altLang="en-US" sz="800" dirty="0">
                <a:latin typeface="Arial" panose="020B0604020202020204" pitchFamily="34" charset="0"/>
                <a:ea typeface="华文细黑" panose="02010600040101010101" pitchFamily="2" charset="-122"/>
              </a:rPr>
              <a:t>中华内科杂志</a:t>
            </a:r>
            <a:r>
              <a:rPr lang="en-US" altLang="zh-CN" sz="800" dirty="0">
                <a:latin typeface="Arial" panose="020B0604020202020204" pitchFamily="34" charset="0"/>
                <a:ea typeface="华文细黑" panose="02010600040101010101" pitchFamily="2" charset="-122"/>
              </a:rPr>
              <a:t>.2013,52(3):264-270.</a:t>
            </a:r>
          </a:p>
        </p:txBody>
      </p:sp>
      <p:pic>
        <p:nvPicPr>
          <p:cNvPr id="60421" name="Picture 2"/>
          <p:cNvPicPr>
            <a:picLocks noChangeAspect="1"/>
          </p:cNvPicPr>
          <p:nvPr/>
        </p:nvPicPr>
        <p:blipFill>
          <a:blip r:embed="rId2" cstate="print"/>
          <a:srcRect l="5273" t="3748" r="2711" b="1694"/>
          <a:stretch>
            <a:fillRect/>
          </a:stretch>
        </p:blipFill>
        <p:spPr>
          <a:xfrm>
            <a:off x="4143375" y="3714750"/>
            <a:ext cx="4225925" cy="2520950"/>
          </a:xfrm>
          <a:prstGeom prst="rect">
            <a:avLst/>
          </a:prstGeom>
          <a:noFill/>
          <a:ln w="9525">
            <a:noFill/>
          </a:ln>
        </p:spPr>
      </p:pic>
      <p:sp>
        <p:nvSpPr>
          <p:cNvPr id="60422" name="TextBox 7"/>
          <p:cNvSpPr txBox="1"/>
          <p:nvPr/>
        </p:nvSpPr>
        <p:spPr>
          <a:xfrm>
            <a:off x="4357688" y="6429375"/>
            <a:ext cx="4214812" cy="239713"/>
          </a:xfrm>
          <a:prstGeom prst="rect">
            <a:avLst/>
          </a:prstGeom>
          <a:noFill/>
          <a:ln w="9525">
            <a:noFill/>
          </a:ln>
        </p:spPr>
        <p:txBody>
          <a:bodyPr lIns="55099" tIns="27550" rIns="55099" bIns="27550">
            <a:spAutoFit/>
          </a:bodyPr>
          <a:lstStyle/>
          <a:p>
            <a:pPr eaLnBrk="0" hangingPunct="0"/>
            <a:r>
              <a:rPr lang="zh-CN" altLang="en-US" sz="1200" dirty="0">
                <a:latin typeface="Arial" panose="020B0604020202020204" pitchFamily="34" charset="0"/>
                <a:ea typeface="华文细黑" panose="02010600040101010101" pitchFamily="2" charset="-122"/>
              </a:rPr>
              <a:t>（图片引自：</a:t>
            </a:r>
            <a:r>
              <a:rPr lang="fr-FR" altLang="zh-CN" sz="1200" dirty="0">
                <a:latin typeface="Arial" panose="020B0604020202020204" pitchFamily="34" charset="0"/>
                <a:ea typeface="华文细黑" panose="02010600040101010101" pitchFamily="2" charset="-122"/>
              </a:rPr>
              <a:t>Gastrointest Endosc 2014 Nov;80(5):826-34</a:t>
            </a:r>
            <a:r>
              <a:rPr lang="zh-CN" altLang="en-US" sz="1200" dirty="0">
                <a:latin typeface="Arial" panose="020B0604020202020204" pitchFamily="34" charset="0"/>
                <a:ea typeface="华文细黑" panose="02010600040101010101" pitchFamily="2" charset="-122"/>
              </a:rPr>
              <a:t>）</a:t>
            </a:r>
          </a:p>
        </p:txBody>
      </p:sp>
      <p:sp>
        <p:nvSpPr>
          <p:cNvPr id="60423" name="矩形 8"/>
          <p:cNvSpPr/>
          <p:nvPr/>
        </p:nvSpPr>
        <p:spPr>
          <a:xfrm>
            <a:off x="571500" y="4572000"/>
            <a:ext cx="3332163" cy="1101725"/>
          </a:xfrm>
          <a:prstGeom prst="rect">
            <a:avLst/>
          </a:prstGeom>
          <a:solidFill>
            <a:schemeClr val="bg2"/>
          </a:solidFill>
          <a:ln w="9525">
            <a:noFill/>
          </a:ln>
        </p:spPr>
        <p:txBody>
          <a:bodyPr lIns="55106" tIns="27553" rIns="55106" bIns="27553">
            <a:spAutoFit/>
          </a:bodyPr>
          <a:lstStyle/>
          <a:p>
            <a:pPr eaLnBrk="0" hangingPunct="0"/>
            <a:r>
              <a:rPr lang="zh-CN" altLang="en-US" sz="1700" dirty="0">
                <a:latin typeface="Arial" panose="020B0604020202020204" pitchFamily="34" charset="0"/>
                <a:ea typeface="华文细黑" panose="02010600040101010101" pitchFamily="2" charset="-122"/>
              </a:rPr>
              <a:t>阿司匹林所致消化道损伤的初期症状易被忽视，故一旦出血危险较高，对于有用药史的患者，不应忽视任何症状及体征变化</a:t>
            </a:r>
          </a:p>
        </p:txBody>
      </p:sp>
    </p:spTree>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矩形 3"/>
          <p:cNvSpPr/>
          <p:nvPr/>
        </p:nvSpPr>
        <p:spPr>
          <a:xfrm>
            <a:off x="1476375" y="765175"/>
            <a:ext cx="6067425" cy="646113"/>
          </a:xfrm>
          <a:prstGeom prst="rect">
            <a:avLst/>
          </a:prstGeom>
          <a:noFill/>
          <a:ln w="9525">
            <a:noFill/>
          </a:ln>
        </p:spPr>
        <p:txBody>
          <a:bodyPr>
            <a:spAutoFit/>
          </a:bodyPr>
          <a:lstStyle/>
          <a:p>
            <a:pPr algn="ctr" defTabSz="908050" eaLnBrk="0" hangingPunct="0"/>
            <a:r>
              <a:rPr lang="en-US" altLang="zh-CN" sz="3600" b="1" dirty="0">
                <a:solidFill>
                  <a:srgbClr val="FF0000"/>
                </a:solidFill>
                <a:latin typeface="隶书" panose="02010509060101010101" pitchFamily="49" charset="-122"/>
                <a:ea typeface="隶书" panose="02010509060101010101" pitchFamily="49" charset="-122"/>
              </a:rPr>
              <a:t>NSAID</a:t>
            </a:r>
            <a:r>
              <a:rPr lang="zh-CN" altLang="en-US" sz="3600" b="1" dirty="0">
                <a:solidFill>
                  <a:srgbClr val="FF0000"/>
                </a:solidFill>
                <a:latin typeface="隶书" panose="02010509060101010101" pitchFamily="49" charset="-122"/>
                <a:ea typeface="隶书" panose="02010509060101010101" pitchFamily="49" charset="-122"/>
              </a:rPr>
              <a:t>相关消化道损伤表现</a:t>
            </a:r>
          </a:p>
        </p:txBody>
      </p:sp>
      <p:graphicFrame>
        <p:nvGraphicFramePr>
          <p:cNvPr id="5" name="表格 4"/>
          <p:cNvGraphicFramePr>
            <a:graphicFrameLocks noGrp="1"/>
          </p:cNvGraphicFramePr>
          <p:nvPr>
            <p:custDataLst>
              <p:tags r:id="rId1"/>
            </p:custDataLst>
          </p:nvPr>
        </p:nvGraphicFramePr>
        <p:xfrm>
          <a:off x="684213" y="1844675"/>
          <a:ext cx="8174037" cy="4059240"/>
        </p:xfrm>
        <a:graphic>
          <a:graphicData uri="http://schemas.openxmlformats.org/drawingml/2006/table">
            <a:tbl>
              <a:tblPr firstRow="1" bandRow="1">
                <a:tableStyleId>{5C22544A-7EE6-4342-B048-85BDC9FD1C3A}</a:tableStyleId>
              </a:tblPr>
              <a:tblGrid>
                <a:gridCol w="3182824">
                  <a:extLst>
                    <a:ext uri="{9D8B030D-6E8A-4147-A177-3AD203B41FA5}">
                      <a16:colId xmlns:a16="http://schemas.microsoft.com/office/drawing/2014/main" val="20000"/>
                    </a:ext>
                  </a:extLst>
                </a:gridCol>
                <a:gridCol w="2314781">
                  <a:extLst>
                    <a:ext uri="{9D8B030D-6E8A-4147-A177-3AD203B41FA5}">
                      <a16:colId xmlns:a16="http://schemas.microsoft.com/office/drawing/2014/main" val="20001"/>
                    </a:ext>
                  </a:extLst>
                </a:gridCol>
                <a:gridCol w="2676432">
                  <a:extLst>
                    <a:ext uri="{9D8B030D-6E8A-4147-A177-3AD203B41FA5}">
                      <a16:colId xmlns:a16="http://schemas.microsoft.com/office/drawing/2014/main" val="20002"/>
                    </a:ext>
                  </a:extLst>
                </a:gridCol>
              </a:tblGrid>
              <a:tr h="405924">
                <a:tc>
                  <a:txBody>
                    <a:bodyPr/>
                    <a:lstStyle/>
                    <a:p>
                      <a:r>
                        <a:rPr lang="zh-CN" altLang="en-US" sz="1800" dirty="0"/>
                        <a:t>上消化道</a:t>
                      </a:r>
                    </a:p>
                  </a:txBody>
                  <a:tcPr marL="91433" marR="91433" marT="45729" marB="45729">
                    <a:gradFill>
                      <a:gsLst>
                        <a:gs pos="0">
                          <a:srgbClr val="007BD3"/>
                        </a:gs>
                        <a:gs pos="100000">
                          <a:srgbClr val="034373"/>
                        </a:gs>
                      </a:gsLst>
                      <a:lin ang="16200000" scaled="0"/>
                    </a:gradFill>
                  </a:tcPr>
                </a:tc>
                <a:tc>
                  <a:txBody>
                    <a:bodyPr/>
                    <a:lstStyle/>
                    <a:p>
                      <a:r>
                        <a:rPr lang="zh-CN" altLang="en-US" sz="1800" dirty="0"/>
                        <a:t>小肠</a:t>
                      </a:r>
                    </a:p>
                  </a:txBody>
                  <a:tcPr marL="91433" marR="91433" marT="45729" marB="45729">
                    <a:gradFill>
                      <a:gsLst>
                        <a:gs pos="0">
                          <a:srgbClr val="007BD3"/>
                        </a:gs>
                        <a:gs pos="100000">
                          <a:srgbClr val="034373"/>
                        </a:gs>
                      </a:gsLst>
                      <a:lin ang="16200000" scaled="0"/>
                    </a:gradFill>
                  </a:tcPr>
                </a:tc>
                <a:tc>
                  <a:txBody>
                    <a:bodyPr/>
                    <a:lstStyle/>
                    <a:p>
                      <a:r>
                        <a:rPr lang="zh-CN" altLang="en-US" sz="1800" dirty="0"/>
                        <a:t>大肠</a:t>
                      </a:r>
                    </a:p>
                  </a:txBody>
                  <a:tcPr marL="91433" marR="91433" marT="45729" marB="45729">
                    <a:gradFill>
                      <a:gsLst>
                        <a:gs pos="0">
                          <a:srgbClr val="007BD3"/>
                        </a:gs>
                        <a:gs pos="100000">
                          <a:srgbClr val="034373"/>
                        </a:gs>
                      </a:gsLst>
                      <a:lin ang="16200000" scaled="0"/>
                    </a:gradFill>
                  </a:tcPr>
                </a:tc>
                <a:extLst>
                  <a:ext uri="{0D108BD9-81ED-4DB2-BD59-A6C34878D82A}">
                    <a16:rowId xmlns:a16="http://schemas.microsoft.com/office/drawing/2014/main" val="10000"/>
                  </a:ext>
                </a:extLst>
              </a:tr>
              <a:tr h="405924">
                <a:tc>
                  <a:txBody>
                    <a:bodyPr/>
                    <a:lstStyle/>
                    <a:p>
                      <a:r>
                        <a:rPr lang="zh-CN" altLang="en-US" sz="1800" dirty="0"/>
                        <a:t>食管炎</a:t>
                      </a:r>
                    </a:p>
                  </a:txBody>
                  <a:tcPr marL="91433" marR="91433" marT="45729" marB="45729">
                    <a:gradFill>
                      <a:gsLst>
                        <a:gs pos="100000">
                          <a:srgbClr val="B3CED5"/>
                        </a:gs>
                        <a:gs pos="0">
                          <a:srgbClr val="DDE3D8"/>
                        </a:gs>
                      </a:gsLst>
                      <a:lin ang="16200000" scaled="1"/>
                    </a:gradFill>
                  </a:tcPr>
                </a:tc>
                <a:tc>
                  <a:txBody>
                    <a:bodyPr/>
                    <a:lstStyle/>
                    <a:p>
                      <a:r>
                        <a:rPr lang="zh-CN" altLang="en-US" sz="1800" dirty="0"/>
                        <a:t>肠道渗透增加</a:t>
                      </a:r>
                    </a:p>
                  </a:txBody>
                  <a:tcPr marL="91433" marR="91433" marT="45729" marB="45729">
                    <a:gradFill>
                      <a:gsLst>
                        <a:gs pos="100000">
                          <a:srgbClr val="B3CED5"/>
                        </a:gs>
                        <a:gs pos="0">
                          <a:srgbClr val="DDE3D8"/>
                        </a:gs>
                      </a:gsLst>
                      <a:lin ang="16200000" scaled="1"/>
                    </a:gradFill>
                  </a:tcPr>
                </a:tc>
                <a:tc>
                  <a:txBody>
                    <a:bodyPr/>
                    <a:lstStyle/>
                    <a:p>
                      <a:r>
                        <a:rPr lang="zh-CN" altLang="en-US" sz="1800" dirty="0"/>
                        <a:t>结肠炎</a:t>
                      </a:r>
                    </a:p>
                  </a:txBody>
                  <a:tcPr marL="91433" marR="91433" marT="45729" marB="45729">
                    <a:gradFill>
                      <a:gsLst>
                        <a:gs pos="100000">
                          <a:srgbClr val="B3CED5"/>
                        </a:gs>
                        <a:gs pos="0">
                          <a:srgbClr val="DDE3D8"/>
                        </a:gs>
                      </a:gsLst>
                      <a:lin ang="16200000" scaled="1"/>
                    </a:gradFill>
                  </a:tcPr>
                </a:tc>
                <a:extLst>
                  <a:ext uri="{0D108BD9-81ED-4DB2-BD59-A6C34878D82A}">
                    <a16:rowId xmlns:a16="http://schemas.microsoft.com/office/drawing/2014/main" val="10001"/>
                  </a:ext>
                </a:extLst>
              </a:tr>
              <a:tr h="405924">
                <a:tc>
                  <a:txBody>
                    <a:bodyPr/>
                    <a:lstStyle/>
                    <a:p>
                      <a:r>
                        <a:rPr lang="zh-CN" altLang="en-US" sz="1800" dirty="0"/>
                        <a:t>黏膜下点状出血</a:t>
                      </a:r>
                    </a:p>
                  </a:txBody>
                  <a:tcPr marL="91433" marR="91433" marT="45729" marB="45729">
                    <a:gradFill>
                      <a:gsLst>
                        <a:gs pos="100000">
                          <a:srgbClr val="B3CED5"/>
                        </a:gs>
                        <a:gs pos="0">
                          <a:srgbClr val="DDE3D8"/>
                        </a:gs>
                      </a:gsLst>
                      <a:lin ang="16200000" scaled="1"/>
                    </a:gradFill>
                  </a:tcPr>
                </a:tc>
                <a:tc>
                  <a:txBody>
                    <a:bodyPr/>
                    <a:lstStyle/>
                    <a:p>
                      <a:r>
                        <a:rPr lang="zh-CN" altLang="en-US" sz="1800" dirty="0"/>
                        <a:t>炎症</a:t>
                      </a:r>
                    </a:p>
                  </a:txBody>
                  <a:tcPr marL="91433" marR="91433" marT="45729" marB="45729">
                    <a:gradFill>
                      <a:gsLst>
                        <a:gs pos="100000">
                          <a:srgbClr val="B3CED5"/>
                        </a:gs>
                        <a:gs pos="0">
                          <a:srgbClr val="DDE3D8"/>
                        </a:gs>
                      </a:gsLst>
                      <a:lin ang="16200000" scaled="1"/>
                    </a:gradFill>
                  </a:tcPr>
                </a:tc>
                <a:tc>
                  <a:txBody>
                    <a:bodyPr/>
                    <a:lstStyle/>
                    <a:p>
                      <a:r>
                        <a:rPr lang="zh-CN" altLang="en-US" sz="1800" dirty="0"/>
                        <a:t>溃疡</a:t>
                      </a:r>
                    </a:p>
                  </a:txBody>
                  <a:tcPr marL="91433" marR="91433" marT="45729" marB="45729">
                    <a:gradFill>
                      <a:gsLst>
                        <a:gs pos="100000">
                          <a:srgbClr val="B3CED5"/>
                        </a:gs>
                        <a:gs pos="0">
                          <a:srgbClr val="DDE3D8"/>
                        </a:gs>
                      </a:gsLst>
                      <a:lin ang="16200000" scaled="1"/>
                    </a:gradFill>
                  </a:tcPr>
                </a:tc>
                <a:extLst>
                  <a:ext uri="{0D108BD9-81ED-4DB2-BD59-A6C34878D82A}">
                    <a16:rowId xmlns:a16="http://schemas.microsoft.com/office/drawing/2014/main" val="10002"/>
                  </a:ext>
                </a:extLst>
              </a:tr>
              <a:tr h="405924">
                <a:tc>
                  <a:txBody>
                    <a:bodyPr/>
                    <a:lstStyle/>
                    <a:p>
                      <a:r>
                        <a:rPr lang="zh-CN" altLang="en-US" sz="1800" dirty="0"/>
                        <a:t>糜烂</a:t>
                      </a:r>
                    </a:p>
                  </a:txBody>
                  <a:tcPr marL="91433" marR="91433" marT="45729" marB="45729">
                    <a:gradFill>
                      <a:gsLst>
                        <a:gs pos="100000">
                          <a:srgbClr val="B3CED5"/>
                        </a:gs>
                        <a:gs pos="0">
                          <a:srgbClr val="DDE3D8"/>
                        </a:gs>
                      </a:gsLst>
                      <a:lin ang="16200000" scaled="1"/>
                    </a:gradFill>
                  </a:tcPr>
                </a:tc>
                <a:tc>
                  <a:txBody>
                    <a:bodyPr/>
                    <a:lstStyle/>
                    <a:p>
                      <a:r>
                        <a:rPr lang="zh-CN" altLang="en-US" sz="1800" dirty="0"/>
                        <a:t>贫血</a:t>
                      </a:r>
                    </a:p>
                  </a:txBody>
                  <a:tcPr marL="91433" marR="91433" marT="45729" marB="45729">
                    <a:gradFill>
                      <a:gsLst>
                        <a:gs pos="100000">
                          <a:srgbClr val="B3CED5"/>
                        </a:gs>
                        <a:gs pos="0">
                          <a:srgbClr val="DDE3D8"/>
                        </a:gs>
                      </a:gsLst>
                      <a:lin ang="16200000" scaled="1"/>
                    </a:gradFill>
                  </a:tcPr>
                </a:tc>
                <a:tc>
                  <a:txBody>
                    <a:bodyPr/>
                    <a:lstStyle/>
                    <a:p>
                      <a:r>
                        <a:rPr lang="zh-CN" altLang="en-US" sz="1800" dirty="0"/>
                        <a:t>狭窄</a:t>
                      </a:r>
                    </a:p>
                  </a:txBody>
                  <a:tcPr marL="91433" marR="91433" marT="45729" marB="45729">
                    <a:gradFill>
                      <a:gsLst>
                        <a:gs pos="100000">
                          <a:srgbClr val="B3CED5"/>
                        </a:gs>
                        <a:gs pos="0">
                          <a:srgbClr val="DDE3D8"/>
                        </a:gs>
                      </a:gsLst>
                      <a:lin ang="16200000" scaled="1"/>
                    </a:gradFill>
                  </a:tcPr>
                </a:tc>
                <a:extLst>
                  <a:ext uri="{0D108BD9-81ED-4DB2-BD59-A6C34878D82A}">
                    <a16:rowId xmlns:a16="http://schemas.microsoft.com/office/drawing/2014/main" val="10003"/>
                  </a:ext>
                </a:extLst>
              </a:tr>
              <a:tr h="405924">
                <a:tc>
                  <a:txBody>
                    <a:bodyPr/>
                    <a:lstStyle/>
                    <a:p>
                      <a:r>
                        <a:rPr lang="zh-CN" altLang="en-US" sz="1800" dirty="0"/>
                        <a:t>胃溃疡</a:t>
                      </a:r>
                      <a:r>
                        <a:rPr lang="en-US" altLang="zh-CN" sz="1800" dirty="0"/>
                        <a:t>/</a:t>
                      </a:r>
                      <a:r>
                        <a:rPr lang="zh-CN" altLang="en-US" sz="1800" dirty="0"/>
                        <a:t>十二指肠溃疡</a:t>
                      </a:r>
                    </a:p>
                  </a:txBody>
                  <a:tcPr marL="91433" marR="91433" marT="45729" marB="45729">
                    <a:gradFill>
                      <a:gsLst>
                        <a:gs pos="100000">
                          <a:srgbClr val="B3CED5"/>
                        </a:gs>
                        <a:gs pos="0">
                          <a:srgbClr val="DDE3D8"/>
                        </a:gs>
                      </a:gsLst>
                      <a:lin ang="16200000" scaled="1"/>
                    </a:gradFill>
                  </a:tcPr>
                </a:tc>
                <a:tc>
                  <a:txBody>
                    <a:bodyPr/>
                    <a:lstStyle/>
                    <a:p>
                      <a:r>
                        <a:rPr lang="zh-CN" altLang="en-US" sz="1800" dirty="0"/>
                        <a:t>溃疡</a:t>
                      </a:r>
                    </a:p>
                  </a:txBody>
                  <a:tcPr marL="91433" marR="91433" marT="45729" marB="45729">
                    <a:gradFill>
                      <a:gsLst>
                        <a:gs pos="100000">
                          <a:srgbClr val="B3CED5"/>
                        </a:gs>
                        <a:gs pos="0">
                          <a:srgbClr val="DDE3D8"/>
                        </a:gs>
                      </a:gsLst>
                      <a:lin ang="16200000" scaled="1"/>
                    </a:gradFill>
                  </a:tcPr>
                </a:tc>
                <a:tc>
                  <a:txBody>
                    <a:bodyPr/>
                    <a:lstStyle/>
                    <a:p>
                      <a:r>
                        <a:rPr lang="zh-CN" altLang="en-US" sz="1800" dirty="0"/>
                        <a:t>憩室炎</a:t>
                      </a:r>
                    </a:p>
                  </a:txBody>
                  <a:tcPr marL="91433" marR="91433" marT="45729" marB="45729">
                    <a:gradFill>
                      <a:gsLst>
                        <a:gs pos="100000">
                          <a:srgbClr val="B3CED5"/>
                        </a:gs>
                        <a:gs pos="0">
                          <a:srgbClr val="DDE3D8"/>
                        </a:gs>
                      </a:gsLst>
                      <a:lin ang="16200000" scaled="1"/>
                    </a:gradFill>
                  </a:tcPr>
                </a:tc>
                <a:extLst>
                  <a:ext uri="{0D108BD9-81ED-4DB2-BD59-A6C34878D82A}">
                    <a16:rowId xmlns:a16="http://schemas.microsoft.com/office/drawing/2014/main" val="10004"/>
                  </a:ext>
                </a:extLst>
              </a:tr>
              <a:tr h="405924">
                <a:tc>
                  <a:txBody>
                    <a:bodyPr/>
                    <a:lstStyle/>
                    <a:p>
                      <a:r>
                        <a:rPr lang="zh-CN" altLang="en-US" sz="1800" dirty="0"/>
                        <a:t>急性黏膜损伤出血</a:t>
                      </a:r>
                      <a:r>
                        <a:rPr lang="en-US" altLang="zh-CN" sz="1800" dirty="0"/>
                        <a:t>/</a:t>
                      </a:r>
                      <a:r>
                        <a:rPr lang="zh-CN" altLang="en-US" sz="1800" dirty="0"/>
                        <a:t>溃疡出血</a:t>
                      </a:r>
                    </a:p>
                  </a:txBody>
                  <a:tcPr marL="91433" marR="91433" marT="45729" marB="45729">
                    <a:gradFill>
                      <a:gsLst>
                        <a:gs pos="100000">
                          <a:srgbClr val="B3CED5"/>
                        </a:gs>
                        <a:gs pos="0">
                          <a:srgbClr val="DDE3D8"/>
                        </a:gs>
                      </a:gsLst>
                      <a:lin ang="16200000" scaled="1"/>
                    </a:gradFill>
                  </a:tcPr>
                </a:tc>
                <a:tc>
                  <a:txBody>
                    <a:bodyPr/>
                    <a:lstStyle/>
                    <a:p>
                      <a:r>
                        <a:rPr lang="zh-CN" altLang="en-US" sz="1800" dirty="0"/>
                        <a:t>狭窄</a:t>
                      </a:r>
                    </a:p>
                  </a:txBody>
                  <a:tcPr marL="91433" marR="91433" marT="45729" marB="45729">
                    <a:gradFill>
                      <a:gsLst>
                        <a:gs pos="100000">
                          <a:srgbClr val="B3CED5"/>
                        </a:gs>
                        <a:gs pos="0">
                          <a:srgbClr val="DDE3D8"/>
                        </a:gs>
                      </a:gsLst>
                      <a:lin ang="16200000" scaled="1"/>
                    </a:gradFill>
                  </a:tcPr>
                </a:tc>
                <a:tc>
                  <a:txBody>
                    <a:bodyPr/>
                    <a:lstStyle/>
                    <a:p>
                      <a:r>
                        <a:rPr lang="zh-CN" altLang="en-US" sz="1800" dirty="0"/>
                        <a:t>出血</a:t>
                      </a:r>
                    </a:p>
                  </a:txBody>
                  <a:tcPr marL="91433" marR="91433" marT="45729" marB="45729">
                    <a:gradFill>
                      <a:gsLst>
                        <a:gs pos="100000">
                          <a:srgbClr val="B3CED5"/>
                        </a:gs>
                        <a:gs pos="0">
                          <a:srgbClr val="DDE3D8"/>
                        </a:gs>
                      </a:gsLst>
                      <a:lin ang="16200000" scaled="1"/>
                    </a:gradFill>
                  </a:tcPr>
                </a:tc>
                <a:extLst>
                  <a:ext uri="{0D108BD9-81ED-4DB2-BD59-A6C34878D82A}">
                    <a16:rowId xmlns:a16="http://schemas.microsoft.com/office/drawing/2014/main" val="10005"/>
                  </a:ext>
                </a:extLst>
              </a:tr>
              <a:tr h="405924">
                <a:tc>
                  <a:txBody>
                    <a:bodyPr/>
                    <a:lstStyle/>
                    <a:p>
                      <a:r>
                        <a:rPr lang="zh-CN" altLang="en-US" sz="1800" dirty="0"/>
                        <a:t>穿孔</a:t>
                      </a:r>
                    </a:p>
                  </a:txBody>
                  <a:tcPr marL="91433" marR="91433" marT="45729" marB="45729">
                    <a:gradFill>
                      <a:gsLst>
                        <a:gs pos="100000">
                          <a:srgbClr val="B3CED5"/>
                        </a:gs>
                        <a:gs pos="0">
                          <a:srgbClr val="DDE3D8"/>
                        </a:gs>
                      </a:gsLst>
                      <a:lin ang="16200000" scaled="1"/>
                    </a:gradFill>
                  </a:tcPr>
                </a:tc>
                <a:tc>
                  <a:txBody>
                    <a:bodyPr/>
                    <a:lstStyle/>
                    <a:p>
                      <a:r>
                        <a:rPr lang="zh-CN" altLang="en-US" sz="1800" dirty="0"/>
                        <a:t>膈膜</a:t>
                      </a:r>
                    </a:p>
                  </a:txBody>
                  <a:tcPr marL="91433" marR="91433" marT="45729" marB="45729">
                    <a:gradFill>
                      <a:gsLst>
                        <a:gs pos="100000">
                          <a:srgbClr val="B3CED5"/>
                        </a:gs>
                        <a:gs pos="0">
                          <a:srgbClr val="DDE3D8"/>
                        </a:gs>
                      </a:gsLst>
                      <a:lin ang="16200000" scaled="1"/>
                    </a:gradFill>
                  </a:tcPr>
                </a:tc>
                <a:tc>
                  <a:txBody>
                    <a:bodyPr/>
                    <a:lstStyle/>
                    <a:p>
                      <a:r>
                        <a:rPr lang="zh-CN" altLang="en-US" sz="1800" dirty="0"/>
                        <a:t>穿孔出血或穿孔</a:t>
                      </a:r>
                    </a:p>
                  </a:txBody>
                  <a:tcPr marL="91433" marR="91433" marT="45729" marB="45729">
                    <a:gradFill>
                      <a:gsLst>
                        <a:gs pos="100000">
                          <a:srgbClr val="B3CED5"/>
                        </a:gs>
                        <a:gs pos="0">
                          <a:srgbClr val="DDE3D8"/>
                        </a:gs>
                      </a:gsLst>
                      <a:lin ang="16200000" scaled="1"/>
                    </a:gradFill>
                  </a:tcPr>
                </a:tc>
                <a:extLst>
                  <a:ext uri="{0D108BD9-81ED-4DB2-BD59-A6C34878D82A}">
                    <a16:rowId xmlns:a16="http://schemas.microsoft.com/office/drawing/2014/main" val="10006"/>
                  </a:ext>
                </a:extLst>
              </a:tr>
              <a:tr h="405924">
                <a:tc>
                  <a:txBody>
                    <a:bodyPr/>
                    <a:lstStyle/>
                    <a:p>
                      <a:r>
                        <a:rPr lang="zh-CN" altLang="en-US" sz="1800" dirty="0"/>
                        <a:t>阻塞</a:t>
                      </a:r>
                    </a:p>
                  </a:txBody>
                  <a:tcPr marL="91433" marR="91433" marT="45729" marB="45729">
                    <a:gradFill>
                      <a:gsLst>
                        <a:gs pos="100000">
                          <a:srgbClr val="B3CED5"/>
                        </a:gs>
                        <a:gs pos="0">
                          <a:srgbClr val="DDE3D8"/>
                        </a:gs>
                      </a:gsLst>
                      <a:lin ang="16200000" scaled="1"/>
                    </a:gradFill>
                  </a:tcPr>
                </a:tc>
                <a:tc>
                  <a:txBody>
                    <a:bodyPr/>
                    <a:lstStyle/>
                    <a:p>
                      <a:r>
                        <a:rPr lang="zh-CN" altLang="en-US" sz="1800" dirty="0"/>
                        <a:t>出血</a:t>
                      </a:r>
                    </a:p>
                  </a:txBody>
                  <a:tcPr marL="91433" marR="91433" marT="45729" marB="45729">
                    <a:gradFill>
                      <a:gsLst>
                        <a:gs pos="100000">
                          <a:srgbClr val="B3CED5"/>
                        </a:gs>
                        <a:gs pos="0">
                          <a:srgbClr val="DDE3D8"/>
                        </a:gs>
                      </a:gsLst>
                      <a:lin ang="16200000" scaled="1"/>
                    </a:gradFill>
                  </a:tcPr>
                </a:tc>
                <a:tc>
                  <a:txBody>
                    <a:bodyPr/>
                    <a:lstStyle/>
                    <a:p>
                      <a:r>
                        <a:rPr lang="zh-CN" altLang="en-US" sz="1800" dirty="0"/>
                        <a:t>胶原性结肠炎</a:t>
                      </a:r>
                    </a:p>
                  </a:txBody>
                  <a:tcPr marL="91433" marR="91433" marT="45729" marB="45729">
                    <a:gradFill>
                      <a:gsLst>
                        <a:gs pos="100000">
                          <a:srgbClr val="B3CED5"/>
                        </a:gs>
                        <a:gs pos="0">
                          <a:srgbClr val="DDE3D8"/>
                        </a:gs>
                      </a:gsLst>
                      <a:lin ang="16200000" scaled="1"/>
                    </a:gradFill>
                  </a:tcPr>
                </a:tc>
                <a:extLst>
                  <a:ext uri="{0D108BD9-81ED-4DB2-BD59-A6C34878D82A}">
                    <a16:rowId xmlns:a16="http://schemas.microsoft.com/office/drawing/2014/main" val="10007"/>
                  </a:ext>
                </a:extLst>
              </a:tr>
              <a:tr h="405924">
                <a:tc>
                  <a:txBody>
                    <a:bodyPr/>
                    <a:lstStyle/>
                    <a:p>
                      <a:endParaRPr lang="zh-CN" altLang="en-US" sz="1800" dirty="0"/>
                    </a:p>
                  </a:txBody>
                  <a:tcPr marL="91433" marR="91433" marT="45729" marB="45729">
                    <a:gradFill>
                      <a:gsLst>
                        <a:gs pos="100000">
                          <a:srgbClr val="B3CED5"/>
                        </a:gs>
                        <a:gs pos="0">
                          <a:srgbClr val="DDE3D8"/>
                        </a:gs>
                      </a:gsLst>
                      <a:lin ang="16200000" scaled="1"/>
                    </a:gradFill>
                  </a:tcPr>
                </a:tc>
                <a:tc>
                  <a:txBody>
                    <a:bodyPr/>
                    <a:lstStyle/>
                    <a:p>
                      <a:r>
                        <a:rPr lang="zh-CN" altLang="en-US" sz="1800" dirty="0"/>
                        <a:t>穿孔</a:t>
                      </a:r>
                    </a:p>
                  </a:txBody>
                  <a:tcPr marL="91433" marR="91433" marT="45729" marB="45729">
                    <a:gradFill>
                      <a:gsLst>
                        <a:gs pos="100000">
                          <a:srgbClr val="B3CED5"/>
                        </a:gs>
                        <a:gs pos="0">
                          <a:srgbClr val="DDE3D8"/>
                        </a:gs>
                      </a:gsLst>
                      <a:lin ang="16200000" scaled="1"/>
                    </a:gradFill>
                  </a:tcPr>
                </a:tc>
                <a:tc>
                  <a:txBody>
                    <a:bodyPr/>
                    <a:lstStyle/>
                    <a:p>
                      <a:r>
                        <a:rPr lang="zh-CN" altLang="en-US" sz="1800" dirty="0"/>
                        <a:t>炎症性肠病复发</a:t>
                      </a:r>
                    </a:p>
                  </a:txBody>
                  <a:tcPr marL="91433" marR="91433" marT="45729" marB="45729">
                    <a:gradFill>
                      <a:gsLst>
                        <a:gs pos="100000">
                          <a:srgbClr val="B3CED5"/>
                        </a:gs>
                        <a:gs pos="0">
                          <a:srgbClr val="DDE3D8"/>
                        </a:gs>
                      </a:gsLst>
                      <a:lin ang="16200000" scaled="1"/>
                    </a:gradFill>
                  </a:tcPr>
                </a:tc>
                <a:extLst>
                  <a:ext uri="{0D108BD9-81ED-4DB2-BD59-A6C34878D82A}">
                    <a16:rowId xmlns:a16="http://schemas.microsoft.com/office/drawing/2014/main" val="10008"/>
                  </a:ext>
                </a:extLst>
              </a:tr>
              <a:tr h="405924">
                <a:tc>
                  <a:txBody>
                    <a:bodyPr/>
                    <a:lstStyle/>
                    <a:p>
                      <a:endParaRPr lang="zh-CN" altLang="en-US" sz="1800" dirty="0"/>
                    </a:p>
                  </a:txBody>
                  <a:tcPr marL="91433" marR="91433" marT="45729" marB="45729">
                    <a:gradFill>
                      <a:gsLst>
                        <a:gs pos="100000">
                          <a:srgbClr val="B3CED5"/>
                        </a:gs>
                        <a:gs pos="0">
                          <a:srgbClr val="DDE3D8"/>
                        </a:gs>
                      </a:gsLst>
                      <a:lin ang="16200000" scaled="1"/>
                    </a:gradFill>
                  </a:tcPr>
                </a:tc>
                <a:tc>
                  <a:txBody>
                    <a:bodyPr/>
                    <a:lstStyle/>
                    <a:p>
                      <a:r>
                        <a:rPr lang="zh-CN" altLang="en-US" sz="1800" dirty="0"/>
                        <a:t>失蛋白性肠病</a:t>
                      </a:r>
                    </a:p>
                  </a:txBody>
                  <a:tcPr marL="91433" marR="91433" marT="45729" marB="45729">
                    <a:gradFill>
                      <a:gsLst>
                        <a:gs pos="100000">
                          <a:srgbClr val="B3CED5"/>
                        </a:gs>
                        <a:gs pos="0">
                          <a:srgbClr val="DDE3D8"/>
                        </a:gs>
                      </a:gsLst>
                      <a:lin ang="16200000" scaled="1"/>
                    </a:gradFill>
                  </a:tcPr>
                </a:tc>
                <a:tc>
                  <a:txBody>
                    <a:bodyPr/>
                    <a:lstStyle/>
                    <a:p>
                      <a:endParaRPr lang="zh-CN" altLang="en-US" sz="1800" dirty="0"/>
                    </a:p>
                  </a:txBody>
                  <a:tcPr marL="91433" marR="91433" marT="45729" marB="45729">
                    <a:gradFill>
                      <a:gsLst>
                        <a:gs pos="100000">
                          <a:srgbClr val="B3CED5"/>
                        </a:gs>
                        <a:gs pos="0">
                          <a:srgbClr val="DDE3D8"/>
                        </a:gs>
                      </a:gsLst>
                      <a:lin ang="16200000" scaled="1"/>
                    </a:gradFill>
                  </a:tcPr>
                </a:tc>
                <a:extLst>
                  <a:ext uri="{0D108BD9-81ED-4DB2-BD59-A6C34878D82A}">
                    <a16:rowId xmlns:a16="http://schemas.microsoft.com/office/drawing/2014/main" val="10009"/>
                  </a:ext>
                </a:extLst>
              </a:tr>
            </a:tbl>
          </a:graphicData>
        </a:graphic>
      </p:graphicFrame>
      <p:sp>
        <p:nvSpPr>
          <p:cNvPr id="61489" name="TextBox 5"/>
          <p:cNvSpPr txBox="1"/>
          <p:nvPr/>
        </p:nvSpPr>
        <p:spPr>
          <a:xfrm>
            <a:off x="2214563" y="6286500"/>
            <a:ext cx="6357937" cy="369888"/>
          </a:xfrm>
          <a:prstGeom prst="rect">
            <a:avLst/>
          </a:prstGeom>
          <a:noFill/>
          <a:ln w="9525">
            <a:noFill/>
          </a:ln>
        </p:spPr>
        <p:txBody>
          <a:bodyPr>
            <a:spAutoFit/>
          </a:bodyPr>
          <a:lstStyle/>
          <a:p>
            <a:pPr eaLnBrk="0" hangingPunct="0"/>
            <a:r>
              <a:rPr lang="en-US" altLang="zh-CN" dirty="0">
                <a:latin typeface="Arial" panose="020B0604020202020204" pitchFamily="34" charset="0"/>
              </a:rPr>
              <a:t>Lanas A,Ferrandez A. Chin J Dig Dis.2006;7(3):127-33</a:t>
            </a:r>
            <a:endParaRPr lang="zh-CN" altLang="en-US" dirty="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500063" y="476250"/>
            <a:ext cx="8197850" cy="1296988"/>
          </a:xfrm>
        </p:spPr>
        <p:txBody>
          <a:bodyPr vert="horz" wrap="square" lIns="91440" tIns="45720" rIns="91440" bIns="45720" anchor="ctr"/>
          <a:lstStyle/>
          <a:p>
            <a:r>
              <a:rPr lang="zh-CN" altLang="en-US" sz="3600" dirty="0">
                <a:solidFill>
                  <a:srgbClr val="FF0000"/>
                </a:solidFill>
                <a:latin typeface="隶书" panose="02010509060101010101" pitchFamily="49" charset="-122"/>
                <a:ea typeface="隶书" panose="02010509060101010101" pitchFamily="49" charset="-122"/>
              </a:rPr>
              <a:t>应用</a:t>
            </a:r>
            <a:r>
              <a:rPr lang="en-US" altLang="zh-CN" sz="3600" dirty="0">
                <a:solidFill>
                  <a:srgbClr val="FF0000"/>
                </a:solidFill>
                <a:latin typeface="隶书" panose="02010509060101010101" pitchFamily="49" charset="-122"/>
                <a:ea typeface="隶书" panose="02010509060101010101" pitchFamily="49" charset="-122"/>
              </a:rPr>
              <a:t>NSAID</a:t>
            </a:r>
            <a:r>
              <a:rPr lang="zh-CN" altLang="en-US" sz="3600" dirty="0">
                <a:solidFill>
                  <a:srgbClr val="FF0000"/>
                </a:solidFill>
                <a:latin typeface="隶书" panose="02010509060101010101" pitchFamily="49" charset="-122"/>
                <a:ea typeface="隶书" panose="02010509060101010101" pitchFamily="49" charset="-122"/>
              </a:rPr>
              <a:t>并发溃疡的危险因素</a:t>
            </a:r>
          </a:p>
        </p:txBody>
      </p:sp>
      <p:sp>
        <p:nvSpPr>
          <p:cNvPr id="62467" name="内容占位符 2"/>
          <p:cNvSpPr>
            <a:spLocks noGrp="1"/>
          </p:cNvSpPr>
          <p:nvPr>
            <p:ph idx="1"/>
          </p:nvPr>
        </p:nvSpPr>
        <p:spPr>
          <a:xfrm>
            <a:off x="531813" y="1773238"/>
            <a:ext cx="8197850" cy="4075112"/>
          </a:xfrm>
        </p:spPr>
        <p:txBody>
          <a:bodyPr vert="horz" wrap="square" lIns="91440" tIns="45720" rIns="91440" bIns="45720" anchor="t"/>
          <a:lstStyle/>
          <a:p>
            <a:r>
              <a:rPr lang="zh-CN" altLang="en-US" sz="2800" b="1" dirty="0">
                <a:solidFill>
                  <a:srgbClr val="FF0000"/>
                </a:solidFill>
                <a:latin typeface="隶书" panose="02010509060101010101" pitchFamily="49" charset="-122"/>
                <a:ea typeface="隶书" panose="02010509060101010101" pitchFamily="49" charset="-122"/>
              </a:rPr>
              <a:t>年龄≥</a:t>
            </a:r>
            <a:r>
              <a:rPr lang="en-US" altLang="zh-CN" sz="2800" b="1" dirty="0">
                <a:solidFill>
                  <a:srgbClr val="FF0000"/>
                </a:solidFill>
                <a:latin typeface="隶书" panose="02010509060101010101" pitchFamily="49" charset="-122"/>
                <a:ea typeface="隶书" panose="02010509060101010101" pitchFamily="49" charset="-122"/>
              </a:rPr>
              <a:t>60</a:t>
            </a:r>
            <a:r>
              <a:rPr lang="zh-CN" altLang="en-US" sz="2800" b="1" dirty="0">
                <a:solidFill>
                  <a:srgbClr val="FF0000"/>
                </a:solidFill>
                <a:latin typeface="隶书" panose="02010509060101010101" pitchFamily="49" charset="-122"/>
                <a:ea typeface="隶书" panose="02010509060101010101" pitchFamily="49" charset="-122"/>
              </a:rPr>
              <a:t>岁</a:t>
            </a:r>
            <a:endParaRPr lang="en-US" altLang="zh-CN" sz="2800" b="1" dirty="0">
              <a:solidFill>
                <a:srgbClr val="FF0000"/>
              </a:solidFill>
              <a:latin typeface="隶书" panose="02010509060101010101" pitchFamily="49" charset="-122"/>
              <a:ea typeface="隶书" panose="02010509060101010101" pitchFamily="49" charset="-122"/>
            </a:endParaRPr>
          </a:p>
          <a:p>
            <a:r>
              <a:rPr lang="zh-CN" altLang="en-US" sz="2800" b="1" dirty="0">
                <a:solidFill>
                  <a:srgbClr val="002060"/>
                </a:solidFill>
                <a:latin typeface="隶书" panose="02010509060101010101" pitchFamily="49" charset="-122"/>
                <a:ea typeface="隶书" panose="02010509060101010101" pitchFamily="49" charset="-122"/>
              </a:rPr>
              <a:t>有消化性溃疡史</a:t>
            </a:r>
            <a:endParaRPr lang="en-US" altLang="zh-CN" sz="2800" b="1" dirty="0">
              <a:solidFill>
                <a:srgbClr val="002060"/>
              </a:solidFill>
              <a:latin typeface="隶书" panose="02010509060101010101" pitchFamily="49" charset="-122"/>
              <a:ea typeface="隶书" panose="02010509060101010101" pitchFamily="49" charset="-122"/>
            </a:endParaRPr>
          </a:p>
          <a:p>
            <a:r>
              <a:rPr lang="zh-CN" altLang="en-US" sz="2800" b="1" dirty="0">
                <a:solidFill>
                  <a:srgbClr val="002060"/>
                </a:solidFill>
                <a:latin typeface="隶书" panose="02010509060101010101" pitchFamily="49" charset="-122"/>
                <a:ea typeface="隶书" panose="02010509060101010101" pitchFamily="49" charset="-122"/>
              </a:rPr>
              <a:t>大剂量或应用多种</a:t>
            </a:r>
            <a:r>
              <a:rPr lang="en-US" altLang="zh-CN" sz="2800" b="1" dirty="0">
                <a:solidFill>
                  <a:srgbClr val="002060"/>
                </a:solidFill>
                <a:latin typeface="隶书" panose="02010509060101010101" pitchFamily="49" charset="-122"/>
                <a:ea typeface="隶书" panose="02010509060101010101" pitchFamily="49" charset="-122"/>
              </a:rPr>
              <a:t>NSAID</a:t>
            </a:r>
          </a:p>
          <a:p>
            <a:r>
              <a:rPr lang="zh-CN" altLang="en-US" sz="2800" b="1" dirty="0">
                <a:solidFill>
                  <a:srgbClr val="002060"/>
                </a:solidFill>
                <a:latin typeface="隶书" panose="02010509060101010101" pitchFamily="49" charset="-122"/>
                <a:ea typeface="隶书" panose="02010509060101010101" pitchFamily="49" charset="-122"/>
              </a:rPr>
              <a:t>合并使用类固醇药物</a:t>
            </a:r>
            <a:endParaRPr lang="en-US" altLang="zh-CN" sz="2800" b="1" dirty="0">
              <a:solidFill>
                <a:srgbClr val="002060"/>
              </a:solidFill>
              <a:latin typeface="隶书" panose="02010509060101010101" pitchFamily="49" charset="-122"/>
              <a:ea typeface="隶书" panose="02010509060101010101" pitchFamily="49" charset="-122"/>
            </a:endParaRPr>
          </a:p>
          <a:p>
            <a:r>
              <a:rPr lang="zh-CN" altLang="en-US" sz="2800" b="1" dirty="0">
                <a:solidFill>
                  <a:srgbClr val="002060"/>
                </a:solidFill>
                <a:latin typeface="隶书" panose="02010509060101010101" pitchFamily="49" charset="-122"/>
                <a:ea typeface="隶书" panose="02010509060101010101" pitchFamily="49" charset="-122"/>
              </a:rPr>
              <a:t>合并使用抗凝剂</a:t>
            </a:r>
            <a:endParaRPr lang="en-US" altLang="zh-CN" sz="2800" b="1" dirty="0">
              <a:solidFill>
                <a:srgbClr val="002060"/>
              </a:solidFill>
              <a:latin typeface="隶书" panose="02010509060101010101" pitchFamily="49" charset="-122"/>
              <a:ea typeface="隶书" panose="02010509060101010101" pitchFamily="49" charset="-122"/>
            </a:endParaRPr>
          </a:p>
          <a:p>
            <a:r>
              <a:rPr lang="zh-CN" altLang="en-US" sz="2800" b="1" dirty="0">
                <a:solidFill>
                  <a:srgbClr val="002060"/>
                </a:solidFill>
                <a:latin typeface="隶书" panose="02010509060101010101" pitchFamily="49" charset="-122"/>
                <a:ea typeface="隶书" panose="02010509060101010101" pitchFamily="49" charset="-122"/>
              </a:rPr>
              <a:t>伴心血管病或肾病</a:t>
            </a:r>
            <a:endParaRPr lang="en-US" altLang="zh-CN" sz="2800" b="1" dirty="0">
              <a:solidFill>
                <a:srgbClr val="002060"/>
              </a:solidFill>
              <a:latin typeface="隶书" panose="02010509060101010101" pitchFamily="49" charset="-122"/>
              <a:ea typeface="隶书" panose="02010509060101010101" pitchFamily="49" charset="-122"/>
            </a:endParaRPr>
          </a:p>
          <a:p>
            <a:r>
              <a:rPr lang="zh-CN" altLang="en-US" sz="2800" b="1" dirty="0">
                <a:solidFill>
                  <a:srgbClr val="002060"/>
                </a:solidFill>
                <a:latin typeface="隶书" panose="02010509060101010101" pitchFamily="49" charset="-122"/>
                <a:ea typeface="隶书" panose="02010509060101010101" pitchFamily="49" charset="-122"/>
              </a:rPr>
              <a:t>伴幽门螺旋杆菌感染</a:t>
            </a:r>
            <a:endParaRPr lang="en-US" altLang="zh-CN" sz="2800" b="1" dirty="0">
              <a:solidFill>
                <a:srgbClr val="002060"/>
              </a:solidFill>
              <a:latin typeface="隶书" panose="02010509060101010101" pitchFamily="49" charset="-122"/>
              <a:ea typeface="隶书" panose="02010509060101010101" pitchFamily="49" charset="-122"/>
            </a:endParaRPr>
          </a:p>
        </p:txBody>
      </p:sp>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矩形 4"/>
          <p:cNvSpPr/>
          <p:nvPr/>
        </p:nvSpPr>
        <p:spPr>
          <a:xfrm>
            <a:off x="642938" y="1309688"/>
            <a:ext cx="8072437" cy="333375"/>
          </a:xfrm>
          <a:prstGeom prst="rect">
            <a:avLst/>
          </a:prstGeom>
          <a:noFill/>
          <a:ln w="9525">
            <a:noFill/>
          </a:ln>
        </p:spPr>
        <p:txBody>
          <a:bodyPr lIns="55172" tIns="27586" rIns="55172" bIns="27586">
            <a:spAutoFit/>
          </a:bodyPr>
          <a:lstStyle/>
          <a:p>
            <a:pPr eaLnBrk="0" hangingPunct="0"/>
            <a:r>
              <a:rPr lang="zh-CN" altLang="en-US" b="1" dirty="0">
                <a:solidFill>
                  <a:srgbClr val="002060"/>
                </a:solidFill>
                <a:latin typeface="黑体" panose="02010609060101010101" pitchFamily="49" charset="-122"/>
                <a:ea typeface="黑体" panose="02010609060101010101" pitchFamily="49" charset="-122"/>
              </a:rPr>
              <a:t>单用阿司匹林和氯吡格雷均可增加上消化道出血风险，两者联用时，风险更高</a:t>
            </a:r>
          </a:p>
        </p:txBody>
      </p:sp>
      <p:pic>
        <p:nvPicPr>
          <p:cNvPr id="63491" name="Picture 2"/>
          <p:cNvPicPr>
            <a:picLocks noChangeAspect="1"/>
          </p:cNvPicPr>
          <p:nvPr/>
        </p:nvPicPr>
        <p:blipFill>
          <a:blip r:embed="rId2" cstate="print"/>
          <a:stretch>
            <a:fillRect/>
          </a:stretch>
        </p:blipFill>
        <p:spPr>
          <a:xfrm>
            <a:off x="806450" y="1657350"/>
            <a:ext cx="7321550" cy="4557713"/>
          </a:xfrm>
          <a:prstGeom prst="rect">
            <a:avLst/>
          </a:prstGeom>
          <a:noFill/>
          <a:ln w="9525">
            <a:noFill/>
          </a:ln>
        </p:spPr>
      </p:pic>
      <p:sp>
        <p:nvSpPr>
          <p:cNvPr id="68612" name="矩形 5"/>
          <p:cNvSpPr>
            <a:spLocks noChangeArrowheads="1"/>
          </p:cNvSpPr>
          <p:nvPr/>
        </p:nvSpPr>
        <p:spPr bwMode="auto">
          <a:xfrm>
            <a:off x="635000" y="6005513"/>
            <a:ext cx="8294688" cy="793750"/>
          </a:xfrm>
          <a:prstGeom prst="rect">
            <a:avLst/>
          </a:prstGeom>
          <a:noFill/>
          <a:ln w="9525">
            <a:noFill/>
            <a:miter lim="800000"/>
          </a:ln>
        </p:spPr>
        <p:txBody>
          <a:bodyPr lIns="55172" tIns="27586" rIns="55172" bIns="27586">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rgbClr val="002060"/>
                </a:solidFill>
                <a:effectLst/>
                <a:uLnTx/>
                <a:uFillTx/>
                <a:latin typeface="+mn-ea"/>
                <a:ea typeface="+mn-ea"/>
                <a:cs typeface="Arial" panose="020B0604020202020204" pitchFamily="34" charset="0"/>
              </a:rPr>
              <a:t>2000</a:t>
            </a:r>
            <a:r>
              <a:rPr kumimoji="0" lang="zh-CN" altLang="en-US" sz="1600" b="1" i="0" u="none" strike="noStrike" kern="1200" cap="none" spc="0" normalizeH="0" baseline="0" noProof="0" dirty="0">
                <a:ln>
                  <a:noFill/>
                </a:ln>
                <a:solidFill>
                  <a:srgbClr val="002060"/>
                </a:solidFill>
                <a:effectLst/>
                <a:uLnTx/>
                <a:uFillTx/>
                <a:latin typeface="+mn-ea"/>
                <a:ea typeface="+mn-ea"/>
                <a:cs typeface="Arial" panose="020B0604020202020204" pitchFamily="34" charset="0"/>
              </a:rPr>
              <a:t>年～</a:t>
            </a:r>
            <a:r>
              <a:rPr kumimoji="0" lang="en-US" altLang="zh-CN" sz="1600" b="1" i="0" u="none" strike="noStrike" kern="1200" cap="none" spc="0" normalizeH="0" baseline="0" noProof="0" dirty="0">
                <a:ln>
                  <a:noFill/>
                </a:ln>
                <a:solidFill>
                  <a:srgbClr val="002060"/>
                </a:solidFill>
                <a:effectLst/>
                <a:uLnTx/>
                <a:uFillTx/>
                <a:latin typeface="+mn-ea"/>
                <a:ea typeface="+mn-ea"/>
                <a:cs typeface="Arial" panose="020B0604020202020204" pitchFamily="34" charset="0"/>
              </a:rPr>
              <a:t>2007</a:t>
            </a:r>
            <a:r>
              <a:rPr kumimoji="0" lang="zh-CN" altLang="en-US" sz="1600" b="1" i="0" u="none" strike="noStrike" kern="1200" cap="none" spc="0" normalizeH="0" baseline="0" noProof="0" dirty="0">
                <a:ln>
                  <a:noFill/>
                </a:ln>
                <a:solidFill>
                  <a:srgbClr val="002060"/>
                </a:solidFill>
                <a:effectLst/>
                <a:uLnTx/>
                <a:uFillTx/>
                <a:latin typeface="+mn-ea"/>
                <a:ea typeface="+mn-ea"/>
                <a:cs typeface="Arial" panose="020B0604020202020204" pitchFamily="34" charset="0"/>
              </a:rPr>
              <a:t>年间纳入</a:t>
            </a:r>
            <a:r>
              <a:rPr kumimoji="0" lang="en-US" altLang="zh-CN" sz="1600" b="1" i="0" u="none" strike="noStrike" kern="1200" cap="none" spc="0" normalizeH="0" baseline="0" noProof="0" dirty="0">
                <a:ln>
                  <a:noFill/>
                </a:ln>
                <a:solidFill>
                  <a:srgbClr val="002060"/>
                </a:solidFill>
                <a:effectLst/>
                <a:uLnTx/>
                <a:uFillTx/>
                <a:latin typeface="+mn-ea"/>
                <a:ea typeface="+mn-ea"/>
                <a:cs typeface="Arial" panose="020B0604020202020204" pitchFamily="34" charset="0"/>
              </a:rPr>
              <a:t>2049</a:t>
            </a:r>
            <a:r>
              <a:rPr kumimoji="0" lang="zh-CN" altLang="en-US" sz="1600" b="1" i="0" u="none" strike="noStrike" kern="1200" cap="none" spc="0" normalizeH="0" baseline="0" noProof="0" dirty="0">
                <a:ln>
                  <a:noFill/>
                </a:ln>
                <a:solidFill>
                  <a:srgbClr val="002060"/>
                </a:solidFill>
                <a:effectLst/>
                <a:uLnTx/>
                <a:uFillTx/>
                <a:latin typeface="+mn-ea"/>
                <a:ea typeface="+mn-ea"/>
                <a:cs typeface="Arial" panose="020B0604020202020204" pitchFamily="34" charset="0"/>
              </a:rPr>
              <a:t>例诊断为上消化道出血的患者，同时纳入</a:t>
            </a:r>
            <a:r>
              <a:rPr kumimoji="0" lang="en-US" altLang="zh-CN" sz="1600" b="1" i="0" u="none" strike="noStrike" kern="1200" cap="none" spc="0" normalizeH="0" baseline="0" noProof="0" dirty="0">
                <a:ln>
                  <a:noFill/>
                </a:ln>
                <a:solidFill>
                  <a:srgbClr val="002060"/>
                </a:solidFill>
                <a:effectLst/>
                <a:uLnTx/>
                <a:uFillTx/>
                <a:latin typeface="+mn-ea"/>
                <a:ea typeface="+mn-ea"/>
                <a:cs typeface="Arial" panose="020B0604020202020204" pitchFamily="34" charset="0"/>
              </a:rPr>
              <a:t>20000</a:t>
            </a:r>
            <a:r>
              <a:rPr kumimoji="0" lang="zh-CN" altLang="en-US" sz="1600" b="1" i="0" u="none" strike="noStrike" kern="1200" cap="none" spc="0" normalizeH="0" baseline="0" noProof="0" dirty="0">
                <a:ln>
                  <a:noFill/>
                </a:ln>
                <a:solidFill>
                  <a:srgbClr val="002060"/>
                </a:solidFill>
                <a:effectLst/>
                <a:uLnTx/>
                <a:uFillTx/>
                <a:latin typeface="+mn-ea"/>
                <a:ea typeface="+mn-ea"/>
                <a:cs typeface="Arial" panose="020B0604020202020204" pitchFamily="34" charset="0"/>
              </a:rPr>
              <a:t>例年龄、性别等相匹配的对照组，对接受阿司匹林和</a:t>
            </a:r>
            <a:r>
              <a:rPr kumimoji="0" lang="en-US" altLang="zh-CN" sz="1600" b="1" i="0" u="none" strike="noStrike" kern="1200" cap="none" spc="0" normalizeH="0" baseline="0" noProof="0" dirty="0">
                <a:ln>
                  <a:noFill/>
                </a:ln>
                <a:solidFill>
                  <a:srgbClr val="002060"/>
                </a:solidFill>
                <a:effectLst/>
                <a:uLnTx/>
                <a:uFillTx/>
                <a:latin typeface="+mn-ea"/>
                <a:ea typeface="+mn-ea"/>
                <a:cs typeface="Arial" panose="020B0604020202020204" pitchFamily="34" charset="0"/>
              </a:rPr>
              <a:t>/</a:t>
            </a:r>
            <a:r>
              <a:rPr kumimoji="0" lang="zh-CN" altLang="en-US" sz="1600" b="1" i="0" u="none" strike="noStrike" kern="1200" cap="none" spc="0" normalizeH="0" baseline="0" noProof="0" dirty="0">
                <a:ln>
                  <a:noFill/>
                </a:ln>
                <a:solidFill>
                  <a:srgbClr val="002060"/>
                </a:solidFill>
                <a:effectLst/>
                <a:uLnTx/>
                <a:uFillTx/>
                <a:latin typeface="+mn-ea"/>
                <a:ea typeface="+mn-ea"/>
                <a:cs typeface="Arial" panose="020B0604020202020204" pitchFamily="34" charset="0"/>
              </a:rPr>
              <a:t>或氯吡格雷作为抗血小板治疗的上消化道出血风险进行评估。</a:t>
            </a:r>
          </a:p>
        </p:txBody>
      </p:sp>
      <p:sp>
        <p:nvSpPr>
          <p:cNvPr id="8" name="TextBox 7"/>
          <p:cNvSpPr txBox="1"/>
          <p:nvPr/>
        </p:nvSpPr>
        <p:spPr>
          <a:xfrm>
            <a:off x="1084263" y="714375"/>
            <a:ext cx="7059613" cy="609600"/>
          </a:xfrm>
          <a:prstGeom prst="rect">
            <a:avLst/>
          </a:prstGeom>
          <a:noFill/>
          <a:effectLst>
            <a:outerShdw blurRad="25400" dist="25400" dir="5400000" algn="t" rotWithShape="0">
              <a:prstClr val="black">
                <a:alpha val="40000"/>
              </a:prstClr>
            </a:outerShdw>
          </a:effectLst>
        </p:spPr>
        <p:txBody>
          <a:bodyPr wrap="none" lIns="55124" tIns="27562" rIns="55124" bIns="27562">
            <a:spAutoFit/>
          </a:bodyPr>
          <a:lstStyle/>
          <a:p>
            <a:pPr marR="0" algn="ctr" defTabSz="909320" eaLnBrk="0" hangingPunct="0">
              <a:buClrTx/>
              <a:buSzTx/>
              <a:buFontTx/>
              <a:defRPr/>
            </a:pPr>
            <a:r>
              <a:rPr kumimoji="0" lang="zh-CN" altLang="en-US" sz="3600" b="1" kern="1200" cap="none" spc="0" normalizeH="0" baseline="0" noProof="0" dirty="0">
                <a:solidFill>
                  <a:srgbClr val="FF0000"/>
                </a:solidFill>
                <a:latin typeface="隶书" panose="02010509060101010101" pitchFamily="49" charset="-122"/>
                <a:ea typeface="隶书" panose="02010509060101010101" pitchFamily="49" charset="-122"/>
                <a:cs typeface="Arial" panose="020B0604020202020204" pitchFamily="34" charset="0"/>
              </a:rPr>
              <a:t>“双抗”导致消化道出血风险更高</a:t>
            </a:r>
          </a:p>
        </p:txBody>
      </p:sp>
      <p:sp>
        <p:nvSpPr>
          <p:cNvPr id="63494" name="Text Box 21"/>
          <p:cNvSpPr txBox="1"/>
          <p:nvPr/>
        </p:nvSpPr>
        <p:spPr>
          <a:xfrm>
            <a:off x="-19050" y="6683375"/>
            <a:ext cx="5084763" cy="179388"/>
          </a:xfrm>
          <a:prstGeom prst="rect">
            <a:avLst/>
          </a:prstGeom>
          <a:noFill/>
          <a:ln w="9525">
            <a:noFill/>
          </a:ln>
        </p:spPr>
        <p:txBody>
          <a:bodyPr lIns="55172" tIns="27586" rIns="55172" bIns="27586">
            <a:spAutoFit/>
          </a:bodyPr>
          <a:lstStyle/>
          <a:p>
            <a:pPr eaLnBrk="0" hangingPunct="0"/>
            <a:r>
              <a:rPr lang="en-US" altLang="zh-CN" sz="800" dirty="0">
                <a:solidFill>
                  <a:srgbClr val="000000"/>
                </a:solidFill>
                <a:latin typeface="Arial" panose="020B0604020202020204" pitchFamily="34" charset="0"/>
                <a:ea typeface="华文细黑" panose="02010600040101010101" pitchFamily="2" charset="-122"/>
              </a:rPr>
              <a:t>García Rodríguez LA, et al.Circulation. 2011 Mar 15;123(10):1108-15. </a:t>
            </a:r>
          </a:p>
        </p:txBody>
      </p:sp>
    </p:spTree>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p:nvPr/>
        </p:nvSpPr>
        <p:spPr>
          <a:xfrm>
            <a:off x="266700" y="890270"/>
            <a:ext cx="8698230" cy="5779135"/>
          </a:xfrm>
          <a:prstGeom prst="rect">
            <a:avLst/>
          </a:prstGeom>
          <a:noFill/>
          <a:ln w="9525">
            <a:noFill/>
          </a:ln>
        </p:spPr>
        <p:txBody>
          <a:bodyPr/>
          <a:lstStyle/>
          <a:p>
            <a:pPr marL="342900" indent="-342900">
              <a:lnSpc>
                <a:spcPct val="150000"/>
              </a:lnSpc>
              <a:spcBef>
                <a:spcPct val="20000"/>
              </a:spcBef>
            </a:pPr>
            <a:r>
              <a:rPr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FF0000"/>
                </a:solidFill>
                <a:latin typeface="黑体" panose="02010609060101010101" pitchFamily="49" charset="-122"/>
                <a:ea typeface="黑体" panose="02010609060101010101" pitchFamily="49" charset="-122"/>
              </a:rPr>
              <a:t>心血管疾病一级预防中国专家共识</a:t>
            </a:r>
            <a:r>
              <a:rPr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FF0000"/>
                </a:solidFill>
                <a:latin typeface="黑体" panose="02010609060101010101" pitchFamily="49" charset="-122"/>
                <a:ea typeface="黑体" panose="02010609060101010101" pitchFamily="49" charset="-122"/>
              </a:rPr>
              <a:t>：</a:t>
            </a:r>
          </a:p>
          <a:p>
            <a:pPr marL="342900" indent="-342900">
              <a:lnSpc>
                <a:spcPct val="150000"/>
              </a:lnSpc>
              <a:spcBef>
                <a:spcPct val="20000"/>
              </a:spcBef>
              <a:buBlip>
                <a:blip r:embed="rId2"/>
              </a:buBlip>
            </a:pPr>
            <a:r>
              <a:rPr lang="zh-CN" altLang="en-US" sz="1800" b="1" dirty="0">
                <a:solidFill>
                  <a:schemeClr val="accent2"/>
                </a:solidFill>
                <a:latin typeface="黑体" panose="02010609060101010101" pitchFamily="49" charset="-122"/>
                <a:ea typeface="黑体" panose="02010609060101010101" pitchFamily="49" charset="-122"/>
              </a:rPr>
              <a:t>患者使用阿司匹林前均应仔细权衡获益</a:t>
            </a:r>
            <a:r>
              <a:rPr lang="en-US" altLang="zh-CN" sz="1800" b="1" dirty="0">
                <a:solidFill>
                  <a:schemeClr val="accent2"/>
                </a:solidFill>
                <a:latin typeface="Arial" panose="020B0604020202020204" pitchFamily="34" charset="0"/>
                <a:ea typeface="黑体" panose="02010609060101010101" pitchFamily="49" charset="-122"/>
              </a:rPr>
              <a:t>—</a:t>
            </a:r>
            <a:r>
              <a:rPr lang="zh-CN" altLang="en-US" sz="1800" b="1" dirty="0">
                <a:solidFill>
                  <a:schemeClr val="accent2"/>
                </a:solidFill>
                <a:latin typeface="黑体" panose="02010609060101010101" pitchFamily="49" charset="-122"/>
                <a:ea typeface="黑体" panose="02010609060101010101" pitchFamily="49" charset="-122"/>
              </a:rPr>
              <a:t>出血风险比</a:t>
            </a:r>
          </a:p>
          <a:p>
            <a:pPr marL="342900" indent="-342900">
              <a:lnSpc>
                <a:spcPct val="150000"/>
              </a:lnSpc>
              <a:spcBef>
                <a:spcPct val="20000"/>
              </a:spcBef>
              <a:buBlip>
                <a:blip r:embed="rId2"/>
              </a:buBlip>
            </a:pPr>
            <a:r>
              <a:rPr lang="zh-CN" altLang="en-US" sz="1800" b="1" dirty="0">
                <a:solidFill>
                  <a:schemeClr val="accent2"/>
                </a:solidFill>
                <a:latin typeface="黑体" panose="02010609060101010101" pitchFamily="49" charset="-122"/>
                <a:ea typeface="黑体" panose="02010609060101010101" pitchFamily="49" charset="-122"/>
              </a:rPr>
              <a:t>糖尿病、高血压、未来</a:t>
            </a:r>
            <a:r>
              <a:rPr lang="en-US" altLang="zh-CN" sz="1800" b="1" dirty="0">
                <a:solidFill>
                  <a:schemeClr val="accent2"/>
                </a:solidFill>
                <a:latin typeface="黑体" panose="02010609060101010101" pitchFamily="49" charset="-122"/>
                <a:ea typeface="黑体" panose="02010609060101010101" pitchFamily="49" charset="-122"/>
              </a:rPr>
              <a:t>10</a:t>
            </a:r>
            <a:r>
              <a:rPr lang="zh-CN" altLang="en-US" sz="1800" b="1" dirty="0">
                <a:solidFill>
                  <a:schemeClr val="accent2"/>
                </a:solidFill>
                <a:latin typeface="黑体" panose="02010609060101010101" pitchFamily="49" charset="-122"/>
                <a:ea typeface="黑体" panose="02010609060101010101" pitchFamily="49" charset="-122"/>
              </a:rPr>
              <a:t>年心脑血管事件危险＞</a:t>
            </a:r>
            <a:r>
              <a:rPr lang="en-US" altLang="zh-CN" sz="1800" b="1" dirty="0">
                <a:solidFill>
                  <a:schemeClr val="accent2"/>
                </a:solidFill>
                <a:latin typeface="黑体" panose="02010609060101010101" pitchFamily="49" charset="-122"/>
                <a:ea typeface="黑体" panose="02010609060101010101" pitchFamily="49" charset="-122"/>
              </a:rPr>
              <a:t>10%</a:t>
            </a:r>
            <a:r>
              <a:rPr lang="zh-CN" altLang="en-US" sz="1800" b="1" dirty="0">
                <a:solidFill>
                  <a:schemeClr val="accent2"/>
                </a:solidFill>
                <a:latin typeface="黑体" panose="02010609060101010101" pitchFamily="49" charset="-122"/>
                <a:ea typeface="黑体" panose="02010609060101010101" pitchFamily="49" charset="-122"/>
              </a:rPr>
              <a:t>、合并下述</a:t>
            </a:r>
            <a:r>
              <a:rPr lang="en-US" altLang="zh-CN" sz="1800" b="1" dirty="0">
                <a:solidFill>
                  <a:schemeClr val="accent2"/>
                </a:solidFill>
                <a:latin typeface="黑体" panose="02010609060101010101" pitchFamily="49" charset="-122"/>
                <a:ea typeface="黑体" panose="02010609060101010101" pitchFamily="49" charset="-122"/>
              </a:rPr>
              <a:t>3</a:t>
            </a:r>
            <a:r>
              <a:rPr lang="zh-CN" altLang="en-US" sz="1800" b="1" dirty="0">
                <a:solidFill>
                  <a:schemeClr val="accent2"/>
                </a:solidFill>
                <a:latin typeface="黑体" panose="02010609060101010101" pitchFamily="49" charset="-122"/>
                <a:ea typeface="黑体" panose="02010609060101010101" pitchFamily="49" charset="-122"/>
              </a:rPr>
              <a:t>项</a:t>
            </a:r>
          </a:p>
          <a:p>
            <a:pPr marL="342900" indent="-342900">
              <a:lnSpc>
                <a:spcPct val="150000"/>
              </a:lnSpc>
              <a:spcBef>
                <a:spcPct val="20000"/>
              </a:spcBef>
            </a:pPr>
            <a:r>
              <a:rPr lang="zh-CN" altLang="en-US" sz="1800" b="1" dirty="0">
                <a:solidFill>
                  <a:schemeClr val="accent2"/>
                </a:solidFill>
                <a:latin typeface="黑体" panose="02010609060101010101" pitchFamily="49" charset="-122"/>
                <a:ea typeface="黑体" panose="02010609060101010101" pitchFamily="49" charset="-122"/>
              </a:rPr>
              <a:t>   及以上危险因素：血脂异常、吸烟、肥胖、＞</a:t>
            </a:r>
            <a:r>
              <a:rPr lang="en-US" altLang="zh-CN" sz="1800" b="1" dirty="0">
                <a:solidFill>
                  <a:schemeClr val="accent2"/>
                </a:solidFill>
                <a:latin typeface="黑体" panose="02010609060101010101" pitchFamily="49" charset="-122"/>
                <a:ea typeface="黑体" panose="02010609060101010101" pitchFamily="49" charset="-122"/>
              </a:rPr>
              <a:t>50</a:t>
            </a:r>
            <a:r>
              <a:rPr lang="zh-CN" altLang="en-US" sz="1800" b="1" dirty="0">
                <a:solidFill>
                  <a:schemeClr val="accent2"/>
                </a:solidFill>
                <a:latin typeface="黑体" panose="02010609060101010101" pitchFamily="49" charset="-122"/>
                <a:ea typeface="黑体" panose="02010609060101010101" pitchFamily="49" charset="-122"/>
              </a:rPr>
              <a:t>岁、早发心血管病</a:t>
            </a:r>
          </a:p>
          <a:p>
            <a:pPr marL="342900" indent="-342900">
              <a:lnSpc>
                <a:spcPct val="150000"/>
              </a:lnSpc>
              <a:spcBef>
                <a:spcPct val="20000"/>
              </a:spcBef>
            </a:pPr>
            <a:r>
              <a:rPr lang="zh-CN" altLang="en-US" sz="1800" b="1" dirty="0">
                <a:solidFill>
                  <a:schemeClr val="accent2"/>
                </a:solidFill>
                <a:latin typeface="黑体" panose="02010609060101010101" pitchFamily="49" charset="-122"/>
                <a:ea typeface="黑体" panose="02010609060101010101" pitchFamily="49" charset="-122"/>
              </a:rPr>
              <a:t>   家族史。建议服用阿司匹林</a:t>
            </a:r>
            <a:r>
              <a:rPr lang="en-US" altLang="zh-CN" sz="1800" b="1" dirty="0">
                <a:solidFill>
                  <a:schemeClr val="accent2"/>
                </a:solidFill>
                <a:latin typeface="黑体" panose="02010609060101010101" pitchFamily="49" charset="-122"/>
                <a:ea typeface="黑体" panose="02010609060101010101" pitchFamily="49" charset="-122"/>
              </a:rPr>
              <a:t>75-100mg/d</a:t>
            </a:r>
            <a:r>
              <a:rPr lang="zh-CN" altLang="en-US" sz="1800" b="1" dirty="0">
                <a:solidFill>
                  <a:schemeClr val="accent2"/>
                </a:solidFill>
                <a:latin typeface="黑体" panose="02010609060101010101" pitchFamily="49" charset="-122"/>
                <a:ea typeface="黑体" panose="02010609060101010101" pitchFamily="49" charset="-122"/>
              </a:rPr>
              <a:t>，作为一级预防</a:t>
            </a:r>
          </a:p>
          <a:p>
            <a:pPr marL="342900" indent="-342900">
              <a:lnSpc>
                <a:spcPct val="150000"/>
              </a:lnSpc>
              <a:spcBef>
                <a:spcPct val="20000"/>
              </a:spcBef>
              <a:buBlip>
                <a:blip r:embed="rId2"/>
              </a:buBlip>
            </a:pPr>
            <a:r>
              <a:rPr lang="en-US" altLang="zh-CN" sz="1800" b="1" dirty="0">
                <a:solidFill>
                  <a:srgbClr val="FF0000"/>
                </a:solidFill>
                <a:latin typeface="黑体" panose="02010609060101010101" pitchFamily="49" charset="-122"/>
                <a:ea typeface="黑体" panose="02010609060101010101" pitchFamily="49" charset="-122"/>
              </a:rPr>
              <a:t>30</a:t>
            </a:r>
            <a:r>
              <a:rPr lang="zh-CN" altLang="en-US" sz="1800" b="1" dirty="0">
                <a:solidFill>
                  <a:srgbClr val="FF0000"/>
                </a:solidFill>
                <a:latin typeface="黑体" panose="02010609060101010101" pitchFamily="49" charset="-122"/>
                <a:ea typeface="黑体" panose="02010609060101010101" pitchFamily="49" charset="-122"/>
              </a:rPr>
              <a:t>岁以下</a:t>
            </a:r>
            <a:r>
              <a:rPr lang="zh-CN" altLang="en-US" sz="1800" b="1" dirty="0">
                <a:solidFill>
                  <a:schemeClr val="accent2"/>
                </a:solidFill>
                <a:latin typeface="黑体" panose="02010609060101010101" pitchFamily="49" charset="-122"/>
                <a:ea typeface="黑体" panose="02010609060101010101" pitchFamily="49" charset="-122"/>
              </a:rPr>
              <a:t>人群缺乏用阿司匹林进行一级预防的证据，不推荐</a:t>
            </a:r>
          </a:p>
          <a:p>
            <a:pPr marL="342900" indent="-342900">
              <a:lnSpc>
                <a:spcPct val="150000"/>
              </a:lnSpc>
              <a:spcBef>
                <a:spcPct val="20000"/>
              </a:spcBef>
              <a:buBlip>
                <a:blip r:embed="rId2"/>
              </a:buBlip>
            </a:pPr>
            <a:r>
              <a:rPr lang="en-US" altLang="zh-CN" sz="1800" b="1" dirty="0">
                <a:solidFill>
                  <a:srgbClr val="FF0000"/>
                </a:solidFill>
                <a:latin typeface="黑体" panose="02010609060101010101" pitchFamily="49" charset="-122"/>
                <a:ea typeface="黑体" panose="02010609060101010101" pitchFamily="49" charset="-122"/>
              </a:rPr>
              <a:t>80</a:t>
            </a:r>
            <a:r>
              <a:rPr lang="zh-CN" altLang="en-US" sz="1800" b="1" dirty="0">
                <a:solidFill>
                  <a:srgbClr val="FF0000"/>
                </a:solidFill>
                <a:latin typeface="黑体" panose="02010609060101010101" pitchFamily="49" charset="-122"/>
                <a:ea typeface="黑体" panose="02010609060101010101" pitchFamily="49" charset="-122"/>
              </a:rPr>
              <a:t>岁以上老人</a:t>
            </a:r>
            <a:r>
              <a:rPr lang="zh-CN" altLang="en-US" sz="1800" b="1" dirty="0">
                <a:solidFill>
                  <a:schemeClr val="accent2"/>
                </a:solidFill>
                <a:latin typeface="黑体" panose="02010609060101010101" pitchFamily="49" charset="-122"/>
                <a:ea typeface="黑体" panose="02010609060101010101" pitchFamily="49" charset="-122"/>
              </a:rPr>
              <a:t>获益增加，胃肠道出血风险也明显增加，</a:t>
            </a:r>
            <a:r>
              <a:rPr lang="zh-CN" altLang="en-US" sz="1800" b="1" dirty="0">
                <a:solidFill>
                  <a:srgbClr val="FF0000"/>
                </a:solidFill>
                <a:latin typeface="黑体" panose="02010609060101010101" pitchFamily="49" charset="-122"/>
                <a:ea typeface="黑体" panose="02010609060101010101" pitchFamily="49" charset="-122"/>
              </a:rPr>
              <a:t>应仔细权衡</a:t>
            </a:r>
          </a:p>
          <a:p>
            <a:pPr marL="342900" indent="-342900">
              <a:lnSpc>
                <a:spcPct val="150000"/>
              </a:lnSpc>
              <a:spcBef>
                <a:spcPct val="20000"/>
              </a:spcBef>
            </a:pPr>
            <a:r>
              <a:rPr lang="zh-CN" altLang="en-US" sz="1800" b="1" dirty="0">
                <a:solidFill>
                  <a:schemeClr val="accent2"/>
                </a:solidFill>
                <a:latin typeface="黑体" panose="02010609060101010101" pitchFamily="49" charset="-122"/>
                <a:ea typeface="黑体" panose="02010609060101010101" pitchFamily="49" charset="-122"/>
              </a:rPr>
              <a:t>   </a:t>
            </a:r>
            <a:r>
              <a:rPr lang="zh-CN" altLang="en-US" sz="1800" b="1" dirty="0">
                <a:solidFill>
                  <a:srgbClr val="FF0000"/>
                </a:solidFill>
                <a:latin typeface="黑体" panose="02010609060101010101" pitchFamily="49" charset="-122"/>
                <a:ea typeface="黑体" panose="02010609060101010101" pitchFamily="49" charset="-122"/>
              </a:rPr>
              <a:t>获益</a:t>
            </a:r>
            <a:r>
              <a:rPr lang="en-US" altLang="zh-CN" sz="1800" b="1" dirty="0">
                <a:solidFill>
                  <a:srgbClr val="FF0000"/>
                </a:solidFill>
                <a:latin typeface="Arial" panose="020B0604020202020204" pitchFamily="34" charset="0"/>
                <a:ea typeface="黑体" panose="02010609060101010101" pitchFamily="49" charset="-122"/>
              </a:rPr>
              <a:t>—</a:t>
            </a:r>
            <a:r>
              <a:rPr lang="zh-CN" altLang="en-US" sz="1800" b="1" dirty="0">
                <a:solidFill>
                  <a:srgbClr val="FF0000"/>
                </a:solidFill>
                <a:latin typeface="黑体" panose="02010609060101010101" pitchFamily="49" charset="-122"/>
                <a:ea typeface="黑体" panose="02010609060101010101" pitchFamily="49" charset="-122"/>
              </a:rPr>
              <a:t>出血风险比</a:t>
            </a:r>
            <a:r>
              <a:rPr lang="zh-CN" altLang="en-US" sz="1800" b="1" dirty="0">
                <a:solidFill>
                  <a:schemeClr val="accent2"/>
                </a:solidFill>
                <a:latin typeface="黑体" panose="02010609060101010101" pitchFamily="49" charset="-122"/>
                <a:ea typeface="黑体" panose="02010609060101010101" pitchFamily="49" charset="-122"/>
              </a:rPr>
              <a:t>并与患者充分沟通</a:t>
            </a:r>
            <a:r>
              <a:rPr lang="zh-CN" altLang="en-US" sz="1800" b="1" dirty="0">
                <a:solidFill>
                  <a:srgbClr val="008080"/>
                </a:solidFill>
                <a:latin typeface="黑体" panose="02010609060101010101" pitchFamily="49" charset="-122"/>
                <a:ea typeface="黑体" panose="02010609060101010101" pitchFamily="49" charset="-122"/>
              </a:rPr>
              <a:t>（最新研究：＞</a:t>
            </a:r>
            <a:r>
              <a:rPr lang="en-US" altLang="zh-CN" sz="1800" b="1" dirty="0">
                <a:solidFill>
                  <a:srgbClr val="008080"/>
                </a:solidFill>
                <a:latin typeface="黑体" panose="02010609060101010101" pitchFamily="49" charset="-122"/>
                <a:ea typeface="黑体" panose="02010609060101010101" pitchFamily="49" charset="-122"/>
              </a:rPr>
              <a:t>70</a:t>
            </a:r>
            <a:r>
              <a:rPr lang="zh-CN" altLang="en-US" sz="1800" b="1" dirty="0">
                <a:solidFill>
                  <a:srgbClr val="008080"/>
                </a:solidFill>
                <a:latin typeface="黑体" panose="02010609060101010101" pitchFamily="49" charset="-122"/>
                <a:ea typeface="黑体" panose="02010609060101010101" pitchFamily="49" charset="-122"/>
              </a:rPr>
              <a:t>岁或＜</a:t>
            </a:r>
            <a:r>
              <a:rPr lang="en-US" altLang="zh-CN" sz="1800" b="1" dirty="0">
                <a:solidFill>
                  <a:srgbClr val="008080"/>
                </a:solidFill>
                <a:latin typeface="黑体" panose="02010609060101010101" pitchFamily="49" charset="-122"/>
                <a:ea typeface="黑体" panose="02010609060101010101" pitchFamily="49" charset="-122"/>
              </a:rPr>
              <a:t>40</a:t>
            </a:r>
            <a:r>
              <a:rPr lang="zh-CN" altLang="en-US" sz="1800" b="1" dirty="0">
                <a:solidFill>
                  <a:srgbClr val="008080"/>
                </a:solidFill>
                <a:latin typeface="黑体" panose="02010609060101010101" pitchFamily="49" charset="-122"/>
                <a:ea typeface="黑体" panose="02010609060101010101" pitchFamily="49" charset="-122"/>
              </a:rPr>
              <a:t>岁的人群，目前证据尚不足以做出一级预防推荐，需个体化评估）</a:t>
            </a:r>
          </a:p>
          <a:p>
            <a:pPr marL="342900" indent="-342900">
              <a:lnSpc>
                <a:spcPct val="150000"/>
              </a:lnSpc>
              <a:spcBef>
                <a:spcPct val="20000"/>
              </a:spcBef>
              <a:buBlip>
                <a:blip r:embed="rId2"/>
              </a:buBlip>
            </a:pPr>
            <a:r>
              <a:rPr lang="zh-CN" altLang="en-US" sz="1800" b="1" dirty="0">
                <a:solidFill>
                  <a:schemeClr val="accent2"/>
                </a:solidFill>
                <a:latin typeface="黑体" panose="02010609060101010101" pitchFamily="49" charset="-122"/>
                <a:ea typeface="黑体" panose="02010609060101010101" pitchFamily="49" charset="-122"/>
              </a:rPr>
              <a:t>胃肠道出血高危患者服用阿司匹林，建议联合应用质子泵抑制剂</a:t>
            </a:r>
          </a:p>
          <a:p>
            <a:pPr marL="342900" indent="-342900">
              <a:lnSpc>
                <a:spcPct val="150000"/>
              </a:lnSpc>
              <a:spcBef>
                <a:spcPct val="20000"/>
              </a:spcBef>
              <a:buBlip>
                <a:blip r:embed="rId2"/>
              </a:buBlip>
            </a:pPr>
            <a:r>
              <a:rPr lang="zh-CN" altLang="en-US" sz="1800" b="1" dirty="0">
                <a:solidFill>
                  <a:schemeClr val="accent2"/>
                </a:solidFill>
                <a:latin typeface="黑体" panose="02010609060101010101" pitchFamily="49" charset="-122"/>
                <a:ea typeface="黑体" panose="02010609060101010101" pitchFamily="49" charset="-122"/>
              </a:rPr>
              <a:t>对阿司匹林过敏且不能耐受或有禁忌症者，如有一级预防指征，</a:t>
            </a:r>
          </a:p>
          <a:p>
            <a:pPr marL="342900" indent="-342900">
              <a:lnSpc>
                <a:spcPct val="150000"/>
              </a:lnSpc>
              <a:spcBef>
                <a:spcPct val="20000"/>
              </a:spcBef>
            </a:pPr>
            <a:r>
              <a:rPr lang="zh-CN" altLang="en-US" sz="1800" b="1" dirty="0">
                <a:solidFill>
                  <a:schemeClr val="accent2"/>
                </a:solidFill>
                <a:latin typeface="黑体" panose="02010609060101010101" pitchFamily="49" charset="-122"/>
                <a:ea typeface="黑体" panose="02010609060101010101" pitchFamily="49" charset="-122"/>
              </a:rPr>
              <a:t>   建议用氯吡格雷</a:t>
            </a:r>
            <a:r>
              <a:rPr lang="en-US" altLang="zh-CN" sz="1800" b="1" dirty="0">
                <a:solidFill>
                  <a:schemeClr val="accent2"/>
                </a:solidFill>
                <a:latin typeface="黑体" panose="02010609060101010101" pitchFamily="49" charset="-122"/>
                <a:ea typeface="黑体" panose="02010609060101010101" pitchFamily="49" charset="-122"/>
              </a:rPr>
              <a:t>75mg/d</a:t>
            </a:r>
            <a:r>
              <a:rPr lang="zh-CN" altLang="en-US" sz="1800" b="1" dirty="0">
                <a:solidFill>
                  <a:schemeClr val="accent2"/>
                </a:solidFill>
                <a:latin typeface="黑体" panose="02010609060101010101" pitchFamily="49" charset="-122"/>
                <a:ea typeface="黑体" panose="02010609060101010101" pitchFamily="49" charset="-122"/>
              </a:rPr>
              <a:t>替代。</a:t>
            </a:r>
          </a:p>
        </p:txBody>
      </p:sp>
    </p:spTree>
  </p:cSld>
  <p:clrMapOvr>
    <a:masterClrMapping/>
  </p:clrMapOvr>
  <p:transition>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p:nvPr/>
        </p:nvSpPr>
        <p:spPr>
          <a:xfrm>
            <a:off x="179388" y="1125538"/>
            <a:ext cx="8785225" cy="5399087"/>
          </a:xfrm>
          <a:prstGeom prst="rect">
            <a:avLst/>
          </a:prstGeom>
          <a:noFill/>
          <a:ln w="9525">
            <a:noFill/>
          </a:ln>
        </p:spPr>
        <p:txBody>
          <a:bodyPr/>
          <a:lstStyle/>
          <a:p>
            <a:pPr marL="342900" indent="-342900">
              <a:lnSpc>
                <a:spcPct val="150000"/>
              </a:lnSpc>
              <a:spcBef>
                <a:spcPct val="20000"/>
              </a:spcBef>
            </a:pPr>
            <a:r>
              <a:rPr lang="en-US" altLang="zh-CN" sz="3200" b="1" dirty="0">
                <a:solidFill>
                  <a:srgbClr val="FF0000"/>
                </a:solidFill>
                <a:latin typeface="隶书" panose="02010509060101010101" pitchFamily="49" charset="-122"/>
                <a:ea typeface="隶书" panose="02010509060101010101" pitchFamily="49" charset="-122"/>
              </a:rPr>
              <a:t>2</a:t>
            </a:r>
            <a:r>
              <a:rPr lang="zh-CN" altLang="en-US" sz="3200" b="1" dirty="0">
                <a:solidFill>
                  <a:srgbClr val="FF0000"/>
                </a:solidFill>
                <a:latin typeface="隶书" panose="02010509060101010101" pitchFamily="49" charset="-122"/>
                <a:ea typeface="隶书" panose="02010509060101010101" pitchFamily="49" charset="-122"/>
              </a:rPr>
              <a:t>、癌症化学预防的利弊</a:t>
            </a:r>
          </a:p>
          <a:p>
            <a:pPr marL="342900" indent="-342900">
              <a:lnSpc>
                <a:spcPct val="150000"/>
              </a:lnSpc>
              <a:spcBef>
                <a:spcPct val="20000"/>
              </a:spcBef>
            </a:pPr>
            <a:r>
              <a:rPr lang="zh-CN" altLang="en-US" sz="2400" b="1" dirty="0">
                <a:solidFill>
                  <a:schemeClr val="accent2"/>
                </a:solidFill>
                <a:latin typeface="黑体" panose="02010609060101010101" pitchFamily="49" charset="-122"/>
                <a:ea typeface="黑体" panose="02010609060101010101" pitchFamily="49" charset="-122"/>
              </a:rPr>
              <a:t>    </a:t>
            </a:r>
            <a:r>
              <a:rPr lang="en-US" altLang="zh-CN" sz="2400" b="1" dirty="0">
                <a:solidFill>
                  <a:schemeClr val="accent2"/>
                </a:solidFill>
                <a:latin typeface="黑体" panose="02010609060101010101" pitchFamily="49" charset="-122"/>
                <a:ea typeface="黑体" panose="02010609060101010101" pitchFamily="49" charset="-122"/>
              </a:rPr>
              <a:t>  </a:t>
            </a:r>
            <a:r>
              <a:rPr lang="zh-CN" altLang="en-US" sz="2000" b="1" dirty="0">
                <a:solidFill>
                  <a:schemeClr val="accent2"/>
                </a:solidFill>
                <a:latin typeface="黑体" panose="02010609060101010101" pitchFamily="49" charset="-122"/>
                <a:ea typeface="黑体" panose="02010609060101010101" pitchFamily="49" charset="-122"/>
              </a:rPr>
              <a:t>由于癌症的发生发展是一个多步骤、多阶段以及多基因</a:t>
            </a:r>
          </a:p>
          <a:p>
            <a:pPr marL="342900" indent="-342900">
              <a:lnSpc>
                <a:spcPct val="150000"/>
              </a:lnSpc>
              <a:spcBef>
                <a:spcPct val="20000"/>
              </a:spcBef>
            </a:pPr>
            <a:r>
              <a:rPr lang="zh-CN" altLang="en-US" sz="2000" b="1" dirty="0">
                <a:solidFill>
                  <a:schemeClr val="accent2"/>
                </a:solidFill>
                <a:latin typeface="黑体" panose="02010609060101010101" pitchFamily="49" charset="-122"/>
                <a:ea typeface="黑体" panose="02010609060101010101" pitchFamily="49" charset="-122"/>
              </a:rPr>
              <a:t>   参与的过程，从细胞到癌变的推进，需要较长的时期，为</a:t>
            </a:r>
          </a:p>
          <a:p>
            <a:pPr marL="342900" indent="-342900">
              <a:lnSpc>
                <a:spcPct val="150000"/>
              </a:lnSpc>
              <a:spcBef>
                <a:spcPct val="20000"/>
              </a:spcBef>
            </a:pPr>
            <a:r>
              <a:rPr lang="zh-CN" altLang="en-US" sz="2000" b="1" dirty="0">
                <a:solidFill>
                  <a:schemeClr val="accent2"/>
                </a:solidFill>
                <a:latin typeface="黑体" panose="02010609060101010101" pitchFamily="49" charset="-122"/>
                <a:ea typeface="黑体" panose="02010609060101010101" pitchFamily="49" charset="-122"/>
              </a:rPr>
              <a:t>   癌症的化学预防提供了可能。</a:t>
            </a:r>
          </a:p>
          <a:p>
            <a:pPr marL="342900" indent="-342900">
              <a:lnSpc>
                <a:spcPct val="150000"/>
              </a:lnSpc>
              <a:spcBef>
                <a:spcPct val="20000"/>
              </a:spcBef>
            </a:pPr>
            <a:r>
              <a:rPr lang="zh-CN" altLang="en-US" sz="2400" b="1" dirty="0">
                <a:solidFill>
                  <a:schemeClr val="accent2"/>
                </a:solidFill>
                <a:latin typeface="黑体" panose="02010609060101010101" pitchFamily="49" charset="-122"/>
                <a:ea typeface="黑体" panose="02010609060101010101" pitchFamily="49" charset="-122"/>
              </a:rPr>
              <a:t>   </a:t>
            </a:r>
            <a:r>
              <a:rPr lang="zh-CN" altLang="en-US" sz="2400" b="1" dirty="0">
                <a:solidFill>
                  <a:srgbClr val="FF0000"/>
                </a:solidFill>
                <a:latin typeface="黑体" panose="02010609060101010101" pitchFamily="49" charset="-122"/>
                <a:ea typeface="黑体" panose="02010609060101010101" pitchFamily="49" charset="-122"/>
              </a:rPr>
              <a:t>利弊分析：</a:t>
            </a:r>
          </a:p>
          <a:p>
            <a:pPr marL="342900" indent="-342900">
              <a:lnSpc>
                <a:spcPct val="150000"/>
              </a:lnSpc>
              <a:spcBef>
                <a:spcPct val="20000"/>
              </a:spcBef>
            </a:pPr>
            <a:r>
              <a:rPr lang="zh-CN" altLang="en-US" sz="2400" b="1" dirty="0">
                <a:solidFill>
                  <a:schemeClr val="accent2"/>
                </a:solidFill>
                <a:latin typeface="黑体" panose="02010609060101010101" pitchFamily="49" charset="-122"/>
                <a:ea typeface="黑体" panose="02010609060101010101" pitchFamily="49" charset="-122"/>
              </a:rPr>
              <a:t>    </a:t>
            </a:r>
            <a:r>
              <a:rPr lang="en-US" altLang="zh-CN" sz="2400" b="1" dirty="0">
                <a:solidFill>
                  <a:schemeClr val="accent2"/>
                </a:solidFill>
                <a:latin typeface="黑体" panose="02010609060101010101" pitchFamily="49" charset="-122"/>
                <a:ea typeface="黑体" panose="02010609060101010101" pitchFamily="49" charset="-122"/>
              </a:rPr>
              <a:t>  </a:t>
            </a:r>
            <a:r>
              <a:rPr lang="zh-CN" altLang="en-US" sz="2000" b="1" dirty="0">
                <a:solidFill>
                  <a:schemeClr val="accent2"/>
                </a:solidFill>
                <a:latin typeface="黑体" panose="02010609060101010101" pitchFamily="49" charset="-122"/>
                <a:ea typeface="黑体" panose="02010609060101010101" pitchFamily="49" charset="-122"/>
              </a:rPr>
              <a:t>环氧化酶</a:t>
            </a:r>
            <a:r>
              <a:rPr lang="en-US" altLang="zh-CN" sz="2000" b="1" dirty="0">
                <a:solidFill>
                  <a:schemeClr val="accent2"/>
                </a:solidFill>
                <a:latin typeface="黑体" panose="02010609060101010101" pitchFamily="49" charset="-122"/>
                <a:ea typeface="黑体" panose="02010609060101010101" pitchFamily="49" charset="-122"/>
              </a:rPr>
              <a:t>-2</a:t>
            </a:r>
            <a:r>
              <a:rPr lang="zh-CN" altLang="en-US" sz="2000" b="1" dirty="0">
                <a:solidFill>
                  <a:schemeClr val="accent2"/>
                </a:solidFill>
                <a:latin typeface="黑体" panose="02010609060101010101" pitchFamily="49" charset="-122"/>
                <a:ea typeface="黑体" panose="02010609060101010101" pitchFamily="49" charset="-122"/>
              </a:rPr>
              <a:t>抑制剂能够减少结肠癌风险，但在随机实验中</a:t>
            </a:r>
          </a:p>
          <a:p>
            <a:pPr marL="342900" indent="-342900">
              <a:lnSpc>
                <a:spcPct val="150000"/>
              </a:lnSpc>
              <a:spcBef>
                <a:spcPct val="20000"/>
              </a:spcBef>
            </a:pPr>
            <a:r>
              <a:rPr lang="zh-CN" altLang="en-US" sz="2000" b="1" dirty="0">
                <a:solidFill>
                  <a:schemeClr val="accent2"/>
                </a:solidFill>
                <a:latin typeface="黑体" panose="02010609060101010101" pitchFamily="49" charset="-122"/>
                <a:ea typeface="黑体" panose="02010609060101010101" pitchFamily="49" charset="-122"/>
              </a:rPr>
              <a:t>   发现这些药物具有心血管副作用</a:t>
            </a:r>
          </a:p>
          <a:p>
            <a:pPr marL="342900" indent="-342900">
              <a:lnSpc>
                <a:spcPct val="150000"/>
              </a:lnSpc>
              <a:spcBef>
                <a:spcPct val="20000"/>
              </a:spcBef>
            </a:pPr>
            <a:r>
              <a:rPr lang="zh-CN" altLang="en-US" sz="2400" b="1" dirty="0">
                <a:solidFill>
                  <a:schemeClr val="accent2"/>
                </a:solidFill>
                <a:latin typeface="黑体" panose="02010609060101010101" pitchFamily="49" charset="-122"/>
                <a:ea typeface="黑体" panose="02010609060101010101" pitchFamily="49" charset="-122"/>
              </a:rPr>
              <a:t>   </a:t>
            </a:r>
            <a:r>
              <a:rPr lang="zh-CN" altLang="en-US" sz="2400" b="1" dirty="0">
                <a:solidFill>
                  <a:srgbClr val="FF0000"/>
                </a:solidFill>
                <a:latin typeface="黑体" panose="02010609060101010101" pitchFamily="49" charset="-122"/>
                <a:ea typeface="黑体" panose="02010609060101010101" pitchFamily="49" charset="-122"/>
              </a:rPr>
              <a:t>强调个体化的化学预防</a:t>
            </a:r>
          </a:p>
        </p:txBody>
      </p:sp>
    </p:spTree>
  </p:cSld>
  <p:clrMapOvr>
    <a:masterClrMapping/>
  </p:clrMapOvr>
  <p:transition>
    <p:zo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sz="quarter"/>
          </p:nvPr>
        </p:nvSpPr>
        <p:spPr>
          <a:xfrm>
            <a:off x="0" y="620713"/>
            <a:ext cx="8518525" cy="1512887"/>
          </a:xfrm>
        </p:spPr>
        <p:txBody>
          <a:bodyPr vert="horz" wrap="square" lIns="91440" tIns="45720" rIns="91440" bIns="45720" anchor="ctr"/>
          <a:lstStyle/>
          <a:p>
            <a:pPr eaLnBrk="1" hangingPunct="1"/>
            <a:r>
              <a:rPr lang="zh-CN" altLang="en-US" sz="3600" dirty="0">
                <a:solidFill>
                  <a:srgbClr val="FF0000"/>
                </a:solidFill>
                <a:latin typeface="隶书" panose="02010509060101010101" pitchFamily="49" charset="-122"/>
                <a:ea typeface="隶书" panose="02010509060101010101" pitchFamily="49" charset="-122"/>
              </a:rPr>
              <a:t>社区居民自我保健的组织和管理</a:t>
            </a:r>
          </a:p>
        </p:txBody>
      </p:sp>
      <p:sp>
        <p:nvSpPr>
          <p:cNvPr id="66563" name="内容占位符 2"/>
          <p:cNvSpPr>
            <a:spLocks noGrp="1"/>
          </p:cNvSpPr>
          <p:nvPr>
            <p:ph sz="quarter" idx="1"/>
          </p:nvPr>
        </p:nvSpPr>
        <p:spPr>
          <a:xfrm>
            <a:off x="193040" y="1628775"/>
            <a:ext cx="8700135" cy="4968875"/>
          </a:xfrm>
        </p:spPr>
        <p:txBody>
          <a:bodyPr vert="horz" wrap="square" lIns="91440" tIns="45720" rIns="91440" bIns="45720" anchor="t"/>
          <a:lstStyle/>
          <a:p>
            <a:pPr eaLnBrk="1" hangingPunct="1">
              <a:lnSpc>
                <a:spcPct val="150000"/>
              </a:lnSpc>
              <a:buClrTx/>
              <a:buSzTx/>
              <a:buFontTx/>
              <a:buNone/>
            </a:pPr>
            <a:r>
              <a:rPr lang="en-US" altLang="zh-CN" sz="2400" b="1" dirty="0">
                <a:solidFill>
                  <a:schemeClr val="accent2"/>
                </a:solidFill>
                <a:ea typeface="宋体" panose="02010600030101010101" pitchFamily="2" charset="-122"/>
              </a:rPr>
              <a:t>        </a:t>
            </a:r>
            <a:r>
              <a:rPr lang="zh-CN" altLang="en-US" sz="2000" b="1" dirty="0">
                <a:solidFill>
                  <a:schemeClr val="accent2"/>
                </a:solidFill>
                <a:latin typeface="黑体" panose="02010609060101010101" pitchFamily="49" charset="-122"/>
                <a:ea typeface="黑体" panose="02010609060101010101" pitchFamily="49" charset="-122"/>
              </a:rPr>
              <a:t>自我保健是指个体发挥能动作用，保护自己健康的活动，是个体决定</a:t>
            </a:r>
          </a:p>
          <a:p>
            <a:pPr eaLnBrk="1" hangingPunct="1">
              <a:lnSpc>
                <a:spcPct val="150000"/>
              </a:lnSpc>
              <a:buClrTx/>
              <a:buSzTx/>
              <a:buFontTx/>
              <a:buNone/>
            </a:pPr>
            <a:r>
              <a:rPr lang="zh-CN" altLang="en-US" sz="2000" b="1" dirty="0">
                <a:solidFill>
                  <a:schemeClr val="accent2"/>
                </a:solidFill>
                <a:latin typeface="黑体" panose="02010609060101010101" pitchFamily="49" charset="-122"/>
                <a:ea typeface="黑体" panose="02010609060101010101" pitchFamily="49" charset="-122"/>
              </a:rPr>
              <a:t>  自己健康权利和义务的体现。其内容涉及促进健康行为的培养、预防疾病、自我诊断、自我治疗及在医疗机构诊治后的继续治疗和康复活动。</a:t>
            </a:r>
            <a:endParaRPr lang="en-US" altLang="zh-CN" sz="2000" b="1" dirty="0">
              <a:solidFill>
                <a:schemeClr val="accent2"/>
              </a:solidFill>
              <a:latin typeface="黑体" panose="02010609060101010101" pitchFamily="49" charset="-122"/>
              <a:ea typeface="黑体" panose="02010609060101010101" pitchFamily="49" charset="-122"/>
            </a:endParaRPr>
          </a:p>
          <a:p>
            <a:pPr eaLnBrk="1" hangingPunct="1">
              <a:lnSpc>
                <a:spcPct val="150000"/>
              </a:lnSpc>
              <a:buClrTx/>
              <a:buSzTx/>
              <a:buFontTx/>
              <a:buNone/>
            </a:pPr>
            <a:r>
              <a:rPr lang="zh-CN" altLang="en-US" sz="2400" b="1" dirty="0">
                <a:solidFill>
                  <a:schemeClr val="accent2"/>
                </a:solidFill>
                <a:latin typeface="黑体" panose="02010609060101010101" pitchFamily="49" charset="-122"/>
                <a:ea typeface="黑体" panose="02010609060101010101" pitchFamily="49" charset="-122"/>
              </a:rPr>
              <a:t>  </a:t>
            </a:r>
            <a:r>
              <a:rPr lang="zh-CN" altLang="en-US" sz="2400" b="1" dirty="0">
                <a:solidFill>
                  <a:srgbClr val="FF0000"/>
                </a:solidFill>
                <a:latin typeface="黑体" panose="02010609060101010101" pitchFamily="49" charset="-122"/>
                <a:ea typeface="黑体" panose="02010609060101010101" pitchFamily="49" charset="-122"/>
              </a:rPr>
              <a:t>自我保健的作用：</a:t>
            </a:r>
          </a:p>
          <a:p>
            <a:pPr eaLnBrk="1" hangingPunct="1">
              <a:lnSpc>
                <a:spcPct val="150000"/>
              </a:lnSpc>
              <a:buClrTx/>
              <a:buSzTx/>
              <a:buFontTx/>
              <a:buNone/>
            </a:pPr>
            <a:r>
              <a:rPr lang="zh-CN" altLang="en-US" sz="2400" b="1" dirty="0">
                <a:solidFill>
                  <a:schemeClr val="accent2"/>
                </a:solidFill>
                <a:latin typeface="黑体" panose="02010609060101010101" pitchFamily="49" charset="-122"/>
                <a:ea typeface="黑体" panose="02010609060101010101" pitchFamily="49" charset="-122"/>
              </a:rPr>
              <a:t>     </a:t>
            </a:r>
            <a:r>
              <a:rPr lang="zh-CN" altLang="en-US" sz="2000" b="1" dirty="0">
                <a:solidFill>
                  <a:schemeClr val="accent2"/>
                </a:solidFill>
                <a:latin typeface="黑体" panose="02010609060101010101" pitchFamily="49" charset="-122"/>
                <a:ea typeface="黑体" panose="02010609060101010101" pitchFamily="49" charset="-122"/>
              </a:rPr>
              <a:t>发挥个体在保健活动中的主观能动性</a:t>
            </a:r>
          </a:p>
          <a:p>
            <a:pPr eaLnBrk="1" hangingPunct="1">
              <a:lnSpc>
                <a:spcPct val="150000"/>
              </a:lnSpc>
              <a:buClrTx/>
              <a:buSzTx/>
              <a:buFontTx/>
              <a:buNone/>
            </a:pPr>
            <a:r>
              <a:rPr lang="zh-CN" altLang="en-US" sz="2000" b="1" dirty="0">
                <a:solidFill>
                  <a:schemeClr val="accent2"/>
                </a:solidFill>
                <a:latin typeface="黑体" panose="02010609060101010101" pitchFamily="49" charset="-122"/>
                <a:ea typeface="黑体" panose="02010609060101010101" pitchFamily="49" charset="-122"/>
              </a:rPr>
              <a:t>      具有巨大的经济效益</a:t>
            </a:r>
          </a:p>
          <a:p>
            <a:pPr eaLnBrk="1" hangingPunct="1">
              <a:lnSpc>
                <a:spcPct val="150000"/>
              </a:lnSpc>
              <a:buClrTx/>
              <a:buSzTx/>
              <a:buFontTx/>
              <a:buNone/>
            </a:pPr>
            <a:r>
              <a:rPr lang="zh-CN" altLang="en-US" sz="2400" b="1" dirty="0">
                <a:solidFill>
                  <a:schemeClr val="accent2"/>
                </a:solidFill>
                <a:latin typeface="黑体" panose="02010609060101010101" pitchFamily="49" charset="-122"/>
                <a:ea typeface="黑体" panose="02010609060101010101" pitchFamily="49" charset="-122"/>
              </a:rPr>
              <a:t>      </a:t>
            </a:r>
            <a:r>
              <a:rPr lang="en-US" altLang="zh-CN" sz="2400" b="1" dirty="0">
                <a:solidFill>
                  <a:srgbClr val="FF0000"/>
                </a:solidFill>
                <a:latin typeface="黑体" panose="02010609060101010101" pitchFamily="49" charset="-122"/>
                <a:ea typeface="黑体" panose="02010609060101010101" pitchFamily="49" charset="-122"/>
              </a:rPr>
              <a:t>&lt;</a:t>
            </a:r>
            <a:r>
              <a:rPr lang="zh-CN" altLang="en-US" sz="2400" b="1" dirty="0">
                <a:solidFill>
                  <a:srgbClr val="FF0000"/>
                </a:solidFill>
                <a:latin typeface="黑体" panose="02010609060101010101" pitchFamily="49" charset="-122"/>
                <a:ea typeface="黑体" panose="02010609060101010101" pitchFamily="49" charset="-122"/>
              </a:rPr>
              <a:t>使人人都成为卫生事业建设的主体</a:t>
            </a:r>
            <a:r>
              <a:rPr lang="en-US" altLang="zh-CN" sz="2400" b="1" dirty="0">
                <a:solidFill>
                  <a:srgbClr val="FF0000"/>
                </a:solidFill>
                <a:latin typeface="黑体" panose="02010609060101010101" pitchFamily="49" charset="-122"/>
                <a:ea typeface="黑体" panose="02010609060101010101" pitchFamily="49" charset="-122"/>
              </a:rPr>
              <a:t>&gt;</a:t>
            </a:r>
          </a:p>
        </p:txBody>
      </p:sp>
    </p:spTree>
  </p:cSld>
  <p:clrMapOvr>
    <a:masterClrMapping/>
  </p:clrMapOvr>
  <p:transition>
    <p:zo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sz="quarter"/>
          </p:nvPr>
        </p:nvSpPr>
        <p:spPr>
          <a:xfrm>
            <a:off x="468313" y="549275"/>
            <a:ext cx="8229600" cy="1143000"/>
          </a:xfrm>
        </p:spPr>
        <p:txBody>
          <a:bodyPr vert="horz" wrap="square" lIns="91440" tIns="45720" rIns="91440" bIns="45720" anchor="ctr"/>
          <a:lstStyle/>
          <a:p>
            <a:pPr eaLnBrk="1" hangingPunct="1"/>
            <a:r>
              <a:rPr lang="zh-CN" altLang="en-US" sz="3600" dirty="0">
                <a:solidFill>
                  <a:srgbClr val="FF0000"/>
                </a:solidFill>
                <a:latin typeface="隶书" panose="02010509060101010101" pitchFamily="49" charset="-122"/>
                <a:ea typeface="隶书" panose="02010509060101010101" pitchFamily="49" charset="-122"/>
              </a:rPr>
              <a:t>自我保健的内容和方法</a:t>
            </a:r>
          </a:p>
        </p:txBody>
      </p:sp>
      <p:sp>
        <p:nvSpPr>
          <p:cNvPr id="67587" name="内容占位符 2"/>
          <p:cNvSpPr>
            <a:spLocks noGrp="1"/>
          </p:cNvSpPr>
          <p:nvPr>
            <p:ph sz="quarter" idx="1"/>
          </p:nvPr>
        </p:nvSpPr>
        <p:spPr>
          <a:xfrm>
            <a:off x="539750" y="2133600"/>
            <a:ext cx="4321175" cy="4392613"/>
          </a:xfrm>
        </p:spPr>
        <p:txBody>
          <a:bodyPr vert="horz" wrap="square" lIns="91440" tIns="45720" rIns="91440" bIns="45720" anchor="t"/>
          <a:lstStyle/>
          <a:p>
            <a:pPr eaLnBrk="1" hangingPunct="1">
              <a:buClrTx/>
              <a:buSzTx/>
              <a:buFontTx/>
            </a:pPr>
            <a:r>
              <a:rPr lang="zh-CN" altLang="en-US" sz="2000" b="1" dirty="0">
                <a:solidFill>
                  <a:srgbClr val="FF0000"/>
                </a:solidFill>
                <a:ea typeface="黑体" panose="02010609060101010101" pitchFamily="49" charset="-122"/>
              </a:rPr>
              <a:t>生理调节</a:t>
            </a:r>
            <a:endParaRPr lang="en-US" altLang="zh-CN" sz="2000" b="1" dirty="0">
              <a:solidFill>
                <a:srgbClr val="FF0000"/>
              </a:solidFill>
              <a:ea typeface="黑体" panose="02010609060101010101" pitchFamily="49" charset="-122"/>
            </a:endParaRPr>
          </a:p>
          <a:p>
            <a:pPr lvl="1" eaLnBrk="1" hangingPunct="1"/>
            <a:r>
              <a:rPr lang="zh-CN" altLang="en-US" sz="2000" b="1" dirty="0">
                <a:solidFill>
                  <a:schemeClr val="accent2"/>
                </a:solidFill>
                <a:ea typeface="黑体" panose="02010609060101010101" pitchFamily="49" charset="-122"/>
              </a:rPr>
              <a:t>坚持运动</a:t>
            </a:r>
            <a:endParaRPr lang="en-US" altLang="zh-CN" sz="2000" b="1" dirty="0">
              <a:solidFill>
                <a:schemeClr val="accent2"/>
              </a:solidFill>
              <a:ea typeface="黑体" panose="02010609060101010101" pitchFamily="49" charset="-122"/>
            </a:endParaRPr>
          </a:p>
          <a:p>
            <a:pPr lvl="1" eaLnBrk="1" hangingPunct="1"/>
            <a:r>
              <a:rPr lang="zh-CN" altLang="en-US" sz="2000" b="1" dirty="0">
                <a:solidFill>
                  <a:schemeClr val="accent2"/>
                </a:solidFill>
                <a:ea typeface="黑体" panose="02010609060101010101" pitchFamily="49" charset="-122"/>
              </a:rPr>
              <a:t>规律生活</a:t>
            </a:r>
            <a:endParaRPr lang="en-US" altLang="zh-CN" sz="2000" b="1" dirty="0">
              <a:solidFill>
                <a:schemeClr val="accent2"/>
              </a:solidFill>
              <a:ea typeface="黑体" panose="02010609060101010101" pitchFamily="49" charset="-122"/>
            </a:endParaRPr>
          </a:p>
          <a:p>
            <a:pPr lvl="1" eaLnBrk="1" hangingPunct="1"/>
            <a:r>
              <a:rPr lang="zh-CN" altLang="en-US" sz="2000" b="1" dirty="0">
                <a:solidFill>
                  <a:schemeClr val="accent2"/>
                </a:solidFill>
                <a:ea typeface="黑体" panose="02010609060101010101" pitchFamily="49" charset="-122"/>
              </a:rPr>
              <a:t>合理营养</a:t>
            </a:r>
            <a:endParaRPr lang="en-US" altLang="zh-CN" sz="2000" b="1" dirty="0">
              <a:solidFill>
                <a:schemeClr val="accent2"/>
              </a:solidFill>
              <a:ea typeface="黑体" panose="02010609060101010101" pitchFamily="49" charset="-122"/>
            </a:endParaRPr>
          </a:p>
          <a:p>
            <a:pPr lvl="1" eaLnBrk="1" hangingPunct="1"/>
            <a:r>
              <a:rPr lang="zh-CN" altLang="en-US" sz="2000" b="1" dirty="0">
                <a:solidFill>
                  <a:schemeClr val="accent2"/>
                </a:solidFill>
                <a:ea typeface="黑体" panose="02010609060101010101" pitchFamily="49" charset="-122"/>
              </a:rPr>
              <a:t>保护生态环境</a:t>
            </a:r>
            <a:endParaRPr lang="en-US" altLang="zh-CN" sz="2000" b="1" dirty="0">
              <a:solidFill>
                <a:schemeClr val="accent2"/>
              </a:solidFill>
              <a:ea typeface="黑体" panose="02010609060101010101" pitchFamily="49" charset="-122"/>
            </a:endParaRPr>
          </a:p>
          <a:p>
            <a:pPr eaLnBrk="1" hangingPunct="1">
              <a:buClrTx/>
              <a:buSzTx/>
              <a:buFontTx/>
            </a:pPr>
            <a:r>
              <a:rPr lang="zh-CN" altLang="en-US" sz="2000" b="1" dirty="0">
                <a:solidFill>
                  <a:srgbClr val="FF0000"/>
                </a:solidFill>
                <a:ea typeface="黑体" panose="02010609060101010101" pitchFamily="49" charset="-122"/>
              </a:rPr>
              <a:t>心理调节</a:t>
            </a:r>
            <a:endParaRPr lang="en-US" altLang="zh-CN" sz="2000" b="1" dirty="0">
              <a:solidFill>
                <a:srgbClr val="FF0000"/>
              </a:solidFill>
              <a:ea typeface="黑体" panose="02010609060101010101" pitchFamily="49" charset="-122"/>
            </a:endParaRPr>
          </a:p>
          <a:p>
            <a:pPr lvl="1" eaLnBrk="1" hangingPunct="1"/>
            <a:r>
              <a:rPr lang="zh-CN" altLang="en-US" sz="2000" b="1" dirty="0">
                <a:solidFill>
                  <a:schemeClr val="accent2"/>
                </a:solidFill>
                <a:ea typeface="黑体" panose="02010609060101010101" pitchFamily="49" charset="-122"/>
              </a:rPr>
              <a:t>保持良好心态</a:t>
            </a:r>
          </a:p>
          <a:p>
            <a:pPr lvl="1" eaLnBrk="1" hangingPunct="1"/>
            <a:r>
              <a:rPr lang="zh-CN" altLang="en-US" sz="2000" b="1" dirty="0">
                <a:solidFill>
                  <a:schemeClr val="accent2"/>
                </a:solidFill>
                <a:ea typeface="黑体" panose="02010609060101010101" pitchFamily="49" charset="-122"/>
              </a:rPr>
              <a:t>控制紧张情绪</a:t>
            </a:r>
            <a:endParaRPr lang="en-US" altLang="zh-CN" sz="2000" b="1" dirty="0">
              <a:solidFill>
                <a:schemeClr val="accent2"/>
              </a:solidFill>
              <a:ea typeface="黑体" panose="02010609060101010101" pitchFamily="49" charset="-122"/>
            </a:endParaRPr>
          </a:p>
          <a:p>
            <a:pPr eaLnBrk="1" hangingPunct="1">
              <a:buClrTx/>
              <a:buSzTx/>
              <a:buFontTx/>
            </a:pPr>
            <a:r>
              <a:rPr lang="zh-CN" altLang="en-US" sz="2000" b="1" dirty="0">
                <a:solidFill>
                  <a:srgbClr val="FF0000"/>
                </a:solidFill>
                <a:ea typeface="黑体" panose="02010609060101010101" pitchFamily="49" charset="-122"/>
              </a:rPr>
              <a:t>行为矫正</a:t>
            </a:r>
            <a:endParaRPr lang="zh-CN" altLang="en-US" sz="2400" b="1" dirty="0">
              <a:solidFill>
                <a:schemeClr val="accent2"/>
              </a:solidFill>
              <a:ea typeface="黑体" panose="02010609060101010101" pitchFamily="49" charset="-122"/>
            </a:endParaRPr>
          </a:p>
          <a:p>
            <a:pPr lvl="1" eaLnBrk="1" hangingPunct="1"/>
            <a:r>
              <a:rPr lang="zh-CN" altLang="en-US" sz="2000" b="1" dirty="0">
                <a:solidFill>
                  <a:schemeClr val="accent2"/>
                </a:solidFill>
                <a:ea typeface="黑体" panose="02010609060101010101" pitchFamily="49" charset="-122"/>
              </a:rPr>
              <a:t>促进健康行为的培养</a:t>
            </a:r>
          </a:p>
          <a:p>
            <a:pPr lvl="1" eaLnBrk="1" hangingPunct="1"/>
            <a:r>
              <a:rPr lang="zh-CN" altLang="en-US" sz="2000" b="1" dirty="0">
                <a:solidFill>
                  <a:schemeClr val="accent2"/>
                </a:solidFill>
                <a:ea typeface="黑体" panose="02010609060101010101" pitchFamily="49" charset="-122"/>
              </a:rPr>
              <a:t>消除或控制危害健康的行为</a:t>
            </a:r>
            <a:endParaRPr lang="zh-CN" altLang="en-US" sz="1800" b="1" dirty="0">
              <a:solidFill>
                <a:srgbClr val="FF0000"/>
              </a:solidFill>
              <a:ea typeface="黑体" panose="02010609060101010101" pitchFamily="49" charset="-122"/>
            </a:endParaRPr>
          </a:p>
          <a:p>
            <a:pPr eaLnBrk="1" hangingPunct="1">
              <a:buClrTx/>
              <a:buSzTx/>
              <a:buFontTx/>
            </a:pPr>
            <a:r>
              <a:rPr lang="zh-CN" altLang="en-US" sz="2000" b="1" dirty="0">
                <a:solidFill>
                  <a:srgbClr val="FF0000"/>
                </a:solidFill>
                <a:ea typeface="黑体" panose="02010609060101010101" pitchFamily="49" charset="-122"/>
              </a:rPr>
              <a:t>自我诊断</a:t>
            </a:r>
          </a:p>
          <a:p>
            <a:pPr lvl="1" eaLnBrk="1" hangingPunct="1"/>
            <a:endParaRPr lang="zh-CN" altLang="en-US" sz="2000" b="1" dirty="0">
              <a:solidFill>
                <a:schemeClr val="accent2"/>
              </a:solidFill>
              <a:ea typeface="黑体" panose="02010609060101010101" pitchFamily="49" charset="-122"/>
            </a:endParaRPr>
          </a:p>
          <a:p>
            <a:pPr lvl="1" eaLnBrk="1" hangingPunct="1">
              <a:buNone/>
            </a:pPr>
            <a:endParaRPr lang="zh-CN" altLang="en-US" sz="2400" b="1" dirty="0">
              <a:solidFill>
                <a:schemeClr val="accent2"/>
              </a:solidFill>
              <a:ea typeface="黑体" panose="02010609060101010101" pitchFamily="49" charset="-122"/>
            </a:endParaRPr>
          </a:p>
        </p:txBody>
      </p:sp>
      <p:sp>
        <p:nvSpPr>
          <p:cNvPr id="67588" name="Text Box 5"/>
          <p:cNvSpPr txBox="1"/>
          <p:nvPr/>
        </p:nvSpPr>
        <p:spPr>
          <a:xfrm>
            <a:off x="538163" y="1557338"/>
            <a:ext cx="3889375" cy="523875"/>
          </a:xfrm>
          <a:prstGeom prst="rect">
            <a:avLst/>
          </a:prstGeom>
          <a:noFill/>
          <a:ln w="9525">
            <a:noFill/>
          </a:ln>
        </p:spPr>
        <p:txBody>
          <a:bodyPr>
            <a:spAutoFit/>
          </a:bodyPr>
          <a:lstStyle/>
          <a:p>
            <a:pPr>
              <a:spcBef>
                <a:spcPct val="50000"/>
              </a:spcBef>
            </a:pPr>
            <a:r>
              <a:rPr lang="en-US" altLang="zh-CN" sz="2800" b="1" dirty="0">
                <a:solidFill>
                  <a:srgbClr val="FF0000"/>
                </a:solidFill>
                <a:latin typeface="隶书" panose="02010509060101010101" pitchFamily="49" charset="-122"/>
                <a:ea typeface="隶书" panose="02010509060101010101" pitchFamily="49" charset="-122"/>
              </a:rPr>
              <a:t>1</a:t>
            </a:r>
            <a:r>
              <a:rPr lang="zh-CN" altLang="en-US" sz="2800" b="1" dirty="0">
                <a:solidFill>
                  <a:srgbClr val="FF0000"/>
                </a:solidFill>
                <a:latin typeface="隶书" panose="02010509060101010101" pitchFamily="49" charset="-122"/>
                <a:ea typeface="隶书" panose="02010509060101010101" pitchFamily="49" charset="-122"/>
              </a:rPr>
              <a:t>、个人自我保健</a:t>
            </a: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p:nvPr/>
        </p:nvGrpSpPr>
        <p:grpSpPr>
          <a:xfrm>
            <a:off x="468313" y="1916113"/>
            <a:ext cx="647700" cy="649287"/>
            <a:chOff x="816" y="2304"/>
            <a:chExt cx="1440" cy="448"/>
          </a:xfrm>
        </p:grpSpPr>
        <p:sp>
          <p:nvSpPr>
            <p:cNvPr id="15375" name="Freeform 3"/>
            <p:cNvSpPr/>
            <p:nvPr/>
          </p:nvSpPr>
          <p:spPr>
            <a:xfrm>
              <a:off x="901" y="2562"/>
              <a:ext cx="1270" cy="190"/>
            </a:xfrm>
            <a:custGeom>
              <a:avLst/>
              <a:gdLst>
                <a:gd name="txL" fmla="*/ 0 w 1120"/>
                <a:gd name="txT" fmla="*/ 0 h 252"/>
                <a:gd name="txR" fmla="*/ 1120 w 1120"/>
                <a:gd name="txB" fmla="*/ 252 h 252"/>
              </a:gdLst>
              <a:ahLst/>
              <a:cxnLst>
                <a:cxn ang="0">
                  <a:pos x="1120" y="252"/>
                </a:cxn>
                <a:cxn ang="0">
                  <a:pos x="1116" y="250"/>
                </a:cxn>
                <a:cxn ang="0">
                  <a:pos x="1100" y="246"/>
                </a:cxn>
                <a:cxn ang="0">
                  <a:pos x="1074" y="240"/>
                </a:cxn>
                <a:cxn ang="0">
                  <a:pos x="1038" y="232"/>
                </a:cxn>
                <a:cxn ang="0">
                  <a:pos x="992" y="222"/>
                </a:cxn>
                <a:cxn ang="0">
                  <a:pos x="938" y="212"/>
                </a:cxn>
                <a:cxn ang="0">
                  <a:pos x="876" y="204"/>
                </a:cxn>
                <a:cxn ang="0">
                  <a:pos x="806" y="196"/>
                </a:cxn>
                <a:cxn ang="0">
                  <a:pos x="730" y="190"/>
                </a:cxn>
                <a:cxn ang="0">
                  <a:pos x="646" y="184"/>
                </a:cxn>
                <a:cxn ang="0">
                  <a:pos x="556" y="184"/>
                </a:cxn>
                <a:cxn ang="0">
                  <a:pos x="466" y="184"/>
                </a:cxn>
                <a:cxn ang="0">
                  <a:pos x="384" y="190"/>
                </a:cxn>
                <a:cxn ang="0">
                  <a:pos x="308" y="196"/>
                </a:cxn>
                <a:cxn ang="0">
                  <a:pos x="238" y="204"/>
                </a:cxn>
                <a:cxn ang="0">
                  <a:pos x="178" y="212"/>
                </a:cxn>
                <a:cxn ang="0">
                  <a:pos x="126" y="222"/>
                </a:cxn>
                <a:cxn ang="0">
                  <a:pos x="82" y="232"/>
                </a:cxn>
                <a:cxn ang="0">
                  <a:pos x="46" y="240"/>
                </a:cxn>
                <a:cxn ang="0">
                  <a:pos x="20" y="246"/>
                </a:cxn>
                <a:cxn ang="0">
                  <a:pos x="6" y="250"/>
                </a:cxn>
                <a:cxn ang="0">
                  <a:pos x="0" y="252"/>
                </a:cxn>
                <a:cxn ang="0">
                  <a:pos x="0" y="62"/>
                </a:cxn>
                <a:cxn ang="0">
                  <a:pos x="560" y="0"/>
                </a:cxn>
                <a:cxn ang="0">
                  <a:pos x="1120" y="62"/>
                </a:cxn>
                <a:cxn ang="0">
                  <a:pos x="1120" y="252"/>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p>
              <a:endParaRPr lang="zh-CN" altLang="en-US"/>
            </a:p>
          </p:txBody>
        </p:sp>
        <p:sp>
          <p:nvSpPr>
            <p:cNvPr id="235524" name="Rectangle 4"/>
            <p:cNvSpPr>
              <a:spLocks noChangeArrowheads="1"/>
            </p:cNvSpPr>
            <p:nvPr/>
          </p:nvSpPr>
          <p:spPr bwMode="gray">
            <a:xfrm>
              <a:off x="816" y="2304"/>
              <a:ext cx="1440" cy="393"/>
            </a:xfrm>
            <a:prstGeom prst="rect">
              <a:avLst/>
            </a:prstGeom>
            <a:gradFill rotWithShape="1">
              <a:gsLst>
                <a:gs pos="0">
                  <a:schemeClr val="accent1">
                    <a:gamma/>
                    <a:tint val="48627"/>
                    <a:invGamma/>
                  </a:schemeClr>
                </a:gs>
                <a:gs pos="100000">
                  <a:schemeClr val="accent1"/>
                </a:gs>
              </a:gsLst>
              <a:lin ang="2700000" scaled="1"/>
            </a:gradFill>
            <a:ln w="9525" algn="ctr">
              <a:noFill/>
              <a:miter lim="800000"/>
            </a:ln>
            <a:effectLst/>
          </p:spPr>
          <p:txBody>
            <a:bodyPr wrap="none" anchor="ctr"/>
            <a:lstStyle/>
            <a:p>
              <a:pPr algn="ctr" eaLnBrk="0" hangingPunct="0"/>
              <a:r>
                <a:rPr lang="en-US" altLang="ko-KR" b="1" dirty="0">
                  <a:solidFill>
                    <a:srgbClr val="000000"/>
                  </a:solidFill>
                  <a:effectLst>
                    <a:outerShdw blurRad="38100" dist="38100" dir="2700000">
                      <a:srgbClr val="C0C0C0"/>
                    </a:outerShdw>
                  </a:effectLst>
                  <a:latin typeface="Arial" panose="020B0604020202020204" pitchFamily="34" charset="0"/>
                  <a:ea typeface="Gulim" panose="020B0600000101010101" pitchFamily="34" charset="-127"/>
                </a:rPr>
                <a:t>1</a:t>
              </a:r>
            </a:p>
          </p:txBody>
        </p:sp>
      </p:grpSp>
      <p:grpSp>
        <p:nvGrpSpPr>
          <p:cNvPr id="15363" name="Group 5"/>
          <p:cNvGrpSpPr/>
          <p:nvPr/>
        </p:nvGrpSpPr>
        <p:grpSpPr>
          <a:xfrm>
            <a:off x="468313" y="3933825"/>
            <a:ext cx="647700" cy="627063"/>
            <a:chOff x="816" y="2304"/>
            <a:chExt cx="1440" cy="448"/>
          </a:xfrm>
        </p:grpSpPr>
        <p:sp>
          <p:nvSpPr>
            <p:cNvPr id="15373" name="Freeform 6"/>
            <p:cNvSpPr/>
            <p:nvPr/>
          </p:nvSpPr>
          <p:spPr>
            <a:xfrm>
              <a:off x="901" y="2562"/>
              <a:ext cx="1270" cy="190"/>
            </a:xfrm>
            <a:custGeom>
              <a:avLst/>
              <a:gdLst>
                <a:gd name="txL" fmla="*/ 0 w 1120"/>
                <a:gd name="txT" fmla="*/ 0 h 252"/>
                <a:gd name="txR" fmla="*/ 1120 w 1120"/>
                <a:gd name="txB" fmla="*/ 252 h 252"/>
              </a:gdLst>
              <a:ahLst/>
              <a:cxnLst>
                <a:cxn ang="0">
                  <a:pos x="1120" y="252"/>
                </a:cxn>
                <a:cxn ang="0">
                  <a:pos x="1116" y="250"/>
                </a:cxn>
                <a:cxn ang="0">
                  <a:pos x="1100" y="246"/>
                </a:cxn>
                <a:cxn ang="0">
                  <a:pos x="1074" y="240"/>
                </a:cxn>
                <a:cxn ang="0">
                  <a:pos x="1038" y="232"/>
                </a:cxn>
                <a:cxn ang="0">
                  <a:pos x="992" y="222"/>
                </a:cxn>
                <a:cxn ang="0">
                  <a:pos x="938" y="212"/>
                </a:cxn>
                <a:cxn ang="0">
                  <a:pos x="876" y="204"/>
                </a:cxn>
                <a:cxn ang="0">
                  <a:pos x="806" y="196"/>
                </a:cxn>
                <a:cxn ang="0">
                  <a:pos x="730" y="190"/>
                </a:cxn>
                <a:cxn ang="0">
                  <a:pos x="646" y="184"/>
                </a:cxn>
                <a:cxn ang="0">
                  <a:pos x="556" y="184"/>
                </a:cxn>
                <a:cxn ang="0">
                  <a:pos x="466" y="184"/>
                </a:cxn>
                <a:cxn ang="0">
                  <a:pos x="384" y="190"/>
                </a:cxn>
                <a:cxn ang="0">
                  <a:pos x="308" y="196"/>
                </a:cxn>
                <a:cxn ang="0">
                  <a:pos x="238" y="204"/>
                </a:cxn>
                <a:cxn ang="0">
                  <a:pos x="178" y="212"/>
                </a:cxn>
                <a:cxn ang="0">
                  <a:pos x="126" y="222"/>
                </a:cxn>
                <a:cxn ang="0">
                  <a:pos x="82" y="232"/>
                </a:cxn>
                <a:cxn ang="0">
                  <a:pos x="46" y="240"/>
                </a:cxn>
                <a:cxn ang="0">
                  <a:pos x="20" y="246"/>
                </a:cxn>
                <a:cxn ang="0">
                  <a:pos x="6" y="250"/>
                </a:cxn>
                <a:cxn ang="0">
                  <a:pos x="0" y="252"/>
                </a:cxn>
                <a:cxn ang="0">
                  <a:pos x="0" y="62"/>
                </a:cxn>
                <a:cxn ang="0">
                  <a:pos x="560" y="0"/>
                </a:cxn>
                <a:cxn ang="0">
                  <a:pos x="1120" y="62"/>
                </a:cxn>
                <a:cxn ang="0">
                  <a:pos x="1120" y="252"/>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p>
              <a:endParaRPr lang="zh-CN" altLang="en-US"/>
            </a:p>
          </p:txBody>
        </p:sp>
        <p:sp>
          <p:nvSpPr>
            <p:cNvPr id="235527" name="Rectangle 7"/>
            <p:cNvSpPr>
              <a:spLocks noChangeArrowheads="1"/>
            </p:cNvSpPr>
            <p:nvPr/>
          </p:nvSpPr>
          <p:spPr bwMode="gray">
            <a:xfrm>
              <a:off x="816" y="2304"/>
              <a:ext cx="1440" cy="394"/>
            </a:xfrm>
            <a:prstGeom prst="rect">
              <a:avLst/>
            </a:prstGeom>
            <a:gradFill rotWithShape="1">
              <a:gsLst>
                <a:gs pos="0">
                  <a:schemeClr val="hlink">
                    <a:gamma/>
                    <a:tint val="36471"/>
                    <a:invGamma/>
                  </a:schemeClr>
                </a:gs>
                <a:gs pos="100000">
                  <a:schemeClr val="hlink"/>
                </a:gs>
              </a:gsLst>
              <a:lin ang="2700000" scaled="1"/>
            </a:gradFill>
            <a:ln w="9525" algn="ctr">
              <a:noFill/>
              <a:miter lim="800000"/>
            </a:ln>
            <a:effectLst/>
          </p:spPr>
          <p:txBody>
            <a:bodyPr wrap="none" anchor="ctr"/>
            <a:lstStyle/>
            <a:p>
              <a:pPr algn="ctr" eaLnBrk="0" hangingPunct="0"/>
              <a:r>
                <a:rPr lang="en-US" altLang="ko-KR" b="1" dirty="0">
                  <a:solidFill>
                    <a:srgbClr val="000000"/>
                  </a:solidFill>
                  <a:effectLst>
                    <a:outerShdw blurRad="38100" dist="38100" dir="2700000">
                      <a:srgbClr val="C0C0C0"/>
                    </a:outerShdw>
                  </a:effectLst>
                  <a:latin typeface="Arial" panose="020B0604020202020204" pitchFamily="34" charset="0"/>
                  <a:ea typeface="Gulim" panose="020B0600000101010101" pitchFamily="34" charset="-127"/>
                </a:rPr>
                <a:t>2</a:t>
              </a:r>
            </a:p>
          </p:txBody>
        </p:sp>
      </p:grpSp>
      <p:cxnSp>
        <p:nvCxnSpPr>
          <p:cNvPr id="15364" name="AutoShape 8"/>
          <p:cNvCxnSpPr>
            <a:stCxn id="15375" idx="11"/>
            <a:endCxn id="235527" idx="0"/>
          </p:cNvCxnSpPr>
          <p:nvPr/>
        </p:nvCxnSpPr>
        <p:spPr>
          <a:xfrm>
            <a:off x="790575" y="2490788"/>
            <a:ext cx="1588" cy="1443037"/>
          </a:xfrm>
          <a:prstGeom prst="straightConnector1">
            <a:avLst/>
          </a:prstGeom>
          <a:ln w="9525" cap="flat" cmpd="sng">
            <a:solidFill>
              <a:srgbClr val="808080"/>
            </a:solidFill>
            <a:prstDash val="solid"/>
            <a:headEnd type="none" w="med" len="med"/>
            <a:tailEnd type="none" w="med" len="med"/>
          </a:ln>
        </p:spPr>
      </p:cxnSp>
      <p:cxnSp>
        <p:nvCxnSpPr>
          <p:cNvPr id="15365" name="AutoShape 9"/>
          <p:cNvCxnSpPr>
            <a:stCxn id="15373" idx="11"/>
            <a:endCxn id="235527" idx="0"/>
          </p:cNvCxnSpPr>
          <p:nvPr/>
        </p:nvCxnSpPr>
        <p:spPr>
          <a:xfrm>
            <a:off x="790575" y="4489450"/>
            <a:ext cx="1588" cy="574675"/>
          </a:xfrm>
          <a:prstGeom prst="straightConnector1">
            <a:avLst/>
          </a:prstGeom>
          <a:ln w="9525" cap="flat" cmpd="sng">
            <a:solidFill>
              <a:srgbClr val="808080"/>
            </a:solidFill>
            <a:prstDash val="solid"/>
            <a:headEnd type="none" w="med" len="med"/>
            <a:tailEnd type="none" w="med" len="med"/>
          </a:ln>
        </p:spPr>
      </p:cxnSp>
      <p:sp>
        <p:nvSpPr>
          <p:cNvPr id="15366" name="Line 10"/>
          <p:cNvSpPr/>
          <p:nvPr/>
        </p:nvSpPr>
        <p:spPr>
          <a:xfrm>
            <a:off x="900113" y="3211513"/>
            <a:ext cx="7704137" cy="1587"/>
          </a:xfrm>
          <a:prstGeom prst="line">
            <a:avLst/>
          </a:prstGeom>
          <a:ln w="38100" cap="rnd" cmpd="sng">
            <a:solidFill>
              <a:srgbClr val="969696"/>
            </a:solidFill>
            <a:prstDash val="sysDot"/>
            <a:headEnd type="none" w="med" len="med"/>
            <a:tailEnd type="oval" w="med" len="med"/>
          </a:ln>
        </p:spPr>
      </p:sp>
      <p:grpSp>
        <p:nvGrpSpPr>
          <p:cNvPr id="15367" name="Group 14"/>
          <p:cNvGrpSpPr/>
          <p:nvPr/>
        </p:nvGrpSpPr>
        <p:grpSpPr>
          <a:xfrm>
            <a:off x="900113" y="4433888"/>
            <a:ext cx="7704137" cy="579437"/>
            <a:chOff x="567" y="1692"/>
            <a:chExt cx="4853" cy="365"/>
          </a:xfrm>
        </p:grpSpPr>
        <p:sp>
          <p:nvSpPr>
            <p:cNvPr id="15371" name="Line 15"/>
            <p:cNvSpPr/>
            <p:nvPr/>
          </p:nvSpPr>
          <p:spPr>
            <a:xfrm>
              <a:off x="567" y="2024"/>
              <a:ext cx="4853" cy="0"/>
            </a:xfrm>
            <a:prstGeom prst="line">
              <a:avLst/>
            </a:prstGeom>
            <a:ln w="38100" cap="rnd" cmpd="sng">
              <a:solidFill>
                <a:srgbClr val="969696"/>
              </a:solidFill>
              <a:prstDash val="sysDot"/>
              <a:headEnd type="none" w="med" len="med"/>
              <a:tailEnd type="oval" w="med" len="med"/>
            </a:ln>
          </p:spPr>
        </p:sp>
        <p:sp>
          <p:nvSpPr>
            <p:cNvPr id="15372" name="Text Box 16"/>
            <p:cNvSpPr txBox="1"/>
            <p:nvPr/>
          </p:nvSpPr>
          <p:spPr>
            <a:xfrm>
              <a:off x="676" y="1692"/>
              <a:ext cx="116" cy="365"/>
            </a:xfrm>
            <a:prstGeom prst="rect">
              <a:avLst/>
            </a:prstGeom>
            <a:noFill/>
            <a:ln w="9525">
              <a:noFill/>
            </a:ln>
          </p:spPr>
          <p:txBody>
            <a:bodyPr wrap="none">
              <a:spAutoFit/>
            </a:bodyPr>
            <a:lstStyle/>
            <a:p>
              <a:pPr eaLnBrk="0" hangingPunct="0"/>
              <a:endParaRPr lang="en-US" altLang="ko-KR" sz="3200" b="1" dirty="0">
                <a:latin typeface="Arial" panose="020B0604020202020204" pitchFamily="34" charset="0"/>
                <a:ea typeface="좋은 귀염둥이빼로" pitchFamily="18" charset="-127"/>
              </a:endParaRPr>
            </a:p>
          </p:txBody>
        </p:sp>
      </p:grpSp>
      <p:sp>
        <p:nvSpPr>
          <p:cNvPr id="15368" name="Rectangle 2"/>
          <p:cNvSpPr/>
          <p:nvPr/>
        </p:nvSpPr>
        <p:spPr>
          <a:xfrm>
            <a:off x="468313" y="766763"/>
            <a:ext cx="7991475" cy="925512"/>
          </a:xfrm>
          <a:prstGeom prst="rect">
            <a:avLst/>
          </a:prstGeom>
          <a:noFill/>
          <a:ln w="9525">
            <a:noFill/>
          </a:ln>
        </p:spPr>
        <p:txBody>
          <a:bodyPr anchor="ctr"/>
          <a:lstStyle/>
          <a:p>
            <a:pPr algn="ctr"/>
            <a:r>
              <a:rPr lang="zh-CN" altLang="en-US" sz="4000" b="1" dirty="0">
                <a:solidFill>
                  <a:srgbClr val="FF0000"/>
                </a:solidFill>
                <a:latin typeface="隶书" panose="02010509060101010101" pitchFamily="49" charset="-122"/>
                <a:ea typeface="隶书" panose="02010509060101010101" pitchFamily="49" charset="-122"/>
              </a:rPr>
              <a:t>全科医生的预防医学观念</a:t>
            </a:r>
          </a:p>
        </p:txBody>
      </p:sp>
      <p:sp>
        <p:nvSpPr>
          <p:cNvPr id="15369" name="Text Box 21"/>
          <p:cNvSpPr txBox="1"/>
          <p:nvPr/>
        </p:nvSpPr>
        <p:spPr>
          <a:xfrm>
            <a:off x="1150938" y="1774825"/>
            <a:ext cx="7561262" cy="1311275"/>
          </a:xfrm>
          <a:prstGeom prst="rect">
            <a:avLst/>
          </a:prstGeom>
          <a:noFill/>
          <a:ln w="9525">
            <a:noFill/>
          </a:ln>
        </p:spPr>
        <p:txBody>
          <a:bodyPr>
            <a:spAutoFit/>
          </a:bodyPr>
          <a:lstStyle/>
          <a:p>
            <a:pPr>
              <a:spcBef>
                <a:spcPct val="50000"/>
              </a:spcBef>
            </a:pPr>
            <a:r>
              <a:rPr lang="zh-CN" altLang="en-US" sz="2000" b="1" dirty="0">
                <a:solidFill>
                  <a:schemeClr val="accent2"/>
                </a:solidFill>
                <a:latin typeface="Arial" panose="020B0604020202020204" pitchFamily="34" charset="0"/>
                <a:ea typeface="黑体" panose="02010609060101010101" pitchFamily="49" charset="-122"/>
              </a:rPr>
              <a:t>将与个人及其家庭的每一次接触都看成是提供预防服务的良好时机。全科医生不仅需要处理现患疾病，还应该对其健康状况与危险因素进行全面、系统地评价，规划预防保健方案。注意患者及其家庭成员疾病早期或亚健康问题并及时处理。</a:t>
            </a:r>
          </a:p>
        </p:txBody>
      </p:sp>
      <p:sp>
        <p:nvSpPr>
          <p:cNvPr id="15370" name="Text Box 22"/>
          <p:cNvSpPr txBox="1"/>
          <p:nvPr/>
        </p:nvSpPr>
        <p:spPr>
          <a:xfrm>
            <a:off x="1187450" y="3790950"/>
            <a:ext cx="7561263" cy="1006475"/>
          </a:xfrm>
          <a:prstGeom prst="rect">
            <a:avLst/>
          </a:prstGeom>
          <a:noFill/>
          <a:ln w="9525">
            <a:noFill/>
          </a:ln>
        </p:spPr>
        <p:txBody>
          <a:bodyPr>
            <a:spAutoFit/>
          </a:bodyPr>
          <a:lstStyle/>
          <a:p>
            <a:pPr>
              <a:spcBef>
                <a:spcPct val="50000"/>
              </a:spcBef>
            </a:pPr>
            <a:r>
              <a:rPr lang="zh-CN" altLang="en-US" sz="2000" b="1" dirty="0">
                <a:solidFill>
                  <a:schemeClr val="accent2"/>
                </a:solidFill>
                <a:latin typeface="Arial" panose="020B0604020202020204" pitchFamily="34" charset="0"/>
                <a:ea typeface="黑体" panose="02010609060101010101" pitchFamily="49" charset="-122"/>
              </a:rPr>
              <a:t>将预防服务落实在日常医疗服务中。服务计划应包括详细的顺延性和规划性预防医学内容，并在日常工作中落实这些计划，形成沿生命周期的连续性健康照顾的鲜明特色。</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2"/>
          <p:cNvSpPr/>
          <p:nvPr/>
        </p:nvSpPr>
        <p:spPr>
          <a:xfrm>
            <a:off x="541338" y="1196975"/>
            <a:ext cx="8423275" cy="5400675"/>
          </a:xfrm>
          <a:prstGeom prst="rect">
            <a:avLst/>
          </a:prstGeom>
          <a:noFill/>
          <a:ln w="9525">
            <a:noFill/>
          </a:ln>
        </p:spPr>
        <p:txBody>
          <a:bodyPr/>
          <a:lstStyle/>
          <a:p>
            <a:pPr marL="342900" indent="-342900">
              <a:lnSpc>
                <a:spcPct val="120000"/>
              </a:lnSpc>
              <a:spcBef>
                <a:spcPct val="20000"/>
              </a:spcBef>
              <a:buBlip>
                <a:blip r:embed="rId2"/>
              </a:buBlip>
            </a:pPr>
            <a:r>
              <a:rPr lang="zh-CN" altLang="en-US" sz="2000" b="1" dirty="0">
                <a:solidFill>
                  <a:srgbClr val="FF0000"/>
                </a:solidFill>
                <a:latin typeface="黑体" panose="02010609060101010101" pitchFamily="49" charset="-122"/>
                <a:ea typeface="黑体" panose="02010609060101010101" pitchFamily="49" charset="-122"/>
              </a:rPr>
              <a:t>自我治疗</a:t>
            </a:r>
            <a:endParaRPr lang="en-US" altLang="zh-CN" sz="2000" b="1" dirty="0">
              <a:solidFill>
                <a:srgbClr val="FF0000"/>
              </a:solidFill>
              <a:latin typeface="黑体" panose="02010609060101010101" pitchFamily="49" charset="-122"/>
              <a:ea typeface="黑体" panose="02010609060101010101" pitchFamily="49" charset="-122"/>
            </a:endParaRPr>
          </a:p>
          <a:p>
            <a:pPr marL="742950" lvl="1" indent="-285750" eaLnBrk="1" hangingPunct="1">
              <a:lnSpc>
                <a:spcPct val="120000"/>
              </a:lnSpc>
              <a:spcBef>
                <a:spcPct val="20000"/>
              </a:spcBef>
              <a:buNone/>
            </a:pPr>
            <a:r>
              <a:rPr lang="zh-CN" altLang="en-US" sz="2000" b="1" dirty="0">
                <a:solidFill>
                  <a:schemeClr val="accent2"/>
                </a:solidFill>
                <a:latin typeface="黑体" panose="02010609060101010101" pitchFamily="49" charset="-122"/>
                <a:ea typeface="黑体" panose="02010609060101010101" pitchFamily="49" charset="-122"/>
              </a:rPr>
              <a:t>  全科医生因势利导地进行自我治疗知识教育和技能传授，</a:t>
            </a:r>
          </a:p>
          <a:p>
            <a:pPr marL="742950" lvl="1" indent="-285750" eaLnBrk="1" hangingPunct="1">
              <a:lnSpc>
                <a:spcPct val="120000"/>
              </a:lnSpc>
              <a:spcBef>
                <a:spcPct val="20000"/>
              </a:spcBef>
              <a:buNone/>
            </a:pPr>
            <a:r>
              <a:rPr lang="zh-CN" altLang="en-US" sz="2000" b="1" dirty="0">
                <a:solidFill>
                  <a:schemeClr val="accent2"/>
                </a:solidFill>
                <a:latin typeface="黑体" panose="02010609060101010101" pitchFamily="49" charset="-122"/>
                <a:ea typeface="黑体" panose="02010609060101010101" pitchFamily="49" charset="-122"/>
              </a:rPr>
              <a:t>  使患者熟悉所用药物的适应证和不良反应，掌握消毒、注</a:t>
            </a:r>
          </a:p>
          <a:p>
            <a:pPr marL="742950" lvl="1" indent="-285750" eaLnBrk="1" hangingPunct="1">
              <a:lnSpc>
                <a:spcPct val="120000"/>
              </a:lnSpc>
              <a:spcBef>
                <a:spcPct val="20000"/>
              </a:spcBef>
              <a:buNone/>
            </a:pPr>
            <a:r>
              <a:rPr lang="zh-CN" altLang="en-US" sz="2000" b="1" dirty="0">
                <a:solidFill>
                  <a:schemeClr val="accent2"/>
                </a:solidFill>
                <a:latin typeface="黑体" panose="02010609060101010101" pitchFamily="49" charset="-122"/>
                <a:ea typeface="黑体" panose="02010609060101010101" pitchFamily="49" charset="-122"/>
              </a:rPr>
              <a:t>  射、换药技术及过敏反应的处理方法</a:t>
            </a:r>
          </a:p>
          <a:p>
            <a:pPr marL="342900" indent="-342900">
              <a:lnSpc>
                <a:spcPct val="120000"/>
              </a:lnSpc>
              <a:spcBef>
                <a:spcPct val="20000"/>
              </a:spcBef>
              <a:buBlip>
                <a:blip r:embed="rId2"/>
              </a:buBlip>
            </a:pPr>
            <a:r>
              <a:rPr lang="zh-CN" altLang="en-US" sz="2000" b="1" dirty="0">
                <a:solidFill>
                  <a:srgbClr val="FF0000"/>
                </a:solidFill>
                <a:latin typeface="黑体" panose="02010609060101010101" pitchFamily="49" charset="-122"/>
                <a:ea typeface="黑体" panose="02010609060101010101" pitchFamily="49" charset="-122"/>
              </a:rPr>
              <a:t>自我预防</a:t>
            </a:r>
          </a:p>
          <a:p>
            <a:pPr marL="342900" indent="-342900">
              <a:lnSpc>
                <a:spcPct val="120000"/>
              </a:lnSpc>
              <a:spcBef>
                <a:spcPct val="20000"/>
              </a:spcBef>
            </a:pPr>
            <a:r>
              <a:rPr lang="zh-CN" altLang="en-US" sz="2000" dirty="0">
                <a:latin typeface="黑体" panose="02010609060101010101" pitchFamily="49" charset="-122"/>
                <a:ea typeface="黑体" panose="02010609060101010101" pitchFamily="49" charset="-122"/>
              </a:rPr>
              <a:t>      </a:t>
            </a:r>
            <a:r>
              <a:rPr lang="zh-CN" altLang="en-US" sz="2000" b="1" dirty="0">
                <a:solidFill>
                  <a:schemeClr val="accent2"/>
                </a:solidFill>
                <a:latin typeface="黑体" panose="02010609060101010101" pitchFamily="49" charset="-122"/>
                <a:ea typeface="黑体" panose="02010609060101010101" pitchFamily="49" charset="-122"/>
              </a:rPr>
              <a:t>疾病或意外事故出现之前，个体所作的心理上、知识上和</a:t>
            </a:r>
          </a:p>
          <a:p>
            <a:pPr marL="342900" indent="-342900">
              <a:lnSpc>
                <a:spcPct val="120000"/>
              </a:lnSpc>
              <a:spcBef>
                <a:spcPct val="20000"/>
              </a:spcBef>
            </a:pPr>
            <a:r>
              <a:rPr lang="zh-CN" altLang="en-US" sz="2000" b="1" dirty="0">
                <a:solidFill>
                  <a:schemeClr val="accent2"/>
                </a:solidFill>
                <a:latin typeface="黑体" panose="02010609060101010101" pitchFamily="49" charset="-122"/>
                <a:ea typeface="黑体" panose="02010609060101010101" pitchFamily="49" charset="-122"/>
              </a:rPr>
              <a:t>      物质上的准备</a:t>
            </a:r>
            <a:endParaRPr lang="en-US" altLang="zh-CN" sz="2000" b="1" dirty="0">
              <a:solidFill>
                <a:schemeClr val="accent2"/>
              </a:solidFill>
              <a:latin typeface="黑体" panose="02010609060101010101" pitchFamily="49" charset="-122"/>
              <a:ea typeface="黑体" panose="02010609060101010101" pitchFamily="49" charset="-122"/>
            </a:endParaRPr>
          </a:p>
          <a:p>
            <a:pPr marL="742950" lvl="1" indent="-285750" eaLnBrk="1" hangingPunct="1">
              <a:lnSpc>
                <a:spcPct val="120000"/>
              </a:lnSpc>
              <a:spcBef>
                <a:spcPct val="20000"/>
              </a:spcBef>
              <a:buBlip>
                <a:blip r:embed="rId3"/>
              </a:buBlip>
            </a:pPr>
            <a:r>
              <a:rPr lang="zh-CN" altLang="en-US" sz="2000" b="1" dirty="0">
                <a:solidFill>
                  <a:schemeClr val="accent2"/>
                </a:solidFill>
                <a:latin typeface="黑体" panose="02010609060101010101" pitchFamily="49" charset="-122"/>
                <a:ea typeface="黑体" panose="02010609060101010101" pitchFamily="49" charset="-122"/>
              </a:rPr>
              <a:t>急救知识</a:t>
            </a:r>
          </a:p>
          <a:p>
            <a:pPr marL="742950" lvl="1" indent="-285750" eaLnBrk="1" hangingPunct="1">
              <a:lnSpc>
                <a:spcPct val="120000"/>
              </a:lnSpc>
              <a:spcBef>
                <a:spcPct val="20000"/>
              </a:spcBef>
              <a:buBlip>
                <a:blip r:embed="rId3"/>
              </a:buBlip>
            </a:pPr>
            <a:r>
              <a:rPr lang="zh-CN" altLang="en-US" sz="2000" b="1" dirty="0">
                <a:solidFill>
                  <a:schemeClr val="accent2"/>
                </a:solidFill>
                <a:latin typeface="黑体" panose="02010609060101010101" pitchFamily="49" charset="-122"/>
                <a:ea typeface="黑体" panose="02010609060101010101" pitchFamily="49" charset="-122"/>
              </a:rPr>
              <a:t>良好生活行为及习惯</a:t>
            </a:r>
          </a:p>
          <a:p>
            <a:pPr marL="742950" lvl="1" indent="-285750" eaLnBrk="1" hangingPunct="1">
              <a:lnSpc>
                <a:spcPct val="120000"/>
              </a:lnSpc>
              <a:spcBef>
                <a:spcPct val="20000"/>
              </a:spcBef>
              <a:buBlip>
                <a:blip r:embed="rId3"/>
              </a:buBlip>
            </a:pPr>
            <a:r>
              <a:rPr lang="zh-CN" altLang="en-US" sz="2000" b="1" dirty="0">
                <a:solidFill>
                  <a:schemeClr val="accent2"/>
                </a:solidFill>
                <a:latin typeface="黑体" panose="02010609060101010101" pitchFamily="49" charset="-122"/>
                <a:ea typeface="黑体" panose="02010609060101010101" pitchFamily="49" charset="-122"/>
              </a:rPr>
              <a:t>备有家庭药箱</a:t>
            </a:r>
          </a:p>
          <a:p>
            <a:pPr marL="742950" lvl="1" indent="-285750" eaLnBrk="1" hangingPunct="1">
              <a:lnSpc>
                <a:spcPct val="120000"/>
              </a:lnSpc>
              <a:spcBef>
                <a:spcPct val="20000"/>
              </a:spcBef>
              <a:buBlip>
                <a:blip r:embed="rId3"/>
              </a:buBlip>
            </a:pPr>
            <a:r>
              <a:rPr lang="zh-CN" altLang="en-US" sz="2000" b="1" dirty="0">
                <a:solidFill>
                  <a:schemeClr val="accent2"/>
                </a:solidFill>
                <a:latin typeface="黑体" panose="02010609060101010101" pitchFamily="49" charset="-122"/>
                <a:ea typeface="黑体" panose="02010609060101010101" pitchFamily="49" charset="-122"/>
              </a:rPr>
              <a:t>记录个体健康状况</a:t>
            </a:r>
          </a:p>
          <a:p>
            <a:pPr marL="742950" lvl="1" indent="-285750" eaLnBrk="1" hangingPunct="1">
              <a:lnSpc>
                <a:spcPct val="120000"/>
              </a:lnSpc>
              <a:spcBef>
                <a:spcPct val="20000"/>
              </a:spcBef>
              <a:buBlip>
                <a:blip r:embed="rId3"/>
              </a:buBlip>
            </a:pPr>
            <a:r>
              <a:rPr lang="zh-CN" altLang="en-US" sz="2000" b="1" dirty="0">
                <a:solidFill>
                  <a:schemeClr val="accent2"/>
                </a:solidFill>
                <a:latin typeface="黑体" panose="02010609060101010101" pitchFamily="49" charset="-122"/>
                <a:ea typeface="黑体" panose="02010609060101010101" pitchFamily="49" charset="-122"/>
              </a:rPr>
              <a:t>定期参加健康检查</a:t>
            </a:r>
          </a:p>
        </p:txBody>
      </p:sp>
    </p:spTree>
  </p:cSld>
  <p:clrMapOvr>
    <a:masterClrMapping/>
  </p:clrMapOvr>
  <p:transition>
    <p:zo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3"/>
          <p:cNvSpPr txBox="1"/>
          <p:nvPr/>
        </p:nvSpPr>
        <p:spPr>
          <a:xfrm>
            <a:off x="539750" y="1412875"/>
            <a:ext cx="3889375" cy="584200"/>
          </a:xfrm>
          <a:prstGeom prst="rect">
            <a:avLst/>
          </a:prstGeom>
          <a:noFill/>
          <a:ln w="9525">
            <a:noFill/>
          </a:ln>
        </p:spPr>
        <p:txBody>
          <a:bodyPr>
            <a:spAutoFit/>
          </a:bodyPr>
          <a:lstStyle/>
          <a:p>
            <a:pPr>
              <a:spcBef>
                <a:spcPct val="50000"/>
              </a:spcBef>
            </a:pPr>
            <a:r>
              <a:rPr lang="en-US" altLang="zh-CN" sz="3200" b="1" dirty="0">
                <a:solidFill>
                  <a:srgbClr val="FF0000"/>
                </a:solidFill>
                <a:latin typeface="隶书" panose="02010509060101010101" pitchFamily="49" charset="-122"/>
                <a:ea typeface="隶书" panose="02010509060101010101" pitchFamily="49" charset="-122"/>
              </a:rPr>
              <a:t>2</a:t>
            </a:r>
            <a:r>
              <a:rPr lang="zh-CN" altLang="en-US" sz="3200" b="1" dirty="0">
                <a:solidFill>
                  <a:srgbClr val="FF0000"/>
                </a:solidFill>
                <a:latin typeface="隶书" panose="02010509060101010101" pitchFamily="49" charset="-122"/>
                <a:ea typeface="隶书" panose="02010509060101010101" pitchFamily="49" charset="-122"/>
              </a:rPr>
              <a:t>、家庭保健</a:t>
            </a:r>
            <a:endParaRPr lang="en-US" altLang="zh-CN" sz="3200" b="1" dirty="0">
              <a:solidFill>
                <a:srgbClr val="FF0000"/>
              </a:solidFill>
              <a:latin typeface="隶书" panose="02010509060101010101" pitchFamily="49" charset="-122"/>
              <a:ea typeface="隶书" panose="02010509060101010101" pitchFamily="49" charset="-122"/>
            </a:endParaRPr>
          </a:p>
        </p:txBody>
      </p:sp>
      <p:sp>
        <p:nvSpPr>
          <p:cNvPr id="69635" name="内容占位符 2"/>
          <p:cNvSpPr/>
          <p:nvPr/>
        </p:nvSpPr>
        <p:spPr>
          <a:xfrm>
            <a:off x="541338" y="2347913"/>
            <a:ext cx="8062912" cy="2089150"/>
          </a:xfrm>
          <a:prstGeom prst="rect">
            <a:avLst/>
          </a:prstGeom>
          <a:noFill/>
          <a:ln w="9525">
            <a:noFill/>
          </a:ln>
        </p:spPr>
        <p:txBody>
          <a:bodyPr/>
          <a:lstStyle/>
          <a:p>
            <a:pPr marL="342900" indent="-342900">
              <a:lnSpc>
                <a:spcPct val="150000"/>
              </a:lnSpc>
              <a:spcBef>
                <a:spcPct val="20000"/>
              </a:spcBef>
              <a:buBlip>
                <a:blip r:embed="rId2"/>
              </a:buBlip>
            </a:pPr>
            <a:r>
              <a:rPr lang="zh-CN" altLang="en-US" sz="2400" b="1" dirty="0">
                <a:solidFill>
                  <a:schemeClr val="accent2"/>
                </a:solidFill>
                <a:latin typeface="Arial" panose="020B0604020202020204" pitchFamily="34" charset="0"/>
                <a:ea typeface="黑体" panose="02010609060101010101" pitchFamily="49" charset="-122"/>
              </a:rPr>
              <a:t>培养健康的生活方式</a:t>
            </a:r>
          </a:p>
          <a:p>
            <a:pPr marL="342900" indent="-342900">
              <a:lnSpc>
                <a:spcPct val="150000"/>
              </a:lnSpc>
              <a:spcBef>
                <a:spcPct val="20000"/>
              </a:spcBef>
              <a:buBlip>
                <a:blip r:embed="rId2"/>
              </a:buBlip>
            </a:pPr>
            <a:r>
              <a:rPr lang="zh-CN" altLang="en-US" sz="2400" b="1" dirty="0">
                <a:solidFill>
                  <a:schemeClr val="accent2"/>
                </a:solidFill>
                <a:latin typeface="Arial" panose="020B0604020202020204" pitchFamily="34" charset="0"/>
                <a:ea typeface="黑体" panose="02010609060101010101" pitchFamily="49" charset="-122"/>
              </a:rPr>
              <a:t>保持家庭心理健康</a:t>
            </a:r>
          </a:p>
          <a:p>
            <a:pPr marL="342900" indent="-342900">
              <a:lnSpc>
                <a:spcPct val="150000"/>
              </a:lnSpc>
              <a:spcBef>
                <a:spcPct val="20000"/>
              </a:spcBef>
              <a:buBlip>
                <a:blip r:embed="rId2"/>
              </a:buBlip>
            </a:pPr>
            <a:r>
              <a:rPr lang="zh-CN" altLang="en-US" sz="2400" b="1" dirty="0">
                <a:solidFill>
                  <a:schemeClr val="accent2"/>
                </a:solidFill>
                <a:latin typeface="Arial" panose="020B0604020202020204" pitchFamily="34" charset="0"/>
                <a:ea typeface="黑体" panose="02010609060101010101" pitchFamily="49" charset="-122"/>
              </a:rPr>
              <a:t>开展家庭健康教育</a:t>
            </a:r>
          </a:p>
        </p:txBody>
      </p:sp>
      <p:pic>
        <p:nvPicPr>
          <p:cNvPr id="2" name="图片 1" descr="663f-fypyuva8384856"/>
          <p:cNvPicPr>
            <a:picLocks noChangeAspect="1"/>
          </p:cNvPicPr>
          <p:nvPr/>
        </p:nvPicPr>
        <p:blipFill>
          <a:blip r:embed="rId3" cstate="print">
            <a:clrChange>
              <a:clrFrom>
                <a:srgbClr val="FFFFFF">
                  <a:alpha val="100000"/>
                </a:srgbClr>
              </a:clrFrom>
              <a:clrTo>
                <a:srgbClr val="FFFFFF">
                  <a:alpha val="100000"/>
                  <a:alpha val="0"/>
                </a:srgbClr>
              </a:clrTo>
            </a:clrChange>
          </a:blip>
          <a:stretch>
            <a:fillRect/>
          </a:stretch>
        </p:blipFill>
        <p:spPr>
          <a:xfrm>
            <a:off x="5940425" y="4436745"/>
            <a:ext cx="2922905" cy="2299970"/>
          </a:xfrm>
          <a:prstGeom prst="rect">
            <a:avLst/>
          </a:prstGeom>
        </p:spPr>
      </p:pic>
    </p:spTree>
  </p:cSld>
  <p:clrMapOvr>
    <a:masterClrMapping/>
  </p:clrMapOvr>
  <p:transition>
    <p:zo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sz="quarter"/>
          </p:nvPr>
        </p:nvSpPr>
        <p:spPr>
          <a:xfrm>
            <a:off x="179388" y="620713"/>
            <a:ext cx="8785225" cy="1143000"/>
          </a:xfrm>
        </p:spPr>
        <p:txBody>
          <a:bodyPr vert="horz" wrap="square" lIns="91440" tIns="45720" rIns="91440" bIns="45720" anchor="ctr"/>
          <a:lstStyle/>
          <a:p>
            <a:pPr eaLnBrk="1" hangingPunct="1"/>
            <a:r>
              <a:rPr lang="zh-CN" altLang="en-US" sz="3600" dirty="0">
                <a:solidFill>
                  <a:srgbClr val="FF0000"/>
                </a:solidFill>
                <a:latin typeface="隶书" panose="02010509060101010101" pitchFamily="49" charset="-122"/>
                <a:ea typeface="隶书" panose="02010509060101010101" pitchFamily="49" charset="-122"/>
              </a:rPr>
              <a:t>全科医生在居民自我保健中的作用</a:t>
            </a:r>
          </a:p>
        </p:txBody>
      </p:sp>
      <p:sp>
        <p:nvSpPr>
          <p:cNvPr id="70659" name="内容占位符 2"/>
          <p:cNvSpPr>
            <a:spLocks noGrp="1"/>
          </p:cNvSpPr>
          <p:nvPr>
            <p:ph sz="quarter" idx="1"/>
          </p:nvPr>
        </p:nvSpPr>
        <p:spPr>
          <a:xfrm>
            <a:off x="971550" y="1557338"/>
            <a:ext cx="8686800" cy="5300662"/>
          </a:xfrm>
        </p:spPr>
        <p:txBody>
          <a:bodyPr vert="horz" wrap="square" lIns="91440" tIns="45720" rIns="91440" bIns="45720" anchor="t"/>
          <a:lstStyle/>
          <a:p>
            <a:pPr eaLnBrk="1" hangingPunct="1">
              <a:lnSpc>
                <a:spcPct val="120000"/>
              </a:lnSpc>
              <a:buClrTx/>
              <a:buSzTx/>
              <a:buFontTx/>
              <a:buNone/>
            </a:pPr>
            <a:r>
              <a:rPr lang="en-US" altLang="zh-CN" sz="2400" b="1" dirty="0">
                <a:solidFill>
                  <a:schemeClr val="accent2"/>
                </a:solidFill>
                <a:latin typeface="宋体" panose="02010600030101010101" pitchFamily="2" charset="-122"/>
                <a:ea typeface="宋体" panose="02010600030101010101" pitchFamily="2" charset="-122"/>
              </a:rPr>
              <a:t>1</a:t>
            </a:r>
            <a:r>
              <a:rPr lang="zh-CN" altLang="en-US" sz="2400" b="1" dirty="0">
                <a:solidFill>
                  <a:schemeClr val="accent2"/>
                </a:solidFill>
                <a:latin typeface="宋体" panose="02010600030101010101" pitchFamily="2" charset="-122"/>
                <a:ea typeface="宋体" panose="02010600030101010101" pitchFamily="2" charset="-122"/>
              </a:rPr>
              <a:t>、</a:t>
            </a:r>
            <a:r>
              <a:rPr lang="zh-CN" altLang="en-US" sz="2400" b="1" dirty="0">
                <a:solidFill>
                  <a:schemeClr val="accent2"/>
                </a:solidFill>
                <a:latin typeface="黑体" panose="02010609060101010101" pitchFamily="49" charset="-122"/>
                <a:ea typeface="黑体" panose="02010609060101010101" pitchFamily="49" charset="-122"/>
              </a:rPr>
              <a:t>了解影响患者选择自我保健的因素</a:t>
            </a:r>
            <a:endParaRPr lang="en-US" altLang="zh-CN" sz="2400" b="1" dirty="0">
              <a:solidFill>
                <a:schemeClr val="accent2"/>
              </a:solidFill>
              <a:latin typeface="黑体" panose="02010609060101010101" pitchFamily="49" charset="-122"/>
              <a:ea typeface="黑体" panose="02010609060101010101" pitchFamily="49" charset="-122"/>
            </a:endParaRPr>
          </a:p>
          <a:p>
            <a:pPr eaLnBrk="1" hangingPunct="1">
              <a:lnSpc>
                <a:spcPct val="120000"/>
              </a:lnSpc>
              <a:buClrTx/>
              <a:buSzTx/>
              <a:buFontTx/>
              <a:buNone/>
            </a:pPr>
            <a:r>
              <a:rPr lang="en-US" altLang="zh-CN" sz="2400" b="1" dirty="0">
                <a:solidFill>
                  <a:schemeClr val="accent2"/>
                </a:solidFill>
                <a:latin typeface="黑体" panose="02010609060101010101" pitchFamily="49" charset="-122"/>
                <a:ea typeface="黑体" panose="02010609060101010101" pitchFamily="49" charset="-122"/>
              </a:rPr>
              <a:t>2</a:t>
            </a:r>
            <a:r>
              <a:rPr lang="zh-CN" altLang="en-US" sz="2400" b="1" dirty="0">
                <a:solidFill>
                  <a:schemeClr val="accent2"/>
                </a:solidFill>
                <a:latin typeface="黑体" panose="02010609060101010101" pitchFamily="49" charset="-122"/>
                <a:ea typeface="黑体" panose="02010609060101010101" pitchFamily="49" charset="-122"/>
              </a:rPr>
              <a:t>、开展自我保健教育</a:t>
            </a:r>
            <a:endParaRPr lang="en-US" altLang="zh-CN" sz="2400" b="1" dirty="0">
              <a:solidFill>
                <a:schemeClr val="accent2"/>
              </a:solidFill>
              <a:latin typeface="黑体" panose="02010609060101010101" pitchFamily="49" charset="-122"/>
              <a:ea typeface="黑体" panose="02010609060101010101" pitchFamily="49" charset="-122"/>
            </a:endParaRPr>
          </a:p>
          <a:p>
            <a:pPr eaLnBrk="1" hangingPunct="1">
              <a:lnSpc>
                <a:spcPct val="120000"/>
              </a:lnSpc>
              <a:buClrTx/>
              <a:buSzTx/>
              <a:buFontTx/>
              <a:buNone/>
            </a:pPr>
            <a:r>
              <a:rPr lang="en-US" altLang="zh-CN" sz="2400" b="1" dirty="0">
                <a:solidFill>
                  <a:schemeClr val="accent2"/>
                </a:solidFill>
                <a:latin typeface="黑体" panose="02010609060101010101" pitchFamily="49" charset="-122"/>
                <a:ea typeface="黑体" panose="02010609060101010101" pitchFamily="49" charset="-122"/>
              </a:rPr>
              <a:t>3</a:t>
            </a:r>
            <a:r>
              <a:rPr lang="zh-CN" altLang="en-US" sz="2400" b="1" dirty="0">
                <a:solidFill>
                  <a:schemeClr val="accent2"/>
                </a:solidFill>
                <a:latin typeface="黑体" panose="02010609060101010101" pitchFamily="49" charset="-122"/>
                <a:ea typeface="黑体" panose="02010609060101010101" pitchFamily="49" charset="-122"/>
              </a:rPr>
              <a:t>、自我保健信息传播</a:t>
            </a:r>
            <a:endParaRPr lang="en-US" altLang="zh-CN" sz="2400" b="1" dirty="0">
              <a:solidFill>
                <a:schemeClr val="accent2"/>
              </a:solidFill>
              <a:latin typeface="黑体" panose="02010609060101010101" pitchFamily="49" charset="-122"/>
              <a:ea typeface="黑体" panose="02010609060101010101" pitchFamily="49" charset="-122"/>
            </a:endParaRPr>
          </a:p>
          <a:p>
            <a:pPr lvl="1" eaLnBrk="1" hangingPunct="1">
              <a:lnSpc>
                <a:spcPct val="120000"/>
              </a:lnSpc>
              <a:buNone/>
            </a:pPr>
            <a:r>
              <a:rPr lang="zh-CN" altLang="en-US" sz="2000" b="1" dirty="0">
                <a:solidFill>
                  <a:srgbClr val="008080"/>
                </a:solidFill>
                <a:latin typeface="黑体" panose="02010609060101010101" pitchFamily="49" charset="-122"/>
                <a:ea typeface="黑体" panose="02010609060101010101" pitchFamily="49" charset="-122"/>
              </a:rPr>
              <a:t>途径：</a:t>
            </a:r>
            <a:r>
              <a:rPr lang="en-US" altLang="zh-CN" sz="2000" b="1" dirty="0">
                <a:solidFill>
                  <a:srgbClr val="008080"/>
                </a:solidFill>
                <a:latin typeface="黑体" panose="02010609060101010101" pitchFamily="49" charset="-122"/>
                <a:ea typeface="黑体" panose="02010609060101010101" pitchFamily="49" charset="-122"/>
              </a:rPr>
              <a:t>1</a:t>
            </a:r>
            <a:r>
              <a:rPr lang="zh-CN" altLang="en-US" sz="2000" b="1" dirty="0">
                <a:solidFill>
                  <a:srgbClr val="008080"/>
                </a:solidFill>
                <a:latin typeface="黑体" panose="02010609060101010101" pitchFamily="49" charset="-122"/>
                <a:ea typeface="黑体" panose="02010609060101010101" pitchFamily="49" charset="-122"/>
              </a:rPr>
              <a:t>、家庭、朋友或同事对类似健康问题提供的经验</a:t>
            </a:r>
            <a:endParaRPr lang="en-US" altLang="zh-CN" sz="2000" b="1" dirty="0">
              <a:solidFill>
                <a:srgbClr val="008080"/>
              </a:solidFill>
              <a:latin typeface="黑体" panose="02010609060101010101" pitchFamily="49" charset="-122"/>
              <a:ea typeface="黑体" panose="02010609060101010101" pitchFamily="49" charset="-122"/>
            </a:endParaRPr>
          </a:p>
          <a:p>
            <a:pPr lvl="1" eaLnBrk="1" hangingPunct="1">
              <a:lnSpc>
                <a:spcPct val="120000"/>
              </a:lnSpc>
              <a:buNone/>
            </a:pPr>
            <a:r>
              <a:rPr lang="en-US" altLang="zh-CN" sz="2000" b="1" dirty="0">
                <a:solidFill>
                  <a:srgbClr val="008080"/>
                </a:solidFill>
                <a:latin typeface="黑体" panose="02010609060101010101" pitchFamily="49" charset="-122"/>
                <a:ea typeface="黑体" panose="02010609060101010101" pitchFamily="49" charset="-122"/>
              </a:rPr>
              <a:t>      2</a:t>
            </a:r>
            <a:r>
              <a:rPr lang="zh-CN" altLang="en-US" sz="2000" b="1" dirty="0">
                <a:solidFill>
                  <a:srgbClr val="008080"/>
                </a:solidFill>
                <a:latin typeface="黑体" panose="02010609060101010101" pitchFamily="49" charset="-122"/>
                <a:ea typeface="黑体" panose="02010609060101010101" pitchFamily="49" charset="-122"/>
              </a:rPr>
              <a:t>、书刊、杂志、科普读物等出版物中有关健康知识</a:t>
            </a:r>
          </a:p>
          <a:p>
            <a:pPr lvl="1" eaLnBrk="1" hangingPunct="1">
              <a:lnSpc>
                <a:spcPct val="120000"/>
              </a:lnSpc>
              <a:buNone/>
            </a:pPr>
            <a:r>
              <a:rPr lang="en-US" altLang="zh-CN" sz="2000" b="1" dirty="0">
                <a:solidFill>
                  <a:srgbClr val="008080"/>
                </a:solidFill>
                <a:latin typeface="黑体" panose="02010609060101010101" pitchFamily="49" charset="-122"/>
                <a:ea typeface="黑体" panose="02010609060101010101" pitchFamily="49" charset="-122"/>
              </a:rPr>
              <a:t>      3</a:t>
            </a:r>
            <a:r>
              <a:rPr lang="zh-CN" altLang="en-US" sz="2000" b="1" dirty="0">
                <a:solidFill>
                  <a:srgbClr val="008080"/>
                </a:solidFill>
                <a:latin typeface="黑体" panose="02010609060101010101" pitchFamily="49" charset="-122"/>
                <a:ea typeface="黑体" panose="02010609060101010101" pitchFamily="49" charset="-122"/>
              </a:rPr>
              <a:t>、微信等电子信息、电视、广播、广告、药物说明书</a:t>
            </a:r>
            <a:endParaRPr lang="en-US" altLang="zh-CN" sz="2000" b="1" dirty="0">
              <a:solidFill>
                <a:srgbClr val="008080"/>
              </a:solidFill>
              <a:latin typeface="黑体" panose="02010609060101010101" pitchFamily="49" charset="-122"/>
              <a:ea typeface="黑体" panose="02010609060101010101" pitchFamily="49" charset="-122"/>
            </a:endParaRPr>
          </a:p>
          <a:p>
            <a:pPr lvl="1" eaLnBrk="1" hangingPunct="1">
              <a:lnSpc>
                <a:spcPct val="120000"/>
              </a:lnSpc>
              <a:buNone/>
            </a:pPr>
            <a:r>
              <a:rPr lang="zh-CN" altLang="en-US" sz="2000" b="1" dirty="0">
                <a:solidFill>
                  <a:srgbClr val="FF0000"/>
                </a:solidFill>
                <a:latin typeface="黑体" panose="02010609060101010101" pitchFamily="49" charset="-122"/>
                <a:ea typeface="黑体" panose="02010609060101010101" pitchFamily="49" charset="-122"/>
              </a:rPr>
              <a:t>（全科医生提供的自我保健信息无疑更具有权威性和实用性）</a:t>
            </a:r>
            <a:endParaRPr lang="en-US" altLang="zh-CN" sz="2000" b="1" dirty="0">
              <a:solidFill>
                <a:srgbClr val="FF0000"/>
              </a:solidFill>
              <a:latin typeface="黑体" panose="02010609060101010101" pitchFamily="49" charset="-122"/>
              <a:ea typeface="黑体" panose="02010609060101010101" pitchFamily="49" charset="-122"/>
            </a:endParaRPr>
          </a:p>
          <a:p>
            <a:pPr eaLnBrk="1" hangingPunct="1">
              <a:lnSpc>
                <a:spcPct val="120000"/>
              </a:lnSpc>
              <a:buClrTx/>
              <a:buSzTx/>
              <a:buFontTx/>
              <a:buNone/>
            </a:pPr>
            <a:r>
              <a:rPr lang="en-US" altLang="zh-CN" sz="2400" b="1" dirty="0">
                <a:solidFill>
                  <a:schemeClr val="accent2"/>
                </a:solidFill>
                <a:latin typeface="黑体" panose="02010609060101010101" pitchFamily="49" charset="-122"/>
                <a:ea typeface="黑体" panose="02010609060101010101" pitchFamily="49" charset="-122"/>
              </a:rPr>
              <a:t>4</a:t>
            </a:r>
            <a:r>
              <a:rPr lang="zh-CN" altLang="en-US" sz="2400" b="1" dirty="0">
                <a:solidFill>
                  <a:schemeClr val="accent2"/>
                </a:solidFill>
                <a:latin typeface="黑体" panose="02010609060101010101" pitchFamily="49" charset="-122"/>
                <a:ea typeface="黑体" panose="02010609060101010101" pitchFamily="49" charset="-122"/>
              </a:rPr>
              <a:t>、组织、领导和指导社区自我保健活动</a:t>
            </a:r>
            <a:endParaRPr lang="en-US" altLang="zh-CN" sz="2400" b="1" dirty="0">
              <a:solidFill>
                <a:schemeClr val="accent2"/>
              </a:solidFill>
              <a:latin typeface="黑体" panose="02010609060101010101" pitchFamily="49" charset="-122"/>
              <a:ea typeface="黑体" panose="02010609060101010101" pitchFamily="49" charset="-122"/>
            </a:endParaRPr>
          </a:p>
          <a:p>
            <a:pPr lvl="1" eaLnBrk="1" hangingPunct="1">
              <a:lnSpc>
                <a:spcPct val="120000"/>
              </a:lnSpc>
            </a:pPr>
            <a:r>
              <a:rPr lang="zh-CN" altLang="en-US" sz="2000" b="1" dirty="0">
                <a:solidFill>
                  <a:srgbClr val="008080"/>
                </a:solidFill>
                <a:latin typeface="黑体" panose="02010609060101010101" pitchFamily="49" charset="-122"/>
                <a:ea typeface="黑体" panose="02010609060101010101" pitchFamily="49" charset="-122"/>
              </a:rPr>
              <a:t>自我保健的知识和基本技能培训</a:t>
            </a:r>
            <a:endParaRPr lang="en-US" altLang="zh-CN" sz="2000" b="1" dirty="0">
              <a:solidFill>
                <a:srgbClr val="008080"/>
              </a:solidFill>
              <a:latin typeface="黑体" panose="02010609060101010101" pitchFamily="49" charset="-122"/>
              <a:ea typeface="黑体" panose="02010609060101010101" pitchFamily="49" charset="-122"/>
            </a:endParaRPr>
          </a:p>
          <a:p>
            <a:pPr lvl="1" eaLnBrk="1" hangingPunct="1">
              <a:lnSpc>
                <a:spcPct val="120000"/>
              </a:lnSpc>
            </a:pPr>
            <a:r>
              <a:rPr lang="zh-CN" altLang="en-US" sz="2000" b="1" dirty="0">
                <a:solidFill>
                  <a:srgbClr val="008080"/>
                </a:solidFill>
                <a:latin typeface="黑体" panose="02010609060101010101" pitchFamily="49" charset="-122"/>
                <a:ea typeface="黑体" panose="02010609060101010101" pitchFamily="49" charset="-122"/>
              </a:rPr>
              <a:t>某些慢性病防治的</a:t>
            </a:r>
            <a:r>
              <a:rPr lang="zh-CN" altLang="en-US" sz="2000" b="1" dirty="0">
                <a:solidFill>
                  <a:srgbClr val="008080"/>
                </a:solidFill>
                <a:latin typeface="宋体" panose="02010600030101010101" pitchFamily="2" charset="-122"/>
                <a:ea typeface="黑体" panose="02010609060101010101" pitchFamily="49" charset="-122"/>
              </a:rPr>
              <a:t>“</a:t>
            </a:r>
            <a:r>
              <a:rPr lang="zh-CN" altLang="en-US" sz="2000" b="1" dirty="0">
                <a:solidFill>
                  <a:srgbClr val="008080"/>
                </a:solidFill>
                <a:latin typeface="黑体" panose="02010609060101010101" pitchFamily="49" charset="-122"/>
                <a:ea typeface="黑体" panose="02010609060101010101" pitchFamily="49" charset="-122"/>
              </a:rPr>
              <a:t>自助小组</a:t>
            </a:r>
            <a:r>
              <a:rPr lang="zh-CN" altLang="en-US" sz="2000" b="1" dirty="0">
                <a:solidFill>
                  <a:srgbClr val="008080"/>
                </a:solidFill>
                <a:latin typeface="宋体" panose="02010600030101010101" pitchFamily="2" charset="-122"/>
                <a:ea typeface="黑体" panose="02010609060101010101" pitchFamily="49" charset="-122"/>
              </a:rPr>
              <a:t>”</a:t>
            </a:r>
            <a:endParaRPr lang="zh-CN" altLang="en-US" sz="2000" b="1" dirty="0">
              <a:solidFill>
                <a:srgbClr val="008080"/>
              </a:solidFill>
              <a:latin typeface="黑体" panose="02010609060101010101" pitchFamily="49" charset="-122"/>
              <a:ea typeface="黑体" panose="02010609060101010101" pitchFamily="49" charset="-122"/>
            </a:endParaRPr>
          </a:p>
        </p:txBody>
      </p:sp>
    </p:spTree>
  </p:cSld>
  <p:clrMapOvr>
    <a:masterClrMapping/>
  </p:clrMapOvr>
  <p:transition>
    <p:zo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2"/>
          <p:cNvSpPr>
            <a:spLocks noGrp="1"/>
          </p:cNvSpPr>
          <p:nvPr>
            <p:ph sz="quarter" idx="1"/>
          </p:nvPr>
        </p:nvSpPr>
        <p:spPr>
          <a:xfrm>
            <a:off x="457200" y="1092200"/>
            <a:ext cx="8291513" cy="5145088"/>
          </a:xfrm>
        </p:spPr>
        <p:txBody>
          <a:bodyPr vert="horz" wrap="square" lIns="91440" tIns="45720" rIns="91440" bIns="45720" anchor="t"/>
          <a:lstStyle/>
          <a:p>
            <a:pPr>
              <a:lnSpc>
                <a:spcPct val="150000"/>
              </a:lnSpc>
              <a:buClrTx/>
              <a:buSzTx/>
              <a:buFontTx/>
              <a:buNone/>
            </a:pPr>
            <a:r>
              <a:rPr lang="en-US" altLang="zh-CN" sz="2400" b="1" dirty="0">
                <a:latin typeface="宋体" panose="02010600030101010101" pitchFamily="2" charset="-122"/>
                <a:ea typeface="宋体" panose="02010600030101010101" pitchFamily="2" charset="-122"/>
              </a:rPr>
              <a:t>      </a:t>
            </a:r>
            <a:r>
              <a:rPr lang="zh-CN" altLang="en-US" sz="2800" b="1" dirty="0">
                <a:solidFill>
                  <a:schemeClr val="accent2"/>
                </a:solidFill>
                <a:latin typeface="隶书" panose="02010509060101010101" pitchFamily="49" charset="-122"/>
                <a:ea typeface="隶书" panose="02010509060101010101" pitchFamily="49" charset="-122"/>
              </a:rPr>
              <a:t>医学的专业化导致预防医学和临床医学专业</a:t>
            </a:r>
          </a:p>
          <a:p>
            <a:pPr>
              <a:lnSpc>
                <a:spcPct val="150000"/>
              </a:lnSpc>
              <a:buClrTx/>
              <a:buSzTx/>
              <a:buFontTx/>
              <a:buNone/>
            </a:pPr>
            <a:r>
              <a:rPr lang="zh-CN" altLang="en-US" sz="2800" b="1" dirty="0">
                <a:solidFill>
                  <a:schemeClr val="accent2"/>
                </a:solidFill>
                <a:latin typeface="隶书" panose="02010509060101010101" pitchFamily="49" charset="-122"/>
                <a:ea typeface="隶书" panose="02010509060101010101" pitchFamily="49" charset="-122"/>
              </a:rPr>
              <a:t>  教育的早期分化，在预防与临床的实践工作中，</a:t>
            </a:r>
          </a:p>
          <a:p>
            <a:pPr>
              <a:lnSpc>
                <a:spcPct val="150000"/>
              </a:lnSpc>
              <a:buClrTx/>
              <a:buSzTx/>
              <a:buFontTx/>
              <a:buNone/>
            </a:pPr>
            <a:r>
              <a:rPr lang="zh-CN" altLang="en-US" sz="2800" b="1" dirty="0">
                <a:solidFill>
                  <a:schemeClr val="accent2"/>
                </a:solidFill>
                <a:latin typeface="隶书" panose="02010509060101010101" pitchFamily="49" charset="-122"/>
                <a:ea typeface="隶书" panose="02010509060101010101" pitchFamily="49" charset="-122"/>
              </a:rPr>
              <a:t>  各专业学生恪守各自的知识堡垒，加之继续教</a:t>
            </a:r>
          </a:p>
          <a:p>
            <a:pPr>
              <a:lnSpc>
                <a:spcPct val="150000"/>
              </a:lnSpc>
              <a:buClrTx/>
              <a:buSzTx/>
              <a:buFontTx/>
              <a:buNone/>
            </a:pPr>
            <a:r>
              <a:rPr lang="zh-CN" altLang="en-US" sz="2800" b="1" dirty="0">
                <a:solidFill>
                  <a:schemeClr val="accent2"/>
                </a:solidFill>
                <a:latin typeface="隶书" panose="02010509060101010101" pitchFamily="49" charset="-122"/>
                <a:ea typeface="隶书" panose="02010509060101010101" pitchFamily="49" charset="-122"/>
              </a:rPr>
              <a:t>  育制度不够完善，学科间逐渐形成裂痕。医学</a:t>
            </a:r>
          </a:p>
          <a:p>
            <a:pPr>
              <a:lnSpc>
                <a:spcPct val="150000"/>
              </a:lnSpc>
              <a:buClrTx/>
              <a:buSzTx/>
              <a:buFontTx/>
              <a:buNone/>
            </a:pPr>
            <a:r>
              <a:rPr lang="zh-CN" altLang="en-US" sz="2800" b="1" dirty="0">
                <a:solidFill>
                  <a:schemeClr val="accent2"/>
                </a:solidFill>
                <a:latin typeface="隶书" panose="02010509060101010101" pitchFamily="49" charset="-122"/>
                <a:ea typeface="隶书" panose="02010509060101010101" pitchFamily="49" charset="-122"/>
              </a:rPr>
              <a:t>  生对本专业知识的学习孜孜不倦，对非本专业</a:t>
            </a:r>
          </a:p>
          <a:p>
            <a:pPr>
              <a:lnSpc>
                <a:spcPct val="150000"/>
              </a:lnSpc>
              <a:buClrTx/>
              <a:buSzTx/>
              <a:buFontTx/>
              <a:buNone/>
            </a:pPr>
            <a:r>
              <a:rPr lang="zh-CN" altLang="en-US" sz="2800" b="1" dirty="0">
                <a:solidFill>
                  <a:schemeClr val="accent2"/>
                </a:solidFill>
                <a:latin typeface="隶书" panose="02010509060101010101" pitchFamily="49" charset="-122"/>
                <a:ea typeface="隶书" panose="02010509060101010101" pitchFamily="49" charset="-122"/>
              </a:rPr>
              <a:t>  知识的学习不感兴趣或精力有限。</a:t>
            </a:r>
            <a:endParaRPr lang="zh-CN" altLang="en-US" sz="2800" b="1" dirty="0">
              <a:solidFill>
                <a:srgbClr val="FF0000"/>
              </a:solidFill>
              <a:latin typeface="隶书" panose="02010509060101010101" pitchFamily="49" charset="-122"/>
              <a:ea typeface="隶书" panose="02010509060101010101" pitchFamily="49" charset="-122"/>
            </a:endParaRPr>
          </a:p>
        </p:txBody>
      </p:sp>
    </p:spTree>
  </p:cSld>
  <p:clrMapOvr>
    <a:masterClrMapping/>
  </p:clrMapOvr>
  <p:transition>
    <p:zo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sz="quarter"/>
          </p:nvPr>
        </p:nvSpPr>
        <p:spPr>
          <a:xfrm>
            <a:off x="468313" y="981075"/>
            <a:ext cx="7920037" cy="360363"/>
          </a:xfrm>
        </p:spPr>
        <p:txBody>
          <a:bodyPr vert="horz" wrap="square" lIns="91440" tIns="45720" rIns="91440" bIns="45720" anchor="ctr"/>
          <a:lstStyle/>
          <a:p>
            <a:endParaRPr lang="zh-CN" altLang="en-US" sz="4000" dirty="0">
              <a:ea typeface="宋体" panose="02010600030101010101" pitchFamily="2" charset="-122"/>
            </a:endParaRPr>
          </a:p>
        </p:txBody>
      </p:sp>
      <p:sp>
        <p:nvSpPr>
          <p:cNvPr id="72707" name="Rectangle 3"/>
          <p:cNvSpPr>
            <a:spLocks noGrp="1"/>
          </p:cNvSpPr>
          <p:nvPr>
            <p:ph type="body" idx="4294967295"/>
          </p:nvPr>
        </p:nvSpPr>
        <p:spPr>
          <a:xfrm>
            <a:off x="250825" y="1628775"/>
            <a:ext cx="8435975" cy="4497388"/>
          </a:xfrm>
        </p:spPr>
        <p:txBody>
          <a:bodyPr vert="horz" wrap="square" lIns="91440" tIns="45720" rIns="91440" bIns="45720" anchor="t"/>
          <a:lstStyle/>
          <a:p>
            <a:pPr>
              <a:buNone/>
            </a:pPr>
            <a:r>
              <a:rPr lang="zh-CN" altLang="en-US" sz="2400" b="1" dirty="0">
                <a:solidFill>
                  <a:srgbClr val="FF0000"/>
                </a:solidFill>
                <a:latin typeface="黑体" panose="02010609060101010101" pitchFamily="49" charset="-122"/>
                <a:ea typeface="黑体" panose="02010609060101010101" pitchFamily="49" charset="-122"/>
              </a:rPr>
              <a:t>  </a:t>
            </a:r>
            <a:r>
              <a:rPr lang="zh-CN" altLang="en-US" sz="2800" b="1" dirty="0">
                <a:solidFill>
                  <a:schemeClr val="accent2"/>
                </a:solidFill>
                <a:latin typeface="隶书" panose="02010509060101010101" pitchFamily="49" charset="-122"/>
                <a:ea typeface="隶书" panose="02010509060101010101" pitchFamily="49" charset="-122"/>
              </a:rPr>
              <a:t>事实证明：临床医学和公共卫生是不可分的，</a:t>
            </a:r>
          </a:p>
          <a:p>
            <a:pPr>
              <a:buNone/>
            </a:pPr>
            <a:r>
              <a:rPr lang="zh-CN" altLang="en-US" sz="2800" b="1" dirty="0">
                <a:solidFill>
                  <a:schemeClr val="accent2"/>
                </a:solidFill>
                <a:latin typeface="隶书" panose="02010509060101010101" pitchFamily="49" charset="-122"/>
                <a:ea typeface="隶书" panose="02010509060101010101" pitchFamily="49" charset="-122"/>
              </a:rPr>
              <a:t>  只有开展</a:t>
            </a:r>
            <a:r>
              <a:rPr lang="zh-CN" altLang="en-US" sz="2800" b="1" dirty="0">
                <a:solidFill>
                  <a:srgbClr val="FF0000"/>
                </a:solidFill>
                <a:latin typeface="隶书" panose="02010509060101010101" pitchFamily="49" charset="-122"/>
                <a:ea typeface="隶书" panose="02010509060101010101" pitchFamily="49" charset="-122"/>
              </a:rPr>
              <a:t>以健康为中心，以预防为导向、以</a:t>
            </a:r>
          </a:p>
          <a:p>
            <a:pPr>
              <a:buNone/>
            </a:pPr>
            <a:r>
              <a:rPr lang="zh-CN" altLang="en-US" sz="2800" b="1" dirty="0">
                <a:solidFill>
                  <a:srgbClr val="FF0000"/>
                </a:solidFill>
                <a:latin typeface="隶书" panose="02010509060101010101" pitchFamily="49" charset="-122"/>
                <a:ea typeface="隶书" panose="02010509060101010101" pitchFamily="49" charset="-122"/>
              </a:rPr>
              <a:t>  社区适宜技术为支撑的医疗保健服务</a:t>
            </a:r>
            <a:r>
              <a:rPr lang="zh-CN" altLang="en-US" sz="2800" b="1" dirty="0">
                <a:solidFill>
                  <a:schemeClr val="accent2"/>
                </a:solidFill>
                <a:latin typeface="隶书" panose="02010509060101010101" pitchFamily="49" charset="-122"/>
                <a:ea typeface="隶书" panose="02010509060101010101" pitchFamily="49" charset="-122"/>
              </a:rPr>
              <a:t>，才能</a:t>
            </a:r>
          </a:p>
          <a:p>
            <a:pPr>
              <a:buNone/>
            </a:pPr>
            <a:r>
              <a:rPr lang="zh-CN" altLang="en-US" sz="2800" b="1" dirty="0">
                <a:solidFill>
                  <a:schemeClr val="accent2"/>
                </a:solidFill>
                <a:latin typeface="隶书" panose="02010509060101010101" pitchFamily="49" charset="-122"/>
                <a:ea typeface="隶书" panose="02010509060101010101" pitchFamily="49" charset="-122"/>
              </a:rPr>
              <a:t>  满足社区居民不断增长的卫生需求，也只有</a:t>
            </a:r>
          </a:p>
          <a:p>
            <a:pPr>
              <a:buNone/>
            </a:pPr>
            <a:r>
              <a:rPr lang="zh-CN" altLang="en-US" sz="2800" b="1" dirty="0">
                <a:solidFill>
                  <a:schemeClr val="accent2"/>
                </a:solidFill>
                <a:latin typeface="隶书" panose="02010509060101010101" pitchFamily="49" charset="-122"/>
                <a:ea typeface="隶书" panose="02010509060101010101" pitchFamily="49" charset="-122"/>
              </a:rPr>
              <a:t>  通过社区卫生服务才能有效地弥合学科间裂</a:t>
            </a:r>
          </a:p>
          <a:p>
            <a:pPr>
              <a:buNone/>
            </a:pPr>
            <a:r>
              <a:rPr lang="zh-CN" altLang="en-US" sz="2800" b="1" dirty="0">
                <a:solidFill>
                  <a:schemeClr val="accent2"/>
                </a:solidFill>
                <a:latin typeface="隶书" panose="02010509060101010101" pitchFamily="49" charset="-122"/>
                <a:ea typeface="隶书" panose="02010509060101010101" pitchFamily="49" charset="-122"/>
              </a:rPr>
              <a:t>  痕，提供以人为本的服务。</a:t>
            </a:r>
          </a:p>
        </p:txBody>
      </p:sp>
    </p:spTree>
  </p:cSld>
  <p:clrMapOvr>
    <a:masterClrMapping/>
  </p:clrMapOvr>
  <p:transition>
    <p:zo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5" descr="DSC05119"/>
          <p:cNvPicPr>
            <a:picLocks noChangeAspect="1"/>
          </p:cNvPicPr>
          <p:nvPr/>
        </p:nvPicPr>
        <p:blipFill>
          <a:blip r:embed="rId2" cstate="print"/>
          <a:stretch>
            <a:fillRect/>
          </a:stretch>
        </p:blipFill>
        <p:spPr>
          <a:xfrm>
            <a:off x="0" y="15875"/>
            <a:ext cx="9144000" cy="6858000"/>
          </a:xfrm>
          <a:prstGeom prst="rect">
            <a:avLst/>
          </a:prstGeom>
          <a:noFill/>
          <a:ln w="9525">
            <a:noFill/>
          </a:ln>
        </p:spPr>
      </p:pic>
      <p:sp>
        <p:nvSpPr>
          <p:cNvPr id="94211" name="WordArt 7"/>
          <p:cNvSpPr>
            <a:spLocks noChangeArrowheads="1" noChangeShapeType="1" noTextEdit="1"/>
          </p:cNvSpPr>
          <p:nvPr/>
        </p:nvSpPr>
        <p:spPr bwMode="auto">
          <a:xfrm>
            <a:off x="2195736" y="908720"/>
            <a:ext cx="5544616" cy="3600400"/>
          </a:xfrm>
          <a:prstGeom prst="rect">
            <a:avLst/>
          </a:prstGeom>
        </p:spPr>
        <p:txBody>
          <a:bodyPr wrap="none" numCol="1" fromWordArt="1">
            <a:prstTxWarp prst="textSlantUp">
              <a:avLst>
                <a:gd name="adj" fmla="val 32056"/>
              </a:avLst>
            </a:prstTxWarp>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3600" b="1" i="0" u="none" strike="noStrike" kern="10" cap="none" spc="0" normalizeH="0" baseline="0" noProof="0" dirty="0">
              <a:ln w="9525">
                <a:solidFill>
                  <a:srgbClr val="CC99FF"/>
                </a:solidFill>
                <a:round/>
              </a:ln>
              <a:gradFill rotWithShape="1">
                <a:gsLst>
                  <a:gs pos="0">
                    <a:srgbClr val="6600CC"/>
                  </a:gs>
                  <a:gs pos="100000">
                    <a:srgbClr val="CC00CC"/>
                  </a:gs>
                </a:gsLst>
                <a:lin ang="5400000" scaled="1"/>
              </a:gradFill>
              <a:effectLst>
                <a:outerShdw dist="53882" dir="2700000" algn="ctr" rotWithShape="0">
                  <a:srgbClr val="9999FF"/>
                </a:outerShdw>
              </a:effectLst>
              <a:uLnTx/>
              <a:uFillTx/>
              <a:latin typeface="隶书" panose="02010509060101010101" pitchFamily="49" charset="-122"/>
              <a:ea typeface="隶书" panose="02010509060101010101" pitchFamily="49"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3900" b="1" i="0" u="none" strike="noStrike" kern="10" cap="none" spc="0" normalizeH="0" baseline="0" noProof="0" dirty="0">
                <a:ln w="9525">
                  <a:solidFill>
                    <a:srgbClr val="CC99FF"/>
                  </a:solidFill>
                  <a:round/>
                </a:ln>
                <a:gradFill rotWithShape="1">
                  <a:gsLst>
                    <a:gs pos="0">
                      <a:srgbClr val="6600CC"/>
                    </a:gs>
                    <a:gs pos="100000">
                      <a:srgbClr val="CC00CC"/>
                    </a:gs>
                  </a:gsLst>
                  <a:lin ang="5400000" scaled="1"/>
                </a:gradFill>
                <a:effectLst>
                  <a:outerShdw dist="53882" dir="2700000" algn="ctr" rotWithShape="0">
                    <a:srgbClr val="9999FF"/>
                  </a:outerShdw>
                </a:effectLst>
                <a:uLnTx/>
                <a:uFillTx/>
                <a:latin typeface="隶书" panose="02010509060101010101" pitchFamily="49" charset="-122"/>
                <a:ea typeface="隶书" panose="02010509060101010101" pitchFamily="49" charset="-122"/>
                <a:cs typeface="+mn-cs"/>
              </a:rPr>
              <a:t>名副其实的健康守门人！</a:t>
            </a:r>
          </a:p>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23900" b="1" i="0" u="none" strike="noStrike" kern="10" cap="none" spc="0" normalizeH="0" baseline="0" noProof="0" dirty="0">
              <a:ln w="9525">
                <a:solidFill>
                  <a:srgbClr val="CC99FF"/>
                </a:solidFill>
                <a:round/>
              </a:ln>
              <a:gradFill rotWithShape="1">
                <a:gsLst>
                  <a:gs pos="0">
                    <a:srgbClr val="6600CC"/>
                  </a:gs>
                  <a:gs pos="100000">
                    <a:srgbClr val="CC00CC"/>
                  </a:gs>
                </a:gsLst>
                <a:lin ang="5400000" scaled="1"/>
              </a:gradFill>
              <a:effectLst>
                <a:outerShdw dist="53882" dir="2700000" algn="ctr" rotWithShape="0">
                  <a:srgbClr val="9999FF"/>
                </a:outerShdw>
              </a:effectLst>
              <a:uLnTx/>
              <a:uFillTx/>
              <a:latin typeface="隶书" panose="02010509060101010101" pitchFamily="49" charset="-122"/>
              <a:ea typeface="隶书" panose="02010509060101010101" pitchFamily="49"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3600" b="1" i="0" u="none" strike="noStrike" kern="10" cap="none" spc="0" normalizeH="0" baseline="0" noProof="0" dirty="0">
              <a:ln w="9525">
                <a:solidFill>
                  <a:srgbClr val="CC99FF"/>
                </a:solidFill>
                <a:round/>
              </a:ln>
              <a:gradFill rotWithShape="1">
                <a:gsLst>
                  <a:gs pos="0">
                    <a:srgbClr val="6600CC"/>
                  </a:gs>
                  <a:gs pos="100000">
                    <a:srgbClr val="CC00CC"/>
                  </a:gs>
                </a:gsLst>
                <a:lin ang="5400000" scaled="1"/>
              </a:gradFill>
              <a:effectLst>
                <a:outerShdw dist="53882" dir="2700000" algn="ctr" rotWithShape="0">
                  <a:srgbClr val="9999FF"/>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386" name="AutoShape 10"/>
          <p:cNvCxnSpPr>
            <a:stCxn id="16393" idx="11"/>
          </p:cNvCxnSpPr>
          <p:nvPr/>
        </p:nvCxnSpPr>
        <p:spPr>
          <a:xfrm>
            <a:off x="790575" y="2282825"/>
            <a:ext cx="38100" cy="3306763"/>
          </a:xfrm>
          <a:prstGeom prst="straightConnector1">
            <a:avLst/>
          </a:prstGeom>
          <a:ln w="9525" cap="flat" cmpd="sng">
            <a:solidFill>
              <a:srgbClr val="808080"/>
            </a:solidFill>
            <a:prstDash val="solid"/>
            <a:headEnd type="none" w="med" len="med"/>
            <a:tailEnd type="none" w="med" len="med"/>
          </a:ln>
        </p:spPr>
      </p:cxnSp>
      <p:grpSp>
        <p:nvGrpSpPr>
          <p:cNvPr id="16387" name="Group 12"/>
          <p:cNvGrpSpPr/>
          <p:nvPr/>
        </p:nvGrpSpPr>
        <p:grpSpPr>
          <a:xfrm>
            <a:off x="468313" y="1773238"/>
            <a:ext cx="647700" cy="576262"/>
            <a:chOff x="816" y="2304"/>
            <a:chExt cx="1440" cy="448"/>
          </a:xfrm>
        </p:grpSpPr>
        <p:sp>
          <p:nvSpPr>
            <p:cNvPr id="16393" name="Freeform 13"/>
            <p:cNvSpPr/>
            <p:nvPr/>
          </p:nvSpPr>
          <p:spPr>
            <a:xfrm>
              <a:off x="901" y="2562"/>
              <a:ext cx="1270" cy="190"/>
            </a:xfrm>
            <a:custGeom>
              <a:avLst/>
              <a:gdLst>
                <a:gd name="txL" fmla="*/ 0 w 1120"/>
                <a:gd name="txT" fmla="*/ 0 h 252"/>
                <a:gd name="txR" fmla="*/ 1120 w 1120"/>
                <a:gd name="txB" fmla="*/ 252 h 252"/>
              </a:gdLst>
              <a:ahLst/>
              <a:cxnLst>
                <a:cxn ang="0">
                  <a:pos x="1120" y="252"/>
                </a:cxn>
                <a:cxn ang="0">
                  <a:pos x="1116" y="250"/>
                </a:cxn>
                <a:cxn ang="0">
                  <a:pos x="1100" y="246"/>
                </a:cxn>
                <a:cxn ang="0">
                  <a:pos x="1074" y="240"/>
                </a:cxn>
                <a:cxn ang="0">
                  <a:pos x="1038" y="232"/>
                </a:cxn>
                <a:cxn ang="0">
                  <a:pos x="992" y="222"/>
                </a:cxn>
                <a:cxn ang="0">
                  <a:pos x="938" y="212"/>
                </a:cxn>
                <a:cxn ang="0">
                  <a:pos x="876" y="204"/>
                </a:cxn>
                <a:cxn ang="0">
                  <a:pos x="806" y="196"/>
                </a:cxn>
                <a:cxn ang="0">
                  <a:pos x="730" y="190"/>
                </a:cxn>
                <a:cxn ang="0">
                  <a:pos x="646" y="184"/>
                </a:cxn>
                <a:cxn ang="0">
                  <a:pos x="556" y="184"/>
                </a:cxn>
                <a:cxn ang="0">
                  <a:pos x="466" y="184"/>
                </a:cxn>
                <a:cxn ang="0">
                  <a:pos x="384" y="190"/>
                </a:cxn>
                <a:cxn ang="0">
                  <a:pos x="308" y="196"/>
                </a:cxn>
                <a:cxn ang="0">
                  <a:pos x="238" y="204"/>
                </a:cxn>
                <a:cxn ang="0">
                  <a:pos x="178" y="212"/>
                </a:cxn>
                <a:cxn ang="0">
                  <a:pos x="126" y="222"/>
                </a:cxn>
                <a:cxn ang="0">
                  <a:pos x="82" y="232"/>
                </a:cxn>
                <a:cxn ang="0">
                  <a:pos x="46" y="240"/>
                </a:cxn>
                <a:cxn ang="0">
                  <a:pos x="20" y="246"/>
                </a:cxn>
                <a:cxn ang="0">
                  <a:pos x="6" y="250"/>
                </a:cxn>
                <a:cxn ang="0">
                  <a:pos x="0" y="252"/>
                </a:cxn>
                <a:cxn ang="0">
                  <a:pos x="0" y="62"/>
                </a:cxn>
                <a:cxn ang="0">
                  <a:pos x="560" y="0"/>
                </a:cxn>
                <a:cxn ang="0">
                  <a:pos x="1120" y="62"/>
                </a:cxn>
                <a:cxn ang="0">
                  <a:pos x="1120" y="252"/>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p>
              <a:endParaRPr lang="zh-CN" altLang="en-US"/>
            </a:p>
          </p:txBody>
        </p:sp>
        <p:sp>
          <p:nvSpPr>
            <p:cNvPr id="234510" name="Rectangle 14"/>
            <p:cNvSpPr>
              <a:spLocks noChangeArrowheads="1"/>
            </p:cNvSpPr>
            <p:nvPr/>
          </p:nvSpPr>
          <p:spPr bwMode="gray">
            <a:xfrm>
              <a:off x="816" y="2304"/>
              <a:ext cx="1440" cy="392"/>
            </a:xfrm>
            <a:prstGeom prst="rect">
              <a:avLst/>
            </a:prstGeom>
            <a:solidFill>
              <a:srgbClr val="FF99CC"/>
            </a:solidFill>
            <a:ln w="9525" algn="ctr">
              <a:noFill/>
              <a:miter lim="800000"/>
            </a:ln>
            <a:effectLst/>
          </p:spPr>
          <p:txBody>
            <a:bodyPr wrap="none" anchor="ctr"/>
            <a:lstStyle/>
            <a:p>
              <a:pPr algn="ctr" eaLnBrk="0" hangingPunct="0"/>
              <a:r>
                <a:rPr lang="en-US" altLang="ko-KR" b="1" dirty="0">
                  <a:solidFill>
                    <a:srgbClr val="000000"/>
                  </a:solidFill>
                  <a:effectLst>
                    <a:outerShdw blurRad="38100" dist="38100" dir="2700000">
                      <a:srgbClr val="C0C0C0"/>
                    </a:outerShdw>
                  </a:effectLst>
                  <a:latin typeface="Arial" panose="020B0604020202020204" pitchFamily="34" charset="0"/>
                  <a:ea typeface="Gulim" panose="020B0600000101010101" pitchFamily="34" charset="-127"/>
                </a:rPr>
                <a:t>3</a:t>
              </a:r>
            </a:p>
          </p:txBody>
        </p:sp>
      </p:grpSp>
      <p:grpSp>
        <p:nvGrpSpPr>
          <p:cNvPr id="16388" name="Group 25"/>
          <p:cNvGrpSpPr/>
          <p:nvPr/>
        </p:nvGrpSpPr>
        <p:grpSpPr>
          <a:xfrm>
            <a:off x="828675" y="5513388"/>
            <a:ext cx="7704138" cy="579437"/>
            <a:chOff x="567" y="1689"/>
            <a:chExt cx="4853" cy="365"/>
          </a:xfrm>
        </p:grpSpPr>
        <p:sp>
          <p:nvSpPr>
            <p:cNvPr id="16391" name="Line 26"/>
            <p:cNvSpPr/>
            <p:nvPr/>
          </p:nvSpPr>
          <p:spPr>
            <a:xfrm>
              <a:off x="567" y="2024"/>
              <a:ext cx="4853" cy="0"/>
            </a:xfrm>
            <a:prstGeom prst="line">
              <a:avLst/>
            </a:prstGeom>
            <a:ln w="38100" cap="rnd" cmpd="sng">
              <a:solidFill>
                <a:srgbClr val="969696"/>
              </a:solidFill>
              <a:prstDash val="sysDot"/>
              <a:headEnd type="none" w="med" len="med"/>
              <a:tailEnd type="oval" w="med" len="med"/>
            </a:ln>
          </p:spPr>
        </p:sp>
        <p:sp>
          <p:nvSpPr>
            <p:cNvPr id="16392" name="Text Box 27"/>
            <p:cNvSpPr txBox="1"/>
            <p:nvPr/>
          </p:nvSpPr>
          <p:spPr>
            <a:xfrm>
              <a:off x="676" y="1689"/>
              <a:ext cx="187" cy="365"/>
            </a:xfrm>
            <a:prstGeom prst="rect">
              <a:avLst/>
            </a:prstGeom>
            <a:noFill/>
            <a:ln w="9525">
              <a:noFill/>
            </a:ln>
          </p:spPr>
          <p:txBody>
            <a:bodyPr wrap="none">
              <a:spAutoFit/>
            </a:bodyPr>
            <a:lstStyle/>
            <a:p>
              <a:pPr eaLnBrk="0" hangingPunct="0"/>
              <a:r>
                <a:rPr lang="ko-KR" altLang="en-US" sz="3200" b="1" dirty="0">
                  <a:latin typeface="Arial" panose="020B0604020202020204" pitchFamily="34" charset="0"/>
                  <a:ea typeface="좋은 귀염둥이빼로" pitchFamily="18" charset="-127"/>
                </a:rPr>
                <a:t> </a:t>
              </a:r>
            </a:p>
          </p:txBody>
        </p:sp>
      </p:grpSp>
      <p:sp>
        <p:nvSpPr>
          <p:cNvPr id="16389" name="Rectangle 2"/>
          <p:cNvSpPr/>
          <p:nvPr/>
        </p:nvSpPr>
        <p:spPr>
          <a:xfrm>
            <a:off x="468313" y="765175"/>
            <a:ext cx="8135937" cy="927100"/>
          </a:xfrm>
          <a:prstGeom prst="rect">
            <a:avLst/>
          </a:prstGeom>
          <a:noFill/>
          <a:ln w="9525">
            <a:noFill/>
          </a:ln>
        </p:spPr>
        <p:txBody>
          <a:bodyPr anchor="ctr"/>
          <a:lstStyle/>
          <a:p>
            <a:pPr algn="ctr"/>
            <a:r>
              <a:rPr lang="zh-CN" altLang="en-US" sz="4000" b="1" dirty="0">
                <a:solidFill>
                  <a:srgbClr val="FF0000"/>
                </a:solidFill>
                <a:latin typeface="隶书" panose="02010509060101010101" pitchFamily="49" charset="-122"/>
                <a:ea typeface="隶书" panose="02010509060101010101" pitchFamily="49" charset="-122"/>
              </a:rPr>
              <a:t>全科医生的预防医学观念</a:t>
            </a:r>
          </a:p>
        </p:txBody>
      </p:sp>
      <p:sp>
        <p:nvSpPr>
          <p:cNvPr id="16390" name="Text Box 31"/>
          <p:cNvSpPr txBox="1"/>
          <p:nvPr/>
        </p:nvSpPr>
        <p:spPr>
          <a:xfrm>
            <a:off x="1187450" y="1628775"/>
            <a:ext cx="7561263" cy="4340225"/>
          </a:xfrm>
          <a:prstGeom prst="rect">
            <a:avLst/>
          </a:prstGeom>
          <a:noFill/>
          <a:ln w="9525">
            <a:noFill/>
          </a:ln>
        </p:spPr>
        <p:txBody>
          <a:bodyPr>
            <a:spAutoFit/>
          </a:bodyPr>
          <a:lstStyle/>
          <a:p>
            <a:pPr>
              <a:spcBef>
                <a:spcPct val="50000"/>
              </a:spcBef>
            </a:pPr>
            <a:r>
              <a:rPr lang="zh-CN" altLang="en-US" sz="2000" b="1" dirty="0">
                <a:solidFill>
                  <a:schemeClr val="accent2"/>
                </a:solidFill>
                <a:latin typeface="黑体" panose="02010609060101010101" pitchFamily="49" charset="-122"/>
                <a:ea typeface="黑体" panose="02010609060101010101" pitchFamily="49" charset="-122"/>
              </a:rPr>
              <a:t>将以预防为先导的病史记录和健康档案作为健康照顾的基本工具。主要包括：</a:t>
            </a:r>
          </a:p>
          <a:p>
            <a:pPr>
              <a:spcBef>
                <a:spcPct val="20000"/>
              </a:spcBef>
              <a:buBlip>
                <a:blip r:embed="rId2"/>
              </a:buBlip>
            </a:pPr>
            <a:r>
              <a:rPr lang="zh-CN" altLang="en-US" sz="2000" b="1" dirty="0">
                <a:solidFill>
                  <a:schemeClr val="hlink"/>
                </a:solidFill>
                <a:latin typeface="黑体" panose="02010609060101010101" pitchFamily="49" charset="-122"/>
                <a:ea typeface="黑体" panose="02010609060101010101" pitchFamily="49" charset="-122"/>
              </a:rPr>
              <a:t> </a:t>
            </a:r>
            <a:r>
              <a:rPr lang="zh-CN" altLang="en-US" sz="2000" b="1" dirty="0">
                <a:solidFill>
                  <a:srgbClr val="FF0000"/>
                </a:solidFill>
                <a:latin typeface="黑体" panose="02010609060101010101" pitchFamily="49" charset="-122"/>
                <a:ea typeface="黑体" panose="02010609060101010101" pitchFamily="49" charset="-122"/>
              </a:rPr>
              <a:t>疾病预防计划：</a:t>
            </a:r>
            <a:r>
              <a:rPr lang="zh-CN" altLang="en-US" sz="2000" b="1" dirty="0">
                <a:solidFill>
                  <a:schemeClr val="accent2"/>
                </a:solidFill>
                <a:latin typeface="黑体" panose="02010609060101010101" pitchFamily="49" charset="-122"/>
                <a:ea typeface="黑体" panose="02010609060101010101" pitchFamily="49" charset="-122"/>
              </a:rPr>
              <a:t>针对就诊患者及其现患疾病，制订相应的疾病预防计划，</a:t>
            </a:r>
            <a:r>
              <a:rPr lang="zh-CN" altLang="en-US" sz="2000" b="1" dirty="0">
                <a:solidFill>
                  <a:schemeClr val="hlink"/>
                </a:solidFill>
                <a:latin typeface="黑体" panose="02010609060101010101" pitchFamily="49" charset="-122"/>
                <a:ea typeface="黑体" panose="02010609060101010101" pitchFamily="49" charset="-122"/>
              </a:rPr>
              <a:t>每一次门诊病史记录均包括这个计划</a:t>
            </a:r>
          </a:p>
          <a:p>
            <a:pPr>
              <a:spcBef>
                <a:spcPct val="20000"/>
              </a:spcBef>
              <a:buBlip>
                <a:blip r:embed="rId2"/>
              </a:buBlip>
            </a:pPr>
            <a:r>
              <a:rPr lang="zh-CN" altLang="en-US" sz="2000" b="1" dirty="0">
                <a:solidFill>
                  <a:srgbClr val="FF0000"/>
                </a:solidFill>
                <a:latin typeface="黑体" panose="02010609060101010101" pitchFamily="49" charset="-122"/>
                <a:ea typeface="黑体" panose="02010609060101010101" pitchFamily="49" charset="-122"/>
              </a:rPr>
              <a:t>周期性健康检查：</a:t>
            </a:r>
            <a:r>
              <a:rPr lang="zh-CN" altLang="en-US" sz="2000" b="1" dirty="0">
                <a:solidFill>
                  <a:schemeClr val="accent2"/>
                </a:solidFill>
                <a:latin typeface="黑体" panose="02010609060101010101" pitchFamily="49" charset="-122"/>
                <a:ea typeface="黑体" panose="02010609060101010101" pitchFamily="49" charset="-122"/>
              </a:rPr>
              <a:t>根据服务对象的年龄、性别、职业、健康危险因素等特征来设置</a:t>
            </a:r>
            <a:r>
              <a:rPr lang="zh-CN" altLang="en-US" sz="2000" b="1" dirty="0">
                <a:solidFill>
                  <a:srgbClr val="008080"/>
                </a:solidFill>
                <a:latin typeface="黑体" panose="02010609060101010101" pitchFamily="49" charset="-122"/>
                <a:ea typeface="黑体" panose="02010609060101010101" pitchFamily="49" charset="-122"/>
              </a:rPr>
              <a:t>健康检查项目</a:t>
            </a:r>
            <a:r>
              <a:rPr lang="zh-CN" altLang="en-US" sz="2000" b="1" dirty="0">
                <a:solidFill>
                  <a:schemeClr val="accent2"/>
                </a:solidFill>
                <a:latin typeface="黑体" panose="02010609060101010101" pitchFamily="49" charset="-122"/>
                <a:ea typeface="黑体" panose="02010609060101010101" pitchFamily="49" charset="-122"/>
              </a:rPr>
              <a:t>和</a:t>
            </a:r>
            <a:r>
              <a:rPr lang="zh-CN" altLang="en-US" sz="2000" b="1" dirty="0">
                <a:solidFill>
                  <a:srgbClr val="008080"/>
                </a:solidFill>
                <a:latin typeface="黑体" panose="02010609060101010101" pitchFamily="49" charset="-122"/>
                <a:ea typeface="黑体" panose="02010609060101010101" pitchFamily="49" charset="-122"/>
              </a:rPr>
              <a:t>频率（因人而异）</a:t>
            </a:r>
          </a:p>
          <a:p>
            <a:pPr>
              <a:spcBef>
                <a:spcPct val="20000"/>
              </a:spcBef>
              <a:buBlip>
                <a:blip r:embed="rId2"/>
              </a:buBlip>
            </a:pPr>
            <a:r>
              <a:rPr lang="zh-CN" altLang="en-US" sz="2000" b="1" dirty="0">
                <a:solidFill>
                  <a:srgbClr val="FF0000"/>
                </a:solidFill>
                <a:latin typeface="黑体" panose="02010609060101010101" pitchFamily="49" charset="-122"/>
                <a:ea typeface="黑体" panose="02010609060101010101" pitchFamily="49" charset="-122"/>
              </a:rPr>
              <a:t>家庭健康维护计划：</a:t>
            </a:r>
            <a:r>
              <a:rPr lang="zh-CN" altLang="en-US" sz="2000" b="1" dirty="0">
                <a:solidFill>
                  <a:schemeClr val="accent2"/>
                </a:solidFill>
                <a:latin typeface="黑体" panose="02010609060101010101" pitchFamily="49" charset="-122"/>
                <a:ea typeface="黑体" panose="02010609060101010101" pitchFamily="49" charset="-122"/>
              </a:rPr>
              <a:t>根据服务对象家庭的基本情况、生活周期、资源状况、功能状况等资料，在</a:t>
            </a:r>
            <a:r>
              <a:rPr lang="zh-CN" altLang="en-US" sz="2000" b="1" dirty="0">
                <a:solidFill>
                  <a:srgbClr val="008080"/>
                </a:solidFill>
                <a:latin typeface="黑体" panose="02010609060101010101" pitchFamily="49" charset="-122"/>
                <a:ea typeface="黑体" panose="02010609060101010101" pitchFamily="49" charset="-122"/>
              </a:rPr>
              <a:t>家庭访视</a:t>
            </a:r>
            <a:r>
              <a:rPr lang="zh-CN" altLang="en-US" sz="2000" b="1" dirty="0">
                <a:solidFill>
                  <a:schemeClr val="accent2"/>
                </a:solidFill>
                <a:latin typeface="黑体" panose="02010609060101010101" pitchFamily="49" charset="-122"/>
                <a:ea typeface="黑体" panose="02010609060101010101" pitchFamily="49" charset="-122"/>
              </a:rPr>
              <a:t>时执行</a:t>
            </a:r>
          </a:p>
          <a:p>
            <a:pPr>
              <a:spcBef>
                <a:spcPct val="20000"/>
              </a:spcBef>
              <a:buBlip>
                <a:blip r:embed="rId2"/>
              </a:buBlip>
            </a:pPr>
            <a:r>
              <a:rPr lang="zh-CN" altLang="en-US" sz="2000" b="1" dirty="0">
                <a:solidFill>
                  <a:srgbClr val="FF0000"/>
                </a:solidFill>
                <a:latin typeface="黑体" panose="02010609060101010101" pitchFamily="49" charset="-122"/>
                <a:ea typeface="黑体" panose="02010609060101010101" pitchFamily="49" charset="-122"/>
              </a:rPr>
              <a:t>社区干预计划：</a:t>
            </a:r>
            <a:r>
              <a:rPr lang="zh-CN" altLang="en-US" sz="2000" b="1" dirty="0">
                <a:solidFill>
                  <a:schemeClr val="accent2"/>
                </a:solidFill>
                <a:latin typeface="黑体" panose="02010609060101010101" pitchFamily="49" charset="-122"/>
                <a:ea typeface="黑体" panose="02010609060101010101" pitchFamily="49" charset="-122"/>
              </a:rPr>
              <a:t>根据具体的预防服务项目来设计，例如社区人群的</a:t>
            </a:r>
            <a:r>
              <a:rPr lang="zh-CN" altLang="en-US" sz="2000" b="1" dirty="0">
                <a:solidFill>
                  <a:srgbClr val="008080"/>
                </a:solidFill>
                <a:latin typeface="黑体" panose="02010609060101010101" pitchFamily="49" charset="-122"/>
                <a:ea typeface="黑体" panose="02010609060101010101" pitchFamily="49" charset="-122"/>
              </a:rPr>
              <a:t>免疫接种档案</a:t>
            </a:r>
            <a:r>
              <a:rPr lang="zh-CN" altLang="en-US" sz="2000" b="1" dirty="0">
                <a:solidFill>
                  <a:schemeClr val="accent2"/>
                </a:solidFill>
                <a:latin typeface="黑体" panose="02010609060101010101" pitchFamily="49" charset="-122"/>
                <a:ea typeface="黑体" panose="02010609060101010101" pitchFamily="49" charset="-122"/>
              </a:rPr>
              <a:t>，列出社区中应该接受某种免疫接种的人员名单，计划好时间、地点、参与人员、组织方法和操作程序，实施后再检查接种率，列出漏种的人员名单，并进行补种。</a:t>
            </a:r>
            <a:r>
              <a:rPr lang="zh-CN" altLang="en-US" sz="2000" b="1" dirty="0">
                <a:solidFill>
                  <a:srgbClr val="008080"/>
                </a:solidFill>
                <a:latin typeface="黑体" panose="02010609060101010101" pitchFamily="49" charset="-122"/>
                <a:ea typeface="黑体" panose="02010609060101010101" pitchFamily="49" charset="-122"/>
              </a:rPr>
              <a:t>孕产妇、新生儿和儿童等预防保健项目</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3"/>
          <p:cNvGrpSpPr/>
          <p:nvPr/>
        </p:nvGrpSpPr>
        <p:grpSpPr>
          <a:xfrm>
            <a:off x="468313" y="1844675"/>
            <a:ext cx="647700" cy="649288"/>
            <a:chOff x="816" y="2304"/>
            <a:chExt cx="1440" cy="448"/>
          </a:xfrm>
        </p:grpSpPr>
        <p:sp>
          <p:nvSpPr>
            <p:cNvPr id="17431" name="Freeform 4"/>
            <p:cNvSpPr/>
            <p:nvPr/>
          </p:nvSpPr>
          <p:spPr>
            <a:xfrm>
              <a:off x="901" y="2562"/>
              <a:ext cx="1270" cy="190"/>
            </a:xfrm>
            <a:custGeom>
              <a:avLst/>
              <a:gdLst>
                <a:gd name="txL" fmla="*/ 0 w 1120"/>
                <a:gd name="txT" fmla="*/ 0 h 252"/>
                <a:gd name="txR" fmla="*/ 1120 w 1120"/>
                <a:gd name="txB" fmla="*/ 252 h 252"/>
              </a:gdLst>
              <a:ahLst/>
              <a:cxnLst>
                <a:cxn ang="0">
                  <a:pos x="1120" y="252"/>
                </a:cxn>
                <a:cxn ang="0">
                  <a:pos x="1116" y="250"/>
                </a:cxn>
                <a:cxn ang="0">
                  <a:pos x="1100" y="246"/>
                </a:cxn>
                <a:cxn ang="0">
                  <a:pos x="1074" y="240"/>
                </a:cxn>
                <a:cxn ang="0">
                  <a:pos x="1038" y="232"/>
                </a:cxn>
                <a:cxn ang="0">
                  <a:pos x="992" y="222"/>
                </a:cxn>
                <a:cxn ang="0">
                  <a:pos x="938" y="212"/>
                </a:cxn>
                <a:cxn ang="0">
                  <a:pos x="876" y="204"/>
                </a:cxn>
                <a:cxn ang="0">
                  <a:pos x="806" y="196"/>
                </a:cxn>
                <a:cxn ang="0">
                  <a:pos x="730" y="190"/>
                </a:cxn>
                <a:cxn ang="0">
                  <a:pos x="646" y="184"/>
                </a:cxn>
                <a:cxn ang="0">
                  <a:pos x="556" y="184"/>
                </a:cxn>
                <a:cxn ang="0">
                  <a:pos x="466" y="184"/>
                </a:cxn>
                <a:cxn ang="0">
                  <a:pos x="384" y="190"/>
                </a:cxn>
                <a:cxn ang="0">
                  <a:pos x="308" y="196"/>
                </a:cxn>
                <a:cxn ang="0">
                  <a:pos x="238" y="204"/>
                </a:cxn>
                <a:cxn ang="0">
                  <a:pos x="178" y="212"/>
                </a:cxn>
                <a:cxn ang="0">
                  <a:pos x="126" y="222"/>
                </a:cxn>
                <a:cxn ang="0">
                  <a:pos x="82" y="232"/>
                </a:cxn>
                <a:cxn ang="0">
                  <a:pos x="46" y="240"/>
                </a:cxn>
                <a:cxn ang="0">
                  <a:pos x="20" y="246"/>
                </a:cxn>
                <a:cxn ang="0">
                  <a:pos x="6" y="250"/>
                </a:cxn>
                <a:cxn ang="0">
                  <a:pos x="0" y="252"/>
                </a:cxn>
                <a:cxn ang="0">
                  <a:pos x="0" y="62"/>
                </a:cxn>
                <a:cxn ang="0">
                  <a:pos x="560" y="0"/>
                </a:cxn>
                <a:cxn ang="0">
                  <a:pos x="1120" y="62"/>
                </a:cxn>
                <a:cxn ang="0">
                  <a:pos x="1120" y="252"/>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p>
              <a:endParaRPr lang="zh-CN" altLang="en-US"/>
            </a:p>
          </p:txBody>
        </p:sp>
        <p:sp>
          <p:nvSpPr>
            <p:cNvPr id="236549" name="Rectangle 5"/>
            <p:cNvSpPr>
              <a:spLocks noChangeArrowheads="1"/>
            </p:cNvSpPr>
            <p:nvPr/>
          </p:nvSpPr>
          <p:spPr bwMode="gray">
            <a:xfrm>
              <a:off x="816" y="2304"/>
              <a:ext cx="1440" cy="393"/>
            </a:xfrm>
            <a:prstGeom prst="rect">
              <a:avLst/>
            </a:prstGeom>
            <a:gradFill rotWithShape="1">
              <a:gsLst>
                <a:gs pos="0">
                  <a:schemeClr val="accent1">
                    <a:gamma/>
                    <a:tint val="48627"/>
                    <a:invGamma/>
                  </a:schemeClr>
                </a:gs>
                <a:gs pos="100000">
                  <a:schemeClr val="accent1"/>
                </a:gs>
              </a:gsLst>
              <a:lin ang="2700000" scaled="1"/>
            </a:gradFill>
            <a:ln w="9525" algn="ctr">
              <a:no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Gulim" panose="020B0600000101010101" pitchFamily="34" charset="-127"/>
                  <a:cs typeface="+mn-cs"/>
                </a:rPr>
                <a:t>4</a:t>
              </a:r>
              <a:endParaRPr kumimoji="0" lang="en-US" altLang="ko-KR" sz="18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Gulim" panose="020B0600000101010101" pitchFamily="34" charset="-127"/>
                <a:cs typeface="+mn-cs"/>
              </a:endParaRPr>
            </a:p>
          </p:txBody>
        </p:sp>
      </p:grpSp>
      <p:grpSp>
        <p:nvGrpSpPr>
          <p:cNvPr id="17411" name="Group 6"/>
          <p:cNvGrpSpPr/>
          <p:nvPr/>
        </p:nvGrpSpPr>
        <p:grpSpPr>
          <a:xfrm>
            <a:off x="468313" y="3738563"/>
            <a:ext cx="647700" cy="627062"/>
            <a:chOff x="816" y="2304"/>
            <a:chExt cx="1440" cy="448"/>
          </a:xfrm>
        </p:grpSpPr>
        <p:sp>
          <p:nvSpPr>
            <p:cNvPr id="17429" name="Freeform 7"/>
            <p:cNvSpPr/>
            <p:nvPr/>
          </p:nvSpPr>
          <p:spPr>
            <a:xfrm>
              <a:off x="901" y="2562"/>
              <a:ext cx="1270" cy="190"/>
            </a:xfrm>
            <a:custGeom>
              <a:avLst/>
              <a:gdLst>
                <a:gd name="txL" fmla="*/ 0 w 1120"/>
                <a:gd name="txT" fmla="*/ 0 h 252"/>
                <a:gd name="txR" fmla="*/ 1120 w 1120"/>
                <a:gd name="txB" fmla="*/ 252 h 252"/>
              </a:gdLst>
              <a:ahLst/>
              <a:cxnLst>
                <a:cxn ang="0">
                  <a:pos x="1120" y="252"/>
                </a:cxn>
                <a:cxn ang="0">
                  <a:pos x="1116" y="250"/>
                </a:cxn>
                <a:cxn ang="0">
                  <a:pos x="1100" y="246"/>
                </a:cxn>
                <a:cxn ang="0">
                  <a:pos x="1074" y="240"/>
                </a:cxn>
                <a:cxn ang="0">
                  <a:pos x="1038" y="232"/>
                </a:cxn>
                <a:cxn ang="0">
                  <a:pos x="992" y="222"/>
                </a:cxn>
                <a:cxn ang="0">
                  <a:pos x="938" y="212"/>
                </a:cxn>
                <a:cxn ang="0">
                  <a:pos x="876" y="204"/>
                </a:cxn>
                <a:cxn ang="0">
                  <a:pos x="806" y="196"/>
                </a:cxn>
                <a:cxn ang="0">
                  <a:pos x="730" y="190"/>
                </a:cxn>
                <a:cxn ang="0">
                  <a:pos x="646" y="184"/>
                </a:cxn>
                <a:cxn ang="0">
                  <a:pos x="556" y="184"/>
                </a:cxn>
                <a:cxn ang="0">
                  <a:pos x="466" y="184"/>
                </a:cxn>
                <a:cxn ang="0">
                  <a:pos x="384" y="190"/>
                </a:cxn>
                <a:cxn ang="0">
                  <a:pos x="308" y="196"/>
                </a:cxn>
                <a:cxn ang="0">
                  <a:pos x="238" y="204"/>
                </a:cxn>
                <a:cxn ang="0">
                  <a:pos x="178" y="212"/>
                </a:cxn>
                <a:cxn ang="0">
                  <a:pos x="126" y="222"/>
                </a:cxn>
                <a:cxn ang="0">
                  <a:pos x="82" y="232"/>
                </a:cxn>
                <a:cxn ang="0">
                  <a:pos x="46" y="240"/>
                </a:cxn>
                <a:cxn ang="0">
                  <a:pos x="20" y="246"/>
                </a:cxn>
                <a:cxn ang="0">
                  <a:pos x="6" y="250"/>
                </a:cxn>
                <a:cxn ang="0">
                  <a:pos x="0" y="252"/>
                </a:cxn>
                <a:cxn ang="0">
                  <a:pos x="0" y="62"/>
                </a:cxn>
                <a:cxn ang="0">
                  <a:pos x="560" y="0"/>
                </a:cxn>
                <a:cxn ang="0">
                  <a:pos x="1120" y="62"/>
                </a:cxn>
                <a:cxn ang="0">
                  <a:pos x="1120" y="252"/>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p>
              <a:endParaRPr lang="zh-CN" altLang="en-US"/>
            </a:p>
          </p:txBody>
        </p:sp>
        <p:sp>
          <p:nvSpPr>
            <p:cNvPr id="236552" name="Rectangle 8"/>
            <p:cNvSpPr>
              <a:spLocks noChangeArrowheads="1"/>
            </p:cNvSpPr>
            <p:nvPr/>
          </p:nvSpPr>
          <p:spPr bwMode="gray">
            <a:xfrm>
              <a:off x="816" y="2304"/>
              <a:ext cx="1440" cy="394"/>
            </a:xfrm>
            <a:prstGeom prst="rect">
              <a:avLst/>
            </a:prstGeom>
            <a:gradFill rotWithShape="1">
              <a:gsLst>
                <a:gs pos="0">
                  <a:schemeClr val="hlink">
                    <a:gamma/>
                    <a:tint val="36471"/>
                    <a:invGamma/>
                  </a:schemeClr>
                </a:gs>
                <a:gs pos="100000">
                  <a:schemeClr val="hlink"/>
                </a:gs>
              </a:gsLst>
              <a:lin ang="2700000" scaled="1"/>
            </a:gradFill>
            <a:ln w="9525" algn="ctr">
              <a:no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Gulim" panose="020B0600000101010101" pitchFamily="34" charset="-127"/>
                  <a:cs typeface="+mn-cs"/>
                </a:rPr>
                <a:t>5</a:t>
              </a:r>
              <a:endParaRPr kumimoji="0" lang="en-US" altLang="ko-KR" sz="18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Gulim" panose="020B0600000101010101" pitchFamily="34" charset="-127"/>
                <a:cs typeface="+mn-cs"/>
              </a:endParaRPr>
            </a:p>
          </p:txBody>
        </p:sp>
      </p:grpSp>
      <p:cxnSp>
        <p:nvCxnSpPr>
          <p:cNvPr id="17412" name="AutoShape 9"/>
          <p:cNvCxnSpPr>
            <a:stCxn id="17431" idx="11"/>
            <a:endCxn id="236552" idx="0"/>
          </p:cNvCxnSpPr>
          <p:nvPr/>
        </p:nvCxnSpPr>
        <p:spPr>
          <a:xfrm>
            <a:off x="790575" y="2419350"/>
            <a:ext cx="1588" cy="1319213"/>
          </a:xfrm>
          <a:prstGeom prst="straightConnector1">
            <a:avLst/>
          </a:prstGeom>
          <a:ln w="9525" cap="flat" cmpd="sng">
            <a:solidFill>
              <a:srgbClr val="808080"/>
            </a:solidFill>
            <a:prstDash val="solid"/>
            <a:headEnd type="none" w="med" len="med"/>
            <a:tailEnd type="none" w="med" len="med"/>
          </a:ln>
        </p:spPr>
      </p:cxnSp>
      <p:cxnSp>
        <p:nvCxnSpPr>
          <p:cNvPr id="17413" name="AutoShape 10"/>
          <p:cNvCxnSpPr>
            <a:stCxn id="17429" idx="11"/>
            <a:endCxn id="236558" idx="0"/>
          </p:cNvCxnSpPr>
          <p:nvPr/>
        </p:nvCxnSpPr>
        <p:spPr>
          <a:xfrm>
            <a:off x="790575" y="4294188"/>
            <a:ext cx="1588" cy="1295400"/>
          </a:xfrm>
          <a:prstGeom prst="straightConnector1">
            <a:avLst/>
          </a:prstGeom>
          <a:ln w="9525" cap="flat" cmpd="sng">
            <a:solidFill>
              <a:srgbClr val="808080"/>
            </a:solidFill>
            <a:prstDash val="solid"/>
            <a:headEnd type="none" w="med" len="med"/>
            <a:tailEnd type="none" w="med" len="med"/>
          </a:ln>
        </p:spPr>
      </p:cxnSp>
      <p:sp>
        <p:nvSpPr>
          <p:cNvPr id="17414" name="Line 11"/>
          <p:cNvSpPr/>
          <p:nvPr/>
        </p:nvSpPr>
        <p:spPr>
          <a:xfrm>
            <a:off x="900113" y="3500438"/>
            <a:ext cx="7704137" cy="0"/>
          </a:xfrm>
          <a:prstGeom prst="line">
            <a:avLst/>
          </a:prstGeom>
          <a:ln w="38100" cap="rnd" cmpd="sng">
            <a:solidFill>
              <a:srgbClr val="969696"/>
            </a:solidFill>
            <a:prstDash val="sysDot"/>
            <a:headEnd type="none" w="med" len="med"/>
            <a:tailEnd type="oval" w="med" len="med"/>
          </a:ln>
        </p:spPr>
      </p:sp>
      <p:grpSp>
        <p:nvGrpSpPr>
          <p:cNvPr id="17415" name="Group 12"/>
          <p:cNvGrpSpPr/>
          <p:nvPr/>
        </p:nvGrpSpPr>
        <p:grpSpPr>
          <a:xfrm>
            <a:off x="468313" y="5589588"/>
            <a:ext cx="647700" cy="576262"/>
            <a:chOff x="816" y="2304"/>
            <a:chExt cx="1440" cy="448"/>
          </a:xfrm>
        </p:grpSpPr>
        <p:sp>
          <p:nvSpPr>
            <p:cNvPr id="17427" name="Freeform 13"/>
            <p:cNvSpPr/>
            <p:nvPr/>
          </p:nvSpPr>
          <p:spPr>
            <a:xfrm>
              <a:off x="901" y="2562"/>
              <a:ext cx="1270" cy="190"/>
            </a:xfrm>
            <a:custGeom>
              <a:avLst/>
              <a:gdLst>
                <a:gd name="txL" fmla="*/ 0 w 1120"/>
                <a:gd name="txT" fmla="*/ 0 h 252"/>
                <a:gd name="txR" fmla="*/ 1120 w 1120"/>
                <a:gd name="txB" fmla="*/ 252 h 252"/>
              </a:gdLst>
              <a:ahLst/>
              <a:cxnLst>
                <a:cxn ang="0">
                  <a:pos x="1120" y="252"/>
                </a:cxn>
                <a:cxn ang="0">
                  <a:pos x="1116" y="250"/>
                </a:cxn>
                <a:cxn ang="0">
                  <a:pos x="1100" y="246"/>
                </a:cxn>
                <a:cxn ang="0">
                  <a:pos x="1074" y="240"/>
                </a:cxn>
                <a:cxn ang="0">
                  <a:pos x="1038" y="232"/>
                </a:cxn>
                <a:cxn ang="0">
                  <a:pos x="992" y="222"/>
                </a:cxn>
                <a:cxn ang="0">
                  <a:pos x="938" y="212"/>
                </a:cxn>
                <a:cxn ang="0">
                  <a:pos x="876" y="204"/>
                </a:cxn>
                <a:cxn ang="0">
                  <a:pos x="806" y="196"/>
                </a:cxn>
                <a:cxn ang="0">
                  <a:pos x="730" y="190"/>
                </a:cxn>
                <a:cxn ang="0">
                  <a:pos x="646" y="184"/>
                </a:cxn>
                <a:cxn ang="0">
                  <a:pos x="556" y="184"/>
                </a:cxn>
                <a:cxn ang="0">
                  <a:pos x="466" y="184"/>
                </a:cxn>
                <a:cxn ang="0">
                  <a:pos x="384" y="190"/>
                </a:cxn>
                <a:cxn ang="0">
                  <a:pos x="308" y="196"/>
                </a:cxn>
                <a:cxn ang="0">
                  <a:pos x="238" y="204"/>
                </a:cxn>
                <a:cxn ang="0">
                  <a:pos x="178" y="212"/>
                </a:cxn>
                <a:cxn ang="0">
                  <a:pos x="126" y="222"/>
                </a:cxn>
                <a:cxn ang="0">
                  <a:pos x="82" y="232"/>
                </a:cxn>
                <a:cxn ang="0">
                  <a:pos x="46" y="240"/>
                </a:cxn>
                <a:cxn ang="0">
                  <a:pos x="20" y="246"/>
                </a:cxn>
                <a:cxn ang="0">
                  <a:pos x="6" y="250"/>
                </a:cxn>
                <a:cxn ang="0">
                  <a:pos x="0" y="252"/>
                </a:cxn>
                <a:cxn ang="0">
                  <a:pos x="0" y="62"/>
                </a:cxn>
                <a:cxn ang="0">
                  <a:pos x="560" y="0"/>
                </a:cxn>
                <a:cxn ang="0">
                  <a:pos x="1120" y="62"/>
                </a:cxn>
                <a:cxn ang="0">
                  <a:pos x="1120" y="252"/>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p>
              <a:endParaRPr lang="zh-CN" altLang="en-US"/>
            </a:p>
          </p:txBody>
        </p:sp>
        <p:sp>
          <p:nvSpPr>
            <p:cNvPr id="236558" name="Rectangle 14"/>
            <p:cNvSpPr>
              <a:spLocks noChangeArrowheads="1"/>
            </p:cNvSpPr>
            <p:nvPr/>
          </p:nvSpPr>
          <p:spPr bwMode="gray">
            <a:xfrm>
              <a:off x="816" y="2304"/>
              <a:ext cx="1440" cy="392"/>
            </a:xfrm>
            <a:prstGeom prst="rect">
              <a:avLst/>
            </a:prstGeom>
            <a:solidFill>
              <a:srgbClr val="FF99CC"/>
            </a:solidFill>
            <a:ln w="9525" algn="ctr">
              <a:no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Gulim" panose="020B0600000101010101" pitchFamily="34" charset="-127"/>
                  <a:cs typeface="+mn-cs"/>
                </a:rPr>
                <a:t>6</a:t>
              </a:r>
              <a:endParaRPr kumimoji="0" lang="en-US" altLang="ko-KR" sz="18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Gulim" panose="020B0600000101010101" pitchFamily="34" charset="-127"/>
                <a:cs typeface="+mn-cs"/>
              </a:endParaRPr>
            </a:p>
          </p:txBody>
        </p:sp>
      </p:grpSp>
      <p:grpSp>
        <p:nvGrpSpPr>
          <p:cNvPr id="17416" name="Group 15"/>
          <p:cNvGrpSpPr/>
          <p:nvPr/>
        </p:nvGrpSpPr>
        <p:grpSpPr>
          <a:xfrm>
            <a:off x="900113" y="5805488"/>
            <a:ext cx="7704137" cy="579437"/>
            <a:chOff x="567" y="1692"/>
            <a:chExt cx="4853" cy="365"/>
          </a:xfrm>
        </p:grpSpPr>
        <p:sp>
          <p:nvSpPr>
            <p:cNvPr id="17425" name="Line 16"/>
            <p:cNvSpPr/>
            <p:nvPr/>
          </p:nvSpPr>
          <p:spPr>
            <a:xfrm>
              <a:off x="567" y="2024"/>
              <a:ext cx="4853" cy="0"/>
            </a:xfrm>
            <a:prstGeom prst="line">
              <a:avLst/>
            </a:prstGeom>
            <a:ln w="38100" cap="rnd" cmpd="sng">
              <a:solidFill>
                <a:srgbClr val="969696"/>
              </a:solidFill>
              <a:prstDash val="sysDot"/>
              <a:headEnd type="none" w="med" len="med"/>
              <a:tailEnd type="oval" w="med" len="med"/>
            </a:ln>
          </p:spPr>
        </p:sp>
        <p:sp>
          <p:nvSpPr>
            <p:cNvPr id="17426" name="Text Box 17"/>
            <p:cNvSpPr txBox="1"/>
            <p:nvPr/>
          </p:nvSpPr>
          <p:spPr>
            <a:xfrm>
              <a:off x="676" y="1692"/>
              <a:ext cx="116" cy="365"/>
            </a:xfrm>
            <a:prstGeom prst="rect">
              <a:avLst/>
            </a:prstGeom>
            <a:noFill/>
            <a:ln w="9525">
              <a:noFill/>
            </a:ln>
          </p:spPr>
          <p:txBody>
            <a:bodyPr wrap="none">
              <a:spAutoFit/>
            </a:bodyPr>
            <a:lstStyle/>
            <a:p>
              <a:pPr eaLnBrk="0" hangingPunct="0"/>
              <a:endParaRPr lang="en-US" altLang="ko-KR" sz="3200" b="1" dirty="0">
                <a:latin typeface="Arial" panose="020B0604020202020204" pitchFamily="34" charset="0"/>
                <a:ea typeface="좋은 귀염둥이빼로" pitchFamily="18" charset="-127"/>
              </a:endParaRPr>
            </a:p>
          </p:txBody>
        </p:sp>
      </p:grpSp>
      <p:grpSp>
        <p:nvGrpSpPr>
          <p:cNvPr id="17417" name="Group 18"/>
          <p:cNvGrpSpPr/>
          <p:nvPr/>
        </p:nvGrpSpPr>
        <p:grpSpPr>
          <a:xfrm>
            <a:off x="900113" y="4794250"/>
            <a:ext cx="7704137" cy="579438"/>
            <a:chOff x="567" y="1692"/>
            <a:chExt cx="4853" cy="365"/>
          </a:xfrm>
        </p:grpSpPr>
        <p:sp>
          <p:nvSpPr>
            <p:cNvPr id="17423" name="Line 19"/>
            <p:cNvSpPr/>
            <p:nvPr/>
          </p:nvSpPr>
          <p:spPr>
            <a:xfrm>
              <a:off x="567" y="2024"/>
              <a:ext cx="4853" cy="0"/>
            </a:xfrm>
            <a:prstGeom prst="line">
              <a:avLst/>
            </a:prstGeom>
            <a:ln w="38100" cap="rnd" cmpd="sng">
              <a:solidFill>
                <a:srgbClr val="969696"/>
              </a:solidFill>
              <a:prstDash val="sysDot"/>
              <a:headEnd type="none" w="med" len="med"/>
              <a:tailEnd type="oval" w="med" len="med"/>
            </a:ln>
          </p:spPr>
        </p:sp>
        <p:sp>
          <p:nvSpPr>
            <p:cNvPr id="17424" name="Text Box 20"/>
            <p:cNvSpPr txBox="1"/>
            <p:nvPr/>
          </p:nvSpPr>
          <p:spPr>
            <a:xfrm>
              <a:off x="676" y="1692"/>
              <a:ext cx="116" cy="365"/>
            </a:xfrm>
            <a:prstGeom prst="rect">
              <a:avLst/>
            </a:prstGeom>
            <a:noFill/>
            <a:ln w="9525">
              <a:noFill/>
            </a:ln>
          </p:spPr>
          <p:txBody>
            <a:bodyPr wrap="none">
              <a:spAutoFit/>
            </a:bodyPr>
            <a:lstStyle/>
            <a:p>
              <a:pPr eaLnBrk="0" hangingPunct="0"/>
              <a:endParaRPr lang="ko-KR" altLang="en-US" sz="3200" b="1" dirty="0">
                <a:latin typeface="Arial" panose="020B0604020202020204" pitchFamily="34" charset="0"/>
                <a:ea typeface="좋은 귀염둥이빼로" pitchFamily="18" charset="-127"/>
              </a:endParaRPr>
            </a:p>
          </p:txBody>
        </p:sp>
      </p:grpSp>
      <p:cxnSp>
        <p:nvCxnSpPr>
          <p:cNvPr id="17418" name="AutoShape 21"/>
          <p:cNvCxnSpPr>
            <a:stCxn id="17429" idx="11"/>
            <a:endCxn id="236558" idx="0"/>
          </p:cNvCxnSpPr>
          <p:nvPr/>
        </p:nvCxnSpPr>
        <p:spPr>
          <a:xfrm flipH="1">
            <a:off x="792163" y="5949950"/>
            <a:ext cx="4762" cy="503238"/>
          </a:xfrm>
          <a:prstGeom prst="straightConnector1">
            <a:avLst/>
          </a:prstGeom>
          <a:ln w="9525" cap="flat" cmpd="sng">
            <a:solidFill>
              <a:srgbClr val="808080"/>
            </a:solidFill>
            <a:prstDash val="solid"/>
            <a:headEnd type="none" w="med" len="med"/>
            <a:tailEnd type="none" w="med" len="med"/>
          </a:ln>
        </p:spPr>
      </p:cxnSp>
      <p:sp>
        <p:nvSpPr>
          <p:cNvPr id="17419" name="Rectangle 2"/>
          <p:cNvSpPr/>
          <p:nvPr/>
        </p:nvSpPr>
        <p:spPr>
          <a:xfrm>
            <a:off x="468313" y="758825"/>
            <a:ext cx="8135937" cy="933450"/>
          </a:xfrm>
          <a:prstGeom prst="rect">
            <a:avLst/>
          </a:prstGeom>
          <a:noFill/>
          <a:ln w="9525">
            <a:noFill/>
          </a:ln>
        </p:spPr>
        <p:txBody>
          <a:bodyPr anchor="ctr"/>
          <a:lstStyle/>
          <a:p>
            <a:pPr algn="ctr"/>
            <a:r>
              <a:rPr lang="zh-CN" altLang="en-US" sz="4000" b="1" dirty="0">
                <a:solidFill>
                  <a:srgbClr val="FF0000"/>
                </a:solidFill>
                <a:latin typeface="隶书" panose="02010509060101010101" pitchFamily="49" charset="-122"/>
                <a:ea typeface="隶书" panose="02010509060101010101" pitchFamily="49" charset="-122"/>
              </a:rPr>
              <a:t>全科医生的预防医学观念</a:t>
            </a:r>
          </a:p>
        </p:txBody>
      </p:sp>
      <p:sp>
        <p:nvSpPr>
          <p:cNvPr id="17420" name="Text Box 29"/>
          <p:cNvSpPr txBox="1"/>
          <p:nvPr/>
        </p:nvSpPr>
        <p:spPr>
          <a:xfrm>
            <a:off x="1187450" y="1773238"/>
            <a:ext cx="7561263" cy="1938337"/>
          </a:xfrm>
          <a:prstGeom prst="rect">
            <a:avLst/>
          </a:prstGeom>
          <a:noFill/>
          <a:ln w="9525">
            <a:noFill/>
          </a:ln>
        </p:spPr>
        <p:txBody>
          <a:bodyPr>
            <a:spAutoFit/>
          </a:bodyPr>
          <a:lstStyle/>
          <a:p>
            <a:pPr>
              <a:spcBef>
                <a:spcPct val="50000"/>
              </a:spcBef>
            </a:pPr>
            <a:r>
              <a:rPr lang="zh-CN" altLang="en-US" sz="2000" b="1" dirty="0">
                <a:solidFill>
                  <a:srgbClr val="FF0000"/>
                </a:solidFill>
                <a:latin typeface="Arial" panose="020B0604020202020204" pitchFamily="34" charset="0"/>
                <a:ea typeface="黑体" panose="02010609060101010101" pitchFamily="49" charset="-122"/>
              </a:rPr>
              <a:t>将个体预防与群体预防相结合</a:t>
            </a:r>
            <a:r>
              <a:rPr lang="zh-CN" altLang="en-US" sz="2000" b="1" dirty="0">
                <a:solidFill>
                  <a:schemeClr val="accent2"/>
                </a:solidFill>
                <a:latin typeface="Arial" panose="020B0604020202020204" pitchFamily="34" charset="0"/>
                <a:ea typeface="黑体" panose="02010609060101010101" pitchFamily="49" charset="-122"/>
              </a:rPr>
              <a:t>。全科医生在为个体及其家庭提供服务时，如果发现某问题在社区中广泛存在或某种疾病在社区中有流行倾向，便不再停留于个体及其家庭的预防上，而是利用社区内外的各种资源，大力开展社区预防。在社区诊断的基础上，制订和实施社区预防服务计划，主动维护和促进社区的健康。</a:t>
            </a:r>
            <a:r>
              <a:rPr lang="zh-CN" altLang="en-US" sz="2000" b="1" dirty="0">
                <a:solidFill>
                  <a:srgbClr val="008080"/>
                </a:solidFill>
                <a:latin typeface="Arial" panose="020B0604020202020204" pitchFamily="34" charset="0"/>
                <a:ea typeface="黑体" panose="02010609060101010101" pitchFamily="49" charset="-122"/>
              </a:rPr>
              <a:t>（禽流感、霍乱、</a:t>
            </a:r>
            <a:r>
              <a:rPr lang="en-US" altLang="zh-CN" sz="2000" b="1" dirty="0">
                <a:solidFill>
                  <a:srgbClr val="008080"/>
                </a:solidFill>
                <a:latin typeface="Arial" panose="020B0604020202020204" pitchFamily="34" charset="0"/>
                <a:ea typeface="黑体" panose="02010609060101010101" pitchFamily="49" charset="-122"/>
              </a:rPr>
              <a:t>SARS</a:t>
            </a:r>
            <a:r>
              <a:rPr lang="zh-CN" altLang="en-US" sz="2000" b="1" dirty="0">
                <a:solidFill>
                  <a:srgbClr val="008080"/>
                </a:solidFill>
                <a:latin typeface="Arial" panose="020B0604020202020204" pitchFamily="34" charset="0"/>
                <a:ea typeface="黑体" panose="02010609060101010101" pitchFamily="49" charset="-122"/>
              </a:rPr>
              <a:t>、新冠等）</a:t>
            </a:r>
          </a:p>
        </p:txBody>
      </p:sp>
      <p:sp>
        <p:nvSpPr>
          <p:cNvPr id="17421" name="Text Box 30"/>
          <p:cNvSpPr txBox="1"/>
          <p:nvPr/>
        </p:nvSpPr>
        <p:spPr>
          <a:xfrm>
            <a:off x="1187450" y="3684588"/>
            <a:ext cx="7561263" cy="1616075"/>
          </a:xfrm>
          <a:prstGeom prst="rect">
            <a:avLst/>
          </a:prstGeom>
          <a:noFill/>
          <a:ln w="9525">
            <a:noFill/>
          </a:ln>
        </p:spPr>
        <p:txBody>
          <a:bodyPr>
            <a:spAutoFit/>
          </a:bodyPr>
          <a:lstStyle/>
          <a:p>
            <a:pPr>
              <a:spcBef>
                <a:spcPct val="50000"/>
              </a:spcBef>
            </a:pPr>
            <a:r>
              <a:rPr lang="zh-CN" altLang="en-US" sz="2000" b="1" dirty="0">
                <a:solidFill>
                  <a:srgbClr val="FF0000"/>
                </a:solidFill>
                <a:latin typeface="Arial" panose="020B0604020202020204" pitchFamily="34" charset="0"/>
                <a:ea typeface="黑体" panose="02010609060101010101" pitchFamily="49" charset="-122"/>
              </a:rPr>
              <a:t>将连续性、综合性和协调性健康照顾整合到个体化服务上</a:t>
            </a:r>
            <a:r>
              <a:rPr lang="zh-CN" altLang="en-US" sz="2000" b="1" dirty="0">
                <a:solidFill>
                  <a:schemeClr val="accent2"/>
                </a:solidFill>
                <a:latin typeface="Arial" panose="020B0604020202020204" pitchFamily="34" charset="0"/>
                <a:ea typeface="黑体" panose="02010609060101010101" pitchFamily="49" charset="-122"/>
              </a:rPr>
              <a:t>。以人为本、以家庭为单位、以预防为先导、提供防、治、保、康一体化服务，特别是</a:t>
            </a:r>
            <a:r>
              <a:rPr lang="zh-CN" altLang="en-US" sz="2000" b="1" dirty="0">
                <a:solidFill>
                  <a:srgbClr val="008080"/>
                </a:solidFill>
                <a:latin typeface="Arial" panose="020B0604020202020204" pitchFamily="34" charset="0"/>
                <a:ea typeface="黑体" panose="02010609060101010101" pitchFamily="49" charset="-122"/>
              </a:rPr>
              <a:t>长期签约</a:t>
            </a:r>
            <a:r>
              <a:rPr lang="zh-CN" altLang="en-US" sz="2000" b="1" dirty="0">
                <a:solidFill>
                  <a:schemeClr val="accent2"/>
                </a:solidFill>
                <a:latin typeface="Arial" panose="020B0604020202020204" pitchFamily="34" charset="0"/>
                <a:ea typeface="黑体" panose="02010609060101010101" pitchFamily="49" charset="-122"/>
              </a:rPr>
              <a:t>式健康照顾，预防和保健服务是其核心内容，结合</a:t>
            </a:r>
            <a:r>
              <a:rPr lang="zh-CN" altLang="en-US" sz="2000" b="1" dirty="0">
                <a:solidFill>
                  <a:srgbClr val="008080"/>
                </a:solidFill>
                <a:latin typeface="Arial" panose="020B0604020202020204" pitchFamily="34" charset="0"/>
                <a:ea typeface="黑体" panose="02010609060101010101" pitchFamily="49" charset="-122"/>
              </a:rPr>
              <a:t>双向转诊</a:t>
            </a:r>
            <a:r>
              <a:rPr lang="zh-CN" altLang="en-US" sz="2000" b="1" dirty="0">
                <a:solidFill>
                  <a:schemeClr val="accent2"/>
                </a:solidFill>
                <a:latin typeface="Arial" panose="020B0604020202020204" pitchFamily="34" charset="0"/>
                <a:ea typeface="黑体" panose="02010609060101010101" pitchFamily="49" charset="-122"/>
              </a:rPr>
              <a:t>，在整个生命周期的医疗、保健和康复中发挥主导作用。</a:t>
            </a:r>
          </a:p>
        </p:txBody>
      </p:sp>
      <p:sp>
        <p:nvSpPr>
          <p:cNvPr id="17422" name="Text Box 32"/>
          <p:cNvSpPr txBox="1"/>
          <p:nvPr/>
        </p:nvSpPr>
        <p:spPr>
          <a:xfrm>
            <a:off x="1187450" y="5535613"/>
            <a:ext cx="7561263" cy="701675"/>
          </a:xfrm>
          <a:prstGeom prst="rect">
            <a:avLst/>
          </a:prstGeom>
          <a:noFill/>
          <a:ln w="9525">
            <a:noFill/>
          </a:ln>
        </p:spPr>
        <p:txBody>
          <a:bodyPr>
            <a:spAutoFit/>
          </a:bodyPr>
          <a:lstStyle/>
          <a:p>
            <a:pPr>
              <a:spcBef>
                <a:spcPct val="50000"/>
              </a:spcBef>
            </a:pPr>
            <a:r>
              <a:rPr lang="zh-CN" altLang="en-US" sz="2000" b="1" dirty="0">
                <a:solidFill>
                  <a:srgbClr val="FF0000"/>
                </a:solidFill>
                <a:latin typeface="Arial" panose="020B0604020202020204" pitchFamily="34" charset="0"/>
                <a:ea typeface="黑体" panose="02010609060101010101" pitchFamily="49" charset="-122"/>
              </a:rPr>
              <a:t>将医学实践的目标直接指向提高社区全体居民的健康水平</a:t>
            </a:r>
            <a:r>
              <a:rPr lang="zh-CN" altLang="en-US" sz="2000" b="1" dirty="0">
                <a:solidFill>
                  <a:schemeClr val="accent2"/>
                </a:solidFill>
                <a:latin typeface="Arial" panose="020B0604020202020204" pitchFamily="34" charset="0"/>
                <a:ea typeface="黑体" panose="02010609060101010101" pitchFamily="49" charset="-122"/>
              </a:rPr>
              <a:t>。在社区层面开展</a:t>
            </a:r>
            <a:r>
              <a:rPr lang="zh-CN" altLang="en-US" sz="2000" b="1" dirty="0">
                <a:solidFill>
                  <a:srgbClr val="008080"/>
                </a:solidFill>
                <a:latin typeface="Arial" panose="020B0604020202020204" pitchFamily="34" charset="0"/>
                <a:ea typeface="黑体" panose="02010609060101010101" pitchFamily="49" charset="-122"/>
              </a:rPr>
              <a:t>健康教育</a:t>
            </a:r>
            <a:r>
              <a:rPr lang="zh-CN" altLang="en-US" sz="2000" b="1" dirty="0">
                <a:solidFill>
                  <a:schemeClr val="accent2"/>
                </a:solidFill>
                <a:latin typeface="Arial" panose="020B0604020202020204" pitchFamily="34" charset="0"/>
                <a:ea typeface="黑体" panose="02010609060101010101" pitchFamily="49" charset="-122"/>
              </a:rPr>
              <a:t>和</a:t>
            </a:r>
            <a:r>
              <a:rPr lang="zh-CN" altLang="en-US" sz="2000" b="1" dirty="0">
                <a:solidFill>
                  <a:srgbClr val="008080"/>
                </a:solidFill>
                <a:latin typeface="Arial" panose="020B0604020202020204" pitchFamily="34" charset="0"/>
                <a:ea typeface="黑体" panose="02010609060101010101" pitchFamily="49" charset="-122"/>
              </a:rPr>
              <a:t>健康促进</a:t>
            </a:r>
            <a:r>
              <a:rPr lang="zh-CN" altLang="en-US" sz="2000" b="1" dirty="0">
                <a:solidFill>
                  <a:schemeClr val="accent2"/>
                </a:solidFill>
                <a:latin typeface="Arial" panose="020B0604020202020204" pitchFamily="34" charset="0"/>
                <a:ea typeface="黑体" panose="02010609060101010101" pitchFamily="49" charset="-122"/>
              </a:rPr>
              <a:t>，从而改善人群的生命质量。</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sz="quarter"/>
          </p:nvPr>
        </p:nvSpPr>
        <p:spPr>
          <a:xfrm>
            <a:off x="684213" y="652463"/>
            <a:ext cx="8208962" cy="1047750"/>
          </a:xfrm>
        </p:spPr>
        <p:txBody>
          <a:bodyPr vert="horz" wrap="square" lIns="91440" tIns="45720" rIns="91440" bIns="45720" anchor="ctr"/>
          <a:lstStyle/>
          <a:p>
            <a:pPr eaLnBrk="1" hangingPunct="1"/>
            <a:r>
              <a:rPr lang="zh-CN" altLang="en-US" sz="4000" dirty="0">
                <a:solidFill>
                  <a:srgbClr val="FF0000"/>
                </a:solidFill>
                <a:latin typeface="隶书" panose="02010509060101010101" pitchFamily="49" charset="-122"/>
                <a:ea typeface="隶书" panose="02010509060101010101" pitchFamily="49" charset="-122"/>
              </a:rPr>
              <a:t>全科医生在预防医学中的独特优势</a:t>
            </a:r>
          </a:p>
        </p:txBody>
      </p:sp>
      <p:grpSp>
        <p:nvGrpSpPr>
          <p:cNvPr id="18435" name="Group 3"/>
          <p:cNvGrpSpPr/>
          <p:nvPr/>
        </p:nvGrpSpPr>
        <p:grpSpPr>
          <a:xfrm>
            <a:off x="684213" y="1412875"/>
            <a:ext cx="7688262" cy="5314950"/>
            <a:chOff x="576" y="672"/>
            <a:chExt cx="4608" cy="3162"/>
          </a:xfrm>
        </p:grpSpPr>
        <p:sp>
          <p:nvSpPr>
            <p:cNvPr id="107524" name="Freeform 4"/>
            <p:cNvSpPr/>
            <p:nvPr/>
          </p:nvSpPr>
          <p:spPr bwMode="gray">
            <a:xfrm>
              <a:off x="3196" y="672"/>
              <a:ext cx="924" cy="728"/>
            </a:xfrm>
            <a:custGeom>
              <a:avLst/>
              <a:gdLst/>
              <a:ahLst/>
              <a:cxnLst>
                <a:cxn ang="0">
                  <a:pos x="0" y="774"/>
                </a:cxn>
                <a:cxn ang="0">
                  <a:pos x="2" y="770"/>
                </a:cxn>
                <a:cxn ang="0">
                  <a:pos x="8" y="754"/>
                </a:cxn>
                <a:cxn ang="0">
                  <a:pos x="16" y="730"/>
                </a:cxn>
                <a:cxn ang="0">
                  <a:pos x="32" y="698"/>
                </a:cxn>
                <a:cxn ang="0">
                  <a:pos x="50" y="660"/>
                </a:cxn>
                <a:cxn ang="0">
                  <a:pos x="76" y="618"/>
                </a:cxn>
                <a:cxn ang="0">
                  <a:pos x="106" y="574"/>
                </a:cxn>
                <a:cxn ang="0">
                  <a:pos x="142" y="528"/>
                </a:cxn>
                <a:cxn ang="0">
                  <a:pos x="186" y="482"/>
                </a:cxn>
                <a:cxn ang="0">
                  <a:pos x="236" y="438"/>
                </a:cxn>
                <a:cxn ang="0">
                  <a:pos x="294" y="398"/>
                </a:cxn>
                <a:cxn ang="0">
                  <a:pos x="360" y="360"/>
                </a:cxn>
                <a:cxn ang="0">
                  <a:pos x="426" y="332"/>
                </a:cxn>
                <a:cxn ang="0">
                  <a:pos x="488" y="314"/>
                </a:cxn>
                <a:cxn ang="0">
                  <a:pos x="544" y="304"/>
                </a:cxn>
                <a:cxn ang="0">
                  <a:pos x="594" y="300"/>
                </a:cxn>
                <a:cxn ang="0">
                  <a:pos x="638" y="300"/>
                </a:cxn>
                <a:cxn ang="0">
                  <a:pos x="678" y="304"/>
                </a:cxn>
                <a:cxn ang="0">
                  <a:pos x="710" y="312"/>
                </a:cxn>
                <a:cxn ang="0">
                  <a:pos x="736" y="320"/>
                </a:cxn>
                <a:cxn ang="0">
                  <a:pos x="754" y="326"/>
                </a:cxn>
                <a:cxn ang="0">
                  <a:pos x="766" y="332"/>
                </a:cxn>
                <a:cxn ang="0">
                  <a:pos x="770" y="334"/>
                </a:cxn>
                <a:cxn ang="0">
                  <a:pos x="680" y="476"/>
                </a:cxn>
                <a:cxn ang="0">
                  <a:pos x="982" y="370"/>
                </a:cxn>
                <a:cxn ang="0">
                  <a:pos x="912" y="0"/>
                </a:cxn>
                <a:cxn ang="0">
                  <a:pos x="854" y="150"/>
                </a:cxn>
                <a:cxn ang="0">
                  <a:pos x="850" y="148"/>
                </a:cxn>
                <a:cxn ang="0">
                  <a:pos x="838" y="142"/>
                </a:cxn>
                <a:cxn ang="0">
                  <a:pos x="822" y="134"/>
                </a:cxn>
                <a:cxn ang="0">
                  <a:pos x="798" y="126"/>
                </a:cxn>
                <a:cxn ang="0">
                  <a:pos x="768" y="120"/>
                </a:cxn>
                <a:cxn ang="0">
                  <a:pos x="732" y="114"/>
                </a:cxn>
                <a:cxn ang="0">
                  <a:pos x="692" y="110"/>
                </a:cxn>
                <a:cxn ang="0">
                  <a:pos x="646" y="110"/>
                </a:cxn>
                <a:cxn ang="0">
                  <a:pos x="596" y="116"/>
                </a:cxn>
                <a:cxn ang="0">
                  <a:pos x="540" y="126"/>
                </a:cxn>
                <a:cxn ang="0">
                  <a:pos x="482" y="146"/>
                </a:cxn>
                <a:cxn ang="0">
                  <a:pos x="422" y="172"/>
                </a:cxn>
                <a:cxn ang="0">
                  <a:pos x="356" y="210"/>
                </a:cxn>
                <a:cxn ang="0">
                  <a:pos x="290" y="258"/>
                </a:cxn>
                <a:cxn ang="0">
                  <a:pos x="230" y="310"/>
                </a:cxn>
                <a:cxn ang="0">
                  <a:pos x="178" y="364"/>
                </a:cxn>
                <a:cxn ang="0">
                  <a:pos x="136" y="422"/>
                </a:cxn>
                <a:cxn ang="0">
                  <a:pos x="100" y="480"/>
                </a:cxn>
                <a:cxn ang="0">
                  <a:pos x="72" y="536"/>
                </a:cxn>
                <a:cxn ang="0">
                  <a:pos x="48" y="590"/>
                </a:cxn>
                <a:cxn ang="0">
                  <a:pos x="30" y="640"/>
                </a:cxn>
                <a:cxn ang="0">
                  <a:pos x="18" y="684"/>
                </a:cxn>
                <a:cxn ang="0">
                  <a:pos x="8" y="722"/>
                </a:cxn>
                <a:cxn ang="0">
                  <a:pos x="4" y="750"/>
                </a:cxn>
                <a:cxn ang="0">
                  <a:pos x="0" y="768"/>
                </a:cxn>
                <a:cxn ang="0">
                  <a:pos x="0" y="774"/>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chemeClr val="hlink">
                    <a:gamma/>
                    <a:tint val="90980"/>
                    <a:invGamma/>
                    <a:alpha val="32001"/>
                  </a:schemeClr>
                </a:gs>
                <a:gs pos="100000">
                  <a:schemeClr val="hlink"/>
                </a:gs>
              </a:gsLst>
              <a:lin ang="0" scaled="1"/>
            </a:gradFill>
            <a:ln w="1270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437" name="AutoShape 5"/>
            <p:cNvSpPr/>
            <p:nvPr/>
          </p:nvSpPr>
          <p:spPr>
            <a:xfrm>
              <a:off x="2157" y="1575"/>
              <a:ext cx="1446" cy="1988"/>
            </a:xfrm>
            <a:prstGeom prst="roundRect">
              <a:avLst>
                <a:gd name="adj" fmla="val 4690"/>
              </a:avLst>
            </a:prstGeom>
            <a:noFill/>
            <a:ln w="57150" cap="flat" cmpd="sng">
              <a:solidFill>
                <a:schemeClr val="accent2"/>
              </a:solidFill>
              <a:prstDash val="solid"/>
              <a:headEnd type="none" w="med" len="med"/>
              <a:tailEnd type="none" w="med" len="med"/>
            </a:ln>
          </p:spPr>
          <p:txBody>
            <a:bodyPr wrap="none" anchor="ctr"/>
            <a:lstStyle/>
            <a:p>
              <a:endParaRPr lang="zh-CN" altLang="en-US" dirty="0">
                <a:latin typeface="Arial" panose="020B0604020202020204" pitchFamily="34" charset="0"/>
                <a:ea typeface="黑体" panose="02010609060101010101" pitchFamily="49" charset="-122"/>
              </a:endParaRPr>
            </a:p>
          </p:txBody>
        </p:sp>
        <p:sp>
          <p:nvSpPr>
            <p:cNvPr id="107526" name="AutoShape 6"/>
            <p:cNvSpPr>
              <a:spLocks noChangeArrowheads="1"/>
            </p:cNvSpPr>
            <p:nvPr/>
          </p:nvSpPr>
          <p:spPr bwMode="gray">
            <a:xfrm>
              <a:off x="2304" y="1488"/>
              <a:ext cx="1174" cy="181"/>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439" name="AutoShape 7"/>
            <p:cNvSpPr/>
            <p:nvPr/>
          </p:nvSpPr>
          <p:spPr>
            <a:xfrm flipH="1">
              <a:off x="3360" y="1536"/>
              <a:ext cx="46" cy="91"/>
            </a:xfrm>
            <a:prstGeom prst="octagon">
              <a:avLst>
                <a:gd name="adj" fmla="val 29287"/>
              </a:avLst>
            </a:prstGeom>
            <a:solidFill>
              <a:schemeClr val="bg1"/>
            </a:solidFill>
            <a:ln w="9525">
              <a:noFill/>
            </a:ln>
          </p:spPr>
          <p:txBody>
            <a:bodyPr wrap="none" anchor="ctr"/>
            <a:lstStyle/>
            <a:p>
              <a:endParaRPr lang="zh-CN" altLang="en-US" dirty="0">
                <a:latin typeface="Arial" panose="020B0604020202020204" pitchFamily="34" charset="0"/>
                <a:ea typeface="黑体" panose="02010609060101010101" pitchFamily="49" charset="-122"/>
              </a:endParaRPr>
            </a:p>
          </p:txBody>
        </p:sp>
        <p:sp>
          <p:nvSpPr>
            <p:cNvPr id="18440" name="AutoShape 8"/>
            <p:cNvSpPr/>
            <p:nvPr/>
          </p:nvSpPr>
          <p:spPr>
            <a:xfrm flipH="1">
              <a:off x="2358" y="1530"/>
              <a:ext cx="45" cy="91"/>
            </a:xfrm>
            <a:prstGeom prst="octagon">
              <a:avLst>
                <a:gd name="adj" fmla="val 29287"/>
              </a:avLst>
            </a:prstGeom>
            <a:solidFill>
              <a:schemeClr val="bg1"/>
            </a:solidFill>
            <a:ln w="9525">
              <a:noFill/>
            </a:ln>
          </p:spPr>
          <p:txBody>
            <a:bodyPr wrap="none" anchor="ctr"/>
            <a:lstStyle/>
            <a:p>
              <a:endParaRPr lang="zh-CN" altLang="en-US" dirty="0">
                <a:latin typeface="Arial" panose="020B0604020202020204" pitchFamily="34" charset="0"/>
                <a:ea typeface="黑体" panose="02010609060101010101" pitchFamily="49" charset="-122"/>
              </a:endParaRPr>
            </a:p>
          </p:txBody>
        </p:sp>
        <p:sp>
          <p:nvSpPr>
            <p:cNvPr id="18441" name="AutoShape 9"/>
            <p:cNvSpPr/>
            <p:nvPr/>
          </p:nvSpPr>
          <p:spPr>
            <a:xfrm>
              <a:off x="3755" y="1259"/>
              <a:ext cx="1429" cy="2119"/>
            </a:xfrm>
            <a:prstGeom prst="roundRect">
              <a:avLst>
                <a:gd name="adj" fmla="val 4690"/>
              </a:avLst>
            </a:prstGeom>
            <a:noFill/>
            <a:ln w="57150" cap="flat" cmpd="sng">
              <a:solidFill>
                <a:schemeClr val="hlink"/>
              </a:solidFill>
              <a:prstDash val="solid"/>
              <a:headEnd type="none" w="med" len="med"/>
              <a:tailEnd type="none" w="med" len="med"/>
            </a:ln>
          </p:spPr>
          <p:txBody>
            <a:bodyPr wrap="none" anchor="ctr"/>
            <a:lstStyle/>
            <a:p>
              <a:endParaRPr lang="zh-CN" altLang="en-US" dirty="0">
                <a:latin typeface="Arial" panose="020B0604020202020204" pitchFamily="34" charset="0"/>
                <a:ea typeface="黑体" panose="02010609060101010101" pitchFamily="49" charset="-122"/>
              </a:endParaRPr>
            </a:p>
          </p:txBody>
        </p:sp>
        <p:sp>
          <p:nvSpPr>
            <p:cNvPr id="107530" name="AutoShape 10"/>
            <p:cNvSpPr>
              <a:spLocks noChangeArrowheads="1"/>
            </p:cNvSpPr>
            <p:nvPr/>
          </p:nvSpPr>
          <p:spPr bwMode="gray">
            <a:xfrm>
              <a:off x="3874" y="1169"/>
              <a:ext cx="1174" cy="181"/>
            </a:xfrm>
            <a:prstGeom prst="roundRect">
              <a:avLst>
                <a:gd name="adj" fmla="val 50000"/>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443" name="AutoShape 11"/>
            <p:cNvSpPr/>
            <p:nvPr/>
          </p:nvSpPr>
          <p:spPr>
            <a:xfrm flipH="1">
              <a:off x="4936" y="1214"/>
              <a:ext cx="45" cy="90"/>
            </a:xfrm>
            <a:prstGeom prst="octagon">
              <a:avLst>
                <a:gd name="adj" fmla="val 29287"/>
              </a:avLst>
            </a:prstGeom>
            <a:solidFill>
              <a:schemeClr val="bg1"/>
            </a:solidFill>
            <a:ln w="9525">
              <a:noFill/>
            </a:ln>
          </p:spPr>
          <p:txBody>
            <a:bodyPr wrap="none" anchor="ctr"/>
            <a:lstStyle/>
            <a:p>
              <a:endParaRPr lang="zh-CN" altLang="en-US" dirty="0">
                <a:latin typeface="Arial" panose="020B0604020202020204" pitchFamily="34" charset="0"/>
                <a:ea typeface="黑体" panose="02010609060101010101" pitchFamily="49" charset="-122"/>
              </a:endParaRPr>
            </a:p>
          </p:txBody>
        </p:sp>
        <p:sp>
          <p:nvSpPr>
            <p:cNvPr id="18444" name="AutoShape 12"/>
            <p:cNvSpPr/>
            <p:nvPr/>
          </p:nvSpPr>
          <p:spPr>
            <a:xfrm flipH="1">
              <a:off x="3939" y="1214"/>
              <a:ext cx="45" cy="90"/>
            </a:xfrm>
            <a:prstGeom prst="octagon">
              <a:avLst>
                <a:gd name="adj" fmla="val 29287"/>
              </a:avLst>
            </a:prstGeom>
            <a:solidFill>
              <a:schemeClr val="bg1"/>
            </a:solidFill>
            <a:ln w="9525">
              <a:noFill/>
            </a:ln>
          </p:spPr>
          <p:txBody>
            <a:bodyPr wrap="none" anchor="ctr"/>
            <a:lstStyle/>
            <a:p>
              <a:endParaRPr lang="zh-CN" altLang="en-US" dirty="0">
                <a:latin typeface="Arial" panose="020B0604020202020204" pitchFamily="34" charset="0"/>
                <a:ea typeface="黑体" panose="02010609060101010101" pitchFamily="49" charset="-122"/>
              </a:endParaRPr>
            </a:p>
          </p:txBody>
        </p:sp>
        <p:sp>
          <p:nvSpPr>
            <p:cNvPr id="107533" name="Freeform 13"/>
            <p:cNvSpPr/>
            <p:nvPr/>
          </p:nvSpPr>
          <p:spPr bwMode="gray">
            <a:xfrm>
              <a:off x="1570" y="988"/>
              <a:ext cx="924" cy="722"/>
            </a:xfrm>
            <a:custGeom>
              <a:avLst/>
              <a:gdLst/>
              <a:ahLst/>
              <a:cxnLst>
                <a:cxn ang="0">
                  <a:pos x="0" y="774"/>
                </a:cxn>
                <a:cxn ang="0">
                  <a:pos x="2" y="770"/>
                </a:cxn>
                <a:cxn ang="0">
                  <a:pos x="8" y="754"/>
                </a:cxn>
                <a:cxn ang="0">
                  <a:pos x="16" y="730"/>
                </a:cxn>
                <a:cxn ang="0">
                  <a:pos x="32" y="698"/>
                </a:cxn>
                <a:cxn ang="0">
                  <a:pos x="50" y="660"/>
                </a:cxn>
                <a:cxn ang="0">
                  <a:pos x="76" y="618"/>
                </a:cxn>
                <a:cxn ang="0">
                  <a:pos x="106" y="574"/>
                </a:cxn>
                <a:cxn ang="0">
                  <a:pos x="142" y="528"/>
                </a:cxn>
                <a:cxn ang="0">
                  <a:pos x="186" y="482"/>
                </a:cxn>
                <a:cxn ang="0">
                  <a:pos x="236" y="438"/>
                </a:cxn>
                <a:cxn ang="0">
                  <a:pos x="294" y="398"/>
                </a:cxn>
                <a:cxn ang="0">
                  <a:pos x="360" y="360"/>
                </a:cxn>
                <a:cxn ang="0">
                  <a:pos x="426" y="332"/>
                </a:cxn>
                <a:cxn ang="0">
                  <a:pos x="488" y="314"/>
                </a:cxn>
                <a:cxn ang="0">
                  <a:pos x="544" y="304"/>
                </a:cxn>
                <a:cxn ang="0">
                  <a:pos x="594" y="300"/>
                </a:cxn>
                <a:cxn ang="0">
                  <a:pos x="638" y="300"/>
                </a:cxn>
                <a:cxn ang="0">
                  <a:pos x="678" y="304"/>
                </a:cxn>
                <a:cxn ang="0">
                  <a:pos x="710" y="312"/>
                </a:cxn>
                <a:cxn ang="0">
                  <a:pos x="736" y="320"/>
                </a:cxn>
                <a:cxn ang="0">
                  <a:pos x="754" y="326"/>
                </a:cxn>
                <a:cxn ang="0">
                  <a:pos x="766" y="332"/>
                </a:cxn>
                <a:cxn ang="0">
                  <a:pos x="770" y="334"/>
                </a:cxn>
                <a:cxn ang="0">
                  <a:pos x="680" y="476"/>
                </a:cxn>
                <a:cxn ang="0">
                  <a:pos x="982" y="370"/>
                </a:cxn>
                <a:cxn ang="0">
                  <a:pos x="912" y="0"/>
                </a:cxn>
                <a:cxn ang="0">
                  <a:pos x="854" y="150"/>
                </a:cxn>
                <a:cxn ang="0">
                  <a:pos x="850" y="148"/>
                </a:cxn>
                <a:cxn ang="0">
                  <a:pos x="838" y="142"/>
                </a:cxn>
                <a:cxn ang="0">
                  <a:pos x="822" y="134"/>
                </a:cxn>
                <a:cxn ang="0">
                  <a:pos x="798" y="126"/>
                </a:cxn>
                <a:cxn ang="0">
                  <a:pos x="768" y="120"/>
                </a:cxn>
                <a:cxn ang="0">
                  <a:pos x="732" y="114"/>
                </a:cxn>
                <a:cxn ang="0">
                  <a:pos x="692" y="110"/>
                </a:cxn>
                <a:cxn ang="0">
                  <a:pos x="646" y="110"/>
                </a:cxn>
                <a:cxn ang="0">
                  <a:pos x="596" y="116"/>
                </a:cxn>
                <a:cxn ang="0">
                  <a:pos x="540" y="126"/>
                </a:cxn>
                <a:cxn ang="0">
                  <a:pos x="482" y="146"/>
                </a:cxn>
                <a:cxn ang="0">
                  <a:pos x="422" y="172"/>
                </a:cxn>
                <a:cxn ang="0">
                  <a:pos x="356" y="210"/>
                </a:cxn>
                <a:cxn ang="0">
                  <a:pos x="290" y="258"/>
                </a:cxn>
                <a:cxn ang="0">
                  <a:pos x="230" y="310"/>
                </a:cxn>
                <a:cxn ang="0">
                  <a:pos x="178" y="364"/>
                </a:cxn>
                <a:cxn ang="0">
                  <a:pos x="136" y="422"/>
                </a:cxn>
                <a:cxn ang="0">
                  <a:pos x="100" y="480"/>
                </a:cxn>
                <a:cxn ang="0">
                  <a:pos x="72" y="536"/>
                </a:cxn>
                <a:cxn ang="0">
                  <a:pos x="48" y="590"/>
                </a:cxn>
                <a:cxn ang="0">
                  <a:pos x="30" y="640"/>
                </a:cxn>
                <a:cxn ang="0">
                  <a:pos x="18" y="684"/>
                </a:cxn>
                <a:cxn ang="0">
                  <a:pos x="8" y="722"/>
                </a:cxn>
                <a:cxn ang="0">
                  <a:pos x="4" y="750"/>
                </a:cxn>
                <a:cxn ang="0">
                  <a:pos x="0" y="768"/>
                </a:cxn>
                <a:cxn ang="0">
                  <a:pos x="0" y="774"/>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chemeClr val="folHlink">
                    <a:gamma/>
                    <a:tint val="57647"/>
                    <a:invGamma/>
                    <a:alpha val="32001"/>
                  </a:schemeClr>
                </a:gs>
                <a:gs pos="100000">
                  <a:schemeClr val="folHlink"/>
                </a:gs>
              </a:gsLst>
              <a:lin ang="0" scaled="1"/>
            </a:gradFill>
            <a:ln w="1270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446" name="Text Box 14"/>
            <p:cNvSpPr txBox="1"/>
            <p:nvPr/>
          </p:nvSpPr>
          <p:spPr>
            <a:xfrm>
              <a:off x="2793" y="1470"/>
              <a:ext cx="169" cy="181"/>
            </a:xfrm>
            <a:prstGeom prst="rect">
              <a:avLst/>
            </a:prstGeom>
            <a:noFill/>
            <a:ln w="9525">
              <a:noFill/>
            </a:ln>
          </p:spPr>
          <p:txBody>
            <a:bodyPr wrap="none">
              <a:spAutoFit/>
            </a:bodyPr>
            <a:lstStyle/>
            <a:p>
              <a:pPr algn="ctr" eaLnBrk="0" hangingPunct="0"/>
              <a:r>
                <a:rPr lang="en-US" altLang="zh-CN" sz="1400" dirty="0">
                  <a:solidFill>
                    <a:schemeClr val="bg1"/>
                  </a:solidFill>
                  <a:latin typeface="Arial" panose="020B0604020202020204" pitchFamily="34" charset="0"/>
                </a:rPr>
                <a:t>2</a:t>
              </a:r>
            </a:p>
          </p:txBody>
        </p:sp>
        <p:sp>
          <p:nvSpPr>
            <p:cNvPr id="18447" name="Text Box 15"/>
            <p:cNvSpPr txBox="1"/>
            <p:nvPr/>
          </p:nvSpPr>
          <p:spPr>
            <a:xfrm>
              <a:off x="4377" y="1158"/>
              <a:ext cx="170" cy="182"/>
            </a:xfrm>
            <a:prstGeom prst="rect">
              <a:avLst/>
            </a:prstGeom>
            <a:noFill/>
            <a:ln w="9525">
              <a:noFill/>
            </a:ln>
          </p:spPr>
          <p:txBody>
            <a:bodyPr wrap="none">
              <a:spAutoFit/>
            </a:bodyPr>
            <a:lstStyle/>
            <a:p>
              <a:pPr algn="ctr" eaLnBrk="0" hangingPunct="0"/>
              <a:r>
                <a:rPr lang="en-US" altLang="zh-CN" sz="1400" dirty="0">
                  <a:solidFill>
                    <a:srgbClr val="FFFFFF"/>
                  </a:solidFill>
                  <a:latin typeface="Arial" panose="020B0604020202020204" pitchFamily="34" charset="0"/>
                </a:rPr>
                <a:t>3</a:t>
              </a:r>
            </a:p>
          </p:txBody>
        </p:sp>
        <p:grpSp>
          <p:nvGrpSpPr>
            <p:cNvPr id="18448" name="Group 16"/>
            <p:cNvGrpSpPr/>
            <p:nvPr/>
          </p:nvGrpSpPr>
          <p:grpSpPr>
            <a:xfrm>
              <a:off x="576" y="1740"/>
              <a:ext cx="1446" cy="2094"/>
              <a:chOff x="576" y="1836"/>
              <a:chExt cx="1446" cy="2094"/>
            </a:xfrm>
          </p:grpSpPr>
          <p:sp>
            <p:nvSpPr>
              <p:cNvPr id="18451" name="AutoShape 17"/>
              <p:cNvSpPr/>
              <p:nvPr/>
            </p:nvSpPr>
            <p:spPr>
              <a:xfrm>
                <a:off x="576" y="1942"/>
                <a:ext cx="1446" cy="1988"/>
              </a:xfrm>
              <a:prstGeom prst="roundRect">
                <a:avLst>
                  <a:gd name="adj" fmla="val 4690"/>
                </a:avLst>
              </a:prstGeom>
              <a:noFill/>
              <a:ln w="57150" cap="flat" cmpd="sng">
                <a:solidFill>
                  <a:schemeClr val="folHlink"/>
                </a:solidFill>
                <a:prstDash val="solid"/>
                <a:headEnd type="none" w="med" len="med"/>
                <a:tailEnd type="none" w="med" len="med"/>
              </a:ln>
            </p:spPr>
            <p:txBody>
              <a:bodyPr wrap="none" anchor="ctr"/>
              <a:lstStyle/>
              <a:p>
                <a:endParaRPr lang="zh-CN" altLang="en-US" dirty="0">
                  <a:latin typeface="Arial" panose="020B0604020202020204" pitchFamily="34" charset="0"/>
                  <a:ea typeface="黑体" panose="02010609060101010101" pitchFamily="49" charset="-122"/>
                </a:endParaRPr>
              </a:p>
            </p:txBody>
          </p:sp>
          <p:sp>
            <p:nvSpPr>
              <p:cNvPr id="107538" name="AutoShape 18"/>
              <p:cNvSpPr>
                <a:spLocks noChangeArrowheads="1"/>
              </p:cNvSpPr>
              <p:nvPr/>
            </p:nvSpPr>
            <p:spPr bwMode="gray">
              <a:xfrm>
                <a:off x="712" y="1852"/>
                <a:ext cx="1174" cy="181"/>
              </a:xfrm>
              <a:prstGeom prst="roundRect">
                <a:avLst>
                  <a:gd name="adj" fmla="val 50000"/>
                </a:avLst>
              </a:prstGeom>
              <a:gradFill rotWithShape="1">
                <a:gsLst>
                  <a:gs pos="0">
                    <a:schemeClr val="folHlink">
                      <a:gamma/>
                      <a:shade val="38824"/>
                      <a:invGamma/>
                    </a:schemeClr>
                  </a:gs>
                  <a:gs pos="50000">
                    <a:schemeClr val="folHlink"/>
                  </a:gs>
                  <a:gs pos="100000">
                    <a:schemeClr val="folHlink">
                      <a:gamma/>
                      <a:shade val="38824"/>
                      <a:invGamma/>
                    </a:schemeClr>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453" name="AutoShape 19"/>
              <p:cNvSpPr/>
              <p:nvPr/>
            </p:nvSpPr>
            <p:spPr>
              <a:xfrm flipH="1">
                <a:off x="1773" y="1897"/>
                <a:ext cx="45" cy="91"/>
              </a:xfrm>
              <a:prstGeom prst="octagon">
                <a:avLst>
                  <a:gd name="adj" fmla="val 29287"/>
                </a:avLst>
              </a:prstGeom>
              <a:solidFill>
                <a:schemeClr val="bg1"/>
              </a:solidFill>
              <a:ln w="9525">
                <a:noFill/>
              </a:ln>
            </p:spPr>
            <p:txBody>
              <a:bodyPr wrap="none" anchor="ctr"/>
              <a:lstStyle/>
              <a:p>
                <a:endParaRPr lang="zh-CN" altLang="en-US" dirty="0">
                  <a:latin typeface="Arial" panose="020B0604020202020204" pitchFamily="34" charset="0"/>
                  <a:ea typeface="黑体" panose="02010609060101010101" pitchFamily="49" charset="-122"/>
                </a:endParaRPr>
              </a:p>
            </p:txBody>
          </p:sp>
          <p:sp>
            <p:nvSpPr>
              <p:cNvPr id="18454" name="AutoShape 20"/>
              <p:cNvSpPr/>
              <p:nvPr/>
            </p:nvSpPr>
            <p:spPr>
              <a:xfrm flipH="1">
                <a:off x="776" y="1897"/>
                <a:ext cx="46" cy="91"/>
              </a:xfrm>
              <a:prstGeom prst="octagon">
                <a:avLst>
                  <a:gd name="adj" fmla="val 29287"/>
                </a:avLst>
              </a:prstGeom>
              <a:solidFill>
                <a:schemeClr val="bg1"/>
              </a:solidFill>
              <a:ln w="9525">
                <a:noFill/>
              </a:ln>
            </p:spPr>
            <p:txBody>
              <a:bodyPr wrap="none" anchor="ctr"/>
              <a:lstStyle/>
              <a:p>
                <a:endParaRPr lang="zh-CN" altLang="en-US" dirty="0">
                  <a:latin typeface="Arial" panose="020B0604020202020204" pitchFamily="34" charset="0"/>
                  <a:ea typeface="黑体" panose="02010609060101010101" pitchFamily="49" charset="-122"/>
                </a:endParaRPr>
              </a:p>
            </p:txBody>
          </p:sp>
          <p:sp>
            <p:nvSpPr>
              <p:cNvPr id="18455" name="Text Box 21"/>
              <p:cNvSpPr txBox="1"/>
              <p:nvPr/>
            </p:nvSpPr>
            <p:spPr>
              <a:xfrm>
                <a:off x="1209" y="1836"/>
                <a:ext cx="169" cy="181"/>
              </a:xfrm>
              <a:prstGeom prst="rect">
                <a:avLst/>
              </a:prstGeom>
              <a:noFill/>
              <a:ln w="9525">
                <a:noFill/>
              </a:ln>
            </p:spPr>
            <p:txBody>
              <a:bodyPr wrap="none">
                <a:spAutoFit/>
              </a:bodyPr>
              <a:lstStyle/>
              <a:p>
                <a:pPr algn="ctr" eaLnBrk="0" hangingPunct="0"/>
                <a:r>
                  <a:rPr lang="en-US" altLang="zh-CN" sz="1400" dirty="0">
                    <a:solidFill>
                      <a:schemeClr val="bg1"/>
                    </a:solidFill>
                    <a:latin typeface="Arial" panose="020B0604020202020204" pitchFamily="34" charset="0"/>
                  </a:rPr>
                  <a:t>1</a:t>
                </a:r>
              </a:p>
            </p:txBody>
          </p:sp>
          <p:sp>
            <p:nvSpPr>
              <p:cNvPr id="18456" name="Text Box 22"/>
              <p:cNvSpPr txBox="1"/>
              <p:nvPr/>
            </p:nvSpPr>
            <p:spPr>
              <a:xfrm>
                <a:off x="624" y="2106"/>
                <a:ext cx="1398" cy="1043"/>
              </a:xfrm>
              <a:prstGeom prst="rect">
                <a:avLst/>
              </a:prstGeom>
              <a:noFill/>
              <a:ln w="9525">
                <a:noFill/>
              </a:ln>
            </p:spPr>
            <p:txBody>
              <a:bodyPr wrap="square">
                <a:spAutoFit/>
              </a:bodyPr>
              <a:lstStyle/>
              <a:p>
                <a:pPr eaLnBrk="0" hangingPunct="0"/>
                <a:r>
                  <a:rPr lang="zh-CN" altLang="en-US" b="1" dirty="0">
                    <a:solidFill>
                      <a:schemeClr val="accent2"/>
                    </a:solidFill>
                    <a:latin typeface="Arial" panose="020B0604020202020204" pitchFamily="34" charset="0"/>
                    <a:ea typeface="黑体" panose="02010609060101010101" pitchFamily="49" charset="-122"/>
                  </a:rPr>
                  <a:t>全科医生立足于社区，提供首诊服务，不仅接触到病人，也能接触到健康人，甚至未就诊者，提供预防服务的机会较多</a:t>
                </a:r>
                <a:endParaRPr lang="zh-CN" altLang="en-US" dirty="0">
                  <a:solidFill>
                    <a:schemeClr val="accent2"/>
                  </a:solidFill>
                  <a:latin typeface="Arial" panose="020B0604020202020204" pitchFamily="34" charset="0"/>
                  <a:ea typeface="黑体" panose="02010609060101010101" pitchFamily="49" charset="-122"/>
                </a:endParaRPr>
              </a:p>
            </p:txBody>
          </p:sp>
        </p:grpSp>
        <p:sp>
          <p:nvSpPr>
            <p:cNvPr id="18449" name="Text Box 23"/>
            <p:cNvSpPr txBox="1"/>
            <p:nvPr/>
          </p:nvSpPr>
          <p:spPr>
            <a:xfrm>
              <a:off x="2208" y="1722"/>
              <a:ext cx="1407" cy="1372"/>
            </a:xfrm>
            <a:prstGeom prst="rect">
              <a:avLst/>
            </a:prstGeom>
            <a:noFill/>
            <a:ln w="9525">
              <a:noFill/>
            </a:ln>
          </p:spPr>
          <p:txBody>
            <a:bodyPr wrap="square">
              <a:spAutoFit/>
            </a:bodyPr>
            <a:lstStyle/>
            <a:p>
              <a:pPr eaLnBrk="0" hangingPunct="0"/>
              <a:r>
                <a:rPr lang="zh-CN" altLang="en-US" sz="1800" b="1" dirty="0">
                  <a:solidFill>
                    <a:schemeClr val="accent2"/>
                  </a:solidFill>
                  <a:latin typeface="Arial" panose="020B0604020202020204" pitchFamily="34" charset="0"/>
                  <a:ea typeface="黑体" panose="02010609060101010101" pitchFamily="49" charset="-122"/>
                </a:rPr>
                <a:t>在提供连续性服务的过程中，有机会了解个人、家庭和社会的背景信息，结合健康维护计划，全面开展健康危险因素评价，为实施个体化健康干预提供依据。</a:t>
              </a:r>
            </a:p>
          </p:txBody>
        </p:sp>
        <p:sp>
          <p:nvSpPr>
            <p:cNvPr id="18450" name="Text Box 24"/>
            <p:cNvSpPr txBox="1"/>
            <p:nvPr/>
          </p:nvSpPr>
          <p:spPr>
            <a:xfrm>
              <a:off x="3792" y="1386"/>
              <a:ext cx="1367" cy="1867"/>
            </a:xfrm>
            <a:prstGeom prst="rect">
              <a:avLst/>
            </a:prstGeom>
            <a:noFill/>
            <a:ln w="9525">
              <a:noFill/>
            </a:ln>
          </p:spPr>
          <p:txBody>
            <a:bodyPr wrap="square">
              <a:spAutoFit/>
            </a:bodyPr>
            <a:lstStyle/>
            <a:p>
              <a:pPr eaLnBrk="0" hangingPunct="0"/>
              <a:r>
                <a:rPr lang="zh-CN" altLang="en-US" sz="1800" b="1" dirty="0">
                  <a:solidFill>
                    <a:schemeClr val="accent2"/>
                  </a:solidFill>
                  <a:latin typeface="Arial" panose="020B0604020202020204" pitchFamily="34" charset="0"/>
                  <a:ea typeface="黑体" panose="02010609060101010101" pitchFamily="49" charset="-122"/>
                </a:rPr>
                <a:t>全科医生在社区相对固定人群中，不仅能同时接触到健康的人、未就诊的和就诊的患者，还能接触到疾病发生、发展的各个阶段。因此，有条件同时提供三级预防服务，使预防医学产生理想的整体效应，节省卫生资源。</a:t>
              </a:r>
            </a:p>
          </p:txBody>
        </p:sp>
      </p:grpSp>
    </p:spTree>
  </p:cSld>
  <p:clrMapOvr>
    <a:masterClrMapping/>
  </p:clrMapOvr>
  <p:transition>
    <p:zoom/>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44a41d52-ea35-4c22-a072-7627496afbed}"/>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b8b849d6-977e-4ead-95c3-106fa322592d}"/>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70"/>
  <p:tag name="KSO_WM_TAG_VERSION" val="1.0"/>
  <p:tag name="KSO_WM_BEAUTIFY_FLAG" val="#wm#"/>
  <p:tag name="KSO_WM_UNIT_TYPE" val="l_h_i"/>
  <p:tag name="KSO_WM_UNIT_INDEX" val="1_1_1"/>
  <p:tag name="KSO_WM_UNIT_ID" val="diagram20181270_2*l_h_i*1_1_1"/>
  <p:tag name="KSO_WM_UNIT_LAYERLEVEL" val="1_1_1"/>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0"/>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70"/>
  <p:tag name="KSO_WM_TAG_VERSION" val="1.0"/>
  <p:tag name="KSO_WM_BEAUTIFY_FLAG" val="#wm#"/>
  <p:tag name="KSO_WM_UNIT_TYPE" val="l_h_i"/>
  <p:tag name="KSO_WM_UNIT_INDEX" val="1_1_1"/>
  <p:tag name="KSO_WM_UNIT_ID" val="diagram20181270_2*l_h_i*1_1_1"/>
  <p:tag name="KSO_WM_UNIT_LAYERLEVEL" val="1_1_1"/>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0"/>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70"/>
  <p:tag name="KSO_WM_TAG_VERSION" val="1.0"/>
  <p:tag name="KSO_WM_BEAUTIFY_FLAG" val="#wm#"/>
  <p:tag name="KSO_WM_UNIT_TYPE" val="l_h_i"/>
  <p:tag name="KSO_WM_UNIT_INDEX" val="1_1_1"/>
  <p:tag name="KSO_WM_UNIT_ID" val="diagram20181270_2*l_h_i*1_1_1"/>
  <p:tag name="KSO_WM_UNIT_LAYERLEVEL" val="1_1_1"/>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0"/>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70"/>
  <p:tag name="KSO_WM_TAG_VERSION" val="1.0"/>
  <p:tag name="KSO_WM_BEAUTIFY_FLAG" val="#wm#"/>
  <p:tag name="KSO_WM_UNIT_TYPE" val="l_h_i"/>
  <p:tag name="KSO_WM_UNIT_INDEX" val="1_1_1"/>
  <p:tag name="KSO_WM_UNIT_ID" val="diagram20181270_2*l_h_i*1_1_1"/>
  <p:tag name="KSO_WM_UNIT_LAYERLEVEL" val="1_1_1"/>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0"/>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d7b9fc7a-bbde-43dd-b2c3-f86e957e3c91}"/>
</p:tagLst>
</file>

<file path=ppt/theme/theme1.xml><?xml version="1.0" encoding="utf-8"?>
<a:theme xmlns:a="http://schemas.openxmlformats.org/drawingml/2006/main" name="3_主题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主题1">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0000">
                <a:alpha val="99001"/>
              </a:srgbClr>
            </a:gs>
            <a:gs pos="100000">
              <a:srgbClr val="FF0000">
                <a:gamma/>
                <a:tint val="47451"/>
                <a:invGamma/>
              </a:srgbClr>
            </a:gs>
          </a:gsLst>
          <a:lin ang="5400000" scaled="1"/>
        </a:gradFill>
        <a:ln w="9525" cap="flat" cmpd="sng" algn="ctr">
          <a:noFill/>
          <a:prstDash val="solid"/>
          <a:round/>
          <a:headEnd type="none" w="med" len="med"/>
          <a:tailEnd type="none" w="med" len="med"/>
        </a:ln>
      </a:spPr>
      <a:bodyPr vert="eaVert" wrap="none" lIns="91440" tIns="45720" rIns="91440" bIns="45720" numCol="1" anchor="ctr" anchorCtr="0" compatLnSpc="1"/>
      <a:lstStyle>
        <a:defPPr marL="342900" marR="0" indent="-342900" algn="ctr" defTabSz="914400" rtl="0" eaLnBrk="1" fontAlgn="base" latinLnBrk="0" hangingPunct="1">
          <a:lnSpc>
            <a:spcPct val="90000"/>
          </a:lnSpc>
          <a:spcBef>
            <a:spcPct val="20000"/>
          </a:spcBef>
          <a:spcAft>
            <a:spcPct val="0"/>
          </a:spcAft>
          <a:buClrTx/>
          <a:buSzTx/>
          <a:buFontTx/>
          <a:buNone/>
          <a:defRPr kumimoji="0" lang="zh-CN" altLang="en-US" sz="2800" b="1" i="0" u="none" strike="noStrike" cap="none" normalizeH="0" baseline="0" smtClean="0">
            <a:ln>
              <a:noFill/>
            </a:ln>
            <a:solidFill>
              <a:schemeClr val="tx1"/>
            </a:solidFill>
            <a:effectLst/>
            <a:latin typeface="Arial" panose="020B0604020202020204" pitchFamily="34" charset="0"/>
            <a:ea typeface="华文行楷" panose="02010800040101010101" pitchFamily="2" charset="-122"/>
          </a:defRPr>
        </a:defPPr>
      </a:lstStyle>
    </a:spDef>
    <a:lnDef>
      <a:spPr bwMode="auto">
        <a:xfrm>
          <a:off x="0" y="0"/>
          <a:ext cx="1" cy="1"/>
        </a:xfrm>
        <a:custGeom>
          <a:avLst/>
          <a:gdLst/>
          <a:ahLst/>
          <a:cxnLst/>
          <a:rect l="0" t="0" r="0" b="0"/>
          <a:pathLst/>
        </a:custGeom>
        <a:gradFill rotWithShape="1">
          <a:gsLst>
            <a:gs pos="0">
              <a:srgbClr val="FF0000">
                <a:alpha val="99001"/>
              </a:srgbClr>
            </a:gs>
            <a:gs pos="100000">
              <a:srgbClr val="FF0000">
                <a:gamma/>
                <a:tint val="47451"/>
                <a:invGamma/>
              </a:srgbClr>
            </a:gs>
          </a:gsLst>
          <a:lin ang="5400000" scaled="1"/>
        </a:gradFill>
        <a:ln w="9525" cap="flat" cmpd="sng" algn="ctr">
          <a:noFill/>
          <a:prstDash val="solid"/>
          <a:round/>
          <a:headEnd type="none" w="med" len="med"/>
          <a:tailEnd type="none" w="med" len="med"/>
        </a:ln>
      </a:spPr>
      <a:bodyPr vert="eaVert" wrap="none" lIns="91440" tIns="45720" rIns="91440" bIns="45720" numCol="1" anchor="ctr" anchorCtr="0" compatLnSpc="1"/>
      <a:lstStyle>
        <a:defPPr marL="342900" marR="0" indent="-342900" algn="ctr" defTabSz="914400" rtl="0" eaLnBrk="1" fontAlgn="base" latinLnBrk="0" hangingPunct="1">
          <a:lnSpc>
            <a:spcPct val="90000"/>
          </a:lnSpc>
          <a:spcBef>
            <a:spcPct val="20000"/>
          </a:spcBef>
          <a:spcAft>
            <a:spcPct val="0"/>
          </a:spcAft>
          <a:buClrTx/>
          <a:buSzTx/>
          <a:buFontTx/>
          <a:buNone/>
          <a:defRPr kumimoji="0" lang="zh-CN" altLang="en-US" sz="2800" b="1" i="0" u="none" strike="noStrike" cap="none" normalizeH="0" baseline="0" smtClean="0">
            <a:ln>
              <a:noFill/>
            </a:ln>
            <a:solidFill>
              <a:schemeClr val="tx1"/>
            </a:solidFill>
            <a:effectLst/>
            <a:latin typeface="Arial" panose="020B0604020202020204" pitchFamily="34" charset="0"/>
            <a:ea typeface="华文行楷" panose="0201080004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107</TotalTime>
  <Words>6253</Words>
  <Application>Microsoft Office PowerPoint</Application>
  <PresentationFormat>全屏显示(4:3)</PresentationFormat>
  <Paragraphs>501</Paragraphs>
  <Slides>65</Slides>
  <Notes>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79" baseType="lpstr">
      <vt:lpstr>Gulim</vt:lpstr>
      <vt:lpstr>黑体</vt:lpstr>
      <vt:lpstr>华文细黑</vt:lpstr>
      <vt:lpstr>华文新魏</vt:lpstr>
      <vt:lpstr>隶书</vt:lpstr>
      <vt:lpstr>宋体</vt:lpstr>
      <vt:lpstr>微软雅黑</vt:lpstr>
      <vt:lpstr>좋은 귀염둥이빼로</vt:lpstr>
      <vt:lpstr>Arial</vt:lpstr>
      <vt:lpstr>Calibri</vt:lpstr>
      <vt:lpstr>Symbol</vt:lpstr>
      <vt:lpstr>Wingdings</vt:lpstr>
      <vt:lpstr>3_主题1</vt:lpstr>
      <vt:lpstr>Microsoft Excel 97-2003 工作表</vt:lpstr>
      <vt:lpstr>以预防为先导的健康照顾</vt:lpstr>
      <vt:lpstr>“中国防治慢性病中长期规划（2017-2025年）”                                                           （国务院办公厅）</vt:lpstr>
      <vt:lpstr>PowerPoint 演示文稿</vt:lpstr>
      <vt:lpstr>传统的预防医学</vt:lpstr>
      <vt:lpstr>现代预防医学</vt:lpstr>
      <vt:lpstr>PowerPoint 演示文稿</vt:lpstr>
      <vt:lpstr>PowerPoint 演示文稿</vt:lpstr>
      <vt:lpstr>PowerPoint 演示文稿</vt:lpstr>
      <vt:lpstr>全科医生在预防医学中的独特优势</vt:lpstr>
      <vt:lpstr>全科医生在预防医学中的独特优势</vt:lpstr>
      <vt:lpstr>PowerPoint 演示文稿</vt:lpstr>
      <vt:lpstr>第一级预防</vt:lpstr>
      <vt:lpstr>第一级预防</vt:lpstr>
      <vt:lpstr>第二级预防</vt:lpstr>
      <vt:lpstr>第三级预防</vt:lpstr>
      <vt:lpstr>临床预防医学服务</vt:lpstr>
      <vt:lpstr>开展临床预防服务的意义</vt:lpstr>
      <vt:lpstr>PowerPoint 演示文稿</vt:lpstr>
      <vt:lpstr>PowerPoint 演示文稿</vt:lpstr>
      <vt:lpstr>PowerPoint 演示文稿</vt:lpstr>
      <vt:lpstr>PowerPoint 演示文稿</vt:lpstr>
      <vt:lpstr>全科医生是最合适的临床预防医学服务提供者</vt:lpstr>
      <vt:lpstr>临床预防医学服务的主要内容与方法  一、健康咨询 二、筛检试验 三、免疫预防 四、化学预防 </vt:lpstr>
      <vt:lpstr>一、健康咨询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上消化道出血病因变化</vt:lpstr>
      <vt:lpstr>PowerPoint 演示文稿</vt:lpstr>
      <vt:lpstr>  阿司匹林致消化道损伤的临床表现 </vt:lpstr>
      <vt:lpstr>PowerPoint 演示文稿</vt:lpstr>
      <vt:lpstr>应用NSAID并发溃疡的危险因素</vt:lpstr>
      <vt:lpstr>PowerPoint 演示文稿</vt:lpstr>
      <vt:lpstr>PowerPoint 演示文稿</vt:lpstr>
      <vt:lpstr>PowerPoint 演示文稿</vt:lpstr>
      <vt:lpstr>社区居民自我保健的组织和管理</vt:lpstr>
      <vt:lpstr>自我保健的内容和方法</vt:lpstr>
      <vt:lpstr>PowerPoint 演示文稿</vt:lpstr>
      <vt:lpstr>PowerPoint 演示文稿</vt:lpstr>
      <vt:lpstr>全科医生在居民自我保健中的作用</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护理部介绍</dc:title>
  <dc:creator>sony</dc:creator>
  <cp:lastModifiedBy>user</cp:lastModifiedBy>
  <cp:revision>338</cp:revision>
  <dcterms:created xsi:type="dcterms:W3CDTF">2010-10-07T14:21:00Z</dcterms:created>
  <dcterms:modified xsi:type="dcterms:W3CDTF">2021-04-15T01:40:56Z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ICV">
    <vt:lpwstr>1C23C6EF521D487598DC35B7B3E8ED53</vt:lpwstr>
  </property>
</Properties>
</file>