
<file path=[Content_Types].xml><?xml version="1.0" encoding="utf-8"?>
<Types xmlns="http://schemas.openxmlformats.org/package/2006/content-types">
  <Default Extension="jpeg" ContentType="image/jpeg"/>
  <Default Extension="wmf" ContentType="image/x-w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6"/>
  </p:notesMasterIdLst>
  <p:handoutMasterIdLst>
    <p:handoutMasterId r:id="rId45"/>
  </p:handoutMasterIdLst>
  <p:sldIdLst>
    <p:sldId id="400" r:id="rId4"/>
    <p:sldId id="457" r:id="rId5"/>
    <p:sldId id="456" r:id="rId7"/>
    <p:sldId id="445" r:id="rId8"/>
    <p:sldId id="404" r:id="rId9"/>
    <p:sldId id="405" r:id="rId10"/>
    <p:sldId id="438" r:id="rId11"/>
    <p:sldId id="406" r:id="rId12"/>
    <p:sldId id="408" r:id="rId13"/>
    <p:sldId id="509" r:id="rId14"/>
    <p:sldId id="510" r:id="rId15"/>
    <p:sldId id="511" r:id="rId16"/>
    <p:sldId id="512" r:id="rId17"/>
    <p:sldId id="513" r:id="rId18"/>
    <p:sldId id="410" r:id="rId19"/>
    <p:sldId id="409" r:id="rId20"/>
    <p:sldId id="414" r:id="rId21"/>
    <p:sldId id="439" r:id="rId22"/>
    <p:sldId id="416" r:id="rId23"/>
    <p:sldId id="417" r:id="rId24"/>
    <p:sldId id="418" r:id="rId25"/>
    <p:sldId id="440" r:id="rId26"/>
    <p:sldId id="420" r:id="rId27"/>
    <p:sldId id="421" r:id="rId28"/>
    <p:sldId id="422" r:id="rId29"/>
    <p:sldId id="423" r:id="rId30"/>
    <p:sldId id="447" r:id="rId31"/>
    <p:sldId id="446" r:id="rId32"/>
    <p:sldId id="425" r:id="rId33"/>
    <p:sldId id="426" r:id="rId34"/>
    <p:sldId id="443" r:id="rId35"/>
    <p:sldId id="429" r:id="rId36"/>
    <p:sldId id="430" r:id="rId37"/>
    <p:sldId id="431" r:id="rId38"/>
    <p:sldId id="475" r:id="rId39"/>
    <p:sldId id="432" r:id="rId40"/>
    <p:sldId id="433" r:id="rId41"/>
    <p:sldId id="476" r:id="rId42"/>
    <p:sldId id="464" r:id="rId43"/>
    <p:sldId id="539" r:id="rId44"/>
  </p:sldIdLst>
  <p:sldSz cx="9144000" cy="6858000" type="screen4x3"/>
  <p:notesSz cx="7099300" cy="1023493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Arial" panose="020B0604020202020204" pitchFamily="34" charset="0"/>
        <a:ea typeface="HY견고딕" pitchFamily="18"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66"/>
    <a:srgbClr val="0000FF"/>
    <a:srgbClr val="FF66FF"/>
    <a:srgbClr val="FFFF66"/>
    <a:srgbClr val="FF0000"/>
    <a:srgbClr val="000066"/>
    <a:srgbClr val="FFFF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64"/>
    <p:restoredTop sz="91928"/>
  </p:normalViewPr>
  <p:slideViewPr>
    <p:cSldViewPr showGuides="1">
      <p:cViewPr varScale="1">
        <p:scale>
          <a:sx n="104" d="100"/>
          <a:sy n="104" d="100"/>
        </p:scale>
        <p:origin x="1872" y="114"/>
      </p:cViewPr>
      <p:guideLst>
        <p:guide orient="horz" pos="2160"/>
        <p:guide pos="287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61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defTabSz="990600" latinLnBrk="0">
              <a:buFontTx/>
              <a:buNone/>
              <a:defRPr kumimoji="0" sz="1300" b="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51" name="Rectangle 3"/>
          <p:cNvSpPr>
            <a:spLocks noGrp="1" noChangeArrowheads="1"/>
          </p:cNvSpPr>
          <p:nvPr>
            <p:ph type="dt" sz="quarter" idx="1"/>
          </p:nvPr>
        </p:nvSpPr>
        <p:spPr bwMode="auto">
          <a:xfrm>
            <a:off x="4021138" y="0"/>
            <a:ext cx="3076575" cy="511175"/>
          </a:xfrm>
          <a:prstGeom prst="rect">
            <a:avLst/>
          </a:prstGeom>
          <a:noFill/>
          <a:ln>
            <a:noFill/>
          </a:ln>
          <a:effectLst/>
        </p:spPr>
        <p:txBody>
          <a:bodyPr vert="horz" wrap="square" lIns="99048" tIns="49524" rIns="99048" bIns="49524" numCol="1" anchor="t" anchorCtr="0" compatLnSpc="1"/>
          <a:lstStyle>
            <a:lvl1pPr algn="r" defTabSz="990600" latinLnBrk="0">
              <a:buFontTx/>
              <a:buNone/>
              <a:defRPr kumimoji="0" sz="1300" b="0">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52" name="Rectangle 4"/>
          <p:cNvSpPr>
            <a:spLocks noGrp="1" noChangeArrowheads="1"/>
          </p:cNvSpPr>
          <p:nvPr>
            <p:ph type="ftr" sz="quarter" idx="2"/>
          </p:nvPr>
        </p:nvSpPr>
        <p:spPr bwMode="auto">
          <a:xfrm>
            <a:off x="0" y="9721850"/>
            <a:ext cx="3076575" cy="511175"/>
          </a:xfrm>
          <a:prstGeom prst="rect">
            <a:avLst/>
          </a:prstGeom>
          <a:noFill/>
          <a:ln>
            <a:noFill/>
          </a:ln>
          <a:effectLst/>
        </p:spPr>
        <p:txBody>
          <a:bodyPr vert="horz" wrap="square" lIns="99048" tIns="49524" rIns="99048" bIns="49524" numCol="1" anchor="b" anchorCtr="0" compatLnSpc="1"/>
          <a:lstStyle>
            <a:lvl1pPr defTabSz="990600" latinLnBrk="0">
              <a:buFontTx/>
              <a:buNone/>
              <a:defRPr kumimoji="0" sz="1300" b="0">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53" name="Rectangle 5"/>
          <p:cNvSpPr>
            <a:spLocks noGrp="1" noChangeArrowheads="1"/>
          </p:cNvSpPr>
          <p:nvPr>
            <p:ph type="sldNum" sz="quarter" idx="3"/>
          </p:nvPr>
        </p:nvSpPr>
        <p:spPr bwMode="auto">
          <a:xfrm>
            <a:off x="4021138" y="9721850"/>
            <a:ext cx="3076575" cy="511175"/>
          </a:xfrm>
          <a:prstGeom prst="rect">
            <a:avLst/>
          </a:prstGeom>
          <a:noFill/>
          <a:ln>
            <a:noFill/>
          </a:ln>
          <a:effectLst/>
        </p:spPr>
        <p:txBody>
          <a:bodyPr vert="horz" wrap="square" lIns="99048" tIns="49524" rIns="99048" bIns="49524" numCol="1" anchor="b" anchorCtr="0" compatLnSpc="1"/>
          <a:lstStyle>
            <a:lvl1pPr algn="r" defTabSz="990600">
              <a:defRPr sz="1300" b="0">
                <a:solidFill>
                  <a:schemeClr val="bg2"/>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fld id="{C10DDD81-2430-4774-80D5-25CB5AD4AE02}" type="slidenum">
              <a:rPr kumimoji="0" lang="en-US" altLang="zh-CN" sz="13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3522" name="Rectangle 2"/>
          <p:cNvSpPr>
            <a:spLocks noGrp="1" noChangeArrowheads="1"/>
          </p:cNvSpPr>
          <p:nvPr>
            <p:ph type="hdr" sz="quarter"/>
          </p:nvPr>
        </p:nvSpPr>
        <p:spPr bwMode="auto">
          <a:xfrm>
            <a:off x="0" y="0"/>
            <a:ext cx="3048000" cy="533400"/>
          </a:xfrm>
          <a:prstGeom prst="rect">
            <a:avLst/>
          </a:prstGeom>
          <a:noFill/>
          <a:ln>
            <a:noFill/>
          </a:ln>
          <a:effectLst/>
        </p:spPr>
        <p:txBody>
          <a:bodyPr vert="horz" wrap="square" lIns="91440" tIns="45720" rIns="91440" bIns="45720" numCol="1" anchor="t" anchorCtr="0" compatLnSpc="1"/>
          <a:lstStyle>
            <a:lvl1pPr latinLnBrk="1">
              <a:buFontTx/>
              <a:buNone/>
              <a:defRPr kumimoji="1" sz="1200"/>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sz="1200" b="1" i="0" u="none" strike="noStrike" kern="1200" cap="none" spc="0" normalizeH="0" baseline="0" noProof="0">
              <a:ln>
                <a:noFill/>
              </a:ln>
              <a:solidFill>
                <a:schemeClr val="tx1"/>
              </a:solidFill>
              <a:effectLst/>
              <a:uLnTx/>
              <a:uFillTx/>
              <a:latin typeface="Arial" panose="020B0604020202020204" pitchFamily="34" charset="0"/>
              <a:ea typeface="HY견고딕" pitchFamily="18" charset="-127"/>
              <a:cs typeface="+mn-cs"/>
            </a:endParaRPr>
          </a:p>
        </p:txBody>
      </p:sp>
      <p:sp>
        <p:nvSpPr>
          <p:cNvPr id="363523" name="Rectangle 3"/>
          <p:cNvSpPr>
            <a:spLocks noGrp="1" noChangeArrowheads="1"/>
          </p:cNvSpPr>
          <p:nvPr>
            <p:ph type="dt" idx="1"/>
          </p:nvPr>
        </p:nvSpPr>
        <p:spPr bwMode="auto">
          <a:xfrm>
            <a:off x="4038600" y="0"/>
            <a:ext cx="3048000" cy="533400"/>
          </a:xfrm>
          <a:prstGeom prst="rect">
            <a:avLst/>
          </a:prstGeom>
          <a:noFill/>
          <a:ln>
            <a:noFill/>
          </a:ln>
          <a:effectLst/>
        </p:spPr>
        <p:txBody>
          <a:bodyPr vert="horz" wrap="square" lIns="91440" tIns="45720" rIns="91440" bIns="45720" numCol="1" anchor="t" anchorCtr="0" compatLnSpc="1"/>
          <a:lstStyle>
            <a:lvl1pPr algn="r" latinLnBrk="1">
              <a:buFontTx/>
              <a:buNone/>
              <a:defRPr kumimoji="1" sz="1200"/>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sz="1200" b="1" i="0" u="none" strike="noStrike" kern="1200" cap="none" spc="0" normalizeH="0" baseline="0" noProof="0">
              <a:ln>
                <a:noFill/>
              </a:ln>
              <a:solidFill>
                <a:schemeClr val="tx1"/>
              </a:solidFill>
              <a:effectLst/>
              <a:uLnTx/>
              <a:uFillTx/>
              <a:latin typeface="Arial" panose="020B0604020202020204" pitchFamily="34" charset="0"/>
              <a:ea typeface="HY견고딕" pitchFamily="18" charset="-127"/>
              <a:cs typeface="+mn-cs"/>
            </a:endParaRPr>
          </a:p>
        </p:txBody>
      </p:sp>
      <p:sp>
        <p:nvSpPr>
          <p:cNvPr id="6148" name="Rectangle 4"/>
          <p:cNvSpPr>
            <a:spLocks noTextEdit="1"/>
          </p:cNvSpPr>
          <p:nvPr>
            <p:ph type="sldImg"/>
          </p:nvPr>
        </p:nvSpPr>
        <p:spPr>
          <a:xfrm>
            <a:off x="1041400" y="762000"/>
            <a:ext cx="5080000" cy="3810000"/>
          </a:xfrm>
          <a:prstGeom prst="rect">
            <a:avLst/>
          </a:prstGeom>
          <a:noFill/>
          <a:ln w="9525" cap="flat" cmpd="sng">
            <a:solidFill>
              <a:srgbClr val="000000"/>
            </a:solidFill>
            <a:prstDash val="solid"/>
            <a:miter/>
            <a:headEnd type="none" w="med" len="med"/>
            <a:tailEnd type="none" w="med" len="med"/>
          </a:ln>
        </p:spPr>
      </p:sp>
      <p:sp>
        <p:nvSpPr>
          <p:cNvPr id="363525" name="Rectangle 5"/>
          <p:cNvSpPr>
            <a:spLocks noGrp="1" noChangeArrowheads="1"/>
          </p:cNvSpPr>
          <p:nvPr>
            <p:ph type="body" sz="quarter" idx="3"/>
          </p:nvPr>
        </p:nvSpPr>
        <p:spPr bwMode="auto">
          <a:xfrm>
            <a:off x="914400" y="4876800"/>
            <a:ext cx="5257800" cy="45720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526" name="Rectangle 6"/>
          <p:cNvSpPr>
            <a:spLocks noGrp="1" noChangeArrowheads="1"/>
          </p:cNvSpPr>
          <p:nvPr>
            <p:ph type="ftr" sz="quarter" idx="4"/>
          </p:nvPr>
        </p:nvSpPr>
        <p:spPr bwMode="auto">
          <a:xfrm>
            <a:off x="0" y="9753600"/>
            <a:ext cx="3048000" cy="457200"/>
          </a:xfrm>
          <a:prstGeom prst="rect">
            <a:avLst/>
          </a:prstGeom>
          <a:noFill/>
          <a:ln>
            <a:noFill/>
          </a:ln>
          <a:effectLst/>
        </p:spPr>
        <p:txBody>
          <a:bodyPr vert="horz" wrap="square" lIns="91440" tIns="45720" rIns="91440" bIns="45720" numCol="1" anchor="b" anchorCtr="0" compatLnSpc="1"/>
          <a:lstStyle>
            <a:lvl1pPr latinLnBrk="1">
              <a:buFontTx/>
              <a:buNone/>
              <a:defRPr kumimoji="1" sz="1200"/>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sz="1200" b="1" i="0" u="none" strike="noStrike" kern="1200" cap="none" spc="0" normalizeH="0" baseline="0" noProof="0">
              <a:ln>
                <a:noFill/>
              </a:ln>
              <a:solidFill>
                <a:schemeClr val="tx1"/>
              </a:solidFill>
              <a:effectLst/>
              <a:uLnTx/>
              <a:uFillTx/>
              <a:latin typeface="Arial" panose="020B0604020202020204" pitchFamily="34" charset="0"/>
              <a:ea typeface="HY견고딕" pitchFamily="18" charset="-127"/>
              <a:cs typeface="+mn-cs"/>
            </a:endParaRPr>
          </a:p>
        </p:txBody>
      </p:sp>
      <p:sp>
        <p:nvSpPr>
          <p:cNvPr id="363527" name="Rectangle 7"/>
          <p:cNvSpPr>
            <a:spLocks noGrp="1" noChangeArrowheads="1"/>
          </p:cNvSpPr>
          <p:nvPr>
            <p:ph type="sldNum" sz="quarter" idx="5"/>
          </p:nvPr>
        </p:nvSpPr>
        <p:spPr bwMode="auto">
          <a:xfrm>
            <a:off x="4038600" y="9753600"/>
            <a:ext cx="3048000" cy="457200"/>
          </a:xfrm>
          <a:prstGeom prst="rect">
            <a:avLst/>
          </a:prstGeom>
          <a:noFill/>
          <a:ln>
            <a:noFill/>
          </a:ln>
          <a:effec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0D6917-9BD2-4C1E-9A79-BB6A14F33139}" type="slidenum">
              <a:rPr kumimoji="0" lang="en-US" altLang="zh-CN" sz="1200" b="1" i="0" u="none" strike="noStrike" kern="1200" cap="none" spc="0" normalizeH="0" baseline="0" noProof="0" smtClean="0">
                <a:ln>
                  <a:noFill/>
                </a:ln>
                <a:solidFill>
                  <a:schemeClr val="tx1"/>
                </a:solidFill>
                <a:effectLst/>
                <a:uLnTx/>
                <a:uFillTx/>
                <a:latin typeface="Arial" panose="020B0604020202020204" pitchFamily="34" charset="0"/>
                <a:ea typeface="HY견고딕" pitchFamily="18" charset="-127"/>
                <a:cs typeface="+mn-cs"/>
              </a:rPr>
            </a:fld>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HY견고딕" pitchFamily="18" charset="-127"/>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p:sp>
      <p:sp>
        <p:nvSpPr>
          <p:cNvPr id="11266" name="备注占位符 2"/>
          <p:cNvSpPr>
            <a:spLocks noGrp="1"/>
          </p:cNvSpPr>
          <p:nvPr>
            <p:ph type="body"/>
          </p:nvPr>
        </p:nvSpPr>
        <p:spPr/>
        <p:txBody>
          <a:bodyPr wrap="square" lIns="91440" tIns="45720" rIns="91440" bIns="45720" anchor="t"/>
          <a:p>
            <a:pPr lvl="0"/>
            <a:r>
              <a:rPr lang="zh-CN" altLang="en-US" dirty="0"/>
              <a:t>有时候我们经常会碰到一些特例，比如说我们常说有人不抽烟不喝酒，只活了</a:t>
            </a:r>
            <a:r>
              <a:rPr lang="en-US" altLang="zh-CN" dirty="0"/>
              <a:t>60</a:t>
            </a:r>
            <a:r>
              <a:rPr lang="zh-CN" altLang="en-US" dirty="0"/>
              <a:t>岁，有人不仅抽烟甚至烟不离手，但却非常长寿。比如说图中这两位老先生，烟不离手，却非常长寿。要解释这个问题，就得从肿瘤病因学讲起</a:t>
            </a:r>
            <a:endParaRPr lang="zh-CN" altLang="en-US" dirty="0"/>
          </a:p>
        </p:txBody>
      </p:sp>
      <p:sp>
        <p:nvSpPr>
          <p:cNvPr id="11267" name="灯片编号占位符 3"/>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p:sp>
      <p:sp>
        <p:nvSpPr>
          <p:cNvPr id="33794" name="备注占位符 2"/>
          <p:cNvSpPr>
            <a:spLocks noGrp="1"/>
          </p:cNvSpPr>
          <p:nvPr>
            <p:ph type="body"/>
          </p:nvPr>
        </p:nvSpPr>
        <p:spPr/>
        <p:txBody>
          <a:bodyPr wrap="square" lIns="91440" tIns="45720" rIns="91440" bIns="45720" anchor="t"/>
          <a:p>
            <a:pPr lvl="0"/>
            <a:r>
              <a:rPr lang="zh-CN" altLang="en-US" dirty="0"/>
              <a:t>下面来看看肿瘤的环境因素中的物理因素</a:t>
            </a:r>
            <a:endParaRPr lang="zh-CN" altLang="en-US" dirty="0"/>
          </a:p>
        </p:txBody>
      </p:sp>
      <p:sp>
        <p:nvSpPr>
          <p:cNvPr id="33795" name="灯片编号占位符 3"/>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82945"/>
          <p:cNvSpPr>
            <a:spLocks noTextEdit="1"/>
          </p:cNvSpPr>
          <p:nvPr>
            <p:ph type="sldImg"/>
          </p:nvPr>
        </p:nvSpPr>
        <p:spPr/>
      </p:sp>
      <p:sp>
        <p:nvSpPr>
          <p:cNvPr id="36866" name="文本占位符 82946"/>
          <p:cNvSpPr/>
          <p:nvPr>
            <p:ph type="body"/>
          </p:nvPr>
        </p:nvSpPr>
        <p:spPr/>
        <p:txBody>
          <a:bodyPr wrap="square" lIns="91440" tIns="45720" rIns="91440" bIns="45720" anchor="t"/>
          <a:p>
            <a:pPr lvl="0"/>
            <a:r>
              <a:rPr lang="zh-CN" altLang="en-US" dirty="0"/>
              <a:t>山楂树之恋中，山楂树的花颜色的变化其实是一种辐射导致的基因突变，不是“烈士的鲜血染成的”。</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buChar char="•"/>
            </a:pPr>
            <a:fld id="{9A0DB2DC-4C9A-4742-B13C-FB6460FD3503}" type="slidenum">
              <a:rPr lang="en-US" altLang="zh-CN" sz="1200" dirty="0"/>
            </a:fld>
            <a:endParaRPr lang="en-US" altLang="zh-CN" sz="1200" dirty="0"/>
          </a:p>
        </p:txBody>
      </p:sp>
      <p:sp>
        <p:nvSpPr>
          <p:cNvPr id="43010" name="Rectangle 2"/>
          <p:cNvSpPr>
            <a:spLocks noTextEdit="1"/>
          </p:cNvSpPr>
          <p:nvPr>
            <p:ph type="sldImg"/>
          </p:nvPr>
        </p:nvSpPr>
        <p:spPr/>
      </p:sp>
      <p:sp>
        <p:nvSpPr>
          <p:cNvPr id="43011" name="Rectangle 3"/>
          <p:cNvSpPr>
            <a:spLocks noGrp="1"/>
          </p:cNvSpPr>
          <p:nvPr>
            <p:ph type="body"/>
          </p:nvPr>
        </p:nvSpPr>
        <p:spPr/>
        <p:txBody>
          <a:bodyPr wrap="square" lIns="91440" tIns="45720" rIns="91440" bIns="45720" anchor="t"/>
          <a:p>
            <a:pPr lvl="0" eaLnBrk="1" hangingPunct="1"/>
            <a:r>
              <a:rPr lang="zh-CN" altLang="en-US" dirty="0"/>
              <a:t>宫颈癌疫苗，乙肝疫苗</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buChar char="•"/>
            </a:pPr>
            <a:fld id="{9A0DB2DC-4C9A-4742-B13C-FB6460FD3503}" type="slidenum">
              <a:rPr lang="en-US" altLang="zh-CN" sz="1200" dirty="0"/>
            </a:fld>
            <a:endParaRPr lang="en-US" altLang="zh-CN" sz="1200" dirty="0"/>
          </a:p>
        </p:txBody>
      </p:sp>
      <p:sp>
        <p:nvSpPr>
          <p:cNvPr id="46082" name="Rectangle 2"/>
          <p:cNvSpPr>
            <a:spLocks noTextEdit="1"/>
          </p:cNvSpPr>
          <p:nvPr>
            <p:ph type="sldImg"/>
          </p:nvPr>
        </p:nvSpPr>
        <p:spPr/>
      </p:sp>
      <p:sp>
        <p:nvSpPr>
          <p:cNvPr id="46083" name="Rectangle 3"/>
          <p:cNvSpPr>
            <a:spLocks noGrp="1"/>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86017"/>
          <p:cNvSpPr>
            <a:spLocks noTextEdit="1"/>
          </p:cNvSpPr>
          <p:nvPr>
            <p:ph type="sldImg"/>
          </p:nvPr>
        </p:nvSpPr>
        <p:spPr/>
      </p:sp>
      <p:sp>
        <p:nvSpPr>
          <p:cNvPr id="53250" name="文本占位符 86018"/>
          <p:cNvSpPr/>
          <p:nvPr>
            <p:ph type="body"/>
          </p:nvPr>
        </p:nvSpPr>
        <p:spPr/>
        <p:txBody>
          <a:bodyPr wrap="square" lIns="91440" tIns="45720" rIns="91440" bIns="45720" anchor="t"/>
          <a:p>
            <a:pPr lvl="0"/>
            <a:r>
              <a:rPr lang="zh-CN" altLang="en-US" dirty="0"/>
              <a:t>因此，肿瘤的发生离不开内因</a:t>
            </a: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88065"/>
          <p:cNvSpPr>
            <a:spLocks noTextEdit="1"/>
          </p:cNvSpPr>
          <p:nvPr>
            <p:ph type="sldImg"/>
          </p:nvPr>
        </p:nvSpPr>
        <p:spPr/>
      </p:sp>
      <p:sp>
        <p:nvSpPr>
          <p:cNvPr id="56322" name="文本占位符 88066"/>
          <p:cNvSpPr/>
          <p:nvPr>
            <p:ph type="body"/>
          </p:nvPr>
        </p:nvSpPr>
        <p:spPr/>
        <p:txBody>
          <a:bodyPr wrap="square" lIns="91440" tIns="45720" rIns="91440" bIns="45720" anchor="t"/>
          <a:p>
            <a:pPr lvl="0"/>
            <a:r>
              <a:rPr lang="zh-CN" altLang="en-US" dirty="0"/>
              <a:t>癌基因学说可以解释散发性肿瘤的成因，但无法解释遗传性肿瘤的成因</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p:sp>
      <p:sp>
        <p:nvSpPr>
          <p:cNvPr id="9218" name="备注占位符 2"/>
          <p:cNvSpPr>
            <a:spLocks noGrp="1"/>
          </p:cNvSpPr>
          <p:nvPr>
            <p:ph type="body"/>
          </p:nvPr>
        </p:nvSpPr>
        <p:spPr/>
        <p:txBody>
          <a:bodyPr wrap="square" lIns="91440" tIns="45720" rIns="91440" bIns="45720" anchor="t"/>
          <a:p>
            <a:pPr lvl="0"/>
            <a:r>
              <a:rPr lang="zh-CN" altLang="en-US" dirty="0"/>
              <a:t>讲到肿瘤的病因，大家首先想到的就是吸烟，的确，吸烟与癌症的关系非常密切，因此戒烟非常重要，目前我们国家吸烟状况不容乐观，公共场合禁烟取得了一定成绩，但形势仍然非常严峻</a:t>
            </a:r>
            <a:endParaRPr lang="en-US" altLang="zh-CN" dirty="0"/>
          </a:p>
          <a:p>
            <a:pPr lvl="0"/>
            <a:endParaRPr lang="zh-CN" altLang="en-US" dirty="0"/>
          </a:p>
        </p:txBody>
      </p:sp>
      <p:sp>
        <p:nvSpPr>
          <p:cNvPr id="9219" name="灯片编号占位符 3"/>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p:nvPr>
        </p:nvSpPr>
        <p:spPr/>
        <p:txBody>
          <a:bodyPr wrap="square" lIns="91440" tIns="45720" rIns="91440" bIns="45720" anchor="t"/>
          <a:p>
            <a:pPr lvl="0"/>
            <a:r>
              <a:rPr lang="zh-CN" altLang="en-US" dirty="0"/>
              <a:t>目前对肿瘤的病因基本达成了共识，</a:t>
            </a:r>
            <a:r>
              <a:rPr lang="zh-CN" altLang="en-US" b="1" u="sng" dirty="0">
                <a:solidFill>
                  <a:srgbClr val="FF0000"/>
                </a:solidFill>
              </a:rPr>
              <a:t>环境因素与基因的相互作用引起的，是多因素协同作用的结果</a:t>
            </a:r>
            <a:endParaRPr lang="en-US" altLang="zh-CN" dirty="0"/>
          </a:p>
        </p:txBody>
      </p:sp>
      <p:sp>
        <p:nvSpPr>
          <p:cNvPr id="13315" name="灯片编号占位符 3"/>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7"/>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buChar char="•"/>
            </a:pPr>
            <a:fld id="{9A0DB2DC-4C9A-4742-B13C-FB6460FD3503}" type="slidenum">
              <a:rPr lang="en-US" altLang="zh-CN" sz="1200" dirty="0"/>
            </a:fld>
            <a:endParaRPr lang="en-US" altLang="zh-CN" sz="1200" dirty="0"/>
          </a:p>
        </p:txBody>
      </p:sp>
      <p:sp>
        <p:nvSpPr>
          <p:cNvPr id="15362" name="Rectangle 2"/>
          <p:cNvSpPr>
            <a:spLocks noTextEdit="1"/>
          </p:cNvSpPr>
          <p:nvPr>
            <p:ph type="sldImg"/>
          </p:nvPr>
        </p:nvSpPr>
        <p:spPr/>
      </p:sp>
      <p:sp>
        <p:nvSpPr>
          <p:cNvPr id="15363" name="Rectangle 3"/>
          <p:cNvSpPr>
            <a:spLocks noGrp="1"/>
          </p:cNvSpPr>
          <p:nvPr>
            <p:ph type="body"/>
          </p:nvPr>
        </p:nvSpPr>
        <p:spPr/>
        <p:txBody>
          <a:bodyPr wrap="square" lIns="91440" tIns="45720" rIns="91440" bIns="45720" anchor="t"/>
          <a:p>
            <a:pPr lvl="0" eaLnBrk="1" hangingPunct="1"/>
            <a:r>
              <a:rPr lang="zh-CN" altLang="en-US" dirty="0">
                <a:solidFill>
                  <a:srgbClr val="666666"/>
                </a:solidFill>
              </a:rPr>
              <a:t>我们再回头看看吸烟同肿瘤的关系，就能很好的解释为什么有人烟不离手，仍能长寿，而有人烟酒不沾，却很早就生肿瘤。</a:t>
            </a:r>
            <a:endParaRPr lang="en-US" altLang="zh-CN" dirty="0">
              <a:solidFill>
                <a:srgbClr val="666666"/>
              </a:solidFill>
            </a:endParaRPr>
          </a:p>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p:sp>
      <p:sp>
        <p:nvSpPr>
          <p:cNvPr id="17410" name="备注占位符 2"/>
          <p:cNvSpPr>
            <a:spLocks noGrp="1"/>
          </p:cNvSpPr>
          <p:nvPr>
            <p:ph type="body"/>
          </p:nvPr>
        </p:nvSpPr>
        <p:spPr/>
        <p:txBody>
          <a:bodyPr wrap="square" lIns="91440" tIns="45720" rIns="91440" bIns="45720" anchor="t"/>
          <a:p>
            <a:pPr lvl="0"/>
            <a:r>
              <a:rPr lang="zh-CN" altLang="en-US" dirty="0"/>
              <a:t>首先我们来看看肿瘤的环境因素，影响肿瘤的环境因素分别包括化学因素，物理因素，生物因素及营养因素，下面我们来看看影响肿瘤的化学因素。</a:t>
            </a:r>
            <a:endParaRPr lang="zh-CN" altLang="en-US" dirty="0"/>
          </a:p>
        </p:txBody>
      </p:sp>
      <p:sp>
        <p:nvSpPr>
          <p:cNvPr id="17411" name="灯片编号占位符 3"/>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buChar char="•"/>
            </a:pPr>
            <a:fld id="{9A0DB2DC-4C9A-4742-B13C-FB6460FD3503}" type="slidenum">
              <a:rPr lang="en-US" altLang="zh-CN" sz="1200" dirty="0"/>
            </a:fld>
            <a:endParaRPr lang="en-US" altLang="zh-CN" sz="1200" dirty="0"/>
          </a:p>
        </p:txBody>
      </p:sp>
      <p:sp>
        <p:nvSpPr>
          <p:cNvPr id="19458" name="Rectangle 2"/>
          <p:cNvSpPr>
            <a:spLocks noTextEdit="1"/>
          </p:cNvSpPr>
          <p:nvPr>
            <p:ph type="sldImg"/>
          </p:nvPr>
        </p:nvSpPr>
        <p:spPr/>
      </p:sp>
      <p:sp>
        <p:nvSpPr>
          <p:cNvPr id="19459" name="Rectangle 3"/>
          <p:cNvSpPr>
            <a:spLocks noGrp="1"/>
          </p:cNvSpPr>
          <p:nvPr>
            <p:ph type="body"/>
          </p:nvPr>
        </p:nvSpPr>
        <p:spPr/>
        <p:txBody>
          <a:bodyPr wrap="square" lIns="91440" tIns="45720" rIns="91440" bIns="45720" anchor="t"/>
          <a:p>
            <a:pPr lvl="1" indent="0" eaLnBrk="1" hangingPunct="1"/>
            <a:r>
              <a:rPr lang="zh-CN" altLang="en-US" dirty="0"/>
              <a:t>在化学致癌流行病学调查中，有两个比较重要的案例，一个是</a:t>
            </a:r>
            <a:r>
              <a:rPr lang="en-US" altLang="zh-CN" dirty="0"/>
              <a:t>1775</a:t>
            </a:r>
            <a:r>
              <a:rPr lang="zh-CN" altLang="en-US" dirty="0"/>
              <a:t>年的一个调查显示：扫扫烟囱工人→ 阴囊皮肤癌：煤烟，</a:t>
            </a:r>
            <a:r>
              <a:rPr lang="en-US" altLang="zh-CN" dirty="0"/>
              <a:t>1895</a:t>
            </a:r>
            <a:r>
              <a:rPr lang="zh-CN" altLang="en-US" dirty="0"/>
              <a:t>年，染料工人→膀胱癌：染料中的芳香胺，最早的动物实验是</a:t>
            </a:r>
            <a:r>
              <a:rPr lang="en-US" altLang="zh-CN" dirty="0"/>
              <a:t>1915</a:t>
            </a:r>
            <a:r>
              <a:rPr lang="zh-CN" altLang="en-US" dirty="0"/>
              <a:t>年开展的煤焦油试验可以造成兔耳的皮肤癌，</a:t>
            </a:r>
            <a:endParaRPr lang="zh-CN" altLang="en-US" dirty="0"/>
          </a:p>
          <a:p>
            <a:pPr lvl="1" indent="0" eaLnBrk="1" hangingPunct="1"/>
            <a:r>
              <a:rPr lang="zh-CN" altLang="en-US" dirty="0">
                <a:solidFill>
                  <a:srgbClr val="FF0000"/>
                </a:solidFill>
              </a:rPr>
              <a:t>国际癌症研究中心（</a:t>
            </a:r>
            <a:r>
              <a:rPr lang="en-US" altLang="zh-CN" dirty="0">
                <a:solidFill>
                  <a:srgbClr val="FF0000"/>
                </a:solidFill>
              </a:rPr>
              <a:t>IARC</a:t>
            </a:r>
            <a:r>
              <a:rPr lang="zh-CN" altLang="en-US" dirty="0">
                <a:solidFill>
                  <a:srgbClr val="FF0000"/>
                </a:solidFill>
              </a:rPr>
              <a:t>）权威公布对人类致癌或可疑致癌的化学物质，约占环境致癌因素</a:t>
            </a:r>
            <a:r>
              <a:rPr lang="en-US" altLang="zh-CN" dirty="0">
                <a:solidFill>
                  <a:srgbClr val="FF0000"/>
                </a:solidFill>
              </a:rPr>
              <a:t>90%</a:t>
            </a:r>
            <a:r>
              <a:rPr lang="zh-CN" altLang="en-US" dirty="0">
                <a:solidFill>
                  <a:srgbClr val="FF0000"/>
                </a:solidFill>
              </a:rPr>
              <a:t>。</a:t>
            </a:r>
            <a:r>
              <a:rPr lang="zh-CN" altLang="en-US" dirty="0"/>
              <a:t>大家熟悉的苏丹红，孔雀石绿等都是化学致癌物质。</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90113"/>
          <p:cNvSpPr>
            <a:spLocks noTextEdit="1"/>
          </p:cNvSpPr>
          <p:nvPr>
            <p:ph type="sldImg"/>
          </p:nvPr>
        </p:nvSpPr>
        <p:spPr/>
      </p:sp>
      <p:sp>
        <p:nvSpPr>
          <p:cNvPr id="21506" name="文本占位符 90114"/>
          <p:cNvSpPr/>
          <p:nvPr>
            <p:ph type="body"/>
          </p:nvPr>
        </p:nvSpPr>
        <p:spPr/>
        <p:txBody>
          <a:bodyPr wrap="square" lIns="91440" tIns="45720" rIns="91440" bIns="45720" anchor="t"/>
          <a:p>
            <a:pPr lvl="0" eaLnBrk="1" hangingPunct="1"/>
            <a:r>
              <a:rPr lang="zh-CN" altLang="en-US" dirty="0"/>
              <a:t>国际癌症研究所对此分类又进行了进一步深化，三大食品致癌物质。黄曲霉素</a:t>
            </a:r>
            <a:r>
              <a:rPr lang="en-US" altLang="zh-CN" dirty="0"/>
              <a:t>B1</a:t>
            </a:r>
            <a:r>
              <a:rPr lang="zh-CN" altLang="en-US" dirty="0"/>
              <a:t>是公认的肝癌致癌物，启东吃玉米，因为启东的气候潮湿，所以容易造成玉米发霉，结果呢，人吃了霉变的玉米就增加了致癌的机会。亚硝酸盐是亚硝胺的前体，属于食品防腐剂，而腌制的食品中含有大量的胺，可以与之结合形成亚硝胺。通常情况下亚硝酸盐不会对人造成伤害，只有过量或特定环境下才会形成亚硝胺。苯并吡存在于烧烤食物中。苏丹红属于潜在的致癌物，而且致癌性与剂量有关。</a:t>
            </a:r>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92161"/>
          <p:cNvSpPr>
            <a:spLocks noTextEdit="1"/>
          </p:cNvSpPr>
          <p:nvPr>
            <p:ph type="sldImg"/>
          </p:nvPr>
        </p:nvSpPr>
        <p:spPr/>
      </p:sp>
      <p:sp>
        <p:nvSpPr>
          <p:cNvPr id="23554" name="文本占位符 92162"/>
          <p:cNvSpPr/>
          <p:nvPr>
            <p:ph type="body"/>
          </p:nvPr>
        </p:nvSpPr>
        <p:spPr/>
        <p:txBody>
          <a:bodyPr wrap="square" lIns="91440" tIns="45720" rIns="91440" bIns="45720" anchor="t"/>
          <a:p>
            <a:pPr lvl="0"/>
            <a:r>
              <a:rPr lang="en-US" altLang="zh-CN" dirty="0"/>
              <a:t>TPA（</a:t>
            </a:r>
            <a:r>
              <a:rPr lang="zh-CN" altLang="en-US" dirty="0"/>
              <a:t>佛波醇酯）是著名的促癌剂，小鼠皮肤致癌试验。激素也可以扮演促癌剂的角色。雌激素与激素依赖性肿瘤，例如乳腺癌。</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4038600" y="9753600"/>
            <a:ext cx="3048000" cy="457200"/>
          </a:xfrm>
          <a:prstGeom prst="rect">
            <a:avLst/>
          </a:prstGeom>
          <a:noFill/>
          <a:ln w="9525">
            <a:noFill/>
          </a:ln>
        </p:spPr>
        <p:txBody>
          <a:bodyPr vert="horz" wrap="square" lIns="91440" tIns="45720" rIns="91440" bIns="45720" anchor="b"/>
          <a:p>
            <a:pPr lvl="0" algn="r">
              <a:buChar char="•"/>
            </a:pPr>
            <a:fld id="{9A0DB2DC-4C9A-4742-B13C-FB6460FD3503}" type="slidenum">
              <a:rPr lang="en-US" altLang="zh-CN" sz="1200" dirty="0"/>
            </a:fld>
            <a:endParaRPr lang="en-US" altLang="zh-CN" sz="1200" dirty="0"/>
          </a:p>
        </p:txBody>
      </p:sp>
      <p:sp>
        <p:nvSpPr>
          <p:cNvPr id="31746" name="Rectangle 2"/>
          <p:cNvSpPr>
            <a:spLocks noTextEdit="1"/>
          </p:cNvSpPr>
          <p:nvPr>
            <p:ph type="sldImg"/>
          </p:nvPr>
        </p:nvSpPr>
        <p:spPr/>
      </p:sp>
      <p:sp>
        <p:nvSpPr>
          <p:cNvPr id="31747" name="Rectangle 3"/>
          <p:cNvSpPr>
            <a:spLocks noGrp="1"/>
          </p:cNvSpPr>
          <p:nvPr>
            <p:ph type="body"/>
          </p:nvPr>
        </p:nvSpPr>
        <p:spPr/>
        <p:txBody>
          <a:bodyPr wrap="square" lIns="91440" tIns="45720" rIns="91440" bIns="45720" anchor="t"/>
          <a:p>
            <a:pPr lvl="0" eaLnBrk="1" hangingPunct="1"/>
            <a:r>
              <a:rPr lang="zh-CN" altLang="en-US" dirty="0"/>
              <a:t>化学致癌物的作用机制包括</a:t>
            </a: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FFFFF"/>
        </a:solidFill>
        <a:effectLst/>
      </p:bgPr>
    </p:bg>
    <p:spTree>
      <p:nvGrpSpPr>
        <p:cNvPr id="1" name=""/>
        <p:cNvGrpSpPr/>
        <p:nvPr/>
      </p:nvGrpSpPr>
      <p:grpSpPr>
        <a:xfrm>
          <a:off x="0" y="0"/>
          <a:ext cx="0" cy="0"/>
          <a:chOff x="0" y="0"/>
          <a:chExt cx="0" cy="0"/>
        </a:xfrm>
      </p:grpSpPr>
      <p:pic>
        <p:nvPicPr>
          <p:cNvPr id="15" name="Picture 1029" descr="s-05"/>
          <p:cNvPicPr>
            <a:picLocks noChangeAspect="1"/>
          </p:cNvPicPr>
          <p:nvPr/>
        </p:nvPicPr>
        <p:blipFill>
          <a:blip r:embed="rId2"/>
          <a:stretch>
            <a:fillRect/>
          </a:stretch>
        </p:blipFill>
        <p:spPr>
          <a:xfrm>
            <a:off x="0" y="0"/>
            <a:ext cx="9144000" cy="6858000"/>
          </a:xfrm>
          <a:prstGeom prst="rect">
            <a:avLst/>
          </a:prstGeom>
          <a:noFill/>
          <a:ln w="9525">
            <a:noFill/>
          </a:ln>
        </p:spPr>
      </p:pic>
      <p:pic>
        <p:nvPicPr>
          <p:cNvPr id="14" name="Picture 1028" descr="s-04"/>
          <p:cNvPicPr>
            <a:picLocks noChangeAspect="1"/>
          </p:cNvPicPr>
          <p:nvPr/>
        </p:nvPicPr>
        <p:blipFill>
          <a:blip r:embed="rId3"/>
          <a:stretch>
            <a:fillRect/>
          </a:stretch>
        </p:blipFill>
        <p:spPr>
          <a:xfrm>
            <a:off x="0" y="0"/>
            <a:ext cx="9144000" cy="6858000"/>
          </a:xfrm>
          <a:prstGeom prst="rect">
            <a:avLst/>
          </a:prstGeom>
          <a:noFill/>
          <a:ln w="9525">
            <a:noFill/>
          </a:ln>
        </p:spPr>
      </p:pic>
      <p:pic>
        <p:nvPicPr>
          <p:cNvPr id="13" name="Picture 1027" descr="s-03"/>
          <p:cNvPicPr>
            <a:picLocks noChangeAspect="1"/>
          </p:cNvPicPr>
          <p:nvPr/>
        </p:nvPicPr>
        <p:blipFill>
          <a:blip r:embed="rId4"/>
          <a:stretch>
            <a:fillRect/>
          </a:stretch>
        </p:blipFill>
        <p:spPr>
          <a:xfrm>
            <a:off x="0" y="0"/>
            <a:ext cx="9144000" cy="6858000"/>
          </a:xfrm>
          <a:prstGeom prst="rect">
            <a:avLst/>
          </a:prstGeom>
          <a:noFill/>
          <a:ln w="9525">
            <a:noFill/>
          </a:ln>
        </p:spPr>
      </p:pic>
      <p:pic>
        <p:nvPicPr>
          <p:cNvPr id="12" name="Picture 1026" descr="s-02"/>
          <p:cNvPicPr>
            <a:picLocks noChangeAspect="1"/>
          </p:cNvPicPr>
          <p:nvPr/>
        </p:nvPicPr>
        <p:blipFill>
          <a:blip r:embed="rId5"/>
          <a:stretch>
            <a:fillRect/>
          </a:stretch>
        </p:blipFill>
        <p:spPr>
          <a:xfrm>
            <a:off x="0" y="0"/>
            <a:ext cx="9144000" cy="6858000"/>
          </a:xfrm>
          <a:prstGeom prst="rect">
            <a:avLst/>
          </a:prstGeom>
          <a:noFill/>
          <a:ln w="9525">
            <a:noFill/>
          </a:ln>
        </p:spPr>
      </p:pic>
      <p:sp>
        <p:nvSpPr>
          <p:cNvPr id="188422" name="Rectangle 1030"/>
          <p:cNvSpPr>
            <a:spLocks noGrp="1" noChangeArrowheads="1"/>
          </p:cNvSpPr>
          <p:nvPr>
            <p:ph type="ctrTitle" sz="quarter"/>
          </p:nvPr>
        </p:nvSpPr>
        <p:spPr>
          <a:xfrm>
            <a:off x="685800" y="3429000"/>
            <a:ext cx="7772400" cy="1368425"/>
          </a:xfrm>
        </p:spPr>
        <p:txBody>
          <a:bodyPr lIns="91440" rIns="91440" anchor="b"/>
          <a:lstStyle>
            <a:lvl1pPr algn="r">
              <a:lnSpc>
                <a:spcPct val="120000"/>
              </a:lnSpc>
              <a:defRPr sz="4000">
                <a:solidFill>
                  <a:srgbClr val="000066"/>
                </a:solidFill>
              </a:defRPr>
            </a:lvl1pPr>
          </a:lstStyle>
          <a:p>
            <a:pPr lvl="0" fontAlgn="base"/>
            <a:r>
              <a:rPr lang="zh-CN" altLang="en-US" strike="noStrike" noProof="0"/>
              <a:t>单击此处编辑母版标题样式</a:t>
            </a:r>
            <a:endParaRPr lang="ko-KR" altLang="en-US" strike="noStrike" noProof="0"/>
          </a:p>
        </p:txBody>
      </p:sp>
      <p:sp>
        <p:nvSpPr>
          <p:cNvPr id="188423" name="Rectangle 1031"/>
          <p:cNvSpPr>
            <a:spLocks noGrp="1" noChangeArrowheads="1"/>
          </p:cNvSpPr>
          <p:nvPr>
            <p:ph type="subTitle" sz="quarter" idx="1"/>
          </p:nvPr>
        </p:nvSpPr>
        <p:spPr>
          <a:xfrm>
            <a:off x="684213" y="5013325"/>
            <a:ext cx="7775575" cy="647700"/>
          </a:xfrm>
        </p:spPr>
        <p:txBody>
          <a:bodyPr/>
          <a:lstStyle>
            <a:lvl1pPr marL="0" indent="0" algn="r">
              <a:buFont typeface="Wingdings 2" panose="05020102010507070707" pitchFamily="18" charset="2"/>
              <a:buNone/>
              <a:defRPr>
                <a:solidFill>
                  <a:srgbClr val="003399"/>
                </a:solidFill>
              </a:defRPr>
            </a:lvl1pPr>
          </a:lstStyle>
          <a:p>
            <a:pPr lvl="0" fontAlgn="base"/>
            <a:r>
              <a:rPr lang="zh-CN" altLang="en-US" strike="noStrike" noProof="0"/>
              <a:t>单击此处编辑母版副标题样式</a:t>
            </a:r>
            <a:endParaRPr lang="ko-KR" altLang="en-US" strike="noStrike" noProof="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80548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05600" cy="580548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05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47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38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050"/>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47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638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05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47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38675" y="1279525"/>
            <a:ext cx="4038600" cy="2185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38675" y="3617913"/>
            <a:ext cx="4038600" cy="21875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FFFFF"/>
        </a:solidFill>
        <a:effectLst/>
      </p:bgPr>
    </p:bg>
    <p:spTree>
      <p:nvGrpSpPr>
        <p:cNvPr id="1" name=""/>
        <p:cNvGrpSpPr/>
        <p:nvPr/>
      </p:nvGrpSpPr>
      <p:grpSpPr>
        <a:xfrm>
          <a:off x="0" y="0"/>
          <a:ext cx="0" cy="0"/>
          <a:chOff x="0" y="0"/>
          <a:chExt cx="0" cy="0"/>
        </a:xfrm>
      </p:grpSpPr>
      <p:pic>
        <p:nvPicPr>
          <p:cNvPr id="15" name="Picture 1029" descr="s-05"/>
          <p:cNvPicPr>
            <a:picLocks noChangeAspect="1"/>
          </p:cNvPicPr>
          <p:nvPr/>
        </p:nvPicPr>
        <p:blipFill>
          <a:blip r:embed="rId2"/>
          <a:stretch>
            <a:fillRect/>
          </a:stretch>
        </p:blipFill>
        <p:spPr>
          <a:xfrm>
            <a:off x="0" y="0"/>
            <a:ext cx="9144000" cy="6858000"/>
          </a:xfrm>
          <a:prstGeom prst="rect">
            <a:avLst/>
          </a:prstGeom>
          <a:noFill/>
          <a:ln w="9525">
            <a:noFill/>
          </a:ln>
        </p:spPr>
      </p:pic>
      <p:pic>
        <p:nvPicPr>
          <p:cNvPr id="14" name="Picture 1028" descr="s-04"/>
          <p:cNvPicPr>
            <a:picLocks noChangeAspect="1"/>
          </p:cNvPicPr>
          <p:nvPr/>
        </p:nvPicPr>
        <p:blipFill>
          <a:blip r:embed="rId3"/>
          <a:stretch>
            <a:fillRect/>
          </a:stretch>
        </p:blipFill>
        <p:spPr>
          <a:xfrm>
            <a:off x="0" y="0"/>
            <a:ext cx="9144000" cy="6858000"/>
          </a:xfrm>
          <a:prstGeom prst="rect">
            <a:avLst/>
          </a:prstGeom>
          <a:noFill/>
          <a:ln w="9525">
            <a:noFill/>
          </a:ln>
        </p:spPr>
      </p:pic>
      <p:pic>
        <p:nvPicPr>
          <p:cNvPr id="13" name="Picture 1027" descr="s-03"/>
          <p:cNvPicPr>
            <a:picLocks noChangeAspect="1"/>
          </p:cNvPicPr>
          <p:nvPr/>
        </p:nvPicPr>
        <p:blipFill>
          <a:blip r:embed="rId4"/>
          <a:stretch>
            <a:fillRect/>
          </a:stretch>
        </p:blipFill>
        <p:spPr>
          <a:xfrm>
            <a:off x="0" y="0"/>
            <a:ext cx="9144000" cy="6858000"/>
          </a:xfrm>
          <a:prstGeom prst="rect">
            <a:avLst/>
          </a:prstGeom>
          <a:noFill/>
          <a:ln w="9525">
            <a:noFill/>
          </a:ln>
        </p:spPr>
      </p:pic>
      <p:pic>
        <p:nvPicPr>
          <p:cNvPr id="12" name="Picture 1026" descr="s-02"/>
          <p:cNvPicPr>
            <a:picLocks noChangeAspect="1"/>
          </p:cNvPicPr>
          <p:nvPr/>
        </p:nvPicPr>
        <p:blipFill>
          <a:blip r:embed="rId5"/>
          <a:stretch>
            <a:fillRect/>
          </a:stretch>
        </p:blipFill>
        <p:spPr>
          <a:xfrm>
            <a:off x="0" y="0"/>
            <a:ext cx="9144000" cy="6858000"/>
          </a:xfrm>
          <a:prstGeom prst="rect">
            <a:avLst/>
          </a:prstGeom>
          <a:noFill/>
          <a:ln w="9525">
            <a:noFill/>
          </a:ln>
        </p:spPr>
      </p:pic>
      <p:sp>
        <p:nvSpPr>
          <p:cNvPr id="188422" name="Rectangle 1030"/>
          <p:cNvSpPr>
            <a:spLocks noGrp="1" noChangeArrowheads="1"/>
          </p:cNvSpPr>
          <p:nvPr>
            <p:ph type="ctrTitle" sz="quarter"/>
          </p:nvPr>
        </p:nvSpPr>
        <p:spPr>
          <a:xfrm>
            <a:off x="685800" y="3429000"/>
            <a:ext cx="7772400" cy="1368425"/>
          </a:xfrm>
        </p:spPr>
        <p:txBody>
          <a:bodyPr lIns="91440" rIns="91440" anchor="b"/>
          <a:lstStyle>
            <a:lvl1pPr algn="r">
              <a:lnSpc>
                <a:spcPct val="120000"/>
              </a:lnSpc>
              <a:defRPr sz="4000">
                <a:solidFill>
                  <a:srgbClr val="000066"/>
                </a:solidFill>
              </a:defRPr>
            </a:lvl1pPr>
          </a:lstStyle>
          <a:p>
            <a:pPr lvl="0" fontAlgn="base"/>
            <a:r>
              <a:rPr lang="zh-CN" altLang="en-US" strike="noStrike" noProof="0"/>
              <a:t>单击此处编辑母版标题样式</a:t>
            </a:r>
            <a:endParaRPr lang="ko-KR" altLang="en-US" strike="noStrike" noProof="0"/>
          </a:p>
        </p:txBody>
      </p:sp>
      <p:sp>
        <p:nvSpPr>
          <p:cNvPr id="188423" name="Rectangle 1031"/>
          <p:cNvSpPr>
            <a:spLocks noGrp="1" noChangeArrowheads="1"/>
          </p:cNvSpPr>
          <p:nvPr>
            <p:ph type="subTitle" sz="quarter" idx="1"/>
          </p:nvPr>
        </p:nvSpPr>
        <p:spPr>
          <a:xfrm>
            <a:off x="684213" y="5013325"/>
            <a:ext cx="7775575" cy="647700"/>
          </a:xfrm>
        </p:spPr>
        <p:txBody>
          <a:bodyPr/>
          <a:lstStyle>
            <a:lvl1pPr marL="0" indent="0" algn="r">
              <a:buFont typeface="Wingdings 2" panose="05020102010507070707" pitchFamily="18" charset="2"/>
              <a:buNone/>
              <a:defRPr>
                <a:solidFill>
                  <a:srgbClr val="003399"/>
                </a:solidFill>
              </a:defRPr>
            </a:lvl1pPr>
          </a:lstStyle>
          <a:p>
            <a:pPr lvl="0" fontAlgn="base"/>
            <a:r>
              <a:rPr lang="zh-CN" altLang="en-US" strike="noStrike" noProof="0"/>
              <a:t>单击此处编辑母版副标题样式</a:t>
            </a:r>
            <a:endParaRPr lang="ko-KR" altLang="en-US" strike="noStrike" noProof="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47675"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38675"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 typeface="Wingdings 2" panose="05020102010507070707" pitchFamily="18" charset="2"/>
              <a:buNone/>
              <a:defRPr/>
            </a:pPr>
            <a:endParaRPr kumimoji="0" lang="zh-CN" altLang="en-US" sz="3200" b="0" i="0" u="none" strike="noStrike" kern="0" cap="none" spc="0" normalizeH="0" baseline="0" noProof="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80548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05600" cy="580548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05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47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38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050"/>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47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638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0805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47675" y="1279525"/>
            <a:ext cx="40386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38675" y="1279525"/>
            <a:ext cx="4038600" cy="2185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38675" y="3617913"/>
            <a:ext cx="4038600" cy="21875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47675"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38675"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Tx/>
              <a:buSzTx/>
              <a:buFont typeface="Wingdings 2" panose="05020102010507070707" pitchFamily="18" charset="2"/>
              <a:buNone/>
              <a:defRPr/>
            </a:pPr>
            <a:endParaRPr kumimoji="0" lang="zh-CN" altLang="en-US" sz="3200" b="0" i="0" u="none" strike="noStrike" kern="0" cap="none" spc="0" normalizeH="0" baseline="0" noProof="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6.png"/><Relationship Id="rId15" Type="http://schemas.openxmlformats.org/officeDocument/2006/relationships/image" Target="../media/image5.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7" Type="http://schemas.openxmlformats.org/officeDocument/2006/relationships/theme" Target="../theme/theme2.xml"/><Relationship Id="rId16" Type="http://schemas.openxmlformats.org/officeDocument/2006/relationships/image" Target="../media/image6.png"/><Relationship Id="rId15" Type="http://schemas.openxmlformats.org/officeDocument/2006/relationships/image" Target="../media/image5.jpe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1026" name="Picture 2" descr="powerpt_0143p-th"/>
          <p:cNvPicPr>
            <a:picLocks noChangeAspect="1"/>
          </p:cNvPicPr>
          <p:nvPr/>
        </p:nvPicPr>
        <p:blipFill>
          <a:blip r:embed="rId15"/>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0" y="0"/>
            <a:ext cx="9144000" cy="908050"/>
          </a:xfrm>
          <a:prstGeom prst="rect">
            <a:avLst/>
          </a:prstGeom>
          <a:noFill/>
          <a:ln w="9525">
            <a:noFill/>
          </a:ln>
        </p:spPr>
        <p:txBody>
          <a:bodyPr lIns="450000" rIns="450000" anchor="ctr"/>
          <a:p>
            <a:pPr lvl="0"/>
            <a:r>
              <a:rPr lang="ko-KR" altLang="en-US" dirty="0"/>
              <a:t>마스터 제목 스타일 편집</a:t>
            </a:r>
            <a:endParaRPr lang="ko-KR" altLang="en-US" dirty="0"/>
          </a:p>
        </p:txBody>
      </p:sp>
      <p:sp>
        <p:nvSpPr>
          <p:cNvPr id="1028" name="Rectangle 4"/>
          <p:cNvSpPr>
            <a:spLocks noGrp="1"/>
          </p:cNvSpPr>
          <p:nvPr>
            <p:ph type="body"/>
          </p:nvPr>
        </p:nvSpPr>
        <p:spPr>
          <a:xfrm>
            <a:off x="447675" y="1279525"/>
            <a:ext cx="8229600" cy="4525963"/>
          </a:xfrm>
          <a:prstGeom prst="rect">
            <a:avLst/>
          </a:prstGeom>
          <a:noFill/>
          <a:ln w="9525">
            <a:noFill/>
          </a:ln>
        </p:spPr>
        <p:txBody>
          <a:bodyPr anchor="t"/>
          <a:p>
            <a:pPr lvl="0"/>
            <a:r>
              <a:rPr lang="ko-KR" altLang="en-US" dirty="0"/>
              <a:t>마스터 텍스트 스타일을 편집합니다</a:t>
            </a:r>
            <a:endParaRPr lang="ko-KR" altLang="en-US" dirty="0"/>
          </a:p>
          <a:p>
            <a:pPr lvl="1" indent="-285750"/>
            <a:r>
              <a:rPr lang="ko-KR" altLang="en-US" dirty="0"/>
              <a:t>둘째 수준</a:t>
            </a:r>
            <a:endParaRPr lang="ko-KR" altLang="en-US" dirty="0"/>
          </a:p>
          <a:p>
            <a:pPr lvl="2" indent="-228600"/>
            <a:r>
              <a:rPr lang="ko-KR" altLang="en-US" dirty="0"/>
              <a:t>셋째 수준</a:t>
            </a:r>
            <a:endParaRPr lang="ko-KR" altLang="en-US" dirty="0"/>
          </a:p>
          <a:p>
            <a:pPr lvl="3" indent="-228600"/>
            <a:r>
              <a:rPr lang="ko-KR" altLang="en-US" dirty="0"/>
              <a:t>넷째 수준</a:t>
            </a:r>
            <a:endParaRPr lang="ko-KR" altLang="en-US" dirty="0"/>
          </a:p>
          <a:p>
            <a:pPr lvl="4" indent="-228600"/>
            <a:r>
              <a:rPr lang="ko-KR" altLang="en-US" dirty="0"/>
              <a:t>다섯째 수준</a:t>
            </a:r>
            <a:endParaRPr lang="ko-KR" altLang="en-US" dirty="0"/>
          </a:p>
        </p:txBody>
      </p:sp>
      <p:sp>
        <p:nvSpPr>
          <p:cNvPr id="187397" name="Rectangle 5"/>
          <p:cNvSpPr>
            <a:spLocks noGrp="1" noChangeArrowheads="1"/>
          </p:cNvSpPr>
          <p:nvPr>
            <p:ph type="dt" sz="half" idx="2"/>
          </p:nvPr>
        </p:nvSpPr>
        <p:spPr bwMode="auto">
          <a:xfrm>
            <a:off x="493713" y="6381750"/>
            <a:ext cx="2133600" cy="341313"/>
          </a:xfrm>
          <a:prstGeom prst="rect">
            <a:avLst/>
          </a:prstGeom>
          <a:noFill/>
          <a:ln>
            <a:noFill/>
          </a:ln>
          <a:effectLst/>
        </p:spPr>
        <p:txBody>
          <a:bodyPr vert="horz" wrap="square" lIns="91440" tIns="45720" rIns="91440" bIns="45720" numCol="1" anchor="ctr" anchorCtr="0" compatLnSpc="1"/>
          <a:lstStyle>
            <a:lvl1pPr latinLnBrk="1">
              <a:buFontTx/>
              <a:buNone/>
              <a:defRPr kumimoji="1" sz="1200" b="0">
                <a:solidFill>
                  <a:schemeClr val="bg2"/>
                </a:solidFill>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187398" name="Rectangle 6"/>
          <p:cNvSpPr>
            <a:spLocks noGrp="1" noChangeArrowheads="1"/>
          </p:cNvSpPr>
          <p:nvPr>
            <p:ph type="ftr" sz="quarter" idx="3"/>
          </p:nvPr>
        </p:nvSpPr>
        <p:spPr bwMode="auto">
          <a:xfrm>
            <a:off x="3124200" y="6381750"/>
            <a:ext cx="2895600" cy="341313"/>
          </a:xfrm>
          <a:prstGeom prst="rect">
            <a:avLst/>
          </a:prstGeom>
          <a:noFill/>
          <a:ln>
            <a:noFill/>
          </a:ln>
          <a:effectLst/>
        </p:spPr>
        <p:txBody>
          <a:bodyPr vert="horz" wrap="square" lIns="91440" tIns="45720" rIns="91440" bIns="45720" numCol="1" anchor="ctr" anchorCtr="0" compatLnSpc="1"/>
          <a:lstStyle>
            <a:lvl1pPr algn="ctr" latinLnBrk="1">
              <a:buFontTx/>
              <a:buNone/>
              <a:defRPr kumimoji="1" sz="1200" b="0">
                <a:solidFill>
                  <a:schemeClr val="bg2"/>
                </a:solidFill>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187399" name="Rectangle 7"/>
          <p:cNvSpPr>
            <a:spLocks noGrp="1" noChangeArrowheads="1"/>
          </p:cNvSpPr>
          <p:nvPr>
            <p:ph type="sldNum" sz="quarter" idx="4"/>
          </p:nvPr>
        </p:nvSpPr>
        <p:spPr bwMode="auto">
          <a:xfrm>
            <a:off x="6516688" y="6381750"/>
            <a:ext cx="2133600" cy="341313"/>
          </a:xfrm>
          <a:prstGeom prst="rect">
            <a:avLst/>
          </a:prstGeom>
          <a:noFill/>
          <a:ln>
            <a:noFill/>
          </a:ln>
          <a:effectLst/>
        </p:spPr>
        <p:txBody>
          <a:bodyPr vert="horz" wrap="square" lIns="91440" tIns="45720" rIns="91440" bIns="45720" numCol="1" anchor="ctr" anchorCtr="0" compatLnSpc="1"/>
          <a:lstStyle>
            <a:lvl1pPr algn="r">
              <a:defRPr sz="120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grpSp>
        <p:nvGrpSpPr>
          <p:cNvPr id="1032" name="Group 8"/>
          <p:cNvGrpSpPr/>
          <p:nvPr userDrawn="1"/>
        </p:nvGrpSpPr>
        <p:grpSpPr>
          <a:xfrm>
            <a:off x="179388" y="6092825"/>
            <a:ext cx="5616575" cy="595313"/>
            <a:chOff x="113" y="3838"/>
            <a:chExt cx="3538" cy="375"/>
          </a:xfrm>
        </p:grpSpPr>
        <p:pic>
          <p:nvPicPr>
            <p:cNvPr id="1033" name="Picture 9" descr="hospital logo"/>
            <p:cNvPicPr>
              <a:picLocks noChangeAspect="1"/>
            </p:cNvPicPr>
            <p:nvPr/>
          </p:nvPicPr>
          <p:blipFill>
            <a:blip r:embed="rId16"/>
            <a:stretch>
              <a:fillRect/>
            </a:stretch>
          </p:blipFill>
          <p:spPr>
            <a:xfrm>
              <a:off x="113" y="3884"/>
              <a:ext cx="447" cy="329"/>
            </a:xfrm>
            <a:prstGeom prst="rect">
              <a:avLst/>
            </a:prstGeom>
            <a:noFill/>
            <a:ln w="9525">
              <a:noFill/>
            </a:ln>
          </p:spPr>
        </p:pic>
        <p:sp>
          <p:nvSpPr>
            <p:cNvPr id="2058" name="Text Box 10"/>
            <p:cNvSpPr txBox="1">
              <a:spLocks noChangeArrowheads="1"/>
            </p:cNvSpPr>
            <p:nvPr/>
          </p:nvSpPr>
          <p:spPr bwMode="auto">
            <a:xfrm>
              <a:off x="612" y="3929"/>
              <a:ext cx="2223" cy="250"/>
            </a:xfrm>
            <a:prstGeom prst="rect">
              <a:avLst/>
            </a:prstGeom>
            <a:noFill/>
            <a:ln>
              <a:noFill/>
            </a:ln>
            <a:effectLst/>
          </p:spPr>
          <p:txBody>
            <a:bodyPr>
              <a:spAutoFit/>
            </a:bodyPr>
            <a:lstStyle>
              <a:lvl1pPr eaLnBrk="0" hangingPunct="0">
                <a:defRPr kumimoji="1" sz="2400" b="1">
                  <a:solidFill>
                    <a:schemeClr val="tx1"/>
                  </a:solidFill>
                  <a:latin typeface="Arial" panose="020B0604020202020204" pitchFamily="34" charset="0"/>
                  <a:ea typeface="HY견고딕" pitchFamily="18" charset="-127"/>
                </a:defRPr>
              </a:lvl1pPr>
              <a:lvl2pPr marL="742950" indent="-285750" eaLnBrk="0" hangingPunct="0">
                <a:defRPr kumimoji="1" sz="2400" b="1">
                  <a:solidFill>
                    <a:schemeClr val="tx1"/>
                  </a:solidFill>
                  <a:latin typeface="Arial" panose="020B0604020202020204" pitchFamily="34" charset="0"/>
                  <a:ea typeface="HY견고딕" pitchFamily="18" charset="-127"/>
                </a:defRPr>
              </a:lvl2pPr>
              <a:lvl3pPr marL="1143000" indent="-228600" eaLnBrk="0" hangingPunct="0">
                <a:defRPr kumimoji="1" sz="2400" b="1">
                  <a:solidFill>
                    <a:schemeClr val="tx1"/>
                  </a:solidFill>
                  <a:latin typeface="Arial" panose="020B0604020202020204" pitchFamily="34" charset="0"/>
                  <a:ea typeface="HY견고딕" pitchFamily="18" charset="-127"/>
                </a:defRPr>
              </a:lvl3pPr>
              <a:lvl4pPr marL="1600200" indent="-228600" eaLnBrk="0" hangingPunct="0">
                <a:defRPr kumimoji="1" sz="2400" b="1">
                  <a:solidFill>
                    <a:schemeClr val="tx1"/>
                  </a:solidFill>
                  <a:latin typeface="Arial" panose="020B0604020202020204" pitchFamily="34" charset="0"/>
                  <a:ea typeface="HY견고딕" pitchFamily="18" charset="-127"/>
                </a:defRPr>
              </a:lvl4pPr>
              <a:lvl5pPr marL="2057400" indent="-228600" eaLnBrk="0" hangingPunct="0">
                <a:defRPr kumimoji="1" sz="2400" b="1">
                  <a:solidFill>
                    <a:schemeClr val="tx1"/>
                  </a:solidFill>
                  <a:latin typeface="Arial" panose="020B0604020202020204" pitchFamily="34" charset="0"/>
                  <a:ea typeface="HY견고딕" pitchFamily="18" charset="-127"/>
                </a:defRPr>
              </a:lvl5pPr>
              <a:lvl6pPr marL="25146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6pPr>
              <a:lvl7pPr marL="29718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7pPr>
              <a:lvl8pPr marL="34290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8pPr>
              <a:lvl9pPr marL="38862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9pPr>
            </a:lstStyle>
            <a:p>
              <a:pPr marL="0" marR="0" lvl="0" indent="0" algn="l" defTabSz="914400" rtl="0" eaLnBrk="1" fontAlgn="base" latinLnBrk="1" hangingPunct="1">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000099"/>
                  </a:solidFill>
                  <a:effectLst/>
                  <a:uLnTx/>
                  <a:uFillTx/>
                  <a:latin typeface="Arial" panose="020B0604020202020204" pitchFamily="34" charset="0"/>
                  <a:ea typeface="华文新魏" panose="02010800040101010101" pitchFamily="2" charset="-122"/>
                  <a:cs typeface="+mn-cs"/>
                </a:rPr>
                <a:t>复旦大学上海医学院肿瘤学系</a:t>
              </a:r>
              <a:endParaRPr kumimoji="1" lang="zh-CN" altLang="en-US" sz="2000" b="0" i="0" u="none" strike="noStrike" kern="1200" cap="none" spc="0" normalizeH="0" baseline="0" noProof="0">
                <a:ln>
                  <a:noFill/>
                </a:ln>
                <a:solidFill>
                  <a:srgbClr val="000099"/>
                </a:solidFill>
                <a:effectLst/>
                <a:uLnTx/>
                <a:uFillTx/>
                <a:latin typeface="Arial" panose="020B0604020202020204" pitchFamily="34" charset="0"/>
                <a:ea typeface="华文新魏" panose="02010800040101010101" pitchFamily="2" charset="-122"/>
                <a:cs typeface="+mn-cs"/>
              </a:endParaRPr>
            </a:p>
          </p:txBody>
        </p:sp>
        <p:sp>
          <p:nvSpPr>
            <p:cNvPr id="1035" name="Line 11"/>
            <p:cNvSpPr/>
            <p:nvPr/>
          </p:nvSpPr>
          <p:spPr>
            <a:xfrm>
              <a:off x="295" y="3838"/>
              <a:ext cx="3356" cy="0"/>
            </a:xfrm>
            <a:prstGeom prst="line">
              <a:avLst/>
            </a:prstGeom>
            <a:ln w="9525" cap="flat" cmpd="sng">
              <a:solidFill>
                <a:schemeClr val="bg1"/>
              </a:solidFill>
              <a:prstDash val="solid"/>
              <a:round/>
              <a:headEnd type="none" w="med" len="med"/>
              <a:tailEnd type="none" w="med" len="med"/>
            </a:ln>
          </p:spPr>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latinLnBrk="1" hangingPunct="0">
        <a:spcBef>
          <a:spcPct val="0"/>
        </a:spcBef>
        <a:spcAft>
          <a:spcPct val="0"/>
        </a:spcAft>
        <a:defRPr sz="3600" b="1">
          <a:solidFill>
            <a:schemeClr val="tx2"/>
          </a:solidFill>
          <a:latin typeface="+mj-lt"/>
          <a:ea typeface="+mj-ea"/>
          <a:cs typeface="+mj-cs"/>
        </a:defRPr>
      </a:lvl1pPr>
      <a:lvl2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2pPr>
      <a:lvl3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3pPr>
      <a:lvl4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4pPr>
      <a:lvl5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5pPr>
      <a:lvl6pPr marL="4572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6pPr>
      <a:lvl7pPr marL="9144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7pPr>
      <a:lvl8pPr marL="13716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8pPr>
      <a:lvl9pPr marL="18288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9pPr>
    </p:titleStyle>
    <p:bodyStyle>
      <a:lvl1pPr marL="342900" indent="-342900" algn="l" rtl="0" eaLnBrk="0" fontAlgn="base" latinLnBrk="1" hangingPunct="0">
        <a:spcBef>
          <a:spcPct val="20000"/>
        </a:spcBef>
        <a:spcAft>
          <a:spcPct val="0"/>
        </a:spcAft>
        <a:buFont typeface="Wingdings 2" panose="05020102010507070707" pitchFamily="18" charset="2"/>
        <a:buChar char="©"/>
        <a:defRPr sz="3200">
          <a:solidFill>
            <a:schemeClr val="bg2"/>
          </a:solidFill>
          <a:latin typeface="+mn-lt"/>
          <a:ea typeface="+mn-ea"/>
          <a:cs typeface="+mn-cs"/>
        </a:defRPr>
      </a:lvl1pPr>
      <a:lvl2pPr marL="742950" indent="-285750" algn="l" rtl="0" eaLnBrk="0" fontAlgn="base" latinLnBrk="1" hangingPunct="0">
        <a:spcBef>
          <a:spcPct val="20000"/>
        </a:spcBef>
        <a:spcAft>
          <a:spcPct val="0"/>
        </a:spcAft>
        <a:buFont typeface="Wingdings 2" panose="05020102010507070707" pitchFamily="18" charset="2"/>
        <a:buChar char="±"/>
        <a:defRPr sz="2400">
          <a:solidFill>
            <a:schemeClr val="bg2"/>
          </a:solidFill>
          <a:latin typeface="+mn-lt"/>
          <a:ea typeface="+mn-ea"/>
        </a:defRPr>
      </a:lvl2pPr>
      <a:lvl3pPr marL="1143000" indent="-228600" algn="l" rtl="0" eaLnBrk="0" fontAlgn="base" latinLnBrk="1" hangingPunct="0">
        <a:spcBef>
          <a:spcPct val="20000"/>
        </a:spcBef>
        <a:spcAft>
          <a:spcPct val="0"/>
        </a:spcAft>
        <a:buSzPct val="95000"/>
        <a:buFont typeface="Wingdings 2" panose="05020102010507070707" pitchFamily="18" charset="2"/>
        <a:buChar char=""/>
        <a:defRPr sz="2400">
          <a:solidFill>
            <a:schemeClr val="bg2"/>
          </a:solidFill>
          <a:latin typeface="Arial" panose="020B0604020202020204" pitchFamily="34" charset="0"/>
          <a:ea typeface="HY견고딕" pitchFamily="18" charset="-127"/>
        </a:defRPr>
      </a:lvl3pPr>
      <a:lvl4pPr marL="1600200" indent="-228600" algn="l" rtl="0" eaLnBrk="0" fontAlgn="base" latinLnBrk="1" hangingPunct="0">
        <a:spcBef>
          <a:spcPct val="20000"/>
        </a:spcBef>
        <a:spcAft>
          <a:spcPct val="0"/>
        </a:spcAft>
        <a:buFont typeface="Wingdings 2" panose="05020102010507070707" pitchFamily="18" charset="2"/>
        <a:buChar char=""/>
        <a:defRPr sz="1600">
          <a:solidFill>
            <a:schemeClr val="bg2"/>
          </a:solidFill>
          <a:latin typeface="Arial" panose="020B0604020202020204" pitchFamily="34" charset="0"/>
          <a:ea typeface="HY견고딕" pitchFamily="18" charset="-127"/>
        </a:defRPr>
      </a:lvl4pPr>
      <a:lvl5pPr marL="2057400" indent="-228600" algn="l" rtl="0" eaLnBrk="0" fontAlgn="base" latinLnBrk="1" hangingPunct="0">
        <a:spcBef>
          <a:spcPct val="20000"/>
        </a:spcBef>
        <a:spcAft>
          <a:spcPct val="0"/>
        </a:spcAft>
        <a:buFont typeface="Wingdings" panose="05000000000000000000" pitchFamily="2" charset="2"/>
        <a:buChar char="è"/>
        <a:defRPr sz="1400">
          <a:solidFill>
            <a:schemeClr val="bg2"/>
          </a:solidFill>
          <a:latin typeface="Arial" panose="020B0604020202020204" pitchFamily="34" charset="0"/>
          <a:ea typeface="HY견고딕" pitchFamily="18" charset="-127"/>
        </a:defRPr>
      </a:lvl5pPr>
      <a:lvl6pPr marL="25146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6pPr>
      <a:lvl7pPr marL="29718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7pPr>
      <a:lvl8pPr marL="34290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8pPr>
      <a:lvl9pPr marL="38862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050" name="Picture 2" descr="powerpt_0143p-th"/>
          <p:cNvPicPr>
            <a:picLocks noChangeAspect="1"/>
          </p:cNvPicPr>
          <p:nvPr/>
        </p:nvPicPr>
        <p:blipFill>
          <a:blip r:embed="rId15"/>
          <a:stretch>
            <a:fillRect/>
          </a:stretch>
        </p:blipFill>
        <p:spPr>
          <a:xfrm>
            <a:off x="0" y="0"/>
            <a:ext cx="9144000" cy="6858000"/>
          </a:xfrm>
          <a:prstGeom prst="rect">
            <a:avLst/>
          </a:prstGeom>
          <a:noFill/>
          <a:ln w="9525">
            <a:noFill/>
          </a:ln>
        </p:spPr>
      </p:pic>
      <p:sp>
        <p:nvSpPr>
          <p:cNvPr id="2051" name="Rectangle 3"/>
          <p:cNvSpPr>
            <a:spLocks noGrp="1"/>
          </p:cNvSpPr>
          <p:nvPr>
            <p:ph type="title"/>
          </p:nvPr>
        </p:nvSpPr>
        <p:spPr>
          <a:xfrm>
            <a:off x="0" y="0"/>
            <a:ext cx="9144000" cy="908050"/>
          </a:xfrm>
          <a:prstGeom prst="rect">
            <a:avLst/>
          </a:prstGeom>
          <a:noFill/>
          <a:ln w="9525">
            <a:noFill/>
          </a:ln>
        </p:spPr>
        <p:txBody>
          <a:bodyPr lIns="450000" rIns="450000" anchor="ctr"/>
          <a:p>
            <a:pPr lvl="0"/>
            <a:r>
              <a:rPr lang="ko-KR" altLang="en-US" dirty="0"/>
              <a:t>마스터 제목 스타일 편집</a:t>
            </a:r>
            <a:endParaRPr lang="ko-KR" altLang="en-US" dirty="0"/>
          </a:p>
        </p:txBody>
      </p:sp>
      <p:sp>
        <p:nvSpPr>
          <p:cNvPr id="2052" name="Rectangle 4"/>
          <p:cNvSpPr>
            <a:spLocks noGrp="1"/>
          </p:cNvSpPr>
          <p:nvPr>
            <p:ph type="body"/>
          </p:nvPr>
        </p:nvSpPr>
        <p:spPr>
          <a:xfrm>
            <a:off x="447675" y="1279525"/>
            <a:ext cx="8229600" cy="4525963"/>
          </a:xfrm>
          <a:prstGeom prst="rect">
            <a:avLst/>
          </a:prstGeom>
          <a:noFill/>
          <a:ln w="9525">
            <a:noFill/>
          </a:ln>
        </p:spPr>
        <p:txBody>
          <a:bodyPr anchor="t"/>
          <a:p>
            <a:pPr lvl="0"/>
            <a:r>
              <a:rPr lang="ko-KR" altLang="en-US" dirty="0"/>
              <a:t>마스터 텍스트 스타일을 편집합니다</a:t>
            </a:r>
            <a:endParaRPr lang="ko-KR" altLang="en-US" dirty="0"/>
          </a:p>
          <a:p>
            <a:pPr lvl="1" indent="-285750"/>
            <a:r>
              <a:rPr lang="ko-KR" altLang="en-US" dirty="0"/>
              <a:t>둘째 수준</a:t>
            </a:r>
            <a:endParaRPr lang="ko-KR" altLang="en-US" dirty="0"/>
          </a:p>
          <a:p>
            <a:pPr lvl="2" indent="-228600"/>
            <a:r>
              <a:rPr lang="ko-KR" altLang="en-US" dirty="0"/>
              <a:t>셋째 수준</a:t>
            </a:r>
            <a:endParaRPr lang="ko-KR" altLang="en-US" dirty="0"/>
          </a:p>
          <a:p>
            <a:pPr lvl="3" indent="-228600"/>
            <a:r>
              <a:rPr lang="ko-KR" altLang="en-US" dirty="0"/>
              <a:t>넷째 수준</a:t>
            </a:r>
            <a:endParaRPr lang="ko-KR" altLang="en-US" dirty="0"/>
          </a:p>
          <a:p>
            <a:pPr lvl="4" indent="-228600"/>
            <a:r>
              <a:rPr lang="ko-KR" altLang="en-US" dirty="0"/>
              <a:t>다섯째 수준</a:t>
            </a:r>
            <a:endParaRPr lang="ko-KR" altLang="en-US" dirty="0"/>
          </a:p>
        </p:txBody>
      </p:sp>
      <p:sp>
        <p:nvSpPr>
          <p:cNvPr id="187397" name="Rectangle 5"/>
          <p:cNvSpPr>
            <a:spLocks noGrp="1" noChangeArrowheads="1"/>
          </p:cNvSpPr>
          <p:nvPr>
            <p:ph type="dt" sz="half" idx="2"/>
          </p:nvPr>
        </p:nvSpPr>
        <p:spPr bwMode="auto">
          <a:xfrm>
            <a:off x="493713" y="6381750"/>
            <a:ext cx="2133600" cy="341313"/>
          </a:xfrm>
          <a:prstGeom prst="rect">
            <a:avLst/>
          </a:prstGeom>
          <a:noFill/>
          <a:ln>
            <a:noFill/>
          </a:ln>
          <a:effectLst/>
        </p:spPr>
        <p:txBody>
          <a:bodyPr vert="horz" wrap="square" lIns="91440" tIns="45720" rIns="91440" bIns="45720" numCol="1" anchor="ctr" anchorCtr="0" compatLnSpc="1"/>
          <a:lstStyle>
            <a:lvl1pPr latinLnBrk="1">
              <a:buFontTx/>
              <a:buNone/>
              <a:defRPr kumimoji="1" sz="1200" b="0">
                <a:solidFill>
                  <a:schemeClr val="bg2"/>
                </a:solidFill>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187398" name="Rectangle 6"/>
          <p:cNvSpPr>
            <a:spLocks noGrp="1" noChangeArrowheads="1"/>
          </p:cNvSpPr>
          <p:nvPr>
            <p:ph type="ftr" sz="quarter" idx="3"/>
          </p:nvPr>
        </p:nvSpPr>
        <p:spPr bwMode="auto">
          <a:xfrm>
            <a:off x="3124200" y="6381750"/>
            <a:ext cx="2895600" cy="341313"/>
          </a:xfrm>
          <a:prstGeom prst="rect">
            <a:avLst/>
          </a:prstGeom>
          <a:noFill/>
          <a:ln>
            <a:noFill/>
          </a:ln>
          <a:effectLst/>
        </p:spPr>
        <p:txBody>
          <a:bodyPr vert="horz" wrap="square" lIns="91440" tIns="45720" rIns="91440" bIns="45720" numCol="1" anchor="ctr" anchorCtr="0" compatLnSpc="1"/>
          <a:lstStyle>
            <a:lvl1pPr algn="ctr" latinLnBrk="1">
              <a:buFontTx/>
              <a:buNone/>
              <a:defRPr kumimoji="1" sz="1200" b="0">
                <a:solidFill>
                  <a:schemeClr val="bg2"/>
                </a:solidFill>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sp>
        <p:nvSpPr>
          <p:cNvPr id="187399" name="Rectangle 7"/>
          <p:cNvSpPr>
            <a:spLocks noGrp="1" noChangeArrowheads="1"/>
          </p:cNvSpPr>
          <p:nvPr>
            <p:ph type="sldNum" sz="quarter" idx="4"/>
          </p:nvPr>
        </p:nvSpPr>
        <p:spPr bwMode="auto">
          <a:xfrm>
            <a:off x="6516688" y="6381750"/>
            <a:ext cx="2133600" cy="341313"/>
          </a:xfrm>
          <a:prstGeom prst="rect">
            <a:avLst/>
          </a:prstGeom>
          <a:noFill/>
          <a:ln>
            <a:noFill/>
          </a:ln>
          <a:effectLst/>
        </p:spPr>
        <p:txBody>
          <a:bodyPr vert="horz" wrap="square" lIns="91440" tIns="45720" rIns="91440" bIns="45720" numCol="1" anchor="ctr" anchorCtr="0" compatLnSpc="1"/>
          <a:lstStyle>
            <a:lvl1pPr algn="r">
              <a:defRPr sz="120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79A0DA-4751-4387-85AA-C3FE29106889}" type="slidenum">
              <a:rPr kumimoji="0" lang="ko-KR" altLang="en-US" sz="1200" b="1" i="0" u="none" strike="noStrike" kern="1200" cap="none" spc="0" normalizeH="0" baseline="0" noProof="0" smtClean="0">
                <a:ln>
                  <a:noFill/>
                </a:ln>
                <a:solidFill>
                  <a:schemeClr val="bg2"/>
                </a:solidFill>
                <a:effectLst/>
                <a:uLnTx/>
                <a:uFillTx/>
                <a:latin typeface="Arial" panose="020B0604020202020204" pitchFamily="34" charset="0"/>
                <a:ea typeface="HY견고딕" pitchFamily="18" charset="-127"/>
                <a:cs typeface="+mn-cs"/>
              </a:rPr>
            </a:fld>
            <a:endParaRPr kumimoji="0" lang="ko-KR" altLang="en-US" sz="1200" b="1" i="0" u="none" strike="noStrike" kern="1200" cap="none" spc="0" normalizeH="0" baseline="0" noProof="0">
              <a:ln>
                <a:noFill/>
              </a:ln>
              <a:solidFill>
                <a:schemeClr val="bg2"/>
              </a:solidFill>
              <a:effectLst/>
              <a:uLnTx/>
              <a:uFillTx/>
              <a:latin typeface="Arial" panose="020B0604020202020204" pitchFamily="34" charset="0"/>
              <a:ea typeface="HY견고딕" pitchFamily="18" charset="-127"/>
              <a:cs typeface="+mn-cs"/>
            </a:endParaRPr>
          </a:p>
        </p:txBody>
      </p:sp>
      <p:grpSp>
        <p:nvGrpSpPr>
          <p:cNvPr id="2056" name="Group 8"/>
          <p:cNvGrpSpPr/>
          <p:nvPr userDrawn="1"/>
        </p:nvGrpSpPr>
        <p:grpSpPr>
          <a:xfrm>
            <a:off x="179388" y="6092825"/>
            <a:ext cx="5616575" cy="595313"/>
            <a:chOff x="113" y="3838"/>
            <a:chExt cx="3538" cy="375"/>
          </a:xfrm>
        </p:grpSpPr>
        <p:pic>
          <p:nvPicPr>
            <p:cNvPr id="2057" name="Picture 9" descr="hospital logo"/>
            <p:cNvPicPr>
              <a:picLocks noChangeAspect="1"/>
            </p:cNvPicPr>
            <p:nvPr/>
          </p:nvPicPr>
          <p:blipFill>
            <a:blip r:embed="rId16"/>
            <a:stretch>
              <a:fillRect/>
            </a:stretch>
          </p:blipFill>
          <p:spPr>
            <a:xfrm>
              <a:off x="113" y="3884"/>
              <a:ext cx="447" cy="329"/>
            </a:xfrm>
            <a:prstGeom prst="rect">
              <a:avLst/>
            </a:prstGeom>
            <a:noFill/>
            <a:ln w="9525">
              <a:noFill/>
            </a:ln>
          </p:spPr>
        </p:pic>
        <p:sp>
          <p:nvSpPr>
            <p:cNvPr id="2058" name="Text Box 10"/>
            <p:cNvSpPr txBox="1">
              <a:spLocks noChangeArrowheads="1"/>
            </p:cNvSpPr>
            <p:nvPr/>
          </p:nvSpPr>
          <p:spPr bwMode="auto">
            <a:xfrm>
              <a:off x="612" y="3929"/>
              <a:ext cx="2223" cy="250"/>
            </a:xfrm>
            <a:prstGeom prst="rect">
              <a:avLst/>
            </a:prstGeom>
            <a:noFill/>
            <a:ln>
              <a:noFill/>
            </a:ln>
            <a:effectLst/>
          </p:spPr>
          <p:txBody>
            <a:bodyPr>
              <a:spAutoFit/>
            </a:bodyPr>
            <a:lstStyle>
              <a:lvl1pPr eaLnBrk="0" hangingPunct="0">
                <a:defRPr kumimoji="1" sz="2400" b="1">
                  <a:solidFill>
                    <a:schemeClr val="tx1"/>
                  </a:solidFill>
                  <a:latin typeface="Arial" panose="020B0604020202020204" pitchFamily="34" charset="0"/>
                  <a:ea typeface="HY견고딕" pitchFamily="18" charset="-127"/>
                </a:defRPr>
              </a:lvl1pPr>
              <a:lvl2pPr marL="742950" indent="-285750" eaLnBrk="0" hangingPunct="0">
                <a:defRPr kumimoji="1" sz="2400" b="1">
                  <a:solidFill>
                    <a:schemeClr val="tx1"/>
                  </a:solidFill>
                  <a:latin typeface="Arial" panose="020B0604020202020204" pitchFamily="34" charset="0"/>
                  <a:ea typeface="HY견고딕" pitchFamily="18" charset="-127"/>
                </a:defRPr>
              </a:lvl2pPr>
              <a:lvl3pPr marL="1143000" indent="-228600" eaLnBrk="0" hangingPunct="0">
                <a:defRPr kumimoji="1" sz="2400" b="1">
                  <a:solidFill>
                    <a:schemeClr val="tx1"/>
                  </a:solidFill>
                  <a:latin typeface="Arial" panose="020B0604020202020204" pitchFamily="34" charset="0"/>
                  <a:ea typeface="HY견고딕" pitchFamily="18" charset="-127"/>
                </a:defRPr>
              </a:lvl3pPr>
              <a:lvl4pPr marL="1600200" indent="-228600" eaLnBrk="0" hangingPunct="0">
                <a:defRPr kumimoji="1" sz="2400" b="1">
                  <a:solidFill>
                    <a:schemeClr val="tx1"/>
                  </a:solidFill>
                  <a:latin typeface="Arial" panose="020B0604020202020204" pitchFamily="34" charset="0"/>
                  <a:ea typeface="HY견고딕" pitchFamily="18" charset="-127"/>
                </a:defRPr>
              </a:lvl4pPr>
              <a:lvl5pPr marL="2057400" indent="-228600" eaLnBrk="0" hangingPunct="0">
                <a:defRPr kumimoji="1" sz="2400" b="1">
                  <a:solidFill>
                    <a:schemeClr val="tx1"/>
                  </a:solidFill>
                  <a:latin typeface="Arial" panose="020B0604020202020204" pitchFamily="34" charset="0"/>
                  <a:ea typeface="HY견고딕" pitchFamily="18" charset="-127"/>
                </a:defRPr>
              </a:lvl5pPr>
              <a:lvl6pPr marL="25146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6pPr>
              <a:lvl7pPr marL="29718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7pPr>
              <a:lvl8pPr marL="34290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8pPr>
              <a:lvl9pPr marL="3886200" indent="-228600" eaLnBrk="0" fontAlgn="base" latinLnBrk="1" hangingPunct="0">
                <a:spcBef>
                  <a:spcPct val="0"/>
                </a:spcBef>
                <a:spcAft>
                  <a:spcPct val="0"/>
                </a:spcAft>
                <a:defRPr kumimoji="1" sz="2400" b="1">
                  <a:solidFill>
                    <a:schemeClr val="tx1"/>
                  </a:solidFill>
                  <a:latin typeface="Arial" panose="020B0604020202020204" pitchFamily="34" charset="0"/>
                  <a:ea typeface="HY견고딕" pitchFamily="18" charset="-127"/>
                </a:defRPr>
              </a:lvl9pPr>
            </a:lstStyle>
            <a:p>
              <a:pPr marL="0" marR="0" lvl="0" indent="0" algn="l" defTabSz="914400" rtl="0" eaLnBrk="1" fontAlgn="base" latinLnBrk="1" hangingPunct="1">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000099"/>
                  </a:solidFill>
                  <a:effectLst/>
                  <a:uLnTx/>
                  <a:uFillTx/>
                  <a:latin typeface="Arial" panose="020B0604020202020204" pitchFamily="34" charset="0"/>
                  <a:ea typeface="华文新魏" panose="02010800040101010101" pitchFamily="2" charset="-122"/>
                  <a:cs typeface="+mn-cs"/>
                </a:rPr>
                <a:t>复旦大学上海医学院肿瘤学系</a:t>
              </a:r>
              <a:endParaRPr kumimoji="1" lang="zh-CN" altLang="en-US" sz="2000" b="0" i="0" u="none" strike="noStrike" kern="1200" cap="none" spc="0" normalizeH="0" baseline="0" noProof="0">
                <a:ln>
                  <a:noFill/>
                </a:ln>
                <a:solidFill>
                  <a:srgbClr val="000099"/>
                </a:solidFill>
                <a:effectLst/>
                <a:uLnTx/>
                <a:uFillTx/>
                <a:latin typeface="Arial" panose="020B0604020202020204" pitchFamily="34" charset="0"/>
                <a:ea typeface="华文新魏" panose="02010800040101010101" pitchFamily="2" charset="-122"/>
                <a:cs typeface="+mn-cs"/>
              </a:endParaRPr>
            </a:p>
          </p:txBody>
        </p:sp>
        <p:sp>
          <p:nvSpPr>
            <p:cNvPr id="2059" name="Line 11"/>
            <p:cNvSpPr/>
            <p:nvPr/>
          </p:nvSpPr>
          <p:spPr>
            <a:xfrm>
              <a:off x="295" y="3838"/>
              <a:ext cx="3356" cy="0"/>
            </a:xfrm>
            <a:prstGeom prst="line">
              <a:avLst/>
            </a:prstGeom>
            <a:ln w="9525" cap="flat" cmpd="sng">
              <a:solidFill>
                <a:schemeClr val="bg1"/>
              </a:solidFill>
              <a:prstDash val="solid"/>
              <a:round/>
              <a:headEnd type="none" w="med" len="med"/>
              <a:tailEnd type="none" w="med" len="med"/>
            </a:ln>
          </p:spPr>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l" rtl="0" eaLnBrk="0" fontAlgn="base" latinLnBrk="1" hangingPunct="0">
        <a:spcBef>
          <a:spcPct val="0"/>
        </a:spcBef>
        <a:spcAft>
          <a:spcPct val="0"/>
        </a:spcAft>
        <a:defRPr sz="3600" b="1">
          <a:solidFill>
            <a:schemeClr val="tx2"/>
          </a:solidFill>
          <a:latin typeface="+mj-lt"/>
          <a:ea typeface="+mj-ea"/>
          <a:cs typeface="+mj-cs"/>
        </a:defRPr>
      </a:lvl1pPr>
      <a:lvl2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2pPr>
      <a:lvl3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3pPr>
      <a:lvl4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4pPr>
      <a:lvl5pPr algn="l" rtl="0" eaLnBrk="0" fontAlgn="base" latinLnBrk="1" hangingPunct="0">
        <a:spcBef>
          <a:spcPct val="0"/>
        </a:spcBef>
        <a:spcAft>
          <a:spcPct val="0"/>
        </a:spcAft>
        <a:defRPr sz="3600" b="1">
          <a:solidFill>
            <a:schemeClr val="tx2"/>
          </a:solidFill>
          <a:latin typeface="楷体_GB2312" pitchFamily="49" charset="-122"/>
          <a:ea typeface="楷体_GB2312" pitchFamily="49" charset="-122"/>
        </a:defRPr>
      </a:lvl5pPr>
      <a:lvl6pPr marL="4572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6pPr>
      <a:lvl7pPr marL="9144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7pPr>
      <a:lvl8pPr marL="13716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8pPr>
      <a:lvl9pPr marL="1828800" algn="l" rtl="0" fontAlgn="base" latinLnBrk="1">
        <a:spcBef>
          <a:spcPct val="0"/>
        </a:spcBef>
        <a:spcAft>
          <a:spcPct val="0"/>
        </a:spcAft>
        <a:defRPr kumimoji="1" sz="3600" b="1">
          <a:solidFill>
            <a:schemeClr val="tx2"/>
          </a:solidFill>
          <a:latin typeface="楷体_GB2312" pitchFamily="49" charset="-122"/>
          <a:ea typeface="楷体_GB2312" pitchFamily="49" charset="-122"/>
        </a:defRPr>
      </a:lvl9pPr>
    </p:titleStyle>
    <p:bodyStyle>
      <a:lvl1pPr marL="342900" indent="-342900" algn="l" rtl="0" eaLnBrk="0" fontAlgn="base" latinLnBrk="1" hangingPunct="0">
        <a:spcBef>
          <a:spcPct val="20000"/>
        </a:spcBef>
        <a:spcAft>
          <a:spcPct val="0"/>
        </a:spcAft>
        <a:buFont typeface="Wingdings 2" panose="05020102010507070707" pitchFamily="18" charset="2"/>
        <a:buChar char="©"/>
        <a:defRPr sz="3200">
          <a:solidFill>
            <a:schemeClr val="bg2"/>
          </a:solidFill>
          <a:latin typeface="+mn-lt"/>
          <a:ea typeface="+mn-ea"/>
          <a:cs typeface="+mn-cs"/>
        </a:defRPr>
      </a:lvl1pPr>
      <a:lvl2pPr marL="742950" indent="-285750" algn="l" rtl="0" eaLnBrk="0" fontAlgn="base" latinLnBrk="1" hangingPunct="0">
        <a:spcBef>
          <a:spcPct val="20000"/>
        </a:spcBef>
        <a:spcAft>
          <a:spcPct val="0"/>
        </a:spcAft>
        <a:buFont typeface="Wingdings 2" panose="05020102010507070707" pitchFamily="18" charset="2"/>
        <a:buChar char="±"/>
        <a:defRPr sz="2400">
          <a:solidFill>
            <a:schemeClr val="bg2"/>
          </a:solidFill>
          <a:latin typeface="+mn-lt"/>
          <a:ea typeface="+mn-ea"/>
        </a:defRPr>
      </a:lvl2pPr>
      <a:lvl3pPr marL="1143000" indent="-228600" algn="l" rtl="0" eaLnBrk="0" fontAlgn="base" latinLnBrk="1" hangingPunct="0">
        <a:spcBef>
          <a:spcPct val="20000"/>
        </a:spcBef>
        <a:spcAft>
          <a:spcPct val="0"/>
        </a:spcAft>
        <a:buSzPct val="95000"/>
        <a:buFont typeface="Wingdings 2" panose="05020102010507070707" pitchFamily="18" charset="2"/>
        <a:buChar char=""/>
        <a:defRPr sz="2400">
          <a:solidFill>
            <a:schemeClr val="bg2"/>
          </a:solidFill>
          <a:latin typeface="Arial" panose="020B0604020202020204" pitchFamily="34" charset="0"/>
          <a:ea typeface="HY견고딕" pitchFamily="18" charset="-127"/>
        </a:defRPr>
      </a:lvl3pPr>
      <a:lvl4pPr marL="1600200" indent="-228600" algn="l" rtl="0" eaLnBrk="0" fontAlgn="base" latinLnBrk="1" hangingPunct="0">
        <a:spcBef>
          <a:spcPct val="20000"/>
        </a:spcBef>
        <a:spcAft>
          <a:spcPct val="0"/>
        </a:spcAft>
        <a:buFont typeface="Wingdings 2" panose="05020102010507070707" pitchFamily="18" charset="2"/>
        <a:buChar char=""/>
        <a:defRPr sz="1600">
          <a:solidFill>
            <a:schemeClr val="bg2"/>
          </a:solidFill>
          <a:latin typeface="Arial" panose="020B0604020202020204" pitchFamily="34" charset="0"/>
          <a:ea typeface="HY견고딕" pitchFamily="18" charset="-127"/>
        </a:defRPr>
      </a:lvl4pPr>
      <a:lvl5pPr marL="2057400" indent="-228600" algn="l" rtl="0" eaLnBrk="0" fontAlgn="base" latinLnBrk="1" hangingPunct="0">
        <a:spcBef>
          <a:spcPct val="20000"/>
        </a:spcBef>
        <a:spcAft>
          <a:spcPct val="0"/>
        </a:spcAft>
        <a:buFont typeface="Wingdings" panose="05000000000000000000" pitchFamily="2" charset="2"/>
        <a:buChar char="è"/>
        <a:defRPr sz="1400">
          <a:solidFill>
            <a:schemeClr val="bg2"/>
          </a:solidFill>
          <a:latin typeface="Arial" panose="020B0604020202020204" pitchFamily="34" charset="0"/>
          <a:ea typeface="HY견고딕" pitchFamily="18" charset="-127"/>
        </a:defRPr>
      </a:lvl5pPr>
      <a:lvl6pPr marL="25146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6pPr>
      <a:lvl7pPr marL="29718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7pPr>
      <a:lvl8pPr marL="34290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8pPr>
      <a:lvl9pPr marL="3886200" indent="-228600" algn="l" rtl="0" fontAlgn="base" latinLnBrk="1">
        <a:spcBef>
          <a:spcPct val="20000"/>
        </a:spcBef>
        <a:spcAft>
          <a:spcPct val="0"/>
        </a:spcAft>
        <a:buFont typeface="Wingdings" panose="05000000000000000000" pitchFamily="2" charset="2"/>
        <a:buChar char="è"/>
        <a:defRPr kumimoji="1" sz="1400">
          <a:solidFill>
            <a:schemeClr val="bg2"/>
          </a:solidFill>
          <a:latin typeface="Arial" panose="020B0604020202020204" pitchFamily="34" charset="0"/>
          <a:ea typeface="HY견고딕" pitchFamily="18" charset="-127"/>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3.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19.GIF"/><Relationship Id="rId1" Type="http://schemas.openxmlformats.org/officeDocument/2006/relationships/image" Target="../media/image18.GI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w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sz="quarter"/>
          </p:nvPr>
        </p:nvSpPr>
        <p:spPr>
          <a:xfrm>
            <a:off x="646113" y="1767523"/>
            <a:ext cx="7772400" cy="1368425"/>
          </a:xfrm>
        </p:spPr>
        <p:txBody>
          <a:bodyPr vert="horz" wrap="square" lIns="91440" tIns="45720" rIns="91440" bIns="45720" anchor="b"/>
          <a:p>
            <a:pPr algn="ctr" eaLnBrk="1" hangingPunct="1">
              <a:buClrTx/>
              <a:buSzTx/>
              <a:buFontTx/>
            </a:pPr>
            <a:r>
              <a:rPr lang="zh-CN" altLang="en-US" sz="5400" dirty="0">
                <a:solidFill>
                  <a:srgbClr val="000066"/>
                </a:solidFill>
                <a:latin typeface="+mj-lt"/>
                <a:ea typeface="+mj-ea"/>
                <a:cs typeface="+mj-cs"/>
              </a:rPr>
              <a:t>肿瘤病因学</a:t>
            </a:r>
            <a:endParaRPr lang="zh-CN" altLang="en-US" sz="5400" dirty="0">
              <a:solidFill>
                <a:srgbClr val="000066"/>
              </a:solidFill>
              <a:latin typeface="+mj-lt"/>
              <a:ea typeface="+mj-ea"/>
              <a:cs typeface="+mj-cs"/>
            </a:endParaRPr>
          </a:p>
        </p:txBody>
      </p:sp>
      <p:sp>
        <p:nvSpPr>
          <p:cNvPr id="7170" name="Rectangle 3"/>
          <p:cNvSpPr>
            <a:spLocks noGrp="1"/>
          </p:cNvSpPr>
          <p:nvPr>
            <p:ph type="subTitle" sz="quarter" idx="1"/>
          </p:nvPr>
        </p:nvSpPr>
        <p:spPr>
          <a:xfrm>
            <a:off x="684213" y="4724400"/>
            <a:ext cx="7775575" cy="936625"/>
          </a:xfrm>
        </p:spPr>
        <p:txBody>
          <a:bodyPr vert="horz" wrap="square" lIns="91440" tIns="45720" rIns="91440" bIns="45720" anchor="t"/>
          <a:p>
            <a:pPr eaLnBrk="1" hangingPunct="1">
              <a:buClrTx/>
              <a:buSzTx/>
            </a:pPr>
            <a:r>
              <a:rPr lang="zh-CN" altLang="en-US" sz="3600" dirty="0">
                <a:solidFill>
                  <a:schemeClr val="tx1"/>
                </a:solidFill>
                <a:latin typeface="+mn-lt"/>
                <a:ea typeface="+mn-ea"/>
                <a:cs typeface="+mn-cs"/>
              </a:rPr>
              <a:t>复旦大学附属肿瘤医院</a:t>
            </a:r>
            <a:endParaRPr lang="zh-CN" altLang="en-US" sz="3600" dirty="0">
              <a:solidFill>
                <a:schemeClr val="tx1"/>
              </a:solidFill>
              <a:latin typeface="+mn-lt"/>
              <a:ea typeface="+mn-ea"/>
              <a:cs typeface="+mn-cs"/>
            </a:endParaRPr>
          </a:p>
          <a:p>
            <a:pPr eaLnBrk="1" hangingPunct="1">
              <a:buClrTx/>
              <a:buSzTx/>
            </a:pPr>
            <a:r>
              <a:rPr lang="zh-CN" altLang="en-US" sz="3600" dirty="0">
                <a:solidFill>
                  <a:schemeClr val="tx1"/>
                </a:solidFill>
                <a:latin typeface="+mn-lt"/>
                <a:ea typeface="+mn-ea"/>
                <a:cs typeface="+mn-cs"/>
              </a:rPr>
              <a:t>泌尿外科 王弘恺</a:t>
            </a:r>
            <a:r>
              <a:rPr lang="zh-CN" altLang="en-US" sz="3600" dirty="0">
                <a:solidFill>
                  <a:schemeClr val="tx1"/>
                </a:solidFill>
                <a:latin typeface="+mn-lt"/>
                <a:ea typeface="+mn-ea"/>
                <a:cs typeface="+mn-cs"/>
              </a:rPr>
              <a:t>                                         </a:t>
            </a:r>
            <a:endParaRPr lang="zh-CN" altLang="en-US" sz="3600" dirty="0">
              <a:solidFill>
                <a:schemeClr val="tx1"/>
              </a:solidFill>
              <a:latin typeface="+mn-lt"/>
              <a:ea typeface="+mn-ea"/>
              <a:cs typeface="+mn-cs"/>
            </a:endParaRPr>
          </a:p>
        </p:txBody>
      </p:sp>
      <p:grpSp>
        <p:nvGrpSpPr>
          <p:cNvPr id="7171" name="Group 4"/>
          <p:cNvGrpSpPr/>
          <p:nvPr/>
        </p:nvGrpSpPr>
        <p:grpSpPr>
          <a:xfrm>
            <a:off x="179388" y="6092825"/>
            <a:ext cx="5616575" cy="595313"/>
            <a:chOff x="113" y="3838"/>
            <a:chExt cx="3538" cy="375"/>
          </a:xfrm>
        </p:grpSpPr>
        <p:pic>
          <p:nvPicPr>
            <p:cNvPr id="7172" name="Picture 5" descr="hospital logo"/>
            <p:cNvPicPr>
              <a:picLocks noChangeAspect="1"/>
            </p:cNvPicPr>
            <p:nvPr/>
          </p:nvPicPr>
          <p:blipFill>
            <a:blip r:embed="rId1"/>
            <a:stretch>
              <a:fillRect/>
            </a:stretch>
          </p:blipFill>
          <p:spPr>
            <a:xfrm>
              <a:off x="113" y="3884"/>
              <a:ext cx="447" cy="329"/>
            </a:xfrm>
            <a:prstGeom prst="rect">
              <a:avLst/>
            </a:prstGeom>
            <a:noFill/>
            <a:ln w="9525">
              <a:noFill/>
            </a:ln>
          </p:spPr>
        </p:pic>
        <p:sp>
          <p:nvSpPr>
            <p:cNvPr id="7173" name="Text Box 6"/>
            <p:cNvSpPr txBox="1"/>
            <p:nvPr/>
          </p:nvSpPr>
          <p:spPr>
            <a:xfrm>
              <a:off x="612" y="3929"/>
              <a:ext cx="2223" cy="250"/>
            </a:xfrm>
            <a:prstGeom prst="rect">
              <a:avLst/>
            </a:prstGeom>
            <a:noFill/>
            <a:ln w="9525">
              <a:noFill/>
            </a:ln>
          </p:spPr>
          <p:txBody>
            <a:bodyPr anchor="t">
              <a:spAutoFit/>
            </a:bodyPr>
            <a:p>
              <a:pPr latinLnBrk="1">
                <a:spcBef>
                  <a:spcPct val="50000"/>
                </a:spcBef>
              </a:pPr>
              <a:r>
                <a:rPr lang="zh-CN" altLang="en-US" sz="2000" b="0" dirty="0">
                  <a:solidFill>
                    <a:srgbClr val="000099"/>
                  </a:solidFill>
                  <a:latin typeface="Arial" panose="020B0604020202020204" pitchFamily="34" charset="0"/>
                  <a:ea typeface="华文新魏" panose="02010800040101010101" pitchFamily="2" charset="-122"/>
                </a:rPr>
                <a:t>复旦大学上海医学院肿瘤学系</a:t>
              </a:r>
              <a:endParaRPr lang="zh-CN" altLang="en-US" sz="2000" b="0" dirty="0">
                <a:solidFill>
                  <a:srgbClr val="000099"/>
                </a:solidFill>
                <a:latin typeface="Arial" panose="020B0604020202020204" pitchFamily="34" charset="0"/>
                <a:ea typeface="华文新魏" panose="02010800040101010101" pitchFamily="2" charset="-122"/>
              </a:endParaRPr>
            </a:p>
          </p:txBody>
        </p:sp>
        <p:sp>
          <p:nvSpPr>
            <p:cNvPr id="7174" name="Line 7"/>
            <p:cNvSpPr/>
            <p:nvPr/>
          </p:nvSpPr>
          <p:spPr>
            <a:xfrm>
              <a:off x="295" y="3838"/>
              <a:ext cx="3356" cy="0"/>
            </a:xfrm>
            <a:prstGeom prst="line">
              <a:avLst/>
            </a:prstGeom>
            <a:ln w="9525" cap="flat" cmpd="sng">
              <a:solidFill>
                <a:schemeClr val="bg1"/>
              </a:solidFill>
              <a:prstDash val="solid"/>
              <a:round/>
              <a:headEnd type="none" w="med" len="med"/>
              <a:tailEnd type="none" w="med" len="med"/>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450000" tIns="45720" rIns="450000" bIns="45720" anchor="ctr"/>
          <a:p>
            <a:pPr eaLnBrk="1" hangingPunct="1"/>
            <a:r>
              <a:rPr lang="zh-CN" altLang="en-US" dirty="0"/>
              <a:t>化学致癌实例</a:t>
            </a:r>
            <a:endParaRPr lang="zh-CN" altLang="en-US" dirty="0"/>
          </a:p>
        </p:txBody>
      </p:sp>
      <p:sp>
        <p:nvSpPr>
          <p:cNvPr id="24578" name="Rectangle 3"/>
          <p:cNvSpPr>
            <a:spLocks noGrp="1"/>
          </p:cNvSpPr>
          <p:nvPr>
            <p:ph idx="1"/>
          </p:nvPr>
        </p:nvSpPr>
        <p:spPr/>
        <p:txBody>
          <a:bodyPr vert="horz" wrap="square" lIns="91440" tIns="45720" rIns="91440" bIns="45720" anchor="t"/>
          <a:p>
            <a:pPr eaLnBrk="1" hangingPunct="1"/>
            <a:r>
              <a:rPr lang="zh-CN" altLang="en-US" b="1" dirty="0"/>
              <a:t>饮食习惯</a:t>
            </a:r>
            <a:endParaRPr lang="zh-CN" altLang="en-US" b="1" dirty="0"/>
          </a:p>
          <a:p>
            <a:pPr lvl="1" eaLnBrk="1" hangingPunct="1"/>
            <a:r>
              <a:rPr lang="zh-CN" altLang="en-US" sz="2800" dirty="0">
                <a:solidFill>
                  <a:schemeClr val="tx1"/>
                </a:solidFill>
              </a:rPr>
              <a:t>吸烟（</a:t>
            </a:r>
            <a:r>
              <a:rPr lang="zh-CN" altLang="en-US" sz="2800" dirty="0">
                <a:solidFill>
                  <a:srgbClr val="FF0000"/>
                </a:solidFill>
              </a:rPr>
              <a:t>苯并芘</a:t>
            </a:r>
            <a:r>
              <a:rPr lang="zh-CN" altLang="en-US" sz="2800" dirty="0">
                <a:solidFill>
                  <a:schemeClr val="tx1"/>
                </a:solidFill>
              </a:rPr>
              <a:t>等至少64种致癌物</a:t>
            </a:r>
            <a:r>
              <a:rPr lang="en-US" altLang="zh-CN" sz="2800" dirty="0">
                <a:solidFill>
                  <a:schemeClr val="tx1"/>
                </a:solidFill>
              </a:rPr>
              <a:t>）：</a:t>
            </a:r>
            <a:r>
              <a:rPr lang="zh-CN" altLang="en-US" sz="2800" dirty="0">
                <a:solidFill>
                  <a:schemeClr val="tx1"/>
                </a:solidFill>
              </a:rPr>
              <a:t>肺癌、咽喉癌、食管癌、膀胱癌等</a:t>
            </a:r>
            <a:endParaRPr lang="zh-CN" altLang="en-US" sz="2800" dirty="0">
              <a:solidFill>
                <a:schemeClr val="tx1"/>
              </a:solidFill>
            </a:endParaRPr>
          </a:p>
          <a:p>
            <a:pPr lvl="1" eaLnBrk="1" hangingPunct="1"/>
            <a:r>
              <a:rPr lang="zh-CN" altLang="en-US" sz="2800" dirty="0">
                <a:solidFill>
                  <a:schemeClr val="tx1"/>
                </a:solidFill>
              </a:rPr>
              <a:t>乙醇饮料：食管癌、肝癌、喉癌</a:t>
            </a:r>
            <a:endParaRPr lang="zh-CN" altLang="en-US" sz="2800" dirty="0">
              <a:solidFill>
                <a:schemeClr val="tx1"/>
              </a:solidFill>
            </a:endParaRPr>
          </a:p>
          <a:p>
            <a:pPr lvl="1" eaLnBrk="1" hangingPunct="1"/>
            <a:r>
              <a:rPr lang="zh-CN" altLang="en-US" sz="2800" dirty="0">
                <a:solidFill>
                  <a:schemeClr val="tx1"/>
                </a:solidFill>
              </a:rPr>
              <a:t>腌制、熏烤食品（</a:t>
            </a:r>
            <a:r>
              <a:rPr lang="zh-CN" altLang="en-US" sz="2800" dirty="0">
                <a:solidFill>
                  <a:srgbClr val="FF0000"/>
                </a:solidFill>
              </a:rPr>
              <a:t>亚硝胺、苯并芘</a:t>
            </a:r>
            <a:r>
              <a:rPr lang="zh-CN" altLang="en-US" sz="2800" dirty="0">
                <a:solidFill>
                  <a:schemeClr val="tx1"/>
                </a:solidFill>
              </a:rPr>
              <a:t>）</a:t>
            </a:r>
            <a:r>
              <a:rPr lang="en-US" altLang="zh-CN" sz="2800" dirty="0">
                <a:solidFill>
                  <a:schemeClr val="tx1"/>
                </a:solidFill>
              </a:rPr>
              <a:t>：</a:t>
            </a:r>
            <a:r>
              <a:rPr lang="zh-CN" altLang="en-US" sz="2800" dirty="0">
                <a:solidFill>
                  <a:schemeClr val="tx1"/>
                </a:solidFill>
              </a:rPr>
              <a:t>胃癌</a:t>
            </a:r>
            <a:endParaRPr lang="zh-CN" altLang="en-US" sz="2800" dirty="0">
              <a:solidFill>
                <a:schemeClr val="tx1"/>
              </a:solidFill>
            </a:endParaRPr>
          </a:p>
          <a:p>
            <a:pPr lvl="1" eaLnBrk="1" hangingPunct="1"/>
            <a:r>
              <a:rPr lang="zh-CN" altLang="en-US" sz="2800" dirty="0">
                <a:solidFill>
                  <a:schemeClr val="tx1"/>
                </a:solidFill>
              </a:rPr>
              <a:t>过热和粗糙食品：食管癌</a:t>
            </a:r>
            <a:endParaRPr lang="zh-CN" altLang="en-US" sz="2800" dirty="0">
              <a:solidFill>
                <a:schemeClr val="tx1"/>
              </a:solidFill>
            </a:endParaRPr>
          </a:p>
          <a:p>
            <a:pPr lvl="1" eaLnBrk="1" hangingPunct="1"/>
            <a:r>
              <a:rPr lang="zh-CN" altLang="en-US" sz="2800" dirty="0">
                <a:solidFill>
                  <a:schemeClr val="tx1"/>
                </a:solidFill>
              </a:rPr>
              <a:t>霉变食物（</a:t>
            </a:r>
            <a:r>
              <a:rPr lang="zh-CN" altLang="en-US" sz="2800" dirty="0">
                <a:solidFill>
                  <a:srgbClr val="FF0000"/>
                </a:solidFill>
              </a:rPr>
              <a:t>黄曲霉毒素</a:t>
            </a:r>
            <a:r>
              <a:rPr lang="en-US" altLang="zh-CN" sz="2800" dirty="0">
                <a:solidFill>
                  <a:srgbClr val="FF0000"/>
                </a:solidFill>
              </a:rPr>
              <a:t>B1</a:t>
            </a:r>
            <a:r>
              <a:rPr lang="en-US" altLang="zh-CN" sz="2800" dirty="0">
                <a:solidFill>
                  <a:schemeClr val="tx1"/>
                </a:solidFill>
              </a:rPr>
              <a:t>）：</a:t>
            </a:r>
            <a:r>
              <a:rPr lang="zh-CN" altLang="en-US" sz="2800" dirty="0">
                <a:solidFill>
                  <a:schemeClr val="tx1"/>
                </a:solidFill>
              </a:rPr>
              <a:t>肝癌</a:t>
            </a:r>
            <a:endParaRPr lang="en-US" altLang="zh-CN" sz="2800" dirty="0">
              <a:solidFill>
                <a:schemeClr val="tx1"/>
              </a:solidFill>
            </a:endParaRPr>
          </a:p>
          <a:p>
            <a:pPr lvl="1" eaLnBrk="1" hangingPunct="1"/>
            <a:r>
              <a:rPr lang="zh-CN" altLang="en-US" sz="2800" dirty="0">
                <a:solidFill>
                  <a:schemeClr val="tx1"/>
                </a:solidFill>
              </a:rPr>
              <a:t>槟榔：口腔癌</a:t>
            </a:r>
            <a:endParaRPr lang="zh-CN" altLang="en-US" sz="2800" dirty="0">
              <a:solidFill>
                <a:schemeClr val="tx1"/>
              </a:solidFill>
            </a:endParaRPr>
          </a:p>
          <a:p>
            <a:pPr eaLnBrk="1" hangingPunct="1">
              <a:buNone/>
            </a:pPr>
            <a:r>
              <a:rPr lang="zh-CN" altLang="en-US" sz="2400" dirty="0"/>
              <a:t>     </a:t>
            </a:r>
            <a:endParaRPr lang="en-US" altLang="zh-CN" sz="2400" dirty="0"/>
          </a:p>
        </p:txBody>
      </p:sp>
      <p:pic>
        <p:nvPicPr>
          <p:cNvPr id="24579" name="Picture 4" descr="j0149992[1]"/>
          <p:cNvPicPr>
            <a:picLocks noGrp="1" noChangeAspect="1"/>
          </p:cNvPicPr>
          <p:nvPr>
            <p:ph idx="1"/>
          </p:nvPr>
        </p:nvPicPr>
        <p:blipFill>
          <a:blip r:embed="rId1"/>
          <a:stretch>
            <a:fillRect/>
          </a:stretch>
        </p:blipFill>
        <p:spPr>
          <a:xfrm>
            <a:off x="7519988" y="5084763"/>
            <a:ext cx="1624012" cy="1773237"/>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450000" tIns="45720" rIns="450000" bIns="45720" anchor="ctr"/>
          <a:p>
            <a:pPr eaLnBrk="1" hangingPunct="1"/>
            <a:r>
              <a:rPr lang="zh-CN" altLang="en-US" dirty="0"/>
              <a:t>化学致癌实例</a:t>
            </a:r>
            <a:endParaRPr lang="zh-CN" altLang="en-US" dirty="0"/>
          </a:p>
        </p:txBody>
      </p:sp>
      <p:sp>
        <p:nvSpPr>
          <p:cNvPr id="25602" name="Rectangle 3"/>
          <p:cNvSpPr>
            <a:spLocks noGrp="1"/>
          </p:cNvSpPr>
          <p:nvPr>
            <p:ph idx="1"/>
          </p:nvPr>
        </p:nvSpPr>
        <p:spPr/>
        <p:txBody>
          <a:bodyPr vert="horz" wrap="square" lIns="91440" tIns="45720" rIns="91440" bIns="45720" anchor="t"/>
          <a:p>
            <a:pPr eaLnBrk="1" hangingPunct="1">
              <a:lnSpc>
                <a:spcPct val="90000"/>
              </a:lnSpc>
            </a:pPr>
            <a:r>
              <a:rPr lang="zh-CN" altLang="en-US" sz="3600" b="1" dirty="0"/>
              <a:t>工作环境</a:t>
            </a:r>
            <a:r>
              <a:rPr lang="zh-CN" altLang="en-US" sz="3600" dirty="0"/>
              <a:t>：   </a:t>
            </a:r>
            <a:endParaRPr lang="zh-CN" altLang="en-US" sz="3600" dirty="0"/>
          </a:p>
          <a:p>
            <a:pPr eaLnBrk="1" hangingPunct="1">
              <a:lnSpc>
                <a:spcPct val="90000"/>
              </a:lnSpc>
              <a:buNone/>
            </a:pPr>
            <a:r>
              <a:rPr lang="zh-CN" altLang="en-US" sz="2400" dirty="0"/>
              <a:t>	我国政府规定的</a:t>
            </a:r>
            <a:r>
              <a:rPr lang="en-US" altLang="zh-CN" sz="2400" dirty="0"/>
              <a:t>8</a:t>
            </a:r>
            <a:r>
              <a:rPr lang="zh-CN" altLang="en-US" sz="2400" dirty="0"/>
              <a:t>大职业性肿瘤：</a:t>
            </a:r>
            <a:endParaRPr lang="zh-CN" altLang="en-US" sz="2400" dirty="0"/>
          </a:p>
          <a:p>
            <a:pPr eaLnBrk="1" hangingPunct="1">
              <a:lnSpc>
                <a:spcPct val="90000"/>
              </a:lnSpc>
              <a:buNone/>
            </a:pPr>
            <a:r>
              <a:rPr lang="zh-CN" altLang="en-US" sz="2400" dirty="0"/>
              <a:t>     </a:t>
            </a:r>
            <a:r>
              <a:rPr lang="en-US" altLang="zh-CN" sz="2400" dirty="0"/>
              <a:t>1</a:t>
            </a:r>
            <a:r>
              <a:rPr lang="zh-CN" altLang="en-US" sz="2400" dirty="0"/>
              <a:t>、联苯胺：膀胱癌</a:t>
            </a:r>
            <a:endParaRPr lang="zh-CN" altLang="en-US" sz="2400" dirty="0"/>
          </a:p>
          <a:p>
            <a:pPr eaLnBrk="1" hangingPunct="1">
              <a:lnSpc>
                <a:spcPct val="90000"/>
              </a:lnSpc>
              <a:buNone/>
            </a:pPr>
            <a:r>
              <a:rPr lang="zh-CN" altLang="en-US" sz="2400" dirty="0"/>
              <a:t>	</a:t>
            </a:r>
            <a:r>
              <a:rPr lang="en-US" altLang="zh-CN" sz="2400" dirty="0"/>
              <a:t>2</a:t>
            </a:r>
            <a:r>
              <a:rPr lang="zh-CN" altLang="en-US" sz="2400" dirty="0"/>
              <a:t>、石棉：肺癌、间皮瘤</a:t>
            </a:r>
            <a:endParaRPr lang="zh-CN" altLang="en-US" sz="2400" dirty="0"/>
          </a:p>
          <a:p>
            <a:pPr eaLnBrk="1" hangingPunct="1">
              <a:lnSpc>
                <a:spcPct val="90000"/>
              </a:lnSpc>
              <a:buNone/>
            </a:pPr>
            <a:r>
              <a:rPr lang="zh-CN" altLang="en-US" sz="2400" dirty="0"/>
              <a:t>	</a:t>
            </a:r>
            <a:r>
              <a:rPr lang="en-US" altLang="zh-CN" sz="2400" dirty="0">
                <a:solidFill>
                  <a:schemeClr val="tx1"/>
                </a:solidFill>
              </a:rPr>
              <a:t>3</a:t>
            </a:r>
            <a:r>
              <a:rPr lang="zh-CN" altLang="en-US" sz="2400" dirty="0">
                <a:solidFill>
                  <a:schemeClr val="tx1"/>
                </a:solidFill>
              </a:rPr>
              <a:t>、苯：白血病</a:t>
            </a:r>
            <a:endParaRPr lang="zh-CN" altLang="en-US" sz="2400" dirty="0">
              <a:solidFill>
                <a:schemeClr val="tx1"/>
              </a:solidFill>
            </a:endParaRPr>
          </a:p>
          <a:p>
            <a:pPr eaLnBrk="1" hangingPunct="1">
              <a:lnSpc>
                <a:spcPct val="90000"/>
              </a:lnSpc>
              <a:buNone/>
            </a:pPr>
            <a:r>
              <a:rPr lang="zh-CN" altLang="en-US" sz="2400" dirty="0"/>
              <a:t>	</a:t>
            </a:r>
            <a:r>
              <a:rPr lang="en-US" altLang="zh-CN" sz="2400" dirty="0"/>
              <a:t>4</a:t>
            </a:r>
            <a:r>
              <a:rPr lang="zh-CN" altLang="en-US" sz="2400" dirty="0"/>
              <a:t>、氯甲醚：肺癌</a:t>
            </a:r>
            <a:endParaRPr lang="zh-CN" altLang="en-US" sz="2400" dirty="0"/>
          </a:p>
          <a:p>
            <a:pPr eaLnBrk="1" hangingPunct="1">
              <a:lnSpc>
                <a:spcPct val="90000"/>
              </a:lnSpc>
              <a:buNone/>
            </a:pPr>
            <a:r>
              <a:rPr lang="zh-CN" altLang="en-US" sz="2400" dirty="0"/>
              <a:t>	</a:t>
            </a:r>
            <a:r>
              <a:rPr lang="en-US" altLang="zh-CN" sz="2400" dirty="0"/>
              <a:t>5</a:t>
            </a:r>
            <a:r>
              <a:rPr lang="zh-CN" altLang="en-US" sz="2400" dirty="0"/>
              <a:t>、砷：肺癌、皮肤癌</a:t>
            </a:r>
            <a:endParaRPr lang="zh-CN" altLang="en-US" sz="2400" dirty="0"/>
          </a:p>
          <a:p>
            <a:pPr eaLnBrk="1" hangingPunct="1">
              <a:lnSpc>
                <a:spcPct val="90000"/>
              </a:lnSpc>
              <a:buNone/>
            </a:pPr>
            <a:r>
              <a:rPr lang="zh-CN" altLang="en-US" sz="2400" dirty="0"/>
              <a:t>	</a:t>
            </a:r>
            <a:r>
              <a:rPr lang="en-US" altLang="zh-CN" sz="2400" dirty="0"/>
              <a:t>6</a:t>
            </a:r>
            <a:r>
              <a:rPr lang="zh-CN" altLang="en-US" sz="2400" dirty="0"/>
              <a:t>、氯乙烯：肝血管肉瘤</a:t>
            </a:r>
            <a:endParaRPr lang="zh-CN" altLang="en-US" sz="2400" dirty="0"/>
          </a:p>
          <a:p>
            <a:pPr eaLnBrk="1" hangingPunct="1">
              <a:lnSpc>
                <a:spcPct val="90000"/>
              </a:lnSpc>
              <a:buNone/>
            </a:pPr>
            <a:r>
              <a:rPr lang="zh-CN" altLang="en-US" sz="2400" dirty="0"/>
              <a:t>	</a:t>
            </a:r>
            <a:r>
              <a:rPr lang="en-US" altLang="zh-CN" sz="2400" dirty="0"/>
              <a:t>7</a:t>
            </a:r>
            <a:r>
              <a:rPr lang="zh-CN" altLang="en-US" sz="2400" dirty="0"/>
              <a:t>、焦炉逸散物：肺癌</a:t>
            </a:r>
            <a:endParaRPr lang="zh-CN" altLang="en-US" sz="2400" dirty="0"/>
          </a:p>
          <a:p>
            <a:pPr eaLnBrk="1" hangingPunct="1">
              <a:lnSpc>
                <a:spcPct val="90000"/>
              </a:lnSpc>
              <a:buNone/>
            </a:pPr>
            <a:r>
              <a:rPr lang="zh-CN" altLang="en-US" sz="2400" dirty="0"/>
              <a:t>	</a:t>
            </a:r>
            <a:r>
              <a:rPr lang="en-US" altLang="zh-CN" sz="2400" dirty="0"/>
              <a:t>8</a:t>
            </a:r>
            <a:r>
              <a:rPr lang="zh-CN" altLang="en-US" sz="2400" dirty="0"/>
              <a:t>、铬酸盐制造业：肺癌</a:t>
            </a:r>
            <a:endParaRPr lang="zh-CN" altLang="en-US" sz="2400" dirty="0"/>
          </a:p>
        </p:txBody>
      </p:sp>
      <p:pic>
        <p:nvPicPr>
          <p:cNvPr id="25603" name="Picture 4" descr="j0213305[1]"/>
          <p:cNvPicPr>
            <a:picLocks noGrp="1" noChangeAspect="1"/>
          </p:cNvPicPr>
          <p:nvPr>
            <p:ph idx="1"/>
          </p:nvPr>
        </p:nvPicPr>
        <p:blipFill>
          <a:blip r:embed="rId1"/>
          <a:stretch>
            <a:fillRect/>
          </a:stretch>
        </p:blipFill>
        <p:spPr>
          <a:xfrm>
            <a:off x="7734300" y="5043488"/>
            <a:ext cx="1409700" cy="1814512"/>
          </a:xfr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76801"/>
          <p:cNvSpPr>
            <a:spLocks noGrp="1"/>
          </p:cNvSpPr>
          <p:nvPr>
            <p:ph type="title"/>
          </p:nvPr>
        </p:nvSpPr>
        <p:spPr/>
        <p:txBody>
          <a:bodyPr vert="horz" wrap="square" lIns="450000" tIns="45720" rIns="450000" bIns="45720" anchor="ctr"/>
          <a:p>
            <a:r>
              <a:rPr lang="zh-CN" altLang="en-US" dirty="0"/>
              <a:t>化学致癌实例</a:t>
            </a:r>
            <a:endParaRPr lang="en-US" altLang="zh-CN" dirty="0"/>
          </a:p>
        </p:txBody>
      </p:sp>
      <p:sp>
        <p:nvSpPr>
          <p:cNvPr id="26626" name="文本占位符 76802"/>
          <p:cNvSpPr>
            <a:spLocks noGrp="1"/>
          </p:cNvSpPr>
          <p:nvPr>
            <p:ph idx="1"/>
          </p:nvPr>
        </p:nvSpPr>
        <p:spPr>
          <a:xfrm>
            <a:off x="304800" y="1279525"/>
            <a:ext cx="8610600" cy="4968875"/>
          </a:xfrm>
        </p:spPr>
        <p:txBody>
          <a:bodyPr vert="horz" wrap="square" lIns="91440" tIns="45720" rIns="91440" bIns="45720" anchor="t"/>
          <a:p>
            <a:pPr>
              <a:lnSpc>
                <a:spcPct val="90000"/>
              </a:lnSpc>
            </a:pPr>
            <a:r>
              <a:rPr lang="zh-CN" altLang="en-US" sz="4000" b="1" dirty="0"/>
              <a:t> 癌症村</a:t>
            </a:r>
            <a:r>
              <a:rPr lang="zh-CN" altLang="en-US" sz="4000" b="1" dirty="0">
                <a:latin typeface="Times New Roman" panose="02020603050405020304" pitchFamily="18" charset="0"/>
              </a:rPr>
              <a:t>——</a:t>
            </a:r>
            <a:r>
              <a:rPr lang="zh-CN" altLang="en-US" dirty="0"/>
              <a:t>山东省肥城肖家店村</a:t>
            </a:r>
            <a:endParaRPr lang="zh-CN" altLang="en-US" dirty="0"/>
          </a:p>
          <a:p>
            <a:pPr lvl="1">
              <a:lnSpc>
                <a:spcPct val="90000"/>
              </a:lnSpc>
            </a:pPr>
            <a:endParaRPr lang="zh-CN" altLang="en-US" dirty="0"/>
          </a:p>
          <a:p>
            <a:pPr lvl="1">
              <a:lnSpc>
                <a:spcPct val="90000"/>
              </a:lnSpc>
            </a:pPr>
            <a:r>
              <a:rPr lang="zh-CN" altLang="en-US" dirty="0"/>
              <a:t>高发癌症种类：胃癌、食道癌、肝癌</a:t>
            </a:r>
            <a:endParaRPr lang="zh-CN" altLang="en-US" dirty="0"/>
          </a:p>
          <a:p>
            <a:pPr lvl="1">
              <a:lnSpc>
                <a:spcPct val="90000"/>
              </a:lnSpc>
            </a:pPr>
            <a:endParaRPr lang="en-US" altLang="zh-CN" dirty="0"/>
          </a:p>
          <a:p>
            <a:pPr lvl="1">
              <a:lnSpc>
                <a:spcPct val="90000"/>
              </a:lnSpc>
            </a:pPr>
            <a:r>
              <a:rPr lang="zh-CN" altLang="en-US" dirty="0"/>
              <a:t>周边环境监测：流经肖家店村的大汶河，许多河段水质常年是污染最严重的劣5类，其中，强致癌物亚硝酸盐严重超标，锰超标57倍</a:t>
            </a:r>
            <a:endParaRPr lang="zh-CN" altLang="en-US" dirty="0"/>
          </a:p>
          <a:p>
            <a:pPr lvl="1">
              <a:lnSpc>
                <a:spcPct val="90000"/>
              </a:lnSpc>
              <a:buNone/>
            </a:pPr>
            <a:endParaRPr lang="zh-CN" altLang="en-US" dirty="0"/>
          </a:p>
          <a:p>
            <a:pPr lvl="1">
              <a:lnSpc>
                <a:spcPct val="90000"/>
              </a:lnSpc>
            </a:pPr>
            <a:r>
              <a:rPr lang="zh-CN" altLang="en-US" dirty="0"/>
              <a:t>污染源头：上游的一些县市集中了造纸、印染、化工、机械、冶金、采掘、钢铁、电力、酿酒、食品加工、纺织、农药和煤炭等企业。而这些企业向大汶河排污，造成河水严重污染</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450000" tIns="45720" rIns="450000" bIns="45720" anchor="ctr"/>
          <a:p>
            <a:pPr eaLnBrk="1" hangingPunct="1"/>
            <a:r>
              <a:rPr lang="zh-CN" altLang="en-US" dirty="0"/>
              <a:t>化学致癌实例</a:t>
            </a:r>
            <a:endParaRPr lang="zh-CN" altLang="en-US" dirty="0"/>
          </a:p>
        </p:txBody>
      </p:sp>
      <p:sp>
        <p:nvSpPr>
          <p:cNvPr id="27650" name="Rectangle 3"/>
          <p:cNvSpPr>
            <a:spLocks noGrp="1"/>
          </p:cNvSpPr>
          <p:nvPr>
            <p:ph type="body"/>
          </p:nvPr>
        </p:nvSpPr>
        <p:spPr/>
        <p:txBody>
          <a:bodyPr vert="horz" wrap="square" lIns="91440" tIns="45720" rIns="91440" bIns="45720" anchor="t"/>
          <a:p>
            <a:pPr eaLnBrk="1" hangingPunct="1"/>
            <a:r>
              <a:rPr lang="zh-CN" altLang="en-US" b="1" dirty="0"/>
              <a:t>室内装修污染</a:t>
            </a:r>
            <a:r>
              <a:rPr lang="zh-CN" altLang="en-US" sz="4000" dirty="0"/>
              <a:t>：   </a:t>
            </a:r>
            <a:endParaRPr lang="zh-CN" altLang="en-US" sz="2800" dirty="0"/>
          </a:p>
          <a:p>
            <a:pPr eaLnBrk="1" hangingPunct="1">
              <a:buNone/>
            </a:pPr>
            <a:r>
              <a:rPr lang="zh-CN" altLang="en-US" sz="2800" dirty="0"/>
              <a:t>    </a:t>
            </a:r>
            <a:r>
              <a:rPr lang="en-US" altLang="zh-CN" sz="2800" dirty="0"/>
              <a:t>1</a:t>
            </a:r>
            <a:r>
              <a:rPr lang="zh-CN" altLang="en-US" sz="2800" dirty="0"/>
              <a:t>、甲醛（胶黏剂）：小儿白血病</a:t>
            </a:r>
            <a:endParaRPr lang="zh-CN" altLang="en-US" sz="2800" dirty="0"/>
          </a:p>
          <a:p>
            <a:pPr eaLnBrk="1" hangingPunct="1">
              <a:buNone/>
            </a:pPr>
            <a:r>
              <a:rPr lang="zh-CN" altLang="en-US" sz="2800" dirty="0"/>
              <a:t>	</a:t>
            </a:r>
            <a:r>
              <a:rPr lang="en-US" altLang="zh-CN" sz="2800" dirty="0"/>
              <a:t>2</a:t>
            </a:r>
            <a:r>
              <a:rPr lang="zh-CN" altLang="en-US" sz="2800" dirty="0"/>
              <a:t>、苯(油漆涂料）：白血病、再障</a:t>
            </a:r>
            <a:endParaRPr lang="zh-CN" altLang="en-US" sz="2800" dirty="0"/>
          </a:p>
          <a:p>
            <a:pPr eaLnBrk="1" hangingPunct="1">
              <a:buNone/>
            </a:pPr>
            <a:r>
              <a:rPr lang="zh-CN" altLang="en-US" sz="2800" dirty="0"/>
              <a:t>	</a:t>
            </a:r>
            <a:r>
              <a:rPr lang="en-US" altLang="zh-CN" sz="2800" dirty="0">
                <a:solidFill>
                  <a:schemeClr val="tx1"/>
                </a:solidFill>
              </a:rPr>
              <a:t>3</a:t>
            </a:r>
            <a:r>
              <a:rPr lang="zh-CN" altLang="en-US" sz="2800" dirty="0">
                <a:solidFill>
                  <a:schemeClr val="tx1"/>
                </a:solidFill>
              </a:rPr>
              <a:t>、氡（大理石辐射）：肺癌</a:t>
            </a:r>
            <a:endParaRPr lang="zh-CN" altLang="en-US" sz="2800" dirty="0">
              <a:solidFill>
                <a:schemeClr val="tx1"/>
              </a:solidFill>
            </a:endParaRPr>
          </a:p>
        </p:txBody>
      </p:sp>
      <p:pic>
        <p:nvPicPr>
          <p:cNvPr id="27651" name="Picture 4" descr="j0213305[1]"/>
          <p:cNvPicPr>
            <a:picLocks noGrp="1" noChangeAspect="1"/>
          </p:cNvPicPr>
          <p:nvPr>
            <p:ph idx="4294967295"/>
          </p:nvPr>
        </p:nvPicPr>
        <p:blipFill>
          <a:blip r:embed="rId1"/>
          <a:stretch>
            <a:fillRect/>
          </a:stretch>
        </p:blipFill>
        <p:spPr>
          <a:xfrm>
            <a:off x="7734300" y="5043488"/>
            <a:ext cx="1409700" cy="1814512"/>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450000" tIns="45720" rIns="450000" bIns="45720" anchor="ctr"/>
          <a:p>
            <a:pPr eaLnBrk="1" hangingPunct="1"/>
            <a:r>
              <a:rPr lang="zh-CN" altLang="en-US" dirty="0"/>
              <a:t>化学致癌实例</a:t>
            </a:r>
            <a:endParaRPr lang="zh-CN" altLang="en-US" dirty="0"/>
          </a:p>
        </p:txBody>
      </p:sp>
      <p:sp>
        <p:nvSpPr>
          <p:cNvPr id="28674" name="Rectangle 3"/>
          <p:cNvSpPr>
            <a:spLocks noGrp="1"/>
          </p:cNvSpPr>
          <p:nvPr>
            <p:ph type="body" sz="half" idx="1"/>
          </p:nvPr>
        </p:nvSpPr>
        <p:spPr>
          <a:xfrm>
            <a:off x="457200" y="1295400"/>
            <a:ext cx="8145463" cy="4525963"/>
          </a:xfrm>
        </p:spPr>
        <p:txBody>
          <a:bodyPr vert="horz" wrap="square" lIns="91440" tIns="45720" rIns="91440" bIns="45720" anchor="t"/>
          <a:p>
            <a:pPr eaLnBrk="1" hangingPunct="1">
              <a:buClrTx/>
              <a:buSzTx/>
              <a:buFont typeface="Wingdings 2" panose="05020102010507070707" pitchFamily="18" charset="2"/>
            </a:pPr>
            <a:r>
              <a:rPr lang="zh-CN" altLang="en-US" sz="4000" b="1" dirty="0"/>
              <a:t>医学诊断和治疗</a:t>
            </a:r>
            <a:endParaRPr lang="zh-CN" altLang="en-US" sz="4000" b="1" dirty="0"/>
          </a:p>
          <a:p>
            <a:pPr eaLnBrk="1" hangingPunct="1">
              <a:buClrTx/>
              <a:buSzTx/>
              <a:buFont typeface="Wingdings 2" panose="05020102010507070707" pitchFamily="18" charset="2"/>
              <a:buNone/>
            </a:pPr>
            <a:r>
              <a:rPr lang="zh-CN" altLang="en-US" sz="2800" dirty="0"/>
              <a:t>  化疗药物和激素</a:t>
            </a:r>
            <a:endParaRPr lang="zh-CN" altLang="en-US" sz="2800" dirty="0"/>
          </a:p>
          <a:p>
            <a:pPr eaLnBrk="1" hangingPunct="1">
              <a:buClrTx/>
              <a:buSzTx/>
              <a:buFont typeface="Wingdings 2" panose="05020102010507070707" pitchFamily="18" charset="2"/>
              <a:buNone/>
            </a:pPr>
            <a:r>
              <a:rPr lang="zh-CN" altLang="en-US" sz="2400" dirty="0"/>
              <a:t>	1、</a:t>
            </a:r>
            <a:r>
              <a:rPr lang="zh-CN" altLang="en-US" sz="2800" dirty="0"/>
              <a:t>烷化剂：白血病</a:t>
            </a:r>
            <a:endParaRPr lang="zh-CN" altLang="en-US" sz="2800" dirty="0"/>
          </a:p>
          <a:p>
            <a:pPr eaLnBrk="1" hangingPunct="1">
              <a:buClrTx/>
              <a:buSzTx/>
              <a:buFont typeface="Wingdings 2" panose="05020102010507070707" pitchFamily="18" charset="2"/>
              <a:buNone/>
            </a:pPr>
            <a:r>
              <a:rPr lang="zh-CN" altLang="en-US" sz="2800" dirty="0"/>
              <a:t>	2、己烯雌酚：保胎导致后代年轻女性阴道透明细胞癌</a:t>
            </a:r>
            <a:endParaRPr lang="zh-CN" altLang="en-US" sz="2800" dirty="0"/>
          </a:p>
          <a:p>
            <a:pPr eaLnBrk="1" hangingPunct="1">
              <a:buClrTx/>
              <a:buSzTx/>
              <a:buFont typeface="Wingdings 2" panose="05020102010507070707" pitchFamily="18" charset="2"/>
              <a:buNone/>
            </a:pPr>
            <a:r>
              <a:rPr lang="zh-CN" altLang="en-US" sz="2800" dirty="0"/>
              <a:t>   </a:t>
            </a:r>
            <a:endParaRPr lang="zh-CN" altLang="en-US" sz="2800" dirty="0"/>
          </a:p>
        </p:txBody>
      </p:sp>
      <p:pic>
        <p:nvPicPr>
          <p:cNvPr id="28675" name="Picture 4" descr="j0238383"/>
          <p:cNvPicPr>
            <a:picLocks noGrp="1" noChangeAspect="1"/>
          </p:cNvPicPr>
          <p:nvPr>
            <p:ph sz="half" idx="2"/>
          </p:nvPr>
        </p:nvPicPr>
        <p:blipFill>
          <a:blip r:embed="rId1"/>
          <a:stretch>
            <a:fillRect/>
          </a:stretch>
        </p:blipFill>
        <p:spPr>
          <a:xfrm>
            <a:off x="7769225" y="5146675"/>
            <a:ext cx="1374775" cy="1711325"/>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450000" tIns="45720" rIns="450000" bIns="45720" anchor="ctr"/>
          <a:p>
            <a:pPr eaLnBrk="1" hangingPunct="1"/>
            <a:r>
              <a:rPr lang="zh-CN" altLang="en-US" dirty="0"/>
              <a:t>化学致癌的作用机制</a:t>
            </a:r>
            <a:endParaRPr lang="zh-CN" altLang="en-US" dirty="0"/>
          </a:p>
        </p:txBody>
      </p:sp>
      <p:sp>
        <p:nvSpPr>
          <p:cNvPr id="29698" name="Rectangle 3"/>
          <p:cNvSpPr>
            <a:spLocks noGrp="1"/>
          </p:cNvSpPr>
          <p:nvPr>
            <p:ph type="body" sz="half" idx="1"/>
          </p:nvPr>
        </p:nvSpPr>
        <p:spPr>
          <a:xfrm>
            <a:off x="457200" y="1600200"/>
            <a:ext cx="8435975" cy="4565650"/>
          </a:xfrm>
        </p:spPr>
        <p:txBody>
          <a:bodyPr vert="horz" wrap="square" lIns="91440" tIns="45720" rIns="91440" bIns="45720" anchor="t"/>
          <a:p>
            <a:pPr eaLnBrk="1" hangingPunct="1">
              <a:buClrTx/>
              <a:buSzTx/>
              <a:buFont typeface="Wingdings 2" panose="05020102010507070707" pitchFamily="18" charset="2"/>
            </a:pPr>
            <a:r>
              <a:rPr lang="zh-CN" altLang="en-US" sz="2800" dirty="0"/>
              <a:t>基因机制：化学致癌物（或其代谢形成的亲电子衍生物）导致的以</a:t>
            </a:r>
            <a:r>
              <a:rPr lang="zh-CN" altLang="en-US" sz="2800" dirty="0"/>
              <a:t>体细胞基因突变为中心的</a:t>
            </a:r>
            <a:r>
              <a:rPr lang="en-US" altLang="zh-CN" sz="2800" dirty="0"/>
              <a:t>DNA</a:t>
            </a:r>
            <a:r>
              <a:rPr lang="zh-CN" altLang="en-US" sz="2800" dirty="0"/>
              <a:t>损伤</a:t>
            </a:r>
            <a:endParaRPr lang="zh-CN" altLang="en-US" sz="2800" dirty="0"/>
          </a:p>
          <a:p>
            <a:pPr eaLnBrk="1" hangingPunct="1">
              <a:buClrTx/>
              <a:buSzTx/>
              <a:buFont typeface="Wingdings 2" panose="05020102010507070707" pitchFamily="18" charset="2"/>
              <a:buNone/>
            </a:pPr>
            <a:endParaRPr lang="zh-CN" altLang="en-US" sz="2800" dirty="0"/>
          </a:p>
          <a:p>
            <a:pPr eaLnBrk="1" hangingPunct="1">
              <a:buClrTx/>
              <a:buSzTx/>
              <a:buFont typeface="Wingdings 2" panose="05020102010507070707" pitchFamily="18" charset="2"/>
            </a:pPr>
            <a:r>
              <a:rPr lang="zh-CN" altLang="en-US" sz="2800" dirty="0"/>
              <a:t>基因外机制（</a:t>
            </a:r>
            <a:r>
              <a:rPr lang="en-US" altLang="zh-CN" sz="2800" dirty="0"/>
              <a:t>epigenetic)：</a:t>
            </a:r>
            <a:r>
              <a:rPr lang="zh-CN" altLang="en-US" sz="2800" dirty="0"/>
              <a:t>蛋白质结构或构象的改变、致癌物与</a:t>
            </a:r>
            <a:r>
              <a:rPr lang="en-US" altLang="zh-CN" sz="2800" dirty="0"/>
              <a:t>RNA</a:t>
            </a:r>
            <a:r>
              <a:rPr lang="zh-CN" altLang="en-US" sz="2800" dirty="0"/>
              <a:t>聚合酶的结合、致癌物导致的机体免疫功能的改变等</a:t>
            </a:r>
            <a:endParaRPr lang="zh-CN" altLang="en-US" sz="2800" dirty="0"/>
          </a:p>
        </p:txBody>
      </p:sp>
      <p:pic>
        <p:nvPicPr>
          <p:cNvPr id="29699" name="Picture 4" descr="j0280748"/>
          <p:cNvPicPr>
            <a:picLocks noGrp="1" noChangeAspect="1"/>
          </p:cNvPicPr>
          <p:nvPr>
            <p:ph sz="half" idx="2"/>
          </p:nvPr>
        </p:nvPicPr>
        <p:blipFill>
          <a:blip r:embed="rId1"/>
          <a:stretch>
            <a:fillRect/>
          </a:stretch>
        </p:blipFill>
        <p:spPr>
          <a:xfrm>
            <a:off x="6450013" y="3949700"/>
            <a:ext cx="2195512" cy="2063750"/>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0" y="152400"/>
            <a:ext cx="8229600" cy="1143000"/>
          </a:xfrm>
        </p:spPr>
        <p:txBody>
          <a:bodyPr vert="horz" wrap="square" lIns="450000" tIns="45720" rIns="450000" bIns="45720" anchor="ctr"/>
          <a:p>
            <a:pPr eaLnBrk="1" hangingPunct="1"/>
            <a:r>
              <a:rPr lang="zh-CN" altLang="en-US" dirty="0"/>
              <a:t>化学致癌过程</a:t>
            </a:r>
            <a:endParaRPr lang="zh-CN" altLang="en-US" dirty="0"/>
          </a:p>
        </p:txBody>
      </p:sp>
      <p:sp>
        <p:nvSpPr>
          <p:cNvPr id="30722" name="Rectangle 3"/>
          <p:cNvSpPr/>
          <p:nvPr/>
        </p:nvSpPr>
        <p:spPr>
          <a:xfrm>
            <a:off x="468313" y="2995613"/>
            <a:ext cx="574675" cy="1800225"/>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正</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常</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细</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胞</a:t>
            </a:r>
            <a:endParaRPr lang="zh-CN" altLang="en-US" sz="1800" dirty="0">
              <a:latin typeface="Arial" panose="020B0604020202020204" pitchFamily="34" charset="0"/>
              <a:ea typeface="宋体" panose="02010600030101010101" pitchFamily="2" charset="-122"/>
            </a:endParaRPr>
          </a:p>
        </p:txBody>
      </p:sp>
      <p:sp>
        <p:nvSpPr>
          <p:cNvPr id="30723" name="Rectangle 4"/>
          <p:cNvSpPr/>
          <p:nvPr/>
        </p:nvSpPr>
        <p:spPr>
          <a:xfrm>
            <a:off x="1524000" y="2819400"/>
            <a:ext cx="503238" cy="2133600"/>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一</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系</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列</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基</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因</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突</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变</a:t>
            </a:r>
            <a:endParaRPr lang="zh-CN" altLang="en-US" sz="1800" dirty="0">
              <a:latin typeface="Arial" panose="020B0604020202020204" pitchFamily="34" charset="0"/>
              <a:ea typeface="宋体" panose="02010600030101010101" pitchFamily="2" charset="-122"/>
            </a:endParaRPr>
          </a:p>
        </p:txBody>
      </p:sp>
      <p:sp>
        <p:nvSpPr>
          <p:cNvPr id="30724" name="Line 5"/>
          <p:cNvSpPr/>
          <p:nvPr/>
        </p:nvSpPr>
        <p:spPr>
          <a:xfrm>
            <a:off x="1042988" y="4148138"/>
            <a:ext cx="433387" cy="0"/>
          </a:xfrm>
          <a:prstGeom prst="line">
            <a:avLst/>
          </a:prstGeom>
          <a:ln w="9525" cap="flat" cmpd="sng">
            <a:solidFill>
              <a:schemeClr val="tx1"/>
            </a:solidFill>
            <a:prstDash val="solid"/>
            <a:round/>
            <a:headEnd type="none" w="med" len="med"/>
            <a:tailEnd type="triangle" w="med" len="med"/>
          </a:ln>
        </p:spPr>
      </p:sp>
      <p:sp>
        <p:nvSpPr>
          <p:cNvPr id="30725" name="Rectangle 6"/>
          <p:cNvSpPr/>
          <p:nvPr/>
        </p:nvSpPr>
        <p:spPr>
          <a:xfrm>
            <a:off x="2514600" y="3076575"/>
            <a:ext cx="503238" cy="1800225"/>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易</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感</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细</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胞</a:t>
            </a:r>
            <a:endParaRPr lang="zh-CN" altLang="en-US" sz="1800" dirty="0">
              <a:latin typeface="Arial" panose="020B0604020202020204" pitchFamily="34" charset="0"/>
              <a:ea typeface="宋体" panose="02010600030101010101" pitchFamily="2" charset="-122"/>
            </a:endParaRPr>
          </a:p>
        </p:txBody>
      </p:sp>
      <p:sp>
        <p:nvSpPr>
          <p:cNvPr id="30726" name="Rectangle 7"/>
          <p:cNvSpPr/>
          <p:nvPr/>
        </p:nvSpPr>
        <p:spPr>
          <a:xfrm>
            <a:off x="3492500" y="3068638"/>
            <a:ext cx="574675" cy="1800225"/>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克</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隆</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生</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长</a:t>
            </a:r>
            <a:endParaRPr lang="zh-CN" altLang="en-US" sz="1800" dirty="0">
              <a:latin typeface="Arial" panose="020B0604020202020204" pitchFamily="34" charset="0"/>
              <a:ea typeface="宋体" panose="02010600030101010101" pitchFamily="2" charset="-122"/>
            </a:endParaRPr>
          </a:p>
        </p:txBody>
      </p:sp>
      <p:sp>
        <p:nvSpPr>
          <p:cNvPr id="30727" name="Rectangle 8"/>
          <p:cNvSpPr/>
          <p:nvPr/>
        </p:nvSpPr>
        <p:spPr>
          <a:xfrm>
            <a:off x="4500563" y="3068638"/>
            <a:ext cx="647700" cy="1800225"/>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癌</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前</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期</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病</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变</a:t>
            </a:r>
            <a:endParaRPr lang="zh-CN" altLang="en-US" sz="1800" dirty="0">
              <a:latin typeface="Arial" panose="020B0604020202020204" pitchFamily="34" charset="0"/>
              <a:ea typeface="宋体" panose="02010600030101010101" pitchFamily="2" charset="-122"/>
            </a:endParaRPr>
          </a:p>
        </p:txBody>
      </p:sp>
      <p:sp>
        <p:nvSpPr>
          <p:cNvPr id="30728" name="Rectangle 9"/>
          <p:cNvSpPr/>
          <p:nvPr/>
        </p:nvSpPr>
        <p:spPr>
          <a:xfrm>
            <a:off x="5410200" y="1095375"/>
            <a:ext cx="1295400" cy="1524000"/>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遗传</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物质</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重大</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改变</a:t>
            </a:r>
            <a:endParaRPr lang="zh-CN" altLang="en-US" sz="1800" dirty="0">
              <a:latin typeface="Arial" panose="020B0604020202020204" pitchFamily="34" charset="0"/>
              <a:ea typeface="宋体" panose="02010600030101010101" pitchFamily="2" charset="-122"/>
            </a:endParaRPr>
          </a:p>
        </p:txBody>
      </p:sp>
      <p:sp>
        <p:nvSpPr>
          <p:cNvPr id="30729" name="Rectangle 10"/>
          <p:cNvSpPr/>
          <p:nvPr/>
        </p:nvSpPr>
        <p:spPr>
          <a:xfrm>
            <a:off x="6948488" y="2636838"/>
            <a:ext cx="719137" cy="2232025"/>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恶</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性</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肿</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瘤</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特</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性</a:t>
            </a:r>
            <a:endParaRPr lang="zh-CN" altLang="en-US" sz="1800" dirty="0">
              <a:latin typeface="Arial" panose="020B0604020202020204" pitchFamily="34" charset="0"/>
              <a:ea typeface="宋体" panose="02010600030101010101" pitchFamily="2" charset="-122"/>
            </a:endParaRPr>
          </a:p>
        </p:txBody>
      </p:sp>
      <p:sp>
        <p:nvSpPr>
          <p:cNvPr id="30730" name="Line 11"/>
          <p:cNvSpPr/>
          <p:nvPr/>
        </p:nvSpPr>
        <p:spPr>
          <a:xfrm>
            <a:off x="1258888" y="2708275"/>
            <a:ext cx="0" cy="1368425"/>
          </a:xfrm>
          <a:prstGeom prst="line">
            <a:avLst/>
          </a:prstGeom>
          <a:ln w="9525" cap="flat" cmpd="sng">
            <a:solidFill>
              <a:schemeClr val="tx1"/>
            </a:solidFill>
            <a:prstDash val="solid"/>
            <a:round/>
            <a:headEnd type="none" w="med" len="med"/>
            <a:tailEnd type="triangle" w="med" len="med"/>
          </a:ln>
        </p:spPr>
      </p:sp>
      <p:sp>
        <p:nvSpPr>
          <p:cNvPr id="30731" name="Rectangle 12"/>
          <p:cNvSpPr/>
          <p:nvPr/>
        </p:nvSpPr>
        <p:spPr>
          <a:xfrm>
            <a:off x="900113" y="1123950"/>
            <a:ext cx="719137" cy="1512888"/>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基因</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毒性</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物质</a:t>
            </a:r>
            <a:endParaRPr lang="zh-CN" altLang="en-US" sz="1800" dirty="0">
              <a:latin typeface="Arial" panose="020B0604020202020204" pitchFamily="34" charset="0"/>
              <a:ea typeface="宋体" panose="02010600030101010101" pitchFamily="2" charset="-122"/>
            </a:endParaRPr>
          </a:p>
        </p:txBody>
      </p:sp>
      <p:sp>
        <p:nvSpPr>
          <p:cNvPr id="30732" name="Line 13"/>
          <p:cNvSpPr/>
          <p:nvPr/>
        </p:nvSpPr>
        <p:spPr>
          <a:xfrm>
            <a:off x="2051050" y="4148138"/>
            <a:ext cx="360363" cy="0"/>
          </a:xfrm>
          <a:prstGeom prst="line">
            <a:avLst/>
          </a:prstGeom>
          <a:ln w="9525" cap="flat" cmpd="sng">
            <a:solidFill>
              <a:schemeClr val="tx1"/>
            </a:solidFill>
            <a:prstDash val="solid"/>
            <a:round/>
            <a:headEnd type="none" w="med" len="med"/>
            <a:tailEnd type="triangle" w="med" len="med"/>
          </a:ln>
        </p:spPr>
      </p:sp>
      <p:sp>
        <p:nvSpPr>
          <p:cNvPr id="30733" name="AutoShape 14"/>
          <p:cNvSpPr/>
          <p:nvPr/>
        </p:nvSpPr>
        <p:spPr>
          <a:xfrm rot="-5400000">
            <a:off x="1439863" y="4111625"/>
            <a:ext cx="503237" cy="2160588"/>
          </a:xfrm>
          <a:prstGeom prst="leftBrace">
            <a:avLst>
              <a:gd name="adj1" fmla="val 35698"/>
              <a:gd name="adj2" fmla="val 50000"/>
            </a:avLst>
          </a:prstGeom>
          <a:noFill/>
          <a:ln w="9525" cap="flat" cmpd="sng">
            <a:solidFill>
              <a:schemeClr val="tx1"/>
            </a:solidFill>
            <a:prstDash val="solid"/>
            <a:round/>
            <a:headEnd type="none" w="med" len="med"/>
            <a:tailEnd type="none" w="med" len="med"/>
          </a:ln>
        </p:spPr>
        <p:txBody>
          <a:bodyPr wrap="none" anchor="ctr"/>
          <a:p>
            <a:pPr latinLnBrk="1"/>
            <a:endParaRPr lang="zh-CN" altLang="en-US" dirty="0">
              <a:latin typeface="Arial" panose="020B0604020202020204" pitchFamily="34" charset="0"/>
              <a:ea typeface="HY견고딕" pitchFamily="18" charset="-127"/>
            </a:endParaRPr>
          </a:p>
        </p:txBody>
      </p:sp>
      <p:sp>
        <p:nvSpPr>
          <p:cNvPr id="30734" name="Rectangle 15"/>
          <p:cNvSpPr/>
          <p:nvPr/>
        </p:nvSpPr>
        <p:spPr>
          <a:xfrm>
            <a:off x="1116013" y="5588000"/>
            <a:ext cx="1295400" cy="576263"/>
          </a:xfrm>
          <a:prstGeom prst="rect">
            <a:avLst/>
          </a:prstGeom>
          <a:solidFill>
            <a:srgbClr val="FFFF66"/>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启动阶段</a:t>
            </a:r>
            <a:endParaRPr lang="zh-CN" altLang="en-US" sz="1800" dirty="0">
              <a:latin typeface="Arial" panose="020B0604020202020204" pitchFamily="34" charset="0"/>
              <a:ea typeface="宋体" panose="02010600030101010101" pitchFamily="2" charset="-122"/>
            </a:endParaRPr>
          </a:p>
        </p:txBody>
      </p:sp>
      <p:sp>
        <p:nvSpPr>
          <p:cNvPr id="30735" name="Line 16"/>
          <p:cNvSpPr/>
          <p:nvPr/>
        </p:nvSpPr>
        <p:spPr>
          <a:xfrm>
            <a:off x="2987675" y="4148138"/>
            <a:ext cx="504825" cy="0"/>
          </a:xfrm>
          <a:prstGeom prst="line">
            <a:avLst/>
          </a:prstGeom>
          <a:ln w="9525" cap="flat" cmpd="sng">
            <a:solidFill>
              <a:schemeClr val="tx1"/>
            </a:solidFill>
            <a:prstDash val="solid"/>
            <a:round/>
            <a:headEnd type="none" w="med" len="med"/>
            <a:tailEnd type="triangle" w="med" len="med"/>
          </a:ln>
        </p:spPr>
      </p:sp>
      <p:sp>
        <p:nvSpPr>
          <p:cNvPr id="30736" name="Line 17"/>
          <p:cNvSpPr/>
          <p:nvPr/>
        </p:nvSpPr>
        <p:spPr>
          <a:xfrm>
            <a:off x="3203575" y="2708275"/>
            <a:ext cx="0" cy="1368425"/>
          </a:xfrm>
          <a:prstGeom prst="line">
            <a:avLst/>
          </a:prstGeom>
          <a:ln w="9525" cap="flat" cmpd="sng">
            <a:solidFill>
              <a:schemeClr val="tx1"/>
            </a:solidFill>
            <a:prstDash val="solid"/>
            <a:round/>
            <a:headEnd type="none" w="med" len="med"/>
            <a:tailEnd type="triangle" w="med" len="med"/>
          </a:ln>
        </p:spPr>
      </p:sp>
      <p:sp>
        <p:nvSpPr>
          <p:cNvPr id="30737" name="Rectangle 18"/>
          <p:cNvSpPr/>
          <p:nvPr/>
        </p:nvSpPr>
        <p:spPr>
          <a:xfrm>
            <a:off x="2843213" y="1123950"/>
            <a:ext cx="576262" cy="1512888"/>
          </a:xfrm>
          <a:prstGeom prst="rect">
            <a:avLst/>
          </a:prstGeom>
          <a:solidFill>
            <a:schemeClr val="accent1"/>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促</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癌</a:t>
            </a:r>
            <a:endParaRPr lang="zh-CN" altLang="en-US" sz="1800" dirty="0">
              <a:latin typeface="Arial" panose="020B0604020202020204" pitchFamily="34" charset="0"/>
              <a:ea typeface="宋体" panose="02010600030101010101" pitchFamily="2" charset="-122"/>
            </a:endParaRPr>
          </a:p>
          <a:p>
            <a:pPr algn="ctr"/>
            <a:r>
              <a:rPr lang="zh-CN" altLang="en-US" sz="1800" dirty="0">
                <a:latin typeface="Arial" panose="020B0604020202020204" pitchFamily="34" charset="0"/>
                <a:ea typeface="宋体" panose="02010600030101010101" pitchFamily="2" charset="-122"/>
              </a:rPr>
              <a:t>剂</a:t>
            </a:r>
            <a:endParaRPr lang="zh-CN" altLang="en-US" sz="1800" dirty="0">
              <a:latin typeface="Arial" panose="020B0604020202020204" pitchFamily="34" charset="0"/>
              <a:ea typeface="宋体" panose="02010600030101010101" pitchFamily="2" charset="-122"/>
            </a:endParaRPr>
          </a:p>
        </p:txBody>
      </p:sp>
      <p:sp>
        <p:nvSpPr>
          <p:cNvPr id="30738" name="Line 19"/>
          <p:cNvSpPr/>
          <p:nvPr/>
        </p:nvSpPr>
        <p:spPr>
          <a:xfrm>
            <a:off x="4067175" y="4148138"/>
            <a:ext cx="433388" cy="0"/>
          </a:xfrm>
          <a:prstGeom prst="line">
            <a:avLst/>
          </a:prstGeom>
          <a:ln w="9525" cap="flat" cmpd="sng">
            <a:solidFill>
              <a:schemeClr val="tx1"/>
            </a:solidFill>
            <a:prstDash val="solid"/>
            <a:round/>
            <a:headEnd type="none" w="med" len="med"/>
            <a:tailEnd type="triangle" w="med" len="med"/>
          </a:ln>
        </p:spPr>
      </p:sp>
      <p:sp>
        <p:nvSpPr>
          <p:cNvPr id="30739" name="AutoShape 20"/>
          <p:cNvSpPr/>
          <p:nvPr/>
        </p:nvSpPr>
        <p:spPr>
          <a:xfrm rot="-5400000">
            <a:off x="3633788" y="4217988"/>
            <a:ext cx="431800" cy="1871662"/>
          </a:xfrm>
          <a:prstGeom prst="leftBrace">
            <a:avLst>
              <a:gd name="adj1" fmla="val 36041"/>
              <a:gd name="adj2" fmla="val 50000"/>
            </a:avLst>
          </a:prstGeom>
          <a:noFill/>
          <a:ln w="9525" cap="flat" cmpd="sng">
            <a:solidFill>
              <a:schemeClr val="tx1"/>
            </a:solidFill>
            <a:prstDash val="solid"/>
            <a:round/>
            <a:headEnd type="none" w="med" len="med"/>
            <a:tailEnd type="none" w="med" len="med"/>
          </a:ln>
        </p:spPr>
        <p:txBody>
          <a:bodyPr wrap="none" anchor="ctr"/>
          <a:p>
            <a:pPr latinLnBrk="1"/>
            <a:endParaRPr lang="zh-CN" altLang="en-US" dirty="0">
              <a:latin typeface="Arial" panose="020B0604020202020204" pitchFamily="34" charset="0"/>
              <a:ea typeface="HY견고딕" pitchFamily="18" charset="-127"/>
            </a:endParaRPr>
          </a:p>
        </p:txBody>
      </p:sp>
      <p:sp>
        <p:nvSpPr>
          <p:cNvPr id="30740" name="Rectangle 21"/>
          <p:cNvSpPr/>
          <p:nvPr/>
        </p:nvSpPr>
        <p:spPr>
          <a:xfrm>
            <a:off x="3276600" y="5588000"/>
            <a:ext cx="1295400" cy="576263"/>
          </a:xfrm>
          <a:prstGeom prst="rect">
            <a:avLst/>
          </a:prstGeom>
          <a:solidFill>
            <a:srgbClr val="FFFF66"/>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促进阶段</a:t>
            </a:r>
            <a:endParaRPr lang="zh-CN" altLang="en-US" sz="1800" dirty="0">
              <a:latin typeface="Arial" panose="020B0604020202020204" pitchFamily="34" charset="0"/>
              <a:ea typeface="宋体" panose="02010600030101010101" pitchFamily="2" charset="-122"/>
            </a:endParaRPr>
          </a:p>
        </p:txBody>
      </p:sp>
      <p:sp>
        <p:nvSpPr>
          <p:cNvPr id="30741" name="Line 22"/>
          <p:cNvSpPr/>
          <p:nvPr/>
        </p:nvSpPr>
        <p:spPr>
          <a:xfrm>
            <a:off x="5181600" y="4143375"/>
            <a:ext cx="1752600" cy="0"/>
          </a:xfrm>
          <a:prstGeom prst="line">
            <a:avLst/>
          </a:prstGeom>
          <a:ln w="9525" cap="flat" cmpd="sng">
            <a:solidFill>
              <a:schemeClr val="tx1"/>
            </a:solidFill>
            <a:prstDash val="solid"/>
            <a:round/>
            <a:headEnd type="none" w="med" len="med"/>
            <a:tailEnd type="triangle" w="med" len="med"/>
          </a:ln>
        </p:spPr>
      </p:sp>
      <p:sp>
        <p:nvSpPr>
          <p:cNvPr id="30742" name="AutoShape 24"/>
          <p:cNvSpPr/>
          <p:nvPr/>
        </p:nvSpPr>
        <p:spPr>
          <a:xfrm>
            <a:off x="7667625" y="2563813"/>
            <a:ext cx="1042988" cy="863600"/>
          </a:xfrm>
          <a:prstGeom prst="irregularSeal2">
            <a:avLst/>
          </a:prstGeom>
          <a:solidFill>
            <a:srgbClr val="FF0000"/>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侵袭性</a:t>
            </a:r>
            <a:endParaRPr lang="zh-CN" altLang="en-US" sz="1800" dirty="0">
              <a:latin typeface="Arial" panose="020B0604020202020204" pitchFamily="34" charset="0"/>
              <a:ea typeface="宋体" panose="02010600030101010101" pitchFamily="2" charset="-122"/>
            </a:endParaRPr>
          </a:p>
        </p:txBody>
      </p:sp>
      <p:sp>
        <p:nvSpPr>
          <p:cNvPr id="30743" name="AutoShape 25"/>
          <p:cNvSpPr/>
          <p:nvPr/>
        </p:nvSpPr>
        <p:spPr>
          <a:xfrm>
            <a:off x="7667625" y="3500438"/>
            <a:ext cx="1225550" cy="863600"/>
          </a:xfrm>
          <a:prstGeom prst="irregularSeal2">
            <a:avLst/>
          </a:prstGeom>
          <a:solidFill>
            <a:schemeClr val="folHlink"/>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转移性</a:t>
            </a:r>
            <a:endParaRPr lang="zh-CN" altLang="en-US" sz="1800" dirty="0">
              <a:latin typeface="Arial" panose="020B0604020202020204" pitchFamily="34" charset="0"/>
              <a:ea typeface="宋体" panose="02010600030101010101" pitchFamily="2" charset="-122"/>
            </a:endParaRPr>
          </a:p>
        </p:txBody>
      </p:sp>
      <p:sp>
        <p:nvSpPr>
          <p:cNvPr id="30744" name="AutoShape 26"/>
          <p:cNvSpPr/>
          <p:nvPr/>
        </p:nvSpPr>
        <p:spPr>
          <a:xfrm>
            <a:off x="7667625" y="4292600"/>
            <a:ext cx="1476375" cy="792163"/>
          </a:xfrm>
          <a:prstGeom prst="irregularSeal2">
            <a:avLst/>
          </a:prstGeom>
          <a:solidFill>
            <a:schemeClr val="accent1"/>
          </a:solidFill>
          <a:ln w="9525">
            <a:noFill/>
          </a:ln>
        </p:spPr>
        <p:txBody>
          <a:bodyPr wrap="none" anchor="ctr"/>
          <a:p>
            <a:pPr algn="ctr"/>
            <a:r>
              <a:rPr lang="zh-CN" altLang="en-US" sz="1800" dirty="0">
                <a:solidFill>
                  <a:srgbClr val="FF0000"/>
                </a:solidFill>
                <a:latin typeface="Arial" panose="020B0604020202020204" pitchFamily="34" charset="0"/>
                <a:ea typeface="宋体" panose="02010600030101010101" pitchFamily="2" charset="-122"/>
              </a:rPr>
              <a:t>无限生长</a:t>
            </a:r>
            <a:endParaRPr lang="zh-CN" altLang="en-US" sz="1800" dirty="0">
              <a:solidFill>
                <a:srgbClr val="FF0000"/>
              </a:solidFill>
              <a:latin typeface="Arial" panose="020B0604020202020204" pitchFamily="34" charset="0"/>
              <a:ea typeface="宋体" panose="02010600030101010101" pitchFamily="2" charset="-122"/>
            </a:endParaRPr>
          </a:p>
        </p:txBody>
      </p:sp>
      <p:sp>
        <p:nvSpPr>
          <p:cNvPr id="30745" name="AutoShape 27"/>
          <p:cNvSpPr/>
          <p:nvPr/>
        </p:nvSpPr>
        <p:spPr>
          <a:xfrm rot="-5400000">
            <a:off x="5938838" y="3859213"/>
            <a:ext cx="431800" cy="2590800"/>
          </a:xfrm>
          <a:prstGeom prst="leftBrace">
            <a:avLst>
              <a:gd name="adj1" fmla="val 49888"/>
              <a:gd name="adj2" fmla="val 50000"/>
            </a:avLst>
          </a:prstGeom>
          <a:noFill/>
          <a:ln w="9525" cap="flat" cmpd="sng">
            <a:solidFill>
              <a:schemeClr val="tx1"/>
            </a:solidFill>
            <a:prstDash val="solid"/>
            <a:round/>
            <a:headEnd type="none" w="med" len="med"/>
            <a:tailEnd type="none" w="med" len="med"/>
          </a:ln>
        </p:spPr>
        <p:txBody>
          <a:bodyPr wrap="none" anchor="ctr"/>
          <a:p>
            <a:pPr latinLnBrk="1"/>
            <a:endParaRPr lang="zh-CN" altLang="en-US" dirty="0">
              <a:latin typeface="Arial" panose="020B0604020202020204" pitchFamily="34" charset="0"/>
              <a:ea typeface="HY견고딕" pitchFamily="18" charset="-127"/>
            </a:endParaRPr>
          </a:p>
        </p:txBody>
      </p:sp>
      <p:sp>
        <p:nvSpPr>
          <p:cNvPr id="30746" name="Rectangle 28"/>
          <p:cNvSpPr/>
          <p:nvPr/>
        </p:nvSpPr>
        <p:spPr>
          <a:xfrm>
            <a:off x="5508625" y="5516563"/>
            <a:ext cx="1368425" cy="576262"/>
          </a:xfrm>
          <a:prstGeom prst="rect">
            <a:avLst/>
          </a:prstGeom>
          <a:solidFill>
            <a:srgbClr val="FFFF66"/>
          </a:solidFill>
          <a:ln w="9525">
            <a:noFill/>
          </a:ln>
        </p:spPr>
        <p:txBody>
          <a:bodyPr wrap="none" anchor="ctr"/>
          <a:p>
            <a:pPr algn="ctr"/>
            <a:r>
              <a:rPr lang="zh-CN" altLang="en-US" sz="1800" dirty="0">
                <a:latin typeface="Arial" panose="020B0604020202020204" pitchFamily="34" charset="0"/>
                <a:ea typeface="宋体" panose="02010600030101010101" pitchFamily="2" charset="-122"/>
              </a:rPr>
              <a:t>发展阶段</a:t>
            </a:r>
            <a:endParaRPr lang="zh-CN" altLang="en-US" sz="1800" dirty="0">
              <a:latin typeface="Arial" panose="020B0604020202020204" pitchFamily="34" charset="0"/>
              <a:ea typeface="宋体" panose="02010600030101010101" pitchFamily="2" charset="-122"/>
            </a:endParaRPr>
          </a:p>
        </p:txBody>
      </p:sp>
      <p:sp>
        <p:nvSpPr>
          <p:cNvPr id="30747" name="Line 29"/>
          <p:cNvSpPr/>
          <p:nvPr/>
        </p:nvSpPr>
        <p:spPr>
          <a:xfrm>
            <a:off x="6019800" y="2619375"/>
            <a:ext cx="0" cy="1508125"/>
          </a:xfrm>
          <a:prstGeom prst="line">
            <a:avLst/>
          </a:prstGeom>
          <a:ln w="9525" cap="flat" cmpd="sng">
            <a:solidFill>
              <a:schemeClr val="tx1"/>
            </a:solidFill>
            <a:prstDash val="solid"/>
            <a:round/>
            <a:headEnd type="none" w="med" len="med"/>
            <a:tailEnd type="triangle" w="med" len="med"/>
          </a:ln>
        </p:spPr>
      </p:sp>
      <p:sp>
        <p:nvSpPr>
          <p:cNvPr id="30748" name="AutoShape 31"/>
          <p:cNvSpPr/>
          <p:nvPr/>
        </p:nvSpPr>
        <p:spPr>
          <a:xfrm>
            <a:off x="3614738" y="1123950"/>
            <a:ext cx="1655762" cy="1495425"/>
          </a:xfrm>
          <a:prstGeom prst="wedgeEllipseCallout">
            <a:avLst>
              <a:gd name="adj1" fmla="val -64319"/>
              <a:gd name="adj2" fmla="val 24574"/>
            </a:avLst>
          </a:prstGeom>
          <a:solidFill>
            <a:schemeClr val="hlink"/>
          </a:solidFill>
          <a:ln w="9525">
            <a:noFill/>
          </a:ln>
        </p:spPr>
        <p:txBody>
          <a:bodyPr anchor="t"/>
          <a:p>
            <a:pPr algn="ctr"/>
            <a:r>
              <a:rPr lang="zh-CN" altLang="en-US" sz="1800" b="0" dirty="0">
                <a:latin typeface="Arial" panose="020B0604020202020204" pitchFamily="34" charset="0"/>
                <a:ea typeface="宋体" panose="02010600030101010101" pitchFamily="2" charset="-122"/>
              </a:rPr>
              <a:t>较易干扰，最可能预防肿瘤的途径</a:t>
            </a:r>
            <a:endParaRPr lang="zh-CN" altLang="en-US" sz="1800" b="0" dirty="0">
              <a:latin typeface="Arial" panose="020B0604020202020204" pitchFamily="34" charset="0"/>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450000" tIns="45720" rIns="450000" bIns="45720" anchor="ctr"/>
          <a:p>
            <a:pPr eaLnBrk="1" hangingPunct="1"/>
            <a:r>
              <a:rPr lang="zh-CN" altLang="en-US" dirty="0"/>
              <a:t>肿瘤的环境因素</a:t>
            </a:r>
            <a:endParaRPr lang="zh-CN" altLang="en-US" dirty="0"/>
          </a:p>
        </p:txBody>
      </p:sp>
      <p:sp>
        <p:nvSpPr>
          <p:cNvPr id="32770" name="Rectangle 3"/>
          <p:cNvSpPr>
            <a:spLocks noGrp="1"/>
          </p:cNvSpPr>
          <p:nvPr>
            <p:ph idx="1"/>
          </p:nvPr>
        </p:nvSpPr>
        <p:spPr/>
        <p:txBody>
          <a:bodyPr vert="horz" wrap="square" lIns="91440" tIns="45720" rIns="91440" bIns="45720" anchor="t"/>
          <a:p>
            <a:pPr eaLnBrk="1" hangingPunct="1"/>
            <a:r>
              <a:rPr lang="en-US" altLang="zh-CN" sz="3600" b="1" dirty="0"/>
              <a:t>  </a:t>
            </a:r>
            <a:r>
              <a:rPr lang="zh-CN" altLang="en-US" sz="3600" b="1" dirty="0"/>
              <a:t>化学因素</a:t>
            </a:r>
            <a:endParaRPr lang="zh-CN" altLang="en-US" sz="3600" b="1" dirty="0"/>
          </a:p>
          <a:p>
            <a:pPr eaLnBrk="1" hangingPunct="1"/>
            <a:r>
              <a:rPr lang="zh-CN" altLang="en-US" sz="3600" b="1" dirty="0"/>
              <a:t>  </a:t>
            </a:r>
            <a:r>
              <a:rPr lang="zh-CN" altLang="en-US" sz="3600" b="1" dirty="0">
                <a:solidFill>
                  <a:srgbClr val="008080"/>
                </a:solidFill>
              </a:rPr>
              <a:t>物理因素</a:t>
            </a:r>
            <a:endParaRPr lang="zh-CN" altLang="en-US" sz="3600" b="1" dirty="0">
              <a:solidFill>
                <a:srgbClr val="008080"/>
              </a:solidFill>
            </a:endParaRPr>
          </a:p>
          <a:p>
            <a:pPr eaLnBrk="1" hangingPunct="1"/>
            <a:r>
              <a:rPr lang="zh-CN" altLang="en-US" sz="3600" b="1" dirty="0"/>
              <a:t>  生物因素</a:t>
            </a:r>
            <a:endParaRPr lang="en-US" altLang="zh-CN" sz="3600" b="1" dirty="0"/>
          </a:p>
          <a:p>
            <a:pPr eaLnBrk="1" hangingPunct="1"/>
            <a:r>
              <a:rPr lang="zh-CN" altLang="en-US" sz="3600" b="1" dirty="0"/>
              <a:t>  营养因素</a:t>
            </a:r>
            <a:endParaRPr lang="zh-CN" altLang="en-US" sz="3600" b="1" dirty="0"/>
          </a:p>
          <a:p>
            <a:pPr eaLnBrk="1" hangingPunct="1">
              <a:buNone/>
            </a:pPr>
            <a:endParaRPr lang="zh-CN" altLang="en-US" sz="3600" b="1" dirty="0"/>
          </a:p>
        </p:txBody>
      </p:sp>
      <p:pic>
        <p:nvPicPr>
          <p:cNvPr id="32771" name="Picture 4" descr="j0199277[1]"/>
          <p:cNvPicPr>
            <a:picLocks noGrp="1" noChangeAspect="1"/>
          </p:cNvPicPr>
          <p:nvPr>
            <p:ph idx="1"/>
          </p:nvPr>
        </p:nvPicPr>
        <p:blipFill>
          <a:blip r:embed="rId1"/>
          <a:stretch>
            <a:fillRect/>
          </a:stretch>
        </p:blipFill>
        <p:spPr>
          <a:xfrm>
            <a:off x="7373938" y="5264150"/>
            <a:ext cx="1770062" cy="1593850"/>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450000" tIns="45720" rIns="450000" bIns="45720" anchor="ctr"/>
          <a:p>
            <a:pPr eaLnBrk="1" hangingPunct="1"/>
            <a:r>
              <a:rPr lang="zh-CN" altLang="en-US" dirty="0"/>
              <a:t>电离辐射：著名的线索</a:t>
            </a:r>
            <a:endParaRPr lang="zh-CN" altLang="en-US" dirty="0"/>
          </a:p>
        </p:txBody>
      </p:sp>
      <p:sp>
        <p:nvSpPr>
          <p:cNvPr id="34818" name="Rectangle 3"/>
          <p:cNvSpPr>
            <a:spLocks noGrp="1"/>
          </p:cNvSpPr>
          <p:nvPr>
            <p:ph idx="1"/>
          </p:nvPr>
        </p:nvSpPr>
        <p:spPr>
          <a:xfrm>
            <a:off x="447675" y="1066800"/>
            <a:ext cx="8229600" cy="4738688"/>
          </a:xfrm>
        </p:spPr>
        <p:txBody>
          <a:bodyPr vert="horz" wrap="square" lIns="91440" tIns="45720" rIns="91440" bIns="45720" anchor="t"/>
          <a:p>
            <a:pPr eaLnBrk="1" hangingPunct="1"/>
            <a:r>
              <a:rPr lang="zh-CN" altLang="en-US" dirty="0"/>
              <a:t>广岛长崎原子弹爆炸幸存者</a:t>
            </a:r>
            <a:br>
              <a:rPr lang="zh-CN" altLang="en-US" dirty="0"/>
            </a:br>
            <a:r>
              <a:rPr lang="zh-CN" altLang="en-US" dirty="0"/>
              <a:t>			→白血病和实体瘤发病率↑</a:t>
            </a:r>
            <a:endParaRPr lang="zh-CN" altLang="en-US" dirty="0"/>
          </a:p>
          <a:p>
            <a:pPr eaLnBrk="1" hangingPunct="1"/>
            <a:endParaRPr lang="zh-CN" altLang="en-US" dirty="0"/>
          </a:p>
          <a:p>
            <a:pPr eaLnBrk="1" hangingPunct="1"/>
            <a:r>
              <a:rPr lang="zh-CN" altLang="en-US" dirty="0"/>
              <a:t>切尔诺贝利核电站爆炸</a:t>
            </a:r>
            <a:br>
              <a:rPr lang="zh-CN" altLang="en-US" dirty="0"/>
            </a:br>
            <a:r>
              <a:rPr lang="zh-CN" altLang="en-US" dirty="0"/>
              <a:t>			→白血病和甲状腺癌发病率↑</a:t>
            </a:r>
            <a:endParaRPr lang="zh-CN" altLang="en-US" dirty="0"/>
          </a:p>
          <a:p>
            <a:pPr eaLnBrk="1" hangingPunct="1"/>
            <a:endParaRPr lang="zh-CN" altLang="en-US" dirty="0"/>
          </a:p>
          <a:p>
            <a:pPr eaLnBrk="1" hangingPunct="1"/>
            <a:r>
              <a:rPr lang="zh-CN" altLang="en-US" dirty="0"/>
              <a:t>云南锡矿工人（氡电离辐射）</a:t>
            </a:r>
            <a:br>
              <a:rPr lang="zh-CN" altLang="en-US" dirty="0"/>
            </a:br>
            <a:r>
              <a:rPr lang="zh-CN" altLang="en-US" dirty="0"/>
              <a:t>			→肺癌发病率↑ ↑</a:t>
            </a:r>
            <a:endParaRPr lang="zh-CN" altLang="en-US" dirty="0"/>
          </a:p>
          <a:p>
            <a:pPr eaLnBrk="1" hangingPunct="1"/>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450000" tIns="45720" rIns="450000" bIns="45720" anchor="ctr"/>
          <a:p>
            <a:pPr eaLnBrk="1" hangingPunct="1"/>
            <a:r>
              <a:rPr lang="zh-CN" altLang="en-US" dirty="0"/>
              <a:t>电离辐射</a:t>
            </a:r>
            <a:endParaRPr lang="zh-CN" altLang="en-US" dirty="0"/>
          </a:p>
        </p:txBody>
      </p:sp>
      <p:sp>
        <p:nvSpPr>
          <p:cNvPr id="35842" name="Rectangle 3"/>
          <p:cNvSpPr>
            <a:spLocks noGrp="1"/>
          </p:cNvSpPr>
          <p:nvPr>
            <p:ph type="body" sz="half" idx="1"/>
          </p:nvPr>
        </p:nvSpPr>
        <p:spPr>
          <a:xfrm>
            <a:off x="447675" y="1279525"/>
            <a:ext cx="7932738" cy="4525963"/>
          </a:xfrm>
        </p:spPr>
        <p:txBody>
          <a:bodyPr vert="horz" wrap="square" lIns="91440" tIns="45720" rIns="91440" bIns="45720" anchor="t"/>
          <a:p>
            <a:pPr eaLnBrk="1" hangingPunct="1">
              <a:buClrTx/>
              <a:buSzTx/>
              <a:buFont typeface="Wingdings 2" panose="05020102010507070707" pitchFamily="18" charset="2"/>
            </a:pPr>
            <a:r>
              <a:rPr lang="zh-CN" altLang="en-US" dirty="0"/>
              <a:t>机制：电离产生自由基，导致</a:t>
            </a:r>
            <a:r>
              <a:rPr lang="en-US" altLang="zh-CN" dirty="0"/>
              <a:t>DNA</a:t>
            </a:r>
            <a:r>
              <a:rPr lang="zh-CN" altLang="en-US" dirty="0"/>
              <a:t>单链或双链断裂以及碱基结构的改变。</a:t>
            </a:r>
            <a:endParaRPr lang="zh-CN" altLang="en-US" dirty="0"/>
          </a:p>
          <a:p>
            <a:pPr eaLnBrk="1" hangingPunct="1">
              <a:buClrTx/>
              <a:buSzTx/>
              <a:buFont typeface="Wingdings 2" panose="05020102010507070707" pitchFamily="18" charset="2"/>
            </a:pPr>
            <a:endParaRPr lang="zh-CN" altLang="en-US" dirty="0"/>
          </a:p>
          <a:p>
            <a:pPr eaLnBrk="1" hangingPunct="1">
              <a:buClrTx/>
              <a:buSzTx/>
              <a:buFont typeface="Wingdings 2" panose="05020102010507070707" pitchFamily="18" charset="2"/>
            </a:pPr>
            <a:r>
              <a:rPr lang="zh-CN" altLang="en-US" dirty="0"/>
              <a:t>电离辐射往往导致大量的基因改变，其中</a:t>
            </a:r>
            <a:r>
              <a:rPr lang="zh-CN" altLang="en-US" dirty="0">
                <a:solidFill>
                  <a:schemeClr val="tx2"/>
                </a:solidFill>
              </a:rPr>
              <a:t>抑癌基因</a:t>
            </a:r>
            <a:r>
              <a:rPr lang="zh-CN" altLang="en-US" dirty="0"/>
              <a:t>的失活是最关键的变化之一。</a:t>
            </a:r>
            <a:endParaRPr lang="zh-CN" altLang="en-US" dirty="0"/>
          </a:p>
        </p:txBody>
      </p:sp>
      <p:pic>
        <p:nvPicPr>
          <p:cNvPr id="35843" name="Picture 4"/>
          <p:cNvPicPr>
            <a:picLocks noGrp="1" noChangeAspect="1"/>
          </p:cNvPicPr>
          <p:nvPr>
            <p:ph sz="quarter" idx="2"/>
          </p:nvPr>
        </p:nvPicPr>
        <p:blipFill>
          <a:blip r:embed="rId1"/>
          <a:stretch>
            <a:fillRect/>
          </a:stretch>
        </p:blipFill>
        <p:spPr>
          <a:xfrm>
            <a:off x="7885113" y="5599113"/>
            <a:ext cx="1258887" cy="1258887"/>
          </a:xfrm>
        </p:spPr>
      </p:pic>
      <p:pic>
        <p:nvPicPr>
          <p:cNvPr id="35844" name="Picture 5"/>
          <p:cNvPicPr>
            <a:picLocks noGrp="1" noChangeAspect="1"/>
          </p:cNvPicPr>
          <p:nvPr>
            <p:ph sz="quarter" idx="3"/>
          </p:nvPr>
        </p:nvPicPr>
        <p:blipFill>
          <a:blip r:embed="rId2"/>
          <a:stretch>
            <a:fillRect/>
          </a:stretch>
        </p:blipFill>
        <p:spPr>
          <a:xfrm>
            <a:off x="2411413" y="260350"/>
            <a:ext cx="900112" cy="647700"/>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79873"/>
          <p:cNvSpPr>
            <a:spLocks noGrp="1"/>
          </p:cNvSpPr>
          <p:nvPr>
            <p:ph type="ctrTitle" sz="quarter"/>
          </p:nvPr>
        </p:nvSpPr>
        <p:spPr>
          <a:xfrm>
            <a:off x="0" y="0"/>
            <a:ext cx="9144000" cy="908050"/>
          </a:xfrm>
        </p:spPr>
        <p:txBody>
          <a:bodyPr vert="horz" wrap="square" lIns="450000" tIns="45720" rIns="450000" bIns="45720" anchor="ctr"/>
          <a:p>
            <a:pPr algn="l">
              <a:lnSpc>
                <a:spcPct val="100000"/>
              </a:lnSpc>
              <a:buClrTx/>
              <a:buSzTx/>
              <a:buFontTx/>
            </a:pPr>
            <a:endParaRPr lang="en-US" altLang="zh-CN" sz="3600" dirty="0">
              <a:solidFill>
                <a:schemeClr val="tx2"/>
              </a:solidFill>
              <a:latin typeface="+mj-lt"/>
              <a:ea typeface="+mj-ea"/>
              <a:cs typeface="+mj-cs"/>
            </a:endParaRPr>
          </a:p>
        </p:txBody>
      </p:sp>
      <p:pic>
        <p:nvPicPr>
          <p:cNvPr id="10242" name="图片 79874" descr="C:\Users\X200\Pictures\91745103.jpg"/>
          <p:cNvPicPr>
            <a:picLocks noChangeAspect="1"/>
          </p:cNvPicPr>
          <p:nvPr/>
        </p:nvPicPr>
        <p:blipFill>
          <a:blip r:embed="rId1"/>
          <a:srcRect l="19354"/>
          <a:stretch>
            <a:fillRect/>
          </a:stretch>
        </p:blipFill>
        <p:spPr>
          <a:xfrm>
            <a:off x="304800" y="304800"/>
            <a:ext cx="4419600" cy="4995863"/>
          </a:xfrm>
          <a:prstGeom prst="rect">
            <a:avLst/>
          </a:prstGeom>
          <a:noFill/>
          <a:ln w="9525">
            <a:noFill/>
          </a:ln>
        </p:spPr>
      </p:pic>
      <p:sp>
        <p:nvSpPr>
          <p:cNvPr id="10243" name="矩形 79875"/>
          <p:cNvSpPr/>
          <p:nvPr/>
        </p:nvSpPr>
        <p:spPr>
          <a:xfrm>
            <a:off x="0" y="5334000"/>
            <a:ext cx="4724400" cy="457200"/>
          </a:xfrm>
          <a:prstGeom prst="rect">
            <a:avLst/>
          </a:prstGeom>
          <a:noFill/>
          <a:ln w="9525">
            <a:noFill/>
          </a:ln>
        </p:spPr>
        <p:txBody>
          <a:bodyPr anchor="t">
            <a:spAutoFit/>
          </a:bodyPr>
          <a:p>
            <a:pPr algn="ctr" eaLnBrk="0" latinLnBrk="1" hangingPunct="0"/>
            <a:r>
              <a:rPr lang="zh-CN" altLang="en-US" dirty="0">
                <a:latin typeface="Arial" panose="020B0604020202020204" pitchFamily="34" charset="0"/>
                <a:ea typeface="HY견고딕" pitchFamily="18" charset="-127"/>
              </a:rPr>
              <a:t>邓小平</a:t>
            </a:r>
            <a:r>
              <a:rPr lang="zh-CN" altLang="en-US" dirty="0">
                <a:latin typeface="Arial" panose="020B0604020202020204" pitchFamily="34" charset="0"/>
                <a:ea typeface="宋体" panose="02010600030101010101" pitchFamily="2" charset="-122"/>
              </a:rPr>
              <a:t>（1904-2007）</a:t>
            </a:r>
            <a:endParaRPr lang="zh-CN" altLang="en-US" dirty="0">
              <a:latin typeface="Arial" panose="020B0604020202020204" pitchFamily="34" charset="0"/>
              <a:ea typeface="HY견고딕" pitchFamily="18" charset="-127"/>
            </a:endParaRPr>
          </a:p>
        </p:txBody>
      </p:sp>
      <p:pic>
        <p:nvPicPr>
          <p:cNvPr id="10244" name="图片 79878" descr="C:\Users\X200\Pictures\丘吉尔.bmp"/>
          <p:cNvPicPr>
            <a:picLocks noChangeAspect="1"/>
          </p:cNvPicPr>
          <p:nvPr/>
        </p:nvPicPr>
        <p:blipFill>
          <a:blip r:embed="rId2"/>
          <a:stretch>
            <a:fillRect/>
          </a:stretch>
        </p:blipFill>
        <p:spPr>
          <a:xfrm>
            <a:off x="4953000" y="304800"/>
            <a:ext cx="3962400" cy="4953000"/>
          </a:xfrm>
          <a:prstGeom prst="rect">
            <a:avLst/>
          </a:prstGeom>
          <a:noFill/>
          <a:ln w="9525">
            <a:noFill/>
          </a:ln>
        </p:spPr>
      </p:pic>
      <p:sp>
        <p:nvSpPr>
          <p:cNvPr id="10245" name="矩形 79879"/>
          <p:cNvSpPr/>
          <p:nvPr/>
        </p:nvSpPr>
        <p:spPr>
          <a:xfrm>
            <a:off x="4559300" y="5295900"/>
            <a:ext cx="4356100" cy="457200"/>
          </a:xfrm>
          <a:prstGeom prst="rect">
            <a:avLst/>
          </a:prstGeom>
          <a:noFill/>
          <a:ln w="9525">
            <a:noFill/>
          </a:ln>
        </p:spPr>
        <p:txBody>
          <a:bodyPr anchor="t">
            <a:spAutoFit/>
          </a:bodyPr>
          <a:p>
            <a:pPr algn="r" eaLnBrk="0" latinLnBrk="1" hangingPunct="0"/>
            <a:r>
              <a:rPr lang="zh-CN" altLang="en-US" dirty="0">
                <a:latin typeface="Arial" panose="020B0604020202020204" pitchFamily="34" charset="0"/>
                <a:ea typeface="宋体" panose="02010600030101010101" pitchFamily="2" charset="-122"/>
              </a:rPr>
              <a:t>丘吉尔（1874-1965）</a:t>
            </a:r>
            <a:endParaRPr lang="zh-CN" altLang="en-US" dirty="0">
              <a:latin typeface="Arial" panose="020B0604020202020204" pitchFamily="34" charset="0"/>
              <a:ea typeface="HY견고딕" pitchFamily="18"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450000" tIns="45720" rIns="450000" bIns="45720" anchor="ctr"/>
          <a:p>
            <a:pPr eaLnBrk="1" hangingPunct="1"/>
            <a:r>
              <a:rPr lang="zh-CN" altLang="en-US" dirty="0"/>
              <a:t>电离辐射</a:t>
            </a:r>
            <a:endParaRPr lang="zh-CN" altLang="en-US" dirty="0"/>
          </a:p>
        </p:txBody>
      </p:sp>
      <p:sp>
        <p:nvSpPr>
          <p:cNvPr id="37890" name="Rectangle 3"/>
          <p:cNvSpPr>
            <a:spLocks noGrp="1"/>
          </p:cNvSpPr>
          <p:nvPr>
            <p:ph type="body" sz="half" idx="1"/>
          </p:nvPr>
        </p:nvSpPr>
        <p:spPr>
          <a:xfrm>
            <a:off x="457200" y="1295400"/>
            <a:ext cx="7570788" cy="4525963"/>
          </a:xfrm>
        </p:spPr>
        <p:txBody>
          <a:bodyPr vert="horz" wrap="square" lIns="91440" tIns="45720" rIns="91440" bIns="45720" anchor="t"/>
          <a:p>
            <a:pPr eaLnBrk="1" hangingPunct="1">
              <a:buClrTx/>
              <a:buSzTx/>
              <a:buFont typeface="Wingdings 2" panose="05020102010507070707" pitchFamily="18" charset="2"/>
            </a:pPr>
            <a:r>
              <a:rPr lang="zh-CN" altLang="en-US" dirty="0"/>
              <a:t>影响电离辐射致癌的因素</a:t>
            </a:r>
            <a:endParaRPr lang="zh-CN" altLang="en-US" dirty="0"/>
          </a:p>
          <a:p>
            <a:pPr eaLnBrk="1" hangingPunct="1">
              <a:buClrTx/>
              <a:buSzTx/>
              <a:buFont typeface="Wingdings 2" panose="05020102010507070707" pitchFamily="18" charset="2"/>
              <a:buNone/>
            </a:pPr>
            <a:endParaRPr lang="zh-CN" altLang="en-US" dirty="0"/>
          </a:p>
          <a:p>
            <a:pPr eaLnBrk="1" hangingPunct="1">
              <a:buClrTx/>
              <a:buSzTx/>
              <a:buFont typeface="Wingdings 2" panose="05020102010507070707" pitchFamily="18" charset="2"/>
              <a:buNone/>
            </a:pPr>
            <a:endParaRPr lang="zh-CN" altLang="en-US" dirty="0"/>
          </a:p>
          <a:p>
            <a:pPr eaLnBrk="1" hangingPunct="1">
              <a:buClrTx/>
              <a:buSzTx/>
              <a:buFont typeface="Wingdings 2" panose="05020102010507070707" pitchFamily="18" charset="2"/>
              <a:buNone/>
            </a:pPr>
            <a:endParaRPr lang="zh-CN" altLang="en-US" sz="2800" dirty="0"/>
          </a:p>
          <a:p>
            <a:pPr eaLnBrk="1" hangingPunct="1">
              <a:buClrTx/>
              <a:buSzTx/>
              <a:buFont typeface="Wingdings 2" panose="05020102010507070707" pitchFamily="18" charset="2"/>
              <a:buNone/>
            </a:pPr>
            <a:endParaRPr lang="zh-CN" altLang="en-US" sz="2800" dirty="0"/>
          </a:p>
          <a:p>
            <a:pPr eaLnBrk="1" hangingPunct="1">
              <a:buClrTx/>
              <a:buSzTx/>
              <a:buFont typeface="Wingdings 2" panose="05020102010507070707" pitchFamily="18" charset="2"/>
              <a:buNone/>
            </a:pPr>
            <a:endParaRPr lang="zh-CN" altLang="en-US" sz="2800" dirty="0"/>
          </a:p>
          <a:p>
            <a:pPr eaLnBrk="1" hangingPunct="1">
              <a:buClrTx/>
              <a:buSzTx/>
              <a:buFont typeface="Wingdings 2" panose="05020102010507070707" pitchFamily="18" charset="2"/>
              <a:buNone/>
            </a:pPr>
            <a:endParaRPr lang="en-US" altLang="zh-CN" sz="2800" dirty="0"/>
          </a:p>
        </p:txBody>
      </p:sp>
      <p:sp>
        <p:nvSpPr>
          <p:cNvPr id="37891" name="Line 4"/>
          <p:cNvSpPr/>
          <p:nvPr/>
        </p:nvSpPr>
        <p:spPr>
          <a:xfrm flipV="1">
            <a:off x="2916238" y="2133600"/>
            <a:ext cx="647700" cy="720725"/>
          </a:xfrm>
          <a:prstGeom prst="line">
            <a:avLst/>
          </a:prstGeom>
          <a:ln w="9525" cap="flat" cmpd="sng">
            <a:solidFill>
              <a:schemeClr val="tx1"/>
            </a:solidFill>
            <a:prstDash val="solid"/>
            <a:round/>
            <a:headEnd type="none" w="med" len="med"/>
            <a:tailEnd type="triangle" w="med" len="med"/>
          </a:ln>
        </p:spPr>
      </p:sp>
      <p:sp>
        <p:nvSpPr>
          <p:cNvPr id="37892" name="Line 5"/>
          <p:cNvSpPr/>
          <p:nvPr/>
        </p:nvSpPr>
        <p:spPr>
          <a:xfrm flipV="1">
            <a:off x="2916238" y="3284538"/>
            <a:ext cx="647700" cy="0"/>
          </a:xfrm>
          <a:prstGeom prst="line">
            <a:avLst/>
          </a:prstGeom>
          <a:ln w="9525" cap="flat" cmpd="sng">
            <a:solidFill>
              <a:schemeClr val="tx1"/>
            </a:solidFill>
            <a:prstDash val="solid"/>
            <a:round/>
            <a:headEnd type="none" w="med" len="med"/>
            <a:tailEnd type="triangle" w="med" len="med"/>
          </a:ln>
        </p:spPr>
      </p:sp>
      <p:sp>
        <p:nvSpPr>
          <p:cNvPr id="37893" name="Text Box 6"/>
          <p:cNvSpPr txBox="1"/>
          <p:nvPr/>
        </p:nvSpPr>
        <p:spPr>
          <a:xfrm>
            <a:off x="3708400" y="1989138"/>
            <a:ext cx="1657350" cy="366712"/>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人种和民族</a:t>
            </a:r>
            <a:endParaRPr lang="zh-CN" altLang="en-US" sz="1800" b="0" dirty="0">
              <a:latin typeface="Arial" panose="020B0604020202020204" pitchFamily="34" charset="0"/>
              <a:ea typeface="宋体" panose="02010600030101010101" pitchFamily="2" charset="-122"/>
            </a:endParaRPr>
          </a:p>
        </p:txBody>
      </p:sp>
      <p:sp>
        <p:nvSpPr>
          <p:cNvPr id="37894" name="Text Box 7"/>
          <p:cNvSpPr txBox="1"/>
          <p:nvPr/>
        </p:nvSpPr>
        <p:spPr>
          <a:xfrm>
            <a:off x="3708400" y="2492375"/>
            <a:ext cx="1368425" cy="366713"/>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性别</a:t>
            </a:r>
            <a:endParaRPr lang="zh-CN" altLang="en-US" sz="1800" b="0" dirty="0">
              <a:latin typeface="Arial" panose="020B0604020202020204" pitchFamily="34" charset="0"/>
              <a:ea typeface="宋体" panose="02010600030101010101" pitchFamily="2" charset="-122"/>
            </a:endParaRPr>
          </a:p>
        </p:txBody>
      </p:sp>
      <p:sp>
        <p:nvSpPr>
          <p:cNvPr id="37895" name="Text Box 8"/>
          <p:cNvSpPr txBox="1"/>
          <p:nvPr/>
        </p:nvSpPr>
        <p:spPr>
          <a:xfrm>
            <a:off x="3708400" y="3068638"/>
            <a:ext cx="2311400" cy="366712"/>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年龄：儿童与老人</a:t>
            </a:r>
            <a:endParaRPr lang="en-US" altLang="zh-CN" sz="1800" b="0" dirty="0">
              <a:latin typeface="Arial" panose="020B0604020202020204" pitchFamily="34" charset="0"/>
              <a:ea typeface="宋体" panose="02010600030101010101" pitchFamily="2" charset="-122"/>
            </a:endParaRPr>
          </a:p>
        </p:txBody>
      </p:sp>
      <p:sp>
        <p:nvSpPr>
          <p:cNvPr id="37896" name="Text Box 9"/>
          <p:cNvSpPr txBox="1"/>
          <p:nvPr/>
        </p:nvSpPr>
        <p:spPr>
          <a:xfrm>
            <a:off x="3733800" y="3657600"/>
            <a:ext cx="1584325" cy="366713"/>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遗传易感性</a:t>
            </a:r>
            <a:endParaRPr lang="zh-CN" altLang="en-US" sz="1800" b="0" dirty="0">
              <a:latin typeface="Arial" panose="020B0604020202020204" pitchFamily="34" charset="0"/>
              <a:ea typeface="宋体" panose="02010600030101010101" pitchFamily="2" charset="-122"/>
            </a:endParaRPr>
          </a:p>
        </p:txBody>
      </p:sp>
      <p:sp>
        <p:nvSpPr>
          <p:cNvPr id="37897" name="Text Box 10"/>
          <p:cNvSpPr txBox="1"/>
          <p:nvPr/>
        </p:nvSpPr>
        <p:spPr>
          <a:xfrm>
            <a:off x="3759200" y="4318000"/>
            <a:ext cx="2565400" cy="366713"/>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器官易感性：甲状腺</a:t>
            </a:r>
            <a:endParaRPr lang="en-US" altLang="zh-CN" sz="1800" b="0" dirty="0">
              <a:latin typeface="Arial" panose="020B0604020202020204" pitchFamily="34" charset="0"/>
              <a:ea typeface="宋体" panose="02010600030101010101" pitchFamily="2" charset="-122"/>
            </a:endParaRPr>
          </a:p>
        </p:txBody>
      </p:sp>
      <p:sp>
        <p:nvSpPr>
          <p:cNvPr id="37898" name="Line 11"/>
          <p:cNvSpPr/>
          <p:nvPr/>
        </p:nvSpPr>
        <p:spPr>
          <a:xfrm flipV="1">
            <a:off x="2916238" y="2636838"/>
            <a:ext cx="719137" cy="431800"/>
          </a:xfrm>
          <a:prstGeom prst="line">
            <a:avLst/>
          </a:prstGeom>
          <a:ln w="9525" cap="flat" cmpd="sng">
            <a:solidFill>
              <a:schemeClr val="tx1"/>
            </a:solidFill>
            <a:prstDash val="solid"/>
            <a:round/>
            <a:headEnd type="none" w="med" len="med"/>
            <a:tailEnd type="triangle" w="med" len="med"/>
          </a:ln>
        </p:spPr>
      </p:sp>
      <p:sp>
        <p:nvSpPr>
          <p:cNvPr id="37899" name="Line 12"/>
          <p:cNvSpPr/>
          <p:nvPr/>
        </p:nvSpPr>
        <p:spPr>
          <a:xfrm>
            <a:off x="2916238" y="3429000"/>
            <a:ext cx="647700" cy="433388"/>
          </a:xfrm>
          <a:prstGeom prst="line">
            <a:avLst/>
          </a:prstGeom>
          <a:ln w="9525" cap="flat" cmpd="sng">
            <a:solidFill>
              <a:schemeClr val="tx1"/>
            </a:solidFill>
            <a:prstDash val="solid"/>
            <a:round/>
            <a:headEnd type="none" w="med" len="med"/>
            <a:tailEnd type="triangle" w="med" len="med"/>
          </a:ln>
        </p:spPr>
      </p:sp>
      <p:sp>
        <p:nvSpPr>
          <p:cNvPr id="37900" name="Line 13"/>
          <p:cNvSpPr/>
          <p:nvPr/>
        </p:nvSpPr>
        <p:spPr>
          <a:xfrm>
            <a:off x="2843213" y="3644900"/>
            <a:ext cx="719137" cy="790575"/>
          </a:xfrm>
          <a:prstGeom prst="line">
            <a:avLst/>
          </a:prstGeom>
          <a:ln w="9525" cap="flat" cmpd="sng">
            <a:solidFill>
              <a:schemeClr val="tx1"/>
            </a:solidFill>
            <a:prstDash val="solid"/>
            <a:round/>
            <a:headEnd type="none" w="med" len="med"/>
            <a:tailEnd type="triangle" w="med" len="med"/>
          </a:ln>
        </p:spPr>
      </p:sp>
      <p:sp>
        <p:nvSpPr>
          <p:cNvPr id="37901" name="Text Box 14"/>
          <p:cNvSpPr txBox="1"/>
          <p:nvPr/>
        </p:nvSpPr>
        <p:spPr>
          <a:xfrm>
            <a:off x="3563938" y="4868863"/>
            <a:ext cx="1800225" cy="366712"/>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总放射剂量</a:t>
            </a:r>
            <a:endParaRPr lang="zh-CN" altLang="en-US" sz="1800" b="0" dirty="0">
              <a:latin typeface="Arial" panose="020B0604020202020204" pitchFamily="34" charset="0"/>
              <a:ea typeface="宋体" panose="02010600030101010101" pitchFamily="2" charset="-122"/>
            </a:endParaRPr>
          </a:p>
        </p:txBody>
      </p:sp>
      <p:sp>
        <p:nvSpPr>
          <p:cNvPr id="37902" name="Text Box 15"/>
          <p:cNvSpPr txBox="1"/>
          <p:nvPr/>
        </p:nvSpPr>
        <p:spPr>
          <a:xfrm>
            <a:off x="3492500" y="5516563"/>
            <a:ext cx="1944688" cy="366712"/>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照射剂量方式</a:t>
            </a:r>
            <a:endParaRPr lang="zh-CN" altLang="en-US" sz="1800" b="0" dirty="0">
              <a:latin typeface="Arial" panose="020B0604020202020204" pitchFamily="34" charset="0"/>
              <a:ea typeface="宋体" panose="02010600030101010101" pitchFamily="2" charset="-122"/>
            </a:endParaRPr>
          </a:p>
        </p:txBody>
      </p:sp>
      <p:sp>
        <p:nvSpPr>
          <p:cNvPr id="37903" name="Line 16"/>
          <p:cNvSpPr/>
          <p:nvPr/>
        </p:nvSpPr>
        <p:spPr>
          <a:xfrm flipV="1">
            <a:off x="3059113" y="4941888"/>
            <a:ext cx="503237" cy="287337"/>
          </a:xfrm>
          <a:prstGeom prst="line">
            <a:avLst/>
          </a:prstGeom>
          <a:ln w="9525" cap="flat" cmpd="sng">
            <a:solidFill>
              <a:schemeClr val="tx1"/>
            </a:solidFill>
            <a:prstDash val="solid"/>
            <a:round/>
            <a:headEnd type="none" w="med" len="med"/>
            <a:tailEnd type="triangle" w="med" len="med"/>
          </a:ln>
        </p:spPr>
      </p:sp>
      <p:sp>
        <p:nvSpPr>
          <p:cNvPr id="37904" name="Line 17"/>
          <p:cNvSpPr/>
          <p:nvPr/>
        </p:nvSpPr>
        <p:spPr>
          <a:xfrm>
            <a:off x="3059113" y="5445125"/>
            <a:ext cx="431800" cy="287338"/>
          </a:xfrm>
          <a:prstGeom prst="line">
            <a:avLst/>
          </a:prstGeom>
          <a:ln w="9525" cap="flat" cmpd="sng">
            <a:solidFill>
              <a:schemeClr val="tx1"/>
            </a:solidFill>
            <a:prstDash val="solid"/>
            <a:round/>
            <a:headEnd type="none" w="med" len="med"/>
            <a:tailEnd type="triangle" w="med" len="med"/>
          </a:ln>
        </p:spPr>
      </p:sp>
      <p:sp>
        <p:nvSpPr>
          <p:cNvPr id="37905" name="Line 18"/>
          <p:cNvSpPr/>
          <p:nvPr/>
        </p:nvSpPr>
        <p:spPr>
          <a:xfrm>
            <a:off x="5003800" y="5084763"/>
            <a:ext cx="574675" cy="0"/>
          </a:xfrm>
          <a:prstGeom prst="line">
            <a:avLst/>
          </a:prstGeom>
          <a:ln w="9525" cap="flat" cmpd="sng">
            <a:solidFill>
              <a:schemeClr val="tx1"/>
            </a:solidFill>
            <a:prstDash val="solid"/>
            <a:round/>
            <a:headEnd type="none" w="med" len="med"/>
            <a:tailEnd type="triangle" w="med" len="med"/>
          </a:ln>
        </p:spPr>
      </p:sp>
      <p:sp>
        <p:nvSpPr>
          <p:cNvPr id="37906" name="Freeform 19"/>
          <p:cNvSpPr/>
          <p:nvPr/>
        </p:nvSpPr>
        <p:spPr>
          <a:xfrm>
            <a:off x="5795963" y="4508500"/>
            <a:ext cx="1800225" cy="75565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134" h="499">
                <a:moveTo>
                  <a:pt x="0" y="476"/>
                </a:moveTo>
                <a:cubicBezTo>
                  <a:pt x="64" y="479"/>
                  <a:pt x="129" y="483"/>
                  <a:pt x="182" y="476"/>
                </a:cubicBezTo>
                <a:cubicBezTo>
                  <a:pt x="235" y="469"/>
                  <a:pt x="250" y="499"/>
                  <a:pt x="318" y="431"/>
                </a:cubicBezTo>
                <a:cubicBezTo>
                  <a:pt x="386" y="363"/>
                  <a:pt x="507" y="136"/>
                  <a:pt x="590" y="68"/>
                </a:cubicBezTo>
                <a:cubicBezTo>
                  <a:pt x="673" y="0"/>
                  <a:pt x="742" y="30"/>
                  <a:pt x="817" y="23"/>
                </a:cubicBezTo>
                <a:cubicBezTo>
                  <a:pt x="892" y="16"/>
                  <a:pt x="990" y="23"/>
                  <a:pt x="1043" y="23"/>
                </a:cubicBezTo>
                <a:cubicBezTo>
                  <a:pt x="1096" y="23"/>
                  <a:pt x="1115" y="23"/>
                  <a:pt x="1134" y="23"/>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7907" name="Line 20"/>
          <p:cNvSpPr/>
          <p:nvPr/>
        </p:nvSpPr>
        <p:spPr>
          <a:xfrm>
            <a:off x="7164388" y="4076700"/>
            <a:ext cx="0" cy="360363"/>
          </a:xfrm>
          <a:prstGeom prst="line">
            <a:avLst/>
          </a:prstGeom>
          <a:ln w="9525" cap="flat" cmpd="sng">
            <a:solidFill>
              <a:schemeClr val="tx1"/>
            </a:solidFill>
            <a:prstDash val="solid"/>
            <a:round/>
            <a:headEnd type="none" w="med" len="med"/>
            <a:tailEnd type="triangle" w="med" len="med"/>
          </a:ln>
        </p:spPr>
      </p:sp>
      <p:sp>
        <p:nvSpPr>
          <p:cNvPr id="37908" name="Text Box 21"/>
          <p:cNvSpPr txBox="1"/>
          <p:nvPr/>
        </p:nvSpPr>
        <p:spPr>
          <a:xfrm>
            <a:off x="6443663" y="3357563"/>
            <a:ext cx="1657350" cy="641350"/>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照射剂量和致癌概率关系</a:t>
            </a:r>
            <a:endParaRPr lang="zh-CN" altLang="en-US" sz="1800" b="0" dirty="0">
              <a:latin typeface="Arial" panose="020B0604020202020204" pitchFamily="34" charset="0"/>
              <a:ea typeface="宋体" panose="02010600030101010101" pitchFamily="2" charset="-122"/>
            </a:endParaRPr>
          </a:p>
        </p:txBody>
      </p:sp>
      <p:sp>
        <p:nvSpPr>
          <p:cNvPr id="37909" name="Line 22"/>
          <p:cNvSpPr/>
          <p:nvPr/>
        </p:nvSpPr>
        <p:spPr>
          <a:xfrm>
            <a:off x="5076825" y="5734050"/>
            <a:ext cx="504825" cy="0"/>
          </a:xfrm>
          <a:prstGeom prst="line">
            <a:avLst/>
          </a:prstGeom>
          <a:ln w="9525" cap="flat" cmpd="sng">
            <a:solidFill>
              <a:schemeClr val="tx1"/>
            </a:solidFill>
            <a:prstDash val="solid"/>
            <a:round/>
            <a:headEnd type="none" w="med" len="med"/>
            <a:tailEnd type="triangle" w="med" len="med"/>
          </a:ln>
        </p:spPr>
      </p:sp>
      <p:sp>
        <p:nvSpPr>
          <p:cNvPr id="37910" name="Text Box 23"/>
          <p:cNvSpPr txBox="1"/>
          <p:nvPr/>
        </p:nvSpPr>
        <p:spPr>
          <a:xfrm>
            <a:off x="5651500" y="5589588"/>
            <a:ext cx="3097213" cy="366712"/>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小次数大剂量</a:t>
            </a:r>
            <a:r>
              <a:rPr lang="en-US" altLang="zh-CN" sz="1800" b="0" dirty="0">
                <a:latin typeface="Arial" panose="020B0604020202020204" pitchFamily="34" charset="0"/>
                <a:ea typeface="宋体" panose="02010600030101010101" pitchFamily="2" charset="-122"/>
              </a:rPr>
              <a:t>&gt;</a:t>
            </a:r>
            <a:r>
              <a:rPr lang="zh-CN" altLang="en-US" sz="1800" b="0" dirty="0">
                <a:latin typeface="Arial" panose="020B0604020202020204" pitchFamily="34" charset="0"/>
                <a:ea typeface="宋体" panose="02010600030101010101" pitchFamily="2" charset="-122"/>
              </a:rPr>
              <a:t>多次数小剂量</a:t>
            </a:r>
            <a:endParaRPr lang="zh-CN" altLang="en-US" sz="1800" b="0" dirty="0">
              <a:latin typeface="Arial" panose="020B0604020202020204" pitchFamily="34" charset="0"/>
              <a:ea typeface="宋体" panose="02010600030101010101" pitchFamily="2" charset="-122"/>
            </a:endParaRPr>
          </a:p>
        </p:txBody>
      </p:sp>
      <p:pic>
        <p:nvPicPr>
          <p:cNvPr id="37911" name="Picture 24"/>
          <p:cNvPicPr>
            <a:picLocks noGrp="1" noChangeAspect="1"/>
          </p:cNvPicPr>
          <p:nvPr>
            <p:ph sz="half" idx="2"/>
          </p:nvPr>
        </p:nvPicPr>
        <p:blipFill>
          <a:blip r:embed="rId1"/>
          <a:stretch>
            <a:fillRect/>
          </a:stretch>
        </p:blipFill>
        <p:spPr>
          <a:xfrm>
            <a:off x="2339975" y="188913"/>
            <a:ext cx="900113" cy="792162"/>
          </a:xfrm>
        </p:spPr>
      </p:pic>
      <p:sp>
        <p:nvSpPr>
          <p:cNvPr id="37912" name="Text Box 25"/>
          <p:cNvSpPr txBox="1"/>
          <p:nvPr/>
        </p:nvSpPr>
        <p:spPr>
          <a:xfrm>
            <a:off x="611188" y="2852738"/>
            <a:ext cx="2160587" cy="579437"/>
          </a:xfrm>
          <a:prstGeom prst="rect">
            <a:avLst/>
          </a:prstGeom>
          <a:noFill/>
          <a:ln w="9525">
            <a:noFill/>
          </a:ln>
        </p:spPr>
        <p:txBody>
          <a:bodyPr anchor="t">
            <a:spAutoFit/>
          </a:bodyPr>
          <a:p>
            <a:pPr>
              <a:spcBef>
                <a:spcPct val="50000"/>
              </a:spcBef>
            </a:pPr>
            <a:r>
              <a:rPr lang="zh-CN" altLang="en-US" sz="3200" dirty="0">
                <a:latin typeface="Arial" panose="020B0604020202020204" pitchFamily="34" charset="0"/>
                <a:ea typeface="华文新魏" panose="02010800040101010101" pitchFamily="2" charset="-122"/>
              </a:rPr>
              <a:t>宿主因素</a:t>
            </a:r>
            <a:endParaRPr lang="zh-CN" altLang="en-US" sz="3200" dirty="0">
              <a:latin typeface="Arial" panose="020B0604020202020204" pitchFamily="34" charset="0"/>
              <a:ea typeface="华文新魏" panose="02010800040101010101" pitchFamily="2" charset="-122"/>
            </a:endParaRPr>
          </a:p>
        </p:txBody>
      </p:sp>
      <p:sp>
        <p:nvSpPr>
          <p:cNvPr id="37913" name="Text Box 26"/>
          <p:cNvSpPr txBox="1"/>
          <p:nvPr/>
        </p:nvSpPr>
        <p:spPr>
          <a:xfrm>
            <a:off x="395288" y="4941888"/>
            <a:ext cx="2663825" cy="579437"/>
          </a:xfrm>
          <a:prstGeom prst="rect">
            <a:avLst/>
          </a:prstGeom>
          <a:noFill/>
          <a:ln w="9525">
            <a:noFill/>
          </a:ln>
        </p:spPr>
        <p:txBody>
          <a:bodyPr anchor="t">
            <a:spAutoFit/>
          </a:bodyPr>
          <a:p>
            <a:pPr>
              <a:spcBef>
                <a:spcPct val="50000"/>
              </a:spcBef>
            </a:pPr>
            <a:r>
              <a:rPr lang="zh-CN" altLang="en-US" sz="3200" dirty="0">
                <a:latin typeface="Arial" panose="020B0604020202020204" pitchFamily="34" charset="0"/>
                <a:ea typeface="华文新魏" panose="02010800040101010101" pitchFamily="2" charset="-122"/>
              </a:rPr>
              <a:t>放射物理因素</a:t>
            </a:r>
            <a:endParaRPr lang="zh-CN" altLang="en-US" sz="3200" dirty="0">
              <a:latin typeface="Arial" panose="020B0604020202020204" pitchFamily="34" charset="0"/>
              <a:ea typeface="华文新魏" panose="0201080004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450000" tIns="45720" rIns="450000" bIns="45720" anchor="ctr"/>
          <a:p>
            <a:pPr eaLnBrk="1" hangingPunct="1"/>
            <a:r>
              <a:rPr lang="zh-CN" altLang="en-US" dirty="0"/>
              <a:t>肿瘤的环境因素</a:t>
            </a:r>
            <a:endParaRPr lang="zh-CN" altLang="en-US" dirty="0"/>
          </a:p>
        </p:txBody>
      </p:sp>
      <p:sp>
        <p:nvSpPr>
          <p:cNvPr id="38914" name="Rectangle 3"/>
          <p:cNvSpPr>
            <a:spLocks noGrp="1"/>
          </p:cNvSpPr>
          <p:nvPr>
            <p:ph idx="1"/>
          </p:nvPr>
        </p:nvSpPr>
        <p:spPr/>
        <p:txBody>
          <a:bodyPr vert="horz" wrap="square" lIns="91440" tIns="45720" rIns="91440" bIns="45720" anchor="t"/>
          <a:p>
            <a:pPr eaLnBrk="1" hangingPunct="1"/>
            <a:r>
              <a:rPr lang="en-US" altLang="zh-CN" sz="3600" b="1" dirty="0"/>
              <a:t>  </a:t>
            </a:r>
            <a:r>
              <a:rPr lang="zh-CN" altLang="en-US" sz="3600" b="1" dirty="0"/>
              <a:t>化学因素</a:t>
            </a:r>
            <a:endParaRPr lang="zh-CN" altLang="en-US" sz="3600" b="1" dirty="0"/>
          </a:p>
          <a:p>
            <a:pPr eaLnBrk="1" hangingPunct="1"/>
            <a:r>
              <a:rPr lang="zh-CN" altLang="en-US" sz="3600" b="1" dirty="0"/>
              <a:t>  物理因素</a:t>
            </a:r>
            <a:endParaRPr lang="zh-CN" altLang="en-US" sz="3600" b="1" dirty="0"/>
          </a:p>
          <a:p>
            <a:pPr eaLnBrk="1" hangingPunct="1"/>
            <a:r>
              <a:rPr lang="zh-CN" altLang="en-US" sz="3600" b="1" dirty="0"/>
              <a:t>  </a:t>
            </a:r>
            <a:r>
              <a:rPr lang="zh-CN" altLang="en-US" sz="3600" b="1" dirty="0">
                <a:solidFill>
                  <a:srgbClr val="008080"/>
                </a:solidFill>
              </a:rPr>
              <a:t>生物因素</a:t>
            </a:r>
            <a:endParaRPr lang="en-US" altLang="zh-CN" sz="3600" b="1" dirty="0">
              <a:solidFill>
                <a:srgbClr val="008080"/>
              </a:solidFill>
            </a:endParaRPr>
          </a:p>
          <a:p>
            <a:pPr eaLnBrk="1" hangingPunct="1"/>
            <a:r>
              <a:rPr lang="en-US" altLang="zh-CN" sz="3600" b="1" dirty="0">
                <a:solidFill>
                  <a:schemeClr val="tx1"/>
                </a:solidFill>
              </a:rPr>
              <a:t>  </a:t>
            </a:r>
            <a:r>
              <a:rPr lang="zh-CN" altLang="en-US" sz="3600" b="1" dirty="0">
                <a:solidFill>
                  <a:schemeClr val="tx1"/>
                </a:solidFill>
              </a:rPr>
              <a:t>营养因素</a:t>
            </a:r>
            <a:endParaRPr lang="zh-CN" altLang="en-US" sz="3600" b="1" dirty="0">
              <a:solidFill>
                <a:schemeClr val="tx1"/>
              </a:solidFill>
            </a:endParaRPr>
          </a:p>
          <a:p>
            <a:pPr eaLnBrk="1" hangingPunct="1">
              <a:buNone/>
            </a:pPr>
            <a:endParaRPr lang="zh-CN" altLang="en-US" sz="3600" b="1" dirty="0"/>
          </a:p>
        </p:txBody>
      </p:sp>
      <p:pic>
        <p:nvPicPr>
          <p:cNvPr id="38915" name="Picture 4" descr="j0199277[1]"/>
          <p:cNvPicPr>
            <a:picLocks noGrp="1" noChangeAspect="1"/>
          </p:cNvPicPr>
          <p:nvPr>
            <p:ph idx="1"/>
          </p:nvPr>
        </p:nvPicPr>
        <p:blipFill>
          <a:blip r:embed="rId1"/>
          <a:stretch>
            <a:fillRect/>
          </a:stretch>
        </p:blipFill>
        <p:spPr>
          <a:xfrm>
            <a:off x="7373938" y="5264150"/>
            <a:ext cx="1770062" cy="159385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vert="horz" wrap="square" lIns="450000" tIns="45720" rIns="450000" bIns="45720" anchor="ctr"/>
          <a:p>
            <a:pPr eaLnBrk="1" hangingPunct="1"/>
            <a:r>
              <a:rPr lang="zh-CN" altLang="en-US" dirty="0"/>
              <a:t>生物因素</a:t>
            </a:r>
            <a:r>
              <a:rPr lang="en-US" altLang="zh-CN" dirty="0">
                <a:latin typeface="Arial" panose="020B0604020202020204" pitchFamily="34" charset="0"/>
              </a:rPr>
              <a:t>—</a:t>
            </a:r>
            <a:r>
              <a:rPr lang="zh-CN" altLang="en-US" dirty="0"/>
              <a:t>病毒</a:t>
            </a:r>
            <a:endParaRPr lang="zh-CN" altLang="en-US" dirty="0"/>
          </a:p>
        </p:txBody>
      </p:sp>
      <p:sp>
        <p:nvSpPr>
          <p:cNvPr id="39938" name="Rectangle 3"/>
          <p:cNvSpPr>
            <a:spLocks noGrp="1"/>
          </p:cNvSpPr>
          <p:nvPr>
            <p:ph idx="1"/>
          </p:nvPr>
        </p:nvSpPr>
        <p:spPr/>
        <p:txBody>
          <a:bodyPr vert="horz" wrap="square" lIns="91440" tIns="45720" rIns="91440" bIns="45720" anchor="t"/>
          <a:p>
            <a:pPr eaLnBrk="1" hangingPunct="1"/>
            <a:r>
              <a:rPr lang="en-US" altLang="zh-CN" dirty="0"/>
              <a:t> </a:t>
            </a:r>
            <a:r>
              <a:rPr lang="zh-CN" altLang="en-US" dirty="0"/>
              <a:t>病毒侵入正常细胞，使其发生</a:t>
            </a:r>
            <a:r>
              <a:rPr lang="zh-CN" altLang="en-US" dirty="0">
                <a:solidFill>
                  <a:schemeClr val="bg1"/>
                </a:solidFill>
              </a:rPr>
              <a:t>转化</a:t>
            </a:r>
            <a:r>
              <a:rPr lang="zh-CN" altLang="en-US" dirty="0"/>
              <a:t>进而大量</a:t>
            </a:r>
            <a:r>
              <a:rPr lang="zh-CN" altLang="en-US" dirty="0">
                <a:solidFill>
                  <a:schemeClr val="bg1"/>
                </a:solidFill>
              </a:rPr>
              <a:t>繁殖</a:t>
            </a:r>
            <a:r>
              <a:rPr lang="zh-CN" altLang="en-US" dirty="0"/>
              <a:t>形成肿瘤。</a:t>
            </a:r>
            <a:endParaRPr lang="zh-CN" altLang="en-US" dirty="0"/>
          </a:p>
          <a:p>
            <a:pPr eaLnBrk="1" hangingPunct="1"/>
            <a:endParaRPr lang="zh-CN" altLang="en-US" dirty="0"/>
          </a:p>
          <a:p>
            <a:pPr eaLnBrk="1" hangingPunct="1"/>
            <a:r>
              <a:rPr lang="zh-CN" altLang="en-US" dirty="0"/>
              <a:t> 由病毒引起的肿瘤称为</a:t>
            </a:r>
            <a:r>
              <a:rPr lang="zh-CN" altLang="en-US" dirty="0">
                <a:solidFill>
                  <a:schemeClr val="bg1"/>
                </a:solidFill>
              </a:rPr>
              <a:t>病毒性肿瘤</a:t>
            </a:r>
            <a:endParaRPr lang="zh-CN" altLang="en-US" dirty="0">
              <a:solidFill>
                <a:schemeClr val="bg1"/>
              </a:solidFill>
            </a:endParaRPr>
          </a:p>
          <a:p>
            <a:pPr eaLnBrk="1" hangingPunct="1"/>
            <a:endParaRPr lang="zh-CN" altLang="en-US" dirty="0"/>
          </a:p>
          <a:p>
            <a:pPr eaLnBrk="1" hangingPunct="1"/>
            <a:r>
              <a:rPr lang="zh-CN" altLang="en-US" dirty="0"/>
              <a:t> 如果病毒为其中一种重要的发病因素称为</a:t>
            </a:r>
            <a:r>
              <a:rPr lang="zh-CN" altLang="en-US" dirty="0">
                <a:solidFill>
                  <a:schemeClr val="bg1"/>
                </a:solidFill>
              </a:rPr>
              <a:t>病毒相关肿瘤</a:t>
            </a:r>
            <a:r>
              <a:rPr lang="zh-CN" altLang="en-US" dirty="0"/>
              <a:t>。</a:t>
            </a:r>
            <a:endParaRPr lang="zh-CN" altLang="en-US" dirty="0"/>
          </a:p>
          <a:p>
            <a:pPr eaLnBrk="1" hangingPunct="1">
              <a:buNone/>
            </a:pPr>
            <a:r>
              <a:rPr lang="zh-CN" altLang="en-US" dirty="0"/>
              <a:t> </a:t>
            </a:r>
            <a:endParaRPr lang="zh-CN" altLang="en-US" dirty="0">
              <a:solidFill>
                <a:schemeClr val="bg1"/>
              </a:solidFill>
            </a:endParaRPr>
          </a:p>
        </p:txBody>
      </p:sp>
      <p:pic>
        <p:nvPicPr>
          <p:cNvPr id="39939" name="Picture 7" descr="hm00492_[1]"/>
          <p:cNvPicPr>
            <a:picLocks noChangeAspect="1"/>
          </p:cNvPicPr>
          <p:nvPr/>
        </p:nvPicPr>
        <p:blipFill>
          <a:blip r:embed="rId1"/>
          <a:stretch>
            <a:fillRect/>
          </a:stretch>
        </p:blipFill>
        <p:spPr>
          <a:xfrm>
            <a:off x="7888288" y="5461000"/>
            <a:ext cx="1255712" cy="1397000"/>
          </a:xfrm>
          <a:prstGeom prst="rect">
            <a:avLst/>
          </a:prstGeom>
          <a:noFill/>
          <a:ln w="9525">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1" name="Picture 2" descr="pe00277_[1]"/>
          <p:cNvPicPr>
            <a:picLocks noChangeAspect="1"/>
          </p:cNvPicPr>
          <p:nvPr/>
        </p:nvPicPr>
        <p:blipFill>
          <a:blip r:embed="rId1"/>
          <a:stretch>
            <a:fillRect/>
          </a:stretch>
        </p:blipFill>
        <p:spPr>
          <a:xfrm>
            <a:off x="7524750" y="5319713"/>
            <a:ext cx="1619250" cy="1538287"/>
          </a:xfrm>
          <a:prstGeom prst="rect">
            <a:avLst/>
          </a:prstGeom>
          <a:noFill/>
          <a:ln w="9525">
            <a:noFill/>
          </a:ln>
        </p:spPr>
      </p:pic>
      <p:sp>
        <p:nvSpPr>
          <p:cNvPr id="40962" name="Rectangle 3"/>
          <p:cNvSpPr>
            <a:spLocks noGrp="1"/>
          </p:cNvSpPr>
          <p:nvPr>
            <p:ph type="title"/>
          </p:nvPr>
        </p:nvSpPr>
        <p:spPr>
          <a:xfrm>
            <a:off x="0" y="274638"/>
            <a:ext cx="8229600" cy="1143000"/>
          </a:xfrm>
        </p:spPr>
        <p:txBody>
          <a:bodyPr vert="horz" wrap="square" lIns="450000" tIns="45720" rIns="450000" bIns="45720" anchor="ctr"/>
          <a:p>
            <a:pPr eaLnBrk="1" hangingPunct="1"/>
            <a:r>
              <a:rPr lang="zh-CN" altLang="en-US" dirty="0"/>
              <a:t>病毒分类</a:t>
            </a:r>
            <a:endParaRPr lang="zh-CN" altLang="en-US" dirty="0"/>
          </a:p>
        </p:txBody>
      </p:sp>
      <p:sp>
        <p:nvSpPr>
          <p:cNvPr id="40963" name="Text Box 4"/>
          <p:cNvSpPr txBox="1"/>
          <p:nvPr/>
        </p:nvSpPr>
        <p:spPr>
          <a:xfrm>
            <a:off x="971550" y="2708275"/>
            <a:ext cx="2808288" cy="579438"/>
          </a:xfrm>
          <a:prstGeom prst="rect">
            <a:avLst/>
          </a:prstGeom>
          <a:noFill/>
          <a:ln w="9525">
            <a:noFill/>
          </a:ln>
        </p:spPr>
        <p:txBody>
          <a:bodyPr anchor="t">
            <a:spAutoFit/>
          </a:bodyPr>
          <a:p>
            <a:pPr>
              <a:spcBef>
                <a:spcPct val="50000"/>
              </a:spcBef>
            </a:pPr>
            <a:r>
              <a:rPr lang="en-US" altLang="zh-CN" sz="3200" dirty="0">
                <a:latin typeface="华文新魏" panose="02010800040101010101" pitchFamily="2" charset="-122"/>
                <a:ea typeface="华文新魏" panose="02010800040101010101" pitchFamily="2" charset="-122"/>
              </a:rPr>
              <a:t>DNA</a:t>
            </a:r>
            <a:r>
              <a:rPr lang="zh-CN" altLang="en-US" sz="3200" dirty="0">
                <a:latin typeface="华文新魏" panose="02010800040101010101" pitchFamily="2" charset="-122"/>
                <a:ea typeface="华文新魏" panose="02010800040101010101" pitchFamily="2" charset="-122"/>
              </a:rPr>
              <a:t>肿瘤病毒</a:t>
            </a:r>
            <a:endParaRPr lang="zh-CN" altLang="en-US" sz="3200" dirty="0">
              <a:latin typeface="华文新魏" panose="02010800040101010101" pitchFamily="2" charset="-122"/>
              <a:ea typeface="华文新魏" panose="02010800040101010101" pitchFamily="2" charset="-122"/>
            </a:endParaRPr>
          </a:p>
        </p:txBody>
      </p:sp>
      <p:sp>
        <p:nvSpPr>
          <p:cNvPr id="40964" name="Text Box 5"/>
          <p:cNvSpPr txBox="1"/>
          <p:nvPr/>
        </p:nvSpPr>
        <p:spPr>
          <a:xfrm>
            <a:off x="1042988" y="4652963"/>
            <a:ext cx="3024187" cy="579437"/>
          </a:xfrm>
          <a:prstGeom prst="rect">
            <a:avLst/>
          </a:prstGeom>
          <a:noFill/>
          <a:ln w="9525">
            <a:noFill/>
          </a:ln>
        </p:spPr>
        <p:txBody>
          <a:bodyPr anchor="t">
            <a:spAutoFit/>
          </a:bodyPr>
          <a:p>
            <a:pPr>
              <a:spcBef>
                <a:spcPct val="50000"/>
              </a:spcBef>
            </a:pPr>
            <a:r>
              <a:rPr lang="en-US" altLang="zh-CN" sz="3200" dirty="0">
                <a:latin typeface="华文新魏" panose="02010800040101010101" pitchFamily="2" charset="-122"/>
                <a:ea typeface="华文新魏" panose="02010800040101010101" pitchFamily="2" charset="-122"/>
              </a:rPr>
              <a:t>RNA</a:t>
            </a:r>
            <a:r>
              <a:rPr lang="zh-CN" altLang="en-US" sz="3200" dirty="0">
                <a:latin typeface="华文新魏" panose="02010800040101010101" pitchFamily="2" charset="-122"/>
                <a:ea typeface="华文新魏" panose="02010800040101010101" pitchFamily="2" charset="-122"/>
              </a:rPr>
              <a:t>肿瘤病毒</a:t>
            </a:r>
            <a:endParaRPr lang="zh-CN" altLang="en-US" sz="3200" dirty="0">
              <a:latin typeface="华文新魏" panose="02010800040101010101" pitchFamily="2" charset="-122"/>
              <a:ea typeface="华文新魏" panose="02010800040101010101" pitchFamily="2" charset="-122"/>
            </a:endParaRPr>
          </a:p>
        </p:txBody>
      </p:sp>
      <p:sp>
        <p:nvSpPr>
          <p:cNvPr id="40965" name="Line 6"/>
          <p:cNvSpPr/>
          <p:nvPr/>
        </p:nvSpPr>
        <p:spPr>
          <a:xfrm flipV="1">
            <a:off x="3779838" y="2276475"/>
            <a:ext cx="576262" cy="576263"/>
          </a:xfrm>
          <a:prstGeom prst="line">
            <a:avLst/>
          </a:prstGeom>
          <a:ln w="9525" cap="flat" cmpd="sng">
            <a:solidFill>
              <a:schemeClr val="tx1"/>
            </a:solidFill>
            <a:prstDash val="solid"/>
            <a:round/>
            <a:headEnd type="none" w="med" len="med"/>
            <a:tailEnd type="triangle" w="med" len="med"/>
          </a:ln>
        </p:spPr>
      </p:sp>
      <p:sp>
        <p:nvSpPr>
          <p:cNvPr id="40966" name="Line 7"/>
          <p:cNvSpPr/>
          <p:nvPr/>
        </p:nvSpPr>
        <p:spPr>
          <a:xfrm flipV="1">
            <a:off x="3779838" y="2708275"/>
            <a:ext cx="576262" cy="288925"/>
          </a:xfrm>
          <a:prstGeom prst="line">
            <a:avLst/>
          </a:prstGeom>
          <a:ln w="9525" cap="flat" cmpd="sng">
            <a:solidFill>
              <a:schemeClr val="tx1"/>
            </a:solidFill>
            <a:prstDash val="solid"/>
            <a:round/>
            <a:headEnd type="none" w="med" len="med"/>
            <a:tailEnd type="triangle" w="med" len="med"/>
          </a:ln>
        </p:spPr>
      </p:sp>
      <p:sp>
        <p:nvSpPr>
          <p:cNvPr id="40967" name="Line 8"/>
          <p:cNvSpPr/>
          <p:nvPr/>
        </p:nvSpPr>
        <p:spPr>
          <a:xfrm>
            <a:off x="3779838" y="3141663"/>
            <a:ext cx="504825" cy="0"/>
          </a:xfrm>
          <a:prstGeom prst="line">
            <a:avLst/>
          </a:prstGeom>
          <a:ln w="9525" cap="flat" cmpd="sng">
            <a:solidFill>
              <a:schemeClr val="tx1"/>
            </a:solidFill>
            <a:prstDash val="solid"/>
            <a:round/>
            <a:headEnd type="none" w="med" len="med"/>
            <a:tailEnd type="triangle" w="med" len="med"/>
          </a:ln>
        </p:spPr>
      </p:sp>
      <p:sp>
        <p:nvSpPr>
          <p:cNvPr id="40968" name="Line 9"/>
          <p:cNvSpPr/>
          <p:nvPr/>
        </p:nvSpPr>
        <p:spPr>
          <a:xfrm>
            <a:off x="3779838" y="3284538"/>
            <a:ext cx="504825" cy="288925"/>
          </a:xfrm>
          <a:prstGeom prst="line">
            <a:avLst/>
          </a:prstGeom>
          <a:ln w="9525" cap="flat" cmpd="sng">
            <a:solidFill>
              <a:schemeClr val="tx1"/>
            </a:solidFill>
            <a:prstDash val="solid"/>
            <a:round/>
            <a:headEnd type="none" w="med" len="med"/>
            <a:tailEnd type="triangle" w="med" len="med"/>
          </a:ln>
        </p:spPr>
      </p:sp>
      <p:sp>
        <p:nvSpPr>
          <p:cNvPr id="40969" name="Line 10"/>
          <p:cNvSpPr/>
          <p:nvPr/>
        </p:nvSpPr>
        <p:spPr>
          <a:xfrm>
            <a:off x="3779838" y="3429000"/>
            <a:ext cx="576262" cy="576263"/>
          </a:xfrm>
          <a:prstGeom prst="line">
            <a:avLst/>
          </a:prstGeom>
          <a:ln w="9525" cap="flat" cmpd="sng">
            <a:solidFill>
              <a:schemeClr val="tx1"/>
            </a:solidFill>
            <a:prstDash val="solid"/>
            <a:round/>
            <a:headEnd type="none" w="med" len="med"/>
            <a:tailEnd type="triangle" w="med" len="med"/>
          </a:ln>
        </p:spPr>
      </p:sp>
      <p:sp>
        <p:nvSpPr>
          <p:cNvPr id="40970" name="Text Box 11"/>
          <p:cNvSpPr txBox="1"/>
          <p:nvPr/>
        </p:nvSpPr>
        <p:spPr>
          <a:xfrm>
            <a:off x="4572000" y="2060575"/>
            <a:ext cx="3240088" cy="457200"/>
          </a:xfrm>
          <a:prstGeom prst="rect">
            <a:avLst/>
          </a:prstGeom>
          <a:noFill/>
          <a:ln w="9525">
            <a:noFill/>
          </a:ln>
        </p:spPr>
        <p:txBody>
          <a:bodyPr anchor="t">
            <a:spAutoFit/>
          </a:bodyPr>
          <a:p>
            <a:pPr>
              <a:spcBef>
                <a:spcPct val="50000"/>
              </a:spcBef>
            </a:pPr>
            <a:r>
              <a:rPr lang="zh-CN" altLang="en-US" dirty="0">
                <a:solidFill>
                  <a:schemeClr val="tx2"/>
                </a:solidFill>
                <a:latin typeface="Arial" panose="020B0604020202020204" pitchFamily="34" charset="0"/>
                <a:ea typeface="宋体" panose="02010600030101010101" pitchFamily="2" charset="-122"/>
              </a:rPr>
              <a:t>乳头状瘤病毒科</a:t>
            </a:r>
            <a:endParaRPr lang="zh-CN" altLang="en-US" dirty="0">
              <a:solidFill>
                <a:schemeClr val="tx2"/>
              </a:solidFill>
              <a:latin typeface="Arial" panose="020B0604020202020204" pitchFamily="34" charset="0"/>
              <a:ea typeface="宋体" panose="02010600030101010101" pitchFamily="2" charset="-122"/>
            </a:endParaRPr>
          </a:p>
        </p:txBody>
      </p:sp>
      <p:sp>
        <p:nvSpPr>
          <p:cNvPr id="40971" name="Text Box 12"/>
          <p:cNvSpPr txBox="1"/>
          <p:nvPr/>
        </p:nvSpPr>
        <p:spPr>
          <a:xfrm>
            <a:off x="4572000" y="2565400"/>
            <a:ext cx="1871663" cy="457200"/>
          </a:xfrm>
          <a:prstGeom prst="rect">
            <a:avLst/>
          </a:prstGeom>
          <a:noFill/>
          <a:ln w="9525">
            <a:noFill/>
          </a:ln>
        </p:spPr>
        <p:txBody>
          <a:bodyPr anchor="t">
            <a:spAutoFit/>
          </a:bodyPr>
          <a:p>
            <a:pPr>
              <a:spcBef>
                <a:spcPct val="50000"/>
              </a:spcBef>
            </a:pPr>
            <a:r>
              <a:rPr lang="zh-CN" altLang="en-US" dirty="0">
                <a:solidFill>
                  <a:schemeClr val="tx2"/>
                </a:solidFill>
                <a:latin typeface="Arial" panose="020B0604020202020204" pitchFamily="34" charset="0"/>
                <a:ea typeface="宋体" panose="02010600030101010101" pitchFamily="2" charset="-122"/>
              </a:rPr>
              <a:t>疱疹病毒科</a:t>
            </a:r>
            <a:endParaRPr lang="zh-CN" altLang="en-US" dirty="0">
              <a:solidFill>
                <a:schemeClr val="tx2"/>
              </a:solidFill>
              <a:latin typeface="Arial" panose="020B0604020202020204" pitchFamily="34" charset="0"/>
              <a:ea typeface="宋体" panose="02010600030101010101" pitchFamily="2" charset="-122"/>
            </a:endParaRPr>
          </a:p>
        </p:txBody>
      </p:sp>
      <p:sp>
        <p:nvSpPr>
          <p:cNvPr id="40972" name="Text Box 13"/>
          <p:cNvSpPr txBox="1"/>
          <p:nvPr/>
        </p:nvSpPr>
        <p:spPr>
          <a:xfrm>
            <a:off x="4503738" y="2997200"/>
            <a:ext cx="2160587" cy="457200"/>
          </a:xfrm>
          <a:prstGeom prst="rect">
            <a:avLst/>
          </a:prstGeom>
          <a:noFill/>
          <a:ln w="9525">
            <a:noFill/>
          </a:ln>
        </p:spPr>
        <p:txBody>
          <a:bodyPr anchor="t">
            <a:spAutoFit/>
          </a:bodyPr>
          <a:p>
            <a:pPr>
              <a:spcBef>
                <a:spcPct val="50000"/>
              </a:spcBef>
            </a:pPr>
            <a:r>
              <a:rPr lang="en-US" altLang="zh-CN" dirty="0">
                <a:solidFill>
                  <a:schemeClr val="tx2"/>
                </a:solidFill>
                <a:latin typeface="Arial" panose="020B0604020202020204" pitchFamily="34" charset="0"/>
                <a:ea typeface="宋体" panose="02010600030101010101" pitchFamily="2" charset="-122"/>
              </a:rPr>
              <a:t> </a:t>
            </a:r>
            <a:r>
              <a:rPr lang="zh-CN" altLang="en-US" dirty="0">
                <a:solidFill>
                  <a:schemeClr val="tx2"/>
                </a:solidFill>
                <a:latin typeface="Arial" panose="020B0604020202020204" pitchFamily="34" charset="0"/>
                <a:ea typeface="宋体" panose="02010600030101010101" pitchFamily="2" charset="-122"/>
              </a:rPr>
              <a:t>嗜肝病毒科</a:t>
            </a:r>
            <a:endParaRPr lang="zh-CN" altLang="en-US" dirty="0">
              <a:solidFill>
                <a:schemeClr val="tx2"/>
              </a:solidFill>
              <a:latin typeface="Arial" panose="020B0604020202020204" pitchFamily="34" charset="0"/>
              <a:ea typeface="宋体" panose="02010600030101010101" pitchFamily="2" charset="-122"/>
            </a:endParaRPr>
          </a:p>
        </p:txBody>
      </p:sp>
      <p:sp>
        <p:nvSpPr>
          <p:cNvPr id="40973" name="Text Box 14"/>
          <p:cNvSpPr txBox="1"/>
          <p:nvPr/>
        </p:nvSpPr>
        <p:spPr>
          <a:xfrm>
            <a:off x="4643438" y="3429000"/>
            <a:ext cx="2089150" cy="457200"/>
          </a:xfrm>
          <a:prstGeom prst="rect">
            <a:avLst/>
          </a:prstGeom>
          <a:noFill/>
          <a:ln w="9525">
            <a:noFill/>
          </a:ln>
        </p:spPr>
        <p:txBody>
          <a:bodyPr anchor="t">
            <a:spAutoFit/>
          </a:bodyPr>
          <a:p>
            <a:pPr>
              <a:spcBef>
                <a:spcPct val="50000"/>
              </a:spcBef>
            </a:pPr>
            <a:r>
              <a:rPr lang="zh-CN" altLang="en-US" b="0" dirty="0">
                <a:latin typeface="Arial" panose="020B0604020202020204" pitchFamily="34" charset="0"/>
                <a:ea typeface="宋体" panose="02010600030101010101" pitchFamily="2" charset="-122"/>
              </a:rPr>
              <a:t>腺病毒科</a:t>
            </a:r>
            <a:endParaRPr lang="zh-CN" altLang="en-US" b="0" dirty="0">
              <a:latin typeface="Arial" panose="020B0604020202020204" pitchFamily="34" charset="0"/>
              <a:ea typeface="宋体" panose="02010600030101010101" pitchFamily="2" charset="-122"/>
            </a:endParaRPr>
          </a:p>
        </p:txBody>
      </p:sp>
      <p:sp>
        <p:nvSpPr>
          <p:cNvPr id="40974" name="Text Box 15"/>
          <p:cNvSpPr txBox="1"/>
          <p:nvPr/>
        </p:nvSpPr>
        <p:spPr>
          <a:xfrm>
            <a:off x="4572000" y="3933825"/>
            <a:ext cx="1871663" cy="457200"/>
          </a:xfrm>
          <a:prstGeom prst="rect">
            <a:avLst/>
          </a:prstGeom>
          <a:noFill/>
          <a:ln w="9525">
            <a:noFill/>
          </a:ln>
        </p:spPr>
        <p:txBody>
          <a:bodyPr anchor="t">
            <a:spAutoFit/>
          </a:bodyPr>
          <a:p>
            <a:pPr>
              <a:spcBef>
                <a:spcPct val="50000"/>
              </a:spcBef>
            </a:pPr>
            <a:r>
              <a:rPr lang="en-US" altLang="zh-CN" b="0" dirty="0">
                <a:latin typeface="Arial" panose="020B0604020202020204" pitchFamily="34" charset="0"/>
                <a:ea typeface="宋体" panose="02010600030101010101" pitchFamily="2" charset="-122"/>
              </a:rPr>
              <a:t> </a:t>
            </a:r>
            <a:r>
              <a:rPr lang="zh-CN" altLang="en-US" b="0" dirty="0">
                <a:latin typeface="Arial" panose="020B0604020202020204" pitchFamily="34" charset="0"/>
                <a:ea typeface="宋体" panose="02010600030101010101" pitchFamily="2" charset="-122"/>
              </a:rPr>
              <a:t>多瘤病毒科</a:t>
            </a:r>
            <a:endParaRPr lang="zh-CN" altLang="en-US" b="0" dirty="0">
              <a:latin typeface="Arial" panose="020B0604020202020204" pitchFamily="34" charset="0"/>
              <a:ea typeface="宋体" panose="02010600030101010101" pitchFamily="2" charset="-122"/>
            </a:endParaRPr>
          </a:p>
        </p:txBody>
      </p:sp>
      <p:sp>
        <p:nvSpPr>
          <p:cNvPr id="40975" name="AutoShape 16"/>
          <p:cNvSpPr/>
          <p:nvPr/>
        </p:nvSpPr>
        <p:spPr>
          <a:xfrm>
            <a:off x="6948488" y="2133600"/>
            <a:ext cx="71437" cy="1150938"/>
          </a:xfrm>
          <a:prstGeom prst="rightBrace">
            <a:avLst>
              <a:gd name="adj1" fmla="val 133961"/>
              <a:gd name="adj2" fmla="val 50000"/>
            </a:avLst>
          </a:prstGeom>
          <a:noFill/>
          <a:ln w="9525" cap="flat" cmpd="sng">
            <a:solidFill>
              <a:schemeClr val="tx1"/>
            </a:solidFill>
            <a:prstDash val="solid"/>
            <a:round/>
            <a:headEnd type="none" w="med" len="med"/>
            <a:tailEnd type="none" w="med" len="med"/>
          </a:ln>
        </p:spPr>
        <p:txBody>
          <a:bodyPr wrap="none" anchor="ctr"/>
          <a:p>
            <a:pPr latinLnBrk="1"/>
            <a:endParaRPr lang="zh-CN" altLang="en-US" dirty="0">
              <a:latin typeface="Arial" panose="020B0604020202020204" pitchFamily="34" charset="0"/>
              <a:ea typeface="HY견고딕" pitchFamily="18" charset="-127"/>
            </a:endParaRPr>
          </a:p>
        </p:txBody>
      </p:sp>
      <p:sp>
        <p:nvSpPr>
          <p:cNvPr id="40976" name="Text Box 17"/>
          <p:cNvSpPr txBox="1"/>
          <p:nvPr/>
        </p:nvSpPr>
        <p:spPr>
          <a:xfrm>
            <a:off x="7308850" y="2565400"/>
            <a:ext cx="1584325" cy="641350"/>
          </a:xfrm>
          <a:prstGeom prst="rect">
            <a:avLst/>
          </a:prstGeom>
          <a:noFill/>
          <a:ln w="9525">
            <a:noFill/>
          </a:ln>
        </p:spPr>
        <p:txBody>
          <a:bodyPr anchor="t">
            <a:spAutoFit/>
          </a:bodyPr>
          <a:p>
            <a:pPr>
              <a:spcBef>
                <a:spcPct val="50000"/>
              </a:spcBef>
            </a:pPr>
            <a:r>
              <a:rPr lang="zh-CN" altLang="en-US" sz="1800" dirty="0">
                <a:solidFill>
                  <a:srgbClr val="FF0000"/>
                </a:solidFill>
                <a:latin typeface="Arial" panose="020B0604020202020204" pitchFamily="34" charset="0"/>
                <a:ea typeface="宋体" panose="02010600030101010101" pitchFamily="2" charset="-122"/>
              </a:rPr>
              <a:t>与人类肿瘤关系最密切</a:t>
            </a:r>
            <a:endParaRPr lang="zh-CN" altLang="en-US" sz="1800" dirty="0">
              <a:solidFill>
                <a:srgbClr val="FF0000"/>
              </a:solidFill>
              <a:latin typeface="Arial" panose="020B0604020202020204" pitchFamily="34" charset="0"/>
              <a:ea typeface="宋体" panose="02010600030101010101" pitchFamily="2" charset="-122"/>
            </a:endParaRPr>
          </a:p>
        </p:txBody>
      </p:sp>
      <p:sp>
        <p:nvSpPr>
          <p:cNvPr id="40977" name="Line 18"/>
          <p:cNvSpPr/>
          <p:nvPr/>
        </p:nvSpPr>
        <p:spPr>
          <a:xfrm>
            <a:off x="3924300" y="4941888"/>
            <a:ext cx="792163" cy="0"/>
          </a:xfrm>
          <a:prstGeom prst="line">
            <a:avLst/>
          </a:prstGeom>
          <a:ln w="9525" cap="flat" cmpd="sng">
            <a:solidFill>
              <a:schemeClr val="tx1"/>
            </a:solidFill>
            <a:prstDash val="solid"/>
            <a:round/>
            <a:headEnd type="none" w="med" len="med"/>
            <a:tailEnd type="triangle" w="med" len="med"/>
          </a:ln>
        </p:spPr>
      </p:sp>
      <p:sp>
        <p:nvSpPr>
          <p:cNvPr id="40978" name="Text Box 19"/>
          <p:cNvSpPr txBox="1"/>
          <p:nvPr/>
        </p:nvSpPr>
        <p:spPr>
          <a:xfrm>
            <a:off x="4787900" y="4797425"/>
            <a:ext cx="2376488" cy="366713"/>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多种分类依据</a:t>
            </a:r>
            <a:endParaRPr lang="zh-CN" altLang="en-US" sz="1800" b="0" dirty="0">
              <a:latin typeface="Arial" panose="020B0604020202020204" pitchFamily="34" charset="0"/>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0" y="274638"/>
            <a:ext cx="8229600" cy="850900"/>
          </a:xfrm>
        </p:spPr>
        <p:txBody>
          <a:bodyPr vert="horz" wrap="square" lIns="450000" tIns="45720" rIns="450000" bIns="45720" anchor="ctr"/>
          <a:p>
            <a:pPr eaLnBrk="1" hangingPunct="1"/>
            <a:r>
              <a:rPr lang="en-US" altLang="zh-CN" dirty="0">
                <a:solidFill>
                  <a:schemeClr val="tx1"/>
                </a:solidFill>
              </a:rPr>
              <a:t>DNA</a:t>
            </a:r>
            <a:r>
              <a:rPr lang="zh-CN" altLang="en-US" dirty="0">
                <a:solidFill>
                  <a:schemeClr val="tx1"/>
                </a:solidFill>
              </a:rPr>
              <a:t>肿瘤病毒</a:t>
            </a:r>
            <a:endParaRPr lang="zh-CN" altLang="en-US" dirty="0">
              <a:solidFill>
                <a:schemeClr val="tx1"/>
              </a:solidFill>
            </a:endParaRPr>
          </a:p>
        </p:txBody>
      </p:sp>
      <p:sp>
        <p:nvSpPr>
          <p:cNvPr id="41986" name="Rectangle 3"/>
          <p:cNvSpPr>
            <a:spLocks noGrp="1"/>
          </p:cNvSpPr>
          <p:nvPr>
            <p:ph type="body"/>
          </p:nvPr>
        </p:nvSpPr>
        <p:spPr>
          <a:xfrm>
            <a:off x="468313" y="1268413"/>
            <a:ext cx="8229600" cy="4533900"/>
          </a:xfrm>
        </p:spPr>
        <p:txBody>
          <a:bodyPr vert="horz" wrap="square" lIns="91440" tIns="45720" rIns="91440" bIns="45720" anchor="t"/>
          <a:p>
            <a:pPr eaLnBrk="1" hangingPunct="1">
              <a:buClr>
                <a:srgbClr val="008080"/>
              </a:buClr>
              <a:buFont typeface="Wingdings" panose="05000000000000000000" pitchFamily="2" charset="2"/>
              <a:buChar char="Ø"/>
            </a:pPr>
            <a:r>
              <a:rPr lang="en-US" altLang="zh-CN" dirty="0"/>
              <a:t> </a:t>
            </a:r>
            <a:r>
              <a:rPr lang="zh-CN" altLang="en-US" dirty="0"/>
              <a:t>乳头状瘤病毒科（</a:t>
            </a:r>
            <a:r>
              <a:rPr lang="en-US" altLang="zh-CN" dirty="0"/>
              <a:t>HPV</a:t>
            </a:r>
            <a:r>
              <a:rPr lang="zh-CN" altLang="en-US" dirty="0"/>
              <a:t>）：</a:t>
            </a:r>
            <a:endParaRPr lang="zh-CN" altLang="en-US" dirty="0"/>
          </a:p>
          <a:p>
            <a:pPr eaLnBrk="1" hangingPunct="1">
              <a:buNone/>
            </a:pPr>
            <a:r>
              <a:rPr lang="zh-CN" altLang="en-US" sz="2400" dirty="0"/>
              <a:t>    低危亚型（</a:t>
            </a:r>
            <a:r>
              <a:rPr lang="en-US" altLang="zh-CN" sz="2400" dirty="0"/>
              <a:t>HPV6</a:t>
            </a:r>
            <a:r>
              <a:rPr lang="zh-CN" altLang="en-US" sz="2400" dirty="0"/>
              <a:t>、</a:t>
            </a:r>
            <a:r>
              <a:rPr lang="en-US" altLang="zh-CN" sz="2400" dirty="0"/>
              <a:t>HPV11</a:t>
            </a:r>
            <a:r>
              <a:rPr lang="zh-CN" altLang="en-US" sz="2400" dirty="0"/>
              <a:t>）</a:t>
            </a:r>
            <a:endParaRPr lang="zh-CN" altLang="en-US" sz="2400" dirty="0"/>
          </a:p>
          <a:p>
            <a:pPr eaLnBrk="1" hangingPunct="1">
              <a:buNone/>
            </a:pPr>
            <a:r>
              <a:rPr lang="zh-CN" altLang="en-US" sz="2400" dirty="0"/>
              <a:t>    中危亚型（</a:t>
            </a:r>
            <a:r>
              <a:rPr lang="en-US" altLang="zh-CN" sz="2400" dirty="0"/>
              <a:t>HPV31</a:t>
            </a:r>
            <a:r>
              <a:rPr lang="zh-CN" altLang="en-US" sz="2400" dirty="0"/>
              <a:t>、</a:t>
            </a:r>
            <a:r>
              <a:rPr lang="en-US" altLang="zh-CN" sz="2400" dirty="0"/>
              <a:t>HPV33</a:t>
            </a:r>
            <a:r>
              <a:rPr lang="zh-CN" altLang="en-US" sz="2400" dirty="0"/>
              <a:t>、</a:t>
            </a:r>
            <a:r>
              <a:rPr lang="en-US" altLang="zh-CN" sz="2400" dirty="0"/>
              <a:t>HPV35</a:t>
            </a:r>
            <a:r>
              <a:rPr lang="zh-CN" altLang="en-US" sz="2400" dirty="0"/>
              <a:t>）</a:t>
            </a:r>
            <a:endParaRPr lang="zh-CN" altLang="en-US" sz="2400" dirty="0"/>
          </a:p>
          <a:p>
            <a:pPr eaLnBrk="1" hangingPunct="1">
              <a:buNone/>
            </a:pPr>
            <a:r>
              <a:rPr lang="zh-CN" altLang="en-US" sz="2400" dirty="0"/>
              <a:t>    </a:t>
            </a:r>
            <a:r>
              <a:rPr lang="zh-CN" altLang="en-US" sz="2400" b="1" dirty="0">
                <a:solidFill>
                  <a:srgbClr val="FF0000"/>
                </a:solidFill>
              </a:rPr>
              <a:t>高危亚型（</a:t>
            </a:r>
            <a:r>
              <a:rPr lang="en-US" altLang="zh-CN" sz="2400" b="1" dirty="0">
                <a:solidFill>
                  <a:srgbClr val="FF0000"/>
                </a:solidFill>
              </a:rPr>
              <a:t>HPV16</a:t>
            </a:r>
            <a:r>
              <a:rPr lang="zh-CN" altLang="en-US" sz="2400" b="1" dirty="0">
                <a:solidFill>
                  <a:srgbClr val="FF0000"/>
                </a:solidFill>
              </a:rPr>
              <a:t>、</a:t>
            </a:r>
            <a:r>
              <a:rPr lang="en-US" altLang="zh-CN" sz="2400" b="1" dirty="0">
                <a:solidFill>
                  <a:srgbClr val="FF0000"/>
                </a:solidFill>
              </a:rPr>
              <a:t>HPV18</a:t>
            </a:r>
            <a:r>
              <a:rPr lang="zh-CN" altLang="en-US" sz="2400" b="1" dirty="0">
                <a:solidFill>
                  <a:srgbClr val="FF0000"/>
                </a:solidFill>
              </a:rPr>
              <a:t>）</a:t>
            </a:r>
            <a:endParaRPr lang="zh-CN" altLang="en-US" sz="2400" b="1" dirty="0">
              <a:solidFill>
                <a:srgbClr val="FF0000"/>
              </a:solidFill>
            </a:endParaRPr>
          </a:p>
          <a:p>
            <a:pPr eaLnBrk="1" hangingPunct="1">
              <a:buClr>
                <a:srgbClr val="008080"/>
              </a:buClr>
              <a:buFont typeface="Wingdings" panose="05000000000000000000" pitchFamily="2" charset="2"/>
              <a:buChar char="Ø"/>
            </a:pPr>
            <a:r>
              <a:rPr lang="zh-CN" altLang="en-US" dirty="0"/>
              <a:t> 疱疹病毒科</a:t>
            </a:r>
            <a:endParaRPr lang="zh-CN" altLang="en-US" dirty="0"/>
          </a:p>
          <a:p>
            <a:pPr eaLnBrk="1" hangingPunct="1">
              <a:buClr>
                <a:srgbClr val="008080"/>
              </a:buClr>
              <a:buFont typeface="Wingdings" panose="05000000000000000000" pitchFamily="2" charset="2"/>
              <a:buNone/>
            </a:pPr>
            <a:r>
              <a:rPr lang="zh-CN" altLang="en-US" dirty="0"/>
              <a:t>   </a:t>
            </a:r>
            <a:r>
              <a:rPr lang="zh-CN" altLang="en-US" sz="2400" dirty="0"/>
              <a:t>可以引起潜伏感染，</a:t>
            </a:r>
            <a:r>
              <a:rPr lang="en-US" altLang="zh-CN" sz="2400" b="1" dirty="0">
                <a:solidFill>
                  <a:srgbClr val="FF0000"/>
                </a:solidFill>
              </a:rPr>
              <a:t>EB</a:t>
            </a:r>
            <a:r>
              <a:rPr lang="zh-CN" altLang="en-US" sz="2400" b="1" dirty="0">
                <a:solidFill>
                  <a:srgbClr val="FF0000"/>
                </a:solidFill>
              </a:rPr>
              <a:t>病毒：鼻咽癌、</a:t>
            </a:r>
            <a:r>
              <a:rPr lang="en-US" altLang="zh-CN" sz="2400" b="1" dirty="0">
                <a:solidFill>
                  <a:srgbClr val="FF0000"/>
                </a:solidFill>
              </a:rPr>
              <a:t>Burkitt</a:t>
            </a:r>
            <a:r>
              <a:rPr lang="zh-CN" altLang="en-US" sz="2400" b="1" dirty="0">
                <a:solidFill>
                  <a:srgbClr val="FF0000"/>
                </a:solidFill>
              </a:rPr>
              <a:t>淋巴瘤</a:t>
            </a:r>
            <a:endParaRPr lang="zh-CN" altLang="en-US" sz="2400" b="1" dirty="0">
              <a:solidFill>
                <a:srgbClr val="FF0000"/>
              </a:solidFill>
            </a:endParaRPr>
          </a:p>
          <a:p>
            <a:pPr eaLnBrk="1" hangingPunct="1">
              <a:buClr>
                <a:srgbClr val="008080"/>
              </a:buClr>
              <a:buFont typeface="Wingdings" panose="05000000000000000000" pitchFamily="2" charset="2"/>
              <a:buChar char="Ø"/>
            </a:pPr>
            <a:r>
              <a:rPr lang="zh-CN" altLang="en-US" dirty="0"/>
              <a:t> 嗜肝病毒科</a:t>
            </a:r>
            <a:endParaRPr lang="zh-CN" altLang="en-US" dirty="0"/>
          </a:p>
          <a:p>
            <a:pPr eaLnBrk="1" hangingPunct="1">
              <a:buClr>
                <a:srgbClr val="008080"/>
              </a:buClr>
              <a:buFont typeface="Wingdings" panose="05000000000000000000" pitchFamily="2" charset="2"/>
              <a:buNone/>
            </a:pPr>
            <a:r>
              <a:rPr lang="zh-CN" altLang="en-US" dirty="0"/>
              <a:t>   </a:t>
            </a:r>
            <a:r>
              <a:rPr lang="zh-CN" altLang="en-US" sz="2400" b="1" dirty="0">
                <a:solidFill>
                  <a:srgbClr val="FF0000"/>
                </a:solidFill>
              </a:rPr>
              <a:t>乙肝病毒：肝癌</a:t>
            </a:r>
            <a:endParaRPr lang="zh-CN" altLang="en-US" sz="2400" b="1" dirty="0">
              <a:solidFill>
                <a:srgbClr val="FF0000"/>
              </a:solidFill>
            </a:endParaRPr>
          </a:p>
        </p:txBody>
      </p:sp>
      <p:sp>
        <p:nvSpPr>
          <p:cNvPr id="41987" name="Text Box 6"/>
          <p:cNvSpPr txBox="1"/>
          <p:nvPr/>
        </p:nvSpPr>
        <p:spPr>
          <a:xfrm>
            <a:off x="5867400" y="1963738"/>
            <a:ext cx="647700" cy="1190625"/>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皮肤粘膜基底细胞</a:t>
            </a:r>
            <a:endParaRPr lang="zh-CN" altLang="en-US" sz="1800" b="0" dirty="0">
              <a:latin typeface="Arial" panose="020B0604020202020204" pitchFamily="34" charset="0"/>
              <a:ea typeface="宋体" panose="02010600030101010101" pitchFamily="2" charset="-122"/>
            </a:endParaRPr>
          </a:p>
        </p:txBody>
      </p:sp>
      <p:sp>
        <p:nvSpPr>
          <p:cNvPr id="41988" name="Line 7"/>
          <p:cNvSpPr/>
          <p:nvPr/>
        </p:nvSpPr>
        <p:spPr>
          <a:xfrm>
            <a:off x="6515100" y="2540000"/>
            <a:ext cx="360363" cy="1588"/>
          </a:xfrm>
          <a:prstGeom prst="line">
            <a:avLst/>
          </a:prstGeom>
          <a:ln w="9525" cap="flat" cmpd="sng">
            <a:solidFill>
              <a:schemeClr val="tx1"/>
            </a:solidFill>
            <a:prstDash val="solid"/>
            <a:round/>
            <a:headEnd type="none" w="med" len="med"/>
            <a:tailEnd type="triangle" w="med" len="med"/>
          </a:ln>
        </p:spPr>
      </p:sp>
      <p:sp>
        <p:nvSpPr>
          <p:cNvPr id="41989" name="Line 8"/>
          <p:cNvSpPr/>
          <p:nvPr/>
        </p:nvSpPr>
        <p:spPr>
          <a:xfrm>
            <a:off x="6948488" y="1674813"/>
            <a:ext cx="1587" cy="1512887"/>
          </a:xfrm>
          <a:prstGeom prst="line">
            <a:avLst/>
          </a:prstGeom>
          <a:ln w="9525" cap="flat" cmpd="sng">
            <a:solidFill>
              <a:schemeClr val="tx1"/>
            </a:solidFill>
            <a:prstDash val="solid"/>
            <a:round/>
            <a:headEnd type="none" w="med" len="med"/>
            <a:tailEnd type="none" w="med" len="med"/>
          </a:ln>
        </p:spPr>
      </p:sp>
      <p:sp>
        <p:nvSpPr>
          <p:cNvPr id="41990" name="Text Box 9"/>
          <p:cNvSpPr txBox="1"/>
          <p:nvPr/>
        </p:nvSpPr>
        <p:spPr>
          <a:xfrm>
            <a:off x="7164388" y="1674813"/>
            <a:ext cx="1801812" cy="2032000"/>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乳头状瘤</a:t>
            </a:r>
            <a:endParaRPr lang="zh-CN" altLang="en-US" sz="1800" b="0" dirty="0">
              <a:latin typeface="Arial" panose="020B0604020202020204" pitchFamily="34" charset="0"/>
              <a:ea typeface="宋体" panose="02010600030101010101" pitchFamily="2" charset="-122"/>
            </a:endParaRPr>
          </a:p>
          <a:p>
            <a:pPr>
              <a:spcBef>
                <a:spcPct val="50000"/>
              </a:spcBef>
            </a:pPr>
            <a:r>
              <a:rPr lang="zh-CN" altLang="en-US" sz="1800" b="0" dirty="0">
                <a:latin typeface="Arial" panose="020B0604020202020204" pitchFamily="34" charset="0"/>
                <a:ea typeface="宋体" panose="02010600030101010101" pitchFamily="2" charset="-122"/>
              </a:rPr>
              <a:t>纤维瘤</a:t>
            </a:r>
            <a:endParaRPr lang="zh-CN" altLang="en-US" sz="1800" b="0" dirty="0">
              <a:latin typeface="Arial" panose="020B0604020202020204" pitchFamily="34" charset="0"/>
              <a:ea typeface="宋体" panose="02010600030101010101" pitchFamily="2" charset="-122"/>
            </a:endParaRPr>
          </a:p>
          <a:p>
            <a:pPr>
              <a:spcBef>
                <a:spcPct val="50000"/>
              </a:spcBef>
            </a:pPr>
            <a:r>
              <a:rPr lang="zh-CN" altLang="en-US" sz="1800" b="0" dirty="0">
                <a:latin typeface="Arial" panose="020B0604020202020204" pitchFamily="34" charset="0"/>
                <a:ea typeface="宋体" panose="02010600030101010101" pitchFamily="2" charset="-122"/>
              </a:rPr>
              <a:t>疣</a:t>
            </a:r>
            <a:endParaRPr lang="zh-CN" altLang="en-US" sz="1800" b="0" dirty="0">
              <a:latin typeface="Arial" panose="020B0604020202020204" pitchFamily="34" charset="0"/>
              <a:ea typeface="宋体" panose="02010600030101010101" pitchFamily="2" charset="-122"/>
            </a:endParaRPr>
          </a:p>
          <a:p>
            <a:pPr>
              <a:spcBef>
                <a:spcPct val="50000"/>
              </a:spcBef>
            </a:pPr>
            <a:r>
              <a:rPr lang="zh-CN" altLang="en-US" sz="1800" dirty="0">
                <a:solidFill>
                  <a:srgbClr val="FF0000"/>
                </a:solidFill>
                <a:latin typeface="Arial" panose="020B0604020202020204" pitchFamily="34" charset="0"/>
                <a:ea typeface="宋体" panose="02010600030101010101" pitchFamily="2" charset="-122"/>
              </a:rPr>
              <a:t>宫颈癌、口腔癌</a:t>
            </a:r>
            <a:endParaRPr lang="en-US" altLang="zh-CN" sz="1800" dirty="0">
              <a:solidFill>
                <a:srgbClr val="FF0000"/>
              </a:solidFill>
              <a:latin typeface="Arial" panose="020B0604020202020204" pitchFamily="34" charset="0"/>
              <a:ea typeface="宋体" panose="02010600030101010101" pitchFamily="2" charset="-122"/>
            </a:endParaRPr>
          </a:p>
          <a:p>
            <a:pPr>
              <a:spcBef>
                <a:spcPct val="50000"/>
              </a:spcBef>
            </a:pPr>
            <a:r>
              <a:rPr lang="zh-CN" altLang="en-US" sz="1800" dirty="0">
                <a:solidFill>
                  <a:srgbClr val="FF0000"/>
                </a:solidFill>
                <a:latin typeface="Arial" panose="020B0604020202020204" pitchFamily="34" charset="0"/>
                <a:ea typeface="宋体" panose="02010600030101010101" pitchFamily="2" charset="-122"/>
              </a:rPr>
              <a:t>肛管鳞癌</a:t>
            </a:r>
            <a:endParaRPr lang="zh-CN" altLang="en-US" sz="1800" dirty="0">
              <a:solidFill>
                <a:srgbClr val="FF0000"/>
              </a:solidFill>
              <a:latin typeface="Arial" panose="020B0604020202020204" pitchFamily="34" charset="0"/>
              <a:ea typeface="宋体" panose="02010600030101010101" pitchFamily="2" charset="-122"/>
            </a:endParaRPr>
          </a:p>
        </p:txBody>
      </p:sp>
      <p:sp>
        <p:nvSpPr>
          <p:cNvPr id="41991" name="Text Box 14"/>
          <p:cNvSpPr txBox="1"/>
          <p:nvPr/>
        </p:nvSpPr>
        <p:spPr>
          <a:xfrm>
            <a:off x="4500563" y="5445125"/>
            <a:ext cx="1439862" cy="366713"/>
          </a:xfrm>
          <a:prstGeom prst="rect">
            <a:avLst/>
          </a:prstGeom>
          <a:noFill/>
          <a:ln w="9525">
            <a:noFill/>
          </a:ln>
        </p:spPr>
        <p:txBody>
          <a:bodyPr anchor="t">
            <a:spAutoFit/>
          </a:bodyPr>
          <a:p>
            <a:endParaRPr lang="en-US" altLang="zh-CN" sz="1800" b="0" dirty="0">
              <a:latin typeface="Arial" panose="020B0604020202020204" pitchFamily="34" charset="0"/>
              <a:ea typeface="宋体" panose="02010600030101010101" pitchFamily="2" charset="-122"/>
            </a:endParaRPr>
          </a:p>
        </p:txBody>
      </p:sp>
      <p:pic>
        <p:nvPicPr>
          <p:cNvPr id="41992" name="Picture 16"/>
          <p:cNvPicPr>
            <a:picLocks noChangeAspect="1"/>
          </p:cNvPicPr>
          <p:nvPr/>
        </p:nvPicPr>
        <p:blipFill>
          <a:blip r:embed="rId1"/>
          <a:stretch>
            <a:fillRect/>
          </a:stretch>
        </p:blipFill>
        <p:spPr>
          <a:xfrm>
            <a:off x="7956550" y="5373688"/>
            <a:ext cx="1187450" cy="1484312"/>
          </a:xfrm>
          <a:prstGeom prst="rect">
            <a:avLst/>
          </a:prstGeom>
          <a:noFill/>
          <a:ln w="9525">
            <a:noFill/>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0" y="0"/>
            <a:ext cx="8229600" cy="1143000"/>
          </a:xfrm>
        </p:spPr>
        <p:txBody>
          <a:bodyPr vert="horz" wrap="square" lIns="450000" tIns="45720" rIns="450000" bIns="45720" anchor="ctr"/>
          <a:p>
            <a:pPr eaLnBrk="1" hangingPunct="1"/>
            <a:r>
              <a:rPr lang="en-US" altLang="zh-CN" dirty="0"/>
              <a:t>	RNA</a:t>
            </a:r>
            <a:r>
              <a:rPr lang="zh-CN" altLang="en-US" dirty="0"/>
              <a:t>肿瘤病毒分类</a:t>
            </a:r>
            <a:endParaRPr lang="zh-CN" altLang="en-US" dirty="0"/>
          </a:p>
        </p:txBody>
      </p:sp>
      <p:graphicFrame>
        <p:nvGraphicFramePr>
          <p:cNvPr id="25673" name="表格 25672"/>
          <p:cNvGraphicFramePr/>
          <p:nvPr/>
        </p:nvGraphicFramePr>
        <p:xfrm>
          <a:off x="395288" y="1044575"/>
          <a:ext cx="8280400" cy="5049838"/>
        </p:xfrm>
        <a:graphic>
          <a:graphicData uri="http://schemas.openxmlformats.org/drawingml/2006/table">
            <a:tbl>
              <a:tblPr/>
              <a:tblGrid>
                <a:gridCol w="1452563"/>
                <a:gridCol w="2241550"/>
                <a:gridCol w="4586287"/>
              </a:tblGrid>
              <a:tr h="338156">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latin typeface="Times New Roman" panose="02020603050405020304" pitchFamily="18" charset="0"/>
                        </a:rPr>
                        <a:t>分类依据</a:t>
                      </a:r>
                      <a:endParaRPr lang="zh-CN" altLang="en-US" sz="16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latin typeface="Times New Roman" panose="02020603050405020304" pitchFamily="18" charset="0"/>
                        </a:rPr>
                        <a:t>分类</a:t>
                      </a:r>
                      <a:endParaRPr lang="zh-CN" altLang="en-US" sz="16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latin typeface="Times New Roman" panose="02020603050405020304" pitchFamily="18" charset="0"/>
                        </a:rPr>
                        <a:t>区别</a:t>
                      </a:r>
                      <a:endParaRPr lang="zh-CN" altLang="en-US" sz="16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22">
                <a:tc rowSpan="2">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来源</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外源性</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出生后获得，水平传播</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22">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内源性</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出生前获得，垂直传播</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22">
                <a:tc rowSpan="2">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病程缓急</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急性</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潜伏期短，缺陷病毒，增殖需要辅助性病毒协助</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22">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慢性</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潜伏期长，非缺陷病毒，独立产生子代</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5304">
                <a:tc rowSpan="4">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latin typeface="Times New Roman" panose="02020603050405020304" pitchFamily="18" charset="0"/>
                        </a:rPr>
                        <a:t>所致肿瘤</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latin typeface="Times New Roman" panose="02020603050405020304" pitchFamily="18" charset="0"/>
                        </a:rPr>
                        <a:t>白血病病毒</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latin typeface="Times New Roman" panose="02020603050405020304" pitchFamily="18" charset="0"/>
                        </a:rPr>
                        <a:t>白血病</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5304">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latin typeface="Times New Roman" panose="02020603050405020304" pitchFamily="18" charset="0"/>
                        </a:rPr>
                        <a:t>乳腺癌病毒</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latin typeface="Times New Roman" panose="02020603050405020304" pitchFamily="18" charset="0"/>
                        </a:rPr>
                        <a:t>乳腺癌</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5304">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rPr>
                        <a:t>人类嗜淋巴细胞病毒</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rPr>
                        <a:t>淋巴瘤</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5304">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latin typeface="Times New Roman" panose="02020603050405020304" pitchFamily="18" charset="0"/>
                        </a:rPr>
                        <a:t>肉瘤病毒</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600" b="1" dirty="0">
                          <a:solidFill>
                            <a:srgbClr val="FF0000"/>
                          </a:solidFill>
                          <a:latin typeface="Times New Roman" panose="02020603050405020304" pitchFamily="18" charset="0"/>
                        </a:rPr>
                        <a:t>肉瘤</a:t>
                      </a:r>
                      <a:endParaRPr lang="zh-CN" altLang="en-US" sz="1600" b="1" dirty="0">
                        <a:solidFill>
                          <a:srgbClr val="FF0000"/>
                        </a:solidFill>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991">
                <a:tc rowSpan="4">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电镜下形态</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en-US" altLang="zh-CN" sz="1400" b="1">
                          <a:latin typeface="Times New Roman" panose="02020603050405020304" pitchFamily="18" charset="0"/>
                        </a:rPr>
                        <a:t>A</a:t>
                      </a:r>
                      <a:r>
                        <a:rPr lang="zh-CN" altLang="en-US" sz="1400" b="1" dirty="0">
                          <a:latin typeface="Times New Roman" panose="02020603050405020304" pitchFamily="18" charset="0"/>
                        </a:rPr>
                        <a:t>型</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未成熟病毒颗粒</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6403">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en-US" altLang="zh-CN" sz="1400" b="1">
                          <a:latin typeface="Times New Roman" panose="02020603050405020304" pitchFamily="18" charset="0"/>
                        </a:rPr>
                        <a:t>B</a:t>
                      </a:r>
                      <a:r>
                        <a:rPr lang="zh-CN" altLang="en-US" sz="1400" b="1" dirty="0">
                          <a:latin typeface="Times New Roman" panose="02020603050405020304" pitchFamily="18" charset="0"/>
                        </a:rPr>
                        <a:t>型</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完整病毒颗粒</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991">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en-US" altLang="zh-CN" sz="1400" b="1">
                          <a:latin typeface="Times New Roman" panose="02020603050405020304" pitchFamily="18" charset="0"/>
                        </a:rPr>
                        <a:t>C</a:t>
                      </a:r>
                      <a:r>
                        <a:rPr lang="zh-CN" altLang="en-US" sz="1400" b="1" dirty="0">
                          <a:latin typeface="Times New Roman" panose="02020603050405020304" pitchFamily="18" charset="0"/>
                          <a:ea typeface="宋体" panose="02010600030101010101" pitchFamily="2" charset="-122"/>
                        </a:rPr>
                        <a:t>型</a:t>
                      </a:r>
                      <a:endParaRPr lang="zh-CN" altLang="en-US" sz="1400" b="1" dirty="0">
                        <a:ea typeface="宋体" panose="02010600030101010101" pitchFamily="2" charset="-122"/>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06404">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en-US" altLang="zh-CN" sz="1400" b="1">
                          <a:latin typeface="Times New Roman" panose="02020603050405020304" pitchFamily="18" charset="0"/>
                        </a:rPr>
                        <a:t>D</a:t>
                      </a:r>
                      <a:r>
                        <a:rPr lang="zh-CN" altLang="en-US" sz="1400" b="1" dirty="0">
                          <a:latin typeface="Times New Roman" panose="02020603050405020304" pitchFamily="18" charset="0"/>
                          <a:ea typeface="宋体" panose="02010600030101010101" pitchFamily="2" charset="-122"/>
                        </a:rPr>
                        <a:t>型</a:t>
                      </a:r>
                      <a:endParaRPr lang="zh-CN" altLang="en-US" sz="1400" b="1" dirty="0">
                        <a:ea typeface="宋体" panose="02010600030101010101" pitchFamily="2" charset="-122"/>
                      </a:endParaRPr>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307991">
                <a:tc rowSpan="3">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基因组结构与致癌机制</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转导性反转录病毒</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具有病毒癌基因，能转导入宿主细胞</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6403">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顺式激活反转录病毒</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不整合病毒癌基因，能激活近旁细胞癌基因</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991">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FFFFFF"/>
                      </a:solidFill>
                      <a:prstDash val="solid"/>
                      <a:headEnd type="none" w="med" len="med"/>
                      <a:tailEnd type="none" w="med" len="med"/>
                    </a:lnB>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反式激活反转录病毒</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latinLnBrk="1" hangingPunct="0">
                        <a:spcBef>
                          <a:spcPct val="20000"/>
                        </a:spcBef>
                        <a:spcAft>
                          <a:spcPct val="0"/>
                        </a:spcAft>
                        <a:buFont typeface="Wingdings 2" panose="05020102010507070707" pitchFamily="18" charset="2"/>
                        <a:buChar char="©"/>
                        <a:defRPr kumimoji="1" sz="2800" b="0">
                          <a:solidFill>
                            <a:schemeClr val="bg2"/>
                          </a:solidFill>
                          <a:latin typeface="+mn-lt"/>
                          <a:ea typeface="+mn-ea"/>
                          <a:cs typeface="+mn-cs"/>
                        </a:defRPr>
                      </a:lvl1pPr>
                      <a:lvl2pPr marL="742950" lvl="1" indent="-285750" algn="l" rtl="0" eaLnBrk="0" fontAlgn="base" latinLnBrk="1" hangingPunct="0">
                        <a:spcBef>
                          <a:spcPct val="20000"/>
                        </a:spcBef>
                        <a:spcAft>
                          <a:spcPct val="0"/>
                        </a:spcAft>
                        <a:buFont typeface="Wingdings 2" panose="05020102010507070707" pitchFamily="18" charset="2"/>
                        <a:buChar char="±"/>
                        <a:defRPr kumimoji="1" sz="2000">
                          <a:solidFill>
                            <a:schemeClr val="bg2"/>
                          </a:solidFill>
                          <a:latin typeface="+mn-lt"/>
                          <a:ea typeface="+mn-ea"/>
                        </a:defRPr>
                      </a:lvl2pPr>
                      <a:lvl3pPr marL="1143000" lvl="2" indent="-228600" algn="l" rtl="0" eaLnBrk="0" fontAlgn="base" latinLnBrk="1" hangingPunct="0">
                        <a:spcBef>
                          <a:spcPct val="20000"/>
                        </a:spcBef>
                        <a:spcAft>
                          <a:spcPct val="0"/>
                        </a:spcAft>
                        <a:buSzPct val="95000"/>
                        <a:buFont typeface="Wingdings 2" panose="05020102010507070707" pitchFamily="18" charset="2"/>
                        <a:buChar char=""/>
                        <a:defRPr kumimoji="1" sz="1600">
                          <a:solidFill>
                            <a:schemeClr val="bg2"/>
                          </a:solidFill>
                          <a:latin typeface="Arial" panose="020B0604020202020204" pitchFamily="34" charset="0"/>
                          <a:ea typeface="HY견고딕" pitchFamily="18" charset="-127"/>
                        </a:defRPr>
                      </a:lvl3pPr>
                      <a:lvl4pPr marL="1600200" lvl="3" indent="-228600" algn="l" rtl="0" eaLnBrk="0" fontAlgn="base" latinLnBrk="1" hangingPunct="0">
                        <a:spcBef>
                          <a:spcPct val="20000"/>
                        </a:spcBef>
                        <a:spcAft>
                          <a:spcPct val="0"/>
                        </a:spcAft>
                        <a:buFont typeface="Wingdings 2" panose="05020102010507070707" pitchFamily="18" charset="2"/>
                        <a:buChar char=""/>
                        <a:defRPr kumimoji="1" sz="1400">
                          <a:solidFill>
                            <a:schemeClr val="bg2"/>
                          </a:solidFill>
                          <a:latin typeface="Arial" panose="020B0604020202020204" pitchFamily="34" charset="0"/>
                          <a:ea typeface="HY견고딕" pitchFamily="18" charset="-127"/>
                        </a:defRPr>
                      </a:lvl4pPr>
                      <a:lvl5pPr marL="2057400" lvl="4" indent="-228600" algn="l" rtl="0" eaLnBrk="0" fontAlgn="base" latinLnBrk="1" hangingPunct="0">
                        <a:spcBef>
                          <a:spcPct val="20000"/>
                        </a:spcBef>
                        <a:spcAft>
                          <a:spcPct val="0"/>
                        </a:spcAft>
                        <a:buFont typeface="Wingdings" panose="05000000000000000000" pitchFamily="2" charset="2"/>
                        <a:buChar char="è"/>
                        <a:defRPr kumimoji="1" sz="1200">
                          <a:solidFill>
                            <a:schemeClr val="bg2"/>
                          </a:solidFill>
                          <a:latin typeface="Arial" panose="020B0604020202020204" pitchFamily="34" charset="0"/>
                          <a:ea typeface="HY견고딕" pitchFamily="18" charset="-127"/>
                        </a:defRPr>
                      </a:lvl5pPr>
                    </a:lstStyle>
                    <a:p>
                      <a:pPr marL="0" lvl="0" indent="0" algn="ctr" eaLnBrk="1" hangingPunct="1">
                        <a:spcBef>
                          <a:spcPct val="0"/>
                        </a:spcBef>
                        <a:buNone/>
                      </a:pPr>
                      <a:r>
                        <a:rPr lang="zh-CN" altLang="en-US" sz="1400" b="1" dirty="0">
                          <a:latin typeface="Times New Roman" panose="02020603050405020304" pitchFamily="18" charset="0"/>
                        </a:rPr>
                        <a:t>编码调节蛋白激活癌基因</a:t>
                      </a:r>
                      <a:endParaRPr lang="zh-CN" altLang="en-US" sz="1400" b="1" dirty="0"/>
                    </a:p>
                  </a:txBody>
                  <a:tcPr marT="45725" marB="457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0" y="333375"/>
            <a:ext cx="9144000" cy="908050"/>
          </a:xfrm>
        </p:spPr>
        <p:txBody>
          <a:bodyPr vert="horz" wrap="square" lIns="450000" tIns="45720" rIns="450000" bIns="45720" anchor="ctr"/>
          <a:p>
            <a:pPr eaLnBrk="1" hangingPunct="1"/>
            <a:r>
              <a:rPr lang="zh-CN" altLang="en-US" dirty="0"/>
              <a:t>生物因素</a:t>
            </a:r>
            <a:r>
              <a:rPr lang="en-US" altLang="zh-CN" dirty="0"/>
              <a:t>--</a:t>
            </a:r>
            <a:r>
              <a:rPr lang="zh-CN" altLang="en-US" dirty="0"/>
              <a:t>细菌和寄生虫</a:t>
            </a:r>
            <a:endParaRPr lang="zh-CN" altLang="en-US" dirty="0"/>
          </a:p>
        </p:txBody>
      </p:sp>
      <p:sp>
        <p:nvSpPr>
          <p:cNvPr id="45058" name="Rectangle 3"/>
          <p:cNvSpPr>
            <a:spLocks noGrp="1"/>
          </p:cNvSpPr>
          <p:nvPr>
            <p:ph idx="1"/>
          </p:nvPr>
        </p:nvSpPr>
        <p:spPr>
          <a:xfrm>
            <a:off x="1331913" y="1279525"/>
            <a:ext cx="7345362" cy="4525963"/>
          </a:xfrm>
        </p:spPr>
        <p:txBody>
          <a:bodyPr vert="horz" wrap="square" lIns="91440" tIns="45720" rIns="91440" bIns="45720" anchor="t"/>
          <a:p>
            <a:pPr eaLnBrk="1" hangingPunct="1"/>
            <a:r>
              <a:rPr lang="zh-CN" altLang="en-US" b="1" dirty="0">
                <a:solidFill>
                  <a:schemeClr val="tx1"/>
                </a:solidFill>
              </a:rPr>
              <a:t>细菌</a:t>
            </a:r>
            <a:endParaRPr lang="zh-CN" altLang="en-US" b="1" dirty="0">
              <a:solidFill>
                <a:schemeClr val="tx1"/>
              </a:solidFill>
            </a:endParaRPr>
          </a:p>
          <a:p>
            <a:pPr eaLnBrk="1" hangingPunct="1">
              <a:buNone/>
            </a:pPr>
            <a:r>
              <a:rPr lang="zh-CN" altLang="en-US" b="1" dirty="0">
                <a:solidFill>
                  <a:srgbClr val="FF0000"/>
                </a:solidFill>
              </a:rPr>
              <a:t>	幽门螺杆菌（</a:t>
            </a:r>
            <a:r>
              <a:rPr lang="en-US" altLang="zh-CN" b="1" dirty="0">
                <a:solidFill>
                  <a:srgbClr val="FF0000"/>
                </a:solidFill>
              </a:rPr>
              <a:t>HP</a:t>
            </a:r>
            <a:r>
              <a:rPr lang="zh-CN" altLang="en-US" b="1" dirty="0">
                <a:solidFill>
                  <a:srgbClr val="FF0000"/>
                </a:solidFill>
              </a:rPr>
              <a:t>）→ 胃癌、胃淋巴瘤</a:t>
            </a:r>
            <a:endParaRPr lang="en-US" altLang="zh-CN" b="1" dirty="0">
              <a:solidFill>
                <a:srgbClr val="FF0000"/>
              </a:solidFill>
            </a:endParaRPr>
          </a:p>
          <a:p>
            <a:pPr eaLnBrk="1" hangingPunct="1"/>
            <a:endParaRPr lang="zh-CN" altLang="en-US" dirty="0"/>
          </a:p>
          <a:p>
            <a:pPr eaLnBrk="1" hangingPunct="1"/>
            <a:r>
              <a:rPr lang="zh-CN" altLang="en-US" dirty="0"/>
              <a:t>寄生虫</a:t>
            </a:r>
            <a:endParaRPr lang="zh-CN" altLang="en-US" dirty="0"/>
          </a:p>
          <a:p>
            <a:pPr eaLnBrk="1" hangingPunct="1">
              <a:buNone/>
            </a:pPr>
            <a:r>
              <a:rPr lang="zh-CN" altLang="en-US" dirty="0"/>
              <a:t>	</a:t>
            </a:r>
            <a:r>
              <a:rPr lang="zh-CN" altLang="en-US" dirty="0">
                <a:solidFill>
                  <a:schemeClr val="tx1"/>
                </a:solidFill>
              </a:rPr>
              <a:t>埃及血吸虫→ 膀胱癌</a:t>
            </a:r>
            <a:endParaRPr lang="zh-CN" altLang="en-US" dirty="0">
              <a:solidFill>
                <a:schemeClr val="tx1"/>
              </a:solidFill>
            </a:endParaRPr>
          </a:p>
          <a:p>
            <a:pPr eaLnBrk="1" hangingPunct="1">
              <a:buNone/>
            </a:pPr>
            <a:r>
              <a:rPr lang="zh-CN" altLang="en-US" dirty="0">
                <a:solidFill>
                  <a:schemeClr val="tx1"/>
                </a:solidFill>
              </a:rPr>
              <a:t>	日本血吸虫→ 结直肠癌</a:t>
            </a:r>
            <a:endParaRPr lang="zh-CN" altLang="en-US" dirty="0">
              <a:solidFill>
                <a:schemeClr val="tx1"/>
              </a:solidFill>
            </a:endParaRPr>
          </a:p>
          <a:p>
            <a:pPr eaLnBrk="1" hangingPunct="1">
              <a:buNone/>
            </a:pPr>
            <a:r>
              <a:rPr lang="zh-CN" altLang="en-US" dirty="0">
                <a:solidFill>
                  <a:srgbClr val="FF0000"/>
                </a:solidFill>
              </a:rPr>
              <a:t>	</a:t>
            </a:r>
            <a:r>
              <a:rPr lang="zh-CN" altLang="en-US" b="1" dirty="0">
                <a:solidFill>
                  <a:srgbClr val="FF0000"/>
                </a:solidFill>
              </a:rPr>
              <a:t>肝吸虫→ 肝癌、胆管癌（中国人群）</a:t>
            </a:r>
            <a:endParaRPr lang="zh-CN" altLang="en-US" b="1" dirty="0">
              <a:solidFill>
                <a:srgbClr val="FF0000"/>
              </a:solidFill>
            </a:endParaRPr>
          </a:p>
          <a:p>
            <a:pPr eaLnBrk="1" hangingPunct="1">
              <a:buNone/>
            </a:pPr>
            <a:endParaRPr lang="en-US" altLang="zh-CN" dirty="0">
              <a:solidFill>
                <a:schemeClr val="accent2"/>
              </a:solidFill>
            </a:endParaRPr>
          </a:p>
        </p:txBody>
      </p:sp>
      <p:pic>
        <p:nvPicPr>
          <p:cNvPr id="45059" name="Picture 8" descr="j0301072[1]"/>
          <p:cNvPicPr>
            <a:picLocks noChangeAspect="1"/>
          </p:cNvPicPr>
          <p:nvPr/>
        </p:nvPicPr>
        <p:blipFill>
          <a:blip r:embed="rId1"/>
          <a:stretch>
            <a:fillRect/>
          </a:stretch>
        </p:blipFill>
        <p:spPr>
          <a:xfrm>
            <a:off x="7667625" y="5381625"/>
            <a:ext cx="1476375" cy="1476375"/>
          </a:xfrm>
          <a:prstGeom prst="rect">
            <a:avLst/>
          </a:prstGeom>
          <a:noFill/>
          <a:ln w="9525">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vert="horz" wrap="square" lIns="450000" tIns="45720" rIns="450000" bIns="45720" anchor="ctr"/>
          <a:p>
            <a:pPr eaLnBrk="1" hangingPunct="1"/>
            <a:r>
              <a:rPr lang="zh-CN" altLang="en-US" b="0" dirty="0"/>
              <a:t>肿瘤的环境因素</a:t>
            </a:r>
            <a:endParaRPr lang="zh-CN" altLang="en-US" b="0" dirty="0"/>
          </a:p>
        </p:txBody>
      </p:sp>
      <p:sp>
        <p:nvSpPr>
          <p:cNvPr id="47106" name="Rectangle 3"/>
          <p:cNvSpPr>
            <a:spLocks noGrp="1"/>
          </p:cNvSpPr>
          <p:nvPr>
            <p:ph idx="1"/>
          </p:nvPr>
        </p:nvSpPr>
        <p:spPr/>
        <p:txBody>
          <a:bodyPr vert="horz" wrap="square" lIns="91440" tIns="45720" rIns="91440" bIns="45720" anchor="t"/>
          <a:p>
            <a:pPr eaLnBrk="1" hangingPunct="1"/>
            <a:r>
              <a:rPr lang="en-US" altLang="zh-CN" sz="3600" b="1" dirty="0"/>
              <a:t>  </a:t>
            </a:r>
            <a:r>
              <a:rPr lang="zh-CN" altLang="en-US" sz="3600" b="1" dirty="0"/>
              <a:t>化学因素</a:t>
            </a:r>
            <a:endParaRPr lang="zh-CN" altLang="en-US" sz="3600" b="1" dirty="0"/>
          </a:p>
          <a:p>
            <a:pPr eaLnBrk="1" hangingPunct="1"/>
            <a:r>
              <a:rPr lang="zh-CN" altLang="en-US" sz="3600" b="1" dirty="0"/>
              <a:t>  物理因素</a:t>
            </a:r>
            <a:endParaRPr lang="zh-CN" altLang="en-US" sz="3600" b="1" dirty="0"/>
          </a:p>
          <a:p>
            <a:pPr eaLnBrk="1" hangingPunct="1"/>
            <a:r>
              <a:rPr lang="zh-CN" altLang="en-US" sz="3600" b="1" dirty="0"/>
              <a:t>  生物因素</a:t>
            </a:r>
            <a:endParaRPr lang="en-US" altLang="zh-CN" sz="3600" b="1" dirty="0"/>
          </a:p>
          <a:p>
            <a:pPr eaLnBrk="1" hangingPunct="1"/>
            <a:r>
              <a:rPr lang="en-US" altLang="zh-CN" sz="3600" b="1" dirty="0">
                <a:solidFill>
                  <a:srgbClr val="008080"/>
                </a:solidFill>
              </a:rPr>
              <a:t>  </a:t>
            </a:r>
            <a:r>
              <a:rPr lang="zh-CN" altLang="en-US" sz="3600" b="1" dirty="0">
                <a:solidFill>
                  <a:srgbClr val="008080"/>
                </a:solidFill>
              </a:rPr>
              <a:t>营养因素</a:t>
            </a:r>
            <a:endParaRPr lang="zh-CN" altLang="en-US" sz="3600" b="1" dirty="0">
              <a:solidFill>
                <a:schemeClr val="tx1"/>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p:txBody>
          <a:bodyPr vert="horz" wrap="square" lIns="450000" tIns="45720" rIns="450000" bIns="45720" anchor="ctr"/>
          <a:p>
            <a:r>
              <a:rPr lang="zh-CN" altLang="en-US" dirty="0"/>
              <a:t>营养因素</a:t>
            </a:r>
            <a:endParaRPr lang="zh-CN" altLang="en-US" dirty="0"/>
          </a:p>
        </p:txBody>
      </p:sp>
      <p:sp>
        <p:nvSpPr>
          <p:cNvPr id="48130" name="内容占位符 2"/>
          <p:cNvSpPr>
            <a:spLocks noGrp="1"/>
          </p:cNvSpPr>
          <p:nvPr>
            <p:ph idx="1"/>
          </p:nvPr>
        </p:nvSpPr>
        <p:spPr/>
        <p:txBody>
          <a:bodyPr vert="horz" wrap="square" lIns="91440" tIns="45720" rIns="91440" bIns="45720" anchor="t"/>
          <a:p>
            <a:r>
              <a:rPr lang="zh-CN" altLang="en-US" dirty="0"/>
              <a:t> 营养缺乏</a:t>
            </a:r>
            <a:endParaRPr lang="en-US" altLang="zh-CN" dirty="0"/>
          </a:p>
          <a:p>
            <a:pPr lvl="1"/>
            <a:r>
              <a:rPr lang="zh-CN" altLang="en-US" dirty="0"/>
              <a:t>微量元素硒缺乏</a:t>
            </a:r>
            <a:r>
              <a:rPr lang="en-US" altLang="zh-CN" dirty="0"/>
              <a:t>：</a:t>
            </a:r>
            <a:r>
              <a:rPr lang="zh-CN" altLang="en-US" dirty="0"/>
              <a:t>肝癌</a:t>
            </a:r>
            <a:endParaRPr lang="zh-CN" altLang="en-US" dirty="0"/>
          </a:p>
          <a:p>
            <a:pPr lvl="1"/>
            <a:r>
              <a:rPr lang="zh-CN" altLang="en-US" dirty="0"/>
              <a:t>维生素</a:t>
            </a:r>
            <a:r>
              <a:rPr lang="en-US" altLang="zh-CN" dirty="0"/>
              <a:t>B、C</a:t>
            </a:r>
            <a:r>
              <a:rPr lang="zh-CN" altLang="en-US" dirty="0"/>
              <a:t>缺乏:消化道肿瘤</a:t>
            </a:r>
            <a:endParaRPr lang="en-US" altLang="zh-CN" dirty="0"/>
          </a:p>
          <a:p>
            <a:pPr lvl="1"/>
            <a:r>
              <a:rPr lang="zh-CN" altLang="en-US" dirty="0"/>
              <a:t>食物纤维素缺乏：大肠癌</a:t>
            </a:r>
            <a:endParaRPr lang="en-US" altLang="zh-CN" dirty="0"/>
          </a:p>
          <a:p>
            <a:pPr lvl="1"/>
            <a:endParaRPr lang="en-US" altLang="zh-CN" dirty="0"/>
          </a:p>
          <a:p>
            <a:r>
              <a:rPr lang="zh-CN" altLang="en-US" dirty="0"/>
              <a:t>摄入过多</a:t>
            </a:r>
            <a:endParaRPr lang="en-US" altLang="zh-CN" dirty="0"/>
          </a:p>
          <a:p>
            <a:pPr lvl="1"/>
            <a:r>
              <a:rPr lang="zh-CN" altLang="en-US" dirty="0"/>
              <a:t>高脂饮食：乳腺癌、大肠癌、胆囊癌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450000" tIns="45720" rIns="450000" bIns="45720" anchor="ctr"/>
          <a:p>
            <a:pPr eaLnBrk="1" hangingPunct="1"/>
            <a:r>
              <a:rPr lang="zh-CN" altLang="en-US" dirty="0">
                <a:solidFill>
                  <a:srgbClr val="FF0000"/>
                </a:solidFill>
              </a:rPr>
              <a:t>医源性因素</a:t>
            </a:r>
            <a:endParaRPr lang="zh-CN" altLang="en-US" dirty="0">
              <a:solidFill>
                <a:srgbClr val="FF0000"/>
              </a:solidFill>
            </a:endParaRPr>
          </a:p>
        </p:txBody>
      </p:sp>
      <p:sp>
        <p:nvSpPr>
          <p:cNvPr id="49154" name="Rectangle 3"/>
          <p:cNvSpPr>
            <a:spLocks noGrp="1"/>
          </p:cNvSpPr>
          <p:nvPr>
            <p:ph idx="1"/>
          </p:nvPr>
        </p:nvSpPr>
        <p:spPr/>
        <p:txBody>
          <a:bodyPr vert="horz" wrap="square" lIns="91440" tIns="45720" rIns="91440" bIns="45720" anchor="t"/>
          <a:p>
            <a:pPr eaLnBrk="1" hangingPunct="1"/>
            <a:r>
              <a:rPr lang="en-US" altLang="zh-CN" sz="2800" dirty="0">
                <a:solidFill>
                  <a:schemeClr val="accent2"/>
                </a:solidFill>
              </a:rPr>
              <a:t>X</a:t>
            </a:r>
            <a:r>
              <a:rPr lang="zh-CN" altLang="en-US" sz="2800" dirty="0">
                <a:solidFill>
                  <a:schemeClr val="accent2"/>
                </a:solidFill>
              </a:rPr>
              <a:t>线检查和放射治疗</a:t>
            </a:r>
            <a:r>
              <a:rPr lang="zh-CN" altLang="en-US" sz="2800" dirty="0"/>
              <a:t>：白血病、皮肤癌、甲状腺癌、乳腺癌、食管癌等</a:t>
            </a:r>
            <a:endParaRPr lang="zh-CN" altLang="en-US" sz="2800" dirty="0"/>
          </a:p>
          <a:p>
            <a:pPr eaLnBrk="1" hangingPunct="1">
              <a:buNone/>
            </a:pPr>
            <a:r>
              <a:rPr lang="zh-CN" altLang="en-US" sz="2800" dirty="0"/>
              <a:t>  放射治疗导致肿瘤：</a:t>
            </a:r>
            <a:r>
              <a:rPr lang="en-US" altLang="zh-CN" sz="2800" dirty="0"/>
              <a:t>1. </a:t>
            </a:r>
            <a:r>
              <a:rPr lang="zh-CN" altLang="en-US" sz="2800" dirty="0"/>
              <a:t>有放射治疗史；</a:t>
            </a:r>
            <a:r>
              <a:rPr lang="en-US" altLang="zh-CN" sz="2800" dirty="0"/>
              <a:t>2. </a:t>
            </a:r>
            <a:r>
              <a:rPr lang="zh-CN" altLang="en-US" sz="2800" dirty="0"/>
              <a:t>放射野内；</a:t>
            </a:r>
            <a:r>
              <a:rPr lang="en-US" altLang="zh-CN" sz="2800" dirty="0"/>
              <a:t>3. </a:t>
            </a:r>
            <a:r>
              <a:rPr lang="zh-CN" altLang="en-US" sz="2800" dirty="0"/>
              <a:t>较长潜伏期；</a:t>
            </a:r>
            <a:r>
              <a:rPr lang="en-US" altLang="zh-CN" sz="2800" dirty="0"/>
              <a:t>4. </a:t>
            </a:r>
            <a:r>
              <a:rPr lang="zh-CN" altLang="en-US" sz="2800" dirty="0"/>
              <a:t>病理证实</a:t>
            </a:r>
            <a:endParaRPr lang="zh-CN" altLang="en-US" sz="2800" dirty="0"/>
          </a:p>
          <a:p>
            <a:pPr eaLnBrk="1" hangingPunct="1"/>
            <a:r>
              <a:rPr lang="zh-CN" altLang="en-US" sz="2800" dirty="0">
                <a:solidFill>
                  <a:schemeClr val="accent2"/>
                </a:solidFill>
              </a:rPr>
              <a:t>放射性核素</a:t>
            </a:r>
            <a:r>
              <a:rPr lang="zh-CN" altLang="en-US" sz="2800" dirty="0"/>
              <a:t>：</a:t>
            </a:r>
            <a:r>
              <a:rPr lang="en-US" altLang="zh-CN" sz="2800" baseline="30000" dirty="0"/>
              <a:t>32</a:t>
            </a:r>
            <a:r>
              <a:rPr lang="en-US" altLang="zh-CN" sz="2800" dirty="0"/>
              <a:t>P</a:t>
            </a:r>
            <a:r>
              <a:rPr lang="zh-CN" altLang="en-US" sz="2800" dirty="0"/>
              <a:t>、</a:t>
            </a:r>
            <a:r>
              <a:rPr lang="en-US" altLang="zh-CN" sz="2800" baseline="30000" dirty="0"/>
              <a:t>131</a:t>
            </a:r>
            <a:r>
              <a:rPr lang="en-US" altLang="zh-CN" sz="2800" dirty="0"/>
              <a:t>I</a:t>
            </a:r>
            <a:r>
              <a:rPr lang="zh-CN" altLang="en-US" sz="2800" dirty="0"/>
              <a:t>致白血病、甲状腺癌</a:t>
            </a:r>
            <a:endParaRPr lang="zh-CN" altLang="en-US" sz="2800" dirty="0"/>
          </a:p>
          <a:p>
            <a:pPr eaLnBrk="1" hangingPunct="1"/>
            <a:r>
              <a:rPr lang="zh-CN" altLang="en-US" sz="2800" dirty="0">
                <a:solidFill>
                  <a:schemeClr val="accent2"/>
                </a:solidFill>
              </a:rPr>
              <a:t>化疗药物</a:t>
            </a:r>
            <a:r>
              <a:rPr lang="zh-CN" altLang="en-US" sz="2800" dirty="0"/>
              <a:t>：烷化剂致白血病</a:t>
            </a:r>
            <a:endParaRPr lang="zh-CN" altLang="en-US" sz="2800" dirty="0"/>
          </a:p>
          <a:p>
            <a:pPr eaLnBrk="1" hangingPunct="1"/>
            <a:r>
              <a:rPr lang="zh-CN" altLang="en-US" sz="2800" dirty="0">
                <a:solidFill>
                  <a:schemeClr val="accent2"/>
                </a:solidFill>
              </a:rPr>
              <a:t>激素</a:t>
            </a:r>
            <a:r>
              <a:rPr lang="zh-CN" altLang="en-US" sz="2800" dirty="0"/>
              <a:t>：口服避孕药致乳腺癌等</a:t>
            </a:r>
            <a:endParaRPr lang="zh-CN" altLang="en-US" sz="2800" dirty="0"/>
          </a:p>
          <a:p>
            <a:pPr eaLnBrk="1" hangingPunct="1"/>
            <a:r>
              <a:rPr lang="zh-CN" altLang="en-US" sz="2800" dirty="0">
                <a:solidFill>
                  <a:schemeClr val="accent2"/>
                </a:solidFill>
              </a:rPr>
              <a:t>免疫抑制剂</a:t>
            </a:r>
            <a:r>
              <a:rPr lang="zh-CN" altLang="en-US" sz="2800" dirty="0"/>
              <a:t>：肾移植患者易发生多种肿瘤</a:t>
            </a:r>
            <a:endParaRPr lang="zh-CN" altLang="en-US" sz="2800" dirty="0"/>
          </a:p>
        </p:txBody>
      </p:sp>
      <p:pic>
        <p:nvPicPr>
          <p:cNvPr id="49155" name="Picture 4" descr="j0240721"/>
          <p:cNvPicPr>
            <a:picLocks noChangeAspect="1"/>
          </p:cNvPicPr>
          <p:nvPr/>
        </p:nvPicPr>
        <p:blipFill>
          <a:blip r:embed="rId1"/>
          <a:stretch>
            <a:fillRect/>
          </a:stretch>
        </p:blipFill>
        <p:spPr>
          <a:xfrm>
            <a:off x="7667625" y="5489575"/>
            <a:ext cx="1476375" cy="1368425"/>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ctrTitle" sz="quarter"/>
          </p:nvPr>
        </p:nvSpPr>
        <p:spPr>
          <a:xfrm>
            <a:off x="0" y="0"/>
            <a:ext cx="9144000" cy="908050"/>
          </a:xfrm>
        </p:spPr>
        <p:txBody>
          <a:bodyPr vert="horz" wrap="square" lIns="450000" tIns="45720" rIns="450000" bIns="45720" anchor="ctr"/>
          <a:p>
            <a:pPr algn="l" eaLnBrk="1" hangingPunct="1">
              <a:lnSpc>
                <a:spcPct val="100000"/>
              </a:lnSpc>
              <a:buClrTx/>
              <a:buSzTx/>
              <a:buFontTx/>
            </a:pPr>
            <a:r>
              <a:rPr lang="zh-CN" altLang="en-US" sz="3600" dirty="0">
                <a:solidFill>
                  <a:schemeClr val="tx2"/>
                </a:solidFill>
                <a:latin typeface="+mj-lt"/>
                <a:ea typeface="+mj-ea"/>
                <a:cs typeface="+mj-cs"/>
              </a:rPr>
              <a:t>肿瘤的病因概述</a:t>
            </a:r>
            <a:endParaRPr lang="zh-CN" altLang="en-US" sz="3600" dirty="0">
              <a:solidFill>
                <a:schemeClr val="tx2"/>
              </a:solidFill>
              <a:latin typeface="+mj-lt"/>
              <a:ea typeface="+mj-ea"/>
              <a:cs typeface="+mj-cs"/>
            </a:endParaRPr>
          </a:p>
        </p:txBody>
      </p:sp>
      <p:pic>
        <p:nvPicPr>
          <p:cNvPr id="8194" name="图片 78857" descr="C:\Users\X200\Pictures\pic180_9787535948731.jpg"/>
          <p:cNvPicPr>
            <a:picLocks noChangeAspect="1"/>
          </p:cNvPicPr>
          <p:nvPr/>
        </p:nvPicPr>
        <p:blipFill>
          <a:blip r:embed="rId1"/>
          <a:stretch>
            <a:fillRect/>
          </a:stretch>
        </p:blipFill>
        <p:spPr>
          <a:xfrm>
            <a:off x="215900" y="1524000"/>
            <a:ext cx="4000500" cy="4000500"/>
          </a:xfrm>
          <a:prstGeom prst="rect">
            <a:avLst/>
          </a:prstGeom>
          <a:noFill/>
          <a:ln w="9525">
            <a:noFill/>
          </a:ln>
        </p:spPr>
      </p:pic>
      <p:pic>
        <p:nvPicPr>
          <p:cNvPr id="8195" name="图片 78858" descr="C:\Users\X200\Pictures\1428884_114249924958_2.jpg"/>
          <p:cNvPicPr>
            <a:picLocks noChangeAspect="1"/>
          </p:cNvPicPr>
          <p:nvPr/>
        </p:nvPicPr>
        <p:blipFill>
          <a:blip r:embed="rId2"/>
          <a:stretch>
            <a:fillRect/>
          </a:stretch>
        </p:blipFill>
        <p:spPr>
          <a:xfrm>
            <a:off x="4406900" y="1524000"/>
            <a:ext cx="4267200" cy="4013200"/>
          </a:xfrm>
          <a:prstGeom prst="rect">
            <a:avLst/>
          </a:prstGeom>
          <a:noFill/>
          <a:ln w="9525">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vert="horz" wrap="square" lIns="450000" tIns="45720" rIns="450000" bIns="45720" anchor="ctr"/>
          <a:p>
            <a:pPr eaLnBrk="1" hangingPunct="1"/>
            <a:r>
              <a:rPr lang="zh-CN" altLang="en-US" dirty="0"/>
              <a:t>肿瘤的遗传性因素</a:t>
            </a:r>
            <a:endParaRPr lang="zh-CN" altLang="en-US" dirty="0"/>
          </a:p>
        </p:txBody>
      </p:sp>
      <p:sp>
        <p:nvSpPr>
          <p:cNvPr id="50178" name="Rectangle 3"/>
          <p:cNvSpPr>
            <a:spLocks noGrp="1"/>
          </p:cNvSpPr>
          <p:nvPr>
            <p:ph idx="1"/>
          </p:nvPr>
        </p:nvSpPr>
        <p:spPr>
          <a:xfrm>
            <a:off x="447675" y="1279525"/>
            <a:ext cx="7172325" cy="3521075"/>
          </a:xfrm>
        </p:spPr>
        <p:txBody>
          <a:bodyPr vert="horz" wrap="square" lIns="91440" tIns="45720" rIns="91440" bIns="45720" anchor="t"/>
          <a:p>
            <a:pPr eaLnBrk="1" hangingPunct="1"/>
            <a:r>
              <a:rPr lang="zh-CN" altLang="en-US" dirty="0">
                <a:solidFill>
                  <a:schemeClr val="tx1"/>
                </a:solidFill>
              </a:rPr>
              <a:t>癌家族</a:t>
            </a:r>
            <a:endParaRPr lang="zh-CN" altLang="en-US" dirty="0">
              <a:solidFill>
                <a:schemeClr val="tx1"/>
              </a:solidFill>
            </a:endParaRPr>
          </a:p>
          <a:p>
            <a:pPr lvl="1" eaLnBrk="1" hangingPunct="1"/>
            <a:r>
              <a:rPr lang="zh-CN" altLang="en-US" sz="2800" dirty="0">
                <a:solidFill>
                  <a:schemeClr val="tx1"/>
                </a:solidFill>
              </a:rPr>
              <a:t>具有肿瘤家族史</a:t>
            </a:r>
            <a:endParaRPr lang="zh-CN" altLang="en-US" sz="2800" dirty="0">
              <a:solidFill>
                <a:schemeClr val="tx1"/>
              </a:solidFill>
            </a:endParaRPr>
          </a:p>
          <a:p>
            <a:pPr lvl="1" eaLnBrk="1" hangingPunct="1"/>
            <a:r>
              <a:rPr lang="zh-CN" altLang="en-US" sz="2800" dirty="0">
                <a:solidFill>
                  <a:schemeClr val="tx1"/>
                </a:solidFill>
              </a:rPr>
              <a:t>家族成员中肿瘤的发病率比一般人群高</a:t>
            </a:r>
            <a:endParaRPr lang="zh-CN" altLang="en-US" sz="2800" dirty="0">
              <a:solidFill>
                <a:schemeClr val="tx1"/>
              </a:solidFill>
            </a:endParaRPr>
          </a:p>
          <a:p>
            <a:pPr lvl="1" eaLnBrk="1" hangingPunct="1"/>
            <a:r>
              <a:rPr lang="zh-CN" altLang="en-US" sz="2800" dirty="0">
                <a:solidFill>
                  <a:schemeClr val="tx1"/>
                </a:solidFill>
              </a:rPr>
              <a:t>发病年龄一般比较早</a:t>
            </a:r>
            <a:endParaRPr lang="zh-CN" altLang="en-US" sz="2800" dirty="0">
              <a:solidFill>
                <a:schemeClr val="tx1"/>
              </a:solidFill>
            </a:endParaRPr>
          </a:p>
          <a:p>
            <a:pPr lvl="1" eaLnBrk="1" hangingPunct="1"/>
            <a:r>
              <a:rPr lang="zh-CN" altLang="en-US" sz="2800" dirty="0">
                <a:solidFill>
                  <a:schemeClr val="tx1"/>
                </a:solidFill>
              </a:rPr>
              <a:t>往往有明确的致病性胚系突变基因（</a:t>
            </a:r>
            <a:r>
              <a:rPr lang="en-US" altLang="zh-CN" sz="2800" dirty="0">
                <a:solidFill>
                  <a:schemeClr val="tx1"/>
                </a:solidFill>
              </a:rPr>
              <a:t>APC,MMR,BRAC</a:t>
            </a:r>
            <a:r>
              <a:rPr lang="zh-CN" altLang="en-US" sz="2800" dirty="0">
                <a:solidFill>
                  <a:schemeClr val="tx1"/>
                </a:solidFill>
              </a:rPr>
              <a:t>等）</a:t>
            </a:r>
            <a:endParaRPr lang="zh-CN" altLang="en-US" sz="2800" dirty="0">
              <a:solidFill>
                <a:schemeClr val="tx1"/>
              </a:solidFill>
            </a:endParaRPr>
          </a:p>
          <a:p>
            <a:pPr lvl="1" eaLnBrk="1" hangingPunct="1"/>
            <a:endParaRPr lang="zh-CN" altLang="en-US" sz="2800" dirty="0">
              <a:solidFill>
                <a:schemeClr val="tx1"/>
              </a:solidFill>
            </a:endParaRPr>
          </a:p>
          <a:p>
            <a:pPr lvl="1" eaLnBrk="1" hangingPunct="1">
              <a:buNone/>
            </a:pPr>
            <a:r>
              <a:rPr lang="zh-CN" altLang="en-US" sz="2800" dirty="0">
                <a:solidFill>
                  <a:schemeClr val="tx1"/>
                </a:solidFill>
              </a:rPr>
              <a:t>	</a:t>
            </a:r>
            <a:endParaRPr lang="en-US" altLang="zh-CN" sz="2800" dirty="0">
              <a:solidFill>
                <a:schemeClr val="tx1"/>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450000" tIns="45720" rIns="450000" bIns="45720" anchor="ctr"/>
          <a:p>
            <a:pPr eaLnBrk="1" hangingPunct="1"/>
            <a:r>
              <a:rPr lang="zh-CN" altLang="en-US" dirty="0"/>
              <a:t>举例：林奇综合征</a:t>
            </a:r>
            <a:endParaRPr lang="zh-CN" altLang="en-US" dirty="0"/>
          </a:p>
        </p:txBody>
      </p:sp>
      <p:sp>
        <p:nvSpPr>
          <p:cNvPr id="51202" name="Rectangle 3"/>
          <p:cNvSpPr>
            <a:spLocks noGrp="1"/>
          </p:cNvSpPr>
          <p:nvPr>
            <p:ph idx="1"/>
          </p:nvPr>
        </p:nvSpPr>
        <p:spPr/>
        <p:txBody>
          <a:bodyPr vert="horz" wrap="square" lIns="91440" tIns="45720" rIns="91440" bIns="45720" anchor="t"/>
          <a:p>
            <a:pPr marL="0" indent="0" eaLnBrk="1" hangingPunct="1">
              <a:buNone/>
            </a:pPr>
            <a:r>
              <a:rPr lang="zh-CN" altLang="en-US" sz="2400" dirty="0"/>
              <a:t>林奇综合征</a:t>
            </a:r>
            <a:r>
              <a:rPr lang="zh-CN" altLang="zh-CN" sz="2400" dirty="0"/>
              <a:t>，又称为遗传性非息肉病性结直肠癌(hereditary nonpolyposis colorectal cancer，HNPCC)，是常染色体显性遗传综合征。其诊断标准为:</a:t>
            </a:r>
            <a:endParaRPr lang="zh-CN" altLang="zh-CN" sz="2400" dirty="0"/>
          </a:p>
          <a:p>
            <a:pPr marL="0" indent="0" eaLnBrk="1" hangingPunct="1">
              <a:buNone/>
            </a:pPr>
            <a:r>
              <a:rPr lang="zh-CN" altLang="zh-CN" sz="2400" dirty="0"/>
              <a:t>一、家族中至少3人经病理确诊为肠癌</a:t>
            </a:r>
            <a:r>
              <a:rPr lang="zh-CN" altLang="en-US" sz="2400" dirty="0"/>
              <a:t>或其它肿瘤（胃癌、肾盂输尿管癌、子宫内膜癌、卵巢癌等）</a:t>
            </a:r>
            <a:r>
              <a:rPr lang="zh-CN" altLang="zh-CN" sz="2400" dirty="0"/>
              <a:t>，且其中一人为其他2人的直系亲属;</a:t>
            </a:r>
            <a:endParaRPr lang="zh-CN" altLang="zh-CN" sz="2400" dirty="0"/>
          </a:p>
          <a:p>
            <a:pPr marL="0" indent="0" eaLnBrk="1" hangingPunct="1">
              <a:buNone/>
            </a:pPr>
            <a:r>
              <a:rPr lang="zh-CN" altLang="zh-CN" sz="2400" dirty="0"/>
              <a:t>二、必须累及连续2代人;</a:t>
            </a:r>
            <a:endParaRPr lang="zh-CN" altLang="zh-CN" sz="2400" dirty="0"/>
          </a:p>
          <a:p>
            <a:pPr marL="0" indent="0" eaLnBrk="1" hangingPunct="1">
              <a:buNone/>
            </a:pPr>
            <a:r>
              <a:rPr lang="zh-CN" altLang="zh-CN" sz="2400" dirty="0"/>
              <a:t>三、至少有1人大肠癌发病早于50岁;</a:t>
            </a:r>
            <a:endParaRPr lang="zh-CN" altLang="zh-CN" sz="2400" dirty="0"/>
          </a:p>
          <a:p>
            <a:pPr marL="0" indent="0" eaLnBrk="1" hangingPunct="1">
              <a:buNone/>
            </a:pPr>
            <a:r>
              <a:rPr lang="zh-CN" altLang="zh-CN" sz="2400" dirty="0"/>
              <a:t>四、排除家族性腺瘤性息肉病。</a:t>
            </a:r>
            <a:endParaRPr lang="zh-CN" altLang="zh-CN" sz="2400" dirty="0"/>
          </a:p>
          <a:p>
            <a:pPr marL="0" indent="0" eaLnBrk="1" hangingPunct="1">
              <a:buNone/>
            </a:pPr>
            <a:r>
              <a:rPr lang="zh-CN" altLang="zh-CN" sz="2400" dirty="0"/>
              <a:t>分子机制：错配修复(MMR)基因胚系突变，导致其功能缺失，无法</a:t>
            </a:r>
            <a:r>
              <a:rPr lang="zh-CN" altLang="en-US" sz="2400" dirty="0"/>
              <a:t>修复</a:t>
            </a:r>
            <a:r>
              <a:rPr lang="en-US" altLang="zh-CN" sz="2400" dirty="0"/>
              <a:t>DNA</a:t>
            </a:r>
            <a:r>
              <a:rPr lang="zh-CN" altLang="en-US" sz="2400" dirty="0"/>
              <a:t>复制过程中发生的错误并发生</a:t>
            </a:r>
            <a:r>
              <a:rPr lang="zh-CN" altLang="zh-CN" sz="2400" dirty="0"/>
              <a:t>微卫星不稳定性。</a:t>
            </a:r>
            <a:endParaRPr lang="zh-CN" altLang="zh-C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p:txBody>
          <a:bodyPr vert="horz" wrap="square" lIns="450000" tIns="45720" rIns="450000" bIns="45720" anchor="ctr"/>
          <a:p>
            <a:pPr eaLnBrk="1" hangingPunct="1"/>
            <a:r>
              <a:rPr lang="zh-CN" altLang="en-US" dirty="0"/>
              <a:t>肿瘤与基因</a:t>
            </a:r>
            <a:endParaRPr lang="zh-CN" altLang="en-US" dirty="0"/>
          </a:p>
        </p:txBody>
      </p:sp>
      <p:sp>
        <p:nvSpPr>
          <p:cNvPr id="52226" name="Rectangle 3"/>
          <p:cNvSpPr>
            <a:spLocks noGrp="1"/>
          </p:cNvSpPr>
          <p:nvPr>
            <p:ph idx="1"/>
          </p:nvPr>
        </p:nvSpPr>
        <p:spPr/>
        <p:txBody>
          <a:bodyPr vert="horz" wrap="square" lIns="91440" tIns="45720" rIns="91440" bIns="45720" anchor="t"/>
          <a:p>
            <a:pPr eaLnBrk="1" hangingPunct="1">
              <a:buNone/>
            </a:pPr>
            <a:r>
              <a:rPr lang="zh-CN" altLang="en-US" dirty="0"/>
              <a:t>基因的改变和肿瘤相关：</a:t>
            </a:r>
            <a:endParaRPr lang="zh-CN" altLang="en-US" dirty="0"/>
          </a:p>
          <a:p>
            <a:pPr eaLnBrk="1" hangingPunct="1">
              <a:buFont typeface="Wingdings" panose="05000000000000000000" pitchFamily="2" charset="2"/>
              <a:buChar char="u"/>
            </a:pPr>
            <a:r>
              <a:rPr lang="zh-CN" altLang="en-US" dirty="0"/>
              <a:t>癌基因</a:t>
            </a:r>
            <a:endParaRPr lang="zh-CN" altLang="en-US" dirty="0"/>
          </a:p>
          <a:p>
            <a:pPr eaLnBrk="1" hangingPunct="1">
              <a:buFont typeface="Wingdings" panose="05000000000000000000" pitchFamily="2" charset="2"/>
              <a:buChar char="u"/>
            </a:pPr>
            <a:r>
              <a:rPr lang="zh-CN" altLang="en-US" dirty="0"/>
              <a:t>抑癌基因</a:t>
            </a:r>
            <a:endParaRPr lang="zh-CN" altLang="en-US" dirty="0"/>
          </a:p>
          <a:p>
            <a:pPr eaLnBrk="1" hangingPunct="1">
              <a:buFont typeface="Wingdings" panose="05000000000000000000" pitchFamily="2" charset="2"/>
              <a:buChar char="u"/>
            </a:pPr>
            <a:r>
              <a:rPr lang="en-US" altLang="zh-CN" dirty="0"/>
              <a:t>DNA</a:t>
            </a:r>
            <a:r>
              <a:rPr lang="zh-CN" altLang="en-US" dirty="0"/>
              <a:t>错配修复基因</a:t>
            </a:r>
            <a:endParaRPr lang="zh-CN" altLang="en-US" dirty="0"/>
          </a:p>
        </p:txBody>
      </p:sp>
      <p:pic>
        <p:nvPicPr>
          <p:cNvPr id="52227" name="Picture 4" descr="j0370744[1]"/>
          <p:cNvPicPr>
            <a:picLocks noChangeAspect="1"/>
          </p:cNvPicPr>
          <p:nvPr/>
        </p:nvPicPr>
        <p:blipFill>
          <a:blip r:embed="rId1"/>
          <a:stretch>
            <a:fillRect/>
          </a:stretch>
        </p:blipFill>
        <p:spPr>
          <a:xfrm>
            <a:off x="8039100" y="5041900"/>
            <a:ext cx="1104900" cy="1816100"/>
          </a:xfrm>
          <a:prstGeom prst="rect">
            <a:avLst/>
          </a:prstGeom>
          <a:noFill/>
          <a:ln w="9525">
            <a:noFill/>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p:txBody>
          <a:bodyPr vert="horz" wrap="square" lIns="450000" tIns="45720" rIns="450000" bIns="45720" anchor="ctr"/>
          <a:p>
            <a:pPr eaLnBrk="1" hangingPunct="1"/>
            <a:r>
              <a:rPr lang="zh-CN" altLang="en-US" dirty="0"/>
              <a:t>癌基因（</a:t>
            </a:r>
            <a:r>
              <a:rPr lang="en-US" altLang="zh-CN" dirty="0"/>
              <a:t>Oncogene</a:t>
            </a:r>
            <a:r>
              <a:rPr lang="zh-CN" altLang="en-US" dirty="0"/>
              <a:t>）</a:t>
            </a:r>
            <a:endParaRPr lang="zh-CN" altLang="en-US" dirty="0"/>
          </a:p>
        </p:txBody>
      </p:sp>
      <p:sp>
        <p:nvSpPr>
          <p:cNvPr id="54274" name="Rectangle 3"/>
          <p:cNvSpPr>
            <a:spLocks noGrp="1"/>
          </p:cNvSpPr>
          <p:nvPr>
            <p:ph idx="1"/>
          </p:nvPr>
        </p:nvSpPr>
        <p:spPr/>
        <p:txBody>
          <a:bodyPr vert="horz" wrap="square" lIns="91440" tIns="45720" rIns="91440" bIns="45720" anchor="t"/>
          <a:p>
            <a:pPr eaLnBrk="1" hangingPunct="1"/>
            <a:r>
              <a:rPr lang="zh-CN" altLang="en-US" sz="2000" b="1" dirty="0">
                <a:solidFill>
                  <a:srgbClr val="FF0000"/>
                </a:solidFill>
              </a:rPr>
              <a:t>癌基因</a:t>
            </a:r>
            <a:r>
              <a:rPr lang="zh-CN" altLang="en-US" sz="2000" b="1" dirty="0"/>
              <a:t>：</a:t>
            </a:r>
            <a:r>
              <a:rPr lang="zh-CN" altLang="en-US" sz="2000" dirty="0"/>
              <a:t>癌基因是英文oncogene的译名，onco源于希腊字onkos，意思是肿瘤。顾名思义，癌基因是一类会引起细胞癌变的基因。其实，原癌基因有其正常的生物学功能，主要是刺激细胞正常的生长，以满足细胞更新的要求。只是当原癌基因发生突变后，才会在没有接收到生长信号的情况下仍然不断地促使细胞生长或使细胞免于死亡，最后导致细胞癌变。</a:t>
            </a:r>
            <a:endParaRPr lang="zh-CN" altLang="en-US" sz="2000" dirty="0"/>
          </a:p>
          <a:p>
            <a:pPr lvl="1" eaLnBrk="1" hangingPunct="1"/>
            <a:r>
              <a:rPr lang="zh-CN" altLang="en-US" sz="2000" b="1" dirty="0">
                <a:solidFill>
                  <a:srgbClr val="FF0000"/>
                </a:solidFill>
              </a:rPr>
              <a:t>病毒癌基因：</a:t>
            </a:r>
            <a:r>
              <a:rPr lang="zh-CN" altLang="en-US" sz="2000" dirty="0"/>
              <a:t>存在于病毒中的癌基因；分为</a:t>
            </a:r>
            <a:r>
              <a:rPr lang="en-US" altLang="zh-CN" sz="2000" dirty="0"/>
              <a:t> RNA</a:t>
            </a:r>
            <a:r>
              <a:rPr lang="zh-CN" altLang="en-US" sz="2000" dirty="0"/>
              <a:t>病毒癌基因和</a:t>
            </a:r>
            <a:r>
              <a:rPr lang="en-US" altLang="zh-CN" sz="2000" dirty="0"/>
              <a:t>DNA</a:t>
            </a:r>
            <a:r>
              <a:rPr lang="zh-CN" altLang="en-US" sz="2000" dirty="0"/>
              <a:t>病毒癌基因</a:t>
            </a:r>
            <a:endParaRPr lang="zh-CN" altLang="en-US" sz="2000" dirty="0"/>
          </a:p>
          <a:p>
            <a:pPr lvl="1" eaLnBrk="1" hangingPunct="1"/>
            <a:r>
              <a:rPr lang="zh-CN" altLang="en-US" sz="2000" b="1" dirty="0">
                <a:solidFill>
                  <a:srgbClr val="FF0000"/>
                </a:solidFill>
              </a:rPr>
              <a:t>细胞癌基因：</a:t>
            </a:r>
            <a:r>
              <a:rPr lang="zh-CN" altLang="en-US" sz="2000" dirty="0"/>
              <a:t>存在于细胞中的癌基因。</a:t>
            </a:r>
            <a:endParaRPr lang="zh-CN" altLang="en-US" sz="2000" dirty="0"/>
          </a:p>
          <a:p>
            <a:pPr lvl="1" eaLnBrk="1" hangingPunct="1"/>
            <a:r>
              <a:rPr lang="zh-CN" altLang="en-US" sz="2000" b="1" dirty="0">
                <a:solidFill>
                  <a:srgbClr val="FF0000"/>
                </a:solidFill>
              </a:rPr>
              <a:t>原癌基因：</a:t>
            </a:r>
            <a:r>
              <a:rPr lang="zh-CN" altLang="en-US" sz="2000" dirty="0">
                <a:solidFill>
                  <a:schemeClr val="tx1"/>
                </a:solidFill>
              </a:rPr>
              <a:t>即细胞癌基因，正常情况下是以非激活状态存在于细胞中，具有调节细胞生长、增殖、发育和分化的作用。而</a:t>
            </a:r>
            <a:r>
              <a:rPr lang="zh-CN" altLang="en-US" sz="2000" dirty="0">
                <a:solidFill>
                  <a:srgbClr val="FF0000"/>
                </a:solidFill>
              </a:rPr>
              <a:t>癌基因系原癌基因的活化形式</a:t>
            </a:r>
            <a:r>
              <a:rPr lang="zh-CN" altLang="en-US" sz="2000" dirty="0"/>
              <a:t>，具有恶性转化能力。</a:t>
            </a:r>
            <a:endParaRPr lang="zh-CN" altLang="en-US"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450000" tIns="45720" rIns="450000" bIns="45720" anchor="ctr"/>
          <a:p>
            <a:pPr eaLnBrk="1" hangingPunct="1"/>
            <a:r>
              <a:rPr lang="zh-CN" altLang="en-US" dirty="0"/>
              <a:t>癌基因</a:t>
            </a:r>
            <a:endParaRPr lang="zh-CN" altLang="en-US" dirty="0"/>
          </a:p>
        </p:txBody>
      </p:sp>
      <p:sp>
        <p:nvSpPr>
          <p:cNvPr id="55298" name="Rectangle 3"/>
          <p:cNvSpPr>
            <a:spLocks noGrp="1"/>
          </p:cNvSpPr>
          <p:nvPr>
            <p:ph idx="1"/>
          </p:nvPr>
        </p:nvSpPr>
        <p:spPr/>
        <p:txBody>
          <a:bodyPr vert="horz" wrap="square" lIns="91440" tIns="45720" rIns="91440" bIns="45720" anchor="t"/>
          <a:p>
            <a:pPr eaLnBrk="1" hangingPunct="1"/>
            <a:r>
              <a:rPr lang="zh-CN" altLang="en-US" dirty="0"/>
              <a:t>癌基因致癌机制：</a:t>
            </a:r>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en-US" altLang="zh-CN" dirty="0"/>
          </a:p>
        </p:txBody>
      </p:sp>
      <p:sp>
        <p:nvSpPr>
          <p:cNvPr id="55299" name="Text Box 4"/>
          <p:cNvSpPr txBox="1"/>
          <p:nvPr/>
        </p:nvSpPr>
        <p:spPr>
          <a:xfrm>
            <a:off x="782638" y="1958975"/>
            <a:ext cx="549275" cy="1657350"/>
          </a:xfrm>
          <a:prstGeom prst="rect">
            <a:avLst/>
          </a:prstGeom>
          <a:noFill/>
          <a:ln w="9525">
            <a:noFill/>
          </a:ln>
        </p:spPr>
        <p:txBody>
          <a:bodyPr vert="eaVert" anchor="t">
            <a:spAutoFit/>
          </a:bodyPr>
          <a:p>
            <a:pPr eaLnBrk="0" hangingPunct="0">
              <a:spcBef>
                <a:spcPct val="50000"/>
              </a:spcBef>
            </a:pPr>
            <a:r>
              <a:rPr lang="zh-CN" altLang="en-US" b="0" dirty="0">
                <a:latin typeface="Arial" panose="020B0604020202020204" pitchFamily="34" charset="0"/>
                <a:ea typeface="宋体" panose="02010600030101010101" pitchFamily="2" charset="-122"/>
              </a:rPr>
              <a:t>原癌基因</a:t>
            </a:r>
            <a:endParaRPr lang="zh-CN" altLang="en-US" b="0" dirty="0">
              <a:latin typeface="Arial" panose="020B0604020202020204" pitchFamily="34" charset="0"/>
              <a:ea typeface="宋体" panose="02010600030101010101" pitchFamily="2" charset="-122"/>
            </a:endParaRPr>
          </a:p>
        </p:txBody>
      </p:sp>
      <p:sp>
        <p:nvSpPr>
          <p:cNvPr id="55300" name="Line 5"/>
          <p:cNvSpPr/>
          <p:nvPr/>
        </p:nvSpPr>
        <p:spPr>
          <a:xfrm>
            <a:off x="1258888" y="2608263"/>
            <a:ext cx="649287" cy="0"/>
          </a:xfrm>
          <a:prstGeom prst="line">
            <a:avLst/>
          </a:prstGeom>
          <a:ln w="9525" cap="flat" cmpd="sng">
            <a:solidFill>
              <a:schemeClr val="tx1"/>
            </a:solidFill>
            <a:prstDash val="solid"/>
            <a:round/>
            <a:headEnd type="none" w="med" len="med"/>
            <a:tailEnd type="triangle" w="med" len="med"/>
          </a:ln>
        </p:spPr>
      </p:sp>
      <p:sp>
        <p:nvSpPr>
          <p:cNvPr id="55301" name="Line 6"/>
          <p:cNvSpPr/>
          <p:nvPr/>
        </p:nvSpPr>
        <p:spPr>
          <a:xfrm flipV="1">
            <a:off x="1547813" y="2679700"/>
            <a:ext cx="0" cy="431800"/>
          </a:xfrm>
          <a:prstGeom prst="line">
            <a:avLst/>
          </a:prstGeom>
          <a:ln w="9525" cap="flat" cmpd="sng">
            <a:solidFill>
              <a:schemeClr val="tx1"/>
            </a:solidFill>
            <a:prstDash val="solid"/>
            <a:round/>
            <a:headEnd type="none" w="med" len="med"/>
            <a:tailEnd type="triangle" w="med" len="med"/>
          </a:ln>
        </p:spPr>
      </p:sp>
      <p:sp>
        <p:nvSpPr>
          <p:cNvPr id="55302" name="Text Box 7"/>
          <p:cNvSpPr txBox="1"/>
          <p:nvPr/>
        </p:nvSpPr>
        <p:spPr>
          <a:xfrm>
            <a:off x="1331913" y="3111500"/>
            <a:ext cx="503237" cy="1190625"/>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致癌因素</a:t>
            </a:r>
            <a:endParaRPr lang="zh-CN" altLang="en-US" sz="1800" b="0" dirty="0">
              <a:latin typeface="Arial" panose="020B0604020202020204" pitchFamily="34" charset="0"/>
              <a:ea typeface="宋体" panose="02010600030101010101" pitchFamily="2" charset="-122"/>
            </a:endParaRPr>
          </a:p>
        </p:txBody>
      </p:sp>
      <p:sp>
        <p:nvSpPr>
          <p:cNvPr id="55303" name="Text Box 8"/>
          <p:cNvSpPr txBox="1"/>
          <p:nvPr/>
        </p:nvSpPr>
        <p:spPr>
          <a:xfrm>
            <a:off x="2051050" y="2319338"/>
            <a:ext cx="433388" cy="641350"/>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活化</a:t>
            </a:r>
            <a:endParaRPr lang="zh-CN" altLang="en-US" sz="1800" b="0" dirty="0">
              <a:latin typeface="Arial" panose="020B0604020202020204" pitchFamily="34" charset="0"/>
              <a:ea typeface="宋体" panose="02010600030101010101" pitchFamily="2" charset="-122"/>
            </a:endParaRPr>
          </a:p>
        </p:txBody>
      </p:sp>
      <p:sp>
        <p:nvSpPr>
          <p:cNvPr id="55304" name="Line 9"/>
          <p:cNvSpPr/>
          <p:nvPr/>
        </p:nvSpPr>
        <p:spPr>
          <a:xfrm>
            <a:off x="2484438" y="2608263"/>
            <a:ext cx="431800" cy="0"/>
          </a:xfrm>
          <a:prstGeom prst="line">
            <a:avLst/>
          </a:prstGeom>
          <a:ln w="9525" cap="flat" cmpd="sng">
            <a:solidFill>
              <a:schemeClr val="tx1"/>
            </a:solidFill>
            <a:prstDash val="solid"/>
            <a:round/>
            <a:headEnd type="none" w="med" len="med"/>
            <a:tailEnd type="triangle" w="med" len="med"/>
          </a:ln>
        </p:spPr>
      </p:sp>
      <p:sp>
        <p:nvSpPr>
          <p:cNvPr id="55305" name="Text Box 10"/>
          <p:cNvSpPr txBox="1"/>
          <p:nvPr/>
        </p:nvSpPr>
        <p:spPr>
          <a:xfrm>
            <a:off x="2987675" y="2032000"/>
            <a:ext cx="431800" cy="1187450"/>
          </a:xfrm>
          <a:prstGeom prst="rect">
            <a:avLst/>
          </a:prstGeom>
          <a:noFill/>
          <a:ln w="9525">
            <a:noFill/>
          </a:ln>
        </p:spPr>
        <p:txBody>
          <a:bodyPr anchor="t">
            <a:spAutoFit/>
          </a:bodyPr>
          <a:p>
            <a:pPr eaLnBrk="0" hangingPunct="0">
              <a:spcBef>
                <a:spcPct val="50000"/>
              </a:spcBef>
            </a:pPr>
            <a:r>
              <a:rPr lang="zh-CN" altLang="en-US" b="0" dirty="0">
                <a:latin typeface="Arial" panose="020B0604020202020204" pitchFamily="34" charset="0"/>
                <a:ea typeface="宋体" panose="02010600030101010101" pitchFamily="2" charset="-122"/>
              </a:rPr>
              <a:t>癌基因</a:t>
            </a:r>
            <a:endParaRPr lang="zh-CN" altLang="en-US" b="0" dirty="0">
              <a:latin typeface="Arial" panose="020B0604020202020204" pitchFamily="34" charset="0"/>
              <a:ea typeface="宋体" panose="02010600030101010101" pitchFamily="2" charset="-122"/>
            </a:endParaRPr>
          </a:p>
        </p:txBody>
      </p:sp>
      <p:sp>
        <p:nvSpPr>
          <p:cNvPr id="55306" name="Line 11"/>
          <p:cNvSpPr/>
          <p:nvPr/>
        </p:nvSpPr>
        <p:spPr>
          <a:xfrm>
            <a:off x="3348038" y="2608263"/>
            <a:ext cx="503237" cy="0"/>
          </a:xfrm>
          <a:prstGeom prst="line">
            <a:avLst/>
          </a:prstGeom>
          <a:ln w="9525" cap="flat" cmpd="sng">
            <a:solidFill>
              <a:schemeClr val="tx1"/>
            </a:solidFill>
            <a:prstDash val="solid"/>
            <a:round/>
            <a:headEnd type="none" w="med" len="med"/>
            <a:tailEnd type="triangle" w="med" len="med"/>
          </a:ln>
        </p:spPr>
      </p:sp>
      <p:sp>
        <p:nvSpPr>
          <p:cNvPr id="55307" name="Text Box 12"/>
          <p:cNvSpPr txBox="1"/>
          <p:nvPr/>
        </p:nvSpPr>
        <p:spPr>
          <a:xfrm>
            <a:off x="3995738" y="1887538"/>
            <a:ext cx="1152525" cy="1465262"/>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表达多种蛋白：生长因子及受体、蛋白激酶等</a:t>
            </a:r>
            <a:endParaRPr lang="zh-CN" altLang="en-US" sz="1800" b="0" dirty="0">
              <a:latin typeface="Arial" panose="020B0604020202020204" pitchFamily="34" charset="0"/>
              <a:ea typeface="宋体" panose="02010600030101010101" pitchFamily="2" charset="-122"/>
            </a:endParaRPr>
          </a:p>
        </p:txBody>
      </p:sp>
      <p:sp>
        <p:nvSpPr>
          <p:cNvPr id="55308" name="Line 13"/>
          <p:cNvSpPr/>
          <p:nvPr/>
        </p:nvSpPr>
        <p:spPr>
          <a:xfrm>
            <a:off x="5148263" y="2608263"/>
            <a:ext cx="503237" cy="0"/>
          </a:xfrm>
          <a:prstGeom prst="line">
            <a:avLst/>
          </a:prstGeom>
          <a:ln w="9525" cap="flat" cmpd="sng">
            <a:solidFill>
              <a:schemeClr val="tx1"/>
            </a:solidFill>
            <a:prstDash val="solid"/>
            <a:round/>
            <a:headEnd type="none" w="med" len="med"/>
            <a:tailEnd type="triangle" w="med" len="med"/>
          </a:ln>
        </p:spPr>
      </p:sp>
      <p:sp>
        <p:nvSpPr>
          <p:cNvPr id="55309" name="Text Box 14"/>
          <p:cNvSpPr txBox="1"/>
          <p:nvPr/>
        </p:nvSpPr>
        <p:spPr>
          <a:xfrm>
            <a:off x="5795963" y="2174875"/>
            <a:ext cx="1296987" cy="915988"/>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细胞无限制失调节生长</a:t>
            </a:r>
            <a:endParaRPr lang="zh-CN" altLang="en-US" sz="1800" b="0" dirty="0">
              <a:latin typeface="Arial" panose="020B0604020202020204" pitchFamily="34" charset="0"/>
              <a:ea typeface="宋体" panose="02010600030101010101" pitchFamily="2" charset="-122"/>
            </a:endParaRPr>
          </a:p>
        </p:txBody>
      </p:sp>
      <p:sp>
        <p:nvSpPr>
          <p:cNvPr id="55310" name="Line 15"/>
          <p:cNvSpPr/>
          <p:nvPr/>
        </p:nvSpPr>
        <p:spPr>
          <a:xfrm>
            <a:off x="7019925" y="2608263"/>
            <a:ext cx="647700" cy="0"/>
          </a:xfrm>
          <a:prstGeom prst="line">
            <a:avLst/>
          </a:prstGeom>
          <a:ln w="9525" cap="flat" cmpd="sng">
            <a:solidFill>
              <a:schemeClr val="tx1"/>
            </a:solidFill>
            <a:prstDash val="solid"/>
            <a:round/>
            <a:headEnd type="none" w="med" len="med"/>
            <a:tailEnd type="triangle" w="med" len="med"/>
          </a:ln>
        </p:spPr>
      </p:sp>
      <p:sp>
        <p:nvSpPr>
          <p:cNvPr id="55311" name="Text Box 16"/>
          <p:cNvSpPr txBox="1"/>
          <p:nvPr/>
        </p:nvSpPr>
        <p:spPr>
          <a:xfrm>
            <a:off x="7885113" y="2390775"/>
            <a:ext cx="615950" cy="457200"/>
          </a:xfrm>
          <a:prstGeom prst="rect">
            <a:avLst/>
          </a:prstGeom>
          <a:noFill/>
          <a:ln w="9525">
            <a:noFill/>
          </a:ln>
        </p:spPr>
        <p:txBody>
          <a:bodyPr anchor="t">
            <a:spAutoFit/>
          </a:bodyPr>
          <a:p>
            <a:pPr eaLnBrk="0" hangingPunct="0"/>
            <a:r>
              <a:rPr lang="zh-CN" altLang="en-US" b="0" dirty="0">
                <a:latin typeface="Arial" panose="020B0604020202020204" pitchFamily="34" charset="0"/>
                <a:ea typeface="宋体" panose="02010600030101010101" pitchFamily="2" charset="-122"/>
              </a:rPr>
              <a:t>癌</a:t>
            </a:r>
            <a:endParaRPr lang="zh-CN" altLang="en-US" b="0" dirty="0">
              <a:latin typeface="Arial" panose="020B0604020202020204" pitchFamily="34" charset="0"/>
              <a:ea typeface="宋体" panose="02010600030101010101" pitchFamily="2" charset="-122"/>
            </a:endParaRPr>
          </a:p>
        </p:txBody>
      </p:sp>
      <p:pic>
        <p:nvPicPr>
          <p:cNvPr id="55312" name="Picture 17"/>
          <p:cNvPicPr>
            <a:picLocks noChangeAspect="1"/>
          </p:cNvPicPr>
          <p:nvPr/>
        </p:nvPicPr>
        <p:blipFill>
          <a:blip r:embed="rId1"/>
          <a:stretch>
            <a:fillRect/>
          </a:stretch>
        </p:blipFill>
        <p:spPr>
          <a:xfrm>
            <a:off x="7467600" y="5013325"/>
            <a:ext cx="1676400" cy="1844675"/>
          </a:xfrm>
          <a:prstGeom prst="rect">
            <a:avLst/>
          </a:prstGeom>
          <a:noFill/>
          <a:ln w="9525">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5" name="内容占位符 3"/>
          <p:cNvPicPr>
            <a:picLocks noGrp="1" noChangeAspect="1"/>
          </p:cNvPicPr>
          <p:nvPr>
            <p:ph idx="1"/>
          </p:nvPr>
        </p:nvPicPr>
        <p:blipFill>
          <a:blip r:embed="rId1"/>
          <a:stretch>
            <a:fillRect/>
          </a:stretch>
        </p:blipFill>
        <p:spPr>
          <a:xfrm>
            <a:off x="0" y="-17462"/>
            <a:ext cx="9144000" cy="582295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450000" tIns="45720" rIns="450000" bIns="45720" anchor="ctr"/>
          <a:p>
            <a:pPr eaLnBrk="1" hangingPunct="1"/>
            <a:r>
              <a:rPr lang="zh-CN" altLang="en-US" dirty="0"/>
              <a:t>抑癌基因</a:t>
            </a:r>
            <a:endParaRPr lang="zh-CN" altLang="en-US" dirty="0"/>
          </a:p>
        </p:txBody>
      </p:sp>
      <p:sp>
        <p:nvSpPr>
          <p:cNvPr id="58370" name="Rectangle 3"/>
          <p:cNvSpPr>
            <a:spLocks noGrp="1"/>
          </p:cNvSpPr>
          <p:nvPr>
            <p:ph type="body" sz="half" idx="1"/>
          </p:nvPr>
        </p:nvSpPr>
        <p:spPr>
          <a:xfrm>
            <a:off x="447675" y="1279525"/>
            <a:ext cx="7786688" cy="4525963"/>
          </a:xfrm>
        </p:spPr>
        <p:txBody>
          <a:bodyPr vert="horz" wrap="square" lIns="91440" tIns="45720" rIns="91440" bIns="45720" anchor="t"/>
          <a:p>
            <a:pPr eaLnBrk="1" hangingPunct="1">
              <a:buClrTx/>
              <a:buSzTx/>
              <a:buFont typeface="Wingdings 2" panose="05020102010507070707" pitchFamily="18" charset="2"/>
            </a:pPr>
            <a:r>
              <a:rPr lang="zh-CN" altLang="en-US" sz="3600" b="1" dirty="0">
                <a:solidFill>
                  <a:srgbClr val="FF0066"/>
                </a:solidFill>
              </a:rPr>
              <a:t>抑癌基因：</a:t>
            </a:r>
            <a:r>
              <a:rPr lang="zh-CN" altLang="en-US" sz="2800" dirty="0"/>
              <a:t>存在于正常细胞内的抑制肿瘤发生的基因。</a:t>
            </a:r>
            <a:endParaRPr lang="zh-CN" altLang="en-US" sz="2800" dirty="0"/>
          </a:p>
          <a:p>
            <a:pPr lvl="1" eaLnBrk="1" hangingPunct="1"/>
            <a:r>
              <a:rPr lang="zh-CN" altLang="en-US" sz="2800" dirty="0"/>
              <a:t>正常功能：保持染色体稳定、抑制细胞增殖、促进细胞分化。</a:t>
            </a:r>
            <a:endParaRPr lang="zh-CN" altLang="en-US" sz="2800" dirty="0"/>
          </a:p>
          <a:p>
            <a:pPr lvl="1" eaLnBrk="1" hangingPunct="1"/>
            <a:r>
              <a:rPr lang="zh-CN" altLang="en-US" sz="2800" dirty="0"/>
              <a:t>抑癌机制：维持正常细胞膜表面、抑制细胞增殖相关基因的表达、调节细胞周期、促进细胞凋亡、调节细胞内信号传导等</a:t>
            </a:r>
            <a:r>
              <a:rPr lang="zh-CN" altLang="en-US" sz="2000" dirty="0"/>
              <a:t>。</a:t>
            </a:r>
            <a:endParaRPr lang="zh-CN" altLang="en-US" sz="2000" dirty="0"/>
          </a:p>
          <a:p>
            <a:pPr lvl="1" eaLnBrk="1" hangingPunct="1"/>
            <a:r>
              <a:rPr lang="zh-CN" altLang="en-US" sz="2800" dirty="0"/>
              <a:t>举例：</a:t>
            </a:r>
            <a:r>
              <a:rPr lang="en-US" altLang="zh-CN" sz="2800" dirty="0"/>
              <a:t>P53</a:t>
            </a:r>
            <a:r>
              <a:rPr lang="zh-CN" altLang="en-US" sz="2800" dirty="0"/>
              <a:t>、</a:t>
            </a:r>
            <a:r>
              <a:rPr lang="en-US" altLang="zh-CN" sz="2800" dirty="0"/>
              <a:t>BRCA1</a:t>
            </a:r>
            <a:r>
              <a:rPr lang="zh-CN" altLang="en-US" sz="2800" dirty="0"/>
              <a:t>、</a:t>
            </a:r>
            <a:r>
              <a:rPr lang="en-US" altLang="zh-CN" sz="2800" dirty="0"/>
              <a:t>BRCA2</a:t>
            </a:r>
            <a:endParaRPr lang="en-US" altLang="zh-CN" sz="2800" dirty="0"/>
          </a:p>
          <a:p>
            <a:pPr eaLnBrk="1" hangingPunct="1">
              <a:buClrTx/>
              <a:buSzTx/>
              <a:buFont typeface="Wingdings 2" panose="05020102010507070707" pitchFamily="18" charset="2"/>
              <a:buNone/>
            </a:pPr>
            <a:r>
              <a:rPr lang="en-US" altLang="zh-CN" sz="2800" dirty="0"/>
              <a:t>    </a:t>
            </a:r>
            <a:endParaRPr lang="en-US" altLang="zh-CN" sz="2800" dirty="0"/>
          </a:p>
          <a:p>
            <a:pPr eaLnBrk="1" hangingPunct="1">
              <a:buClrTx/>
              <a:buSzTx/>
              <a:buFont typeface="Wingdings 2" panose="05020102010507070707" pitchFamily="18" charset="2"/>
              <a:buNone/>
            </a:pPr>
            <a:endParaRPr lang="en-US" altLang="zh-CN" sz="2800" dirty="0"/>
          </a:p>
        </p:txBody>
      </p:sp>
      <p:pic>
        <p:nvPicPr>
          <p:cNvPr id="58371" name="Picture 4"/>
          <p:cNvPicPr>
            <a:picLocks noGrp="1" noChangeAspect="1"/>
          </p:cNvPicPr>
          <p:nvPr>
            <p:ph sz="half" idx="2"/>
          </p:nvPr>
        </p:nvPicPr>
        <p:blipFill>
          <a:blip r:embed="rId1"/>
          <a:stretch>
            <a:fillRect/>
          </a:stretch>
        </p:blipFill>
        <p:spPr>
          <a:xfrm>
            <a:off x="6948488" y="5291138"/>
            <a:ext cx="2195512" cy="1566862"/>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450000" tIns="45720" rIns="450000" bIns="45720" anchor="ctr"/>
          <a:p>
            <a:pPr eaLnBrk="1" hangingPunct="1"/>
            <a:r>
              <a:rPr lang="zh-CN" altLang="en-US" dirty="0"/>
              <a:t>抑癌基因</a:t>
            </a:r>
            <a:endParaRPr lang="zh-CN" altLang="en-US" dirty="0"/>
          </a:p>
        </p:txBody>
      </p:sp>
      <p:sp>
        <p:nvSpPr>
          <p:cNvPr id="59394" name="Rectangle 3"/>
          <p:cNvSpPr>
            <a:spLocks noGrp="1"/>
          </p:cNvSpPr>
          <p:nvPr>
            <p:ph idx="1"/>
          </p:nvPr>
        </p:nvSpPr>
        <p:spPr>
          <a:xfrm>
            <a:off x="457200" y="1131888"/>
            <a:ext cx="8229600" cy="4689475"/>
          </a:xfrm>
        </p:spPr>
        <p:txBody>
          <a:bodyPr vert="horz" wrap="square" lIns="91440" tIns="45720" rIns="91440" bIns="45720" anchor="t"/>
          <a:p>
            <a:pPr eaLnBrk="1" hangingPunct="1"/>
            <a:r>
              <a:rPr lang="zh-CN" altLang="en-US" sz="2800" dirty="0"/>
              <a:t>抑癌基因只有其基因座上</a:t>
            </a:r>
            <a:r>
              <a:rPr lang="zh-CN" altLang="en-US" sz="2800" dirty="0">
                <a:solidFill>
                  <a:srgbClr val="FF0000"/>
                </a:solidFill>
              </a:rPr>
              <a:t>两个等位基因都发生缺失或失活</a:t>
            </a:r>
            <a:r>
              <a:rPr lang="zh-CN" altLang="en-US" sz="2800" dirty="0"/>
              <a:t>才会导致肿瘤</a:t>
            </a:r>
            <a:r>
              <a:rPr lang="en-US" altLang="zh-CN" sz="2800" dirty="0">
                <a:latin typeface="Arial" panose="020B0604020202020204" pitchFamily="34" charset="0"/>
              </a:rPr>
              <a:t>——“</a:t>
            </a:r>
            <a:r>
              <a:rPr lang="zh-CN" altLang="en-US" sz="2800" dirty="0">
                <a:solidFill>
                  <a:srgbClr val="FF0000"/>
                </a:solidFill>
              </a:rPr>
              <a:t>肿瘤的二次突变学说</a:t>
            </a:r>
            <a:r>
              <a:rPr lang="zh-CN" altLang="en-US" sz="2800" dirty="0">
                <a:latin typeface="Arial" panose="020B0604020202020204" pitchFamily="34" charset="0"/>
              </a:rPr>
              <a:t>”</a:t>
            </a:r>
            <a:endParaRPr lang="zh-CN" altLang="en-US" sz="2800" dirty="0"/>
          </a:p>
          <a:p>
            <a:pPr algn="ctr" eaLnBrk="1" hangingPunct="1">
              <a:buNone/>
            </a:pPr>
            <a:r>
              <a:rPr lang="zh-CN" altLang="en-US" dirty="0">
                <a:solidFill>
                  <a:srgbClr val="FF0066"/>
                </a:solidFill>
              </a:rPr>
              <a:t>          </a:t>
            </a:r>
            <a:endParaRPr lang="zh-CN" altLang="en-US" dirty="0">
              <a:solidFill>
                <a:srgbClr val="FF0066"/>
              </a:solidFill>
            </a:endParaRPr>
          </a:p>
          <a:p>
            <a:pPr algn="ctr" eaLnBrk="1" hangingPunct="1">
              <a:buNone/>
            </a:pPr>
            <a:r>
              <a:rPr lang="zh-CN" altLang="en-US" dirty="0">
                <a:solidFill>
                  <a:srgbClr val="FF0066"/>
                </a:solidFill>
              </a:rPr>
              <a:t> </a:t>
            </a:r>
            <a:r>
              <a:rPr lang="zh-CN" altLang="en-US" sz="3600" b="1" dirty="0">
                <a:solidFill>
                  <a:schemeClr val="tx1"/>
                </a:solidFill>
              </a:rPr>
              <a:t>散发性肿瘤</a:t>
            </a:r>
            <a:endParaRPr lang="zh-CN" altLang="en-US" sz="3600" b="1" dirty="0">
              <a:solidFill>
                <a:schemeClr val="tx1"/>
              </a:solidFill>
            </a:endParaRPr>
          </a:p>
        </p:txBody>
      </p:sp>
      <p:sp>
        <p:nvSpPr>
          <p:cNvPr id="59395" name="Text Box 4"/>
          <p:cNvSpPr txBox="1"/>
          <p:nvPr/>
        </p:nvSpPr>
        <p:spPr>
          <a:xfrm>
            <a:off x="179388" y="3213100"/>
            <a:ext cx="1728787" cy="854075"/>
          </a:xfrm>
          <a:prstGeom prst="rect">
            <a:avLst/>
          </a:prstGeom>
          <a:noFill/>
          <a:ln w="9525">
            <a:noFill/>
          </a:ln>
        </p:spPr>
        <p:txBody>
          <a:bodyPr anchor="t">
            <a:spAutoFit/>
          </a:bodyPr>
          <a:p>
            <a:pPr eaLnBrk="0" hangingPunct="0">
              <a:spcBef>
                <a:spcPct val="50000"/>
              </a:spcBef>
            </a:pPr>
            <a:r>
              <a:rPr lang="zh-CN" altLang="en-US" sz="2000" b="0" dirty="0">
                <a:latin typeface="Arial" panose="020B0604020202020204" pitchFamily="34" charset="0"/>
                <a:ea typeface="宋体" panose="02010600030101010101" pitchFamily="2" charset="-122"/>
              </a:rPr>
              <a:t>抑癌基因</a:t>
            </a:r>
            <a:r>
              <a:rPr lang="en-US" altLang="zh-CN" sz="2000" b="0" dirty="0">
                <a:latin typeface="Arial" panose="020B0604020202020204" pitchFamily="34" charset="0"/>
                <a:ea typeface="宋体" panose="02010600030101010101" pitchFamily="2" charset="-122"/>
              </a:rPr>
              <a:t>A</a:t>
            </a:r>
            <a:endParaRPr lang="en-US" altLang="zh-CN" sz="2000" b="0" dirty="0">
              <a:latin typeface="Arial" panose="020B0604020202020204" pitchFamily="34" charset="0"/>
              <a:ea typeface="宋体" panose="02010600030101010101" pitchFamily="2" charset="-122"/>
            </a:endParaRPr>
          </a:p>
          <a:p>
            <a:pPr eaLnBrk="0" hangingPunct="0">
              <a:spcBef>
                <a:spcPct val="50000"/>
              </a:spcBef>
            </a:pPr>
            <a:r>
              <a:rPr lang="zh-CN" altLang="en-US" sz="2000" b="0" dirty="0">
                <a:latin typeface="Arial" panose="020B0604020202020204" pitchFamily="34" charset="0"/>
                <a:ea typeface="宋体" panose="02010600030101010101" pitchFamily="2" charset="-122"/>
              </a:rPr>
              <a:t>抑癌基因</a:t>
            </a:r>
            <a:r>
              <a:rPr lang="en-US" altLang="zh-CN" sz="2000" b="0" dirty="0">
                <a:latin typeface="Arial" panose="020B0604020202020204" pitchFamily="34" charset="0"/>
                <a:ea typeface="宋体" panose="02010600030101010101" pitchFamily="2" charset="-122"/>
              </a:rPr>
              <a:t>A’</a:t>
            </a:r>
            <a:endParaRPr lang="en-US" altLang="zh-CN" sz="2000" b="0" dirty="0">
              <a:latin typeface="Arial" panose="020B0604020202020204" pitchFamily="34" charset="0"/>
              <a:ea typeface="宋体" panose="02010600030101010101" pitchFamily="2" charset="-122"/>
            </a:endParaRPr>
          </a:p>
        </p:txBody>
      </p:sp>
      <p:sp>
        <p:nvSpPr>
          <p:cNvPr id="59396" name="Line 5"/>
          <p:cNvSpPr/>
          <p:nvPr/>
        </p:nvSpPr>
        <p:spPr>
          <a:xfrm>
            <a:off x="1547813" y="3644900"/>
            <a:ext cx="1223962" cy="0"/>
          </a:xfrm>
          <a:prstGeom prst="line">
            <a:avLst/>
          </a:prstGeom>
          <a:ln w="9525" cap="flat" cmpd="sng">
            <a:solidFill>
              <a:schemeClr val="tx1"/>
            </a:solidFill>
            <a:prstDash val="solid"/>
            <a:round/>
            <a:headEnd type="none" w="med" len="med"/>
            <a:tailEnd type="triangle" w="med" len="med"/>
          </a:ln>
        </p:spPr>
      </p:sp>
      <p:sp>
        <p:nvSpPr>
          <p:cNvPr id="59397" name="Text Box 6"/>
          <p:cNvSpPr txBox="1"/>
          <p:nvPr/>
        </p:nvSpPr>
        <p:spPr>
          <a:xfrm>
            <a:off x="1692275" y="3789363"/>
            <a:ext cx="1152525" cy="366712"/>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一次打击</a:t>
            </a:r>
            <a:endParaRPr lang="zh-CN" altLang="en-US" sz="1800" b="0" dirty="0">
              <a:latin typeface="Arial" panose="020B0604020202020204" pitchFamily="34" charset="0"/>
              <a:ea typeface="宋体" panose="02010600030101010101" pitchFamily="2" charset="-122"/>
            </a:endParaRPr>
          </a:p>
        </p:txBody>
      </p:sp>
      <p:sp>
        <p:nvSpPr>
          <p:cNvPr id="59398" name="Text Box 7"/>
          <p:cNvSpPr txBox="1"/>
          <p:nvPr/>
        </p:nvSpPr>
        <p:spPr>
          <a:xfrm>
            <a:off x="2916238" y="3357563"/>
            <a:ext cx="1800225" cy="779462"/>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抑癌基因</a:t>
            </a:r>
            <a:r>
              <a:rPr lang="en-US" altLang="zh-CN" sz="1800" b="0" dirty="0">
                <a:latin typeface="Arial" panose="020B0604020202020204" pitchFamily="34" charset="0"/>
                <a:ea typeface="宋体" panose="02010600030101010101" pitchFamily="2" charset="-122"/>
              </a:rPr>
              <a:t>A</a:t>
            </a:r>
            <a:r>
              <a:rPr lang="zh-CN" altLang="en-US" sz="1800" b="0" dirty="0">
                <a:solidFill>
                  <a:schemeClr val="bg1"/>
                </a:solidFill>
                <a:latin typeface="Arial" panose="020B0604020202020204" pitchFamily="34" charset="0"/>
                <a:ea typeface="宋体" panose="02010600030101010101" pitchFamily="2" charset="-122"/>
              </a:rPr>
              <a:t>突变</a:t>
            </a:r>
            <a:endParaRPr lang="zh-CN" altLang="en-US" sz="1800" b="0" dirty="0">
              <a:solidFill>
                <a:schemeClr val="bg1"/>
              </a:solidFill>
              <a:latin typeface="Arial" panose="020B0604020202020204" pitchFamily="34" charset="0"/>
              <a:ea typeface="宋体" panose="02010600030101010101" pitchFamily="2" charset="-122"/>
            </a:endParaRPr>
          </a:p>
          <a:p>
            <a:pPr eaLnBrk="0" hangingPunct="0">
              <a:spcBef>
                <a:spcPct val="50000"/>
              </a:spcBef>
            </a:pPr>
            <a:r>
              <a:rPr lang="zh-CN" altLang="en-US" sz="1800" b="0" dirty="0">
                <a:latin typeface="Arial" panose="020B0604020202020204" pitchFamily="34" charset="0"/>
                <a:ea typeface="宋体" panose="02010600030101010101" pitchFamily="2" charset="-122"/>
              </a:rPr>
              <a:t>抑癌基因</a:t>
            </a:r>
            <a:r>
              <a:rPr lang="en-US" altLang="zh-CN" sz="1800" b="0" dirty="0">
                <a:latin typeface="Arial" panose="020B0604020202020204" pitchFamily="34" charset="0"/>
                <a:ea typeface="宋体" panose="02010600030101010101" pitchFamily="2" charset="-122"/>
              </a:rPr>
              <a:t>A’</a:t>
            </a:r>
            <a:endParaRPr lang="en-US" altLang="zh-CN" sz="1800" b="0" dirty="0">
              <a:latin typeface="Arial" panose="020B0604020202020204" pitchFamily="34" charset="0"/>
              <a:ea typeface="宋体" panose="02010600030101010101" pitchFamily="2" charset="-122"/>
            </a:endParaRPr>
          </a:p>
        </p:txBody>
      </p:sp>
      <p:sp>
        <p:nvSpPr>
          <p:cNvPr id="59399" name="Line 8"/>
          <p:cNvSpPr/>
          <p:nvPr/>
        </p:nvSpPr>
        <p:spPr>
          <a:xfrm>
            <a:off x="4643438" y="3644900"/>
            <a:ext cx="1223962" cy="0"/>
          </a:xfrm>
          <a:prstGeom prst="line">
            <a:avLst/>
          </a:prstGeom>
          <a:ln w="9525" cap="flat" cmpd="sng">
            <a:solidFill>
              <a:schemeClr val="tx1"/>
            </a:solidFill>
            <a:prstDash val="solid"/>
            <a:round/>
            <a:headEnd type="none" w="med" len="med"/>
            <a:tailEnd type="triangle" w="med" len="med"/>
          </a:ln>
        </p:spPr>
      </p:sp>
      <p:sp>
        <p:nvSpPr>
          <p:cNvPr id="59400" name="Text Box 9"/>
          <p:cNvSpPr txBox="1"/>
          <p:nvPr/>
        </p:nvSpPr>
        <p:spPr>
          <a:xfrm>
            <a:off x="4643438" y="3789363"/>
            <a:ext cx="1152525" cy="366712"/>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二次打击</a:t>
            </a:r>
            <a:endParaRPr lang="zh-CN" altLang="en-US" sz="1800" b="0" dirty="0">
              <a:latin typeface="Arial" panose="020B0604020202020204" pitchFamily="34" charset="0"/>
              <a:ea typeface="宋体" panose="02010600030101010101" pitchFamily="2" charset="-122"/>
            </a:endParaRPr>
          </a:p>
        </p:txBody>
      </p:sp>
      <p:sp>
        <p:nvSpPr>
          <p:cNvPr id="59401" name="Text Box 10"/>
          <p:cNvSpPr txBox="1"/>
          <p:nvPr/>
        </p:nvSpPr>
        <p:spPr>
          <a:xfrm>
            <a:off x="5940425" y="3357563"/>
            <a:ext cx="1800225" cy="779462"/>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抑癌基因</a:t>
            </a:r>
            <a:r>
              <a:rPr lang="en-US" altLang="zh-CN" sz="1800" b="0" dirty="0">
                <a:latin typeface="Arial" panose="020B0604020202020204" pitchFamily="34" charset="0"/>
                <a:ea typeface="宋体" panose="02010600030101010101" pitchFamily="2" charset="-122"/>
              </a:rPr>
              <a:t>A</a:t>
            </a:r>
            <a:r>
              <a:rPr lang="zh-CN" altLang="en-US" sz="1800" b="0" dirty="0">
                <a:solidFill>
                  <a:schemeClr val="bg1"/>
                </a:solidFill>
                <a:latin typeface="Arial" panose="020B0604020202020204" pitchFamily="34" charset="0"/>
                <a:ea typeface="宋体" panose="02010600030101010101" pitchFamily="2" charset="-122"/>
              </a:rPr>
              <a:t>突变</a:t>
            </a:r>
            <a:endParaRPr lang="zh-CN" altLang="en-US" sz="1800" b="0" dirty="0">
              <a:solidFill>
                <a:schemeClr val="bg1"/>
              </a:solidFill>
              <a:latin typeface="Arial" panose="020B0604020202020204" pitchFamily="34" charset="0"/>
              <a:ea typeface="宋体" panose="02010600030101010101" pitchFamily="2" charset="-122"/>
            </a:endParaRPr>
          </a:p>
          <a:p>
            <a:pPr eaLnBrk="0" hangingPunct="0">
              <a:spcBef>
                <a:spcPct val="50000"/>
              </a:spcBef>
            </a:pPr>
            <a:r>
              <a:rPr lang="zh-CN" altLang="en-US" sz="1800" b="0" dirty="0">
                <a:latin typeface="Arial" panose="020B0604020202020204" pitchFamily="34" charset="0"/>
                <a:ea typeface="宋体" panose="02010600030101010101" pitchFamily="2" charset="-122"/>
              </a:rPr>
              <a:t>抑癌基因</a:t>
            </a:r>
            <a:r>
              <a:rPr lang="en-US" altLang="zh-CN" sz="1800" b="0" dirty="0">
                <a:latin typeface="Arial" panose="020B0604020202020204" pitchFamily="34" charset="0"/>
                <a:ea typeface="宋体" panose="02010600030101010101" pitchFamily="2" charset="-122"/>
              </a:rPr>
              <a:t>A’</a:t>
            </a:r>
            <a:r>
              <a:rPr lang="zh-CN" altLang="en-US" sz="1800" b="0" dirty="0">
                <a:solidFill>
                  <a:srgbClr val="FF0000"/>
                </a:solidFill>
                <a:latin typeface="Arial" panose="020B0604020202020204" pitchFamily="34" charset="0"/>
                <a:ea typeface="宋体" panose="02010600030101010101" pitchFamily="2" charset="-122"/>
              </a:rPr>
              <a:t>突变</a:t>
            </a:r>
            <a:endParaRPr lang="zh-CN" altLang="en-US" sz="1800" b="0" dirty="0">
              <a:solidFill>
                <a:srgbClr val="FF0000"/>
              </a:solidFill>
              <a:latin typeface="Arial" panose="020B0604020202020204" pitchFamily="34" charset="0"/>
              <a:ea typeface="宋体" panose="02010600030101010101" pitchFamily="2" charset="-122"/>
            </a:endParaRPr>
          </a:p>
        </p:txBody>
      </p:sp>
      <p:sp>
        <p:nvSpPr>
          <p:cNvPr id="59402" name="Line 11"/>
          <p:cNvSpPr/>
          <p:nvPr/>
        </p:nvSpPr>
        <p:spPr>
          <a:xfrm>
            <a:off x="7740650" y="3716338"/>
            <a:ext cx="647700" cy="0"/>
          </a:xfrm>
          <a:prstGeom prst="line">
            <a:avLst/>
          </a:prstGeom>
          <a:ln w="9525" cap="flat" cmpd="sng">
            <a:solidFill>
              <a:schemeClr val="tx1"/>
            </a:solidFill>
            <a:prstDash val="solid"/>
            <a:round/>
            <a:headEnd type="none" w="med" len="med"/>
            <a:tailEnd type="triangle" w="med" len="med"/>
          </a:ln>
        </p:spPr>
      </p:sp>
      <p:sp>
        <p:nvSpPr>
          <p:cNvPr id="59403" name="Text Box 12"/>
          <p:cNvSpPr txBox="1"/>
          <p:nvPr/>
        </p:nvSpPr>
        <p:spPr>
          <a:xfrm>
            <a:off x="8459788" y="3500438"/>
            <a:ext cx="504825" cy="457200"/>
          </a:xfrm>
          <a:prstGeom prst="rect">
            <a:avLst/>
          </a:prstGeom>
          <a:noFill/>
          <a:ln w="9525">
            <a:noFill/>
          </a:ln>
        </p:spPr>
        <p:txBody>
          <a:bodyPr anchor="t">
            <a:spAutoFit/>
          </a:bodyPr>
          <a:p>
            <a:pPr eaLnBrk="0" hangingPunct="0">
              <a:spcBef>
                <a:spcPct val="50000"/>
              </a:spcBef>
            </a:pPr>
            <a:r>
              <a:rPr lang="zh-CN" altLang="en-US" b="0" dirty="0">
                <a:latin typeface="Arial" panose="020B0604020202020204" pitchFamily="34" charset="0"/>
                <a:ea typeface="宋体" panose="02010600030101010101" pitchFamily="2" charset="-122"/>
              </a:rPr>
              <a:t>癌</a:t>
            </a:r>
            <a:endParaRPr lang="zh-CN" altLang="en-US" b="0" dirty="0">
              <a:latin typeface="Arial" panose="020B0604020202020204" pitchFamily="34" charset="0"/>
              <a:ea typeface="宋体" panose="02010600030101010101" pitchFamily="2" charset="-122"/>
            </a:endParaRPr>
          </a:p>
        </p:txBody>
      </p:sp>
      <p:sp>
        <p:nvSpPr>
          <p:cNvPr id="59404" name="Text Box 13"/>
          <p:cNvSpPr txBox="1"/>
          <p:nvPr/>
        </p:nvSpPr>
        <p:spPr>
          <a:xfrm>
            <a:off x="1692275" y="3284538"/>
            <a:ext cx="935038" cy="369887"/>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出生前</a:t>
            </a:r>
            <a:endParaRPr lang="zh-CN" altLang="en-US" sz="1800" b="0" dirty="0">
              <a:latin typeface="Arial" panose="020B0604020202020204" pitchFamily="34" charset="0"/>
              <a:ea typeface="宋体" panose="02010600030101010101" pitchFamily="2" charset="-122"/>
            </a:endParaRPr>
          </a:p>
        </p:txBody>
      </p:sp>
      <p:sp>
        <p:nvSpPr>
          <p:cNvPr id="59405" name="Text Box 24"/>
          <p:cNvSpPr txBox="1"/>
          <p:nvPr/>
        </p:nvSpPr>
        <p:spPr>
          <a:xfrm>
            <a:off x="4787900" y="3284538"/>
            <a:ext cx="1008063" cy="366712"/>
          </a:xfrm>
          <a:prstGeom prst="rect">
            <a:avLst/>
          </a:prstGeom>
          <a:noFill/>
          <a:ln w="9525">
            <a:noFill/>
          </a:ln>
        </p:spPr>
        <p:txBody>
          <a:bodyPr anchor="t">
            <a:spAutoFit/>
          </a:bodyPr>
          <a:p>
            <a:pPr eaLnBrk="0" hangingPunct="0">
              <a:spcBef>
                <a:spcPct val="50000"/>
              </a:spcBef>
            </a:pPr>
            <a:r>
              <a:rPr lang="zh-CN" altLang="en-US" sz="1800" b="0" dirty="0">
                <a:latin typeface="Arial" panose="020B0604020202020204" pitchFamily="34" charset="0"/>
                <a:ea typeface="宋体" panose="02010600030101010101" pitchFamily="2" charset="-122"/>
              </a:rPr>
              <a:t>出生后</a:t>
            </a:r>
            <a:endParaRPr lang="zh-CN" altLang="en-US" sz="1800" b="0" dirty="0">
              <a:latin typeface="Arial" panose="020B0604020202020204" pitchFamily="34" charset="0"/>
              <a:ea typeface="宋体" panose="02010600030101010101" pitchFamily="2" charset="-122"/>
            </a:endParaRPr>
          </a:p>
        </p:txBody>
      </p:sp>
      <p:grpSp>
        <p:nvGrpSpPr>
          <p:cNvPr id="59406" name="Group 15"/>
          <p:cNvGrpSpPr/>
          <p:nvPr/>
        </p:nvGrpSpPr>
        <p:grpSpPr>
          <a:xfrm>
            <a:off x="2209800" y="4392613"/>
            <a:ext cx="3887788" cy="1393825"/>
            <a:chOff x="1655" y="3067"/>
            <a:chExt cx="2449" cy="878"/>
          </a:xfrm>
        </p:grpSpPr>
        <p:grpSp>
          <p:nvGrpSpPr>
            <p:cNvPr id="59407" name="Group 16"/>
            <p:cNvGrpSpPr/>
            <p:nvPr/>
          </p:nvGrpSpPr>
          <p:grpSpPr>
            <a:xfrm>
              <a:off x="1655" y="3067"/>
              <a:ext cx="2449" cy="876"/>
              <a:chOff x="1655" y="3067"/>
              <a:chExt cx="2449" cy="876"/>
            </a:xfrm>
          </p:grpSpPr>
          <p:pic>
            <p:nvPicPr>
              <p:cNvPr id="59408" name="Picture 17" descr="j0239669[1]"/>
              <p:cNvPicPr>
                <a:picLocks noChangeAspect="1"/>
              </p:cNvPicPr>
              <p:nvPr/>
            </p:nvPicPr>
            <p:blipFill>
              <a:blip r:embed="rId1"/>
              <a:stretch>
                <a:fillRect/>
              </a:stretch>
            </p:blipFill>
            <p:spPr>
              <a:xfrm rot="6163399">
                <a:off x="1915" y="3434"/>
                <a:ext cx="424" cy="589"/>
              </a:xfrm>
              <a:prstGeom prst="rect">
                <a:avLst/>
              </a:prstGeom>
              <a:noFill/>
              <a:ln w="9525">
                <a:noFill/>
              </a:ln>
            </p:spPr>
          </p:pic>
          <p:sp>
            <p:nvSpPr>
              <p:cNvPr id="59409" name="Text Box 18"/>
              <p:cNvSpPr txBox="1"/>
              <p:nvPr/>
            </p:nvSpPr>
            <p:spPr>
              <a:xfrm>
                <a:off x="1655" y="3067"/>
                <a:ext cx="1043" cy="231"/>
              </a:xfrm>
              <a:prstGeom prst="rect">
                <a:avLst/>
              </a:prstGeom>
              <a:noFill/>
              <a:ln w="9525">
                <a:noFill/>
              </a:ln>
            </p:spPr>
            <p:txBody>
              <a:bodyPr anchor="t">
                <a:spAutoFit/>
              </a:bodyPr>
              <a:p>
                <a:pPr>
                  <a:spcBef>
                    <a:spcPct val="50000"/>
                  </a:spcBef>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等位基因</a:t>
                </a:r>
                <a:endParaRPr lang="zh-CN" altLang="en-US" sz="1800" dirty="0">
                  <a:latin typeface="Arial" panose="020B0604020202020204" pitchFamily="34" charset="0"/>
                  <a:ea typeface="宋体" panose="02010600030101010101" pitchFamily="2" charset="-122"/>
                </a:endParaRPr>
              </a:p>
            </p:txBody>
          </p:sp>
          <p:sp>
            <p:nvSpPr>
              <p:cNvPr id="59410" name="Line 19"/>
              <p:cNvSpPr/>
              <p:nvPr/>
            </p:nvSpPr>
            <p:spPr>
              <a:xfrm flipV="1">
                <a:off x="2608" y="3430"/>
                <a:ext cx="363" cy="0"/>
              </a:xfrm>
              <a:prstGeom prst="line">
                <a:avLst/>
              </a:prstGeom>
              <a:ln w="9525" cap="flat" cmpd="sng">
                <a:solidFill>
                  <a:schemeClr val="tx1"/>
                </a:solidFill>
                <a:prstDash val="solid"/>
                <a:round/>
                <a:headEnd type="none" w="med" len="med"/>
                <a:tailEnd type="triangle" w="med" len="med"/>
              </a:ln>
            </p:spPr>
          </p:sp>
          <p:sp>
            <p:nvSpPr>
              <p:cNvPr id="59411" name="Text Box 20"/>
              <p:cNvSpPr txBox="1"/>
              <p:nvPr/>
            </p:nvSpPr>
            <p:spPr>
              <a:xfrm>
                <a:off x="3016" y="3294"/>
                <a:ext cx="1088" cy="231"/>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先天性突变</a:t>
                </a:r>
                <a:endParaRPr lang="zh-CN" altLang="en-US" sz="1800" b="0" dirty="0">
                  <a:latin typeface="Arial" panose="020B0604020202020204" pitchFamily="34" charset="0"/>
                  <a:ea typeface="宋体" panose="02010600030101010101" pitchFamily="2" charset="-122"/>
                </a:endParaRPr>
              </a:p>
            </p:txBody>
          </p:sp>
          <p:sp>
            <p:nvSpPr>
              <p:cNvPr id="59412" name="Line 21"/>
              <p:cNvSpPr/>
              <p:nvPr/>
            </p:nvSpPr>
            <p:spPr>
              <a:xfrm>
                <a:off x="2562" y="3657"/>
                <a:ext cx="409" cy="0"/>
              </a:xfrm>
              <a:prstGeom prst="line">
                <a:avLst/>
              </a:prstGeom>
              <a:ln w="9525" cap="flat" cmpd="sng">
                <a:solidFill>
                  <a:schemeClr val="tx1"/>
                </a:solidFill>
                <a:prstDash val="solid"/>
                <a:round/>
                <a:headEnd type="none" w="med" len="med"/>
                <a:tailEnd type="triangle" w="med" len="med"/>
              </a:ln>
            </p:spPr>
          </p:sp>
          <p:sp>
            <p:nvSpPr>
              <p:cNvPr id="59413" name="Text Box 22"/>
              <p:cNvSpPr txBox="1"/>
              <p:nvPr/>
            </p:nvSpPr>
            <p:spPr>
              <a:xfrm>
                <a:off x="3016" y="3521"/>
                <a:ext cx="998" cy="231"/>
              </a:xfrm>
              <a:prstGeom prst="rect">
                <a:avLst/>
              </a:prstGeom>
              <a:noFill/>
              <a:ln w="9525">
                <a:noFill/>
              </a:ln>
            </p:spPr>
            <p:txBody>
              <a:bodyPr anchor="t">
                <a:spAutoFit/>
              </a:bodyPr>
              <a:p>
                <a:pPr>
                  <a:spcBef>
                    <a:spcPct val="50000"/>
                  </a:spcBef>
                </a:pPr>
                <a:r>
                  <a:rPr lang="zh-CN" altLang="en-US" sz="1800" b="0" dirty="0">
                    <a:latin typeface="Arial" panose="020B0604020202020204" pitchFamily="34" charset="0"/>
                    <a:ea typeface="宋体" panose="02010600030101010101" pitchFamily="2" charset="-122"/>
                  </a:rPr>
                  <a:t>后天性突变</a:t>
                </a:r>
                <a:endParaRPr lang="zh-CN" altLang="en-US" sz="1800" b="0" dirty="0">
                  <a:latin typeface="Arial" panose="020B0604020202020204" pitchFamily="34" charset="0"/>
                  <a:ea typeface="宋体" panose="02010600030101010101" pitchFamily="2" charset="-122"/>
                </a:endParaRPr>
              </a:p>
            </p:txBody>
          </p:sp>
        </p:grpSp>
        <p:pic>
          <p:nvPicPr>
            <p:cNvPr id="59414" name="Picture 23" descr="j0239669[1]"/>
            <p:cNvPicPr>
              <a:picLocks noChangeAspect="1"/>
            </p:cNvPicPr>
            <p:nvPr/>
          </p:nvPicPr>
          <p:blipFill>
            <a:blip r:embed="rId1"/>
            <a:stretch>
              <a:fillRect/>
            </a:stretch>
          </p:blipFill>
          <p:spPr>
            <a:xfrm rot="6163399">
              <a:off x="1932" y="3062"/>
              <a:ext cx="398" cy="680"/>
            </a:xfrm>
            <a:prstGeom prst="rect">
              <a:avLst/>
            </a:prstGeom>
            <a:noFill/>
            <a:ln w="9525">
              <a:noFill/>
            </a:ln>
          </p:spPr>
        </p:pic>
      </p:grpSp>
      <p:sp>
        <p:nvSpPr>
          <p:cNvPr id="59415" name="Text Box 24"/>
          <p:cNvSpPr txBox="1"/>
          <p:nvPr/>
        </p:nvSpPr>
        <p:spPr>
          <a:xfrm>
            <a:off x="990600" y="4926013"/>
            <a:ext cx="1447800" cy="396875"/>
          </a:xfrm>
          <a:prstGeom prst="rect">
            <a:avLst/>
          </a:prstGeom>
          <a:noFill/>
          <a:ln w="9525">
            <a:noFill/>
          </a:ln>
        </p:spPr>
        <p:txBody>
          <a:bodyPr anchor="t">
            <a:spAutoFit/>
          </a:bodyPr>
          <a:p>
            <a:pPr latinLnBrk="1">
              <a:spcBef>
                <a:spcPct val="50000"/>
              </a:spcBef>
            </a:pPr>
            <a:r>
              <a:rPr lang="zh-CN" altLang="en-US" sz="2000" dirty="0">
                <a:latin typeface="Arial" panose="020B0604020202020204" pitchFamily="34" charset="0"/>
                <a:ea typeface="宋体" panose="02010600030101010101" pitchFamily="2" charset="-122"/>
              </a:rPr>
              <a:t>抑癌基因</a:t>
            </a:r>
            <a:endParaRPr lang="en-US" altLang="zh-CN" sz="2000" dirty="0">
              <a:latin typeface="Arial" panose="020B0604020202020204" pitchFamily="34" charset="0"/>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内容占位符 3"/>
          <p:cNvPicPr>
            <a:picLocks noGrp="1" noChangeAspect="1"/>
          </p:cNvPicPr>
          <p:nvPr>
            <p:ph idx="1"/>
          </p:nvPr>
        </p:nvPicPr>
        <p:blipFill>
          <a:blip r:embed="rId1"/>
          <a:stretch>
            <a:fillRect/>
          </a:stretch>
        </p:blipFill>
        <p:spPr>
          <a:xfrm>
            <a:off x="28575" y="34925"/>
            <a:ext cx="9051925" cy="56261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02401"/>
          <p:cNvSpPr>
            <a:spLocks noGrp="1"/>
          </p:cNvSpPr>
          <p:nvPr>
            <p:ph type="title"/>
          </p:nvPr>
        </p:nvSpPr>
        <p:spPr/>
        <p:txBody>
          <a:bodyPr vert="horz" wrap="square" lIns="450000" tIns="45720" rIns="450000" bIns="45720" anchor="ctr"/>
          <a:p>
            <a:r>
              <a:rPr lang="zh-CN" altLang="en-US" dirty="0"/>
              <a:t>小结</a:t>
            </a:r>
            <a:endParaRPr lang="zh-CN" altLang="en-US" dirty="0"/>
          </a:p>
        </p:txBody>
      </p:sp>
      <p:sp>
        <p:nvSpPr>
          <p:cNvPr id="64514" name="文本占位符 102402"/>
          <p:cNvSpPr>
            <a:spLocks noGrp="1"/>
          </p:cNvSpPr>
          <p:nvPr>
            <p:ph idx="1"/>
          </p:nvPr>
        </p:nvSpPr>
        <p:spPr/>
        <p:txBody>
          <a:bodyPr vert="horz" wrap="square" lIns="91440" tIns="45720" rIns="91440" bIns="45720" anchor="t"/>
          <a:p>
            <a:r>
              <a:rPr lang="zh-CN" altLang="en-US" dirty="0">
                <a:latin typeface="宋体" panose="02010600030101010101" pitchFamily="2" charset="-122"/>
                <a:ea typeface="宋体" panose="02010600030101010101" pitchFamily="2" charset="-122"/>
              </a:rPr>
              <a:t>癌症是外界环境因素和内在遗传因素共同作用的结果</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掌握：癌基因、抑癌基因的概念</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熟悉：导致恶性肿瘤的有哪些环境因素</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了解：癌症的发病机理假说</a:t>
            </a:r>
            <a:endParaRPr lang="zh-CN" altLang="en-US" dirty="0">
              <a:latin typeface="宋体" panose="02010600030101010101" pitchFamily="2" charset="-122"/>
              <a:ea typeface="宋体" panose="02010600030101010101" pitchFamily="2" charset="-122"/>
            </a:endParaRPr>
          </a:p>
          <a:p>
            <a:pPr>
              <a:buNone/>
            </a:pPr>
            <a:r>
              <a:rPr lang="en-US" altLang="zh-CN" dirty="0"/>
              <a:t> </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vert="horz" wrap="square" lIns="450000" tIns="45720" rIns="450000" bIns="45720" anchor="ctr"/>
          <a:p>
            <a:pPr eaLnBrk="1" hangingPunct="1"/>
            <a:r>
              <a:rPr lang="zh-CN" altLang="en-US" dirty="0"/>
              <a:t>肿瘤的病因概述</a:t>
            </a:r>
            <a:endParaRPr lang="zh-CN" altLang="en-US" dirty="0"/>
          </a:p>
        </p:txBody>
      </p:sp>
      <p:sp>
        <p:nvSpPr>
          <p:cNvPr id="12290" name="Rectangle 3"/>
          <p:cNvSpPr>
            <a:spLocks noGrp="1"/>
          </p:cNvSpPr>
          <p:nvPr>
            <p:ph type="body" sz="half" idx="1"/>
          </p:nvPr>
        </p:nvSpPr>
        <p:spPr>
          <a:xfrm>
            <a:off x="447675" y="1279525"/>
            <a:ext cx="8218488" cy="4525963"/>
          </a:xfrm>
        </p:spPr>
        <p:txBody>
          <a:bodyPr vert="horz" wrap="square" lIns="91440" tIns="45720" rIns="91440" bIns="45720" anchor="t"/>
          <a:p>
            <a:pPr eaLnBrk="1" hangingPunct="1">
              <a:buClrTx/>
              <a:buSzTx/>
              <a:buFont typeface="Wingdings 2" panose="05020102010507070707" pitchFamily="18" charset="2"/>
            </a:pPr>
            <a:r>
              <a:rPr lang="zh-CN" altLang="en-US" sz="2800" dirty="0">
                <a:solidFill>
                  <a:srgbClr val="FF0000"/>
                </a:solidFill>
              </a:rPr>
              <a:t>基本共识：肿瘤是</a:t>
            </a:r>
            <a:r>
              <a:rPr lang="zh-CN" altLang="en-US" sz="2800" u="sng" dirty="0">
                <a:solidFill>
                  <a:srgbClr val="FF0000"/>
                </a:solidFill>
              </a:rPr>
              <a:t>环境因素与基因的相互作用引起的，是多因素协同作用的结果</a:t>
            </a:r>
            <a:endParaRPr lang="zh-CN" altLang="en-US" sz="2800" u="sng" dirty="0">
              <a:solidFill>
                <a:srgbClr val="FF0000"/>
              </a:solidFill>
            </a:endParaRPr>
          </a:p>
          <a:p>
            <a:pPr eaLnBrk="1" hangingPunct="1">
              <a:buClrTx/>
              <a:buSzTx/>
              <a:buFont typeface="Wingdings 2" panose="05020102010507070707" pitchFamily="18" charset="2"/>
              <a:buNone/>
            </a:pPr>
            <a:endParaRPr lang="zh-CN" altLang="en-US" sz="2800" dirty="0"/>
          </a:p>
          <a:p>
            <a:pPr eaLnBrk="1" hangingPunct="1">
              <a:buClrTx/>
              <a:buSzTx/>
              <a:buFont typeface="Wingdings 2" panose="05020102010507070707" pitchFamily="18" charset="2"/>
              <a:buNone/>
            </a:pPr>
            <a:endParaRPr lang="en-US" altLang="zh-CN" sz="2800" dirty="0"/>
          </a:p>
        </p:txBody>
      </p:sp>
      <p:sp>
        <p:nvSpPr>
          <p:cNvPr id="12291" name="Cloud"/>
          <p:cNvSpPr>
            <a:spLocks noChangeAspect="1" noEditPoints="1"/>
          </p:cNvSpPr>
          <p:nvPr/>
        </p:nvSpPr>
        <p:spPr>
          <a:xfrm>
            <a:off x="3132138" y="4437063"/>
            <a:ext cx="2305050" cy="1544637"/>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r>
              <a:rPr lang="en-US" altLang="zh-CN" sz="2800" dirty="0">
                <a:latin typeface="Arial" panose="020B0604020202020204" pitchFamily="34" charset="0"/>
                <a:ea typeface="宋体" panose="02010600030101010101" pitchFamily="2" charset="-122"/>
              </a:rPr>
              <a:t>    </a:t>
            </a:r>
            <a:endParaRPr lang="en-US" altLang="zh-CN" sz="2800" dirty="0">
              <a:latin typeface="Arial" panose="020B0604020202020204" pitchFamily="34" charset="0"/>
              <a:ea typeface="宋体" panose="02010600030101010101" pitchFamily="2" charset="-122"/>
            </a:endParaRPr>
          </a:p>
          <a:p>
            <a:r>
              <a:rPr lang="en-US" altLang="zh-CN" sz="2800" dirty="0">
                <a:latin typeface="Arial" panose="020B0604020202020204" pitchFamily="34" charset="0"/>
                <a:ea typeface="宋体" panose="02010600030101010101" pitchFamily="2" charset="-122"/>
              </a:rPr>
              <a:t>       </a:t>
            </a:r>
            <a:r>
              <a:rPr lang="zh-CN" altLang="en-US" sz="2800" dirty="0">
                <a:solidFill>
                  <a:srgbClr val="0000FF"/>
                </a:solidFill>
                <a:latin typeface="Arial" panose="020B0604020202020204" pitchFamily="34" charset="0"/>
                <a:ea typeface="宋体" panose="02010600030101010101" pitchFamily="2" charset="-122"/>
              </a:rPr>
              <a:t>肿瘤</a:t>
            </a:r>
            <a:endParaRPr lang="zh-CN" altLang="en-US" sz="2800" dirty="0">
              <a:solidFill>
                <a:srgbClr val="0000FF"/>
              </a:solidFill>
              <a:latin typeface="Arial" panose="020B0604020202020204" pitchFamily="34" charset="0"/>
              <a:ea typeface="宋体" panose="02010600030101010101" pitchFamily="2" charset="-122"/>
            </a:endParaRPr>
          </a:p>
        </p:txBody>
      </p:sp>
      <p:sp>
        <p:nvSpPr>
          <p:cNvPr id="12292" name="AutoShape 5"/>
          <p:cNvSpPr/>
          <p:nvPr/>
        </p:nvSpPr>
        <p:spPr>
          <a:xfrm>
            <a:off x="4643438" y="2349500"/>
            <a:ext cx="3384550" cy="1727200"/>
          </a:xfrm>
          <a:prstGeom prst="irregularSeal2">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dirty="0">
                <a:latin typeface="Arial" panose="020B0604020202020204" pitchFamily="34" charset="0"/>
                <a:ea typeface="宋体" panose="02010600030101010101" pitchFamily="2" charset="-122"/>
              </a:rPr>
              <a:t>基因</a:t>
            </a:r>
            <a:endParaRPr lang="en-US" altLang="zh-CN" sz="2800" dirty="0">
              <a:latin typeface="Arial" panose="020B0604020202020204" pitchFamily="34" charset="0"/>
              <a:ea typeface="宋体" panose="02010600030101010101" pitchFamily="2" charset="-122"/>
            </a:endParaRPr>
          </a:p>
          <a:p>
            <a:pPr algn="ctr"/>
            <a:endParaRPr lang="zh-CN" altLang="en-US" sz="2800" dirty="0">
              <a:latin typeface="Arial" panose="020B0604020202020204" pitchFamily="34" charset="0"/>
              <a:ea typeface="宋体" panose="02010600030101010101" pitchFamily="2" charset="-122"/>
            </a:endParaRPr>
          </a:p>
        </p:txBody>
      </p:sp>
      <p:sp>
        <p:nvSpPr>
          <p:cNvPr id="12293" name="Line 6"/>
          <p:cNvSpPr/>
          <p:nvPr/>
        </p:nvSpPr>
        <p:spPr>
          <a:xfrm>
            <a:off x="3924300" y="3213100"/>
            <a:ext cx="719138" cy="0"/>
          </a:xfrm>
          <a:prstGeom prst="line">
            <a:avLst/>
          </a:prstGeom>
          <a:ln w="9525" cap="flat" cmpd="sng">
            <a:solidFill>
              <a:schemeClr val="tx1"/>
            </a:solidFill>
            <a:prstDash val="solid"/>
            <a:round/>
            <a:headEnd type="none" w="med" len="med"/>
            <a:tailEnd type="triangle" w="med" len="med"/>
          </a:ln>
        </p:spPr>
      </p:sp>
      <p:sp>
        <p:nvSpPr>
          <p:cNvPr id="12294" name="Line 7"/>
          <p:cNvSpPr/>
          <p:nvPr/>
        </p:nvSpPr>
        <p:spPr>
          <a:xfrm flipH="1">
            <a:off x="3924300" y="3573463"/>
            <a:ext cx="647700" cy="0"/>
          </a:xfrm>
          <a:prstGeom prst="line">
            <a:avLst/>
          </a:prstGeom>
          <a:ln w="9525" cap="flat" cmpd="sng">
            <a:solidFill>
              <a:schemeClr val="tx1"/>
            </a:solidFill>
            <a:prstDash val="solid"/>
            <a:round/>
            <a:headEnd type="none" w="med" len="med"/>
            <a:tailEnd type="triangle" w="med" len="med"/>
          </a:ln>
        </p:spPr>
      </p:sp>
      <p:sp>
        <p:nvSpPr>
          <p:cNvPr id="12295" name="AutoShape 8"/>
          <p:cNvSpPr/>
          <p:nvPr/>
        </p:nvSpPr>
        <p:spPr>
          <a:xfrm>
            <a:off x="3708400" y="3789363"/>
            <a:ext cx="1079500" cy="720725"/>
          </a:xfrm>
          <a:prstGeom prst="downArrow">
            <a:avLst>
              <a:gd name="adj1" fmla="val 50000"/>
              <a:gd name="adj2" fmla="val 25000"/>
            </a:avLst>
          </a:prstGeom>
          <a:solidFill>
            <a:schemeClr val="bg1"/>
          </a:solidFill>
          <a:ln w="9525" cap="flat" cmpd="sng">
            <a:solidFill>
              <a:schemeClr val="tx1"/>
            </a:solidFill>
            <a:prstDash val="solid"/>
            <a:miter/>
            <a:headEnd type="none" w="med" len="med"/>
            <a:tailEnd type="none" w="med" len="med"/>
          </a:ln>
        </p:spPr>
        <p:txBody>
          <a:bodyPr vert="eaVert" wrap="none" anchor="ctr"/>
          <a:p>
            <a:pPr latinLnBrk="1"/>
            <a:endParaRPr lang="zh-CN" altLang="en-US" dirty="0">
              <a:latin typeface="Arial" panose="020B0604020202020204" pitchFamily="34" charset="0"/>
              <a:ea typeface="HY견고딕" pitchFamily="18" charset="-127"/>
            </a:endParaRPr>
          </a:p>
        </p:txBody>
      </p:sp>
      <p:sp>
        <p:nvSpPr>
          <p:cNvPr id="12296" name="AutoShape 9"/>
          <p:cNvSpPr/>
          <p:nvPr/>
        </p:nvSpPr>
        <p:spPr>
          <a:xfrm>
            <a:off x="1258888" y="2492375"/>
            <a:ext cx="2881312" cy="1657350"/>
          </a:xfrm>
          <a:prstGeom prst="irregularSeal2">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2800" dirty="0">
                <a:solidFill>
                  <a:srgbClr val="FFFFFF"/>
                </a:solidFill>
                <a:latin typeface="Arial" panose="020B0604020202020204" pitchFamily="34" charset="0"/>
                <a:ea typeface="宋体" panose="02010600030101010101" pitchFamily="2" charset="-122"/>
              </a:rPr>
              <a:t>环境</a:t>
            </a:r>
            <a:endParaRPr lang="en-US" altLang="zh-CN" sz="2800" dirty="0">
              <a:solidFill>
                <a:srgbClr val="FFFFFF"/>
              </a:solidFill>
              <a:latin typeface="Arial" panose="020B0604020202020204" pitchFamily="34" charset="0"/>
              <a:ea typeface="宋体" panose="02010600030101010101" pitchFamily="2" charset="-122"/>
            </a:endParaRPr>
          </a:p>
          <a:p>
            <a:pPr algn="ctr"/>
            <a:endParaRPr lang="zh-CN" altLang="en-US" sz="2800" dirty="0">
              <a:solidFill>
                <a:srgbClr val="FFFFFF"/>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TextBox 7"/>
          <p:cNvSpPr txBox="1"/>
          <p:nvPr/>
        </p:nvSpPr>
        <p:spPr>
          <a:xfrm>
            <a:off x="2268855" y="1636395"/>
            <a:ext cx="6186805" cy="3415030"/>
          </a:xfrm>
          <a:prstGeom prst="rect">
            <a:avLst/>
          </a:prstGeom>
          <a:noFill/>
        </p:spPr>
        <p:txBody>
          <a:bodyPr wrap="square" rtlCol="0">
            <a:spAutoFit/>
          </a:bodyPr>
          <a:p>
            <a:pPr marL="285750" lvl="0" indent="-285750">
              <a:lnSpc>
                <a:spcPct val="150000"/>
              </a:lnSpc>
              <a:buFont typeface="Wingdings" panose="05000000000000000000" pitchFamily="2" charset="2"/>
              <a:buChar char="l"/>
            </a:pPr>
            <a:r>
              <a:rPr lang="zh-CN" altLang="en-US" sz="1200" b="1" dirty="0">
                <a:solidFill>
                  <a:prstClr val="black"/>
                </a:solidFill>
                <a:latin typeface="微软雅黑" panose="020B0503020204020204" charset="-122"/>
                <a:ea typeface="微软雅黑" panose="020B0503020204020204" charset="-122"/>
              </a:rPr>
              <a:t>复旦大学附属肿瘤</a:t>
            </a:r>
            <a:r>
              <a:rPr lang="zh-CN" altLang="en-US" sz="1200" b="1" dirty="0" smtClean="0">
                <a:solidFill>
                  <a:prstClr val="black"/>
                </a:solidFill>
                <a:latin typeface="微软雅黑" panose="020B0503020204020204" charset="-122"/>
                <a:ea typeface="微软雅黑" panose="020B0503020204020204" charset="-122"/>
              </a:rPr>
              <a:t>医院，副教授，</a:t>
            </a:r>
            <a:r>
              <a:rPr lang="zh-CN" altLang="en-US" sz="1200" b="1" smtClean="0">
                <a:solidFill>
                  <a:prstClr val="black"/>
                </a:solidFill>
                <a:latin typeface="微软雅黑" panose="020B0503020204020204" charset="-122"/>
                <a:ea typeface="微软雅黑" panose="020B0503020204020204" charset="-122"/>
                <a:sym typeface="+mn-ea"/>
              </a:rPr>
              <a:t>泌尿外科主任助理</a:t>
            </a:r>
            <a:endParaRPr lang="en-US" altLang="zh-CN" sz="1200" b="1" dirty="0" smtClean="0">
              <a:solidFill>
                <a:prstClr val="black"/>
              </a:solidFill>
              <a:latin typeface="微软雅黑" panose="020B0503020204020204" charset="-122"/>
              <a:ea typeface="微软雅黑" panose="020B0503020204020204" charset="-122"/>
            </a:endParaRPr>
          </a:p>
          <a:p>
            <a:pPr marL="285750" lvl="0" indent="-285750">
              <a:lnSpc>
                <a:spcPct val="150000"/>
              </a:lnSpc>
              <a:buFont typeface="Wingdings" panose="05000000000000000000" pitchFamily="2" charset="2"/>
              <a:buChar char="l"/>
            </a:pPr>
            <a:r>
              <a:rPr lang="zh-CN" altLang="en-US" sz="1200" b="1" dirty="0">
                <a:solidFill>
                  <a:prstClr val="black"/>
                </a:solidFill>
                <a:latin typeface="微软雅黑" panose="020B0503020204020204" charset="-122"/>
                <a:ea typeface="微软雅黑" panose="020B0503020204020204" charset="-122"/>
              </a:rPr>
              <a:t>中国抗癌协会泌尿男生殖系统委员会前列腺癌学组</a:t>
            </a:r>
            <a:r>
              <a:rPr lang="zh-CN" altLang="en-US" sz="1200" b="1">
                <a:solidFill>
                  <a:prstClr val="black"/>
                </a:solidFill>
                <a:latin typeface="微软雅黑" panose="020B0503020204020204" charset="-122"/>
                <a:ea typeface="微软雅黑" panose="020B0503020204020204" charset="-122"/>
              </a:rPr>
              <a:t>秘</a:t>
            </a:r>
            <a:r>
              <a:rPr lang="zh-CN" altLang="en-US" sz="1200" b="1" smtClean="0">
                <a:solidFill>
                  <a:prstClr val="black"/>
                </a:solidFill>
                <a:latin typeface="微软雅黑" panose="020B0503020204020204" charset="-122"/>
                <a:ea typeface="微软雅黑" panose="020B0503020204020204" charset="-122"/>
              </a:rPr>
              <a:t>书长</a:t>
            </a:r>
            <a:endParaRPr lang="zh-CN" altLang="en-US" sz="1200" b="1" smtClean="0">
              <a:solidFill>
                <a:prstClr val="black"/>
              </a:solidFill>
              <a:latin typeface="微软雅黑" panose="020B0503020204020204" charset="-122"/>
              <a:ea typeface="微软雅黑" panose="020B0503020204020204" charset="-122"/>
            </a:endParaRPr>
          </a:p>
          <a:p>
            <a:pPr marL="285750" lvl="0" indent="-285750">
              <a:lnSpc>
                <a:spcPct val="150000"/>
              </a:lnSpc>
              <a:buFont typeface="Wingdings" panose="05000000000000000000" pitchFamily="2" charset="2"/>
              <a:buChar char="l"/>
            </a:pPr>
            <a:r>
              <a:rPr lang="zh-CN" altLang="en-US" sz="1200" b="1" smtClean="0">
                <a:solidFill>
                  <a:prstClr val="black"/>
                </a:solidFill>
                <a:latin typeface="微软雅黑" panose="020B0503020204020204" charset="-122"/>
                <a:ea typeface="微软雅黑" panose="020B0503020204020204" charset="-122"/>
              </a:rPr>
              <a:t>中</a:t>
            </a:r>
            <a:r>
              <a:rPr lang="zh-CN" altLang="en-US" sz="1200" b="1" dirty="0" smtClean="0">
                <a:solidFill>
                  <a:prstClr val="black"/>
                </a:solidFill>
                <a:latin typeface="微软雅黑" panose="020B0503020204020204" charset="-122"/>
                <a:ea typeface="微软雅黑" panose="020B0503020204020204" charset="-122"/>
              </a:rPr>
              <a:t>国</a:t>
            </a:r>
            <a:r>
              <a:rPr lang="zh-CN" altLang="en-US" sz="1200" b="1" dirty="0">
                <a:solidFill>
                  <a:prstClr val="black"/>
                </a:solidFill>
                <a:latin typeface="微软雅黑" panose="020B0503020204020204" charset="-122"/>
                <a:ea typeface="微软雅黑" panose="020B0503020204020204" charset="-122"/>
              </a:rPr>
              <a:t>抗癌协会</a:t>
            </a:r>
            <a:r>
              <a:rPr lang="zh-CN" altLang="en-US" sz="1200" b="1" dirty="0" smtClean="0">
                <a:solidFill>
                  <a:prstClr val="black"/>
                </a:solidFill>
                <a:latin typeface="微软雅黑" panose="020B0503020204020204" charset="-122"/>
                <a:ea typeface="微软雅黑" panose="020B0503020204020204" charset="-122"/>
              </a:rPr>
              <a:t>会员</a:t>
            </a:r>
            <a:endParaRPr lang="en-US" altLang="zh-CN" sz="1200" b="1" dirty="0" smtClean="0">
              <a:solidFill>
                <a:prstClr val="black"/>
              </a:solidFill>
              <a:latin typeface="微软雅黑" panose="020B0503020204020204" charset="-122"/>
              <a:ea typeface="微软雅黑" panose="020B0503020204020204" charset="-122"/>
            </a:endParaRPr>
          </a:p>
          <a:p>
            <a:pPr marL="285750" lvl="0" indent="-285750">
              <a:lnSpc>
                <a:spcPct val="150000"/>
              </a:lnSpc>
              <a:buFont typeface="Wingdings" panose="05000000000000000000" pitchFamily="2" charset="2"/>
              <a:buChar char="l"/>
            </a:pPr>
            <a:r>
              <a:rPr lang="zh-CN" altLang="en-US" sz="1200" b="1" dirty="0" smtClean="0">
                <a:solidFill>
                  <a:prstClr val="black"/>
                </a:solidFill>
                <a:latin typeface="微软雅黑" panose="020B0503020204020204" charset="-122"/>
                <a:ea typeface="微软雅黑" panose="020B0503020204020204" charset="-122"/>
              </a:rPr>
              <a:t>上海市</a:t>
            </a:r>
            <a:r>
              <a:rPr lang="zh-CN" altLang="en-US" sz="1200" b="1" dirty="0">
                <a:solidFill>
                  <a:prstClr val="black"/>
                </a:solidFill>
                <a:latin typeface="微软雅黑" panose="020B0503020204020204" charset="-122"/>
                <a:ea typeface="微软雅黑" panose="020B0503020204020204" charset="-122"/>
              </a:rPr>
              <a:t>抗癌协会</a:t>
            </a:r>
            <a:r>
              <a:rPr lang="zh-CN" altLang="en-US" sz="1200" b="1" dirty="0" smtClean="0">
                <a:solidFill>
                  <a:prstClr val="black"/>
                </a:solidFill>
                <a:latin typeface="微软雅黑" panose="020B0503020204020204" charset="-122"/>
                <a:ea typeface="微软雅黑" panose="020B0503020204020204" charset="-122"/>
              </a:rPr>
              <a:t>会员</a:t>
            </a:r>
            <a:endParaRPr lang="en-US" altLang="zh-CN" sz="1200" b="1" dirty="0" smtClean="0">
              <a:solidFill>
                <a:prstClr val="black"/>
              </a:solidFill>
              <a:latin typeface="微软雅黑" panose="020B0503020204020204" charset="-122"/>
              <a:ea typeface="微软雅黑" panose="020B0503020204020204" charset="-122"/>
            </a:endParaRPr>
          </a:p>
          <a:p>
            <a:pPr marL="285750" lvl="0" indent="-285750">
              <a:lnSpc>
                <a:spcPct val="150000"/>
              </a:lnSpc>
              <a:buFont typeface="Wingdings" panose="05000000000000000000" pitchFamily="2" charset="2"/>
              <a:buChar char="l"/>
            </a:pPr>
            <a:r>
              <a:rPr lang="zh-CN" altLang="en-US" sz="1200" b="1" smtClean="0">
                <a:solidFill>
                  <a:prstClr val="black"/>
                </a:solidFill>
                <a:latin typeface="微软雅黑" panose="020B0503020204020204" charset="-122"/>
                <a:ea typeface="微软雅黑" panose="020B0503020204020204" charset="-122"/>
                <a:sym typeface="+mn-ea"/>
              </a:rPr>
              <a:t>擅长机</a:t>
            </a:r>
            <a:r>
              <a:rPr lang="zh-CN" altLang="en-US" sz="1200" b="1" dirty="0">
                <a:solidFill>
                  <a:prstClr val="black"/>
                </a:solidFill>
                <a:latin typeface="微软雅黑" panose="020B0503020204020204" charset="-122"/>
                <a:ea typeface="微软雅黑" panose="020B0503020204020204" charset="-122"/>
                <a:sym typeface="+mn-ea"/>
              </a:rPr>
              <a:t>器人辅助前列腺癌根治术，腹腔镜下前列腺癌根治术，肾脏肿瘤和膀胱肿瘤的微创手术等。</a:t>
            </a:r>
            <a:endParaRPr lang="zh-CN" altLang="en-US" sz="1200" b="1" dirty="0">
              <a:solidFill>
                <a:prstClr val="black"/>
              </a:solidFill>
              <a:latin typeface="微软雅黑" panose="020B0503020204020204" charset="-122"/>
              <a:ea typeface="微软雅黑" panose="020B0503020204020204" charset="-122"/>
              <a:sym typeface="+mn-ea"/>
            </a:endParaRPr>
          </a:p>
          <a:p>
            <a:pPr marL="285750" lvl="0" indent="-285750">
              <a:lnSpc>
                <a:spcPct val="150000"/>
              </a:lnSpc>
              <a:buFont typeface="Wingdings" panose="05000000000000000000" pitchFamily="2" charset="2"/>
              <a:buChar char="l"/>
            </a:pPr>
            <a:r>
              <a:rPr lang="zh-CN" altLang="en-US" sz="1200" b="1" dirty="0" smtClean="0">
                <a:solidFill>
                  <a:prstClr val="black"/>
                </a:solidFill>
                <a:latin typeface="微软雅黑" panose="020B0503020204020204" charset="-122"/>
                <a:ea typeface="微软雅黑" panose="020B0503020204020204" charset="-122"/>
              </a:rPr>
              <a:t>从事</a:t>
            </a:r>
            <a:r>
              <a:rPr lang="zh-CN" altLang="en-US" sz="1200" b="1" dirty="0">
                <a:solidFill>
                  <a:prstClr val="black"/>
                </a:solidFill>
                <a:latin typeface="微软雅黑" panose="020B0503020204020204" charset="-122"/>
                <a:ea typeface="微软雅黑" panose="020B0503020204020204" charset="-122"/>
              </a:rPr>
              <a:t>于泌尿及男生殖系统肿瘤（如肾癌、前列腺癌、膀胱癌、肾盂癌、输尿管癌、阴茎癌、睾丸癌等）的临床诊治工作以及它们的转化研</a:t>
            </a:r>
            <a:r>
              <a:rPr lang="zh-CN" altLang="en-US" sz="1200" b="1">
                <a:solidFill>
                  <a:prstClr val="black"/>
                </a:solidFill>
                <a:latin typeface="微软雅黑" panose="020B0503020204020204" charset="-122"/>
                <a:ea typeface="微软雅黑" panose="020B0503020204020204" charset="-122"/>
              </a:rPr>
              <a:t>究</a:t>
            </a:r>
            <a:r>
              <a:rPr lang="zh-CN" altLang="en-US" sz="1200" b="1" smtClean="0">
                <a:solidFill>
                  <a:prstClr val="black"/>
                </a:solidFill>
                <a:latin typeface="微软雅黑" panose="020B0503020204020204" charset="-122"/>
                <a:ea typeface="微软雅黑" panose="020B0503020204020204" charset="-122"/>
              </a:rPr>
              <a:t>。主持国家自然科学基金青年项目</a:t>
            </a:r>
            <a:r>
              <a:rPr lang="en-US" altLang="zh-CN" sz="1200" b="1" smtClean="0">
                <a:solidFill>
                  <a:prstClr val="black"/>
                </a:solidFill>
                <a:latin typeface="微软雅黑" panose="020B0503020204020204" charset="-122"/>
                <a:ea typeface="微软雅黑" panose="020B0503020204020204" charset="-122"/>
              </a:rPr>
              <a:t>1</a:t>
            </a:r>
            <a:r>
              <a:rPr lang="zh-CN" altLang="en-US" sz="1200" b="1" smtClean="0">
                <a:solidFill>
                  <a:prstClr val="black"/>
                </a:solidFill>
                <a:latin typeface="微软雅黑" panose="020B0503020204020204" charset="-122"/>
                <a:ea typeface="微软雅黑" panose="020B0503020204020204" charset="-122"/>
              </a:rPr>
              <a:t>项。</a:t>
            </a:r>
            <a:endParaRPr lang="zh-CN" altLang="en-US" sz="1200" b="1" smtClean="0">
              <a:solidFill>
                <a:prstClr val="black"/>
              </a:solidFill>
              <a:latin typeface="微软雅黑" panose="020B0503020204020204" charset="-122"/>
              <a:ea typeface="微软雅黑" panose="020B0503020204020204" charset="-122"/>
            </a:endParaRPr>
          </a:p>
          <a:p>
            <a:pPr marL="285750" lvl="0" indent="-285750">
              <a:lnSpc>
                <a:spcPct val="150000"/>
              </a:lnSpc>
              <a:buFont typeface="Wingdings" panose="05000000000000000000" pitchFamily="2" charset="2"/>
              <a:buChar char="l"/>
            </a:pPr>
            <a:r>
              <a:rPr lang="zh-CN" altLang="en-US" sz="1200" b="1" smtClean="0">
                <a:solidFill>
                  <a:prstClr val="black"/>
                </a:solidFill>
                <a:latin typeface="微软雅黑" panose="020B0503020204020204" charset="-122"/>
                <a:ea typeface="微软雅黑" panose="020B0503020204020204" charset="-122"/>
              </a:rPr>
              <a:t>门诊时间：周一下午泌尿外科普通门诊（浦东院区）；周五下午</a:t>
            </a:r>
            <a:r>
              <a:rPr lang="zh-CN" altLang="en-US" sz="1200" b="1" smtClean="0">
                <a:solidFill>
                  <a:prstClr val="black"/>
                </a:solidFill>
                <a:latin typeface="微软雅黑" panose="020B0503020204020204" charset="-122"/>
                <a:ea typeface="微软雅黑" panose="020B0503020204020204" charset="-122"/>
                <a:sym typeface="+mn-ea"/>
              </a:rPr>
              <a:t>泌尿外科</a:t>
            </a:r>
            <a:r>
              <a:rPr lang="zh-CN" altLang="en-US" sz="1200" b="1" smtClean="0">
                <a:solidFill>
                  <a:prstClr val="black"/>
                </a:solidFill>
                <a:latin typeface="微软雅黑" panose="020B0503020204020204" charset="-122"/>
                <a:ea typeface="微软雅黑" panose="020B0503020204020204" charset="-122"/>
              </a:rPr>
              <a:t>普通门诊（徐汇院区）</a:t>
            </a:r>
            <a:b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br>
            <a:endPar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673659" y="4136737"/>
            <a:ext cx="1099185"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smtClean="0">
                <a:solidFill>
                  <a:prstClr val="black"/>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rPr>
              <a:t>王弘恺</a:t>
            </a:r>
            <a:endParaRPr kumimoji="0" lang="zh-CN" altLang="en-US"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420" y="1818005"/>
            <a:ext cx="1567180" cy="20339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vert="horz" wrap="square" lIns="450000" tIns="45720" rIns="450000" bIns="45720" anchor="ctr"/>
          <a:p>
            <a:pPr eaLnBrk="1" hangingPunct="1"/>
            <a:endParaRPr lang="zh-CN" altLang="zh-CN" dirty="0"/>
          </a:p>
        </p:txBody>
      </p:sp>
      <p:sp>
        <p:nvSpPr>
          <p:cNvPr id="14338" name="Rectangle 3"/>
          <p:cNvSpPr>
            <a:spLocks noGrp="1"/>
          </p:cNvSpPr>
          <p:nvPr>
            <p:ph type="body" sz="half" idx="1"/>
          </p:nvPr>
        </p:nvSpPr>
        <p:spPr>
          <a:xfrm>
            <a:off x="457200" y="1295400"/>
            <a:ext cx="8218488" cy="4525963"/>
          </a:xfrm>
        </p:spPr>
        <p:txBody>
          <a:bodyPr vert="horz" wrap="square" lIns="91440" tIns="45720" rIns="91440" bIns="45720" anchor="t"/>
          <a:p>
            <a:pPr eaLnBrk="1" hangingPunct="1">
              <a:buClrTx/>
              <a:buSzTx/>
              <a:buFont typeface="Wingdings 2" panose="05020102010507070707" pitchFamily="18" charset="2"/>
            </a:pPr>
            <a:r>
              <a:rPr lang="zh-CN" altLang="en-US" sz="2800" dirty="0"/>
              <a:t>吸烟与肿瘤的病因</a:t>
            </a:r>
            <a:endParaRPr lang="en-US" altLang="zh-CN" sz="2800" dirty="0"/>
          </a:p>
          <a:p>
            <a:pPr eaLnBrk="1" hangingPunct="1">
              <a:buClrTx/>
              <a:buSzTx/>
              <a:buFont typeface="Wingdings 2" panose="05020102010507070707" pitchFamily="18" charset="2"/>
            </a:pPr>
            <a:endParaRPr lang="zh-CN" altLang="en-US" sz="2800" dirty="0"/>
          </a:p>
          <a:p>
            <a:pPr eaLnBrk="1" hangingPunct="1">
              <a:buClrTx/>
              <a:buSzTx/>
              <a:buFont typeface="Wingdings 2" panose="05020102010507070707" pitchFamily="18" charset="2"/>
              <a:buNone/>
            </a:pPr>
            <a:endParaRPr lang="zh-CN" altLang="en-US" sz="2800" dirty="0"/>
          </a:p>
          <a:p>
            <a:pPr eaLnBrk="1" hangingPunct="1">
              <a:buClrTx/>
              <a:buSzTx/>
              <a:buFont typeface="Wingdings 2" panose="05020102010507070707" pitchFamily="18" charset="2"/>
              <a:buNone/>
            </a:pPr>
            <a:endParaRPr lang="en-US" altLang="zh-CN" sz="2800" dirty="0"/>
          </a:p>
        </p:txBody>
      </p:sp>
      <p:sp>
        <p:nvSpPr>
          <p:cNvPr id="14339" name="Cloud"/>
          <p:cNvSpPr>
            <a:spLocks noChangeAspect="1" noEditPoints="1"/>
          </p:cNvSpPr>
          <p:nvPr/>
        </p:nvSpPr>
        <p:spPr>
          <a:xfrm>
            <a:off x="3132138" y="4437063"/>
            <a:ext cx="2659062" cy="1544637"/>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algn="ctr"/>
            <a:r>
              <a:rPr lang="zh-CN" altLang="en-US" sz="2800" dirty="0">
                <a:latin typeface="Arial" panose="020B0604020202020204" pitchFamily="34" charset="0"/>
                <a:ea typeface="宋体" panose="02010600030101010101" pitchFamily="2" charset="-122"/>
              </a:rPr>
              <a:t>肺癌</a:t>
            </a:r>
            <a:endParaRPr lang="zh-CN" altLang="en-US" sz="2800" dirty="0">
              <a:latin typeface="Arial" panose="020B0604020202020204" pitchFamily="34" charset="0"/>
              <a:ea typeface="宋体" panose="02010600030101010101" pitchFamily="2" charset="-122"/>
            </a:endParaRPr>
          </a:p>
          <a:p>
            <a:pPr algn="ctr"/>
            <a:r>
              <a:rPr lang="zh-CN" altLang="en-US" sz="2000" dirty="0">
                <a:latin typeface="Arial" panose="020B0604020202020204" pitchFamily="34" charset="0"/>
                <a:ea typeface="宋体" panose="02010600030101010101" pitchFamily="2" charset="-122"/>
              </a:rPr>
              <a:t>喉癌、膀胱癌、</a:t>
            </a:r>
            <a:endParaRPr lang="zh-CN" altLang="en-US" sz="2000" dirty="0">
              <a:latin typeface="Arial" panose="020B0604020202020204" pitchFamily="34" charset="0"/>
              <a:ea typeface="宋体" panose="02010600030101010101" pitchFamily="2" charset="-122"/>
            </a:endParaRPr>
          </a:p>
          <a:p>
            <a:pPr algn="ctr"/>
            <a:r>
              <a:rPr lang="zh-CN" altLang="en-US" sz="2000" dirty="0">
                <a:latin typeface="Arial" panose="020B0604020202020204" pitchFamily="34" charset="0"/>
                <a:ea typeface="宋体" panose="02010600030101010101" pitchFamily="2" charset="-122"/>
              </a:rPr>
              <a:t>……</a:t>
            </a:r>
            <a:endParaRPr lang="zh-CN" altLang="en-US" sz="2000" dirty="0">
              <a:solidFill>
                <a:srgbClr val="0000FF"/>
              </a:solidFill>
              <a:latin typeface="Arial" panose="020B0604020202020204" pitchFamily="34" charset="0"/>
              <a:ea typeface="宋体" panose="02010600030101010101" pitchFamily="2" charset="-122"/>
            </a:endParaRPr>
          </a:p>
        </p:txBody>
      </p:sp>
      <p:sp>
        <p:nvSpPr>
          <p:cNvPr id="14340" name="AutoShape 5"/>
          <p:cNvSpPr/>
          <p:nvPr/>
        </p:nvSpPr>
        <p:spPr>
          <a:xfrm>
            <a:off x="4648200" y="2362200"/>
            <a:ext cx="3384550" cy="1727200"/>
          </a:xfrm>
          <a:prstGeom prst="irregularSeal2">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800" dirty="0">
                <a:latin typeface="Arial" panose="020B0604020202020204" pitchFamily="34" charset="0"/>
                <a:ea typeface="宋体" panose="02010600030101010101" pitchFamily="2" charset="-122"/>
              </a:rPr>
              <a:t>易感人群</a:t>
            </a:r>
            <a:endParaRPr lang="zh-CN" altLang="en-US" sz="2800" dirty="0">
              <a:latin typeface="Arial" panose="020B0604020202020204" pitchFamily="34" charset="0"/>
              <a:ea typeface="宋体" panose="02010600030101010101" pitchFamily="2" charset="-122"/>
            </a:endParaRPr>
          </a:p>
        </p:txBody>
      </p:sp>
      <p:sp>
        <p:nvSpPr>
          <p:cNvPr id="14341" name="Line 6"/>
          <p:cNvSpPr/>
          <p:nvPr/>
        </p:nvSpPr>
        <p:spPr>
          <a:xfrm>
            <a:off x="3924300" y="3213100"/>
            <a:ext cx="719138" cy="0"/>
          </a:xfrm>
          <a:prstGeom prst="line">
            <a:avLst/>
          </a:prstGeom>
          <a:ln w="9525" cap="flat" cmpd="sng">
            <a:solidFill>
              <a:schemeClr val="tx1"/>
            </a:solidFill>
            <a:prstDash val="solid"/>
            <a:round/>
            <a:headEnd type="none" w="med" len="med"/>
            <a:tailEnd type="triangle" w="med" len="med"/>
          </a:ln>
        </p:spPr>
      </p:sp>
      <p:sp>
        <p:nvSpPr>
          <p:cNvPr id="14342" name="Line 7"/>
          <p:cNvSpPr/>
          <p:nvPr/>
        </p:nvSpPr>
        <p:spPr>
          <a:xfrm flipH="1">
            <a:off x="3924300" y="3573463"/>
            <a:ext cx="647700" cy="0"/>
          </a:xfrm>
          <a:prstGeom prst="line">
            <a:avLst/>
          </a:prstGeom>
          <a:ln w="9525" cap="flat" cmpd="sng">
            <a:solidFill>
              <a:schemeClr val="tx1"/>
            </a:solidFill>
            <a:prstDash val="solid"/>
            <a:round/>
            <a:headEnd type="none" w="med" len="med"/>
            <a:tailEnd type="triangle" w="med" len="med"/>
          </a:ln>
        </p:spPr>
      </p:sp>
      <p:sp>
        <p:nvSpPr>
          <p:cNvPr id="14343" name="AutoShape 8"/>
          <p:cNvSpPr/>
          <p:nvPr/>
        </p:nvSpPr>
        <p:spPr>
          <a:xfrm>
            <a:off x="3708400" y="3789363"/>
            <a:ext cx="1079500" cy="720725"/>
          </a:xfrm>
          <a:prstGeom prst="downArrow">
            <a:avLst>
              <a:gd name="adj1" fmla="val 50000"/>
              <a:gd name="adj2" fmla="val 25000"/>
            </a:avLst>
          </a:prstGeom>
          <a:solidFill>
            <a:schemeClr val="bg1"/>
          </a:solidFill>
          <a:ln w="9525" cap="flat" cmpd="sng">
            <a:solidFill>
              <a:schemeClr val="tx1"/>
            </a:solidFill>
            <a:prstDash val="solid"/>
            <a:miter/>
            <a:headEnd type="none" w="med" len="med"/>
            <a:tailEnd type="none" w="med" len="med"/>
          </a:ln>
        </p:spPr>
        <p:txBody>
          <a:bodyPr vert="eaVert" wrap="none" anchor="ctr"/>
          <a:p>
            <a:pPr latinLnBrk="1"/>
            <a:endParaRPr lang="zh-CN" altLang="en-US" dirty="0">
              <a:latin typeface="Arial" panose="020B0604020202020204" pitchFamily="34" charset="0"/>
              <a:ea typeface="HY견고딕" pitchFamily="18" charset="-127"/>
            </a:endParaRPr>
          </a:p>
        </p:txBody>
      </p:sp>
      <p:sp>
        <p:nvSpPr>
          <p:cNvPr id="14344" name="AutoShape 9"/>
          <p:cNvSpPr/>
          <p:nvPr/>
        </p:nvSpPr>
        <p:spPr>
          <a:xfrm>
            <a:off x="1258888" y="2492375"/>
            <a:ext cx="2881312" cy="1657350"/>
          </a:xfrm>
          <a:prstGeom prst="irregularSeal2">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2800" dirty="0">
                <a:solidFill>
                  <a:srgbClr val="FFFFFF"/>
                </a:solidFill>
                <a:latin typeface="Arial" panose="020B0604020202020204" pitchFamily="34" charset="0"/>
                <a:ea typeface="宋体" panose="02010600030101010101" pitchFamily="2" charset="-122"/>
              </a:rPr>
              <a:t>吸烟</a:t>
            </a:r>
            <a:endParaRPr lang="zh-CN" altLang="en-US" sz="2800" dirty="0">
              <a:solidFill>
                <a:srgbClr val="FFFFFF"/>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vert="horz" wrap="square" lIns="450000" tIns="45720" rIns="450000" bIns="45720" anchor="ctr"/>
          <a:p>
            <a:pPr eaLnBrk="1" hangingPunct="1"/>
            <a:r>
              <a:rPr lang="zh-CN" altLang="en-US" dirty="0"/>
              <a:t>肿瘤的环境因素</a:t>
            </a:r>
            <a:endParaRPr lang="zh-CN" altLang="en-US" dirty="0"/>
          </a:p>
        </p:txBody>
      </p:sp>
      <p:sp>
        <p:nvSpPr>
          <p:cNvPr id="16386" name="Rectangle 3"/>
          <p:cNvSpPr>
            <a:spLocks noGrp="1"/>
          </p:cNvSpPr>
          <p:nvPr>
            <p:ph idx="1"/>
          </p:nvPr>
        </p:nvSpPr>
        <p:spPr/>
        <p:txBody>
          <a:bodyPr vert="horz" wrap="square" lIns="91440" tIns="45720" rIns="91440" bIns="45720" anchor="t"/>
          <a:p>
            <a:pPr eaLnBrk="1" hangingPunct="1"/>
            <a:r>
              <a:rPr lang="en-US" altLang="zh-CN" sz="3600" b="1" dirty="0"/>
              <a:t>  </a:t>
            </a:r>
            <a:r>
              <a:rPr lang="zh-CN" altLang="en-US" sz="3600" b="1" dirty="0">
                <a:solidFill>
                  <a:srgbClr val="008080"/>
                </a:solidFill>
              </a:rPr>
              <a:t>化学因素</a:t>
            </a:r>
            <a:endParaRPr lang="zh-CN" altLang="en-US" sz="3600" b="1" dirty="0">
              <a:solidFill>
                <a:srgbClr val="008080"/>
              </a:solidFill>
            </a:endParaRPr>
          </a:p>
          <a:p>
            <a:pPr eaLnBrk="1" hangingPunct="1"/>
            <a:r>
              <a:rPr lang="zh-CN" altLang="en-US" sz="3600" b="1" dirty="0"/>
              <a:t>  物理因素</a:t>
            </a:r>
            <a:endParaRPr lang="zh-CN" altLang="en-US" sz="3600" b="1" dirty="0"/>
          </a:p>
          <a:p>
            <a:pPr eaLnBrk="1" hangingPunct="1"/>
            <a:r>
              <a:rPr lang="zh-CN" altLang="en-US" sz="3600" b="1" dirty="0"/>
              <a:t>  生物因素</a:t>
            </a:r>
            <a:endParaRPr lang="en-US" altLang="zh-CN" sz="3600" b="1" dirty="0"/>
          </a:p>
          <a:p>
            <a:pPr eaLnBrk="1" hangingPunct="1"/>
            <a:r>
              <a:rPr lang="zh-CN" altLang="en-US" sz="3600" b="1" dirty="0"/>
              <a:t>  营养因素</a:t>
            </a:r>
            <a:endParaRPr lang="zh-CN" altLang="en-US" sz="3600" b="1"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450000" tIns="45720" rIns="450000" bIns="45720" anchor="ctr"/>
          <a:p>
            <a:pPr eaLnBrk="1" hangingPunct="1"/>
            <a:endParaRPr lang="en-US" altLang="zh-CN" dirty="0"/>
          </a:p>
        </p:txBody>
      </p:sp>
      <p:sp>
        <p:nvSpPr>
          <p:cNvPr id="18434" name="Rectangle 3"/>
          <p:cNvSpPr>
            <a:spLocks noGrp="1"/>
          </p:cNvSpPr>
          <p:nvPr>
            <p:ph idx="1"/>
          </p:nvPr>
        </p:nvSpPr>
        <p:spPr/>
        <p:txBody>
          <a:bodyPr vert="horz" wrap="square" lIns="91440" tIns="45720" rIns="91440" bIns="45720" anchor="t"/>
          <a:p>
            <a:pPr eaLnBrk="1" hangingPunct="1"/>
            <a:r>
              <a:rPr lang="zh-CN" altLang="en-US" dirty="0"/>
              <a:t>早期的流行病学现象</a:t>
            </a:r>
            <a:endParaRPr lang="zh-CN" altLang="en-US" dirty="0"/>
          </a:p>
          <a:p>
            <a:pPr lvl="1" eaLnBrk="1" hangingPunct="1"/>
            <a:r>
              <a:rPr lang="en-US" altLang="zh-CN" dirty="0"/>
              <a:t>1775</a:t>
            </a:r>
            <a:r>
              <a:rPr lang="zh-CN" altLang="en-US" dirty="0"/>
              <a:t>年，扫烟囱工人→ 阴囊皮肤癌：煤烟</a:t>
            </a:r>
            <a:endParaRPr lang="zh-CN" altLang="en-US" dirty="0"/>
          </a:p>
          <a:p>
            <a:pPr lvl="1" eaLnBrk="1" hangingPunct="1"/>
            <a:r>
              <a:rPr lang="en-US" altLang="zh-CN" dirty="0"/>
              <a:t>1895</a:t>
            </a:r>
            <a:r>
              <a:rPr lang="zh-CN" altLang="en-US" dirty="0"/>
              <a:t>年，染料工人→膀胱癌：染料中的芳香胺</a:t>
            </a:r>
            <a:endParaRPr lang="zh-CN" altLang="en-US" dirty="0"/>
          </a:p>
          <a:p>
            <a:pPr lvl="1" eaLnBrk="1" hangingPunct="1"/>
            <a:endParaRPr lang="zh-CN" altLang="en-US" dirty="0"/>
          </a:p>
          <a:p>
            <a:pPr eaLnBrk="1" hangingPunct="1"/>
            <a:r>
              <a:rPr lang="zh-CN" altLang="en-US" dirty="0"/>
              <a:t>最早的动物实验</a:t>
            </a:r>
            <a:endParaRPr lang="zh-CN" altLang="en-US" dirty="0"/>
          </a:p>
          <a:p>
            <a:pPr lvl="1" eaLnBrk="1" hangingPunct="1"/>
            <a:r>
              <a:rPr lang="en-US" altLang="zh-CN" dirty="0"/>
              <a:t>1915</a:t>
            </a:r>
            <a:r>
              <a:rPr lang="zh-CN" altLang="en-US" dirty="0"/>
              <a:t>年，煤焦油→兔耳→皮肤癌</a:t>
            </a:r>
            <a:endParaRPr lang="zh-CN" altLang="en-US" dirty="0"/>
          </a:p>
          <a:p>
            <a:pPr lvl="1" eaLnBrk="1" hangingPunct="1"/>
            <a:endParaRPr lang="zh-CN" altLang="en-US" dirty="0"/>
          </a:p>
          <a:p>
            <a:pPr eaLnBrk="1" hangingPunct="1"/>
            <a:r>
              <a:rPr lang="zh-CN" altLang="en-US" sz="2800" dirty="0">
                <a:solidFill>
                  <a:srgbClr val="FF0000"/>
                </a:solidFill>
              </a:rPr>
              <a:t>国际癌症研究中心（</a:t>
            </a:r>
            <a:r>
              <a:rPr lang="en-US" altLang="zh-CN" sz="2800" dirty="0">
                <a:solidFill>
                  <a:srgbClr val="FF0000"/>
                </a:solidFill>
              </a:rPr>
              <a:t>IARC</a:t>
            </a:r>
            <a:r>
              <a:rPr lang="zh-CN" altLang="en-US" sz="2800" dirty="0">
                <a:solidFill>
                  <a:srgbClr val="FF0000"/>
                </a:solidFill>
              </a:rPr>
              <a:t>）权威公布对人类致癌或可疑致癌的化学物质，约占环境致癌因素</a:t>
            </a:r>
            <a:r>
              <a:rPr lang="en-US" altLang="zh-CN" sz="2800" dirty="0">
                <a:solidFill>
                  <a:srgbClr val="FF0000"/>
                </a:solidFill>
              </a:rPr>
              <a:t>90%</a:t>
            </a:r>
            <a:endParaRPr lang="zh-CN" altLang="en-US" sz="28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a:blipFill>
        <a:effectLst/>
      </p:bgPr>
    </p:bg>
    <p:spTree>
      <p:nvGrpSpPr>
        <p:cNvPr id="1" name=""/>
        <p:cNvGrpSpPr/>
        <p:nvPr/>
      </p:nvGrpSpPr>
      <p:grpSpPr/>
      <p:sp>
        <p:nvSpPr>
          <p:cNvPr id="20482" name="Rectangle 2"/>
          <p:cNvSpPr>
            <a:spLocks noGrp="1"/>
          </p:cNvSpPr>
          <p:nvPr>
            <p:ph type="title"/>
          </p:nvPr>
        </p:nvSpPr>
        <p:spPr/>
        <p:txBody>
          <a:bodyPr vert="horz" wrap="square" lIns="450000" tIns="45720" rIns="450000" bIns="45720" anchor="ctr"/>
          <a:p>
            <a:pPr eaLnBrk="1" hangingPunct="1"/>
            <a:r>
              <a:rPr lang="zh-CN" altLang="en-US" dirty="0"/>
              <a:t>化学致癌物分类</a:t>
            </a:r>
            <a:endParaRPr lang="zh-CN" altLang="en-US" dirty="0"/>
          </a:p>
        </p:txBody>
      </p:sp>
      <p:pic>
        <p:nvPicPr>
          <p:cNvPr id="20483" name="Picture 3" descr="j0215967[1]"/>
          <p:cNvPicPr>
            <a:picLocks noGrp="1" noChangeAspect="1"/>
          </p:cNvPicPr>
          <p:nvPr>
            <p:ph sz="half" idx="1"/>
          </p:nvPr>
        </p:nvPicPr>
        <p:blipFill>
          <a:blip r:embed="rId1"/>
          <a:stretch>
            <a:fillRect/>
          </a:stretch>
        </p:blipFill>
        <p:spPr>
          <a:xfrm>
            <a:off x="7623175" y="5229225"/>
            <a:ext cx="1520825" cy="1628775"/>
          </a:xfrm>
        </p:spPr>
      </p:pic>
      <p:grpSp>
        <p:nvGrpSpPr>
          <p:cNvPr id="20484" name="Organization Chart 4"/>
          <p:cNvGrpSpPr/>
          <p:nvPr/>
        </p:nvGrpSpPr>
        <p:grpSpPr>
          <a:xfrm>
            <a:off x="1066800" y="1041400"/>
            <a:ext cx="6121400" cy="2979738"/>
            <a:chOff x="1134" y="1272"/>
            <a:chExt cx="3447" cy="1345"/>
          </a:xfrm>
        </p:grpSpPr>
        <p:sp>
          <p:nvSpPr>
            <p:cNvPr id="20485" name="AutoShape 5"/>
            <p:cNvSpPr>
              <a:spLocks noChangeAspect="1" noTextEdit="1"/>
            </p:cNvSpPr>
            <p:nvPr/>
          </p:nvSpPr>
          <p:spPr>
            <a:xfrm>
              <a:off x="1134" y="1272"/>
              <a:ext cx="3447" cy="1345"/>
            </a:xfrm>
            <a:prstGeom prst="rect">
              <a:avLst/>
            </a:prstGeom>
            <a:noFill/>
            <a:ln w="9525">
              <a:noFill/>
            </a:ln>
          </p:spPr>
          <p:txBody>
            <a:bodyPr anchor="t"/>
            <a:p>
              <a:pPr eaLnBrk="0" hangingPunct="0"/>
              <a:endParaRPr lang="zh-CN" altLang="en-US">
                <a:latin typeface="Arial" panose="020B0604020202020204" pitchFamily="34" charset="0"/>
                <a:ea typeface="HY견고딕" pitchFamily="18" charset="-127"/>
              </a:endParaRPr>
            </a:p>
          </p:txBody>
        </p:sp>
        <p:cxnSp>
          <p:nvCxnSpPr>
            <p:cNvPr id="20486" name="_s1028"/>
            <p:cNvCxnSpPr>
              <a:stCxn id="16396" idx="0"/>
              <a:endCxn id="16393" idx="2"/>
            </p:cNvCxnSpPr>
            <p:nvPr/>
          </p:nvCxnSpPr>
          <p:spPr>
            <a:xfrm rot="5400000" flipH="1">
              <a:off x="3285" y="1348"/>
              <a:ext cx="144" cy="1007"/>
            </a:xfrm>
            <a:prstGeom prst="bentConnector3">
              <a:avLst>
                <a:gd name="adj1" fmla="val 36000"/>
              </a:avLst>
            </a:prstGeom>
            <a:ln w="28575" cap="flat" cmpd="sng">
              <a:solidFill>
                <a:schemeClr val="tx1"/>
              </a:solidFill>
              <a:prstDash val="solid"/>
              <a:miter/>
              <a:headEnd type="none" w="med" len="med"/>
              <a:tailEnd type="none" w="med" len="med"/>
            </a:ln>
          </p:spPr>
        </p:cxnSp>
        <p:cxnSp>
          <p:nvCxnSpPr>
            <p:cNvPr id="20487" name="_s1029"/>
            <p:cNvCxnSpPr>
              <a:stCxn id="16395" idx="0"/>
              <a:endCxn id="16393" idx="2"/>
            </p:cNvCxnSpPr>
            <p:nvPr/>
          </p:nvCxnSpPr>
          <p:spPr>
            <a:xfrm rot="-5400000">
              <a:off x="2782" y="1851"/>
              <a:ext cx="144" cy="1"/>
            </a:xfrm>
            <a:prstGeom prst="straightConnector1">
              <a:avLst/>
            </a:prstGeom>
            <a:ln w="28575" cap="flat" cmpd="sng">
              <a:solidFill>
                <a:schemeClr val="tx1"/>
              </a:solidFill>
              <a:prstDash val="solid"/>
              <a:round/>
              <a:headEnd type="none" w="med" len="med"/>
              <a:tailEnd type="none" w="med" len="med"/>
            </a:ln>
          </p:spPr>
        </p:cxnSp>
        <p:cxnSp>
          <p:nvCxnSpPr>
            <p:cNvPr id="20488" name="_s1030"/>
            <p:cNvCxnSpPr>
              <a:stCxn id="16394" idx="0"/>
              <a:endCxn id="16393" idx="2"/>
            </p:cNvCxnSpPr>
            <p:nvPr/>
          </p:nvCxnSpPr>
          <p:spPr>
            <a:xfrm rot="-5400000">
              <a:off x="2277" y="1347"/>
              <a:ext cx="144" cy="1009"/>
            </a:xfrm>
            <a:prstGeom prst="bentConnector3">
              <a:avLst>
                <a:gd name="adj1" fmla="val 36000"/>
              </a:avLst>
            </a:prstGeom>
            <a:ln w="28575" cap="flat" cmpd="sng">
              <a:solidFill>
                <a:schemeClr val="tx1"/>
              </a:solidFill>
              <a:prstDash val="solid"/>
              <a:miter/>
              <a:headEnd type="none" w="med" len="med"/>
              <a:tailEnd type="none" w="med" len="med"/>
            </a:ln>
          </p:spPr>
        </p:cxnSp>
        <p:sp>
          <p:nvSpPr>
            <p:cNvPr id="16393" name="_s1031"/>
            <p:cNvSpPr>
              <a:spLocks noChangeArrowheads="1"/>
            </p:cNvSpPr>
            <p:nvPr/>
          </p:nvSpPr>
          <p:spPr bwMode="auto">
            <a:xfrm>
              <a:off x="2065" y="1496"/>
              <a:ext cx="1588" cy="288"/>
            </a:xfrm>
            <a:prstGeom prst="roundRect">
              <a:avLst>
                <a:gd name="adj" fmla="val 16667"/>
              </a:avLst>
            </a:prstGeom>
            <a:solidFill>
              <a:schemeClr val="accent1"/>
            </a:solidFill>
            <a:ln w="9525">
              <a:solidFill>
                <a:schemeClr val="tx1"/>
              </a:solidFill>
              <a:round/>
            </a:ln>
          </p:spPr>
          <p:txBody>
            <a:bodyPr wrap="none" lIns="102413" tIns="51206" rIns="102413" bIns="51206"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致癌物与肿瘤关系强度</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6394" name="_s1032"/>
            <p:cNvSpPr>
              <a:spLocks noChangeArrowheads="1"/>
            </p:cNvSpPr>
            <p:nvPr/>
          </p:nvSpPr>
          <p:spPr bwMode="auto">
            <a:xfrm>
              <a:off x="1417" y="1928"/>
              <a:ext cx="864" cy="288"/>
            </a:xfrm>
            <a:prstGeom prst="roundRect">
              <a:avLst>
                <a:gd name="adj" fmla="val 16667"/>
              </a:avLst>
            </a:prstGeom>
            <a:solidFill>
              <a:schemeClr val="accent1"/>
            </a:solidFill>
            <a:ln w="9525">
              <a:solidFill>
                <a:schemeClr val="tx1"/>
              </a:solidFill>
              <a:round/>
            </a:ln>
          </p:spPr>
          <p:txBody>
            <a:bodyPr wrap="none" lIns="102413" tIns="51206" rIns="102413" bIns="51206"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肯定致癌物</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类</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6395" name="_s1033"/>
            <p:cNvSpPr>
              <a:spLocks noChangeArrowheads="1"/>
            </p:cNvSpPr>
            <p:nvPr/>
          </p:nvSpPr>
          <p:spPr bwMode="auto">
            <a:xfrm>
              <a:off x="2425" y="1928"/>
              <a:ext cx="864" cy="288"/>
            </a:xfrm>
            <a:prstGeom prst="roundRect">
              <a:avLst>
                <a:gd name="adj" fmla="val 16667"/>
              </a:avLst>
            </a:prstGeom>
            <a:solidFill>
              <a:schemeClr val="accent1"/>
            </a:solidFill>
            <a:ln w="9525">
              <a:solidFill>
                <a:schemeClr val="tx1"/>
              </a:solidFill>
              <a:round/>
            </a:ln>
          </p:spPr>
          <p:txBody>
            <a:bodyPr wrap="none" lIns="102413" tIns="51206" rIns="102413" bIns="51206"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可能致癌物</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II</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类</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A/B</a:t>
              </a: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6396" name="_s1034"/>
            <p:cNvSpPr>
              <a:spLocks noChangeArrowheads="1"/>
            </p:cNvSpPr>
            <p:nvPr/>
          </p:nvSpPr>
          <p:spPr bwMode="auto">
            <a:xfrm>
              <a:off x="3433" y="1928"/>
              <a:ext cx="864" cy="288"/>
            </a:xfrm>
            <a:prstGeom prst="roundRect">
              <a:avLst>
                <a:gd name="adj" fmla="val 16667"/>
              </a:avLst>
            </a:prstGeom>
            <a:solidFill>
              <a:schemeClr val="accent1"/>
            </a:solidFill>
            <a:ln w="9525">
              <a:solidFill>
                <a:schemeClr val="tx1"/>
              </a:solidFill>
              <a:round/>
            </a:ln>
          </p:spPr>
          <p:txBody>
            <a:bodyPr wrap="none" lIns="102413" tIns="51206" rIns="102413" bIns="51206"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潜在致癌物</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III</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类</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sp>
        <p:nvSpPr>
          <p:cNvPr id="20493" name="矩形 1072"/>
          <p:cNvSpPr/>
          <p:nvPr/>
        </p:nvSpPr>
        <p:spPr>
          <a:xfrm>
            <a:off x="381000" y="3581400"/>
            <a:ext cx="8534400" cy="2550160"/>
          </a:xfrm>
          <a:prstGeom prst="rect">
            <a:avLst/>
          </a:prstGeom>
          <a:noFill/>
          <a:ln w="9525">
            <a:noFill/>
          </a:ln>
        </p:spPr>
        <p:txBody>
          <a:bodyPr tIns="42849" anchor="t">
            <a:spAutoFit/>
          </a:bodyPr>
          <a:p>
            <a:pPr eaLnBrk="0" latinLnBrk="1" hangingPunct="0"/>
            <a:r>
              <a:rPr lang="zh-CN" altLang="en-US" sz="2000" dirty="0">
                <a:latin typeface="Arial" panose="020B0604020202020204" pitchFamily="34" charset="0"/>
                <a:ea typeface="HY견고딕" pitchFamily="18" charset="-127"/>
              </a:rPr>
              <a:t>国际癌症研究所（</a:t>
            </a:r>
            <a:r>
              <a:rPr lang="en-US" altLang="zh-CN" sz="2000" dirty="0">
                <a:latin typeface="Arial" panose="020B0604020202020204" pitchFamily="34" charset="0"/>
                <a:ea typeface="HY견고딕" pitchFamily="18" charset="-127"/>
              </a:rPr>
              <a:t>IARC）</a:t>
            </a:r>
            <a:r>
              <a:rPr lang="zh-CN" altLang="en-US" sz="2000" dirty="0">
                <a:latin typeface="Arial" panose="020B0604020202020204" pitchFamily="34" charset="0"/>
                <a:ea typeface="HY견고딕" pitchFamily="18" charset="-127"/>
              </a:rPr>
              <a:t>对已进行致癌研究的化学物分为四类：</a:t>
            </a:r>
            <a:endParaRPr lang="zh-CN" altLang="en-US" sz="2000" dirty="0">
              <a:latin typeface="Arial" panose="020B0604020202020204" pitchFamily="34" charset="0"/>
              <a:ea typeface="HY견고딕" pitchFamily="18" charset="-127"/>
            </a:endParaRPr>
          </a:p>
          <a:p>
            <a:pPr eaLnBrk="0" latinLnBrk="1" hangingPunct="0"/>
            <a:r>
              <a:rPr lang="zh-CN" altLang="en-US" sz="2000" dirty="0">
                <a:latin typeface="Arial" panose="020B0604020202020204" pitchFamily="34" charset="0"/>
                <a:ea typeface="HY견고딕" pitchFamily="18" charset="-127"/>
              </a:rPr>
              <a:t>1类，对人致癌性证据充分</a:t>
            </a:r>
            <a:endParaRPr lang="zh-CN" altLang="en-US" sz="2000" dirty="0">
              <a:latin typeface="Arial" panose="020B0604020202020204" pitchFamily="34" charset="0"/>
              <a:ea typeface="HY견고딕" pitchFamily="18" charset="-127"/>
            </a:endParaRPr>
          </a:p>
          <a:p>
            <a:pPr eaLnBrk="0" latinLnBrk="1" hangingPunct="0"/>
            <a:r>
              <a:rPr lang="zh-CN" altLang="en-US" sz="2000" dirty="0">
                <a:latin typeface="Arial" panose="020B0604020202020204" pitchFamily="34" charset="0"/>
                <a:ea typeface="宋体" panose="02010600030101010101" pitchFamily="2" charset="-122"/>
              </a:rPr>
              <a:t>        （目前有</a:t>
            </a:r>
            <a:r>
              <a:rPr lang="zh-CN" altLang="en-US" sz="2000" dirty="0">
                <a:solidFill>
                  <a:srgbClr val="FF0000"/>
                </a:solidFill>
                <a:latin typeface="Arial" panose="020B0604020202020204" pitchFamily="34" charset="0"/>
                <a:ea typeface="宋体" panose="02010600030101010101" pitchFamily="2" charset="-122"/>
              </a:rPr>
              <a:t>107</a:t>
            </a:r>
            <a:r>
              <a:rPr lang="zh-CN" altLang="en-US" sz="2000" dirty="0">
                <a:latin typeface="Arial" panose="020B0604020202020204" pitchFamily="34" charset="0"/>
                <a:ea typeface="宋体" panose="02010600030101010101" pitchFamily="2" charset="-122"/>
              </a:rPr>
              <a:t>种，</a:t>
            </a:r>
            <a:r>
              <a:rPr lang="zh-CN" altLang="en-US" sz="2000" dirty="0">
                <a:solidFill>
                  <a:srgbClr val="FF0000"/>
                </a:solidFill>
                <a:latin typeface="Arial" panose="020B0604020202020204" pitchFamily="34" charset="0"/>
                <a:ea typeface="宋体" panose="02010600030101010101" pitchFamily="2" charset="-122"/>
              </a:rPr>
              <a:t>包括多环芳烃，石棉，联苯胺，氮芥等</a:t>
            </a:r>
            <a:r>
              <a:rPr lang="zh-CN" altLang="en-US" sz="2000" dirty="0">
                <a:latin typeface="Arial" panose="020B0604020202020204" pitchFamily="34" charset="0"/>
                <a:ea typeface="宋体" panose="02010600030101010101" pitchFamily="2" charset="-122"/>
              </a:rPr>
              <a:t> ）</a:t>
            </a:r>
            <a:endParaRPr lang="zh-CN" altLang="en-US" sz="2000" dirty="0">
              <a:latin typeface="Arial" panose="020B0604020202020204" pitchFamily="34" charset="0"/>
              <a:ea typeface="宋体" panose="02010600030101010101" pitchFamily="2" charset="-122"/>
            </a:endParaRPr>
          </a:p>
          <a:p>
            <a:pPr eaLnBrk="0" latinLnBrk="1" hangingPunct="0"/>
            <a:r>
              <a:rPr lang="zh-CN" altLang="en-US" sz="2000" dirty="0">
                <a:latin typeface="Arial" panose="020B0604020202020204" pitchFamily="34" charset="0"/>
                <a:ea typeface="HY견고딕" pitchFamily="18" charset="-127"/>
              </a:rPr>
              <a:t>2类，证实有体外转化能力，结果不恒定，有个别报道但缺乏流行病学证据支持，</a:t>
            </a:r>
            <a:r>
              <a:rPr lang="zh-CN" altLang="en-US" sz="2000" dirty="0">
                <a:solidFill>
                  <a:srgbClr val="FF0000"/>
                </a:solidFill>
                <a:sym typeface="+mn-ea"/>
              </a:rPr>
              <a:t>黄曲霉素</a:t>
            </a:r>
            <a:r>
              <a:rPr lang="en-US" altLang="zh-CN" sz="2000" dirty="0">
                <a:solidFill>
                  <a:srgbClr val="FF0000"/>
                </a:solidFill>
                <a:ea typeface="宋体" panose="02010600030101010101" pitchFamily="2" charset="-122"/>
                <a:sym typeface="+mn-ea"/>
              </a:rPr>
              <a:t>B1</a:t>
            </a:r>
            <a:r>
              <a:rPr lang="en-US" altLang="zh-CN" sz="2000" dirty="0">
                <a:solidFill>
                  <a:srgbClr val="FF0000"/>
                </a:solidFill>
                <a:sym typeface="+mn-ea"/>
              </a:rPr>
              <a:t>，</a:t>
            </a:r>
            <a:r>
              <a:rPr lang="zh-CN" altLang="en-US" sz="2000" dirty="0">
                <a:solidFill>
                  <a:srgbClr val="FF0000"/>
                </a:solidFill>
                <a:sym typeface="+mn-ea"/>
              </a:rPr>
              <a:t>苯</a:t>
            </a:r>
            <a:r>
              <a:rPr lang="zh-CN" altLang="en-US" sz="2000" dirty="0">
                <a:solidFill>
                  <a:srgbClr val="FF0000"/>
                </a:solidFill>
                <a:ea typeface="宋体" panose="02010600030101010101" pitchFamily="2" charset="-122"/>
                <a:sym typeface="+mn-ea"/>
              </a:rPr>
              <a:t>并</a:t>
            </a:r>
            <a:r>
              <a:rPr lang="zh-CN" altLang="en-US" sz="2000" dirty="0">
                <a:solidFill>
                  <a:srgbClr val="FF0000"/>
                </a:solidFill>
                <a:sym typeface="+mn-ea"/>
              </a:rPr>
              <a:t>芘及亚硝胺类</a:t>
            </a:r>
            <a:r>
              <a:rPr lang="zh-CN" altLang="en-US" sz="2000" dirty="0">
                <a:solidFill>
                  <a:srgbClr val="FF0000"/>
                </a:solidFill>
                <a:sym typeface="+mn-ea"/>
              </a:rPr>
              <a:t>等</a:t>
            </a:r>
            <a:endParaRPr lang="en-US" altLang="zh-CN" sz="2000" dirty="0">
              <a:latin typeface="Arial" panose="020B0604020202020204" pitchFamily="34" charset="0"/>
              <a:ea typeface="HY견고딕" pitchFamily="18" charset="-127"/>
            </a:endParaRPr>
          </a:p>
          <a:p>
            <a:pPr eaLnBrk="0" latinLnBrk="1" hangingPunct="0"/>
            <a:r>
              <a:rPr lang="zh-CN" altLang="en-US" sz="2000" dirty="0">
                <a:latin typeface="Arial" panose="020B0604020202020204" pitchFamily="34" charset="0"/>
                <a:ea typeface="HY견고딕" pitchFamily="18" charset="-127"/>
              </a:rPr>
              <a:t>3类，化学结构与肯定致癌物相似，动物实验可获得的阳性结果但是缺乏对人体同样具有致癌性证据的化学物质。</a:t>
            </a:r>
            <a:r>
              <a:rPr lang="zh-CN" altLang="en-US" sz="2000" dirty="0">
                <a:solidFill>
                  <a:srgbClr val="FF0000"/>
                </a:solidFill>
                <a:sym typeface="+mn-ea"/>
              </a:rPr>
              <a:t>烷化剂，硝基喹啉氧化物等</a:t>
            </a:r>
            <a:endParaRPr lang="zh-CN" altLang="en-US" sz="2000" dirty="0">
              <a:latin typeface="Arial" panose="020B0604020202020204" pitchFamily="34" charset="0"/>
              <a:ea typeface="HY견고딕" pitchFamily="18" charset="-127"/>
            </a:endParaRPr>
          </a:p>
          <a:p>
            <a:pPr eaLnBrk="0" latinLnBrk="1" hangingPunct="0"/>
            <a:endParaRPr lang="zh-CN" altLang="en-US" sz="2000" dirty="0">
              <a:latin typeface="Arial" panose="020B0604020202020204" pitchFamily="34" charset="0"/>
              <a:ea typeface="HY견고딕" pitchFamily="18" charset="-127"/>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450000" tIns="45720" rIns="450000" bIns="45720" anchor="ctr"/>
          <a:p>
            <a:pPr eaLnBrk="1" hangingPunct="1"/>
            <a:r>
              <a:rPr lang="zh-CN" altLang="en-US" dirty="0"/>
              <a:t>化学致癌物作用方式</a:t>
            </a:r>
            <a:r>
              <a:rPr lang="zh-CN" altLang="en-US" dirty="0"/>
              <a:t>分类</a:t>
            </a:r>
            <a:endParaRPr lang="zh-CN" altLang="en-US" dirty="0"/>
          </a:p>
        </p:txBody>
      </p:sp>
      <p:sp>
        <p:nvSpPr>
          <p:cNvPr id="22530" name="Rectangle 3"/>
          <p:cNvSpPr>
            <a:spLocks noGrp="1"/>
          </p:cNvSpPr>
          <p:nvPr>
            <p:ph type="body" sz="half" idx="1"/>
          </p:nvPr>
        </p:nvSpPr>
        <p:spPr>
          <a:xfrm>
            <a:off x="304800" y="1219200"/>
            <a:ext cx="8435975" cy="4533900"/>
          </a:xfrm>
        </p:spPr>
        <p:txBody>
          <a:bodyPr vert="horz" wrap="square" lIns="91440" tIns="45720" rIns="91440" bIns="45720" anchor="t"/>
          <a:p>
            <a:pPr eaLnBrk="1" hangingPunct="1">
              <a:buClrTx/>
              <a:buSzTx/>
              <a:buFont typeface="Wingdings 2" panose="05020102010507070707" pitchFamily="18" charset="2"/>
            </a:pPr>
            <a:r>
              <a:rPr lang="zh-CN" altLang="en-US" dirty="0">
                <a:solidFill>
                  <a:srgbClr val="0000FF"/>
                </a:solidFill>
              </a:rPr>
              <a:t>直接致癌物</a:t>
            </a:r>
            <a:r>
              <a:rPr lang="zh-CN" altLang="en-US" dirty="0"/>
              <a:t>：进入体内后</a:t>
            </a:r>
            <a:r>
              <a:rPr lang="zh-CN" altLang="en-US" dirty="0">
                <a:solidFill>
                  <a:srgbClr val="FF0000"/>
                </a:solidFill>
              </a:rPr>
              <a:t>不需</a:t>
            </a:r>
            <a:r>
              <a:rPr lang="zh-CN" altLang="en-US" dirty="0"/>
              <a:t>代谢活化作用就能对正常细胞产生诱癌作用的化学物质</a:t>
            </a:r>
            <a:endParaRPr lang="zh-CN" altLang="en-US" dirty="0"/>
          </a:p>
          <a:p>
            <a:pPr eaLnBrk="1" hangingPunct="1">
              <a:buClrTx/>
              <a:buSzTx/>
              <a:buFont typeface="Wingdings 2" panose="05020102010507070707" pitchFamily="18" charset="2"/>
            </a:pPr>
            <a:endParaRPr lang="zh-CN" altLang="en-US" dirty="0"/>
          </a:p>
          <a:p>
            <a:pPr eaLnBrk="1" hangingPunct="1">
              <a:buClrTx/>
              <a:buSzTx/>
              <a:buFont typeface="Wingdings 2" panose="05020102010507070707" pitchFamily="18" charset="2"/>
            </a:pPr>
            <a:r>
              <a:rPr lang="zh-CN" altLang="en-US" dirty="0">
                <a:solidFill>
                  <a:srgbClr val="0000FF"/>
                </a:solidFill>
              </a:rPr>
              <a:t>间接致癌物</a:t>
            </a:r>
            <a:r>
              <a:rPr lang="zh-CN" altLang="en-US" dirty="0"/>
              <a:t>：进入体内后</a:t>
            </a:r>
            <a:r>
              <a:rPr lang="zh-CN" altLang="en-US" dirty="0">
                <a:solidFill>
                  <a:srgbClr val="FF0000"/>
                </a:solidFill>
              </a:rPr>
              <a:t>需</a:t>
            </a:r>
            <a:r>
              <a:rPr lang="zh-CN" altLang="en-US" dirty="0"/>
              <a:t>经过氧化酶的代谢活化作用方能产生致癌作用的化学物质</a:t>
            </a:r>
            <a:endParaRPr lang="zh-CN" altLang="en-US" dirty="0"/>
          </a:p>
          <a:p>
            <a:pPr eaLnBrk="1" hangingPunct="1">
              <a:buClrTx/>
              <a:buSzTx/>
              <a:buFont typeface="Wingdings 2" panose="05020102010507070707" pitchFamily="18" charset="2"/>
            </a:pPr>
            <a:endParaRPr lang="zh-CN" altLang="en-US" dirty="0"/>
          </a:p>
          <a:p>
            <a:pPr eaLnBrk="1" hangingPunct="1">
              <a:buClrTx/>
              <a:buSzTx/>
              <a:buFont typeface="Wingdings 2" panose="05020102010507070707" pitchFamily="18" charset="2"/>
            </a:pPr>
            <a:r>
              <a:rPr lang="zh-CN" altLang="en-US" dirty="0">
                <a:solidFill>
                  <a:srgbClr val="0000FF"/>
                </a:solidFill>
              </a:rPr>
              <a:t>促癌物</a:t>
            </a:r>
            <a:r>
              <a:rPr lang="zh-CN" altLang="en-US" dirty="0"/>
              <a:t>：单独作用于机体无致癌作用，但能</a:t>
            </a:r>
            <a:r>
              <a:rPr lang="zh-CN" altLang="en-US" dirty="0">
                <a:solidFill>
                  <a:srgbClr val="FF0000"/>
                </a:solidFill>
              </a:rPr>
              <a:t>促进</a:t>
            </a:r>
            <a:r>
              <a:rPr lang="zh-CN" altLang="en-US" dirty="0"/>
              <a:t>其他致癌物导致肿瘤形成的化学物质</a:t>
            </a:r>
            <a:endParaRPr lang="zh-CN" altLang="en-US" dirty="0"/>
          </a:p>
        </p:txBody>
      </p:sp>
      <p:pic>
        <p:nvPicPr>
          <p:cNvPr id="22531" name="Picture 4"/>
          <p:cNvPicPr>
            <a:picLocks noGrp="1" noChangeAspect="1"/>
          </p:cNvPicPr>
          <p:nvPr>
            <p:ph sz="half" idx="2"/>
          </p:nvPr>
        </p:nvPicPr>
        <p:blipFill>
          <a:blip r:embed="rId1"/>
          <a:stretch>
            <a:fillRect/>
          </a:stretch>
        </p:blipFill>
        <p:spPr>
          <a:xfrm>
            <a:off x="7451725" y="5605463"/>
            <a:ext cx="1692275" cy="1252537"/>
          </a:xfrm>
        </p:spPr>
      </p:pic>
    </p:spTree>
  </p:cSld>
  <p:clrMapOvr>
    <a:masterClrMapping/>
  </p:clrMapOvr>
  <p:transition/>
</p:sld>
</file>

<file path=ppt/theme/theme1.xml><?xml version="1.0" encoding="utf-8"?>
<a:theme xmlns:a="http://schemas.openxmlformats.org/drawingml/2006/main" name="1_기본 디자인">
  <a:themeElements>
    <a:clrScheme name="1_기본 디자인 1">
      <a:dk1>
        <a:srgbClr val="000000"/>
      </a:dk1>
      <a:lt1>
        <a:srgbClr val="003399"/>
      </a:lt1>
      <a:dk2>
        <a:srgbClr val="000066"/>
      </a:dk2>
      <a:lt2>
        <a:srgbClr val="000000"/>
      </a:lt2>
      <a:accent1>
        <a:srgbClr val="66CCFF"/>
      </a:accent1>
      <a:accent2>
        <a:srgbClr val="0066FF"/>
      </a:accent2>
      <a:accent3>
        <a:srgbClr val="AAADCA"/>
      </a:accent3>
      <a:accent4>
        <a:srgbClr val="000000"/>
      </a:accent4>
      <a:accent5>
        <a:srgbClr val="B8E2FF"/>
      </a:accent5>
      <a:accent6>
        <a:srgbClr val="005CE7"/>
      </a:accent6>
      <a:hlink>
        <a:srgbClr val="9966FF"/>
      </a:hlink>
      <a:folHlink>
        <a:srgbClr val="FFCC00"/>
      </a:folHlink>
    </a:clrScheme>
    <a:fontScheme name="1_기본 디자인">
      <a:majorFont>
        <a:latin typeface="楷体_GB2312"/>
        <a:ea typeface="楷体_GB2312"/>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Arial" panose="020B0604020202020204"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Arial" panose="020B0604020202020204" pitchFamily="34" charset="0"/>
            <a:ea typeface="HY견고딕" pitchFamily="18" charset="-127"/>
          </a:defRPr>
        </a:defPPr>
      </a:lstStyle>
    </a:lnDef>
  </a:objectDefaults>
  <a:extraClrSchemeLst>
    <a:extraClrScheme>
      <a:clrScheme name="1_기본 디자인 1">
        <a:dk1>
          <a:srgbClr val="000000"/>
        </a:dk1>
        <a:lt1>
          <a:srgbClr val="003399"/>
        </a:lt1>
        <a:dk2>
          <a:srgbClr val="000066"/>
        </a:dk2>
        <a:lt2>
          <a:srgbClr val="000000"/>
        </a:lt2>
        <a:accent1>
          <a:srgbClr val="66CCFF"/>
        </a:accent1>
        <a:accent2>
          <a:srgbClr val="0066FF"/>
        </a:accent2>
        <a:accent3>
          <a:srgbClr val="AAADCA"/>
        </a:accent3>
        <a:accent4>
          <a:srgbClr val="000000"/>
        </a:accent4>
        <a:accent5>
          <a:srgbClr val="B8E2FF"/>
        </a:accent5>
        <a:accent6>
          <a:srgbClr val="005CE7"/>
        </a:accent6>
        <a:hlink>
          <a:srgbClr val="9966FF"/>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기본 디자인">
  <a:themeElements>
    <a:clrScheme name="1_기본 디자인 1">
      <a:dk1>
        <a:srgbClr val="000000"/>
      </a:dk1>
      <a:lt1>
        <a:srgbClr val="003399"/>
      </a:lt1>
      <a:dk2>
        <a:srgbClr val="000066"/>
      </a:dk2>
      <a:lt2>
        <a:srgbClr val="000000"/>
      </a:lt2>
      <a:accent1>
        <a:srgbClr val="66CCFF"/>
      </a:accent1>
      <a:accent2>
        <a:srgbClr val="0066FF"/>
      </a:accent2>
      <a:accent3>
        <a:srgbClr val="AAADCA"/>
      </a:accent3>
      <a:accent4>
        <a:srgbClr val="000000"/>
      </a:accent4>
      <a:accent5>
        <a:srgbClr val="B8E2FF"/>
      </a:accent5>
      <a:accent6>
        <a:srgbClr val="005CE7"/>
      </a:accent6>
      <a:hlink>
        <a:srgbClr val="9966FF"/>
      </a:hlink>
      <a:folHlink>
        <a:srgbClr val="FFCC00"/>
      </a:folHlink>
    </a:clrScheme>
    <a:fontScheme name="1_기본 디자인">
      <a:majorFont>
        <a:latin typeface="楷体_GB2312"/>
        <a:ea typeface="楷体_GB2312"/>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Arial" panose="020B0604020202020204" pitchFamily="34" charset="0"/>
            <a:ea typeface="HY견고딕"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Arial" panose="020B0604020202020204" pitchFamily="34" charset="0"/>
            <a:ea typeface="HY견고딕" pitchFamily="18" charset="-127"/>
          </a:defRPr>
        </a:defPPr>
      </a:lstStyle>
    </a:lnDef>
  </a:objectDefaults>
  <a:extraClrSchemeLst>
    <a:extraClrScheme>
      <a:clrScheme name="1_기본 디자인 1">
        <a:dk1>
          <a:srgbClr val="000000"/>
        </a:dk1>
        <a:lt1>
          <a:srgbClr val="003399"/>
        </a:lt1>
        <a:dk2>
          <a:srgbClr val="000066"/>
        </a:dk2>
        <a:lt2>
          <a:srgbClr val="000000"/>
        </a:lt2>
        <a:accent1>
          <a:srgbClr val="66CCFF"/>
        </a:accent1>
        <a:accent2>
          <a:srgbClr val="0066FF"/>
        </a:accent2>
        <a:accent3>
          <a:srgbClr val="AAADCA"/>
        </a:accent3>
        <a:accent4>
          <a:srgbClr val="000000"/>
        </a:accent4>
        <a:accent5>
          <a:srgbClr val="B8E2FF"/>
        </a:accent5>
        <a:accent6>
          <a:srgbClr val="005CE7"/>
        </a:accent6>
        <a:hlink>
          <a:srgbClr val="9966FF"/>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powerpt_0143p_th_a</Template>
  <TotalTime>0</TotalTime>
  <Words>3993</Words>
  <Application>WPS 演示</Application>
  <PresentationFormat/>
  <Paragraphs>567</Paragraphs>
  <Slides>40</Slides>
  <Notes>22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40</vt:i4>
      </vt:variant>
    </vt:vector>
  </HeadingPairs>
  <TitlesOfParts>
    <vt:vector size="58" baseType="lpstr">
      <vt:lpstr>Arial</vt:lpstr>
      <vt:lpstr>宋体</vt:lpstr>
      <vt:lpstr>Wingdings</vt:lpstr>
      <vt:lpstr>HY견고딕</vt:lpstr>
      <vt:lpstr>Adobe Myungjo Std M</vt:lpstr>
      <vt:lpstr>华文新魏</vt:lpstr>
      <vt:lpstr>楷体_GB2312</vt:lpstr>
      <vt:lpstr>Wingdings 2</vt:lpstr>
      <vt:lpstr>新宋体</vt:lpstr>
      <vt:lpstr>微软雅黑</vt:lpstr>
      <vt:lpstr>Arial Unicode MS</vt:lpstr>
      <vt:lpstr>Times New Roman</vt:lpstr>
      <vt:lpstr>BatangChe</vt:lpstr>
      <vt:lpstr>Segoe Print</vt:lpstr>
      <vt:lpstr>华文隶书</vt:lpstr>
      <vt:lpstr>等线</vt:lpstr>
      <vt:lpstr>1_기본 디자인</vt:lpstr>
      <vt:lpstr>2_기본 디자인</vt:lpstr>
      <vt:lpstr>肿瘤病因学</vt:lpstr>
      <vt:lpstr>PowerPoint 演示文稿</vt:lpstr>
      <vt:lpstr>肿瘤的病因概述</vt:lpstr>
      <vt:lpstr>肿瘤的病因概述</vt:lpstr>
      <vt:lpstr>PowerPoint 演示文稿</vt:lpstr>
      <vt:lpstr>肿瘤的环境因素</vt:lpstr>
      <vt:lpstr>PowerPoint 演示文稿</vt:lpstr>
      <vt:lpstr>化学致癌物分类</vt:lpstr>
      <vt:lpstr>化学致癌物作用方式分类</vt:lpstr>
      <vt:lpstr>化学致癌实例</vt:lpstr>
      <vt:lpstr>化学致癌实例</vt:lpstr>
      <vt:lpstr>化学致癌实例</vt:lpstr>
      <vt:lpstr>化学致癌实例</vt:lpstr>
      <vt:lpstr>化学致癌实例</vt:lpstr>
      <vt:lpstr>化学致癌的作用机制</vt:lpstr>
      <vt:lpstr>化学致癌过程</vt:lpstr>
      <vt:lpstr>肿瘤的环境因素</vt:lpstr>
      <vt:lpstr>电离辐射：著名的线索</vt:lpstr>
      <vt:lpstr>电离辐射</vt:lpstr>
      <vt:lpstr>电离辐射</vt:lpstr>
      <vt:lpstr>肿瘤的环境因素</vt:lpstr>
      <vt:lpstr>生物因素—病毒</vt:lpstr>
      <vt:lpstr>病毒分类</vt:lpstr>
      <vt:lpstr>DNA肿瘤病毒</vt:lpstr>
      <vt:lpstr>	RNA肿瘤病毒分类</vt:lpstr>
      <vt:lpstr>生物因素--细菌和寄生虫</vt:lpstr>
      <vt:lpstr>肿瘤的环境因素</vt:lpstr>
      <vt:lpstr>营养因素</vt:lpstr>
      <vt:lpstr>医源性因素</vt:lpstr>
      <vt:lpstr>肿瘤的遗传性因素</vt:lpstr>
      <vt:lpstr>举例：林奇综合征</vt:lpstr>
      <vt:lpstr>肿瘤与基因</vt:lpstr>
      <vt:lpstr>癌基因（Oncogene）</vt:lpstr>
      <vt:lpstr>癌基因</vt:lpstr>
      <vt:lpstr>PowerPoint 演示文稿</vt:lpstr>
      <vt:lpstr>抑癌基因</vt:lpstr>
      <vt:lpstr>抑癌基因</vt:lpstr>
      <vt:lpstr>PowerPoint 演示文稿</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Warm Welcome to Guests from  Memorial Sloan-Kettering Cancer Center </dc:title>
  <dc:creator>Connie Yan</dc:creator>
  <cp:lastModifiedBy>王弘恺</cp:lastModifiedBy>
  <cp:revision>589</cp:revision>
  <dcterms:created xsi:type="dcterms:W3CDTF">2005-03-01T02:14:00Z</dcterms:created>
  <dcterms:modified xsi:type="dcterms:W3CDTF">2021-03-09T00:46:53Z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