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4177" r:id="rId2"/>
    <p:sldMasterId id="2147484205" r:id="rId3"/>
    <p:sldMasterId id="2147484220" r:id="rId4"/>
    <p:sldMasterId id="2147484253" r:id="rId5"/>
  </p:sldMasterIdLst>
  <p:notesMasterIdLst>
    <p:notesMasterId r:id="rId45"/>
  </p:notesMasterIdLst>
  <p:sldIdLst>
    <p:sldId id="256" r:id="rId6"/>
    <p:sldId id="345" r:id="rId7"/>
    <p:sldId id="623" r:id="rId8"/>
    <p:sldId id="628" r:id="rId9"/>
    <p:sldId id="629" r:id="rId10"/>
    <p:sldId id="511" r:id="rId11"/>
    <p:sldId id="620" r:id="rId12"/>
    <p:sldId id="621" r:id="rId13"/>
    <p:sldId id="625" r:id="rId14"/>
    <p:sldId id="589" r:id="rId15"/>
    <p:sldId id="566" r:id="rId16"/>
    <p:sldId id="369" r:id="rId17"/>
    <p:sldId id="378" r:id="rId18"/>
    <p:sldId id="379" r:id="rId19"/>
    <p:sldId id="530" r:id="rId20"/>
    <p:sldId id="626" r:id="rId21"/>
    <p:sldId id="575" r:id="rId22"/>
    <p:sldId id="539" r:id="rId23"/>
    <p:sldId id="558" r:id="rId24"/>
    <p:sldId id="627" r:id="rId25"/>
    <p:sldId id="540" r:id="rId26"/>
    <p:sldId id="615" r:id="rId27"/>
    <p:sldId id="599" r:id="rId28"/>
    <p:sldId id="600" r:id="rId29"/>
    <p:sldId id="616" r:id="rId30"/>
    <p:sldId id="617" r:id="rId31"/>
    <p:sldId id="618" r:id="rId32"/>
    <p:sldId id="619" r:id="rId33"/>
    <p:sldId id="577" r:id="rId34"/>
    <p:sldId id="451" r:id="rId35"/>
    <p:sldId id="452" r:id="rId36"/>
    <p:sldId id="578" r:id="rId37"/>
    <p:sldId id="459" r:id="rId38"/>
    <p:sldId id="460" r:id="rId39"/>
    <p:sldId id="497" r:id="rId40"/>
    <p:sldId id="614" r:id="rId41"/>
    <p:sldId id="580" r:id="rId42"/>
    <p:sldId id="594" r:id="rId43"/>
    <p:sldId id="342"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990033"/>
    <a:srgbClr val="FAFAFA"/>
    <a:srgbClr val="000066"/>
    <a:srgbClr val="0033CC"/>
    <a:srgbClr val="DB671F"/>
    <a:srgbClr val="99CCFF"/>
    <a:srgbClr val="EFB48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9369" autoAdjust="0"/>
  </p:normalViewPr>
  <p:slideViewPr>
    <p:cSldViewPr>
      <p:cViewPr varScale="1">
        <p:scale>
          <a:sx n="79" d="100"/>
          <a:sy n="79" d="100"/>
        </p:scale>
        <p:origin x="-1416"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_rels/viewProps.xml.rels><?xml version="1.0" encoding="UTF-8" standalone="yes"?>
<Relationships xmlns="http://schemas.openxmlformats.org/package/2006/relationships"><Relationship Id="rId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EAA7C-D602-40B8-86F1-C1F150DC8F7E}"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CN" altLang="en-US"/>
        </a:p>
      </dgm:t>
    </dgm:pt>
    <dgm:pt modelId="{FCA8B1A5-6955-4B26-AF2F-ED5895782D0A}">
      <dgm:prSet phldrT="[文本]" custT="1"/>
      <dgm:spPr/>
      <dgm:t>
        <a:bodyPr/>
        <a:lstStyle/>
        <a:p>
          <a:r>
            <a:rPr lang="zh-CN" altLang="en-US" sz="1600" dirty="0">
              <a:solidFill>
                <a:srgbClr val="002060"/>
              </a:solidFill>
            </a:rPr>
            <a:t>病人到医院看病</a:t>
          </a:r>
        </a:p>
      </dgm:t>
    </dgm:pt>
    <dgm:pt modelId="{5F6B8D80-691C-4B1D-A9AA-675BA7BAEBFF}" type="parTrans" cxnId="{DCDBD7D1-CA5A-4F35-89C7-1AEE9AEF067A}">
      <dgm:prSet/>
      <dgm:spPr/>
      <dgm:t>
        <a:bodyPr/>
        <a:lstStyle/>
        <a:p>
          <a:endParaRPr lang="zh-CN" altLang="en-US"/>
        </a:p>
      </dgm:t>
    </dgm:pt>
    <dgm:pt modelId="{97847096-1741-4214-BA70-5F8B26999D3F}" type="sibTrans" cxnId="{DCDBD7D1-CA5A-4F35-89C7-1AEE9AEF067A}">
      <dgm:prSet/>
      <dgm:spPr/>
      <dgm:t>
        <a:bodyPr/>
        <a:lstStyle/>
        <a:p>
          <a:endParaRPr lang="zh-CN" altLang="en-US"/>
        </a:p>
      </dgm:t>
    </dgm:pt>
    <dgm:pt modelId="{D564AAC6-9A22-4CB0-B2A5-CBC5F4E2FC85}">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altLang="zh-CN" sz="1800" dirty="0">
            <a:solidFill>
              <a:srgbClr val="002060"/>
            </a:solidFill>
          </a:endParaRPr>
        </a:p>
        <a:p>
          <a:pPr marL="0" marR="0" indent="0" defTabSz="914400" eaLnBrk="1" fontAlgn="auto" latinLnBrk="0" hangingPunct="1">
            <a:lnSpc>
              <a:spcPct val="100000"/>
            </a:lnSpc>
            <a:spcBef>
              <a:spcPts val="0"/>
            </a:spcBef>
            <a:spcAft>
              <a:spcPts val="0"/>
            </a:spcAft>
            <a:buClrTx/>
            <a:buSzTx/>
            <a:buFontTx/>
            <a:buNone/>
            <a:tabLst/>
            <a:defRPr/>
          </a:pPr>
          <a:r>
            <a:rPr lang="zh-CN" altLang="en-US" sz="1600" dirty="0">
              <a:solidFill>
                <a:srgbClr val="002060"/>
              </a:solidFill>
            </a:rPr>
            <a:t>健康危险因素收集</a:t>
          </a:r>
        </a:p>
        <a:p>
          <a:pPr defTabSz="1111250">
            <a:lnSpc>
              <a:spcPct val="90000"/>
            </a:lnSpc>
            <a:spcBef>
              <a:spcPct val="0"/>
            </a:spcBef>
            <a:spcAft>
              <a:spcPct val="35000"/>
            </a:spcAft>
          </a:pPr>
          <a:endParaRPr lang="zh-CN" altLang="en-US" sz="1800" dirty="0"/>
        </a:p>
      </dgm:t>
    </dgm:pt>
    <dgm:pt modelId="{5005828A-71E4-435D-9D8A-A919F5D2A18E}" type="parTrans" cxnId="{D706D8BE-D9D7-425A-942E-8E2111EE217B}">
      <dgm:prSet/>
      <dgm:spPr/>
      <dgm:t>
        <a:bodyPr/>
        <a:lstStyle/>
        <a:p>
          <a:endParaRPr lang="zh-CN" altLang="en-US"/>
        </a:p>
      </dgm:t>
    </dgm:pt>
    <dgm:pt modelId="{7C8AD130-F3E3-4DB0-ADC0-2DD705E7A4F0}" type="sibTrans" cxnId="{D706D8BE-D9D7-425A-942E-8E2111EE217B}">
      <dgm:prSet/>
      <dgm:spPr/>
      <dgm:t>
        <a:bodyPr/>
        <a:lstStyle/>
        <a:p>
          <a:endParaRPr lang="zh-CN" altLang="en-US"/>
        </a:p>
      </dgm:t>
    </dgm:pt>
    <dgm:pt modelId="{75E4ECF0-D4AC-4C77-B4FB-CF708EA0C191}">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altLang="zh-CN" sz="1600" dirty="0"/>
        </a:p>
        <a:p>
          <a:pPr marL="0" marR="0" indent="0" defTabSz="914400" eaLnBrk="1" fontAlgn="auto" latinLnBrk="0" hangingPunct="1">
            <a:lnSpc>
              <a:spcPct val="100000"/>
            </a:lnSpc>
            <a:spcBef>
              <a:spcPts val="0"/>
            </a:spcBef>
            <a:spcAft>
              <a:spcPts val="0"/>
            </a:spcAft>
            <a:buClrTx/>
            <a:buSzTx/>
            <a:buFontTx/>
            <a:buNone/>
            <a:tabLst/>
            <a:defRPr/>
          </a:pPr>
          <a:r>
            <a:rPr lang="zh-CN" altLang="en-US" sz="1600" dirty="0">
              <a:solidFill>
                <a:srgbClr val="002060"/>
              </a:solidFill>
            </a:rPr>
            <a:t>健康危险因素评价</a:t>
          </a:r>
          <a:endParaRPr lang="en-US" altLang="zh-CN" sz="1600" dirty="0">
            <a:solidFill>
              <a:srgbClr val="002060"/>
            </a:solidFill>
          </a:endParaRPr>
        </a:p>
        <a:p>
          <a:pPr defTabSz="1111250">
            <a:lnSpc>
              <a:spcPct val="90000"/>
            </a:lnSpc>
            <a:spcBef>
              <a:spcPct val="0"/>
            </a:spcBef>
            <a:spcAft>
              <a:spcPct val="35000"/>
            </a:spcAft>
          </a:pPr>
          <a:endParaRPr lang="zh-CN" altLang="en-US" sz="3600" dirty="0"/>
        </a:p>
      </dgm:t>
    </dgm:pt>
    <dgm:pt modelId="{3618E18F-9D53-4435-99C2-17EFDA1279F8}" type="parTrans" cxnId="{BE8D62CC-4DB4-4E34-BC6B-18861E3BF245}">
      <dgm:prSet/>
      <dgm:spPr/>
      <dgm:t>
        <a:bodyPr/>
        <a:lstStyle/>
        <a:p>
          <a:endParaRPr lang="zh-CN" altLang="en-US"/>
        </a:p>
      </dgm:t>
    </dgm:pt>
    <dgm:pt modelId="{DD452750-B6A2-4816-850A-45B1BC3C4A8F}" type="sibTrans" cxnId="{BE8D62CC-4DB4-4E34-BC6B-18861E3BF245}">
      <dgm:prSet/>
      <dgm:spPr/>
      <dgm:t>
        <a:bodyPr/>
        <a:lstStyle/>
        <a:p>
          <a:endParaRPr lang="zh-CN" altLang="en-US"/>
        </a:p>
      </dgm:t>
    </dgm:pt>
    <dgm:pt modelId="{F09894FD-248B-4940-AC97-DD4732EFCAA2}">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altLang="zh-CN" sz="1600" dirty="0"/>
        </a:p>
        <a:p>
          <a:pPr marL="0" marR="0" indent="0" defTabSz="914400" eaLnBrk="1" fontAlgn="auto" latinLnBrk="0" hangingPunct="1">
            <a:lnSpc>
              <a:spcPct val="100000"/>
            </a:lnSpc>
            <a:spcBef>
              <a:spcPts val="0"/>
            </a:spcBef>
            <a:spcAft>
              <a:spcPts val="0"/>
            </a:spcAft>
            <a:buClrTx/>
            <a:buSzTx/>
            <a:buFontTx/>
            <a:buNone/>
            <a:tabLst/>
            <a:defRPr/>
          </a:pPr>
          <a:r>
            <a:rPr lang="zh-CN" altLang="en-US" sz="1600" dirty="0"/>
            <a:t>健康维护计划制定</a:t>
          </a:r>
        </a:p>
        <a:p>
          <a:pPr defTabSz="1111250">
            <a:lnSpc>
              <a:spcPct val="90000"/>
            </a:lnSpc>
            <a:spcBef>
              <a:spcPct val="0"/>
            </a:spcBef>
            <a:spcAft>
              <a:spcPct val="35000"/>
            </a:spcAft>
          </a:pPr>
          <a:endParaRPr lang="zh-CN" altLang="en-US" sz="3600" dirty="0"/>
        </a:p>
      </dgm:t>
    </dgm:pt>
    <dgm:pt modelId="{145F1911-BE0B-42F3-B6C3-DEE9A76383B3}" type="parTrans" cxnId="{D5A4D5CE-EB89-4D07-9673-FD470C3AF728}">
      <dgm:prSet/>
      <dgm:spPr/>
      <dgm:t>
        <a:bodyPr/>
        <a:lstStyle/>
        <a:p>
          <a:endParaRPr lang="zh-CN" altLang="en-US"/>
        </a:p>
      </dgm:t>
    </dgm:pt>
    <dgm:pt modelId="{2F02349B-F379-47FF-9E47-14E232186950}" type="sibTrans" cxnId="{D5A4D5CE-EB89-4D07-9673-FD470C3AF728}">
      <dgm:prSet/>
      <dgm:spPr/>
      <dgm:t>
        <a:bodyPr/>
        <a:lstStyle/>
        <a:p>
          <a:endParaRPr lang="zh-CN" altLang="en-US"/>
        </a:p>
      </dgm:t>
    </dgm:pt>
    <dgm:pt modelId="{FDB4B8E1-02EC-4EA5-8B62-02247E38E333}">
      <dgm:prSet phldrT="[文本]" custT="1"/>
      <dgm:spPr/>
      <dgm:t>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altLang="zh-CN" sz="1600" dirty="0"/>
        </a:p>
        <a:p>
          <a:pPr marL="0" marR="0" indent="0" algn="ctr" defTabSz="914400" eaLnBrk="1" fontAlgn="auto" latinLnBrk="0" hangingPunct="1">
            <a:lnSpc>
              <a:spcPct val="100000"/>
            </a:lnSpc>
            <a:spcBef>
              <a:spcPts val="0"/>
            </a:spcBef>
            <a:spcAft>
              <a:spcPts val="0"/>
            </a:spcAft>
            <a:buClrTx/>
            <a:buSzTx/>
            <a:buFontTx/>
            <a:buNone/>
            <a:tabLst/>
            <a:defRPr/>
          </a:pPr>
          <a:endParaRPr lang="en-US" altLang="zh-CN" sz="1600" dirty="0"/>
        </a:p>
        <a:p>
          <a:pPr marL="0" marR="0" indent="0" algn="ctr" defTabSz="914400" eaLnBrk="1" fontAlgn="auto" latinLnBrk="0" hangingPunct="1">
            <a:lnSpc>
              <a:spcPct val="100000"/>
            </a:lnSpc>
            <a:spcBef>
              <a:spcPts val="0"/>
            </a:spcBef>
            <a:spcAft>
              <a:spcPts val="0"/>
            </a:spcAft>
            <a:buClrTx/>
            <a:buSzTx/>
            <a:buFontTx/>
            <a:buNone/>
            <a:tabLst/>
            <a:defRPr/>
          </a:pPr>
          <a:r>
            <a:rPr lang="zh-CN" altLang="en-US" sz="1600" dirty="0"/>
            <a:t>计划实施、随访和反馈</a:t>
          </a:r>
        </a:p>
        <a:p>
          <a:pPr algn="ctr" defTabSz="1111250">
            <a:lnSpc>
              <a:spcPct val="90000"/>
            </a:lnSpc>
            <a:spcBef>
              <a:spcPct val="0"/>
            </a:spcBef>
            <a:spcAft>
              <a:spcPct val="35000"/>
            </a:spcAft>
          </a:pPr>
          <a:endParaRPr lang="zh-CN" altLang="en-US" sz="3600" dirty="0"/>
        </a:p>
      </dgm:t>
    </dgm:pt>
    <dgm:pt modelId="{8C10DF72-08C9-4D1B-B92E-167131125D19}" type="parTrans" cxnId="{FFE6FF02-9F66-4ABB-989B-5FA5823B1D5B}">
      <dgm:prSet/>
      <dgm:spPr/>
      <dgm:t>
        <a:bodyPr/>
        <a:lstStyle/>
        <a:p>
          <a:endParaRPr lang="zh-CN" altLang="en-US"/>
        </a:p>
      </dgm:t>
    </dgm:pt>
    <dgm:pt modelId="{1A9F760F-2FD7-49F9-8BF6-59F6774EB9BA}" type="sibTrans" cxnId="{FFE6FF02-9F66-4ABB-989B-5FA5823B1D5B}">
      <dgm:prSet/>
      <dgm:spPr/>
      <dgm:t>
        <a:bodyPr/>
        <a:lstStyle/>
        <a:p>
          <a:endParaRPr lang="zh-CN" altLang="en-US"/>
        </a:p>
      </dgm:t>
    </dgm:pt>
    <dgm:pt modelId="{5D08F969-79EF-4FAD-9A57-26EEDB61D72F}" type="pres">
      <dgm:prSet presAssocID="{F4AEAA7C-D602-40B8-86F1-C1F150DC8F7E}" presName="cycle" presStyleCnt="0">
        <dgm:presLayoutVars>
          <dgm:dir/>
          <dgm:resizeHandles val="exact"/>
        </dgm:presLayoutVars>
      </dgm:prSet>
      <dgm:spPr/>
      <dgm:t>
        <a:bodyPr/>
        <a:lstStyle/>
        <a:p>
          <a:endParaRPr lang="zh-CN" altLang="en-US"/>
        </a:p>
      </dgm:t>
    </dgm:pt>
    <dgm:pt modelId="{4B927DB1-92F0-4FBB-BC05-E51E5DE69E2A}" type="pres">
      <dgm:prSet presAssocID="{FCA8B1A5-6955-4B26-AF2F-ED5895782D0A}" presName="node" presStyleLbl="node1" presStyleIdx="0" presStyleCnt="5">
        <dgm:presLayoutVars>
          <dgm:bulletEnabled val="1"/>
        </dgm:presLayoutVars>
      </dgm:prSet>
      <dgm:spPr/>
      <dgm:t>
        <a:bodyPr/>
        <a:lstStyle/>
        <a:p>
          <a:endParaRPr lang="zh-CN" altLang="en-US"/>
        </a:p>
      </dgm:t>
    </dgm:pt>
    <dgm:pt modelId="{21185FFF-9378-4FB7-AFCD-99D64F5B9B3C}" type="pres">
      <dgm:prSet presAssocID="{97847096-1741-4214-BA70-5F8B26999D3F}" presName="sibTrans" presStyleLbl="sibTrans2D1" presStyleIdx="0" presStyleCnt="5"/>
      <dgm:spPr/>
      <dgm:t>
        <a:bodyPr/>
        <a:lstStyle/>
        <a:p>
          <a:endParaRPr lang="zh-CN" altLang="en-US"/>
        </a:p>
      </dgm:t>
    </dgm:pt>
    <dgm:pt modelId="{D8991097-70C6-42EC-9457-DEA2CF5BCB3B}" type="pres">
      <dgm:prSet presAssocID="{97847096-1741-4214-BA70-5F8B26999D3F}" presName="connectorText" presStyleLbl="sibTrans2D1" presStyleIdx="0" presStyleCnt="5"/>
      <dgm:spPr/>
      <dgm:t>
        <a:bodyPr/>
        <a:lstStyle/>
        <a:p>
          <a:endParaRPr lang="zh-CN" altLang="en-US"/>
        </a:p>
      </dgm:t>
    </dgm:pt>
    <dgm:pt modelId="{51A623D1-E61E-4DEC-A584-1C48BABD953A}" type="pres">
      <dgm:prSet presAssocID="{D564AAC6-9A22-4CB0-B2A5-CBC5F4E2FC85}" presName="node" presStyleLbl="node1" presStyleIdx="1" presStyleCnt="5">
        <dgm:presLayoutVars>
          <dgm:bulletEnabled val="1"/>
        </dgm:presLayoutVars>
      </dgm:prSet>
      <dgm:spPr/>
      <dgm:t>
        <a:bodyPr/>
        <a:lstStyle/>
        <a:p>
          <a:endParaRPr lang="zh-CN" altLang="en-US"/>
        </a:p>
      </dgm:t>
    </dgm:pt>
    <dgm:pt modelId="{B107C731-F0B6-47BF-9ECA-16AE0141D891}" type="pres">
      <dgm:prSet presAssocID="{7C8AD130-F3E3-4DB0-ADC0-2DD705E7A4F0}" presName="sibTrans" presStyleLbl="sibTrans2D1" presStyleIdx="1" presStyleCnt="5"/>
      <dgm:spPr/>
      <dgm:t>
        <a:bodyPr/>
        <a:lstStyle/>
        <a:p>
          <a:endParaRPr lang="zh-CN" altLang="en-US"/>
        </a:p>
      </dgm:t>
    </dgm:pt>
    <dgm:pt modelId="{55299B0E-F666-417E-BFF0-A5AA19EDAA0E}" type="pres">
      <dgm:prSet presAssocID="{7C8AD130-F3E3-4DB0-ADC0-2DD705E7A4F0}" presName="connectorText" presStyleLbl="sibTrans2D1" presStyleIdx="1" presStyleCnt="5"/>
      <dgm:spPr/>
      <dgm:t>
        <a:bodyPr/>
        <a:lstStyle/>
        <a:p>
          <a:endParaRPr lang="zh-CN" altLang="en-US"/>
        </a:p>
      </dgm:t>
    </dgm:pt>
    <dgm:pt modelId="{D3288A0B-67EB-458F-BD24-BAD307350350}" type="pres">
      <dgm:prSet presAssocID="{75E4ECF0-D4AC-4C77-B4FB-CF708EA0C191}" presName="node" presStyleLbl="node1" presStyleIdx="2" presStyleCnt="5">
        <dgm:presLayoutVars>
          <dgm:bulletEnabled val="1"/>
        </dgm:presLayoutVars>
      </dgm:prSet>
      <dgm:spPr/>
      <dgm:t>
        <a:bodyPr/>
        <a:lstStyle/>
        <a:p>
          <a:endParaRPr lang="zh-CN" altLang="en-US"/>
        </a:p>
      </dgm:t>
    </dgm:pt>
    <dgm:pt modelId="{A0A97CD4-9872-4A15-8E27-22351959B336}" type="pres">
      <dgm:prSet presAssocID="{DD452750-B6A2-4816-850A-45B1BC3C4A8F}" presName="sibTrans" presStyleLbl="sibTrans2D1" presStyleIdx="2" presStyleCnt="5"/>
      <dgm:spPr/>
      <dgm:t>
        <a:bodyPr/>
        <a:lstStyle/>
        <a:p>
          <a:endParaRPr lang="zh-CN" altLang="en-US"/>
        </a:p>
      </dgm:t>
    </dgm:pt>
    <dgm:pt modelId="{00DCDA47-9F93-4521-8290-E3243EC2F5EB}" type="pres">
      <dgm:prSet presAssocID="{DD452750-B6A2-4816-850A-45B1BC3C4A8F}" presName="connectorText" presStyleLbl="sibTrans2D1" presStyleIdx="2" presStyleCnt="5"/>
      <dgm:spPr/>
      <dgm:t>
        <a:bodyPr/>
        <a:lstStyle/>
        <a:p>
          <a:endParaRPr lang="zh-CN" altLang="en-US"/>
        </a:p>
      </dgm:t>
    </dgm:pt>
    <dgm:pt modelId="{ABEA5423-8CD5-46EC-82C2-D56B50474F8F}" type="pres">
      <dgm:prSet presAssocID="{F09894FD-248B-4940-AC97-DD4732EFCAA2}" presName="node" presStyleLbl="node1" presStyleIdx="3" presStyleCnt="5">
        <dgm:presLayoutVars>
          <dgm:bulletEnabled val="1"/>
        </dgm:presLayoutVars>
      </dgm:prSet>
      <dgm:spPr/>
      <dgm:t>
        <a:bodyPr/>
        <a:lstStyle/>
        <a:p>
          <a:endParaRPr lang="zh-CN" altLang="en-US"/>
        </a:p>
      </dgm:t>
    </dgm:pt>
    <dgm:pt modelId="{389EBEB5-C26C-4D0D-827D-008359F1271F}" type="pres">
      <dgm:prSet presAssocID="{2F02349B-F379-47FF-9E47-14E232186950}" presName="sibTrans" presStyleLbl="sibTrans2D1" presStyleIdx="3" presStyleCnt="5"/>
      <dgm:spPr/>
      <dgm:t>
        <a:bodyPr/>
        <a:lstStyle/>
        <a:p>
          <a:endParaRPr lang="zh-CN" altLang="en-US"/>
        </a:p>
      </dgm:t>
    </dgm:pt>
    <dgm:pt modelId="{C5D51A5E-08F8-4154-B8C8-95595FABC31F}" type="pres">
      <dgm:prSet presAssocID="{2F02349B-F379-47FF-9E47-14E232186950}" presName="connectorText" presStyleLbl="sibTrans2D1" presStyleIdx="3" presStyleCnt="5"/>
      <dgm:spPr/>
      <dgm:t>
        <a:bodyPr/>
        <a:lstStyle/>
        <a:p>
          <a:endParaRPr lang="zh-CN" altLang="en-US"/>
        </a:p>
      </dgm:t>
    </dgm:pt>
    <dgm:pt modelId="{FFD849A8-2415-4F54-82BD-7019204CF3BA}" type="pres">
      <dgm:prSet presAssocID="{FDB4B8E1-02EC-4EA5-8B62-02247E38E333}" presName="node" presStyleLbl="node1" presStyleIdx="4" presStyleCnt="5" custRadScaleRad="100519" custRadScaleInc="143">
        <dgm:presLayoutVars>
          <dgm:bulletEnabled val="1"/>
        </dgm:presLayoutVars>
      </dgm:prSet>
      <dgm:spPr/>
      <dgm:t>
        <a:bodyPr/>
        <a:lstStyle/>
        <a:p>
          <a:endParaRPr lang="zh-CN" altLang="en-US"/>
        </a:p>
      </dgm:t>
    </dgm:pt>
    <dgm:pt modelId="{5A890B51-D8EB-461A-BA86-CF45A0A10E41}" type="pres">
      <dgm:prSet presAssocID="{1A9F760F-2FD7-49F9-8BF6-59F6774EB9BA}" presName="sibTrans" presStyleLbl="sibTrans2D1" presStyleIdx="4" presStyleCnt="5"/>
      <dgm:spPr/>
      <dgm:t>
        <a:bodyPr/>
        <a:lstStyle/>
        <a:p>
          <a:endParaRPr lang="zh-CN" altLang="en-US"/>
        </a:p>
      </dgm:t>
    </dgm:pt>
    <dgm:pt modelId="{1E8D0C15-9591-4E5D-AE94-5D9643AB2FB7}" type="pres">
      <dgm:prSet presAssocID="{1A9F760F-2FD7-49F9-8BF6-59F6774EB9BA}" presName="connectorText" presStyleLbl="sibTrans2D1" presStyleIdx="4" presStyleCnt="5"/>
      <dgm:spPr/>
      <dgm:t>
        <a:bodyPr/>
        <a:lstStyle/>
        <a:p>
          <a:endParaRPr lang="zh-CN" altLang="en-US"/>
        </a:p>
      </dgm:t>
    </dgm:pt>
  </dgm:ptLst>
  <dgm:cxnLst>
    <dgm:cxn modelId="{42E972D4-600A-4AD4-85CC-429AE2E27DEC}" type="presOf" srcId="{97847096-1741-4214-BA70-5F8B26999D3F}" destId="{D8991097-70C6-42EC-9457-DEA2CF5BCB3B}" srcOrd="1" destOrd="0" presId="urn:microsoft.com/office/officeart/2005/8/layout/cycle2"/>
    <dgm:cxn modelId="{F78C47B7-7389-4F23-91D2-F34620037E7B}" type="presOf" srcId="{1A9F760F-2FD7-49F9-8BF6-59F6774EB9BA}" destId="{1E8D0C15-9591-4E5D-AE94-5D9643AB2FB7}" srcOrd="1" destOrd="0" presId="urn:microsoft.com/office/officeart/2005/8/layout/cycle2"/>
    <dgm:cxn modelId="{A84830D1-E57A-4E4D-BF76-896D505CD848}" type="presOf" srcId="{7C8AD130-F3E3-4DB0-ADC0-2DD705E7A4F0}" destId="{55299B0E-F666-417E-BFF0-A5AA19EDAA0E}" srcOrd="1" destOrd="0" presId="urn:microsoft.com/office/officeart/2005/8/layout/cycle2"/>
    <dgm:cxn modelId="{265FEDE6-8ECA-487F-871D-963D9362C7F1}" type="presOf" srcId="{FDB4B8E1-02EC-4EA5-8B62-02247E38E333}" destId="{FFD849A8-2415-4F54-82BD-7019204CF3BA}" srcOrd="0" destOrd="0" presId="urn:microsoft.com/office/officeart/2005/8/layout/cycle2"/>
    <dgm:cxn modelId="{FFE6FF02-9F66-4ABB-989B-5FA5823B1D5B}" srcId="{F4AEAA7C-D602-40B8-86F1-C1F150DC8F7E}" destId="{FDB4B8E1-02EC-4EA5-8B62-02247E38E333}" srcOrd="4" destOrd="0" parTransId="{8C10DF72-08C9-4D1B-B92E-167131125D19}" sibTransId="{1A9F760F-2FD7-49F9-8BF6-59F6774EB9BA}"/>
    <dgm:cxn modelId="{604C4409-4ED1-4EEA-9789-DA3DB1E5572F}" type="presOf" srcId="{F4AEAA7C-D602-40B8-86F1-C1F150DC8F7E}" destId="{5D08F969-79EF-4FAD-9A57-26EEDB61D72F}" srcOrd="0" destOrd="0" presId="urn:microsoft.com/office/officeart/2005/8/layout/cycle2"/>
    <dgm:cxn modelId="{DCDBD7D1-CA5A-4F35-89C7-1AEE9AEF067A}" srcId="{F4AEAA7C-D602-40B8-86F1-C1F150DC8F7E}" destId="{FCA8B1A5-6955-4B26-AF2F-ED5895782D0A}" srcOrd="0" destOrd="0" parTransId="{5F6B8D80-691C-4B1D-A9AA-675BA7BAEBFF}" sibTransId="{97847096-1741-4214-BA70-5F8B26999D3F}"/>
    <dgm:cxn modelId="{93A2877D-A242-4B67-A290-D6D3CF450B17}" type="presOf" srcId="{DD452750-B6A2-4816-850A-45B1BC3C4A8F}" destId="{A0A97CD4-9872-4A15-8E27-22351959B336}" srcOrd="0" destOrd="0" presId="urn:microsoft.com/office/officeart/2005/8/layout/cycle2"/>
    <dgm:cxn modelId="{31BC7EFB-7390-4B61-981E-A3AC4F2A1EA8}" type="presOf" srcId="{FCA8B1A5-6955-4B26-AF2F-ED5895782D0A}" destId="{4B927DB1-92F0-4FBB-BC05-E51E5DE69E2A}" srcOrd="0" destOrd="0" presId="urn:microsoft.com/office/officeart/2005/8/layout/cycle2"/>
    <dgm:cxn modelId="{CCECEEED-4936-47BF-A7AD-FBA7D9F51BC8}" type="presOf" srcId="{DD452750-B6A2-4816-850A-45B1BC3C4A8F}" destId="{00DCDA47-9F93-4521-8290-E3243EC2F5EB}" srcOrd="1" destOrd="0" presId="urn:microsoft.com/office/officeart/2005/8/layout/cycle2"/>
    <dgm:cxn modelId="{1EB5B877-ABFF-49F6-B3B0-C8E89ECE5C41}" type="presOf" srcId="{7C8AD130-F3E3-4DB0-ADC0-2DD705E7A4F0}" destId="{B107C731-F0B6-47BF-9ECA-16AE0141D891}" srcOrd="0" destOrd="0" presId="urn:microsoft.com/office/officeart/2005/8/layout/cycle2"/>
    <dgm:cxn modelId="{D5A4D5CE-EB89-4D07-9673-FD470C3AF728}" srcId="{F4AEAA7C-D602-40B8-86F1-C1F150DC8F7E}" destId="{F09894FD-248B-4940-AC97-DD4732EFCAA2}" srcOrd="3" destOrd="0" parTransId="{145F1911-BE0B-42F3-B6C3-DEE9A76383B3}" sibTransId="{2F02349B-F379-47FF-9E47-14E232186950}"/>
    <dgm:cxn modelId="{0C0B0EE8-706E-44DA-B026-FB4AE0B1B60F}" type="presOf" srcId="{97847096-1741-4214-BA70-5F8B26999D3F}" destId="{21185FFF-9378-4FB7-AFCD-99D64F5B9B3C}" srcOrd="0" destOrd="0" presId="urn:microsoft.com/office/officeart/2005/8/layout/cycle2"/>
    <dgm:cxn modelId="{315B49F7-C21E-447D-B674-68104EBDC220}" type="presOf" srcId="{75E4ECF0-D4AC-4C77-B4FB-CF708EA0C191}" destId="{D3288A0B-67EB-458F-BD24-BAD307350350}" srcOrd="0" destOrd="0" presId="urn:microsoft.com/office/officeart/2005/8/layout/cycle2"/>
    <dgm:cxn modelId="{DF1E6382-D3AC-4A1C-8DBF-242F8E0DF6E6}" type="presOf" srcId="{2F02349B-F379-47FF-9E47-14E232186950}" destId="{C5D51A5E-08F8-4154-B8C8-95595FABC31F}" srcOrd="1" destOrd="0" presId="urn:microsoft.com/office/officeart/2005/8/layout/cycle2"/>
    <dgm:cxn modelId="{1E29E910-0F2F-47E7-B143-16DCBA22AEB8}" type="presOf" srcId="{F09894FD-248B-4940-AC97-DD4732EFCAA2}" destId="{ABEA5423-8CD5-46EC-82C2-D56B50474F8F}" srcOrd="0" destOrd="0" presId="urn:microsoft.com/office/officeart/2005/8/layout/cycle2"/>
    <dgm:cxn modelId="{C2BA844B-9A14-4CE2-9FC5-943B2155A6AD}" type="presOf" srcId="{D564AAC6-9A22-4CB0-B2A5-CBC5F4E2FC85}" destId="{51A623D1-E61E-4DEC-A584-1C48BABD953A}" srcOrd="0" destOrd="0" presId="urn:microsoft.com/office/officeart/2005/8/layout/cycle2"/>
    <dgm:cxn modelId="{2B8DC57E-7F75-452D-BF3B-794034B5B1FE}" type="presOf" srcId="{1A9F760F-2FD7-49F9-8BF6-59F6774EB9BA}" destId="{5A890B51-D8EB-461A-BA86-CF45A0A10E41}" srcOrd="0" destOrd="0" presId="urn:microsoft.com/office/officeart/2005/8/layout/cycle2"/>
    <dgm:cxn modelId="{FEC63C42-E991-4873-A460-F98F76DB9ECE}" type="presOf" srcId="{2F02349B-F379-47FF-9E47-14E232186950}" destId="{389EBEB5-C26C-4D0D-827D-008359F1271F}" srcOrd="0" destOrd="0" presId="urn:microsoft.com/office/officeart/2005/8/layout/cycle2"/>
    <dgm:cxn modelId="{D706D8BE-D9D7-425A-942E-8E2111EE217B}" srcId="{F4AEAA7C-D602-40B8-86F1-C1F150DC8F7E}" destId="{D564AAC6-9A22-4CB0-B2A5-CBC5F4E2FC85}" srcOrd="1" destOrd="0" parTransId="{5005828A-71E4-435D-9D8A-A919F5D2A18E}" sibTransId="{7C8AD130-F3E3-4DB0-ADC0-2DD705E7A4F0}"/>
    <dgm:cxn modelId="{BE8D62CC-4DB4-4E34-BC6B-18861E3BF245}" srcId="{F4AEAA7C-D602-40B8-86F1-C1F150DC8F7E}" destId="{75E4ECF0-D4AC-4C77-B4FB-CF708EA0C191}" srcOrd="2" destOrd="0" parTransId="{3618E18F-9D53-4435-99C2-17EFDA1279F8}" sibTransId="{DD452750-B6A2-4816-850A-45B1BC3C4A8F}"/>
    <dgm:cxn modelId="{C12E189C-23F2-4962-841B-3D63D253AC9D}" type="presParOf" srcId="{5D08F969-79EF-4FAD-9A57-26EEDB61D72F}" destId="{4B927DB1-92F0-4FBB-BC05-E51E5DE69E2A}" srcOrd="0" destOrd="0" presId="urn:microsoft.com/office/officeart/2005/8/layout/cycle2"/>
    <dgm:cxn modelId="{D24A2E5B-E210-43D7-A055-B3D497DF52E2}" type="presParOf" srcId="{5D08F969-79EF-4FAD-9A57-26EEDB61D72F}" destId="{21185FFF-9378-4FB7-AFCD-99D64F5B9B3C}" srcOrd="1" destOrd="0" presId="urn:microsoft.com/office/officeart/2005/8/layout/cycle2"/>
    <dgm:cxn modelId="{82B172D0-A81A-46BC-B1D2-CA1B977ED7FF}" type="presParOf" srcId="{21185FFF-9378-4FB7-AFCD-99D64F5B9B3C}" destId="{D8991097-70C6-42EC-9457-DEA2CF5BCB3B}" srcOrd="0" destOrd="0" presId="urn:microsoft.com/office/officeart/2005/8/layout/cycle2"/>
    <dgm:cxn modelId="{0A3EF1D5-A72D-4D65-8343-0DBA0C370D2F}" type="presParOf" srcId="{5D08F969-79EF-4FAD-9A57-26EEDB61D72F}" destId="{51A623D1-E61E-4DEC-A584-1C48BABD953A}" srcOrd="2" destOrd="0" presId="urn:microsoft.com/office/officeart/2005/8/layout/cycle2"/>
    <dgm:cxn modelId="{C31FA56D-3067-4AC8-A0F2-AD9D8C04CA89}" type="presParOf" srcId="{5D08F969-79EF-4FAD-9A57-26EEDB61D72F}" destId="{B107C731-F0B6-47BF-9ECA-16AE0141D891}" srcOrd="3" destOrd="0" presId="urn:microsoft.com/office/officeart/2005/8/layout/cycle2"/>
    <dgm:cxn modelId="{F06B4F3B-0BFC-436D-BB56-8ADE9FD210FA}" type="presParOf" srcId="{B107C731-F0B6-47BF-9ECA-16AE0141D891}" destId="{55299B0E-F666-417E-BFF0-A5AA19EDAA0E}" srcOrd="0" destOrd="0" presId="urn:microsoft.com/office/officeart/2005/8/layout/cycle2"/>
    <dgm:cxn modelId="{2B62F763-DCAD-47A2-9466-27D76F4138CA}" type="presParOf" srcId="{5D08F969-79EF-4FAD-9A57-26EEDB61D72F}" destId="{D3288A0B-67EB-458F-BD24-BAD307350350}" srcOrd="4" destOrd="0" presId="urn:microsoft.com/office/officeart/2005/8/layout/cycle2"/>
    <dgm:cxn modelId="{0DD203A4-CB67-4F7D-919B-11E58DA6F6CB}" type="presParOf" srcId="{5D08F969-79EF-4FAD-9A57-26EEDB61D72F}" destId="{A0A97CD4-9872-4A15-8E27-22351959B336}" srcOrd="5" destOrd="0" presId="urn:microsoft.com/office/officeart/2005/8/layout/cycle2"/>
    <dgm:cxn modelId="{61BC3C33-8D22-4BB1-B497-F19FFA3D5501}" type="presParOf" srcId="{A0A97CD4-9872-4A15-8E27-22351959B336}" destId="{00DCDA47-9F93-4521-8290-E3243EC2F5EB}" srcOrd="0" destOrd="0" presId="urn:microsoft.com/office/officeart/2005/8/layout/cycle2"/>
    <dgm:cxn modelId="{8618B78F-65D2-4ACF-90BE-CE49F641009D}" type="presParOf" srcId="{5D08F969-79EF-4FAD-9A57-26EEDB61D72F}" destId="{ABEA5423-8CD5-46EC-82C2-D56B50474F8F}" srcOrd="6" destOrd="0" presId="urn:microsoft.com/office/officeart/2005/8/layout/cycle2"/>
    <dgm:cxn modelId="{7239B6D2-6ED9-4630-BA52-C8D31B600704}" type="presParOf" srcId="{5D08F969-79EF-4FAD-9A57-26EEDB61D72F}" destId="{389EBEB5-C26C-4D0D-827D-008359F1271F}" srcOrd="7" destOrd="0" presId="urn:microsoft.com/office/officeart/2005/8/layout/cycle2"/>
    <dgm:cxn modelId="{D4E4985A-9198-41E6-9D24-6E1522FA6F99}" type="presParOf" srcId="{389EBEB5-C26C-4D0D-827D-008359F1271F}" destId="{C5D51A5E-08F8-4154-B8C8-95595FABC31F}" srcOrd="0" destOrd="0" presId="urn:microsoft.com/office/officeart/2005/8/layout/cycle2"/>
    <dgm:cxn modelId="{EE93ABAA-1A28-4F49-AE60-023383F0936F}" type="presParOf" srcId="{5D08F969-79EF-4FAD-9A57-26EEDB61D72F}" destId="{FFD849A8-2415-4F54-82BD-7019204CF3BA}" srcOrd="8" destOrd="0" presId="urn:microsoft.com/office/officeart/2005/8/layout/cycle2"/>
    <dgm:cxn modelId="{7DB7F1D9-87B3-499E-9D03-7AD2F76D2FE6}" type="presParOf" srcId="{5D08F969-79EF-4FAD-9A57-26EEDB61D72F}" destId="{5A890B51-D8EB-461A-BA86-CF45A0A10E41}" srcOrd="9" destOrd="0" presId="urn:microsoft.com/office/officeart/2005/8/layout/cycle2"/>
    <dgm:cxn modelId="{C270DE8C-7598-49F2-BA10-E584864A4188}" type="presParOf" srcId="{5A890B51-D8EB-461A-BA86-CF45A0A10E41}" destId="{1E8D0C15-9591-4E5D-AE94-5D9643AB2FB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27DB1-92F0-4FBB-BC05-E51E5DE69E2A}">
      <dsp:nvSpPr>
        <dsp:cNvPr id="0" name=""/>
        <dsp:cNvSpPr/>
      </dsp:nvSpPr>
      <dsp:spPr>
        <a:xfrm>
          <a:off x="2434828" y="401"/>
          <a:ext cx="1226343" cy="122634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solidFill>
                <a:srgbClr val="002060"/>
              </a:solidFill>
            </a:rPr>
            <a:t>病人到医院看病</a:t>
          </a:r>
        </a:p>
      </dsp:txBody>
      <dsp:txXfrm>
        <a:off x="2614422" y="179995"/>
        <a:ext cx="867155" cy="867155"/>
      </dsp:txXfrm>
    </dsp:sp>
    <dsp:sp modelId="{21185FFF-9378-4FB7-AFCD-99D64F5B9B3C}">
      <dsp:nvSpPr>
        <dsp:cNvPr id="0" name=""/>
        <dsp:cNvSpPr/>
      </dsp:nvSpPr>
      <dsp:spPr>
        <a:xfrm rot="2160000">
          <a:off x="3622675" y="942976"/>
          <a:ext cx="327092" cy="4138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632045" y="996915"/>
        <a:ext cx="228964" cy="248335"/>
      </dsp:txXfrm>
    </dsp:sp>
    <dsp:sp modelId="{51A623D1-E61E-4DEC-A584-1C48BABD953A}">
      <dsp:nvSpPr>
        <dsp:cNvPr id="0" name=""/>
        <dsp:cNvSpPr/>
      </dsp:nvSpPr>
      <dsp:spPr>
        <a:xfrm>
          <a:off x="3926250" y="1083982"/>
          <a:ext cx="1226343" cy="1226343"/>
        </a:xfrm>
        <a:prstGeom prst="ellipse">
          <a:avLst/>
        </a:prstGeom>
        <a:solidFill>
          <a:schemeClr val="accent5">
            <a:hueOff val="3543573"/>
            <a:satOff val="5263"/>
            <a:lumOff val="-11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altLang="zh-CN" sz="1800" kern="1200" dirty="0">
            <a:solidFill>
              <a:srgbClr val="002060"/>
            </a:solidFill>
          </a:endParaRPr>
        </a:p>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600" kern="1200" dirty="0">
              <a:solidFill>
                <a:srgbClr val="002060"/>
              </a:solidFill>
            </a:rPr>
            <a:t>健康危险因素收集</a:t>
          </a:r>
        </a:p>
        <a:p>
          <a:pPr lvl="0" algn="ctr" defTabSz="1111250">
            <a:lnSpc>
              <a:spcPct val="90000"/>
            </a:lnSpc>
            <a:spcBef>
              <a:spcPct val="0"/>
            </a:spcBef>
            <a:spcAft>
              <a:spcPct val="35000"/>
            </a:spcAft>
          </a:pPr>
          <a:endParaRPr lang="zh-CN" altLang="en-US" sz="1800" kern="1200" dirty="0"/>
        </a:p>
      </dsp:txBody>
      <dsp:txXfrm>
        <a:off x="4105844" y="1263576"/>
        <a:ext cx="867155" cy="867155"/>
      </dsp:txXfrm>
    </dsp:sp>
    <dsp:sp modelId="{B107C731-F0B6-47BF-9ECA-16AE0141D891}">
      <dsp:nvSpPr>
        <dsp:cNvPr id="0" name=""/>
        <dsp:cNvSpPr/>
      </dsp:nvSpPr>
      <dsp:spPr>
        <a:xfrm rot="6480000">
          <a:off x="4093900" y="2358041"/>
          <a:ext cx="327092" cy="413891"/>
        </a:xfrm>
        <a:prstGeom prst="rightArrow">
          <a:avLst>
            <a:gd name="adj1" fmla="val 60000"/>
            <a:gd name="adj2" fmla="val 50000"/>
          </a:avLst>
        </a:prstGeom>
        <a:solidFill>
          <a:schemeClr val="accent5">
            <a:hueOff val="3543573"/>
            <a:satOff val="5263"/>
            <a:lumOff val="-11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4158126" y="2394156"/>
        <a:ext cx="228964" cy="248335"/>
      </dsp:txXfrm>
    </dsp:sp>
    <dsp:sp modelId="{D3288A0B-67EB-458F-BD24-BAD307350350}">
      <dsp:nvSpPr>
        <dsp:cNvPr id="0" name=""/>
        <dsp:cNvSpPr/>
      </dsp:nvSpPr>
      <dsp:spPr>
        <a:xfrm>
          <a:off x="3356577" y="2837255"/>
          <a:ext cx="1226343" cy="1226343"/>
        </a:xfrm>
        <a:prstGeom prst="ellipse">
          <a:avLst/>
        </a:prstGeom>
        <a:solidFill>
          <a:schemeClr val="accent5">
            <a:hueOff val="7087147"/>
            <a:satOff val="10526"/>
            <a:lumOff val="-2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altLang="zh-CN" sz="1600" kern="1200" dirty="0"/>
        </a:p>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600" kern="1200" dirty="0">
              <a:solidFill>
                <a:srgbClr val="002060"/>
              </a:solidFill>
            </a:rPr>
            <a:t>健康危险因素评价</a:t>
          </a:r>
          <a:endParaRPr lang="en-US" altLang="zh-CN" sz="1600" kern="1200" dirty="0">
            <a:solidFill>
              <a:srgbClr val="002060"/>
            </a:solidFill>
          </a:endParaRPr>
        </a:p>
        <a:p>
          <a:pPr lvl="0" algn="ctr" defTabSz="1111250">
            <a:lnSpc>
              <a:spcPct val="90000"/>
            </a:lnSpc>
            <a:spcBef>
              <a:spcPct val="0"/>
            </a:spcBef>
            <a:spcAft>
              <a:spcPct val="35000"/>
            </a:spcAft>
          </a:pPr>
          <a:endParaRPr lang="zh-CN" altLang="en-US" sz="3600" kern="1200" dirty="0"/>
        </a:p>
      </dsp:txBody>
      <dsp:txXfrm>
        <a:off x="3536171" y="3016849"/>
        <a:ext cx="867155" cy="867155"/>
      </dsp:txXfrm>
    </dsp:sp>
    <dsp:sp modelId="{A0A97CD4-9872-4A15-8E27-22351959B336}">
      <dsp:nvSpPr>
        <dsp:cNvPr id="0" name=""/>
        <dsp:cNvSpPr/>
      </dsp:nvSpPr>
      <dsp:spPr>
        <a:xfrm rot="10800000">
          <a:off x="2893711" y="3243481"/>
          <a:ext cx="327092" cy="413891"/>
        </a:xfrm>
        <a:prstGeom prst="rightArrow">
          <a:avLst>
            <a:gd name="adj1" fmla="val 60000"/>
            <a:gd name="adj2" fmla="val 50000"/>
          </a:avLst>
        </a:prstGeom>
        <a:solidFill>
          <a:schemeClr val="accent5">
            <a:hueOff val="7087147"/>
            <a:satOff val="10526"/>
            <a:lumOff val="-2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991839" y="3326259"/>
        <a:ext cx="228964" cy="248335"/>
      </dsp:txXfrm>
    </dsp:sp>
    <dsp:sp modelId="{ABEA5423-8CD5-46EC-82C2-D56B50474F8F}">
      <dsp:nvSpPr>
        <dsp:cNvPr id="0" name=""/>
        <dsp:cNvSpPr/>
      </dsp:nvSpPr>
      <dsp:spPr>
        <a:xfrm>
          <a:off x="1513078" y="2837255"/>
          <a:ext cx="1226343" cy="1226343"/>
        </a:xfrm>
        <a:prstGeom prst="ellipse">
          <a:avLst/>
        </a:prstGeom>
        <a:solidFill>
          <a:schemeClr val="accent5">
            <a:hueOff val="10630720"/>
            <a:satOff val="15789"/>
            <a:lumOff val="-33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altLang="zh-CN" sz="1600" kern="1200" dirty="0"/>
        </a:p>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600" kern="1200" dirty="0"/>
            <a:t>健康维护计划制定</a:t>
          </a:r>
        </a:p>
        <a:p>
          <a:pPr lvl="0" algn="ctr" defTabSz="1111250">
            <a:lnSpc>
              <a:spcPct val="90000"/>
            </a:lnSpc>
            <a:spcBef>
              <a:spcPct val="0"/>
            </a:spcBef>
            <a:spcAft>
              <a:spcPct val="35000"/>
            </a:spcAft>
          </a:pPr>
          <a:endParaRPr lang="zh-CN" altLang="en-US" sz="3600" kern="1200" dirty="0"/>
        </a:p>
      </dsp:txBody>
      <dsp:txXfrm>
        <a:off x="1692672" y="3016849"/>
        <a:ext cx="867155" cy="867155"/>
      </dsp:txXfrm>
    </dsp:sp>
    <dsp:sp modelId="{389EBEB5-C26C-4D0D-827D-008359F1271F}">
      <dsp:nvSpPr>
        <dsp:cNvPr id="0" name=""/>
        <dsp:cNvSpPr/>
      </dsp:nvSpPr>
      <dsp:spPr>
        <a:xfrm rot="15109309">
          <a:off x="1675558" y="2373794"/>
          <a:ext cx="330239" cy="413891"/>
        </a:xfrm>
        <a:prstGeom prst="rightArrow">
          <a:avLst>
            <a:gd name="adj1" fmla="val 60000"/>
            <a:gd name="adj2" fmla="val 50000"/>
          </a:avLst>
        </a:prstGeom>
        <a:solidFill>
          <a:schemeClr val="accent5">
            <a:hueOff val="10630720"/>
            <a:satOff val="15789"/>
            <a:lumOff val="-33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1740548" y="2503636"/>
        <a:ext cx="231167" cy="248335"/>
      </dsp:txXfrm>
    </dsp:sp>
    <dsp:sp modelId="{FFD849A8-2415-4F54-82BD-7019204CF3BA}">
      <dsp:nvSpPr>
        <dsp:cNvPr id="0" name=""/>
        <dsp:cNvSpPr/>
      </dsp:nvSpPr>
      <dsp:spPr>
        <a:xfrm>
          <a:off x="936103" y="1080121"/>
          <a:ext cx="1226343" cy="1226343"/>
        </a:xfrm>
        <a:prstGeom prst="ellipse">
          <a:avLst/>
        </a:prstGeom>
        <a:solidFill>
          <a:schemeClr val="accent5">
            <a:hueOff val="14174293"/>
            <a:satOff val="21052"/>
            <a:lumOff val="-4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altLang="zh-CN" sz="1600" kern="1200" dirty="0"/>
        </a:p>
        <a:p>
          <a:pPr marL="0" marR="0" lvl="0" indent="0" algn="ctr" defTabSz="914400" eaLnBrk="1" fontAlgn="auto" latinLnBrk="0" hangingPunct="1">
            <a:lnSpc>
              <a:spcPct val="100000"/>
            </a:lnSpc>
            <a:spcBef>
              <a:spcPct val="0"/>
            </a:spcBef>
            <a:spcAft>
              <a:spcPts val="0"/>
            </a:spcAft>
            <a:buClrTx/>
            <a:buSzTx/>
            <a:buFontTx/>
            <a:buNone/>
            <a:tabLst/>
            <a:defRPr/>
          </a:pPr>
          <a:endParaRPr lang="en-US" altLang="zh-CN" sz="1600" kern="1200" dirty="0"/>
        </a:p>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600" kern="1200" dirty="0"/>
            <a:t>计划实施、随访和反馈</a:t>
          </a:r>
        </a:p>
        <a:p>
          <a:pPr lvl="0" algn="ctr" defTabSz="1111250">
            <a:lnSpc>
              <a:spcPct val="90000"/>
            </a:lnSpc>
            <a:spcBef>
              <a:spcPct val="0"/>
            </a:spcBef>
            <a:spcAft>
              <a:spcPct val="35000"/>
            </a:spcAft>
          </a:pPr>
          <a:endParaRPr lang="zh-CN" altLang="en-US" sz="3600" kern="1200" dirty="0"/>
        </a:p>
      </dsp:txBody>
      <dsp:txXfrm>
        <a:off x="1115697" y="1259715"/>
        <a:ext cx="867155" cy="867155"/>
      </dsp:txXfrm>
    </dsp:sp>
    <dsp:sp modelId="{5A890B51-D8EB-461A-BA86-CF45A0A10E41}">
      <dsp:nvSpPr>
        <dsp:cNvPr id="0" name=""/>
        <dsp:cNvSpPr/>
      </dsp:nvSpPr>
      <dsp:spPr>
        <a:xfrm rot="19453803">
          <a:off x="2126567" y="951930"/>
          <a:ext cx="329028" cy="413891"/>
        </a:xfrm>
        <a:prstGeom prst="rightArrow">
          <a:avLst>
            <a:gd name="adj1" fmla="val 60000"/>
            <a:gd name="adj2" fmla="val 50000"/>
          </a:avLst>
        </a:prstGeom>
        <a:solidFill>
          <a:schemeClr val="accent5">
            <a:hueOff val="14174293"/>
            <a:satOff val="21052"/>
            <a:lumOff val="-45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135877" y="1063557"/>
        <a:ext cx="230320"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pitchFamily="2" charset="-122"/>
              </a:defRPr>
            </a:lvl1pPr>
          </a:lstStyle>
          <a:p>
            <a:pPr>
              <a:defRPr/>
            </a:pPr>
            <a:endParaRPr lang="zh-CN" alt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pitchFamily="2" charset="-122"/>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0633B26-92A0-49DB-B9EE-D641C4868F76}" type="slidenum">
              <a:rPr lang="zh-CN" altLang="en-US"/>
              <a:pPr/>
              <a:t>‹#›</a:t>
            </a:fld>
            <a:endParaRPr lang="en-US" altLang="zh-CN"/>
          </a:p>
        </p:txBody>
      </p:sp>
    </p:spTree>
    <p:extLst>
      <p:ext uri="{BB962C8B-B14F-4D97-AF65-F5344CB8AC3E}">
        <p14:creationId xmlns:p14="http://schemas.microsoft.com/office/powerpoint/2010/main" val="309376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0A204A6-DD2E-4D4A-BB49-4B63BB8E4671}" type="slidenum">
              <a:rPr lang="zh-CN" altLang="en-US"/>
              <a:pPr/>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5552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62275DC-78F0-446D-94CD-593E5AB13C8E}" type="slidenum">
              <a:rPr lang="zh-CN" altLang="en-US"/>
              <a:pPr/>
              <a:t>30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045830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FF5F3F5-B686-48C3-A183-BD3C0DF7D7CD}" type="slidenum">
              <a:rPr lang="zh-CN" altLang="en-US"/>
              <a:pPr/>
              <a:t>31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68430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765A233-0F3A-4525-BB5D-B2983B165101}" type="slidenum">
              <a:rPr lang="zh-CN" altLang="en-US"/>
              <a:pPr/>
              <a:t>33</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17333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B149097-7E90-410A-82EB-4B2100BD6ABF}" type="slidenum">
              <a:rPr lang="zh-CN" altLang="en-US"/>
              <a:pPr/>
              <a:t>34</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5682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DD76A2D-D000-44B2-9600-4872F5236EFA}" type="slidenum">
              <a:rPr lang="zh-CN" altLang="en-US"/>
              <a:pPr/>
              <a:t>39</a:t>
            </a:fld>
            <a:endParaRPr lang="en-US" altLang="zh-CN"/>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95136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A3307B2-7DD5-4799-B7A9-B7E2C8645189}" type="slidenum">
              <a:rPr lang="zh-CN" altLang="en-US"/>
              <a:pPr/>
              <a:t>2</a:t>
            </a:fld>
            <a:endParaRPr lang="en-US" altLang="zh-CN"/>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92073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CFC8CFDA-0A41-4602-8120-FC4062797A75}"/>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16468BBC-8249-407B-977B-CCEA8B2DE8C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513DC8A-6712-4EDA-A1CB-8B09F0B94B75}" type="slidenum">
              <a:rPr lang="zh-CN" altLang="en-US"/>
              <a:pPr/>
              <a:t>6</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43272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02E4AEA-6A94-402F-AE7B-D7B1D6AB70EB}" type="slidenum">
              <a:rPr lang="zh-CN" altLang="en-US"/>
              <a:pPr/>
              <a:t>11</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85427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4FAF6A3-84F0-43AC-A646-82168BD29A07}" type="slidenum">
              <a:rPr lang="zh-CN" altLang="en-US"/>
              <a:pPr/>
              <a:t>12</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16777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B730EF7-849F-4B99-B44F-C2173E79911F}" type="slidenum">
              <a:rPr lang="zh-CN" altLang="en-US"/>
              <a:pPr/>
              <a:t>13</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56443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295110A-80CD-4F3D-8663-0FB1EB8CE1FA}" type="slidenum">
              <a:rPr lang="zh-CN" altLang="en-US"/>
              <a:pPr/>
              <a:t>14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62991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633B26-92A0-49DB-B9EE-D641C4868F76}" type="slidenum">
              <a:rPr lang="zh-CN" altLang="en-US" smtClean="0"/>
              <a:pPr/>
              <a:t>21</a:t>
            </a:fld>
            <a:endParaRPr lang="en-US" altLang="zh-CN"/>
          </a:p>
        </p:txBody>
      </p:sp>
    </p:spTree>
    <p:extLst>
      <p:ext uri="{BB962C8B-B14F-4D97-AF65-F5344CB8AC3E}">
        <p14:creationId xmlns:p14="http://schemas.microsoft.com/office/powerpoint/2010/main" val="1930664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DDDDDD"/>
        </a:solidFill>
        <a:effectLst/>
      </p:bgPr>
    </p:bg>
    <p:spTree>
      <p:nvGrpSpPr>
        <p:cNvPr id="1" name=""/>
        <p:cNvGrpSpPr/>
        <p:nvPr/>
      </p:nvGrpSpPr>
      <p:grpSpPr>
        <a:xfrm>
          <a:off x="0" y="0"/>
          <a:ext cx="0" cy="0"/>
          <a:chOff x="0" y="0"/>
          <a:chExt cx="0" cy="0"/>
        </a:xfrm>
      </p:grpSpPr>
      <p:pic>
        <p:nvPicPr>
          <p:cNvPr id="2" name="Picture 2" descr="D:\0教学\本科教学\2008\2008-2009第一学期\课件\head-mid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180000"/>
              </a:lnSpc>
              <a:spcBef>
                <a:spcPct val="80000"/>
              </a:spcBef>
              <a:spcAft>
                <a:spcPct val="80000"/>
              </a:spcAft>
              <a:defRPr/>
            </a:pPr>
            <a:r>
              <a:rPr lang="en-US" altLang="zh-CN" sz="1700" b="1">
                <a:solidFill>
                  <a:schemeClr val="accent1"/>
                </a:solidFill>
                <a:latin typeface="Arial" panose="020B0604020202020204" pitchFamily="34" charset="0"/>
              </a:rPr>
              <a:t>          Department of Preventive Medicine, School of Public Health, Fudan University</a:t>
            </a:r>
            <a:endParaRPr lang="zh-CN" altLang="en-US" sz="1700" b="1">
              <a:solidFill>
                <a:schemeClr val="accent1"/>
              </a:solidFill>
              <a:latin typeface="Arial" panose="020B0604020202020204" pitchFamily="34" charset="0"/>
            </a:endParaRPr>
          </a:p>
        </p:txBody>
      </p:sp>
      <p:sp>
        <p:nvSpPr>
          <p:cNvPr id="4" name="Text Box 6"/>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700">
                <a:solidFill>
                  <a:srgbClr val="CCECFF"/>
                </a:solidFill>
                <a:latin typeface="Arial" panose="020B0604020202020204" pitchFamily="34" charset="0"/>
              </a:rPr>
              <a:t>  </a:t>
            </a:r>
            <a:r>
              <a:rPr lang="en-US" altLang="zh-CN" sz="1200" b="1">
                <a:solidFill>
                  <a:srgbClr val="CCECFF"/>
                </a:solidFill>
                <a:latin typeface="Arial" panose="020B0604020202020204" pitchFamily="34" charset="0"/>
              </a:rPr>
              <a:t>http://www.premed.fudan.edu.cn</a:t>
            </a:r>
            <a:r>
              <a:rPr lang="en-US" altLang="zh-CN" sz="1700" b="1">
                <a:solidFill>
                  <a:srgbClr val="DDDDDD"/>
                </a:solidFill>
                <a:latin typeface="Arial" panose="020B0604020202020204" pitchFamily="34" charset="0"/>
              </a:rPr>
              <a:t>                                                                          </a:t>
            </a:r>
            <a:r>
              <a:rPr lang="zh-CN" altLang="en-US" sz="1700" b="1">
                <a:solidFill>
                  <a:srgbClr val="DDDDDD"/>
                </a:solidFill>
                <a:latin typeface="Arial" panose="020B0604020202020204" pitchFamily="34" charset="0"/>
              </a:rPr>
              <a:t>国 家 精 品 课 程</a:t>
            </a:r>
            <a:endParaRPr lang="zh-CN" altLang="en-US" sz="1700" b="1">
              <a:solidFill>
                <a:schemeClr val="tx2"/>
              </a:solidFill>
              <a:latin typeface="Arial" panose="020B0604020202020204" pitchFamily="34" charset="0"/>
            </a:endParaRPr>
          </a:p>
        </p:txBody>
      </p:sp>
      <p:pic>
        <p:nvPicPr>
          <p:cNvPr id="5" name="Picture 7" descr="D:\0教学\本科教学\2008\2008-2009第一学期\课件\创新.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0教学\本科教学\2008\2008-2009第一学期\课件\倾听.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D:\0教学\本科教学\2008\2008-2009第一学期\课件\探索.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D:\0教学\本科教学\2008\2008-2009第一学期\课件\思考2.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p:cNvSpPr txBox="1">
            <a:spLocks noChangeArrowheads="1"/>
          </p:cNvSpPr>
          <p:nvPr userDrawn="1"/>
        </p:nvSpPr>
        <p:spPr bwMode="auto">
          <a:xfrm>
            <a:off x="0" y="1066800"/>
            <a:ext cx="685800" cy="366713"/>
          </a:xfrm>
          <a:prstGeom prst="rect">
            <a:avLst/>
          </a:prstGeom>
          <a:noFill/>
          <a:ln>
            <a:noFill/>
          </a:ln>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DB671F"/>
                </a:solidFill>
                <a:ea typeface="华文新魏" panose="02010800040101010101" pitchFamily="2" charset="-122"/>
              </a:rPr>
              <a:t>  探索</a:t>
            </a:r>
          </a:p>
        </p:txBody>
      </p:sp>
      <p:sp>
        <p:nvSpPr>
          <p:cNvPr id="10" name="Text Box 13"/>
          <p:cNvSpPr txBox="1">
            <a:spLocks noChangeArrowheads="1"/>
          </p:cNvSpPr>
          <p:nvPr userDrawn="1"/>
        </p:nvSpPr>
        <p:spPr bwMode="auto">
          <a:xfrm>
            <a:off x="152400" y="4800600"/>
            <a:ext cx="685800" cy="366713"/>
          </a:xfrm>
          <a:prstGeom prst="rect">
            <a:avLst/>
          </a:prstGeom>
          <a:noFill/>
          <a:ln>
            <a:noFill/>
          </a:ln>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006699"/>
                </a:solidFill>
                <a:ea typeface="华文新魏" panose="02010800040101010101" pitchFamily="2" charset="-122"/>
              </a:rPr>
              <a:t>  倾听</a:t>
            </a:r>
          </a:p>
        </p:txBody>
      </p:sp>
      <p:sp>
        <p:nvSpPr>
          <p:cNvPr id="11" name="Text Box 14"/>
          <p:cNvSpPr txBox="1">
            <a:spLocks noChangeArrowheads="1"/>
          </p:cNvSpPr>
          <p:nvPr userDrawn="1"/>
        </p:nvSpPr>
        <p:spPr bwMode="auto">
          <a:xfrm>
            <a:off x="7696200" y="5334000"/>
            <a:ext cx="685800" cy="366713"/>
          </a:xfrm>
          <a:prstGeom prst="rect">
            <a:avLst/>
          </a:prstGeom>
          <a:noFill/>
          <a:ln>
            <a:noFill/>
          </a:ln>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ea typeface="华文新魏" panose="02010800040101010101" pitchFamily="2" charset="-122"/>
              </a:rPr>
              <a:t>  </a:t>
            </a:r>
            <a:r>
              <a:rPr lang="zh-CN" altLang="en-US" b="1">
                <a:solidFill>
                  <a:srgbClr val="FF7C80"/>
                </a:solidFill>
                <a:ea typeface="华文新魏" panose="02010800040101010101" pitchFamily="2" charset="-122"/>
              </a:rPr>
              <a:t>思考</a:t>
            </a:r>
          </a:p>
        </p:txBody>
      </p:sp>
      <p:sp>
        <p:nvSpPr>
          <p:cNvPr id="12" name="Text Box 15"/>
          <p:cNvSpPr txBox="1">
            <a:spLocks noChangeArrowheads="1"/>
          </p:cNvSpPr>
          <p:nvPr userDrawn="1"/>
        </p:nvSpPr>
        <p:spPr bwMode="auto">
          <a:xfrm>
            <a:off x="8534400" y="1066800"/>
            <a:ext cx="609600" cy="366713"/>
          </a:xfrm>
          <a:prstGeom prst="rect">
            <a:avLst/>
          </a:prstGeom>
          <a:noFill/>
          <a:ln>
            <a:noFill/>
          </a:ln>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ea typeface="华文新魏" panose="02010800040101010101" pitchFamily="2" charset="-122"/>
              </a:rPr>
              <a:t>  </a:t>
            </a:r>
            <a:r>
              <a:rPr lang="zh-CN" altLang="en-US" b="1">
                <a:solidFill>
                  <a:srgbClr val="DB671F"/>
                </a:solidFill>
                <a:ea typeface="华文新魏" panose="02010800040101010101" pitchFamily="2" charset="-122"/>
              </a:rPr>
              <a:t>创新</a:t>
            </a:r>
          </a:p>
        </p:txBody>
      </p:sp>
      <p:pic>
        <p:nvPicPr>
          <p:cNvPr id="13" name="Picture 17" descr="zhu3 5副本"/>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550932"/>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7698207"/>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9772092"/>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92275" y="333375"/>
            <a:ext cx="6467475" cy="7175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44513" y="1395413"/>
            <a:ext cx="8351837" cy="4470400"/>
          </a:xfrm>
          <a:prstGeom prst="rect">
            <a:avLst/>
          </a:prstGeom>
        </p:spPr>
        <p:txBody>
          <a:bodyPr/>
          <a:lstStyle/>
          <a:p>
            <a:pPr lvl="0"/>
            <a:endParaRPr lang="zh-CN" altLang="en-US" noProof="0"/>
          </a:p>
        </p:txBody>
      </p:sp>
    </p:spTree>
    <p:extLst>
      <p:ext uri="{BB962C8B-B14F-4D97-AF65-F5344CB8AC3E}">
        <p14:creationId xmlns:p14="http://schemas.microsoft.com/office/powerpoint/2010/main" val="1077650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rgbClr val="FAFA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218956"/>
      </p:ext>
    </p:extLst>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DDDDDD"/>
        </a:solidFill>
        <a:effectLst/>
      </p:bgPr>
    </p:bg>
    <p:spTree>
      <p:nvGrpSpPr>
        <p:cNvPr id="1" name=""/>
        <p:cNvGrpSpPr/>
        <p:nvPr/>
      </p:nvGrpSpPr>
      <p:grpSpPr>
        <a:xfrm>
          <a:off x="0" y="0"/>
          <a:ext cx="0" cy="0"/>
          <a:chOff x="0" y="0"/>
          <a:chExt cx="0" cy="0"/>
        </a:xfrm>
      </p:grpSpPr>
      <p:pic>
        <p:nvPicPr>
          <p:cNvPr id="2" name="Picture 2" descr="D:\0教学\本科教学\2008\2008-2009第一学期\课件\head-mid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180000"/>
              </a:lnSpc>
              <a:spcBef>
                <a:spcPct val="80000"/>
              </a:spcBef>
              <a:spcAft>
                <a:spcPct val="80000"/>
              </a:spcAft>
              <a:defRPr/>
            </a:pPr>
            <a:r>
              <a:rPr lang="en-US" altLang="zh-CN" sz="1700" b="1">
                <a:solidFill>
                  <a:srgbClr val="EEB00B"/>
                </a:solidFill>
                <a:latin typeface="Arial" panose="020B0604020202020204" pitchFamily="34" charset="0"/>
              </a:rPr>
              <a:t>          Department of Preventive Medicine, School of Public Health, Fudan University</a:t>
            </a:r>
            <a:endParaRPr lang="zh-CN" altLang="en-US" sz="1700" b="1">
              <a:solidFill>
                <a:srgbClr val="EEB00B"/>
              </a:solidFill>
              <a:latin typeface="Arial" panose="020B0604020202020204" pitchFamily="34" charset="0"/>
            </a:endParaRPr>
          </a:p>
        </p:txBody>
      </p:sp>
      <p:sp>
        <p:nvSpPr>
          <p:cNvPr id="4" name="Text Box 6"/>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700">
                <a:solidFill>
                  <a:srgbClr val="CCECFF"/>
                </a:solidFill>
                <a:latin typeface="Arial" panose="020B0604020202020204" pitchFamily="34" charset="0"/>
              </a:rPr>
              <a:t>  </a:t>
            </a:r>
            <a:r>
              <a:rPr lang="en-US" altLang="zh-CN" sz="1200" b="1">
                <a:solidFill>
                  <a:srgbClr val="CCECFF"/>
                </a:solidFill>
                <a:latin typeface="Arial" panose="020B0604020202020204" pitchFamily="34" charset="0"/>
              </a:rPr>
              <a:t>http://www.premed.fudan.edu.cn</a:t>
            </a:r>
            <a:r>
              <a:rPr lang="en-US" altLang="zh-CN" sz="1700" b="1">
                <a:solidFill>
                  <a:srgbClr val="DDDDDD"/>
                </a:solidFill>
                <a:latin typeface="Arial" panose="020B0604020202020204" pitchFamily="34" charset="0"/>
              </a:rPr>
              <a:t>                                                                          </a:t>
            </a:r>
            <a:r>
              <a:rPr lang="zh-CN" altLang="en-US" sz="1700" b="1">
                <a:solidFill>
                  <a:srgbClr val="DDDDDD"/>
                </a:solidFill>
                <a:latin typeface="Arial" panose="020B0604020202020204" pitchFamily="34" charset="0"/>
              </a:rPr>
              <a:t>国 家 精 品 课 程</a:t>
            </a:r>
            <a:endParaRPr lang="zh-CN" altLang="en-US" sz="1700" b="1">
              <a:solidFill>
                <a:srgbClr val="FFCC66"/>
              </a:solidFill>
              <a:latin typeface="Arial" panose="020B0604020202020204" pitchFamily="34" charset="0"/>
            </a:endParaRPr>
          </a:p>
        </p:txBody>
      </p:sp>
      <p:pic>
        <p:nvPicPr>
          <p:cNvPr id="5" name="Picture 7" descr="D:\0教学\本科教学\2008\2008-2009第一学期\课件\创新.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0教学\本科教学\2008\2008-2009第一学期\课件\倾听.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D:\0教学\本科教学\2008\2008-2009第一学期\课件\探索.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D:\0教学\本科教学\2008\2008-2009第一学期\课件\思考2.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p:cNvSpPr txBox="1">
            <a:spLocks noChangeArrowheads="1"/>
          </p:cNvSpPr>
          <p:nvPr userDrawn="1"/>
        </p:nvSpPr>
        <p:spPr bwMode="auto">
          <a:xfrm>
            <a:off x="0" y="106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DB671F"/>
                </a:solidFill>
                <a:ea typeface="华文新魏" panose="02010800040101010101" pitchFamily="2" charset="-122"/>
              </a:rPr>
              <a:t>  探索</a:t>
            </a:r>
          </a:p>
        </p:txBody>
      </p:sp>
      <p:sp>
        <p:nvSpPr>
          <p:cNvPr id="10" name="Text Box 13"/>
          <p:cNvSpPr txBox="1">
            <a:spLocks noChangeArrowheads="1"/>
          </p:cNvSpPr>
          <p:nvPr userDrawn="1"/>
        </p:nvSpPr>
        <p:spPr bwMode="auto">
          <a:xfrm>
            <a:off x="152400" y="4800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006699"/>
                </a:solidFill>
                <a:ea typeface="华文新魏" panose="02010800040101010101" pitchFamily="2" charset="-122"/>
              </a:rPr>
              <a:t>  倾听</a:t>
            </a:r>
          </a:p>
        </p:txBody>
      </p:sp>
      <p:sp>
        <p:nvSpPr>
          <p:cNvPr id="11" name="Text Box 14"/>
          <p:cNvSpPr txBox="1">
            <a:spLocks noChangeArrowheads="1"/>
          </p:cNvSpPr>
          <p:nvPr userDrawn="1"/>
        </p:nvSpPr>
        <p:spPr bwMode="auto">
          <a:xfrm>
            <a:off x="7696200" y="5334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EAEAEA"/>
                </a:solidFill>
                <a:ea typeface="华文新魏" panose="02010800040101010101" pitchFamily="2" charset="-122"/>
              </a:rPr>
              <a:t>  </a:t>
            </a:r>
            <a:r>
              <a:rPr lang="zh-CN" altLang="en-US" b="1">
                <a:solidFill>
                  <a:srgbClr val="FF7C80"/>
                </a:solidFill>
                <a:ea typeface="华文新魏" panose="02010800040101010101" pitchFamily="2" charset="-122"/>
              </a:rPr>
              <a:t>思考</a:t>
            </a:r>
          </a:p>
        </p:txBody>
      </p:sp>
      <p:sp>
        <p:nvSpPr>
          <p:cNvPr id="12" name="Text Box 15"/>
          <p:cNvSpPr txBox="1">
            <a:spLocks noChangeArrowheads="1"/>
          </p:cNvSpPr>
          <p:nvPr userDrawn="1"/>
        </p:nvSpPr>
        <p:spPr bwMode="auto">
          <a:xfrm>
            <a:off x="8534400" y="106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EAEAEA"/>
                </a:solidFill>
                <a:ea typeface="华文新魏" panose="02010800040101010101" pitchFamily="2" charset="-122"/>
              </a:rPr>
              <a:t>  </a:t>
            </a:r>
            <a:r>
              <a:rPr lang="zh-CN" altLang="en-US" b="1">
                <a:solidFill>
                  <a:srgbClr val="DB671F"/>
                </a:solidFill>
                <a:ea typeface="华文新魏" panose="02010800040101010101" pitchFamily="2" charset="-122"/>
              </a:rPr>
              <a:t>创新</a:t>
            </a:r>
          </a:p>
        </p:txBody>
      </p:sp>
      <p:pic>
        <p:nvPicPr>
          <p:cNvPr id="13" name="Picture 17" descr="zhu3 5副本"/>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214744"/>
      </p:ext>
    </p:extLst>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57422" y="285728"/>
            <a:ext cx="6500858"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2145799"/>
      </p:ext>
    </p:extLst>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52064880"/>
      </p:ext>
    </p:extLst>
  </p:cSld>
  <p:clrMapOvr>
    <a:masterClrMapping/>
  </p:clrMapOvr>
  <p:transitio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07678327"/>
      </p:ext>
    </p:extLst>
  </p:cSld>
  <p:clrMapOvr>
    <a:masterClrMapping/>
  </p:clrMapOvr>
  <p:transition spd="slow">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6544454"/>
      </p:ext>
    </p:extLst>
  </p:cSld>
  <p:clrMapOvr>
    <a:masterClrMapping/>
  </p:clrMapOvr>
  <p:transition spd="slow">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01865878"/>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57422" y="285728"/>
            <a:ext cx="6500858"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7862561"/>
      </p:ext>
    </p:extLst>
  </p:cSld>
  <p:clrMapOvr>
    <a:masterClrMapping/>
  </p:clrMapOvr>
  <p:transition spd="slow">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13898"/>
      </p:ext>
    </p:extLst>
  </p:cSld>
  <p:clrMapOvr>
    <a:masterClrMapping/>
  </p:clrMapOvr>
  <p:transition spd="slow">
    <p:circl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93618525"/>
      </p:ext>
    </p:extLst>
  </p:cSld>
  <p:clrMapOvr>
    <a:masterClrMapping/>
  </p:clrMapOvr>
  <p:transition spd="slow">
    <p:circl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4504190"/>
      </p:ext>
    </p:extLst>
  </p:cSld>
  <p:clrMapOvr>
    <a:masterClrMapping/>
  </p:clrMapOvr>
  <p:transition spd="slow">
    <p:circl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5837893"/>
      </p:ext>
    </p:extLst>
  </p:cSld>
  <p:clrMapOvr>
    <a:masterClrMapping/>
  </p:clrMapOvr>
  <p:transition spd="slow">
    <p:circl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1801400"/>
      </p:ext>
    </p:extLst>
  </p:cSld>
  <p:clrMapOvr>
    <a:masterClrMapping/>
  </p:clrMapOvr>
  <p:transition spd="slow">
    <p:circl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44513" y="333375"/>
            <a:ext cx="8351837" cy="55324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8033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92275" y="333375"/>
            <a:ext cx="6467475" cy="7175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44513" y="1395413"/>
            <a:ext cx="8351837" cy="4470400"/>
          </a:xfrm>
          <a:prstGeom prst="rect">
            <a:avLst/>
          </a:prstGeom>
        </p:spPr>
        <p:txBody>
          <a:bodyPr/>
          <a:lstStyle/>
          <a:p>
            <a:pPr lvl="0"/>
            <a:endParaRPr lang="zh-CN" altLang="en-US" noProof="0"/>
          </a:p>
        </p:txBody>
      </p:sp>
    </p:spTree>
    <p:extLst>
      <p:ext uri="{BB962C8B-B14F-4D97-AF65-F5344CB8AC3E}">
        <p14:creationId xmlns:p14="http://schemas.microsoft.com/office/powerpoint/2010/main" val="28325822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graphicFrame>
        <p:nvGraphicFramePr>
          <p:cNvPr id="5" name="Object 1025"/>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7220" name="位图图像" r:id="rId3" imgW="6954221" imgH="5210902" progId="PBrush">
                  <p:embed/>
                </p:oleObj>
              </mc:Choice>
              <mc:Fallback>
                <p:oleObj name="位图图像" r:id="rId3" imgW="6954221" imgH="521090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
        <p:nvSpPr>
          <p:cNvPr id="2" name="标题 1"/>
          <p:cNvSpPr>
            <a:spLocks noGrp="1"/>
          </p:cNvSpPr>
          <p:nvPr>
            <p:ph type="title"/>
          </p:nvPr>
        </p:nvSpPr>
        <p:spPr>
          <a:xfrm>
            <a:off x="1763713" y="476250"/>
            <a:ext cx="6769100" cy="792163"/>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23850" y="1700213"/>
            <a:ext cx="4038600" cy="384968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14850" y="1700213"/>
            <a:ext cx="4038600" cy="384968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7"/>
          <p:cNvSpPr>
            <a:spLocks noGrp="1" noChangeArrowheads="1"/>
          </p:cNvSpPr>
          <p:nvPr>
            <p:ph type="dt" sz="half" idx="10"/>
          </p:nvPr>
        </p:nvSpPr>
        <p:spPr>
          <a:xfrm>
            <a:off x="457200" y="6245225"/>
            <a:ext cx="2133600" cy="476250"/>
          </a:xfrm>
          <a:prstGeom prst="rect">
            <a:avLst/>
          </a:prstGeom>
        </p:spPr>
        <p:txBody>
          <a:bodyPr/>
          <a:lstStyle>
            <a:lvl1pPr>
              <a:defRPr>
                <a:ea typeface="宋体" panose="02010600030101010101" pitchFamily="2" charset="-122"/>
              </a:defRPr>
            </a:lvl1pPr>
          </a:lstStyle>
          <a:p>
            <a:pPr>
              <a:defRPr/>
            </a:pPr>
            <a:endParaRPr lang="en-US" altLang="zh-CN">
              <a:solidFill>
                <a:srgbClr val="EAEAEA"/>
              </a:solidFill>
            </a:endParaRPr>
          </a:p>
        </p:txBody>
      </p:sp>
      <p:sp>
        <p:nvSpPr>
          <p:cNvPr id="7" name="Rectangle 28"/>
          <p:cNvSpPr>
            <a:spLocks noGrp="1" noChangeArrowheads="1"/>
          </p:cNvSpPr>
          <p:nvPr>
            <p:ph type="ftr" sz="quarter" idx="11"/>
          </p:nvPr>
        </p:nvSpPr>
        <p:spPr>
          <a:xfrm>
            <a:off x="3124200" y="6245225"/>
            <a:ext cx="2895600" cy="476250"/>
          </a:xfrm>
          <a:prstGeom prst="rect">
            <a:avLst/>
          </a:prstGeom>
        </p:spPr>
        <p:txBody>
          <a:bodyPr/>
          <a:lstStyle>
            <a:lvl1pPr>
              <a:defRPr>
                <a:ea typeface="宋体" panose="02010600030101010101" pitchFamily="2" charset="-122"/>
              </a:defRPr>
            </a:lvl1pPr>
          </a:lstStyle>
          <a:p>
            <a:pPr>
              <a:defRPr/>
            </a:pPr>
            <a:endParaRPr lang="en-US" altLang="zh-CN">
              <a:solidFill>
                <a:srgbClr val="EAEAEA"/>
              </a:solidFill>
            </a:endParaRPr>
          </a:p>
        </p:txBody>
      </p:sp>
      <p:sp>
        <p:nvSpPr>
          <p:cNvPr id="8" name="Rectangle 29"/>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A2A162CE-74B9-4BD6-A46F-AB6C8F63FA7C}" type="slidenum">
              <a:rPr lang="zh-CN" altLang="en-US" smtClean="0">
                <a:solidFill>
                  <a:srgbClr val="EAEAEA"/>
                </a:solidFill>
                <a:ea typeface="宋体" charset="-122"/>
              </a:rPr>
              <a:pPr/>
              <a:t>‹#›</a:t>
            </a:fld>
            <a:endParaRPr lang="en-US" altLang="zh-CN">
              <a:solidFill>
                <a:srgbClr val="EAEAEA"/>
              </a:solidFill>
              <a:ea typeface="宋体" charset="-122"/>
            </a:endParaRPr>
          </a:p>
        </p:txBody>
      </p:sp>
    </p:spTree>
    <p:extLst>
      <p:ext uri="{BB962C8B-B14F-4D97-AF65-F5344CB8AC3E}">
        <p14:creationId xmlns:p14="http://schemas.microsoft.com/office/powerpoint/2010/main" val="445387659"/>
      </p:ext>
    </p:extLst>
  </p:cSld>
  <p:clrMapOvr>
    <a:masterClrMapping/>
  </p:clrMapOvr>
  <p:transition spd="slow">
    <p:zoom dir="in"/>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DDDDDD"/>
        </a:solidFill>
        <a:effectLst/>
      </p:bgPr>
    </p:bg>
    <p:spTree>
      <p:nvGrpSpPr>
        <p:cNvPr id="1" name=""/>
        <p:cNvGrpSpPr/>
        <p:nvPr/>
      </p:nvGrpSpPr>
      <p:grpSpPr>
        <a:xfrm>
          <a:off x="0" y="0"/>
          <a:ext cx="0" cy="0"/>
          <a:chOff x="0" y="0"/>
          <a:chExt cx="0" cy="0"/>
        </a:xfrm>
      </p:grpSpPr>
      <p:pic>
        <p:nvPicPr>
          <p:cNvPr id="2" name="Picture 2" descr="D:\0教学\本科教学\2008\2008-2009第一学期\课件\head-mid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lnSpc>
                <a:spcPct val="180000"/>
              </a:lnSpc>
              <a:spcBef>
                <a:spcPct val="80000"/>
              </a:spcBef>
              <a:spcAft>
                <a:spcPct val="80000"/>
              </a:spcAft>
              <a:defRPr/>
            </a:pPr>
            <a:r>
              <a:rPr lang="en-US" altLang="zh-CN" sz="1700" b="1">
                <a:solidFill>
                  <a:srgbClr val="EEB00B"/>
                </a:solidFill>
                <a:latin typeface="Arial" panose="020B0604020202020204" pitchFamily="34" charset="0"/>
              </a:rPr>
              <a:t>          Department of Preventive Medicine, School of Public Health, Fudan University</a:t>
            </a:r>
            <a:endParaRPr lang="zh-CN" altLang="en-US" sz="1700" b="1">
              <a:solidFill>
                <a:srgbClr val="EEB00B"/>
              </a:solidFill>
              <a:latin typeface="Arial" panose="020B0604020202020204" pitchFamily="34" charset="0"/>
            </a:endParaRPr>
          </a:p>
        </p:txBody>
      </p:sp>
      <p:sp>
        <p:nvSpPr>
          <p:cNvPr id="4" name="Text Box 6"/>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700">
                <a:solidFill>
                  <a:srgbClr val="CCECFF"/>
                </a:solidFill>
                <a:latin typeface="Arial" panose="020B0604020202020204" pitchFamily="34" charset="0"/>
              </a:rPr>
              <a:t>  </a:t>
            </a:r>
            <a:r>
              <a:rPr lang="en-US" altLang="zh-CN" sz="1200" b="1">
                <a:solidFill>
                  <a:srgbClr val="CCECFF"/>
                </a:solidFill>
                <a:latin typeface="Arial" panose="020B0604020202020204" pitchFamily="34" charset="0"/>
              </a:rPr>
              <a:t>http://www.premed.fudan.edu.cn</a:t>
            </a:r>
            <a:r>
              <a:rPr lang="en-US" altLang="zh-CN" sz="1700" b="1">
                <a:solidFill>
                  <a:srgbClr val="DDDDDD"/>
                </a:solidFill>
                <a:latin typeface="Arial" panose="020B0604020202020204" pitchFamily="34" charset="0"/>
              </a:rPr>
              <a:t>                                                                          </a:t>
            </a:r>
            <a:r>
              <a:rPr lang="zh-CN" altLang="en-US" sz="1700" b="1">
                <a:solidFill>
                  <a:srgbClr val="DDDDDD"/>
                </a:solidFill>
                <a:latin typeface="Arial" panose="020B0604020202020204" pitchFamily="34" charset="0"/>
              </a:rPr>
              <a:t>国 家 精 品 课 程</a:t>
            </a:r>
            <a:endParaRPr lang="zh-CN" altLang="en-US" sz="1700" b="1">
              <a:solidFill>
                <a:srgbClr val="FFCC66"/>
              </a:solidFill>
              <a:latin typeface="Arial" panose="020B0604020202020204" pitchFamily="34" charset="0"/>
            </a:endParaRPr>
          </a:p>
        </p:txBody>
      </p:sp>
      <p:pic>
        <p:nvPicPr>
          <p:cNvPr id="5" name="Picture 7" descr="D:\0教学\本科教学\2008\2008-2009第一学期\课件\创新.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0教学\本科教学\2008\2008-2009第一学期\课件\倾听.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D:\0教学\本科教学\2008\2008-2009第一学期\课件\探索.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D:\0教学\本科教学\2008\2008-2009第一学期\课件\思考2.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p:cNvSpPr txBox="1">
            <a:spLocks noChangeArrowheads="1"/>
          </p:cNvSpPr>
          <p:nvPr userDrawn="1"/>
        </p:nvSpPr>
        <p:spPr bwMode="auto">
          <a:xfrm>
            <a:off x="0" y="106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DB671F"/>
                </a:solidFill>
                <a:ea typeface="华文新魏" panose="02010800040101010101" pitchFamily="2" charset="-122"/>
              </a:rPr>
              <a:t>  探索</a:t>
            </a:r>
          </a:p>
        </p:txBody>
      </p:sp>
      <p:sp>
        <p:nvSpPr>
          <p:cNvPr id="10" name="Text Box 13"/>
          <p:cNvSpPr txBox="1">
            <a:spLocks noChangeArrowheads="1"/>
          </p:cNvSpPr>
          <p:nvPr userDrawn="1"/>
        </p:nvSpPr>
        <p:spPr bwMode="auto">
          <a:xfrm>
            <a:off x="152400" y="4800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006699"/>
                </a:solidFill>
                <a:ea typeface="华文新魏" panose="02010800040101010101" pitchFamily="2" charset="-122"/>
              </a:rPr>
              <a:t>  倾听</a:t>
            </a:r>
          </a:p>
        </p:txBody>
      </p:sp>
      <p:sp>
        <p:nvSpPr>
          <p:cNvPr id="11" name="Text Box 14"/>
          <p:cNvSpPr txBox="1">
            <a:spLocks noChangeArrowheads="1"/>
          </p:cNvSpPr>
          <p:nvPr userDrawn="1"/>
        </p:nvSpPr>
        <p:spPr bwMode="auto">
          <a:xfrm>
            <a:off x="7696200" y="5334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EAEAEA"/>
                </a:solidFill>
                <a:ea typeface="华文新魏" panose="02010800040101010101" pitchFamily="2" charset="-122"/>
              </a:rPr>
              <a:t>  </a:t>
            </a:r>
            <a:r>
              <a:rPr lang="zh-CN" altLang="en-US" b="1">
                <a:solidFill>
                  <a:srgbClr val="FF7C80"/>
                </a:solidFill>
                <a:ea typeface="华文新魏" panose="02010800040101010101" pitchFamily="2" charset="-122"/>
              </a:rPr>
              <a:t>思考</a:t>
            </a:r>
          </a:p>
        </p:txBody>
      </p:sp>
      <p:sp>
        <p:nvSpPr>
          <p:cNvPr id="12" name="Text Box 15"/>
          <p:cNvSpPr txBox="1">
            <a:spLocks noChangeArrowheads="1"/>
          </p:cNvSpPr>
          <p:nvPr userDrawn="1"/>
        </p:nvSpPr>
        <p:spPr bwMode="auto">
          <a:xfrm>
            <a:off x="8534400" y="106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a:solidFill>
                  <a:srgbClr val="EAEAEA"/>
                </a:solidFill>
                <a:ea typeface="华文新魏" panose="02010800040101010101" pitchFamily="2" charset="-122"/>
              </a:rPr>
              <a:t>  </a:t>
            </a:r>
            <a:r>
              <a:rPr lang="zh-CN" altLang="en-US" b="1">
                <a:solidFill>
                  <a:srgbClr val="DB671F"/>
                </a:solidFill>
                <a:ea typeface="华文新魏" panose="02010800040101010101" pitchFamily="2" charset="-122"/>
              </a:rPr>
              <a:t>创新</a:t>
            </a:r>
          </a:p>
        </p:txBody>
      </p:sp>
      <p:pic>
        <p:nvPicPr>
          <p:cNvPr id="13" name="Picture 17" descr="zhu3 5副本"/>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75379"/>
      </p:ext>
    </p:extLst>
  </p:cSld>
  <p:clrMapOvr>
    <a:masterClrMapping/>
  </p:clrMapOvr>
  <p:transition spd="slow">
    <p:circl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57422" y="285728"/>
            <a:ext cx="6500858"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5011425"/>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7922942"/>
      </p:ext>
    </p:extLst>
  </p:cSld>
  <p:clrMapOvr>
    <a:masterClrMapping/>
  </p:clrMapOvr>
  <p:transition spd="slow">
    <p:circl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59943355"/>
      </p:ext>
    </p:extLst>
  </p:cSld>
  <p:clrMapOvr>
    <a:masterClrMapping/>
  </p:clrMapOvr>
  <p:transition spd="slow">
    <p:circl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7559946"/>
      </p:ext>
    </p:extLst>
  </p:cSld>
  <p:clrMapOvr>
    <a:masterClrMapping/>
  </p:clrMapOvr>
  <p:transition spd="slow">
    <p:circl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612835"/>
      </p:ext>
    </p:extLst>
  </p:cSld>
  <p:clrMapOvr>
    <a:masterClrMapping/>
  </p:clrMapOvr>
  <p:transition spd="slow">
    <p:circl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79098652"/>
      </p:ext>
    </p:extLst>
  </p:cSld>
  <p:clrMapOvr>
    <a:masterClrMapping/>
  </p:clrMapOvr>
  <p:transition spd="slow">
    <p:circl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2638"/>
      </p:ext>
    </p:extLst>
  </p:cSld>
  <p:clrMapOvr>
    <a:masterClrMapping/>
  </p:clrMapOvr>
  <p:transition spd="slow">
    <p:circl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27459536"/>
      </p:ext>
    </p:extLst>
  </p:cSld>
  <p:clrMapOvr>
    <a:masterClrMapping/>
  </p:clrMapOvr>
  <p:transition spd="slow">
    <p:circl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071576"/>
      </p:ext>
    </p:extLst>
  </p:cSld>
  <p:clrMapOvr>
    <a:masterClrMapping/>
  </p:clrMapOvr>
  <p:transition spd="slow">
    <p:circl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032380"/>
      </p:ext>
    </p:extLst>
  </p:cSld>
  <p:clrMapOvr>
    <a:masterClrMapping/>
  </p:clrMapOvr>
  <p:transition spd="slow">
    <p:circl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4851097"/>
      </p:ext>
    </p:extLst>
  </p:cSld>
  <p:clrMapOvr>
    <a:masterClrMapping/>
  </p:clrMapOvr>
  <p:transition spd="slow">
    <p:circl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44513" y="333375"/>
            <a:ext cx="8351837" cy="55324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778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3544350"/>
      </p:ext>
    </p:extLst>
  </p:cSld>
  <p:clrMapOvr>
    <a:masterClrMapping/>
  </p:clrMapOvr>
  <p:transition spd="slow">
    <p:circl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92275" y="333375"/>
            <a:ext cx="6467475" cy="7175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44513" y="1395413"/>
            <a:ext cx="8351837" cy="4470400"/>
          </a:xfrm>
          <a:prstGeom prst="rect">
            <a:avLst/>
          </a:prstGeom>
        </p:spPr>
        <p:txBody>
          <a:bodyPr/>
          <a:lstStyle/>
          <a:p>
            <a:pPr lvl="0"/>
            <a:endParaRPr lang="zh-CN" altLang="en-US" noProof="0"/>
          </a:p>
        </p:txBody>
      </p:sp>
    </p:spTree>
    <p:extLst>
      <p:ext uri="{BB962C8B-B14F-4D97-AF65-F5344CB8AC3E}">
        <p14:creationId xmlns:p14="http://schemas.microsoft.com/office/powerpoint/2010/main" val="17901882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graphicFrame>
        <p:nvGraphicFramePr>
          <p:cNvPr id="5" name="Object 1025"/>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10290" name="位图图像" r:id="rId3" imgW="6954221" imgH="5210902" progId="PBrush">
                  <p:embed/>
                </p:oleObj>
              </mc:Choice>
              <mc:Fallback>
                <p:oleObj name="位图图像" r:id="rId3" imgW="6954221" imgH="521090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
        <p:nvSpPr>
          <p:cNvPr id="2" name="标题 1"/>
          <p:cNvSpPr>
            <a:spLocks noGrp="1"/>
          </p:cNvSpPr>
          <p:nvPr>
            <p:ph type="title"/>
          </p:nvPr>
        </p:nvSpPr>
        <p:spPr>
          <a:xfrm>
            <a:off x="1763713" y="476250"/>
            <a:ext cx="6769100" cy="792163"/>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23850" y="1700213"/>
            <a:ext cx="4038600" cy="384968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14850" y="1700213"/>
            <a:ext cx="4038600" cy="384968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7"/>
          <p:cNvSpPr>
            <a:spLocks noGrp="1" noChangeArrowheads="1"/>
          </p:cNvSpPr>
          <p:nvPr>
            <p:ph type="dt" sz="half" idx="10"/>
          </p:nvPr>
        </p:nvSpPr>
        <p:spPr>
          <a:xfrm>
            <a:off x="457200" y="6245225"/>
            <a:ext cx="2133600" cy="476250"/>
          </a:xfrm>
          <a:prstGeom prst="rect">
            <a:avLst/>
          </a:prstGeom>
        </p:spPr>
        <p:txBody>
          <a:bodyPr/>
          <a:lstStyle>
            <a:lvl1pPr>
              <a:defRPr>
                <a:ea typeface="宋体" panose="02010600030101010101" pitchFamily="2" charset="-122"/>
              </a:defRPr>
            </a:lvl1pPr>
          </a:lstStyle>
          <a:p>
            <a:pPr>
              <a:defRPr/>
            </a:pPr>
            <a:endParaRPr lang="en-US" altLang="zh-CN">
              <a:solidFill>
                <a:srgbClr val="EAEAEA"/>
              </a:solidFill>
            </a:endParaRPr>
          </a:p>
        </p:txBody>
      </p:sp>
      <p:sp>
        <p:nvSpPr>
          <p:cNvPr id="7" name="Rectangle 28"/>
          <p:cNvSpPr>
            <a:spLocks noGrp="1" noChangeArrowheads="1"/>
          </p:cNvSpPr>
          <p:nvPr>
            <p:ph type="ftr" sz="quarter" idx="11"/>
          </p:nvPr>
        </p:nvSpPr>
        <p:spPr>
          <a:xfrm>
            <a:off x="3124200" y="6245225"/>
            <a:ext cx="2895600" cy="476250"/>
          </a:xfrm>
          <a:prstGeom prst="rect">
            <a:avLst/>
          </a:prstGeom>
        </p:spPr>
        <p:txBody>
          <a:bodyPr/>
          <a:lstStyle>
            <a:lvl1pPr>
              <a:defRPr>
                <a:ea typeface="宋体" panose="02010600030101010101" pitchFamily="2" charset="-122"/>
              </a:defRPr>
            </a:lvl1pPr>
          </a:lstStyle>
          <a:p>
            <a:pPr>
              <a:defRPr/>
            </a:pPr>
            <a:endParaRPr lang="en-US" altLang="zh-CN">
              <a:solidFill>
                <a:srgbClr val="EAEAEA"/>
              </a:solidFill>
            </a:endParaRPr>
          </a:p>
        </p:txBody>
      </p:sp>
      <p:sp>
        <p:nvSpPr>
          <p:cNvPr id="8" name="Rectangle 29"/>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80C3A45A-C5D4-4E0C-9E56-C4CAE24E564E}" type="slidenum">
              <a:rPr lang="zh-CN" altLang="en-US" smtClean="0">
                <a:solidFill>
                  <a:srgbClr val="EAEAEA"/>
                </a:solidFill>
                <a:ea typeface="宋体" charset="-122"/>
              </a:rPr>
              <a:pPr/>
              <a:t>‹#›</a:t>
            </a:fld>
            <a:endParaRPr lang="en-US" altLang="zh-CN">
              <a:solidFill>
                <a:srgbClr val="EAEAEA"/>
              </a:solidFill>
              <a:ea typeface="宋体" charset="-122"/>
            </a:endParaRPr>
          </a:p>
        </p:txBody>
      </p:sp>
    </p:spTree>
    <p:extLst>
      <p:ext uri="{BB962C8B-B14F-4D97-AF65-F5344CB8AC3E}">
        <p14:creationId xmlns:p14="http://schemas.microsoft.com/office/powerpoint/2010/main" val="180266431"/>
      </p:ext>
    </p:extLst>
  </p:cSld>
  <p:clrMapOvr>
    <a:masterClrMapping/>
  </p:clrMapOvr>
  <p:transition spd="slow">
    <p:zoom dir="in"/>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D:\0教学\本科教学\2008\2008-2009第一学期\课件\head-mid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lnSpc>
                <a:spcPct val="180000"/>
              </a:lnSpc>
              <a:spcBef>
                <a:spcPct val="80000"/>
              </a:spcBef>
              <a:spcAft>
                <a:spcPct val="80000"/>
              </a:spcAft>
              <a:defRPr/>
            </a:pPr>
            <a:r>
              <a:rPr lang="en-US" altLang="zh-CN" sz="1700" b="1">
                <a:solidFill>
                  <a:srgbClr val="EEB00B"/>
                </a:solidFill>
                <a:latin typeface="Arial" charset="0"/>
              </a:rPr>
              <a:t>          Department of Preventive Medicine, School of Public Health, Fudan University</a:t>
            </a:r>
            <a:endParaRPr lang="zh-CN" altLang="en-US" sz="1700" b="1">
              <a:solidFill>
                <a:srgbClr val="EEB00B"/>
              </a:solidFill>
              <a:latin typeface="Arial" charset="0"/>
            </a:endParaRPr>
          </a:p>
        </p:txBody>
      </p:sp>
      <p:sp>
        <p:nvSpPr>
          <p:cNvPr id="4" name="Text Box 6"/>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700">
                <a:solidFill>
                  <a:srgbClr val="CCECFF"/>
                </a:solidFill>
                <a:latin typeface="Arial" charset="0"/>
              </a:rPr>
              <a:t>  </a:t>
            </a:r>
            <a:r>
              <a:rPr lang="en-US" altLang="zh-CN" sz="1200" b="1">
                <a:solidFill>
                  <a:srgbClr val="CCECFF"/>
                </a:solidFill>
                <a:latin typeface="Arial" charset="0"/>
              </a:rPr>
              <a:t>http://www.premed.fudan.edu.cn</a:t>
            </a:r>
            <a:r>
              <a:rPr lang="en-US" altLang="zh-CN" sz="1700" b="1">
                <a:solidFill>
                  <a:srgbClr val="DDDDDD"/>
                </a:solidFill>
                <a:latin typeface="Arial" charset="0"/>
              </a:rPr>
              <a:t>                                                                          </a:t>
            </a:r>
            <a:r>
              <a:rPr lang="zh-CN" altLang="en-US" sz="1700" b="1">
                <a:solidFill>
                  <a:srgbClr val="DDDDDD"/>
                </a:solidFill>
                <a:latin typeface="Arial" charset="0"/>
              </a:rPr>
              <a:t>国 家 精 品 课 程</a:t>
            </a:r>
            <a:endParaRPr lang="zh-CN" altLang="en-US" sz="1700" b="1">
              <a:solidFill>
                <a:srgbClr val="FFCC66"/>
              </a:solidFill>
              <a:latin typeface="Arial" charset="0"/>
            </a:endParaRPr>
          </a:p>
        </p:txBody>
      </p:sp>
      <p:pic>
        <p:nvPicPr>
          <p:cNvPr id="5" name="Picture 7" descr="D:\0教学\本科教学\2008\2008-2009第一学期\课件\创新.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0教学\本科教学\2008\2008-2009第一学期\课件\倾听.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D:\0教学\本科教学\2008\2008-2009第一学期\课件\探索.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D:\0教学\本科教学\2008\2008-2009第一学期\课件\思考2.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p:cNvSpPr txBox="1">
            <a:spLocks noChangeArrowheads="1"/>
          </p:cNvSpPr>
          <p:nvPr userDrawn="1"/>
        </p:nvSpPr>
        <p:spPr bwMode="auto">
          <a:xfrm>
            <a:off x="0" y="10668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DB671F"/>
                </a:solidFill>
                <a:ea typeface="华文新魏" pitchFamily="2" charset="-122"/>
              </a:rPr>
              <a:t>  探索</a:t>
            </a:r>
          </a:p>
        </p:txBody>
      </p:sp>
      <p:sp>
        <p:nvSpPr>
          <p:cNvPr id="10" name="Text Box 13"/>
          <p:cNvSpPr txBox="1">
            <a:spLocks noChangeArrowheads="1"/>
          </p:cNvSpPr>
          <p:nvPr userDrawn="1"/>
        </p:nvSpPr>
        <p:spPr bwMode="auto">
          <a:xfrm>
            <a:off x="152400" y="48006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006699"/>
                </a:solidFill>
                <a:ea typeface="华文新魏" pitchFamily="2" charset="-122"/>
              </a:rPr>
              <a:t>  倾听</a:t>
            </a:r>
          </a:p>
        </p:txBody>
      </p:sp>
      <p:sp>
        <p:nvSpPr>
          <p:cNvPr id="11" name="Text Box 14"/>
          <p:cNvSpPr txBox="1">
            <a:spLocks noChangeArrowheads="1"/>
          </p:cNvSpPr>
          <p:nvPr userDrawn="1"/>
        </p:nvSpPr>
        <p:spPr bwMode="auto">
          <a:xfrm>
            <a:off x="7696200" y="53340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EAEAEA"/>
                </a:solidFill>
                <a:ea typeface="华文新魏" pitchFamily="2" charset="-122"/>
              </a:rPr>
              <a:t>  </a:t>
            </a:r>
            <a:r>
              <a:rPr lang="zh-CN" altLang="en-US" b="1">
                <a:solidFill>
                  <a:srgbClr val="FF7C80"/>
                </a:solidFill>
                <a:ea typeface="华文新魏" pitchFamily="2" charset="-122"/>
              </a:rPr>
              <a:t>思考</a:t>
            </a:r>
          </a:p>
        </p:txBody>
      </p:sp>
      <p:sp>
        <p:nvSpPr>
          <p:cNvPr id="12" name="Text Box 15"/>
          <p:cNvSpPr txBox="1">
            <a:spLocks noChangeArrowheads="1"/>
          </p:cNvSpPr>
          <p:nvPr userDrawn="1"/>
        </p:nvSpPr>
        <p:spPr bwMode="auto">
          <a:xfrm>
            <a:off x="8534400" y="1066800"/>
            <a:ext cx="6096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EAEAEA"/>
                </a:solidFill>
                <a:ea typeface="华文新魏" pitchFamily="2" charset="-122"/>
              </a:rPr>
              <a:t>  </a:t>
            </a:r>
            <a:r>
              <a:rPr lang="zh-CN" altLang="en-US" b="1">
                <a:solidFill>
                  <a:srgbClr val="DB671F"/>
                </a:solidFill>
                <a:ea typeface="华文新魏" pitchFamily="2" charset="-122"/>
              </a:rPr>
              <a:t>创新</a:t>
            </a:r>
          </a:p>
        </p:txBody>
      </p:sp>
      <p:pic>
        <p:nvPicPr>
          <p:cNvPr id="13" name="Picture 17" descr="zhu3 5副本"/>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578759"/>
      </p:ext>
    </p:extLst>
  </p:cSld>
  <p:clrMapOvr>
    <a:masterClrMapping/>
  </p:clrMapOvr>
  <p:transition spd="slow">
    <p:circl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57422" y="285728"/>
            <a:ext cx="6500858"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967657"/>
      </p:ext>
    </p:extLst>
  </p:cSld>
  <p:clrMapOvr>
    <a:masterClrMapping/>
  </p:clrMapOvr>
  <p:transition spd="slow">
    <p:circl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278674"/>
      </p:ext>
    </p:extLst>
  </p:cSld>
  <p:clrMapOvr>
    <a:masterClrMapping/>
  </p:clrMapOvr>
  <p:transition spd="slow">
    <p:circl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3781924"/>
      </p:ext>
    </p:extLst>
  </p:cSld>
  <p:clrMapOvr>
    <a:masterClrMapping/>
  </p:clrMapOvr>
  <p:transition spd="slow">
    <p:circl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2087570"/>
      </p:ext>
    </p:extLst>
  </p:cSld>
  <p:clrMapOvr>
    <a:masterClrMapping/>
  </p:clrMapOvr>
  <p:transition spd="slow">
    <p:circl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03352966"/>
      </p:ext>
    </p:extLst>
  </p:cSld>
  <p:clrMapOvr>
    <a:masterClrMapping/>
  </p:clrMapOvr>
  <p:transition spd="slow">
    <p:circl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787446"/>
      </p:ext>
    </p:extLst>
  </p:cSld>
  <p:clrMapOvr>
    <a:masterClrMapping/>
  </p:clrMapOvr>
  <p:transition spd="slow">
    <p:circl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92381730"/>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3123164"/>
      </p:ext>
    </p:extLst>
  </p:cSld>
  <p:clrMapOvr>
    <a:masterClrMapping/>
  </p:clrMapOvr>
  <p:transition spd="slow">
    <p:circl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10957795"/>
      </p:ext>
    </p:extLst>
  </p:cSld>
  <p:clrMapOvr>
    <a:masterClrMapping/>
  </p:clrMapOvr>
  <p:transition spd="slow">
    <p:circl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8542813"/>
      </p:ext>
    </p:extLst>
  </p:cSld>
  <p:clrMapOvr>
    <a:masterClrMapping/>
  </p:clrMapOvr>
  <p:transition spd="slow">
    <p:circl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8333688"/>
      </p:ext>
    </p:extLst>
  </p:cSld>
  <p:clrMapOvr>
    <a:masterClrMapping/>
  </p:clrMapOvr>
  <p:transition spd="slow">
    <p:circl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92275" y="333375"/>
            <a:ext cx="6467475" cy="7175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44513" y="1395413"/>
            <a:ext cx="8351837" cy="4470400"/>
          </a:xfrm>
          <a:prstGeom prst="rect">
            <a:avLst/>
          </a:prstGeom>
        </p:spPr>
        <p:txBody>
          <a:bodyPr/>
          <a:lstStyle/>
          <a:p>
            <a:pPr lvl="0"/>
            <a:endParaRPr lang="zh-CN" altLang="en-US" noProof="0"/>
          </a:p>
        </p:txBody>
      </p:sp>
    </p:spTree>
    <p:extLst>
      <p:ext uri="{BB962C8B-B14F-4D97-AF65-F5344CB8AC3E}">
        <p14:creationId xmlns:p14="http://schemas.microsoft.com/office/powerpoint/2010/main" val="1118775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DDDDDD"/>
        </a:solidFill>
        <a:effectLst/>
      </p:bgPr>
    </p:bg>
    <p:spTree>
      <p:nvGrpSpPr>
        <p:cNvPr id="1" name=""/>
        <p:cNvGrpSpPr/>
        <p:nvPr/>
      </p:nvGrpSpPr>
      <p:grpSpPr>
        <a:xfrm>
          <a:off x="0" y="0"/>
          <a:ext cx="0" cy="0"/>
          <a:chOff x="0" y="0"/>
          <a:chExt cx="0" cy="0"/>
        </a:xfrm>
      </p:grpSpPr>
      <p:pic>
        <p:nvPicPr>
          <p:cNvPr id="2" name="Picture 2" descr="D:\0教学\本科教学\2008\2008-2009第一学期\课件\head-mid1.gif">
            <a:extLst>
              <a:ext uri="{FF2B5EF4-FFF2-40B4-BE49-F238E27FC236}">
                <a16:creationId xmlns:a16="http://schemas.microsoft.com/office/drawing/2014/main" xmlns="" id="{181E4E6F-813A-4F2D-A44E-1E5A0EC73E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a:extLst>
              <a:ext uri="{FF2B5EF4-FFF2-40B4-BE49-F238E27FC236}">
                <a16:creationId xmlns:a16="http://schemas.microsoft.com/office/drawing/2014/main" xmlns="" id="{14DD0476-F802-4419-A6B2-F48FB79A6084}"/>
              </a:ext>
            </a:extLst>
          </p:cNvPr>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lnSpc>
                <a:spcPct val="180000"/>
              </a:lnSpc>
              <a:spcBef>
                <a:spcPct val="80000"/>
              </a:spcBef>
              <a:spcAft>
                <a:spcPct val="80000"/>
              </a:spcAft>
              <a:defRPr/>
            </a:pPr>
            <a:r>
              <a:rPr lang="en-US" altLang="zh-CN" sz="1700" b="1">
                <a:solidFill>
                  <a:schemeClr val="accent1"/>
                </a:solidFill>
                <a:latin typeface="Arial" charset="0"/>
              </a:rPr>
              <a:t>          Department of Preventive Medicine, School of Public Health, Fudan University</a:t>
            </a:r>
            <a:endParaRPr lang="zh-CN" altLang="en-US" sz="1700" b="1">
              <a:solidFill>
                <a:schemeClr val="accent1"/>
              </a:solidFill>
              <a:latin typeface="Arial" charset="0"/>
            </a:endParaRPr>
          </a:p>
        </p:txBody>
      </p:sp>
      <p:sp>
        <p:nvSpPr>
          <p:cNvPr id="4" name="Text Box 6">
            <a:extLst>
              <a:ext uri="{FF2B5EF4-FFF2-40B4-BE49-F238E27FC236}">
                <a16:creationId xmlns:a16="http://schemas.microsoft.com/office/drawing/2014/main" xmlns="" id="{63A776D7-88B3-4A66-80F3-4854CF3EFB17}"/>
              </a:ext>
            </a:extLst>
          </p:cNvPr>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700">
                <a:solidFill>
                  <a:srgbClr val="CCECFF"/>
                </a:solidFill>
                <a:latin typeface="Arial" charset="0"/>
              </a:rPr>
              <a:t>  </a:t>
            </a:r>
            <a:r>
              <a:rPr lang="en-US" altLang="zh-CN" sz="1200" b="1">
                <a:solidFill>
                  <a:srgbClr val="CCECFF"/>
                </a:solidFill>
                <a:latin typeface="Arial" charset="0"/>
              </a:rPr>
              <a:t>http://www.premed.fudan.edu.cn</a:t>
            </a:r>
            <a:r>
              <a:rPr lang="en-US" altLang="zh-CN" sz="1700" b="1">
                <a:solidFill>
                  <a:srgbClr val="DDDDDD"/>
                </a:solidFill>
                <a:latin typeface="Arial" charset="0"/>
              </a:rPr>
              <a:t>                                                                          </a:t>
            </a:r>
            <a:r>
              <a:rPr lang="zh-CN" altLang="en-US" sz="1700" b="1">
                <a:solidFill>
                  <a:srgbClr val="DDDDDD"/>
                </a:solidFill>
                <a:latin typeface="Arial" charset="0"/>
              </a:rPr>
              <a:t>国 家 精 品 课 程</a:t>
            </a:r>
            <a:endParaRPr lang="zh-CN" altLang="en-US" sz="1700" b="1">
              <a:solidFill>
                <a:schemeClr val="tx2"/>
              </a:solidFill>
              <a:latin typeface="Arial" charset="0"/>
            </a:endParaRPr>
          </a:p>
        </p:txBody>
      </p:sp>
      <p:pic>
        <p:nvPicPr>
          <p:cNvPr id="5" name="Picture 7" descr="D:\0教学\本科教学\2008\2008-2009第一学期\课件\创新.jpg">
            <a:extLst>
              <a:ext uri="{FF2B5EF4-FFF2-40B4-BE49-F238E27FC236}">
                <a16:creationId xmlns:a16="http://schemas.microsoft.com/office/drawing/2014/main" xmlns="" id="{ACC9A9E0-5EAA-4A27-B3DD-E777EAA49C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0教学\本科教学\2008\2008-2009第一学期\课件\倾听.jpg">
            <a:extLst>
              <a:ext uri="{FF2B5EF4-FFF2-40B4-BE49-F238E27FC236}">
                <a16:creationId xmlns:a16="http://schemas.microsoft.com/office/drawing/2014/main" xmlns="" id="{E537A8AA-128C-463F-92D4-BB36EBFB98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D:\0教学\本科教学\2008\2008-2009第一学期\课件\探索.jpg">
            <a:extLst>
              <a:ext uri="{FF2B5EF4-FFF2-40B4-BE49-F238E27FC236}">
                <a16:creationId xmlns:a16="http://schemas.microsoft.com/office/drawing/2014/main" xmlns="" id="{6773FC92-BB28-47C1-BADA-82159C9295C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D:\0教学\本科教学\2008\2008-2009第一学期\课件\思考2.jpg">
            <a:extLst>
              <a:ext uri="{FF2B5EF4-FFF2-40B4-BE49-F238E27FC236}">
                <a16:creationId xmlns:a16="http://schemas.microsoft.com/office/drawing/2014/main" xmlns="" id="{748FBF0F-A008-4DFE-9183-267B82AE061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a:extLst>
              <a:ext uri="{FF2B5EF4-FFF2-40B4-BE49-F238E27FC236}">
                <a16:creationId xmlns:a16="http://schemas.microsoft.com/office/drawing/2014/main" xmlns="" id="{3306E26A-E22C-4FE9-A30E-4109B4C28096}"/>
              </a:ext>
            </a:extLst>
          </p:cNvPr>
          <p:cNvSpPr txBox="1">
            <a:spLocks noChangeArrowheads="1"/>
          </p:cNvSpPr>
          <p:nvPr userDrawn="1"/>
        </p:nvSpPr>
        <p:spPr bwMode="auto">
          <a:xfrm>
            <a:off x="0" y="10668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DB671F"/>
                </a:solidFill>
                <a:ea typeface="华文新魏" pitchFamily="2" charset="-122"/>
              </a:rPr>
              <a:t>  探索</a:t>
            </a:r>
          </a:p>
        </p:txBody>
      </p:sp>
      <p:sp>
        <p:nvSpPr>
          <p:cNvPr id="10" name="Text Box 13">
            <a:extLst>
              <a:ext uri="{FF2B5EF4-FFF2-40B4-BE49-F238E27FC236}">
                <a16:creationId xmlns:a16="http://schemas.microsoft.com/office/drawing/2014/main" xmlns="" id="{6D8ED543-6F6B-4B5E-89BA-04DF24F28ED3}"/>
              </a:ext>
            </a:extLst>
          </p:cNvPr>
          <p:cNvSpPr txBox="1">
            <a:spLocks noChangeArrowheads="1"/>
          </p:cNvSpPr>
          <p:nvPr userDrawn="1"/>
        </p:nvSpPr>
        <p:spPr bwMode="auto">
          <a:xfrm>
            <a:off x="152400" y="48006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006699"/>
                </a:solidFill>
                <a:ea typeface="华文新魏" pitchFamily="2" charset="-122"/>
              </a:rPr>
              <a:t>  倾听</a:t>
            </a:r>
          </a:p>
        </p:txBody>
      </p:sp>
      <p:sp>
        <p:nvSpPr>
          <p:cNvPr id="11" name="Text Box 14">
            <a:extLst>
              <a:ext uri="{FF2B5EF4-FFF2-40B4-BE49-F238E27FC236}">
                <a16:creationId xmlns:a16="http://schemas.microsoft.com/office/drawing/2014/main" xmlns="" id="{7503CB3D-434F-4EBD-8E64-9A3E73F45BCF}"/>
              </a:ext>
            </a:extLst>
          </p:cNvPr>
          <p:cNvSpPr txBox="1">
            <a:spLocks noChangeArrowheads="1"/>
          </p:cNvSpPr>
          <p:nvPr userDrawn="1"/>
        </p:nvSpPr>
        <p:spPr bwMode="auto">
          <a:xfrm>
            <a:off x="7696200" y="5334000"/>
            <a:ext cx="6858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ea typeface="华文新魏" pitchFamily="2" charset="-122"/>
              </a:rPr>
              <a:t>  </a:t>
            </a:r>
            <a:r>
              <a:rPr lang="zh-CN" altLang="en-US" b="1">
                <a:solidFill>
                  <a:srgbClr val="FF7C80"/>
                </a:solidFill>
                <a:ea typeface="华文新魏" pitchFamily="2" charset="-122"/>
              </a:rPr>
              <a:t>思考</a:t>
            </a:r>
          </a:p>
        </p:txBody>
      </p:sp>
      <p:sp>
        <p:nvSpPr>
          <p:cNvPr id="12" name="Text Box 15">
            <a:extLst>
              <a:ext uri="{FF2B5EF4-FFF2-40B4-BE49-F238E27FC236}">
                <a16:creationId xmlns:a16="http://schemas.microsoft.com/office/drawing/2014/main" xmlns="" id="{00FF7A7C-BED2-4B53-B87E-A0B933FC87EB}"/>
              </a:ext>
            </a:extLst>
          </p:cNvPr>
          <p:cNvSpPr txBox="1">
            <a:spLocks noChangeArrowheads="1"/>
          </p:cNvSpPr>
          <p:nvPr userDrawn="1"/>
        </p:nvSpPr>
        <p:spPr bwMode="auto">
          <a:xfrm>
            <a:off x="8534400" y="1066800"/>
            <a:ext cx="609600" cy="366713"/>
          </a:xfrm>
          <a:prstGeom prst="rect">
            <a:avLst/>
          </a:prstGeom>
          <a:noFill/>
          <a:ln>
            <a:noFill/>
          </a:ln>
          <a:extLst/>
        </p:spPr>
        <p:txBody>
          <a:bodyPr lIns="0" rIns="0">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ea typeface="华文新魏" pitchFamily="2" charset="-122"/>
              </a:rPr>
              <a:t>  </a:t>
            </a:r>
            <a:r>
              <a:rPr lang="zh-CN" altLang="en-US" b="1">
                <a:solidFill>
                  <a:srgbClr val="DB671F"/>
                </a:solidFill>
                <a:ea typeface="华文新魏" pitchFamily="2" charset="-122"/>
              </a:rPr>
              <a:t>创新</a:t>
            </a:r>
          </a:p>
        </p:txBody>
      </p:sp>
      <p:pic>
        <p:nvPicPr>
          <p:cNvPr id="13" name="Picture 17" descr="zhu3 5副本">
            <a:extLst>
              <a:ext uri="{FF2B5EF4-FFF2-40B4-BE49-F238E27FC236}">
                <a16:creationId xmlns:a16="http://schemas.microsoft.com/office/drawing/2014/main" xmlns="" id="{48F9631C-50D8-4758-A48F-8922E069A49C}"/>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120200"/>
      </p:ext>
    </p:extLst>
  </p:cSld>
  <p:clrMapOvr>
    <a:masterClrMapping/>
  </p:clrMapOvr>
  <p:transition spd="slow">
    <p:circl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03117533"/>
      </p:ext>
    </p:extLst>
  </p:cSld>
  <p:clrMapOvr>
    <a:masterClrMapping/>
  </p:clrMapOvr>
  <p:transition spd="slow">
    <p:circl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71524841"/>
      </p:ext>
    </p:extLst>
  </p:cSld>
  <p:clrMapOvr>
    <a:masterClrMapping/>
  </p:clrMapOvr>
  <p:transition spd="slow">
    <p:circl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3284674"/>
      </p:ext>
    </p:extLst>
  </p:cSld>
  <p:clrMapOvr>
    <a:masterClrMapping/>
  </p:clrMapOvr>
  <p:transition spd="slow">
    <p:circl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4153567"/>
      </p:ext>
    </p:extLst>
  </p:cSld>
  <p:clrMapOvr>
    <a:masterClrMapping/>
  </p:clrMapOvr>
  <p:transition spd="slow">
    <p:circl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7716644"/>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70339109"/>
      </p:ext>
    </p:extLst>
  </p:cSld>
  <p:clrMapOvr>
    <a:masterClrMapping/>
  </p:clrMapOvr>
  <p:transition spd="slow">
    <p:circl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352334"/>
      </p:ext>
    </p:extLst>
  </p:cSld>
  <p:clrMapOvr>
    <a:masterClrMapping/>
  </p:clrMapOvr>
  <p:transition spd="slow">
    <p:circl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35139593"/>
      </p:ext>
    </p:extLst>
  </p:cSld>
  <p:clrMapOvr>
    <a:masterClrMapping/>
  </p:clrMapOvr>
  <p:transition spd="slow">
    <p:circl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2674193"/>
      </p:ext>
    </p:extLst>
  </p:cSld>
  <p:clrMapOvr>
    <a:masterClrMapping/>
  </p:clrMapOvr>
  <p:transition spd="slow">
    <p:circl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6018609"/>
      </p:ext>
    </p:extLst>
  </p:cSld>
  <p:clrMapOvr>
    <a:masterClrMapping/>
  </p:clrMapOvr>
  <p:transition spd="slow">
    <p:circl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1051283"/>
      </p:ext>
    </p:extLst>
  </p:cSld>
  <p:clrMapOvr>
    <a:masterClrMapping/>
  </p:clrMapOvr>
  <p:transition spd="slow">
    <p:circl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剪贴画占位符 2"/>
          <p:cNvSpPr>
            <a:spLocks noGrp="1"/>
          </p:cNvSpPr>
          <p:nvPr>
            <p:ph type="clipArt" sz="half" idx="1"/>
          </p:nvPr>
        </p:nvSpPr>
        <p:spPr>
          <a:xfrm>
            <a:off x="457200" y="1600200"/>
            <a:ext cx="4038600" cy="4525963"/>
          </a:xfrm>
          <a:prstGeom prst="rect">
            <a:avLst/>
          </a:prstGeom>
        </p:spPr>
        <p:txBody>
          <a:bodyPr/>
          <a:lstStyle/>
          <a:p>
            <a:pPr lvl="0"/>
            <a:endParaRPr lang="zh-CN" altLang="en-US" noProof="0"/>
          </a:p>
        </p:txBody>
      </p:sp>
      <p:sp>
        <p:nvSpPr>
          <p:cNvPr id="4" name="文本占位符 3"/>
          <p:cNvSpPr>
            <a:spLocks noGrp="1"/>
          </p:cNvSpPr>
          <p:nvPr>
            <p:ph type="body"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3125300"/>
      </p:ext>
    </p:extLst>
  </p:cSld>
  <p:clrMapOvr>
    <a:masterClrMapping/>
  </p:clrMapOvr>
  <p:transition spd="slow">
    <p:circl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600200"/>
            <a:ext cx="4038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val="4065759455"/>
      </p:ext>
    </p:extLst>
  </p:cSld>
  <p:clrMapOvr>
    <a:masterClrMapping/>
  </p:clrMapOvr>
  <p:transition spd="slow">
    <p:circl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9094672"/>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725182"/>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03173368"/>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14476099"/>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oleObject" Target="../embeddings/oleObject2.bin"/><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jpeg"/><Relationship Id="rId2" Type="http://schemas.openxmlformats.org/officeDocument/2006/relationships/slideLayout" Target="../slideLayouts/slideLayout15.xml"/><Relationship Id="rId16" Type="http://schemas.openxmlformats.org/officeDocument/2006/relationships/vmlDrawing" Target="../drawings/vmlDrawing2.v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oleObject" Target="../embeddings/oleObject4.bin"/><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2.jpeg"/><Relationship Id="rId2" Type="http://schemas.openxmlformats.org/officeDocument/2006/relationships/slideLayout" Target="../slideLayouts/slideLayout29.xml"/><Relationship Id="rId16" Type="http://schemas.openxmlformats.org/officeDocument/2006/relationships/vmlDrawing" Target="../drawings/vmlDrawing4.v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19"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image" Target="../media/image1.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oleObject" Target="../embeddings/oleObject6.bin"/><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vmlDrawing" Target="../drawings/vmlDrawing6.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oleObject" Target="../embeddings/oleObject7.bin"/><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image" Target="../media/image2.jpeg"/><Relationship Id="rId2" Type="http://schemas.openxmlformats.org/officeDocument/2006/relationships/slideLayout" Target="../slideLayouts/slideLayout55.xml"/><Relationship Id="rId16" Type="http://schemas.openxmlformats.org/officeDocument/2006/relationships/vmlDrawing" Target="../drawings/vmlDrawing7.v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19" Type="http://schemas.openxmlformats.org/officeDocument/2006/relationships/image" Target="../media/image1.png"/><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graphicFrame>
        <p:nvGraphicFramePr>
          <p:cNvPr id="1026" name="Object 1025"/>
          <p:cNvGraphicFramePr>
            <a:graphicFrameLocks noChangeAspect="1"/>
          </p:cNvGraphicFramePr>
          <p:nvPr/>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1103" name="位图图像" r:id="rId17" imgW="6954221" imgH="5210902" progId="PBrush">
                  <p:embed/>
                </p:oleObj>
              </mc:Choice>
              <mc:Fallback>
                <p:oleObj name="位图图像" r:id="rId17" imgW="6954221" imgH="5210902" progId="PBrush">
                  <p:embed/>
                  <p:pic>
                    <p:nvPicPr>
                      <p:cNvPr id="0" name="Object 10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Tree>
  </p:cSld>
  <p:clrMap bg1="dk2" tx1="lt1" bg2="dk1" tx2="lt2" accent1="accent1" accent2="accent2" accent3="accent3" accent4="accent4" accent5="accent5" accent6="accent6" hlink="hlink" folHlink="folHlink"/>
  <p:sldLayoutIdLst>
    <p:sldLayoutId id="2147484162"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3" r:id="rId13"/>
  </p:sldLayoutIdLst>
  <p:transition spd="slow">
    <p:circle/>
  </p:transition>
  <p:txStyles>
    <p:titleStyle>
      <a:lvl1pPr algn="l" rtl="0" eaLnBrk="0" fontAlgn="base" hangingPunct="0">
        <a:spcBef>
          <a:spcPct val="0"/>
        </a:spcBef>
        <a:spcAft>
          <a:spcPct val="0"/>
        </a:spcAft>
        <a:defRPr sz="4000" b="1" i="1">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anose="05050102010706020507"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aphicFrame>
        <p:nvGraphicFramePr>
          <p:cNvPr id="1026" name="Object 1025"/>
          <p:cNvGraphicFramePr>
            <a:graphicFrameLocks noChangeAspect="1"/>
          </p:cNvGraphicFramePr>
          <p:nvPr/>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6196" name="位图图像" r:id="rId18" imgW="6954221" imgH="5210902" progId="PBrush">
                  <p:embed/>
                </p:oleObj>
              </mc:Choice>
              <mc:Fallback>
                <p:oleObj name="位图图像" r:id="rId18" imgW="6954221" imgH="5210902" progId="PBrush">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Tree>
    <p:extLst>
      <p:ext uri="{BB962C8B-B14F-4D97-AF65-F5344CB8AC3E}">
        <p14:creationId xmlns:p14="http://schemas.microsoft.com/office/powerpoint/2010/main" val="492066057"/>
      </p:ext>
    </p:extLst>
  </p:cSld>
  <p:clrMap bg1="dk2" tx1="lt1" bg2="dk1" tx2="lt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Lst>
  <p:transition spd="slow">
    <p:circle/>
  </p:transition>
  <p:txStyles>
    <p:titleStyle>
      <a:lvl1pPr algn="l" rtl="0" eaLnBrk="0" fontAlgn="base" hangingPunct="0">
        <a:spcBef>
          <a:spcPct val="0"/>
        </a:spcBef>
        <a:spcAft>
          <a:spcPct val="0"/>
        </a:spcAft>
        <a:defRPr sz="4000" b="1" i="1">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aphicFrame>
        <p:nvGraphicFramePr>
          <p:cNvPr id="1026" name="Object 1025"/>
          <p:cNvGraphicFramePr>
            <a:graphicFrameLocks noChangeAspect="1"/>
          </p:cNvGraphicFramePr>
          <p:nvPr/>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9266" name="位图图像" r:id="rId18" imgW="6954221" imgH="5210902" progId="PBrush">
                  <p:embed/>
                </p:oleObj>
              </mc:Choice>
              <mc:Fallback>
                <p:oleObj name="位图图像" r:id="rId18" imgW="6954221" imgH="5210902" progId="PBrush">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Tree>
    <p:extLst>
      <p:ext uri="{BB962C8B-B14F-4D97-AF65-F5344CB8AC3E}">
        <p14:creationId xmlns:p14="http://schemas.microsoft.com/office/powerpoint/2010/main" val="346088018"/>
      </p:ext>
    </p:extLst>
  </p:cSld>
  <p:clrMap bg1="dk2" tx1="lt1" bg2="dk1"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Lst>
  <p:transition spd="slow">
    <p:circle/>
  </p:transition>
  <p:txStyles>
    <p:titleStyle>
      <a:lvl1pPr algn="l" rtl="0" eaLnBrk="0" fontAlgn="base" hangingPunct="0">
        <a:spcBef>
          <a:spcPct val="0"/>
        </a:spcBef>
        <a:spcAft>
          <a:spcPct val="0"/>
        </a:spcAft>
        <a:defRPr sz="4000" b="1" i="1">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aphicFrame>
        <p:nvGraphicFramePr>
          <p:cNvPr id="1026" name="Object 1025"/>
          <p:cNvGraphicFramePr>
            <a:graphicFrameLocks noChangeAspect="1"/>
          </p:cNvGraphicFramePr>
          <p:nvPr/>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12331" name="位图图像" r:id="rId15" imgW="6954221" imgH="5210902" progId="PBrush">
                  <p:embed/>
                </p:oleObj>
              </mc:Choice>
              <mc:Fallback>
                <p:oleObj name="位图图像" r:id="rId15" imgW="6954221" imgH="5210902" progId="PBrush">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Tree>
    <p:extLst>
      <p:ext uri="{BB962C8B-B14F-4D97-AF65-F5344CB8AC3E}">
        <p14:creationId xmlns:p14="http://schemas.microsoft.com/office/powerpoint/2010/main" val="45063332"/>
      </p:ext>
    </p:extLst>
  </p:cSld>
  <p:clrMap bg1="dk2" tx1="lt1" bg2="dk1"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Lst>
  <p:transition spd="slow">
    <p:circle/>
  </p:transition>
  <p:txStyles>
    <p:titleStyle>
      <a:lvl1pPr algn="l" rtl="0" eaLnBrk="0" fontAlgn="base" hangingPunct="0">
        <a:spcBef>
          <a:spcPct val="0"/>
        </a:spcBef>
        <a:spcAft>
          <a:spcPct val="0"/>
        </a:spcAft>
        <a:defRPr sz="4000" b="1" i="1">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aphicFrame>
        <p:nvGraphicFramePr>
          <p:cNvPr id="1026" name="Object 1025">
            <a:extLst>
              <a:ext uri="{FF2B5EF4-FFF2-40B4-BE49-F238E27FC236}">
                <a16:creationId xmlns:a16="http://schemas.microsoft.com/office/drawing/2014/main" xmlns="" id="{43E6C6B9-1D09-485C-82FA-F73C7A9CEB41}"/>
              </a:ext>
            </a:extLst>
          </p:cNvPr>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15366" name="位图图像" r:id="rId18" imgW="6954221" imgH="5210902" progId="Paint.Picture">
                  <p:embed/>
                </p:oleObj>
              </mc:Choice>
              <mc:Fallback>
                <p:oleObj name="位图图像" r:id="rId18" imgW="6954221" imgH="5210902" progId="Paint.Picture">
                  <p:embed/>
                  <p:pic>
                    <p:nvPicPr>
                      <p:cNvPr id="1026" name="Object 1025">
                        <a:extLst>
                          <a:ext uri="{FF2B5EF4-FFF2-40B4-BE49-F238E27FC236}">
                            <a16:creationId xmlns:a16="http://schemas.microsoft.com/office/drawing/2014/main" xmlns="" id="{43E6C6B9-1D09-485C-82FA-F73C7A9CEB4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4564892"/>
      </p:ext>
    </p:extLst>
  </p:cSld>
  <p:clrMap bg1="dk2" tx1="lt1" bg2="dk1" tx2="lt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Lst>
  <p:transition spd="slow">
    <p:circle/>
  </p:transition>
  <p:txStyles>
    <p:titleStyle>
      <a:lvl1pPr algn="l" rtl="0" eaLnBrk="0" fontAlgn="base" hangingPunct="0">
        <a:spcBef>
          <a:spcPct val="0"/>
        </a:spcBef>
        <a:spcAft>
          <a:spcPct val="0"/>
        </a:spcAft>
        <a:defRPr sz="4000" b="1" i="1">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anose="05050102010706020507"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vdrisk.nhlbi.nih.gov/calculator.asp" TargetMode="External"/><Relationship Id="rId2" Type="http://schemas.openxmlformats.org/officeDocument/2006/relationships/hyperlink" Target="http://www.framinghamheartstudy.org/risk-functions/index.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hyperlink" Target="http://ncd.org.cn/" TargetMode="External"/><Relationship Id="rId2" Type="http://schemas.openxmlformats.org/officeDocument/2006/relationships/hyperlink" Target="http://www.uspreventiveservicestaskforce.org/" TargetMode="External"/><Relationship Id="rId1" Type="http://schemas.openxmlformats.org/officeDocument/2006/relationships/slideLayout" Target="../slideLayouts/slideLayout2.xml"/><Relationship Id="rId4" Type="http://schemas.openxmlformats.org/officeDocument/2006/relationships/hyperlink" Target="http://www.cpma.org.cn/Article_Class2.asp?ClassID=23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7"/>
          <p:cNvSpPr txBox="1">
            <a:spLocks noChangeArrowheads="1"/>
          </p:cNvSpPr>
          <p:nvPr/>
        </p:nvSpPr>
        <p:spPr bwMode="auto">
          <a:xfrm>
            <a:off x="2362200" y="3581400"/>
            <a:ext cx="457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800" b="1">
                <a:solidFill>
                  <a:srgbClr val="003399"/>
                </a:solidFill>
                <a:ea typeface="黑体" panose="02010609060101010101" pitchFamily="49" charset="-122"/>
              </a:rPr>
              <a:t>临床预防服务</a:t>
            </a:r>
          </a:p>
        </p:txBody>
      </p:sp>
      <p:sp>
        <p:nvSpPr>
          <p:cNvPr id="5123" name="WordArt 4"/>
          <p:cNvSpPr>
            <a:spLocks noChangeArrowheads="1" noChangeShapeType="1" noTextEdit="1"/>
          </p:cNvSpPr>
          <p:nvPr/>
        </p:nvSpPr>
        <p:spPr bwMode="auto">
          <a:xfrm>
            <a:off x="2486025" y="2438400"/>
            <a:ext cx="4219575" cy="1447800"/>
          </a:xfrm>
          <a:prstGeom prst="rect">
            <a:avLst/>
          </a:prstGeom>
        </p:spPr>
        <p:txBody>
          <a:bodyPr spcFirstLastPara="1" wrap="none" fromWordArt="1">
            <a:prstTxWarp prst="textArchUp">
              <a:avLst>
                <a:gd name="adj" fmla="val 10657492"/>
              </a:avLst>
            </a:prstTxWarp>
          </a:bodyPr>
          <a:lstStyle/>
          <a:p>
            <a:pPr algn="ctr"/>
            <a:r>
              <a:rPr lang="zh-CN" altLang="en-US" sz="5400" b="1" kern="10">
                <a:ln w="9525">
                  <a:solidFill>
                    <a:srgbClr val="800000"/>
                  </a:solidFill>
                  <a:round/>
                  <a:headEnd/>
                  <a:tailEnd/>
                </a:ln>
                <a:solidFill>
                  <a:srgbClr val="800000"/>
                </a:solidFill>
                <a:latin typeface="宋体" panose="02010600030101010101" pitchFamily="2" charset="-122"/>
              </a:rPr>
              <a:t>预 防 医 学</a:t>
            </a:r>
          </a:p>
        </p:txBody>
      </p:sp>
      <p:sp>
        <p:nvSpPr>
          <p:cNvPr id="4" name="Rectangle 5"/>
          <p:cNvSpPr>
            <a:spLocks noChangeArrowheads="1"/>
          </p:cNvSpPr>
          <p:nvPr/>
        </p:nvSpPr>
        <p:spPr bwMode="auto">
          <a:xfrm>
            <a:off x="2379662" y="5085184"/>
            <a:ext cx="45370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lnSpc>
                <a:spcPct val="125000"/>
              </a:lnSpc>
              <a:spcBef>
                <a:spcPct val="20000"/>
              </a:spcBef>
              <a:buClr>
                <a:srgbClr val="A50021"/>
              </a:buClr>
              <a:buFont typeface="Symbol" pitchFamily="18" charset="2"/>
              <a:buNone/>
            </a:pPr>
            <a:r>
              <a:rPr lang="zh-CN" altLang="en-US" sz="2800" b="1" dirty="0">
                <a:solidFill>
                  <a:srgbClr val="A50021"/>
                </a:solidFill>
                <a:latin typeface="黑体" pitchFamily="49" charset="-122"/>
                <a:ea typeface="黑体" pitchFamily="49" charset="-122"/>
              </a:rPr>
              <a:t>预防医学教研室</a:t>
            </a:r>
            <a:endParaRPr lang="en-US" altLang="zh-CN" sz="2800" b="1" dirty="0">
              <a:solidFill>
                <a:srgbClr val="A50021"/>
              </a:solidFill>
              <a:latin typeface="黑体" pitchFamily="49" charset="-122"/>
              <a:ea typeface="黑体" pitchFamily="49" charset="-122"/>
            </a:endParaRP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357438" y="285750"/>
            <a:ext cx="6500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a:solidFill>
                  <a:srgbClr val="000099"/>
                </a:solidFill>
              </a:rPr>
              <a:t>五星级医生</a:t>
            </a:r>
          </a:p>
        </p:txBody>
      </p:sp>
      <p:sp>
        <p:nvSpPr>
          <p:cNvPr id="13315" name="Rectangle 3"/>
          <p:cNvSpPr>
            <a:spLocks noGrp="1" noChangeArrowheads="1"/>
          </p:cNvSpPr>
          <p:nvPr>
            <p:ph type="body" idx="1"/>
          </p:nvPr>
        </p:nvSpPr>
        <p:spPr bwMode="auto">
          <a:xfrm>
            <a:off x="539750" y="1844675"/>
            <a:ext cx="8064500" cy="453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71463" indent="-271463" algn="ctr" eaLnBrk="1" hangingPunct="1">
              <a:lnSpc>
                <a:spcPct val="80000"/>
              </a:lnSpc>
              <a:buFont typeface="Wingdings" pitchFamily="2" charset="2"/>
              <a:buNone/>
            </a:pPr>
            <a:r>
              <a:rPr lang="zh-CN" altLang="en-US" sz="2400">
                <a:solidFill>
                  <a:srgbClr val="660033"/>
                </a:solidFill>
              </a:rPr>
              <a:t>世界卫生组织五星级医生的标准</a:t>
            </a:r>
          </a:p>
          <a:p>
            <a:pPr marL="271463" indent="-271463" eaLnBrk="1" hangingPunct="1">
              <a:buClr>
                <a:srgbClr val="FF0000"/>
              </a:buClr>
              <a:buFont typeface="Wingdings" pitchFamily="2" charset="2"/>
              <a:buChar char="«"/>
            </a:pPr>
            <a:r>
              <a:rPr lang="zh-CN" altLang="en-US" sz="2400">
                <a:solidFill>
                  <a:srgbClr val="000099"/>
                </a:solidFill>
              </a:rPr>
              <a:t>医疗保健提供者：提供高质量、综合的、持续的和个体化的保健；</a:t>
            </a:r>
          </a:p>
          <a:p>
            <a:pPr marL="271463" indent="-271463" eaLnBrk="1" hangingPunct="1">
              <a:buClr>
                <a:srgbClr val="FF0000"/>
              </a:buClr>
              <a:buFont typeface="Wingdings" pitchFamily="2" charset="2"/>
              <a:buChar char="«"/>
            </a:pPr>
            <a:r>
              <a:rPr lang="zh-CN" altLang="en-US" sz="2400">
                <a:solidFill>
                  <a:srgbClr val="000099"/>
                </a:solidFill>
              </a:rPr>
              <a:t>保健方案决策者：要能够选择经费效益比好的措施；</a:t>
            </a:r>
          </a:p>
          <a:p>
            <a:pPr marL="271463" indent="-271463" eaLnBrk="1" hangingPunct="1">
              <a:buClr>
                <a:srgbClr val="FF0000"/>
              </a:buClr>
              <a:buFont typeface="Wingdings" pitchFamily="2" charset="2"/>
              <a:buChar char="«"/>
            </a:pPr>
            <a:r>
              <a:rPr lang="zh-CN" altLang="en-US" sz="2400">
                <a:solidFill>
                  <a:srgbClr val="000099"/>
                </a:solidFill>
              </a:rPr>
              <a:t>健康知识传播者：通过有效的解释和劝告，开展健康教育；</a:t>
            </a:r>
          </a:p>
          <a:p>
            <a:pPr marL="271463" indent="-271463" eaLnBrk="1" hangingPunct="1">
              <a:buClr>
                <a:srgbClr val="FF0000"/>
              </a:buClr>
              <a:buFont typeface="Wingdings" pitchFamily="2" charset="2"/>
              <a:buChar char="«"/>
            </a:pPr>
            <a:r>
              <a:rPr lang="zh-CN" altLang="en-US" sz="2400">
                <a:solidFill>
                  <a:srgbClr val="000099"/>
                </a:solidFill>
              </a:rPr>
              <a:t>社区健康倡导者：满足个体和社区的卫生需求，并代表社区倡导健康促进活动；</a:t>
            </a:r>
          </a:p>
          <a:p>
            <a:pPr marL="271463" indent="-271463" eaLnBrk="1" hangingPunct="1">
              <a:buClr>
                <a:srgbClr val="FF0000"/>
              </a:buClr>
              <a:buFont typeface="Wingdings" pitchFamily="2" charset="2"/>
              <a:buChar char="«"/>
            </a:pPr>
            <a:r>
              <a:rPr lang="zh-CN" altLang="en-US" sz="2400">
                <a:solidFill>
                  <a:srgbClr val="000099"/>
                </a:solidFill>
              </a:rPr>
              <a:t>健康资源管理者：在卫生系统内外与个体或组织一起工作，满足病人和社区的要求。 </a:t>
            </a:r>
          </a:p>
          <a:p>
            <a:pPr marL="271463" indent="-271463" eaLnBrk="1" hangingPunct="1">
              <a:lnSpc>
                <a:spcPct val="80000"/>
              </a:lnSpc>
              <a:buFont typeface="Wingdings" pitchFamily="2" charset="2"/>
              <a:buNone/>
            </a:pPr>
            <a:endParaRPr lang="zh-CN" altLang="en-US" sz="2400">
              <a:solidFill>
                <a:srgbClr val="000099"/>
              </a:solidFill>
            </a:endParaRPr>
          </a:p>
        </p:txBody>
      </p:sp>
    </p:spTree>
    <p:extLst>
      <p:ext uri="{BB962C8B-B14F-4D97-AF65-F5344CB8AC3E}">
        <p14:creationId xmlns:p14="http://schemas.microsoft.com/office/powerpoint/2010/main" val="4271617762"/>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643063" y="357188"/>
            <a:ext cx="7675562" cy="71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dirty="0"/>
              <a:t>临床预防服务的概念</a:t>
            </a:r>
          </a:p>
        </p:txBody>
      </p:sp>
      <p:sp>
        <p:nvSpPr>
          <p:cNvPr id="17411" name="Rectangle 3"/>
          <p:cNvSpPr>
            <a:spLocks noGrp="1" noChangeArrowheads="1"/>
          </p:cNvSpPr>
          <p:nvPr>
            <p:ph type="body" idx="1"/>
          </p:nvPr>
        </p:nvSpPr>
        <p:spPr bwMode="auto">
          <a:xfrm>
            <a:off x="323850" y="2133600"/>
            <a:ext cx="8229600"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amp;"/>
            </a:pPr>
            <a:r>
              <a:rPr lang="zh-CN" altLang="en-US" dirty="0">
                <a:solidFill>
                  <a:srgbClr val="000099"/>
                </a:solidFill>
                <a:ea typeface="宋体" panose="02010600030101010101" pitchFamily="2" charset="-122"/>
              </a:rPr>
              <a:t>临床预防服务</a:t>
            </a:r>
            <a:r>
              <a:rPr lang="zh-CN" altLang="en-US" dirty="0">
                <a:ea typeface="宋体" panose="02010600030101010101" pitchFamily="2" charset="-122"/>
              </a:rPr>
              <a:t>（</a:t>
            </a:r>
            <a:r>
              <a:rPr lang="en-US" altLang="zh-CN" dirty="0">
                <a:ea typeface="宋体" panose="02010600030101010101" pitchFamily="2" charset="-122"/>
              </a:rPr>
              <a:t>clinical preventive services）</a:t>
            </a:r>
            <a:r>
              <a:rPr lang="zh-CN" altLang="en-US" dirty="0">
                <a:ea typeface="宋体" panose="02010600030101010101" pitchFamily="2" charset="-122"/>
              </a:rPr>
              <a:t>是指在临床场所对健康者和无症状的</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患者</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病伤危险因素进行评价，然后实施个体的预防干预措施来预防疾病和促进健康。</a:t>
            </a:r>
            <a:endParaRPr lang="zh-CN" altLang="en-US" dirty="0">
              <a:solidFill>
                <a:srgbClr val="0066CC"/>
              </a:solidFill>
              <a:ea typeface="宋体" panose="02010600030101010101" pitchFamily="2" charset="-122"/>
            </a:endParaRPr>
          </a:p>
        </p:txBody>
      </p:sp>
    </p:spTree>
    <p:extLst>
      <p:ext uri="{BB962C8B-B14F-4D97-AF65-F5344CB8AC3E}">
        <p14:creationId xmlns:p14="http://schemas.microsoft.com/office/powerpoint/2010/main" val="2266135854"/>
      </p:ext>
    </p:extLst>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357438" y="285750"/>
            <a:ext cx="6500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a:t>临床预防服务的内容</a:t>
            </a:r>
          </a:p>
        </p:txBody>
      </p:sp>
      <p:sp>
        <p:nvSpPr>
          <p:cNvPr id="27651" name="Rectangle 3"/>
          <p:cNvSpPr>
            <a:spLocks noGrp="1" noChangeArrowheads="1"/>
          </p:cNvSpPr>
          <p:nvPr>
            <p:ph type="body" idx="1"/>
          </p:nvPr>
        </p:nvSpPr>
        <p:spPr bwMode="auto">
          <a:xfrm>
            <a:off x="250825" y="1844675"/>
            <a:ext cx="8569325" cy="447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a:t>健康咨询（</a:t>
            </a:r>
            <a:r>
              <a:rPr lang="en-US" altLang="zh-CN" dirty="0"/>
              <a:t>health counseling）</a:t>
            </a:r>
          </a:p>
          <a:p>
            <a:pPr eaLnBrk="1" hangingPunct="1">
              <a:lnSpc>
                <a:spcPct val="150000"/>
              </a:lnSpc>
            </a:pPr>
            <a:r>
              <a:rPr lang="zh-CN" altLang="en-US" dirty="0"/>
              <a:t>筛检（</a:t>
            </a:r>
            <a:r>
              <a:rPr lang="en-US" altLang="zh-CN" dirty="0"/>
              <a:t>screening）</a:t>
            </a:r>
          </a:p>
          <a:p>
            <a:pPr eaLnBrk="1" hangingPunct="1">
              <a:lnSpc>
                <a:spcPct val="150000"/>
              </a:lnSpc>
            </a:pPr>
            <a:r>
              <a:rPr lang="zh-CN" altLang="en-US" dirty="0"/>
              <a:t>免疫接种（</a:t>
            </a:r>
            <a:r>
              <a:rPr lang="en-US" altLang="zh-CN" dirty="0"/>
              <a:t>immunization）</a:t>
            </a:r>
          </a:p>
          <a:p>
            <a:pPr eaLnBrk="1" hangingPunct="1">
              <a:lnSpc>
                <a:spcPct val="150000"/>
              </a:lnSpc>
            </a:pPr>
            <a:r>
              <a:rPr lang="zh-CN" altLang="en-US" dirty="0"/>
              <a:t>化学预防（</a:t>
            </a:r>
            <a:r>
              <a:rPr lang="en-US" altLang="zh-CN" dirty="0"/>
              <a:t>chemoprophylaxis）</a:t>
            </a:r>
          </a:p>
          <a:p>
            <a:pPr eaLnBrk="1" hangingPunct="1">
              <a:lnSpc>
                <a:spcPct val="150000"/>
              </a:lnSpc>
            </a:pPr>
            <a:r>
              <a:rPr lang="zh-CN" altLang="en-US" dirty="0"/>
              <a:t>预防性治疗 </a:t>
            </a:r>
            <a:r>
              <a:rPr lang="en-US" altLang="zh-CN" dirty="0"/>
              <a:t>(preventive treatment) </a:t>
            </a:r>
          </a:p>
          <a:p>
            <a:pPr eaLnBrk="1" hangingPunct="1"/>
            <a:endParaRPr lang="en-US" altLang="zh-CN" dirty="0"/>
          </a:p>
        </p:txBody>
      </p:sp>
    </p:spTree>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2357438" y="285750"/>
            <a:ext cx="6500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a:ea typeface="宋体" panose="02010600030101010101" pitchFamily="2" charset="-122"/>
              </a:rPr>
              <a:t>如何咨询和劝导？</a:t>
            </a:r>
          </a:p>
        </p:txBody>
      </p:sp>
      <p:sp>
        <p:nvSpPr>
          <p:cNvPr id="35843" name="Rectangle 3"/>
          <p:cNvSpPr>
            <a:spLocks noGrp="1" noChangeArrowheads="1"/>
          </p:cNvSpPr>
          <p:nvPr>
            <p:ph type="body" idx="1"/>
          </p:nvPr>
        </p:nvSpPr>
        <p:spPr bwMode="auto">
          <a:xfrm>
            <a:off x="395288" y="1628775"/>
            <a:ext cx="84597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1800" dirty="0">
                <a:latin typeface="Arial Black" panose="020B0A04020102020204" pitchFamily="34" charset="0"/>
                <a:ea typeface="楷体" panose="02010609060101010101" pitchFamily="49" charset="-122"/>
              </a:rPr>
              <a:t>  </a:t>
            </a:r>
            <a:r>
              <a:rPr lang="en-US" altLang="zh-CN" sz="2800" b="0" dirty="0">
                <a:solidFill>
                  <a:srgbClr val="3366CC"/>
                </a:solidFill>
                <a:latin typeface="Arial Black" panose="020B0A04020102020204" pitchFamily="34" charset="0"/>
                <a:ea typeface="楷体" panose="02010609060101010101" pitchFamily="49" charset="-122"/>
              </a:rPr>
              <a:t>5 As  behavioral </a:t>
            </a:r>
            <a:r>
              <a:rPr lang="en-US" altLang="zh-CN" sz="2800" b="0" dirty="0" err="1">
                <a:solidFill>
                  <a:srgbClr val="3366CC"/>
                </a:solidFill>
                <a:latin typeface="Arial Black" panose="020B0A04020102020204" pitchFamily="34" charset="0"/>
                <a:ea typeface="楷体" panose="02010609060101010101" pitchFamily="49" charset="-122"/>
              </a:rPr>
              <a:t>conseling</a:t>
            </a:r>
            <a:endParaRPr lang="en-US" altLang="zh-CN" sz="2800" b="0" dirty="0">
              <a:solidFill>
                <a:srgbClr val="3366CC"/>
              </a:solidFill>
              <a:latin typeface="Arial Black" panose="020B0A04020102020204" pitchFamily="34" charset="0"/>
              <a:ea typeface="楷体" panose="02010609060101010101" pitchFamily="49" charset="-122"/>
            </a:endParaRPr>
          </a:p>
          <a:p>
            <a:pPr eaLnBrk="1" hangingPunct="1">
              <a:buFont typeface="Wingdings" panose="05000000000000000000" pitchFamily="2" charset="2"/>
              <a:buNone/>
            </a:pPr>
            <a:r>
              <a:rPr lang="zh-CN" altLang="en-US" sz="2800" dirty="0">
                <a:latin typeface="Arial Black" panose="020B0A04020102020204" pitchFamily="34" charset="0"/>
                <a:ea typeface="楷体" panose="02010609060101010101" pitchFamily="49" charset="-122"/>
              </a:rPr>
              <a:t>  </a:t>
            </a:r>
            <a:r>
              <a:rPr lang="en-US" altLang="zh-CN" sz="2800" dirty="0">
                <a:latin typeface="Arial Black" panose="020B0A04020102020204" pitchFamily="34" charset="0"/>
                <a:ea typeface="楷体" panose="02010609060101010101" pitchFamily="49" charset="-122"/>
              </a:rPr>
              <a:t>assess   </a:t>
            </a:r>
            <a:r>
              <a:rPr lang="zh-CN" altLang="en-US" sz="2800" dirty="0">
                <a:latin typeface="Arial Black" panose="020B0A04020102020204" pitchFamily="34" charset="0"/>
              </a:rPr>
              <a:t>可以通过询问或者评价工具完成</a:t>
            </a:r>
          </a:p>
          <a:p>
            <a:pPr eaLnBrk="1" hangingPunct="1">
              <a:buFont typeface="Wingdings" panose="05000000000000000000" pitchFamily="2" charset="2"/>
              <a:buNone/>
            </a:pPr>
            <a:r>
              <a:rPr lang="en-US" altLang="zh-CN" sz="2800" dirty="0">
                <a:latin typeface="Arial Black" panose="020B0A04020102020204" pitchFamily="34" charset="0"/>
                <a:ea typeface="楷体" panose="02010609060101010101" pitchFamily="49" charset="-122"/>
              </a:rPr>
              <a:t>  advise    </a:t>
            </a:r>
            <a:r>
              <a:rPr lang="zh-CN" altLang="en-US" sz="2800" dirty="0">
                <a:latin typeface="Arial Black" panose="020B0A04020102020204" pitchFamily="34" charset="0"/>
              </a:rPr>
              <a:t>明确的、强烈的，个体化的</a:t>
            </a:r>
          </a:p>
          <a:p>
            <a:pPr eaLnBrk="1" hangingPunct="1">
              <a:buFont typeface="Wingdings" panose="05000000000000000000" pitchFamily="2" charset="2"/>
              <a:buNone/>
            </a:pPr>
            <a:r>
              <a:rPr lang="en-US" altLang="zh-CN" sz="2800" dirty="0">
                <a:latin typeface="Arial Black" panose="020B0A04020102020204" pitchFamily="34" charset="0"/>
                <a:ea typeface="楷体" panose="02010609060101010101" pitchFamily="49" charset="-122"/>
              </a:rPr>
              <a:t>  agree     </a:t>
            </a:r>
            <a:r>
              <a:rPr lang="zh-CN" altLang="en-US" sz="2800" dirty="0">
                <a:latin typeface="Arial Black" panose="020B0A04020102020204" pitchFamily="34" charset="0"/>
              </a:rPr>
              <a:t>对个人健康目标的设定表示赞同</a:t>
            </a:r>
          </a:p>
          <a:p>
            <a:pPr eaLnBrk="1" hangingPunct="1">
              <a:buFont typeface="Wingdings" panose="05000000000000000000" pitchFamily="2" charset="2"/>
              <a:buNone/>
            </a:pPr>
            <a:r>
              <a:rPr lang="en-US" altLang="zh-CN" sz="2800" dirty="0">
                <a:latin typeface="Arial Black" panose="020B0A04020102020204" pitchFamily="34" charset="0"/>
                <a:ea typeface="楷体" panose="02010609060101010101" pitchFamily="49" charset="-122"/>
              </a:rPr>
              <a:t>  assist     </a:t>
            </a:r>
            <a:r>
              <a:rPr lang="zh-CN" altLang="en-US" sz="2800" dirty="0">
                <a:latin typeface="Arial Black" panose="020B0A04020102020204" pitchFamily="34" charset="0"/>
              </a:rPr>
              <a:t>帮助 （技巧、方法、材料、药物等）</a:t>
            </a:r>
            <a:endParaRPr lang="en-US" altLang="zh-CN" sz="2800" dirty="0">
              <a:latin typeface="Arial Black" panose="020B0A04020102020204" pitchFamily="34" charset="0"/>
            </a:endParaRPr>
          </a:p>
          <a:p>
            <a:pPr eaLnBrk="1" hangingPunct="1">
              <a:buFont typeface="Wingdings" panose="05000000000000000000" pitchFamily="2" charset="2"/>
              <a:buNone/>
            </a:pPr>
            <a:r>
              <a:rPr lang="en-US" altLang="zh-CN" sz="2800" dirty="0">
                <a:latin typeface="Arial Black" panose="020B0A04020102020204" pitchFamily="34" charset="0"/>
                <a:ea typeface="楷体" panose="02010609060101010101" pitchFamily="49" charset="-122"/>
              </a:rPr>
              <a:t>  arrange  </a:t>
            </a:r>
            <a:r>
              <a:rPr lang="zh-CN" altLang="en-US" sz="2800" dirty="0">
                <a:latin typeface="Arial Black" panose="020B0A04020102020204" pitchFamily="34" charset="0"/>
              </a:rPr>
              <a:t>确定随访时间表</a:t>
            </a:r>
          </a:p>
        </p:txBody>
      </p:sp>
    </p:spTree>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c:\documents and settings\administrator\application data\360se6\User Data\temp\cvr2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620713"/>
            <a:ext cx="4251325"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bwMode="auto">
          <a:xfrm>
            <a:off x="1840632" y="332656"/>
            <a:ext cx="6767513" cy="874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临床预防服务推荐分级表</a:t>
            </a:r>
            <a:br>
              <a:rPr lang="zh-CN" altLang="en-US" dirty="0"/>
            </a:b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454490821"/>
              </p:ext>
            </p:extLst>
          </p:nvPr>
        </p:nvGraphicFramePr>
        <p:xfrm>
          <a:off x="462351" y="1556792"/>
          <a:ext cx="8280400" cy="1981730"/>
        </p:xfrm>
        <a:graphic>
          <a:graphicData uri="http://schemas.openxmlformats.org/drawingml/2006/table">
            <a:tbl>
              <a:tblPr firstRow="1" bandRow="1">
                <a:tableStyleId>{5C22544A-7EE6-4342-B048-85BDC9FD1C3A}</a:tableStyleId>
              </a:tblPr>
              <a:tblGrid>
                <a:gridCol w="1656080">
                  <a:extLst>
                    <a:ext uri="{9D8B030D-6E8A-4147-A177-3AD203B41FA5}">
                      <a16:colId xmlns:a16="http://schemas.microsoft.com/office/drawing/2014/main" xmlns="" val="20000"/>
                    </a:ext>
                  </a:extLst>
                </a:gridCol>
                <a:gridCol w="1656080">
                  <a:extLst>
                    <a:ext uri="{9D8B030D-6E8A-4147-A177-3AD203B41FA5}">
                      <a16:colId xmlns:a16="http://schemas.microsoft.com/office/drawing/2014/main" xmlns="" val="20001"/>
                    </a:ext>
                  </a:extLst>
                </a:gridCol>
                <a:gridCol w="1512074">
                  <a:extLst>
                    <a:ext uri="{9D8B030D-6E8A-4147-A177-3AD203B41FA5}">
                      <a16:colId xmlns:a16="http://schemas.microsoft.com/office/drawing/2014/main" xmlns="" val="20002"/>
                    </a:ext>
                  </a:extLst>
                </a:gridCol>
                <a:gridCol w="1584076">
                  <a:extLst>
                    <a:ext uri="{9D8B030D-6E8A-4147-A177-3AD203B41FA5}">
                      <a16:colId xmlns:a16="http://schemas.microsoft.com/office/drawing/2014/main" xmlns="" val="20003"/>
                    </a:ext>
                  </a:extLst>
                </a:gridCol>
                <a:gridCol w="1872090">
                  <a:extLst>
                    <a:ext uri="{9D8B030D-6E8A-4147-A177-3AD203B41FA5}">
                      <a16:colId xmlns:a16="http://schemas.microsoft.com/office/drawing/2014/main" xmlns="" val="20004"/>
                    </a:ext>
                  </a:extLst>
                </a:gridCol>
              </a:tblGrid>
              <a:tr h="396346">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证据的</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肯定性</a:t>
                      </a:r>
                    </a:p>
                  </a:txBody>
                  <a:tcPr anchor="ctr" anchorCtr="1"/>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干预效果的净效益</a:t>
                      </a:r>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xmlns="" val="10000"/>
                  </a:ext>
                </a:extLst>
              </a:tr>
              <a:tr h="396346">
                <a:tc vMerge="1">
                  <a:txBody>
                    <a:bodyPr/>
                    <a:lstStyle/>
                    <a:p>
                      <a:endParaRPr lang="zh-CN"/>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2">
                              <a:lumMod val="25000"/>
                            </a:schemeClr>
                          </a:solidFill>
                          <a:latin typeface="微软雅黑" panose="020B0503020204020204" pitchFamily="34" charset="-122"/>
                          <a:ea typeface="微软雅黑" panose="020B0503020204020204" pitchFamily="34" charset="-122"/>
                        </a:rPr>
                        <a:t>大</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2">
                              <a:lumMod val="25000"/>
                            </a:schemeClr>
                          </a:solidFill>
                          <a:latin typeface="微软雅黑" panose="020B0503020204020204" pitchFamily="34" charset="-122"/>
                          <a:ea typeface="微软雅黑" panose="020B0503020204020204" pitchFamily="34" charset="-122"/>
                        </a:rPr>
                        <a:t>中</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2">
                              <a:lumMod val="25000"/>
                            </a:schemeClr>
                          </a:solidFill>
                          <a:latin typeface="微软雅黑" panose="020B0503020204020204" pitchFamily="34" charset="-122"/>
                          <a:ea typeface="微软雅黑" panose="020B0503020204020204" pitchFamily="34" charset="-122"/>
                        </a:rPr>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bg2">
                              <a:lumMod val="25000"/>
                            </a:schemeClr>
                          </a:solidFill>
                          <a:latin typeface="微软雅黑" panose="020B0503020204020204" pitchFamily="34" charset="-122"/>
                          <a:ea typeface="微软雅黑" panose="020B0503020204020204" pitchFamily="34" charset="-122"/>
                        </a:rPr>
                        <a:t>零</a:t>
                      </a:r>
                      <a:r>
                        <a:rPr lang="en-US" altLang="zh-CN" dirty="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负数</a:t>
                      </a:r>
                    </a:p>
                  </a:txBody>
                  <a:tcPr anchor="ctr"/>
                </a:tc>
                <a:extLst>
                  <a:ext uri="{0D108BD9-81ED-4DB2-BD59-A6C34878D82A}">
                    <a16:rowId xmlns:a16="http://schemas.microsoft.com/office/drawing/2014/main" xmlns="" val="10001"/>
                  </a:ext>
                </a:extLst>
              </a:tr>
              <a:tr h="39634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高</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D</a:t>
                      </a:r>
                    </a:p>
                  </a:txBody>
                  <a:tcPr anchor="ctr"/>
                </a:tc>
                <a:extLst>
                  <a:ext uri="{0D108BD9-81ED-4DB2-BD59-A6C34878D82A}">
                    <a16:rowId xmlns:a16="http://schemas.microsoft.com/office/drawing/2014/main" xmlns="" val="10002"/>
                  </a:ext>
                </a:extLst>
              </a:tr>
              <a:tr h="396346">
                <a:tc>
                  <a:txBody>
                    <a:bodyPr/>
                    <a:lstStyle/>
                    <a:p>
                      <a:pPr marL="0" marR="0" lvl="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中</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D</a:t>
                      </a:r>
                    </a:p>
                  </a:txBody>
                  <a:tcPr anchor="ctr"/>
                </a:tc>
                <a:extLst>
                  <a:ext uri="{0D108BD9-81ED-4DB2-BD59-A6C34878D82A}">
                    <a16:rowId xmlns:a16="http://schemas.microsoft.com/office/drawing/2014/main" xmlns="" val="10003"/>
                  </a:ext>
                </a:extLst>
              </a:tr>
              <a:tr h="396346">
                <a:tc>
                  <a:txBody>
                    <a:bodyPr/>
                    <a:lstStyle/>
                    <a:p>
                      <a:pPr marL="0" marR="0" lvl="0" algn="ctr"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低</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bg2">
                              <a:lumMod val="25000"/>
                            </a:schemeClr>
                          </a:solidFill>
                          <a:latin typeface="微软雅黑" panose="020B0503020204020204" pitchFamily="34" charset="-122"/>
                          <a:ea typeface="微软雅黑" panose="020B0503020204020204" pitchFamily="34" charset="-122"/>
                        </a:rPr>
                        <a:t>E</a:t>
                      </a:r>
                    </a:p>
                  </a:txBody>
                  <a:tcPr anchor="ctr"/>
                </a:tc>
                <a:extLst>
                  <a:ext uri="{0D108BD9-81ED-4DB2-BD59-A6C34878D82A}">
                    <a16:rowId xmlns:a16="http://schemas.microsoft.com/office/drawing/2014/main" xmlns="" val="10004"/>
                  </a:ext>
                </a:extLst>
              </a:tr>
            </a:tbl>
          </a:graphicData>
        </a:graphic>
      </p:graphicFrame>
      <p:sp>
        <p:nvSpPr>
          <p:cNvPr id="53293" name="TextBox 6"/>
          <p:cNvSpPr txBox="1">
            <a:spLocks noChangeArrowheads="1"/>
          </p:cNvSpPr>
          <p:nvPr/>
        </p:nvSpPr>
        <p:spPr bwMode="auto">
          <a:xfrm>
            <a:off x="462351" y="3789040"/>
            <a:ext cx="8568951"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0070C0"/>
                </a:solidFill>
              </a:rPr>
              <a:t>分级：</a:t>
            </a:r>
            <a:endParaRPr lang="en-US" altLang="zh-CN" sz="2400" b="1" dirty="0">
              <a:solidFill>
                <a:srgbClr val="0070C0"/>
              </a:solidFill>
            </a:endParaRPr>
          </a:p>
          <a:p>
            <a:pPr eaLnBrk="1" fontAlgn="auto" hangingPunct="1"/>
            <a:r>
              <a:rPr lang="en-US" altLang="zh-CN" sz="2000" b="1" dirty="0">
                <a:solidFill>
                  <a:srgbClr val="990033"/>
                </a:solidFill>
              </a:rPr>
              <a:t>A=</a:t>
            </a:r>
            <a:r>
              <a:rPr lang="zh-CN" altLang="zh-CN" sz="2000" b="1" dirty="0">
                <a:solidFill>
                  <a:srgbClr val="990033"/>
                </a:solidFill>
              </a:rPr>
              <a:t>推荐，高度肯定性研究表明有很大的净效益；</a:t>
            </a:r>
          </a:p>
          <a:p>
            <a:pPr eaLnBrk="1" fontAlgn="auto" hangingPunct="1"/>
            <a:r>
              <a:rPr lang="en-US" altLang="zh-CN" sz="2000" b="1" dirty="0">
                <a:solidFill>
                  <a:srgbClr val="990033"/>
                </a:solidFill>
              </a:rPr>
              <a:t>B=</a:t>
            </a:r>
            <a:r>
              <a:rPr lang="zh-CN" altLang="zh-CN" sz="2000" b="1" dirty="0">
                <a:solidFill>
                  <a:srgbClr val="990033"/>
                </a:solidFill>
              </a:rPr>
              <a:t>推荐，高度肯定性的研究表明有中度的净效益，或中度肯定性的研究表明有中到大的净效益；</a:t>
            </a:r>
          </a:p>
          <a:p>
            <a:pPr eaLnBrk="1" fontAlgn="auto" hangingPunct="1"/>
            <a:r>
              <a:rPr lang="en-US" altLang="zh-CN" sz="2000" b="1" dirty="0">
                <a:solidFill>
                  <a:srgbClr val="0070C0"/>
                </a:solidFill>
              </a:rPr>
              <a:t>C=</a:t>
            </a:r>
            <a:r>
              <a:rPr lang="zh-CN" altLang="zh-CN" sz="2000" b="1" dirty="0">
                <a:solidFill>
                  <a:srgbClr val="0070C0"/>
                </a:solidFill>
              </a:rPr>
              <a:t>不作常规应用推荐，但可考虑推荐给个别患者。中度肯定性的研究表明有小的净效益；</a:t>
            </a:r>
          </a:p>
          <a:p>
            <a:pPr eaLnBrk="1" fontAlgn="auto" hangingPunct="1"/>
            <a:r>
              <a:rPr lang="en-US" altLang="zh-CN" sz="2000" b="1" dirty="0">
                <a:solidFill>
                  <a:srgbClr val="0070C0"/>
                </a:solidFill>
              </a:rPr>
              <a:t>D=</a:t>
            </a:r>
            <a:r>
              <a:rPr lang="zh-CN" altLang="zh-CN" sz="2000" b="1" dirty="0">
                <a:solidFill>
                  <a:srgbClr val="0070C0"/>
                </a:solidFill>
              </a:rPr>
              <a:t>不推荐,中到高度肯定性的研究表明无净效益甚至是有害的；</a:t>
            </a:r>
          </a:p>
          <a:p>
            <a:pPr eaLnBrk="1" fontAlgn="auto" hangingPunct="1"/>
            <a:r>
              <a:rPr lang="en-US" altLang="zh-CN" sz="2000" b="1" dirty="0">
                <a:solidFill>
                  <a:srgbClr val="0070C0"/>
                </a:solidFill>
              </a:rPr>
              <a:t>E=</a:t>
            </a:r>
            <a:r>
              <a:rPr lang="zh-CN" altLang="zh-CN" sz="2000" b="1" dirty="0">
                <a:solidFill>
                  <a:srgbClr val="0070C0"/>
                </a:solidFill>
              </a:rPr>
              <a:t>目前的证据还不足以评价其有益或有害，证据缺乏包括研究质量差或缺乏、或相互矛盾，因此不能衡量其有益和有害的情况</a:t>
            </a:r>
            <a:r>
              <a:rPr lang="zh-CN" altLang="zh-CN" b="1" dirty="0">
                <a:solidFill>
                  <a:srgbClr val="0070C0"/>
                </a:solidFill>
              </a:rPr>
              <a:t>。</a:t>
            </a:r>
          </a:p>
        </p:txBody>
      </p:sp>
    </p:spTree>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16632"/>
            <a:ext cx="7092280" cy="1143000"/>
          </a:xfrm>
        </p:spPr>
        <p:txBody>
          <a:bodyPr/>
          <a:lstStyle/>
          <a:p>
            <a:r>
              <a:rPr lang="zh-CN" altLang="en-US" dirty="0"/>
              <a:t>美国预防服务工作组</a:t>
            </a:r>
            <a:r>
              <a:rPr lang="en-US" altLang="zh-CN" dirty="0"/>
              <a:t>A</a:t>
            </a:r>
            <a:r>
              <a:rPr lang="zh-CN" altLang="en-US" dirty="0"/>
              <a:t>和</a:t>
            </a:r>
            <a:r>
              <a:rPr lang="en-US" altLang="zh-CN" dirty="0"/>
              <a:t>B</a:t>
            </a:r>
            <a:r>
              <a:rPr lang="zh-CN" altLang="en-US" dirty="0"/>
              <a:t>等级的临床预防服务建议</a:t>
            </a:r>
          </a:p>
        </p:txBody>
      </p:sp>
      <p:sp>
        <p:nvSpPr>
          <p:cNvPr id="3" name="内容占位符 2"/>
          <p:cNvSpPr>
            <a:spLocks noGrp="1"/>
          </p:cNvSpPr>
          <p:nvPr>
            <p:ph idx="1"/>
          </p:nvPr>
        </p:nvSpPr>
        <p:spPr>
          <a:xfrm>
            <a:off x="395536" y="1844824"/>
            <a:ext cx="8363272" cy="4525963"/>
          </a:xfrm>
        </p:spPr>
        <p:txBody>
          <a:bodyPr/>
          <a:lstStyle/>
          <a:p>
            <a:r>
              <a:rPr lang="zh-CN" altLang="en-US" dirty="0"/>
              <a:t>详见课本 表</a:t>
            </a:r>
            <a:r>
              <a:rPr lang="en-US" altLang="zh-CN" dirty="0"/>
              <a:t>8-2</a:t>
            </a:r>
          </a:p>
          <a:p>
            <a:endParaRPr lang="en-US" altLang="zh-CN" dirty="0"/>
          </a:p>
          <a:p>
            <a:r>
              <a:rPr lang="zh-CN" altLang="en-US" dirty="0"/>
              <a:t>引自</a:t>
            </a:r>
            <a:r>
              <a:rPr lang="en-US" altLang="zh-CN" dirty="0"/>
              <a:t>www.USPreventiveServicesTaskForce.org </a:t>
            </a:r>
            <a:r>
              <a:rPr lang="zh-CN" altLang="zh-CN" dirty="0"/>
              <a:t>截止到</a:t>
            </a:r>
            <a:r>
              <a:rPr lang="en-US" altLang="zh-CN" dirty="0"/>
              <a:t>2018</a:t>
            </a:r>
            <a:r>
              <a:rPr lang="zh-CN" altLang="zh-CN" dirty="0"/>
              <a:t>年</a:t>
            </a:r>
            <a:r>
              <a:rPr lang="en-US" altLang="zh-CN" dirty="0"/>
              <a:t>6</a:t>
            </a:r>
            <a:r>
              <a:rPr lang="zh-CN" altLang="en-US" dirty="0"/>
              <a:t>月，</a:t>
            </a:r>
            <a:r>
              <a:rPr lang="en-US" altLang="zh-CN" dirty="0"/>
              <a:t>A</a:t>
            </a:r>
            <a:r>
              <a:rPr lang="zh-CN" altLang="zh-CN" dirty="0"/>
              <a:t>和</a:t>
            </a:r>
            <a:r>
              <a:rPr lang="en-US" altLang="zh-CN" dirty="0"/>
              <a:t>B</a:t>
            </a:r>
            <a:r>
              <a:rPr lang="zh-CN" altLang="zh-CN" dirty="0"/>
              <a:t>等级的临床预防服务建议共</a:t>
            </a:r>
            <a:r>
              <a:rPr lang="en-US" altLang="zh-CN" dirty="0"/>
              <a:t>51</a:t>
            </a:r>
            <a:r>
              <a:rPr lang="zh-CN" altLang="zh-CN" dirty="0"/>
              <a:t>项</a:t>
            </a:r>
            <a:endParaRPr lang="zh-CN" altLang="en-US" dirty="0"/>
          </a:p>
        </p:txBody>
      </p:sp>
    </p:spTree>
    <p:extLst>
      <p:ext uri="{BB962C8B-B14F-4D97-AF65-F5344CB8AC3E}">
        <p14:creationId xmlns:p14="http://schemas.microsoft.com/office/powerpoint/2010/main" val="817310754"/>
      </p:ext>
    </p:extLst>
  </p:cSld>
  <p:clrMapOvr>
    <a:masterClrMapping/>
  </p:clrMapOvr>
  <p:transition spd="slow">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85728"/>
            <a:ext cx="7094592" cy="1143000"/>
          </a:xfrm>
        </p:spPr>
        <p:txBody>
          <a:bodyPr/>
          <a:lstStyle/>
          <a:p>
            <a:r>
              <a:rPr lang="zh-CN" altLang="en-US" dirty="0"/>
              <a:t>临床预防服务实施的原则</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重视危险因素的收集</a:t>
            </a:r>
            <a:endParaRPr lang="en-US" altLang="zh-CN" dirty="0"/>
          </a:p>
          <a:p>
            <a:pPr marL="514350" indent="-514350">
              <a:buFont typeface="+mj-lt"/>
              <a:buAutoNum type="arabicPeriod"/>
            </a:pPr>
            <a:r>
              <a:rPr lang="zh-CN" altLang="en-US" dirty="0"/>
              <a:t>重视医患双方共同决策</a:t>
            </a:r>
            <a:endParaRPr lang="en-US" altLang="zh-CN" dirty="0"/>
          </a:p>
          <a:p>
            <a:pPr marL="514350" indent="-514350">
              <a:buFont typeface="+mj-lt"/>
              <a:buAutoNum type="arabicPeriod"/>
            </a:pPr>
            <a:r>
              <a:rPr lang="zh-CN" altLang="en-US" dirty="0"/>
              <a:t>注重预防服务的连续性</a:t>
            </a:r>
            <a:endParaRPr lang="en-US" altLang="zh-CN" dirty="0"/>
          </a:p>
          <a:p>
            <a:pPr marL="514350" indent="-514350">
              <a:buFont typeface="+mj-lt"/>
              <a:buAutoNum type="arabicPeriod"/>
            </a:pPr>
            <a:r>
              <a:rPr lang="zh-CN" altLang="en-US" dirty="0"/>
              <a:t>以健康咨询为先导</a:t>
            </a:r>
            <a:endParaRPr lang="en-US" altLang="zh-CN" dirty="0"/>
          </a:p>
          <a:p>
            <a:pPr marL="514350" indent="-514350">
              <a:buFont typeface="+mj-lt"/>
              <a:buAutoNum type="arabicPeriod"/>
            </a:pPr>
            <a:r>
              <a:rPr lang="zh-CN" altLang="en-US" dirty="0"/>
              <a:t>合理选择健康筛检的内容</a:t>
            </a:r>
            <a:endParaRPr lang="en-US" altLang="zh-CN" dirty="0"/>
          </a:p>
          <a:p>
            <a:pPr marL="514350" indent="-514350">
              <a:buFont typeface="+mj-lt"/>
              <a:buAutoNum type="arabicPeriod"/>
            </a:pPr>
            <a:r>
              <a:rPr lang="zh-CN" altLang="en-US" dirty="0"/>
              <a:t>根据不同年龄阶段的人群特点开展针对性的临床预防服务</a:t>
            </a:r>
          </a:p>
        </p:txBody>
      </p:sp>
    </p:spTree>
    <p:extLst>
      <p:ext uri="{BB962C8B-B14F-4D97-AF65-F5344CB8AC3E}">
        <p14:creationId xmlns:p14="http://schemas.microsoft.com/office/powerpoint/2010/main" val="1349621513"/>
      </p:ext>
    </p:extLst>
  </p:cSld>
  <p:clrMapOvr>
    <a:masterClrMapping/>
  </p:clrMapOvr>
  <p:transition spd="slow">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2184" y="3212976"/>
            <a:ext cx="8964612"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dirty="0"/>
              <a:t>健康信息收集与危险度评估</a:t>
            </a:r>
            <a:endParaRPr lang="zh-CN" altLang="en-US" sz="4400" dirty="0"/>
          </a:p>
        </p:txBody>
      </p:sp>
    </p:spTree>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714500" y="357188"/>
            <a:ext cx="6467475" cy="71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dirty="0"/>
              <a:t>健康信息收集的内容</a:t>
            </a:r>
          </a:p>
        </p:txBody>
      </p:sp>
      <p:sp>
        <p:nvSpPr>
          <p:cNvPr id="64515" name="Rectangle 3"/>
          <p:cNvSpPr>
            <a:spLocks noGrp="1" noChangeArrowheads="1"/>
          </p:cNvSpPr>
          <p:nvPr>
            <p:ph type="body" sz="half" idx="1"/>
          </p:nvPr>
        </p:nvSpPr>
        <p:spPr bwMode="auto">
          <a:xfrm>
            <a:off x="2843213" y="1557338"/>
            <a:ext cx="4098925" cy="447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spcBef>
                <a:spcPct val="30000"/>
              </a:spcBef>
            </a:pPr>
            <a:r>
              <a:rPr lang="zh-CN" altLang="en-US" dirty="0"/>
              <a:t>个人信息</a:t>
            </a:r>
            <a:endParaRPr lang="en-US" altLang="zh-CN" dirty="0"/>
          </a:p>
          <a:p>
            <a:pPr eaLnBrk="1" hangingPunct="1">
              <a:lnSpc>
                <a:spcPct val="90000"/>
              </a:lnSpc>
              <a:spcBef>
                <a:spcPct val="30000"/>
              </a:spcBef>
            </a:pPr>
            <a:r>
              <a:rPr lang="zh-CN" altLang="en-US" dirty="0"/>
              <a:t>吸烟</a:t>
            </a:r>
          </a:p>
          <a:p>
            <a:pPr eaLnBrk="1" hangingPunct="1">
              <a:lnSpc>
                <a:spcPct val="90000"/>
              </a:lnSpc>
              <a:spcBef>
                <a:spcPct val="30000"/>
              </a:spcBef>
            </a:pPr>
            <a:r>
              <a:rPr lang="zh-CN" altLang="en-US" dirty="0"/>
              <a:t>身体活动</a:t>
            </a:r>
            <a:endParaRPr lang="en-US" altLang="zh-CN" dirty="0"/>
          </a:p>
          <a:p>
            <a:pPr eaLnBrk="1" hangingPunct="1">
              <a:lnSpc>
                <a:spcPct val="90000"/>
              </a:lnSpc>
              <a:spcBef>
                <a:spcPct val="30000"/>
              </a:spcBef>
            </a:pPr>
            <a:r>
              <a:rPr lang="zh-CN" altLang="en-US" dirty="0"/>
              <a:t>日常饮食</a:t>
            </a:r>
          </a:p>
          <a:p>
            <a:pPr eaLnBrk="1" hangingPunct="1">
              <a:lnSpc>
                <a:spcPct val="90000"/>
              </a:lnSpc>
              <a:spcBef>
                <a:spcPct val="30000"/>
              </a:spcBef>
            </a:pPr>
            <a:r>
              <a:rPr lang="zh-CN" altLang="en-US" dirty="0"/>
              <a:t>性生活</a:t>
            </a:r>
          </a:p>
          <a:p>
            <a:pPr eaLnBrk="1" hangingPunct="1">
              <a:lnSpc>
                <a:spcPct val="90000"/>
              </a:lnSpc>
              <a:spcBef>
                <a:spcPct val="30000"/>
              </a:spcBef>
            </a:pPr>
            <a:r>
              <a:rPr lang="zh-CN" altLang="en-US" dirty="0"/>
              <a:t>酒精及其他药物使用</a:t>
            </a:r>
          </a:p>
          <a:p>
            <a:pPr eaLnBrk="1" hangingPunct="1">
              <a:lnSpc>
                <a:spcPct val="90000"/>
              </a:lnSpc>
              <a:spcBef>
                <a:spcPct val="30000"/>
              </a:spcBef>
            </a:pPr>
            <a:r>
              <a:rPr lang="zh-CN" altLang="en-US" dirty="0"/>
              <a:t>职业与环境危险因素</a:t>
            </a:r>
          </a:p>
          <a:p>
            <a:pPr eaLnBrk="1" hangingPunct="1">
              <a:lnSpc>
                <a:spcPct val="90000"/>
              </a:lnSpc>
              <a:spcBef>
                <a:spcPct val="30000"/>
              </a:spcBef>
            </a:pPr>
            <a:r>
              <a:rPr lang="zh-CN" altLang="en-US" dirty="0"/>
              <a:t>筛检</a:t>
            </a:r>
          </a:p>
          <a:p>
            <a:pPr eaLnBrk="1" hangingPunct="1">
              <a:lnSpc>
                <a:spcPct val="90000"/>
              </a:lnSpc>
              <a:spcBef>
                <a:spcPct val="30000"/>
              </a:spcBef>
            </a:pPr>
            <a:r>
              <a:rPr lang="zh-CN" altLang="en-US" dirty="0"/>
              <a:t>化学预防</a:t>
            </a:r>
            <a:endParaRPr lang="en-US" altLang="zh-CN" dirty="0"/>
          </a:p>
          <a:p>
            <a:pPr eaLnBrk="1" hangingPunct="1">
              <a:lnSpc>
                <a:spcPct val="90000"/>
              </a:lnSpc>
              <a:spcBef>
                <a:spcPct val="30000"/>
              </a:spcBef>
            </a:pPr>
            <a:r>
              <a:rPr lang="en-US" altLang="zh-CN" dirty="0"/>
              <a:t>… </a:t>
            </a:r>
            <a:endParaRPr lang="zh-CN" altLang="en-US" dirty="0"/>
          </a:p>
        </p:txBody>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4F4F4"/>
        </a:solidFill>
        <a:effectLst/>
      </p:bgPr>
    </p:bg>
    <p:spTree>
      <p:nvGrpSpPr>
        <p:cNvPr id="1" name=""/>
        <p:cNvGrpSpPr/>
        <p:nvPr/>
      </p:nvGrpSpPr>
      <p:grpSpPr>
        <a:xfrm>
          <a:off x="0" y="0"/>
          <a:ext cx="0" cy="0"/>
          <a:chOff x="0" y="0"/>
          <a:chExt cx="0" cy="0"/>
        </a:xfrm>
      </p:grpSpPr>
      <p:grpSp>
        <p:nvGrpSpPr>
          <p:cNvPr id="6146" name="Group 8"/>
          <p:cNvGrpSpPr>
            <a:grpSpLocks/>
          </p:cNvGrpSpPr>
          <p:nvPr/>
        </p:nvGrpSpPr>
        <p:grpSpPr bwMode="auto">
          <a:xfrm rot="-4444488">
            <a:off x="1604169" y="-132556"/>
            <a:ext cx="6596062" cy="6940550"/>
            <a:chOff x="612" y="119"/>
            <a:chExt cx="4491" cy="4201"/>
          </a:xfrm>
        </p:grpSpPr>
        <p:sp>
          <p:nvSpPr>
            <p:cNvPr id="6157" name="Oval 9"/>
            <p:cNvSpPr>
              <a:spLocks noChangeArrowheads="1"/>
            </p:cNvSpPr>
            <p:nvPr/>
          </p:nvSpPr>
          <p:spPr bwMode="auto">
            <a:xfrm>
              <a:off x="612" y="119"/>
              <a:ext cx="4491" cy="4201"/>
            </a:xfrm>
            <a:prstGeom prst="ellipse">
              <a:avLst/>
            </a:prstGeom>
            <a:solidFill>
              <a:srgbClr val="99CCFF"/>
            </a:solidFill>
            <a:ln w="28575">
              <a:solidFill>
                <a:srgbClr val="003399"/>
              </a:solidFill>
              <a:round/>
              <a:headEnd/>
              <a:tailEnd/>
            </a:ln>
          </p:spPr>
          <p:txBody>
            <a:bodyPr vert="eaVert"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8" name="WordArt 10"/>
            <p:cNvSpPr>
              <a:spLocks noChangeArrowheads="1" noChangeShapeType="1" noTextEdit="1"/>
            </p:cNvSpPr>
            <p:nvPr/>
          </p:nvSpPr>
          <p:spPr bwMode="auto">
            <a:xfrm rot="4653563">
              <a:off x="980" y="249"/>
              <a:ext cx="3725" cy="3984"/>
            </a:xfrm>
            <a:prstGeom prst="rect">
              <a:avLst/>
            </a:prstGeom>
          </p:spPr>
          <p:txBody>
            <a:bodyPr spcFirstLastPara="1" wrap="none" fromWordArt="1">
              <a:prstTxWarp prst="textArchUp">
                <a:avLst>
                  <a:gd name="adj" fmla="val 7782950"/>
                </a:avLst>
              </a:prstTxWarp>
            </a:bodyPr>
            <a:lstStyle/>
            <a:p>
              <a:pPr algn="ctr"/>
              <a:r>
                <a:rPr lang="zh-CN" altLang="en-US" sz="1400" kern="10">
                  <a:ln w="18415">
                    <a:solidFill>
                      <a:srgbClr val="FFFFFF"/>
                    </a:solidFill>
                    <a:round/>
                    <a:headEnd/>
                    <a:tailEnd/>
                  </a:ln>
                  <a:solidFill>
                    <a:srgbClr val="99CCFF"/>
                  </a:solidFill>
                  <a:effectLst>
                    <a:outerShdw algn="tl" rotWithShape="0">
                      <a:srgbClr val="000000">
                        <a:alpha val="70000"/>
                      </a:srgbClr>
                    </a:outerShdw>
                  </a:effectLst>
                  <a:latin typeface="黑体" panose="02010609060101010101" pitchFamily="49" charset="-122"/>
                  <a:ea typeface="黑体" panose="02010609060101010101" pitchFamily="49" charset="-122"/>
                </a:rPr>
                <a:t>在全球、国家地方各级水平上的社会、经济、卫生、环境条件和政治因素等</a:t>
              </a:r>
            </a:p>
          </p:txBody>
        </p:sp>
      </p:grpSp>
      <p:grpSp>
        <p:nvGrpSpPr>
          <p:cNvPr id="6147" name="Group 2"/>
          <p:cNvGrpSpPr>
            <a:grpSpLocks/>
          </p:cNvGrpSpPr>
          <p:nvPr/>
        </p:nvGrpSpPr>
        <p:grpSpPr bwMode="auto">
          <a:xfrm>
            <a:off x="2149475" y="719138"/>
            <a:ext cx="5616575" cy="5327650"/>
            <a:chOff x="1111" y="572"/>
            <a:chExt cx="3538" cy="3356"/>
          </a:xfrm>
        </p:grpSpPr>
        <p:sp>
          <p:nvSpPr>
            <p:cNvPr id="6155" name="AutoShape 3"/>
            <p:cNvSpPr>
              <a:spLocks noChangeArrowheads="1"/>
            </p:cNvSpPr>
            <p:nvPr/>
          </p:nvSpPr>
          <p:spPr bwMode="auto">
            <a:xfrm>
              <a:off x="1111" y="572"/>
              <a:ext cx="3538" cy="3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0 h 21600"/>
                <a:gd name="T26" fmla="*/ 18438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53" y="10800"/>
                  </a:moveTo>
                  <a:cubicBezTo>
                    <a:pt x="2653" y="15299"/>
                    <a:pt x="6301" y="18947"/>
                    <a:pt x="10800" y="18947"/>
                  </a:cubicBezTo>
                  <a:cubicBezTo>
                    <a:pt x="15299" y="18947"/>
                    <a:pt x="18947" y="15299"/>
                    <a:pt x="18947" y="10800"/>
                  </a:cubicBezTo>
                  <a:cubicBezTo>
                    <a:pt x="18947" y="6301"/>
                    <a:pt x="15299" y="2653"/>
                    <a:pt x="10800" y="2653"/>
                  </a:cubicBezTo>
                  <a:cubicBezTo>
                    <a:pt x="6301" y="2653"/>
                    <a:pt x="2653" y="6301"/>
                    <a:pt x="2653" y="10800"/>
                  </a:cubicBezTo>
                  <a:close/>
                </a:path>
              </a:pathLst>
            </a:custGeom>
            <a:gradFill rotWithShape="1">
              <a:gsLst>
                <a:gs pos="0">
                  <a:srgbClr val="D1A7A7"/>
                </a:gs>
                <a:gs pos="50000">
                  <a:srgbClr val="FFCCCC"/>
                </a:gs>
                <a:gs pos="100000">
                  <a:srgbClr val="D1A7A7"/>
                </a:gs>
              </a:gsLst>
              <a:lin ang="5400000" scaled="1"/>
            </a:gradFill>
            <a:ln w="28575">
              <a:solidFill>
                <a:srgbClr val="336699"/>
              </a:solidFill>
              <a:prstDash val="sysDot"/>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6" name="WordArt 4"/>
            <p:cNvSpPr>
              <a:spLocks noChangeArrowheads="1" noChangeShapeType="1" noTextEdit="1"/>
            </p:cNvSpPr>
            <p:nvPr/>
          </p:nvSpPr>
          <p:spPr bwMode="auto">
            <a:xfrm>
              <a:off x="1882" y="1207"/>
              <a:ext cx="1996" cy="1679"/>
            </a:xfrm>
            <a:prstGeom prst="rect">
              <a:avLst/>
            </a:prstGeom>
          </p:spPr>
          <p:txBody>
            <a:bodyPr spcFirstLastPara="1" wrap="none" fromWordArt="1">
              <a:prstTxWarp prst="textArchUp">
                <a:avLst>
                  <a:gd name="adj" fmla="val 10873428"/>
                </a:avLst>
              </a:prstTxWarp>
            </a:bodyPr>
            <a:lstStyle/>
            <a:p>
              <a:pPr algn="ctr"/>
              <a:endParaRPr lang="zh-CN" altLang="en-US" b="1" kern="10">
                <a:ln w="9525">
                  <a:solidFill>
                    <a:srgbClr val="003366"/>
                  </a:solidFill>
                  <a:round/>
                  <a:headEnd/>
                  <a:tailEnd/>
                </a:ln>
                <a:solidFill>
                  <a:srgbClr val="008000"/>
                </a:solidFill>
                <a:latin typeface="黑体" panose="02010609060101010101" pitchFamily="49" charset="-122"/>
                <a:ea typeface="黑体" panose="02010609060101010101" pitchFamily="49" charset="-122"/>
              </a:endParaRPr>
            </a:p>
          </p:txBody>
        </p:sp>
      </p:grpSp>
      <p:sp>
        <p:nvSpPr>
          <p:cNvPr id="221195" name="WordArt 11"/>
          <p:cNvSpPr>
            <a:spLocks noChangeArrowheads="1" noChangeShapeType="1" noTextEdit="1"/>
          </p:cNvSpPr>
          <p:nvPr/>
        </p:nvSpPr>
        <p:spPr bwMode="auto">
          <a:xfrm>
            <a:off x="2771775" y="1123950"/>
            <a:ext cx="4392613" cy="3097213"/>
          </a:xfrm>
          <a:prstGeom prst="rect">
            <a:avLst/>
          </a:prstGeom>
        </p:spPr>
        <p:txBody>
          <a:bodyPr spcFirstLastPara="1" wrap="none" fromWordArt="1">
            <a:prstTxWarp prst="textArchUp">
              <a:avLst>
                <a:gd name="adj" fmla="val 10992420"/>
              </a:avLst>
            </a:prstTxWarp>
          </a:bodyPr>
          <a:lstStyle/>
          <a:p>
            <a:pPr algn="ctr"/>
            <a:endParaRPr lang="zh-CN" altLang="en-US" b="1" kern="10" spc="900">
              <a:ln w="9525">
                <a:solidFill>
                  <a:srgbClr val="000000"/>
                </a:solidFill>
                <a:round/>
                <a:headEnd/>
                <a:tailEnd/>
              </a:ln>
              <a:solidFill>
                <a:srgbClr val="99CC00"/>
              </a:solidFill>
              <a:latin typeface="黑体" panose="02010609060101010101" pitchFamily="49" charset="-122"/>
              <a:ea typeface="黑体" panose="02010609060101010101" pitchFamily="49" charset="-122"/>
            </a:endParaRPr>
          </a:p>
        </p:txBody>
      </p:sp>
      <p:grpSp>
        <p:nvGrpSpPr>
          <p:cNvPr id="4" name="组合 17"/>
          <p:cNvGrpSpPr>
            <a:grpSpLocks/>
          </p:cNvGrpSpPr>
          <p:nvPr/>
        </p:nvGrpSpPr>
        <p:grpSpPr bwMode="auto">
          <a:xfrm>
            <a:off x="3552825" y="2136775"/>
            <a:ext cx="2808288" cy="2630488"/>
            <a:chOff x="3552803" y="2136775"/>
            <a:chExt cx="2808287" cy="2630488"/>
          </a:xfrm>
        </p:grpSpPr>
        <p:grpSp>
          <p:nvGrpSpPr>
            <p:cNvPr id="6151" name="Group 5"/>
            <p:cNvGrpSpPr>
              <a:grpSpLocks/>
            </p:cNvGrpSpPr>
            <p:nvPr/>
          </p:nvGrpSpPr>
          <p:grpSpPr bwMode="auto">
            <a:xfrm>
              <a:off x="3552803" y="2136775"/>
              <a:ext cx="2808287" cy="2630488"/>
              <a:chOff x="1995" y="1465"/>
              <a:chExt cx="1769" cy="1657"/>
            </a:xfrm>
          </p:grpSpPr>
          <p:sp>
            <p:nvSpPr>
              <p:cNvPr id="6153" name="AutoShape 6"/>
              <p:cNvSpPr>
                <a:spLocks noChangeArrowheads="1"/>
              </p:cNvSpPr>
              <p:nvPr/>
            </p:nvSpPr>
            <p:spPr bwMode="auto">
              <a:xfrm>
                <a:off x="1995" y="1465"/>
                <a:ext cx="1769" cy="16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8 h 21600"/>
                  <a:gd name="T26" fmla="*/ 18438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029" y="10800"/>
                    </a:moveTo>
                    <a:cubicBezTo>
                      <a:pt x="5029" y="13987"/>
                      <a:pt x="7613" y="16571"/>
                      <a:pt x="10800" y="16571"/>
                    </a:cubicBezTo>
                    <a:cubicBezTo>
                      <a:pt x="13987" y="16571"/>
                      <a:pt x="16571" y="13987"/>
                      <a:pt x="16571" y="10800"/>
                    </a:cubicBezTo>
                    <a:cubicBezTo>
                      <a:pt x="16571" y="7613"/>
                      <a:pt x="13987" y="5029"/>
                      <a:pt x="10800" y="5029"/>
                    </a:cubicBezTo>
                    <a:cubicBezTo>
                      <a:pt x="7613" y="5029"/>
                      <a:pt x="5029" y="7613"/>
                      <a:pt x="5029" y="10800"/>
                    </a:cubicBezTo>
                    <a:close/>
                  </a:path>
                </a:pathLst>
              </a:custGeom>
              <a:gradFill rotWithShape="1">
                <a:gsLst>
                  <a:gs pos="0">
                    <a:srgbClr val="D1A7A7"/>
                  </a:gs>
                  <a:gs pos="50000">
                    <a:srgbClr val="FFCCCC"/>
                  </a:gs>
                  <a:gs pos="100000">
                    <a:srgbClr val="D1A7A7"/>
                  </a:gs>
                </a:gsLst>
                <a:lin ang="5400000" scaled="1"/>
              </a:gradFill>
              <a:ln w="28575">
                <a:solidFill>
                  <a:srgbClr val="336699"/>
                </a:solidFill>
                <a:prstDash val="sysDot"/>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4" name="Text Box 7"/>
              <p:cNvSpPr txBox="1">
                <a:spLocks noChangeArrowheads="1"/>
              </p:cNvSpPr>
              <p:nvPr/>
            </p:nvSpPr>
            <p:spPr bwMode="auto">
              <a:xfrm>
                <a:off x="2472" y="1979"/>
                <a:ext cx="72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solidFill>
                      <a:srgbClr val="800000"/>
                    </a:solidFill>
                    <a:latin typeface="Arial" panose="020B0604020202020204" pitchFamily="34" charset="0"/>
                    <a:ea typeface="黑体" panose="02010609060101010101" pitchFamily="49" charset="-122"/>
                  </a:rPr>
                  <a:t>临床预防服务</a:t>
                </a:r>
              </a:p>
            </p:txBody>
          </p:sp>
        </p:grpSp>
        <p:sp>
          <p:nvSpPr>
            <p:cNvPr id="6152" name="WordArt 12"/>
            <p:cNvSpPr>
              <a:spLocks noChangeArrowheads="1" noChangeShapeType="1" noTextEdit="1"/>
            </p:cNvSpPr>
            <p:nvPr/>
          </p:nvSpPr>
          <p:spPr bwMode="auto">
            <a:xfrm rot="225128">
              <a:off x="3856045" y="2402139"/>
              <a:ext cx="2219180" cy="2317331"/>
            </a:xfrm>
            <a:prstGeom prst="rect">
              <a:avLst/>
            </a:prstGeom>
          </p:spPr>
          <p:txBody>
            <a:bodyPr spcFirstLastPara="1" wrap="none" fromWordArt="1">
              <a:prstTxWarp prst="textArchUp">
                <a:avLst>
                  <a:gd name="adj" fmla="val 10333460"/>
                </a:avLst>
              </a:prstTxWarp>
            </a:bodyPr>
            <a:lstStyle/>
            <a:p>
              <a:pPr algn="ctr"/>
              <a:r>
                <a:rPr lang="zh-CN" altLang="en-US" sz="4800" b="1" kern="10" spc="700">
                  <a:ln w="9525">
                    <a:solidFill>
                      <a:srgbClr val="003366"/>
                    </a:solidFill>
                    <a:round/>
                    <a:headEnd/>
                    <a:tailEnd/>
                  </a:ln>
                  <a:solidFill>
                    <a:srgbClr val="003366"/>
                  </a:solidFill>
                  <a:latin typeface="黑体" panose="02010609060101010101" pitchFamily="49" charset="-122"/>
                  <a:ea typeface="黑体" panose="02010609060101010101" pitchFamily="49" charset="-122"/>
                </a:rPr>
                <a:t>行为干预：吸烟、身体活动、营养</a:t>
              </a:r>
            </a:p>
          </p:txBody>
        </p:sp>
      </p:grpSp>
      <p:sp>
        <p:nvSpPr>
          <p:cNvPr id="6150" name="Text Box 16"/>
          <p:cNvSpPr txBox="1">
            <a:spLocks noChangeArrowheads="1"/>
          </p:cNvSpPr>
          <p:nvPr/>
        </p:nvSpPr>
        <p:spPr bwMode="auto">
          <a:xfrm>
            <a:off x="395288" y="2276475"/>
            <a:ext cx="762000" cy="2663825"/>
          </a:xfrm>
          <a:prstGeom prst="rect">
            <a:avLst/>
          </a:prstGeom>
          <a:noFill/>
          <a:ln w="28575">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a:solidFill>
                  <a:srgbClr val="003399"/>
                </a:solidFill>
                <a:latin typeface="Arial" panose="020B0604020202020204" pitchFamily="34" charset="0"/>
                <a:ea typeface="黑体" panose="02010609060101010101" pitchFamily="49" charset="-122"/>
              </a:rPr>
              <a:t>生态学模型</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221195"/>
                                        </p:tgtEl>
                                        <p:attrNameLst>
                                          <p:attrName>style.visibility</p:attrName>
                                        </p:attrNameLst>
                                      </p:cBhvr>
                                      <p:to>
                                        <p:strVal val="visible"/>
                                      </p:to>
                                    </p:set>
                                    <p:animEffect transition="in" filter="box(out)">
                                      <p:cBhvr>
                                        <p:cTn id="7" dur="500"/>
                                        <p:tgtEl>
                                          <p:spTgt spid="221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7643" y="332656"/>
            <a:ext cx="7283152" cy="1143000"/>
          </a:xfrm>
        </p:spPr>
        <p:txBody>
          <a:bodyPr/>
          <a:lstStyle/>
          <a:p>
            <a:r>
              <a:rPr lang="zh-CN" altLang="en-US" sz="4400" dirty="0"/>
              <a:t>健康信息收集注意事项</a:t>
            </a:r>
          </a:p>
        </p:txBody>
      </p:sp>
      <p:sp>
        <p:nvSpPr>
          <p:cNvPr id="3" name="内容占位符 2"/>
          <p:cNvSpPr>
            <a:spLocks noGrp="1"/>
          </p:cNvSpPr>
          <p:nvPr>
            <p:ph sz="half" idx="1"/>
          </p:nvPr>
        </p:nvSpPr>
        <p:spPr>
          <a:xfrm>
            <a:off x="467544" y="1772816"/>
            <a:ext cx="8003232" cy="4525963"/>
          </a:xfrm>
        </p:spPr>
        <p:txBody>
          <a:bodyPr/>
          <a:lstStyle/>
          <a:p>
            <a:pPr eaLnBrk="1" hangingPunct="1">
              <a:lnSpc>
                <a:spcPct val="150000"/>
              </a:lnSpc>
              <a:spcBef>
                <a:spcPct val="30000"/>
              </a:spcBef>
            </a:pPr>
            <a:r>
              <a:rPr lang="zh-CN" altLang="en-US" dirty="0"/>
              <a:t>应用开放式问题，保持目光接触</a:t>
            </a:r>
            <a:endParaRPr lang="en-US" altLang="zh-CN" dirty="0"/>
          </a:p>
          <a:p>
            <a:pPr eaLnBrk="1" hangingPunct="1">
              <a:lnSpc>
                <a:spcPct val="150000"/>
              </a:lnSpc>
              <a:spcBef>
                <a:spcPct val="30000"/>
              </a:spcBef>
            </a:pPr>
            <a:r>
              <a:rPr lang="zh-CN" altLang="en-US" dirty="0"/>
              <a:t>注意患者的情绪反应</a:t>
            </a:r>
            <a:endParaRPr lang="en-US" altLang="zh-CN" dirty="0"/>
          </a:p>
          <a:p>
            <a:pPr eaLnBrk="1" hangingPunct="1">
              <a:lnSpc>
                <a:spcPct val="150000"/>
              </a:lnSpc>
              <a:spcBef>
                <a:spcPct val="30000"/>
              </a:spcBef>
            </a:pPr>
            <a:r>
              <a:rPr lang="zh-CN" altLang="en-US" dirty="0"/>
              <a:t>注意患者的措词、语调、语音、语速和非语言性交流</a:t>
            </a:r>
            <a:endParaRPr lang="en-US" altLang="zh-CN" dirty="0"/>
          </a:p>
          <a:p>
            <a:pPr eaLnBrk="1" hangingPunct="1">
              <a:lnSpc>
                <a:spcPct val="150000"/>
              </a:lnSpc>
              <a:spcBef>
                <a:spcPct val="30000"/>
              </a:spcBef>
            </a:pPr>
            <a:r>
              <a:rPr lang="zh-CN" altLang="en-US" dirty="0"/>
              <a:t>识别并向患者提出共同分担</a:t>
            </a:r>
            <a:endParaRPr lang="en-US" altLang="zh-CN" dirty="0"/>
          </a:p>
          <a:p>
            <a:endParaRPr lang="zh-CN" altLang="en-US" dirty="0"/>
          </a:p>
        </p:txBody>
      </p:sp>
    </p:spTree>
    <p:extLst>
      <p:ext uri="{BB962C8B-B14F-4D97-AF65-F5344CB8AC3E}">
        <p14:creationId xmlns:p14="http://schemas.microsoft.com/office/powerpoint/2010/main" val="2501680268"/>
      </p:ext>
    </p:extLst>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xfrm>
            <a:off x="467544" y="1772817"/>
            <a:ext cx="7872412" cy="24753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buFont typeface="Wingdings" panose="05000000000000000000" pitchFamily="2" charset="2"/>
              <a:buNone/>
            </a:pPr>
            <a:r>
              <a:rPr lang="zh-CN" altLang="en-US" sz="2800" dirty="0"/>
              <a:t> </a:t>
            </a:r>
            <a:r>
              <a:rPr lang="zh-CN" altLang="en-US" sz="2800" dirty="0">
                <a:sym typeface="+mn-ea"/>
              </a:rPr>
              <a:t>健康风险评估（</a:t>
            </a:r>
            <a:r>
              <a:rPr lang="en-US" altLang="zh-CN" sz="2800" dirty="0">
                <a:sym typeface="+mn-ea"/>
              </a:rPr>
              <a:t>health risk appraisal</a:t>
            </a:r>
            <a:r>
              <a:rPr lang="zh-CN" altLang="en-US" sz="2800" dirty="0">
                <a:sym typeface="+mn-ea"/>
              </a:rPr>
              <a:t>，</a:t>
            </a:r>
            <a:r>
              <a:rPr lang="en-US" altLang="zh-CN" sz="2800" dirty="0">
                <a:sym typeface="+mn-ea"/>
              </a:rPr>
              <a:t>HRA</a:t>
            </a:r>
            <a:r>
              <a:rPr lang="zh-CN" altLang="en-US" sz="2800" dirty="0">
                <a:sym typeface="+mn-ea"/>
              </a:rPr>
              <a:t>）是一种用于描述和评估个体的健康危险因素所导致的某一特定疾病或因为某种特定疾病而死亡可能性的方法和工具。</a:t>
            </a:r>
            <a:endParaRPr lang="en-US" altLang="zh-CN" sz="2800" dirty="0"/>
          </a:p>
          <a:p>
            <a:pPr eaLnBrk="1" hangingPunct="1">
              <a:lnSpc>
                <a:spcPct val="110000"/>
              </a:lnSpc>
              <a:buFont typeface="Wingdings" panose="05000000000000000000" pitchFamily="2" charset="2"/>
              <a:buNone/>
            </a:pPr>
            <a:endParaRPr lang="zh-CN" altLang="en-US" sz="2800" dirty="0">
              <a:latin typeface="幼圆" panose="02010509060101010101" pitchFamily="49" charset="-122"/>
              <a:ea typeface="幼圆" panose="02010509060101010101" pitchFamily="49" charset="-122"/>
            </a:endParaRPr>
          </a:p>
        </p:txBody>
      </p:sp>
      <p:sp>
        <p:nvSpPr>
          <p:cNvPr id="65539" name="Rectangle 3"/>
          <p:cNvSpPr>
            <a:spLocks noGrp="1" noChangeArrowheads="1"/>
          </p:cNvSpPr>
          <p:nvPr>
            <p:ph type="title"/>
          </p:nvPr>
        </p:nvSpPr>
        <p:spPr bwMode="auto">
          <a:xfrm>
            <a:off x="250825" y="333375"/>
            <a:ext cx="763354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993" tIns="45712" rIns="35993" bIns="45712" numCol="1" anchor="t" anchorCtr="1" compatLnSpc="1">
            <a:prstTxWarp prst="textNoShape">
              <a:avLst/>
            </a:prstTxWarp>
          </a:bodyPr>
          <a:lstStyle/>
          <a:p>
            <a:pPr eaLnBrk="1" hangingPunct="1"/>
            <a:r>
              <a:rPr lang="zh-CN" altLang="en-US" sz="4400" dirty="0"/>
              <a:t>健康风险评估</a:t>
            </a:r>
          </a:p>
        </p:txBody>
      </p:sp>
      <p:sp>
        <p:nvSpPr>
          <p:cNvPr id="4" name="流程图: 接点 3"/>
          <p:cNvSpPr/>
          <p:nvPr/>
        </p:nvSpPr>
        <p:spPr>
          <a:xfrm>
            <a:off x="1907705" y="4248146"/>
            <a:ext cx="1371278" cy="1578196"/>
          </a:xfrm>
          <a:prstGeom prst="flowChartConnector">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个人健康信息</a:t>
            </a:r>
          </a:p>
        </p:txBody>
      </p:sp>
      <p:cxnSp>
        <p:nvCxnSpPr>
          <p:cNvPr id="5" name="直接箭头连接符 4"/>
          <p:cNvCxnSpPr/>
          <p:nvPr/>
        </p:nvCxnSpPr>
        <p:spPr>
          <a:xfrm flipV="1">
            <a:off x="3278981" y="4881561"/>
            <a:ext cx="2471738" cy="1"/>
          </a:xfrm>
          <a:prstGeom prst="straightConnector1">
            <a:avLst/>
          </a:prstGeom>
          <a:ln w="76200">
            <a:solidFill>
              <a:srgbClr val="127FB8"/>
            </a:solidFill>
            <a:tailEnd type="triangle"/>
          </a:ln>
        </p:spPr>
        <p:style>
          <a:lnRef idx="1">
            <a:schemeClr val="accent1"/>
          </a:lnRef>
          <a:fillRef idx="0">
            <a:schemeClr val="accent1"/>
          </a:fillRef>
          <a:effectRef idx="0">
            <a:schemeClr val="accent1"/>
          </a:effectRef>
          <a:fontRef idx="minor">
            <a:schemeClr val="tx1"/>
          </a:fontRef>
        </p:style>
      </p:cxnSp>
      <p:sp>
        <p:nvSpPr>
          <p:cNvPr id="6" name="标注: 上箭头 4"/>
          <p:cNvSpPr/>
          <p:nvPr/>
        </p:nvSpPr>
        <p:spPr>
          <a:xfrm>
            <a:off x="3968353" y="4881560"/>
            <a:ext cx="1179711" cy="1499768"/>
          </a:xfrm>
          <a:prstGeom prst="upArrowCallout">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数学模型</a:t>
            </a:r>
          </a:p>
        </p:txBody>
      </p:sp>
      <p:sp>
        <p:nvSpPr>
          <p:cNvPr id="7" name="流程图: 接点 11"/>
          <p:cNvSpPr/>
          <p:nvPr/>
        </p:nvSpPr>
        <p:spPr>
          <a:xfrm>
            <a:off x="5750719" y="4248146"/>
            <a:ext cx="1341561" cy="1578196"/>
          </a:xfrm>
          <a:prstGeom prst="flowChartConnector">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疾病或死亡的危险性</a:t>
            </a:r>
          </a:p>
        </p:txBody>
      </p:sp>
      <p:sp>
        <p:nvSpPr>
          <p:cNvPr id="8" name="文本框 16"/>
          <p:cNvSpPr txBox="1"/>
          <p:nvPr/>
        </p:nvSpPr>
        <p:spPr>
          <a:xfrm>
            <a:off x="4224375" y="4423036"/>
            <a:ext cx="936103" cy="369332"/>
          </a:xfrm>
          <a:prstGeom prst="rect">
            <a:avLst/>
          </a:prstGeom>
          <a:noFill/>
        </p:spPr>
        <p:txBody>
          <a:bodyPr wrap="square" rtlCol="0">
            <a:spAutoFit/>
          </a:bodyPr>
          <a:lstStyle/>
          <a:p>
            <a:r>
              <a:rPr lang="zh-CN" altLang="en-US" dirty="0">
                <a:solidFill>
                  <a:schemeClr val="tx1">
                    <a:lumMod val="10000"/>
                  </a:schemeClr>
                </a:solidFill>
                <a:latin typeface="微软雅黑" panose="020B0503020204020204" pitchFamily="34" charset="-122"/>
                <a:ea typeface="微软雅黑" panose="020B0503020204020204" pitchFamily="34" charset="-122"/>
              </a:rPr>
              <a:t>评估</a:t>
            </a:r>
          </a:p>
        </p:txBody>
      </p:sp>
    </p:spTree>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descr="C:\Users\user\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2007"/>
      </p:ext>
    </p:extLst>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1742980" y="332656"/>
            <a:ext cx="7416477"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400" dirty="0"/>
              <a:t>危险度评估</a:t>
            </a:r>
            <a:r>
              <a:rPr lang="en-US" altLang="zh-CN" sz="4400" dirty="0"/>
              <a:t>-</a:t>
            </a:r>
            <a:r>
              <a:rPr lang="zh-CN" altLang="en-US" sz="4400" dirty="0"/>
              <a:t>预防医学教研室</a:t>
            </a:r>
          </a:p>
        </p:txBody>
      </p:sp>
      <p:sp>
        <p:nvSpPr>
          <p:cNvPr id="68611" name="Rectangle 3"/>
          <p:cNvSpPr>
            <a:spLocks noGrp="1" noChangeArrowheads="1"/>
          </p:cNvSpPr>
          <p:nvPr>
            <p:ph type="body" idx="1"/>
          </p:nvPr>
        </p:nvSpPr>
        <p:spPr bwMode="auto">
          <a:xfrm>
            <a:off x="357188" y="1785938"/>
            <a:ext cx="878681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 typeface="Symbol" panose="05050102010706020507" pitchFamily="18" charset="2"/>
              <a:buNone/>
            </a:pPr>
            <a:r>
              <a:rPr lang="zh-CN" altLang="en-US" sz="2800" dirty="0">
                <a:latin typeface="宋体" panose="02010600030101010101" pitchFamily="2" charset="-122"/>
                <a:ea typeface="宋体" panose="02010600030101010101" pitchFamily="2" charset="-122"/>
              </a:rPr>
              <a:t>网址：</a:t>
            </a:r>
          </a:p>
          <a:p>
            <a:pPr>
              <a:lnSpc>
                <a:spcPct val="80000"/>
              </a:lnSpc>
            </a:pPr>
            <a:r>
              <a:rPr lang="en-US" altLang="zh-CN" dirty="0"/>
              <a:t>http://pp.premed.fudan.edu.cn/hrm/index.act</a:t>
            </a:r>
          </a:p>
          <a:p>
            <a:pPr>
              <a:lnSpc>
                <a:spcPct val="80000"/>
              </a:lnSpc>
            </a:pPr>
            <a:endParaRPr lang="en-US" altLang="zh-CN" dirty="0"/>
          </a:p>
          <a:p>
            <a:pPr>
              <a:lnSpc>
                <a:spcPct val="80000"/>
              </a:lnSpc>
              <a:buFont typeface="Symbol" panose="05050102010706020507" pitchFamily="18" charset="2"/>
              <a:buNone/>
            </a:pPr>
            <a:endParaRPr lang="zh-CN" altLang="en-US" sz="2800" dirty="0">
              <a:latin typeface="宋体" panose="02010600030101010101" pitchFamily="2" charset="-122"/>
              <a:ea typeface="宋体" panose="02010600030101010101" pitchFamily="2" charset="-122"/>
            </a:endParaRPr>
          </a:p>
          <a:p>
            <a:pPr>
              <a:lnSpc>
                <a:spcPct val="80000"/>
              </a:lnSpc>
              <a:buFont typeface="Symbol" panose="05050102010706020507" pitchFamily="18" charset="2"/>
              <a:buNone/>
            </a:pPr>
            <a:r>
              <a:rPr lang="zh-CN" altLang="en-US" sz="2800" u="sng" dirty="0">
                <a:solidFill>
                  <a:srgbClr val="0000CC"/>
                </a:solidFill>
                <a:latin typeface="宋体" panose="02010600030101010101" pitchFamily="2" charset="-122"/>
                <a:ea typeface="宋体" panose="02010600030101010101" pitchFamily="2" charset="-122"/>
              </a:rPr>
              <a:t>使用前先注册，使用学号注册</a:t>
            </a:r>
          </a:p>
          <a:p>
            <a:pPr>
              <a:lnSpc>
                <a:spcPct val="80000"/>
              </a:lnSpc>
              <a:buNone/>
            </a:pPr>
            <a:r>
              <a:rPr lang="zh-CN" altLang="en-US" sz="2800" u="sng" dirty="0">
                <a:solidFill>
                  <a:srgbClr val="0000CC"/>
                </a:solidFill>
                <a:latin typeface="Times New Roman" panose="02020603050405020304" pitchFamily="18" charset="0"/>
                <a:ea typeface="宋体" panose="02010600030101010101" pitchFamily="2" charset="-122"/>
              </a:rPr>
              <a:t>“</a:t>
            </a:r>
            <a:r>
              <a:rPr lang="zh-CN" altLang="en-US" sz="2800" u="sng" dirty="0">
                <a:solidFill>
                  <a:srgbClr val="0000CC"/>
                </a:solidFill>
                <a:ea typeface="宋体" panose="02010600030101010101" pitchFamily="2" charset="-122"/>
              </a:rPr>
              <a:t>工作单位</a:t>
            </a:r>
            <a:r>
              <a:rPr lang="zh-CN" altLang="en-US" sz="2800" u="sng" dirty="0">
                <a:solidFill>
                  <a:srgbClr val="0000CC"/>
                </a:solidFill>
                <a:latin typeface="Times New Roman" panose="02020603050405020304" pitchFamily="18" charset="0"/>
                <a:ea typeface="宋体" panose="02010600030101010101" pitchFamily="2" charset="-122"/>
              </a:rPr>
              <a:t>”</a:t>
            </a:r>
            <a:r>
              <a:rPr lang="zh-CN" altLang="en-US" sz="2800" u="sng" dirty="0">
                <a:solidFill>
                  <a:srgbClr val="0000CC"/>
                </a:solidFill>
                <a:ea typeface="宋体" panose="02010600030101010101" pitchFamily="2" charset="-122"/>
              </a:rPr>
              <a:t> 选择</a:t>
            </a:r>
            <a:r>
              <a:rPr lang="zh-CN" altLang="en-US" sz="2800" u="sng" dirty="0">
                <a:solidFill>
                  <a:srgbClr val="0000CC"/>
                </a:solidFill>
                <a:latin typeface="Times New Roman" panose="02020603050405020304" pitchFamily="18" charset="0"/>
                <a:ea typeface="宋体" panose="02010600030101010101" pitchFamily="2" charset="-122"/>
              </a:rPr>
              <a:t>“</a:t>
            </a:r>
            <a:r>
              <a:rPr lang="en-US" altLang="zh-CN" sz="2800" u="sng" dirty="0">
                <a:solidFill>
                  <a:srgbClr val="0000CC"/>
                </a:solidFill>
                <a:latin typeface="Times New Roman" panose="02020603050405020304" pitchFamily="18" charset="0"/>
                <a:ea typeface="宋体" panose="02010600030101010101" pitchFamily="2" charset="-122"/>
              </a:rPr>
              <a:t>2020</a:t>
            </a:r>
            <a:r>
              <a:rPr lang="zh-CN" altLang="en-US" sz="2800" u="sng" dirty="0">
                <a:solidFill>
                  <a:srgbClr val="0000CC"/>
                </a:solidFill>
                <a:latin typeface="Times New Roman" panose="02020603050405020304" pitchFamily="18" charset="0"/>
                <a:ea typeface="宋体" panose="02010600030101010101" pitchFamily="2" charset="-122"/>
              </a:rPr>
              <a:t>第二学期预防医学”</a:t>
            </a:r>
            <a:endParaRPr lang="en-US" altLang="zh-CN" sz="2800" u="sng" dirty="0">
              <a:solidFill>
                <a:srgbClr val="0000CC"/>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01405910"/>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bwMode="auto">
          <a:xfrm>
            <a:off x="1692274" y="476250"/>
            <a:ext cx="730539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注册界面</a:t>
            </a:r>
            <a:r>
              <a:rPr lang="en-US" altLang="zh-CN" dirty="0"/>
              <a:t>-</a:t>
            </a:r>
            <a:r>
              <a:rPr lang="en-US" altLang="zh-CN" sz="3600" dirty="0"/>
              <a:t>2020</a:t>
            </a:r>
            <a:r>
              <a:rPr lang="zh-CN" altLang="en-US" sz="3600" dirty="0"/>
              <a:t>第二学期预防医学</a:t>
            </a:r>
          </a:p>
        </p:txBody>
      </p:sp>
      <p:cxnSp>
        <p:nvCxnSpPr>
          <p:cNvPr id="8" name="直接箭头连接符 7"/>
          <p:cNvCxnSpPr/>
          <p:nvPr/>
        </p:nvCxnSpPr>
        <p:spPr>
          <a:xfrm>
            <a:off x="10332640" y="2132856"/>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xmlns="" id="{A8CAE3BC-DE70-4537-A9BD-9209647F6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31" y="1268760"/>
            <a:ext cx="8855140" cy="5578908"/>
          </a:xfrm>
        </p:spPr>
      </p:pic>
    </p:spTree>
    <p:extLst>
      <p:ext uri="{BB962C8B-B14F-4D97-AF65-F5344CB8AC3E}">
        <p14:creationId xmlns:p14="http://schemas.microsoft.com/office/powerpoint/2010/main" val="43257086"/>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188640"/>
            <a:ext cx="6734552" cy="1143000"/>
          </a:xfrm>
        </p:spPr>
        <p:txBody>
          <a:bodyPr/>
          <a:lstStyle/>
          <a:p>
            <a:r>
              <a:rPr lang="zh-CN" altLang="en-US" dirty="0"/>
              <a:t>管理员审核后再次登入，选择综合问卷填写</a:t>
            </a:r>
          </a:p>
        </p:txBody>
      </p:sp>
      <p:pic>
        <p:nvPicPr>
          <p:cNvPr id="14338" name="Picture 2" descr="C:\Users\user\Desktop\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102" y="1772816"/>
            <a:ext cx="8205697" cy="419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230831"/>
      </p:ext>
    </p:extLst>
  </p:cSld>
  <p:clrMapOvr>
    <a:masterClrMapping/>
  </p:clrMapOvr>
  <p:transition spd="slow">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332656"/>
            <a:ext cx="7056784" cy="1143000"/>
          </a:xfrm>
        </p:spPr>
        <p:txBody>
          <a:bodyPr/>
          <a:lstStyle/>
          <a:p>
            <a:r>
              <a:rPr lang="zh-CN" altLang="en-US" dirty="0"/>
              <a:t>填写后，出综合评估报告</a:t>
            </a:r>
          </a:p>
        </p:txBody>
      </p:sp>
      <p:pic>
        <p:nvPicPr>
          <p:cNvPr id="15362" name="Picture 2" descr="C:\Users\user\Desktop\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642"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43540"/>
      </p:ext>
    </p:extLst>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6386" name="Picture 2" descr="C:\Users\user\Desktop\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260648"/>
            <a:ext cx="5868144" cy="4896544"/>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user\Desktop\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76672"/>
            <a:ext cx="3802063"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76923"/>
      </p:ext>
    </p:extLst>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健康维护计划</a:t>
            </a:r>
          </a:p>
        </p:txBody>
      </p:sp>
      <p:pic>
        <p:nvPicPr>
          <p:cNvPr id="17410" name="Picture 2" descr="C:\Users\user\Desktop\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461" y="1600200"/>
            <a:ext cx="732507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34579"/>
      </p:ext>
    </p:extLst>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a:t>
            </a:r>
            <a:r>
              <a:rPr lang="en-US" altLang="zh-CN" dirty="0"/>
              <a:t>HRAS</a:t>
            </a:r>
            <a:endParaRPr lang="zh-CN" altLang="en-US" dirty="0"/>
          </a:p>
        </p:txBody>
      </p:sp>
      <p:sp>
        <p:nvSpPr>
          <p:cNvPr id="3" name="内容占位符 2"/>
          <p:cNvSpPr>
            <a:spLocks noGrp="1"/>
          </p:cNvSpPr>
          <p:nvPr>
            <p:ph idx="1"/>
          </p:nvPr>
        </p:nvSpPr>
        <p:spPr/>
        <p:txBody>
          <a:bodyPr/>
          <a:lstStyle/>
          <a:p>
            <a:pPr marL="0" indent="0">
              <a:buNone/>
            </a:pPr>
            <a:r>
              <a:rPr lang="zh-CN" altLang="en-US" dirty="0"/>
              <a:t>最著名的是美国</a:t>
            </a:r>
            <a:r>
              <a:rPr lang="en-US" altLang="zh-CN" dirty="0"/>
              <a:t>Framingham risk score</a:t>
            </a:r>
          </a:p>
          <a:p>
            <a:pPr marL="0" indent="0">
              <a:buNone/>
            </a:pPr>
            <a:endParaRPr lang="en-US" altLang="zh-CN" dirty="0"/>
          </a:p>
          <a:p>
            <a:pPr marL="0" indent="0">
              <a:buNone/>
            </a:pPr>
            <a:r>
              <a:rPr lang="en-US" altLang="zh-CN" dirty="0">
                <a:hlinkClick r:id="rId2"/>
              </a:rPr>
              <a:t>http://www.framinghamheartstudy.org/risk-functions/index.php</a:t>
            </a:r>
            <a:endParaRPr lang="en-US" altLang="zh-CN" dirty="0"/>
          </a:p>
          <a:p>
            <a:pPr marL="0" indent="0">
              <a:buNone/>
            </a:pPr>
            <a:endParaRPr lang="en-US" altLang="zh-CN" dirty="0"/>
          </a:p>
          <a:p>
            <a:pPr marL="0" indent="0">
              <a:buNone/>
            </a:pPr>
            <a:r>
              <a:rPr lang="zh-CN" altLang="en-US" dirty="0"/>
              <a:t>可在线测量：</a:t>
            </a:r>
            <a:endParaRPr lang="en-US" altLang="zh-CN" dirty="0"/>
          </a:p>
          <a:p>
            <a:pPr marL="0" indent="0">
              <a:buNone/>
            </a:pPr>
            <a:r>
              <a:rPr lang="en-US" altLang="zh-CN" dirty="0">
                <a:hlinkClick r:id="rId3"/>
              </a:rPr>
              <a:t>http://cvdrisk.nhlbi.nih.gov/calculator.asp</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339624553"/>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BB1C287F-51E9-4DE3-9EB8-093BE5429B43}"/>
              </a:ext>
            </a:extLst>
          </p:cNvPr>
          <p:cNvSpPr>
            <a:spLocks noGrp="1" noChangeArrowheads="1"/>
          </p:cNvSpPr>
          <p:nvPr>
            <p:ph type="title"/>
          </p:nvPr>
        </p:nvSpPr>
        <p:spPr bwMode="auto">
          <a:xfrm>
            <a:off x="1763688" y="260648"/>
            <a:ext cx="6624711"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第一模块 </a:t>
            </a:r>
            <a:r>
              <a:rPr lang="zh-CN" altLang="zh-CN" dirty="0"/>
              <a:t>临床预防服务</a:t>
            </a:r>
            <a:endParaRPr lang="zh-CN" altLang="en-US" dirty="0"/>
          </a:p>
        </p:txBody>
      </p:sp>
      <p:sp>
        <p:nvSpPr>
          <p:cNvPr id="61443" name="Rectangle 3">
            <a:extLst>
              <a:ext uri="{FF2B5EF4-FFF2-40B4-BE49-F238E27FC236}">
                <a16:creationId xmlns:a16="http://schemas.microsoft.com/office/drawing/2014/main" xmlns="" id="{DFDC5D27-DEC2-4408-AE73-AA19CBD9983B}"/>
              </a:ext>
            </a:extLst>
          </p:cNvPr>
          <p:cNvSpPr>
            <a:spLocks noGrp="1" noChangeArrowheads="1"/>
          </p:cNvSpPr>
          <p:nvPr>
            <p:ph type="body" idx="1"/>
          </p:nvPr>
        </p:nvSpPr>
        <p:spPr bwMode="auto">
          <a:xfrm>
            <a:off x="323850" y="1700213"/>
            <a:ext cx="8359775"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zh-CN" sz="2400" b="0" dirty="0"/>
              <a:t>介绍在临床场所如何实施以个体为对象行为干预为重点的预防服务</a:t>
            </a:r>
            <a:endParaRPr lang="en-US" altLang="zh-CN" sz="2400" b="0" dirty="0"/>
          </a:p>
          <a:p>
            <a:pPr>
              <a:lnSpc>
                <a:spcPct val="150000"/>
              </a:lnSpc>
            </a:pPr>
            <a:r>
              <a:rPr lang="zh-CN" altLang="zh-CN" sz="2400" b="0" dirty="0"/>
              <a:t>介绍如何在临床场所开展预防服务的方法和技能，学会能在临床场所了解患者及家属的关注点和偏好，以不同的角色进行有效沟通，开展个体化健康教育和疾病的预防；从而能够将健康促进、疾病预防、早期发现与医疗服务和慢性病管理等结合到临床实践中。</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1928813" y="214313"/>
            <a:ext cx="70723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dirty="0"/>
              <a:t>健康维护计划</a:t>
            </a:r>
            <a:br>
              <a:rPr lang="zh-CN" altLang="en-US" sz="3600" dirty="0"/>
            </a:br>
            <a:r>
              <a:rPr lang="en-US" altLang="zh-CN" sz="3600" b="0" dirty="0"/>
              <a:t>health maintenance schedule</a:t>
            </a:r>
          </a:p>
        </p:txBody>
      </p:sp>
      <p:sp>
        <p:nvSpPr>
          <p:cNvPr id="83971" name="Rectangle 3"/>
          <p:cNvSpPr>
            <a:spLocks noGrp="1" noChangeArrowheads="1"/>
          </p:cNvSpPr>
          <p:nvPr>
            <p:ph type="body" idx="1"/>
          </p:nvPr>
        </p:nvSpPr>
        <p:spPr bwMode="auto">
          <a:xfrm>
            <a:off x="467544" y="2636912"/>
            <a:ext cx="8351838" cy="1873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41325" eaLnBrk="1" hangingPunct="1">
              <a:lnSpc>
                <a:spcPct val="90000"/>
              </a:lnSpc>
              <a:buFont typeface="Wingdings" panose="05000000000000000000" pitchFamily="2" charset="2"/>
              <a:buNone/>
            </a:pPr>
            <a:r>
              <a:rPr lang="zh-CN" altLang="en-US" sz="2800" dirty="0"/>
              <a:t>依据就医者的性别、年龄以及各种健康危险因素分布的特征，有针对性地制定未来一段时间内个体的健康维护（健康管理）方案，临床工作者据此开展个性化的健康指导，从而完成一系列干预措施。</a:t>
            </a:r>
            <a:endParaRPr lang="en-US" altLang="zh-CN" sz="2800" dirty="0"/>
          </a:p>
        </p:txBody>
      </p:sp>
    </p:spTree>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1857375" y="214313"/>
            <a:ext cx="64293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a:ea typeface="宋体" panose="02010600030101010101" pitchFamily="2" charset="-122"/>
              </a:rPr>
              <a:t>如何制定健康维护计划</a:t>
            </a:r>
          </a:p>
        </p:txBody>
      </p:sp>
      <p:sp>
        <p:nvSpPr>
          <p:cNvPr id="84995" name="Rectangle 3"/>
          <p:cNvSpPr>
            <a:spLocks noGrp="1" noChangeArrowheads="1"/>
          </p:cNvSpPr>
          <p:nvPr>
            <p:ph type="body" idx="1"/>
          </p:nvPr>
        </p:nvSpPr>
        <p:spPr bwMode="auto">
          <a:xfrm>
            <a:off x="323850" y="1916113"/>
            <a:ext cx="8364538" cy="446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zh-CN" altLang="en-US" sz="2400"/>
              <a:t>以问题为导向的记录方式</a:t>
            </a:r>
          </a:p>
          <a:p>
            <a:pPr eaLnBrk="1" hangingPunct="1">
              <a:lnSpc>
                <a:spcPct val="90000"/>
              </a:lnSpc>
            </a:pPr>
            <a:r>
              <a:rPr lang="zh-CN" altLang="en-US" sz="2400"/>
              <a:t>主观资料：主诉、症状、疾病史、家族史、社会生活史等</a:t>
            </a:r>
          </a:p>
          <a:p>
            <a:pPr eaLnBrk="1" hangingPunct="1">
              <a:lnSpc>
                <a:spcPct val="90000"/>
              </a:lnSpc>
            </a:pPr>
            <a:r>
              <a:rPr lang="zh-CN" altLang="en-US" sz="2400"/>
              <a:t>客观资料：体检、实验室检查结果、心理行为测量结果、病人态度、行为</a:t>
            </a:r>
          </a:p>
          <a:p>
            <a:pPr eaLnBrk="1" hangingPunct="1">
              <a:lnSpc>
                <a:spcPct val="90000"/>
              </a:lnSpc>
            </a:pPr>
            <a:r>
              <a:rPr lang="zh-CN" altLang="en-US" sz="2400"/>
              <a:t>对健康问题的评价：诊断、鉴别、预后以及对危险因素的评价</a:t>
            </a:r>
          </a:p>
          <a:p>
            <a:pPr eaLnBrk="1" hangingPunct="1">
              <a:lnSpc>
                <a:spcPct val="90000"/>
              </a:lnSpc>
            </a:pPr>
            <a:r>
              <a:rPr lang="zh-CN" altLang="en-US" sz="2400"/>
              <a:t>健康维护计划：诊断、治疗、预防保健、健康指导 </a:t>
            </a:r>
          </a:p>
          <a:p>
            <a:pPr eaLnBrk="1" hangingPunct="1">
              <a:lnSpc>
                <a:spcPct val="90000"/>
              </a:lnSpc>
              <a:buFont typeface="Wingdings" panose="05000000000000000000" pitchFamily="2" charset="2"/>
              <a:buNone/>
            </a:pPr>
            <a:r>
              <a:rPr lang="zh-CN" altLang="en-US" sz="2400"/>
              <a:t>   </a:t>
            </a:r>
          </a:p>
        </p:txBody>
      </p:sp>
    </p:spTree>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3568" y="3140968"/>
            <a:ext cx="7772400" cy="1362075"/>
          </a:xfrm>
        </p:spPr>
        <p:txBody>
          <a:bodyPr/>
          <a:lstStyle/>
          <a:p>
            <a:pPr algn="ctr"/>
            <a:r>
              <a:rPr lang="zh-CN" altLang="en-US" dirty="0"/>
              <a:t>预防保健时间表</a:t>
            </a:r>
          </a:p>
        </p:txBody>
      </p:sp>
    </p:spTree>
    <p:extLst>
      <p:ext uri="{BB962C8B-B14F-4D97-AF65-F5344CB8AC3E}">
        <p14:creationId xmlns:p14="http://schemas.microsoft.com/office/powerpoint/2010/main" val="2731811576"/>
      </p:ext>
    </p:extLst>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a:xfrm>
            <a:off x="3500438" y="285750"/>
            <a:ext cx="5643562"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600" dirty="0">
                <a:solidFill>
                  <a:srgbClr val="008000"/>
                </a:solidFill>
                <a:ea typeface="宋体" panose="02010600030101010101" pitchFamily="2" charset="-122"/>
              </a:rPr>
              <a:t>图</a:t>
            </a:r>
            <a:r>
              <a:rPr lang="en-US" altLang="zh-CN" sz="2600" dirty="0">
                <a:solidFill>
                  <a:srgbClr val="008000"/>
                </a:solidFill>
                <a:ea typeface="宋体" panose="02010600030101010101" pitchFamily="2" charset="-122"/>
              </a:rPr>
              <a:t> </a:t>
            </a:r>
            <a:r>
              <a:rPr lang="zh-CN" altLang="en-US" sz="2600" dirty="0">
                <a:solidFill>
                  <a:srgbClr val="008000"/>
                </a:solidFill>
                <a:ea typeface="宋体" panose="02010600030101010101" pitchFamily="2" charset="-122"/>
              </a:rPr>
              <a:t>儿童预防保健时间表</a:t>
            </a:r>
            <a:endParaRPr lang="zh-CN" altLang="en-US" sz="2600" dirty="0">
              <a:ea typeface="宋体" panose="02010600030101010101" pitchFamily="2" charset="-122"/>
            </a:endParaRPr>
          </a:p>
        </p:txBody>
      </p:sp>
      <p:grpSp>
        <p:nvGrpSpPr>
          <p:cNvPr id="92164" name="Group 4"/>
          <p:cNvGrpSpPr>
            <a:grpSpLocks/>
          </p:cNvGrpSpPr>
          <p:nvPr/>
        </p:nvGrpSpPr>
        <p:grpSpPr bwMode="auto">
          <a:xfrm>
            <a:off x="0" y="1219200"/>
            <a:ext cx="8839200" cy="5257800"/>
            <a:chOff x="-3" y="-3"/>
            <a:chExt cx="7825" cy="9510"/>
          </a:xfrm>
        </p:grpSpPr>
        <p:grpSp>
          <p:nvGrpSpPr>
            <p:cNvPr id="92165" name="Group 5"/>
            <p:cNvGrpSpPr>
              <a:grpSpLocks/>
            </p:cNvGrpSpPr>
            <p:nvPr/>
          </p:nvGrpSpPr>
          <p:grpSpPr bwMode="auto">
            <a:xfrm>
              <a:off x="0" y="0"/>
              <a:ext cx="7819" cy="9504"/>
              <a:chOff x="0" y="0"/>
              <a:chExt cx="7819" cy="9504"/>
            </a:xfrm>
          </p:grpSpPr>
          <p:grpSp>
            <p:nvGrpSpPr>
              <p:cNvPr id="92167" name="Group 6"/>
              <p:cNvGrpSpPr>
                <a:grpSpLocks/>
              </p:cNvGrpSpPr>
              <p:nvPr/>
            </p:nvGrpSpPr>
            <p:grpSpPr bwMode="auto">
              <a:xfrm>
                <a:off x="0" y="0"/>
                <a:ext cx="1493" cy="384"/>
                <a:chOff x="0" y="0"/>
                <a:chExt cx="1493" cy="384"/>
              </a:xfrm>
            </p:grpSpPr>
            <p:sp>
              <p:nvSpPr>
                <p:cNvPr id="92658" name="Rectangle 7"/>
                <p:cNvSpPr>
                  <a:spLocks noChangeArrowheads="1"/>
                </p:cNvSpPr>
                <p:nvPr/>
              </p:nvSpPr>
              <p:spPr bwMode="auto">
                <a:xfrm>
                  <a:off x="43" y="0"/>
                  <a:ext cx="14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年龄（岁）</a:t>
                  </a:r>
                  <a:endParaRPr lang="zh-CN" altLang="en-US" sz="1000"/>
                </a:p>
                <a:p>
                  <a:pPr algn="ctr"/>
                  <a:endParaRPr lang="zh-CN" altLang="en-US" sz="2400"/>
                </a:p>
              </p:txBody>
            </p:sp>
            <p:sp>
              <p:nvSpPr>
                <p:cNvPr id="92659" name="Rectangle 8"/>
                <p:cNvSpPr>
                  <a:spLocks noChangeArrowheads="1"/>
                </p:cNvSpPr>
                <p:nvPr/>
              </p:nvSpPr>
              <p:spPr bwMode="auto">
                <a:xfrm>
                  <a:off x="0" y="0"/>
                  <a:ext cx="149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68" name="Group 9"/>
              <p:cNvGrpSpPr>
                <a:grpSpLocks/>
              </p:cNvGrpSpPr>
              <p:nvPr/>
            </p:nvGrpSpPr>
            <p:grpSpPr bwMode="auto">
              <a:xfrm>
                <a:off x="1493" y="0"/>
                <a:ext cx="472" cy="384"/>
                <a:chOff x="1493" y="0"/>
                <a:chExt cx="472" cy="384"/>
              </a:xfrm>
            </p:grpSpPr>
            <p:sp>
              <p:nvSpPr>
                <p:cNvPr id="92656" name="Rectangle 10"/>
                <p:cNvSpPr>
                  <a:spLocks noChangeArrowheads="1"/>
                </p:cNvSpPr>
                <p:nvPr/>
              </p:nvSpPr>
              <p:spPr bwMode="auto">
                <a:xfrm>
                  <a:off x="1536" y="0"/>
                  <a:ext cx="3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B</a:t>
                  </a:r>
                  <a:endParaRPr lang="en-US" altLang="zh-CN" sz="800" dirty="0"/>
                </a:p>
                <a:p>
                  <a:pPr algn="ctr"/>
                  <a:endParaRPr lang="zh-CN" altLang="en-US" dirty="0"/>
                </a:p>
              </p:txBody>
            </p:sp>
            <p:sp>
              <p:nvSpPr>
                <p:cNvPr id="92657" name="Rectangle 11"/>
                <p:cNvSpPr>
                  <a:spLocks noChangeArrowheads="1"/>
                </p:cNvSpPr>
                <p:nvPr/>
              </p:nvSpPr>
              <p:spPr bwMode="auto">
                <a:xfrm>
                  <a:off x="1493" y="0"/>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69" name="Group 12"/>
              <p:cNvGrpSpPr>
                <a:grpSpLocks/>
              </p:cNvGrpSpPr>
              <p:nvPr/>
            </p:nvGrpSpPr>
            <p:grpSpPr bwMode="auto">
              <a:xfrm>
                <a:off x="1965" y="0"/>
                <a:ext cx="263" cy="384"/>
                <a:chOff x="1965" y="0"/>
                <a:chExt cx="263" cy="384"/>
              </a:xfrm>
            </p:grpSpPr>
            <p:sp>
              <p:nvSpPr>
                <p:cNvPr id="92654" name="Rectangle 13"/>
                <p:cNvSpPr>
                  <a:spLocks noChangeArrowheads="1"/>
                </p:cNvSpPr>
                <p:nvPr/>
              </p:nvSpPr>
              <p:spPr bwMode="auto">
                <a:xfrm>
                  <a:off x="2008" y="0"/>
                  <a:ext cx="1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1</a:t>
                  </a:r>
                  <a:endParaRPr lang="en-US" altLang="zh-CN" sz="800" dirty="0"/>
                </a:p>
                <a:p>
                  <a:pPr algn="ctr"/>
                  <a:endParaRPr lang="zh-CN" altLang="en-US" dirty="0"/>
                </a:p>
              </p:txBody>
            </p:sp>
            <p:sp>
              <p:nvSpPr>
                <p:cNvPr id="92655" name="Rectangle 14"/>
                <p:cNvSpPr>
                  <a:spLocks noChangeArrowheads="1"/>
                </p:cNvSpPr>
                <p:nvPr/>
              </p:nvSpPr>
              <p:spPr bwMode="auto">
                <a:xfrm>
                  <a:off x="1965" y="0"/>
                  <a:ext cx="26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400"/>
                </a:p>
              </p:txBody>
            </p:sp>
          </p:grpSp>
          <p:grpSp>
            <p:nvGrpSpPr>
              <p:cNvPr id="92170" name="Group 15"/>
              <p:cNvGrpSpPr>
                <a:grpSpLocks/>
              </p:cNvGrpSpPr>
              <p:nvPr/>
            </p:nvGrpSpPr>
            <p:grpSpPr bwMode="auto">
              <a:xfrm>
                <a:off x="2228" y="0"/>
                <a:ext cx="313" cy="384"/>
                <a:chOff x="2228" y="0"/>
                <a:chExt cx="313" cy="384"/>
              </a:xfrm>
            </p:grpSpPr>
            <p:sp>
              <p:nvSpPr>
                <p:cNvPr id="92652" name="Rectangle 16"/>
                <p:cNvSpPr>
                  <a:spLocks noChangeArrowheads="1"/>
                </p:cNvSpPr>
                <p:nvPr/>
              </p:nvSpPr>
              <p:spPr bwMode="auto">
                <a:xfrm>
                  <a:off x="2271"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2</a:t>
                  </a:r>
                  <a:endParaRPr lang="en-US" altLang="zh-CN" sz="800"/>
                </a:p>
                <a:p>
                  <a:pPr algn="ctr"/>
                  <a:endParaRPr lang="zh-CN" altLang="en-US"/>
                </a:p>
              </p:txBody>
            </p:sp>
            <p:sp>
              <p:nvSpPr>
                <p:cNvPr id="92653" name="Rectangle 17"/>
                <p:cNvSpPr>
                  <a:spLocks noChangeArrowheads="1"/>
                </p:cNvSpPr>
                <p:nvPr/>
              </p:nvSpPr>
              <p:spPr bwMode="auto">
                <a:xfrm>
                  <a:off x="2228"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400"/>
                </a:p>
              </p:txBody>
            </p:sp>
          </p:grpSp>
          <p:grpSp>
            <p:nvGrpSpPr>
              <p:cNvPr id="92171" name="Group 18"/>
              <p:cNvGrpSpPr>
                <a:grpSpLocks/>
              </p:cNvGrpSpPr>
              <p:nvPr/>
            </p:nvGrpSpPr>
            <p:grpSpPr bwMode="auto">
              <a:xfrm>
                <a:off x="2541" y="0"/>
                <a:ext cx="313" cy="384"/>
                <a:chOff x="2541" y="0"/>
                <a:chExt cx="313" cy="384"/>
              </a:xfrm>
            </p:grpSpPr>
            <p:sp>
              <p:nvSpPr>
                <p:cNvPr id="92650" name="Rectangle 19"/>
                <p:cNvSpPr>
                  <a:spLocks noChangeArrowheads="1"/>
                </p:cNvSpPr>
                <p:nvPr/>
              </p:nvSpPr>
              <p:spPr bwMode="auto">
                <a:xfrm>
                  <a:off x="2584"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3</a:t>
                  </a:r>
                  <a:endParaRPr lang="en-US" altLang="zh-CN" sz="800"/>
                </a:p>
                <a:p>
                  <a:pPr algn="ctr"/>
                  <a:endParaRPr lang="zh-CN" altLang="en-US"/>
                </a:p>
              </p:txBody>
            </p:sp>
            <p:sp>
              <p:nvSpPr>
                <p:cNvPr id="92651" name="Rectangle 20"/>
                <p:cNvSpPr>
                  <a:spLocks noChangeArrowheads="1"/>
                </p:cNvSpPr>
                <p:nvPr/>
              </p:nvSpPr>
              <p:spPr bwMode="auto">
                <a:xfrm>
                  <a:off x="2541"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400"/>
                </a:p>
              </p:txBody>
            </p:sp>
          </p:grpSp>
          <p:grpSp>
            <p:nvGrpSpPr>
              <p:cNvPr id="92172" name="Group 21"/>
              <p:cNvGrpSpPr>
                <a:grpSpLocks/>
              </p:cNvGrpSpPr>
              <p:nvPr/>
            </p:nvGrpSpPr>
            <p:grpSpPr bwMode="auto">
              <a:xfrm>
                <a:off x="2854" y="0"/>
                <a:ext cx="313" cy="384"/>
                <a:chOff x="2854" y="0"/>
                <a:chExt cx="313" cy="384"/>
              </a:xfrm>
            </p:grpSpPr>
            <p:sp>
              <p:nvSpPr>
                <p:cNvPr id="92648" name="Rectangle 22"/>
                <p:cNvSpPr>
                  <a:spLocks noChangeArrowheads="1"/>
                </p:cNvSpPr>
                <p:nvPr/>
              </p:nvSpPr>
              <p:spPr bwMode="auto">
                <a:xfrm>
                  <a:off x="2897"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4</a:t>
                  </a:r>
                  <a:endParaRPr lang="en-US" altLang="zh-CN" sz="800"/>
                </a:p>
                <a:p>
                  <a:pPr algn="ctr"/>
                  <a:endParaRPr lang="zh-CN" altLang="en-US"/>
                </a:p>
              </p:txBody>
            </p:sp>
            <p:sp>
              <p:nvSpPr>
                <p:cNvPr id="92649" name="Rectangle 23"/>
                <p:cNvSpPr>
                  <a:spLocks noChangeArrowheads="1"/>
                </p:cNvSpPr>
                <p:nvPr/>
              </p:nvSpPr>
              <p:spPr bwMode="auto">
                <a:xfrm>
                  <a:off x="2854"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3" name="Group 24"/>
              <p:cNvGrpSpPr>
                <a:grpSpLocks/>
              </p:cNvGrpSpPr>
              <p:nvPr/>
            </p:nvGrpSpPr>
            <p:grpSpPr bwMode="auto">
              <a:xfrm>
                <a:off x="3167" y="0"/>
                <a:ext cx="313" cy="384"/>
                <a:chOff x="3167" y="0"/>
                <a:chExt cx="313" cy="384"/>
              </a:xfrm>
            </p:grpSpPr>
            <p:sp>
              <p:nvSpPr>
                <p:cNvPr id="92646" name="Rectangle 25"/>
                <p:cNvSpPr>
                  <a:spLocks noChangeArrowheads="1"/>
                </p:cNvSpPr>
                <p:nvPr/>
              </p:nvSpPr>
              <p:spPr bwMode="auto">
                <a:xfrm>
                  <a:off x="3210"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5</a:t>
                  </a:r>
                  <a:endParaRPr lang="en-US" altLang="zh-CN" sz="800" dirty="0"/>
                </a:p>
                <a:p>
                  <a:pPr algn="ctr"/>
                  <a:endParaRPr lang="zh-CN" altLang="en-US" dirty="0"/>
                </a:p>
              </p:txBody>
            </p:sp>
            <p:sp>
              <p:nvSpPr>
                <p:cNvPr id="92647" name="Rectangle 26"/>
                <p:cNvSpPr>
                  <a:spLocks noChangeArrowheads="1"/>
                </p:cNvSpPr>
                <p:nvPr/>
              </p:nvSpPr>
              <p:spPr bwMode="auto">
                <a:xfrm>
                  <a:off x="3167"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4" name="Group 27"/>
              <p:cNvGrpSpPr>
                <a:grpSpLocks/>
              </p:cNvGrpSpPr>
              <p:nvPr/>
            </p:nvGrpSpPr>
            <p:grpSpPr bwMode="auto">
              <a:xfrm>
                <a:off x="3480" y="0"/>
                <a:ext cx="313" cy="384"/>
                <a:chOff x="3480" y="0"/>
                <a:chExt cx="313" cy="384"/>
              </a:xfrm>
            </p:grpSpPr>
            <p:sp>
              <p:nvSpPr>
                <p:cNvPr id="92644" name="Rectangle 28"/>
                <p:cNvSpPr>
                  <a:spLocks noChangeArrowheads="1"/>
                </p:cNvSpPr>
                <p:nvPr/>
              </p:nvSpPr>
              <p:spPr bwMode="auto">
                <a:xfrm>
                  <a:off x="3523"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6</a:t>
                  </a:r>
                  <a:endParaRPr lang="en-US" altLang="zh-CN" sz="800" dirty="0"/>
                </a:p>
                <a:p>
                  <a:pPr algn="ctr"/>
                  <a:endParaRPr lang="zh-CN" altLang="en-US" dirty="0"/>
                </a:p>
              </p:txBody>
            </p:sp>
            <p:sp>
              <p:nvSpPr>
                <p:cNvPr id="92645" name="Rectangle 29"/>
                <p:cNvSpPr>
                  <a:spLocks noChangeArrowheads="1"/>
                </p:cNvSpPr>
                <p:nvPr/>
              </p:nvSpPr>
              <p:spPr bwMode="auto">
                <a:xfrm>
                  <a:off x="3480"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a:p>
              </p:txBody>
            </p:sp>
          </p:grpSp>
          <p:grpSp>
            <p:nvGrpSpPr>
              <p:cNvPr id="92175" name="Group 30"/>
              <p:cNvGrpSpPr>
                <a:grpSpLocks/>
              </p:cNvGrpSpPr>
              <p:nvPr/>
            </p:nvGrpSpPr>
            <p:grpSpPr bwMode="auto">
              <a:xfrm>
                <a:off x="3793" y="0"/>
                <a:ext cx="313" cy="384"/>
                <a:chOff x="3793" y="0"/>
                <a:chExt cx="313" cy="384"/>
              </a:xfrm>
            </p:grpSpPr>
            <p:sp>
              <p:nvSpPr>
                <p:cNvPr id="92642" name="Rectangle 31"/>
                <p:cNvSpPr>
                  <a:spLocks noChangeArrowheads="1"/>
                </p:cNvSpPr>
                <p:nvPr/>
              </p:nvSpPr>
              <p:spPr bwMode="auto">
                <a:xfrm>
                  <a:off x="3836"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7</a:t>
                  </a:r>
                  <a:endParaRPr lang="en-US" altLang="zh-CN" sz="800"/>
                </a:p>
                <a:p>
                  <a:pPr algn="ctr"/>
                  <a:endParaRPr lang="zh-CN" altLang="en-US"/>
                </a:p>
              </p:txBody>
            </p:sp>
            <p:sp>
              <p:nvSpPr>
                <p:cNvPr id="92643" name="Rectangle 32"/>
                <p:cNvSpPr>
                  <a:spLocks noChangeArrowheads="1"/>
                </p:cNvSpPr>
                <p:nvPr/>
              </p:nvSpPr>
              <p:spPr bwMode="auto">
                <a:xfrm>
                  <a:off x="3793"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6" name="Group 33"/>
              <p:cNvGrpSpPr>
                <a:grpSpLocks/>
              </p:cNvGrpSpPr>
              <p:nvPr/>
            </p:nvGrpSpPr>
            <p:grpSpPr bwMode="auto">
              <a:xfrm>
                <a:off x="4106" y="0"/>
                <a:ext cx="313" cy="384"/>
                <a:chOff x="4106" y="0"/>
                <a:chExt cx="313" cy="384"/>
              </a:xfrm>
            </p:grpSpPr>
            <p:sp>
              <p:nvSpPr>
                <p:cNvPr id="92640" name="Rectangle 34"/>
                <p:cNvSpPr>
                  <a:spLocks noChangeArrowheads="1"/>
                </p:cNvSpPr>
                <p:nvPr/>
              </p:nvSpPr>
              <p:spPr bwMode="auto">
                <a:xfrm>
                  <a:off x="4149"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8</a:t>
                  </a:r>
                  <a:endParaRPr lang="en-US" altLang="zh-CN" sz="800" dirty="0"/>
                </a:p>
                <a:p>
                  <a:pPr algn="ctr"/>
                  <a:endParaRPr lang="zh-CN" altLang="en-US" dirty="0"/>
                </a:p>
              </p:txBody>
            </p:sp>
            <p:sp>
              <p:nvSpPr>
                <p:cNvPr id="92641" name="Rectangle 35"/>
                <p:cNvSpPr>
                  <a:spLocks noChangeArrowheads="1"/>
                </p:cNvSpPr>
                <p:nvPr/>
              </p:nvSpPr>
              <p:spPr bwMode="auto">
                <a:xfrm>
                  <a:off x="4106"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7" name="Group 36"/>
              <p:cNvGrpSpPr>
                <a:grpSpLocks/>
              </p:cNvGrpSpPr>
              <p:nvPr/>
            </p:nvGrpSpPr>
            <p:grpSpPr bwMode="auto">
              <a:xfrm>
                <a:off x="4419" y="0"/>
                <a:ext cx="313" cy="384"/>
                <a:chOff x="4419" y="0"/>
                <a:chExt cx="313" cy="384"/>
              </a:xfrm>
            </p:grpSpPr>
            <p:sp>
              <p:nvSpPr>
                <p:cNvPr id="92638" name="Rectangle 37"/>
                <p:cNvSpPr>
                  <a:spLocks noChangeArrowheads="1"/>
                </p:cNvSpPr>
                <p:nvPr/>
              </p:nvSpPr>
              <p:spPr bwMode="auto">
                <a:xfrm>
                  <a:off x="4462" y="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9</a:t>
                  </a:r>
                  <a:endParaRPr lang="en-US" altLang="zh-CN" sz="800"/>
                </a:p>
                <a:p>
                  <a:pPr algn="ctr"/>
                  <a:endParaRPr lang="zh-CN" altLang="en-US"/>
                </a:p>
              </p:txBody>
            </p:sp>
            <p:sp>
              <p:nvSpPr>
                <p:cNvPr id="92639" name="Rectangle 38"/>
                <p:cNvSpPr>
                  <a:spLocks noChangeArrowheads="1"/>
                </p:cNvSpPr>
                <p:nvPr/>
              </p:nvSpPr>
              <p:spPr bwMode="auto">
                <a:xfrm>
                  <a:off x="4419" y="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8" name="Group 39"/>
              <p:cNvGrpSpPr>
                <a:grpSpLocks/>
              </p:cNvGrpSpPr>
              <p:nvPr/>
            </p:nvGrpSpPr>
            <p:grpSpPr bwMode="auto">
              <a:xfrm>
                <a:off x="4732" y="0"/>
                <a:ext cx="344" cy="384"/>
                <a:chOff x="4732" y="0"/>
                <a:chExt cx="344" cy="384"/>
              </a:xfrm>
            </p:grpSpPr>
            <p:sp>
              <p:nvSpPr>
                <p:cNvPr id="92636" name="Rectangle 40"/>
                <p:cNvSpPr>
                  <a:spLocks noChangeArrowheads="1"/>
                </p:cNvSpPr>
                <p:nvPr/>
              </p:nvSpPr>
              <p:spPr bwMode="auto">
                <a:xfrm>
                  <a:off x="4775"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10</a:t>
                  </a:r>
                  <a:endParaRPr lang="en-US" altLang="zh-CN" sz="800" dirty="0"/>
                </a:p>
                <a:p>
                  <a:pPr algn="ctr"/>
                  <a:endParaRPr lang="zh-CN" altLang="en-US" dirty="0"/>
                </a:p>
              </p:txBody>
            </p:sp>
            <p:sp>
              <p:nvSpPr>
                <p:cNvPr id="92637" name="Rectangle 41"/>
                <p:cNvSpPr>
                  <a:spLocks noChangeArrowheads="1"/>
                </p:cNvSpPr>
                <p:nvPr/>
              </p:nvSpPr>
              <p:spPr bwMode="auto">
                <a:xfrm>
                  <a:off x="4732"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79" name="Group 42"/>
              <p:cNvGrpSpPr>
                <a:grpSpLocks/>
              </p:cNvGrpSpPr>
              <p:nvPr/>
            </p:nvGrpSpPr>
            <p:grpSpPr bwMode="auto">
              <a:xfrm>
                <a:off x="5076" y="0"/>
                <a:ext cx="339" cy="384"/>
                <a:chOff x="5076" y="0"/>
                <a:chExt cx="339" cy="384"/>
              </a:xfrm>
            </p:grpSpPr>
            <p:sp>
              <p:nvSpPr>
                <p:cNvPr id="92634" name="Rectangle 43"/>
                <p:cNvSpPr>
                  <a:spLocks noChangeArrowheads="1"/>
                </p:cNvSpPr>
                <p:nvPr/>
              </p:nvSpPr>
              <p:spPr bwMode="auto">
                <a:xfrm>
                  <a:off x="5119" y="0"/>
                  <a:ext cx="2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11</a:t>
                  </a:r>
                  <a:endParaRPr lang="en-US" altLang="zh-CN" sz="800"/>
                </a:p>
                <a:p>
                  <a:pPr algn="ctr"/>
                  <a:endParaRPr lang="zh-CN" altLang="en-US"/>
                </a:p>
              </p:txBody>
            </p:sp>
            <p:sp>
              <p:nvSpPr>
                <p:cNvPr id="92635" name="Rectangle 44"/>
                <p:cNvSpPr>
                  <a:spLocks noChangeArrowheads="1"/>
                </p:cNvSpPr>
                <p:nvPr/>
              </p:nvSpPr>
              <p:spPr bwMode="auto">
                <a:xfrm>
                  <a:off x="5076" y="0"/>
                  <a:ext cx="33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0" name="Group 45"/>
              <p:cNvGrpSpPr>
                <a:grpSpLocks/>
              </p:cNvGrpSpPr>
              <p:nvPr/>
            </p:nvGrpSpPr>
            <p:grpSpPr bwMode="auto">
              <a:xfrm>
                <a:off x="5415" y="0"/>
                <a:ext cx="344" cy="384"/>
                <a:chOff x="5415" y="0"/>
                <a:chExt cx="344" cy="384"/>
              </a:xfrm>
            </p:grpSpPr>
            <p:sp>
              <p:nvSpPr>
                <p:cNvPr id="92632" name="Rectangle 46"/>
                <p:cNvSpPr>
                  <a:spLocks noChangeArrowheads="1"/>
                </p:cNvSpPr>
                <p:nvPr/>
              </p:nvSpPr>
              <p:spPr bwMode="auto">
                <a:xfrm>
                  <a:off x="5458"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12</a:t>
                  </a:r>
                  <a:endParaRPr lang="en-US" altLang="zh-CN" sz="800" dirty="0"/>
                </a:p>
                <a:p>
                  <a:pPr algn="ctr"/>
                  <a:endParaRPr lang="zh-CN" altLang="en-US" dirty="0"/>
                </a:p>
              </p:txBody>
            </p:sp>
            <p:sp>
              <p:nvSpPr>
                <p:cNvPr id="92633" name="Rectangle 47"/>
                <p:cNvSpPr>
                  <a:spLocks noChangeArrowheads="1"/>
                </p:cNvSpPr>
                <p:nvPr/>
              </p:nvSpPr>
              <p:spPr bwMode="auto">
                <a:xfrm>
                  <a:off x="5415"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1" name="Group 48"/>
              <p:cNvGrpSpPr>
                <a:grpSpLocks/>
              </p:cNvGrpSpPr>
              <p:nvPr/>
            </p:nvGrpSpPr>
            <p:grpSpPr bwMode="auto">
              <a:xfrm>
                <a:off x="5759" y="0"/>
                <a:ext cx="344" cy="384"/>
                <a:chOff x="5759" y="0"/>
                <a:chExt cx="344" cy="384"/>
              </a:xfrm>
            </p:grpSpPr>
            <p:sp>
              <p:nvSpPr>
                <p:cNvPr id="92630" name="Rectangle 49"/>
                <p:cNvSpPr>
                  <a:spLocks noChangeArrowheads="1"/>
                </p:cNvSpPr>
                <p:nvPr/>
              </p:nvSpPr>
              <p:spPr bwMode="auto">
                <a:xfrm>
                  <a:off x="5802"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13</a:t>
                  </a:r>
                  <a:endParaRPr lang="en-US" altLang="zh-CN" sz="800" dirty="0"/>
                </a:p>
                <a:p>
                  <a:pPr algn="ctr"/>
                  <a:endParaRPr lang="zh-CN" altLang="en-US" dirty="0"/>
                </a:p>
              </p:txBody>
            </p:sp>
            <p:sp>
              <p:nvSpPr>
                <p:cNvPr id="92631" name="Rectangle 50"/>
                <p:cNvSpPr>
                  <a:spLocks noChangeArrowheads="1"/>
                </p:cNvSpPr>
                <p:nvPr/>
              </p:nvSpPr>
              <p:spPr bwMode="auto">
                <a:xfrm>
                  <a:off x="5759"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2" name="Group 51"/>
              <p:cNvGrpSpPr>
                <a:grpSpLocks/>
              </p:cNvGrpSpPr>
              <p:nvPr/>
            </p:nvGrpSpPr>
            <p:grpSpPr bwMode="auto">
              <a:xfrm>
                <a:off x="6103" y="0"/>
                <a:ext cx="344" cy="384"/>
                <a:chOff x="6103" y="0"/>
                <a:chExt cx="344" cy="384"/>
              </a:xfrm>
            </p:grpSpPr>
            <p:sp>
              <p:nvSpPr>
                <p:cNvPr id="92628" name="Rectangle 52"/>
                <p:cNvSpPr>
                  <a:spLocks noChangeArrowheads="1"/>
                </p:cNvSpPr>
                <p:nvPr/>
              </p:nvSpPr>
              <p:spPr bwMode="auto">
                <a:xfrm>
                  <a:off x="6146"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dirty="0">
                      <a:solidFill>
                        <a:srgbClr val="008080"/>
                      </a:solidFill>
                    </a:rPr>
                    <a:t>14</a:t>
                  </a:r>
                  <a:endParaRPr lang="en-US" altLang="zh-CN" sz="800" dirty="0"/>
                </a:p>
                <a:p>
                  <a:pPr algn="ctr"/>
                  <a:endParaRPr lang="zh-CN" altLang="en-US" dirty="0"/>
                </a:p>
              </p:txBody>
            </p:sp>
            <p:sp>
              <p:nvSpPr>
                <p:cNvPr id="92629" name="Rectangle 53"/>
                <p:cNvSpPr>
                  <a:spLocks noChangeArrowheads="1"/>
                </p:cNvSpPr>
                <p:nvPr/>
              </p:nvSpPr>
              <p:spPr bwMode="auto">
                <a:xfrm>
                  <a:off x="6103"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3" name="Group 54"/>
              <p:cNvGrpSpPr>
                <a:grpSpLocks/>
              </p:cNvGrpSpPr>
              <p:nvPr/>
            </p:nvGrpSpPr>
            <p:grpSpPr bwMode="auto">
              <a:xfrm>
                <a:off x="6447" y="0"/>
                <a:ext cx="344" cy="384"/>
                <a:chOff x="6447" y="0"/>
                <a:chExt cx="344" cy="384"/>
              </a:xfrm>
            </p:grpSpPr>
            <p:sp>
              <p:nvSpPr>
                <p:cNvPr id="92626" name="Rectangle 55"/>
                <p:cNvSpPr>
                  <a:spLocks noChangeArrowheads="1"/>
                </p:cNvSpPr>
                <p:nvPr/>
              </p:nvSpPr>
              <p:spPr bwMode="auto">
                <a:xfrm>
                  <a:off x="6490"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15</a:t>
                  </a:r>
                  <a:endParaRPr lang="en-US" altLang="zh-CN" sz="800"/>
                </a:p>
                <a:p>
                  <a:pPr algn="ctr"/>
                  <a:endParaRPr lang="zh-CN" altLang="en-US"/>
                </a:p>
              </p:txBody>
            </p:sp>
            <p:sp>
              <p:nvSpPr>
                <p:cNvPr id="92627" name="Rectangle 56"/>
                <p:cNvSpPr>
                  <a:spLocks noChangeArrowheads="1"/>
                </p:cNvSpPr>
                <p:nvPr/>
              </p:nvSpPr>
              <p:spPr bwMode="auto">
                <a:xfrm>
                  <a:off x="6447"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000"/>
                </a:p>
              </p:txBody>
            </p:sp>
          </p:grpSp>
          <p:grpSp>
            <p:nvGrpSpPr>
              <p:cNvPr id="92184" name="Group 57"/>
              <p:cNvGrpSpPr>
                <a:grpSpLocks/>
              </p:cNvGrpSpPr>
              <p:nvPr/>
            </p:nvGrpSpPr>
            <p:grpSpPr bwMode="auto">
              <a:xfrm>
                <a:off x="6791" y="0"/>
                <a:ext cx="344" cy="384"/>
                <a:chOff x="6791" y="0"/>
                <a:chExt cx="344" cy="384"/>
              </a:xfrm>
            </p:grpSpPr>
            <p:sp>
              <p:nvSpPr>
                <p:cNvPr id="92624" name="Rectangle 58"/>
                <p:cNvSpPr>
                  <a:spLocks noChangeArrowheads="1"/>
                </p:cNvSpPr>
                <p:nvPr/>
              </p:nvSpPr>
              <p:spPr bwMode="auto">
                <a:xfrm>
                  <a:off x="6834"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16</a:t>
                  </a:r>
                  <a:endParaRPr lang="en-US" altLang="zh-CN" sz="800"/>
                </a:p>
                <a:p>
                  <a:pPr algn="ctr"/>
                  <a:endParaRPr lang="zh-CN" altLang="en-US"/>
                </a:p>
              </p:txBody>
            </p:sp>
            <p:sp>
              <p:nvSpPr>
                <p:cNvPr id="92625" name="Rectangle 59"/>
                <p:cNvSpPr>
                  <a:spLocks noChangeArrowheads="1"/>
                </p:cNvSpPr>
                <p:nvPr/>
              </p:nvSpPr>
              <p:spPr bwMode="auto">
                <a:xfrm>
                  <a:off x="6791"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5" name="Group 60"/>
              <p:cNvGrpSpPr>
                <a:grpSpLocks/>
              </p:cNvGrpSpPr>
              <p:nvPr/>
            </p:nvGrpSpPr>
            <p:grpSpPr bwMode="auto">
              <a:xfrm>
                <a:off x="7135" y="0"/>
                <a:ext cx="344" cy="384"/>
                <a:chOff x="7135" y="0"/>
                <a:chExt cx="344" cy="384"/>
              </a:xfrm>
            </p:grpSpPr>
            <p:sp>
              <p:nvSpPr>
                <p:cNvPr id="92622" name="Rectangle 61"/>
                <p:cNvSpPr>
                  <a:spLocks noChangeArrowheads="1"/>
                </p:cNvSpPr>
                <p:nvPr/>
              </p:nvSpPr>
              <p:spPr bwMode="auto">
                <a:xfrm>
                  <a:off x="7178" y="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17</a:t>
                  </a:r>
                  <a:endParaRPr lang="en-US" altLang="zh-CN" sz="800"/>
                </a:p>
                <a:p>
                  <a:pPr algn="ctr"/>
                  <a:endParaRPr lang="zh-CN" altLang="en-US"/>
                </a:p>
              </p:txBody>
            </p:sp>
            <p:sp>
              <p:nvSpPr>
                <p:cNvPr id="92623" name="Rectangle 62"/>
                <p:cNvSpPr>
                  <a:spLocks noChangeArrowheads="1"/>
                </p:cNvSpPr>
                <p:nvPr/>
              </p:nvSpPr>
              <p:spPr bwMode="auto">
                <a:xfrm>
                  <a:off x="7135" y="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6" name="Group 63"/>
              <p:cNvGrpSpPr>
                <a:grpSpLocks/>
              </p:cNvGrpSpPr>
              <p:nvPr/>
            </p:nvGrpSpPr>
            <p:grpSpPr bwMode="auto">
              <a:xfrm>
                <a:off x="7479" y="0"/>
                <a:ext cx="340" cy="384"/>
                <a:chOff x="7479" y="0"/>
                <a:chExt cx="340" cy="384"/>
              </a:xfrm>
            </p:grpSpPr>
            <p:sp>
              <p:nvSpPr>
                <p:cNvPr id="92620" name="Rectangle 64"/>
                <p:cNvSpPr>
                  <a:spLocks noChangeArrowheads="1"/>
                </p:cNvSpPr>
                <p:nvPr/>
              </p:nvSpPr>
              <p:spPr bwMode="auto">
                <a:xfrm>
                  <a:off x="7522" y="0"/>
                  <a:ext cx="2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8080"/>
                      </a:solidFill>
                    </a:rPr>
                    <a:t>18</a:t>
                  </a:r>
                  <a:endParaRPr lang="en-US" altLang="zh-CN" sz="800"/>
                </a:p>
                <a:p>
                  <a:pPr algn="ctr"/>
                  <a:endParaRPr lang="zh-CN" altLang="en-US"/>
                </a:p>
              </p:txBody>
            </p:sp>
            <p:sp>
              <p:nvSpPr>
                <p:cNvPr id="92621" name="Rectangle 65"/>
                <p:cNvSpPr>
                  <a:spLocks noChangeArrowheads="1"/>
                </p:cNvSpPr>
                <p:nvPr/>
              </p:nvSpPr>
              <p:spPr bwMode="auto">
                <a:xfrm>
                  <a:off x="7479" y="0"/>
                  <a:ext cx="3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7" name="Group 66"/>
              <p:cNvGrpSpPr>
                <a:grpSpLocks/>
              </p:cNvGrpSpPr>
              <p:nvPr/>
            </p:nvGrpSpPr>
            <p:grpSpPr bwMode="auto">
              <a:xfrm>
                <a:off x="0" y="384"/>
                <a:ext cx="437" cy="384"/>
                <a:chOff x="0" y="384"/>
                <a:chExt cx="437" cy="384"/>
              </a:xfrm>
            </p:grpSpPr>
            <p:sp>
              <p:nvSpPr>
                <p:cNvPr id="92618" name="Rectangle 67"/>
                <p:cNvSpPr>
                  <a:spLocks noChangeArrowheads="1"/>
                </p:cNvSpPr>
                <p:nvPr/>
              </p:nvSpPr>
              <p:spPr bwMode="auto">
                <a:xfrm>
                  <a:off x="43" y="384"/>
                  <a:ext cx="3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619" name="Rectangle 68"/>
                <p:cNvSpPr>
                  <a:spLocks noChangeArrowheads="1"/>
                </p:cNvSpPr>
                <p:nvPr/>
              </p:nvSpPr>
              <p:spPr bwMode="auto">
                <a:xfrm>
                  <a:off x="0" y="384"/>
                  <a:ext cx="43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8" name="Group 69"/>
              <p:cNvGrpSpPr>
                <a:grpSpLocks/>
              </p:cNvGrpSpPr>
              <p:nvPr/>
            </p:nvGrpSpPr>
            <p:grpSpPr bwMode="auto">
              <a:xfrm>
                <a:off x="437" y="384"/>
                <a:ext cx="1056" cy="384"/>
                <a:chOff x="437" y="384"/>
                <a:chExt cx="1056" cy="384"/>
              </a:xfrm>
            </p:grpSpPr>
            <p:sp>
              <p:nvSpPr>
                <p:cNvPr id="92616" name="Rectangle 70"/>
                <p:cNvSpPr>
                  <a:spLocks noChangeArrowheads="1"/>
                </p:cNvSpPr>
                <p:nvPr/>
              </p:nvSpPr>
              <p:spPr bwMode="auto">
                <a:xfrm>
                  <a:off x="480" y="384"/>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617" name="Rectangle 71"/>
                <p:cNvSpPr>
                  <a:spLocks noChangeArrowheads="1"/>
                </p:cNvSpPr>
                <p:nvPr/>
              </p:nvSpPr>
              <p:spPr bwMode="auto">
                <a:xfrm>
                  <a:off x="437" y="384"/>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89" name="Group 72"/>
              <p:cNvGrpSpPr>
                <a:grpSpLocks/>
              </p:cNvGrpSpPr>
              <p:nvPr/>
            </p:nvGrpSpPr>
            <p:grpSpPr bwMode="auto">
              <a:xfrm>
                <a:off x="1493" y="384"/>
                <a:ext cx="472" cy="384"/>
                <a:chOff x="1493" y="384"/>
                <a:chExt cx="472" cy="384"/>
              </a:xfrm>
            </p:grpSpPr>
            <p:sp>
              <p:nvSpPr>
                <p:cNvPr id="92612" name="Rectangle 73"/>
                <p:cNvSpPr>
                  <a:spLocks noChangeArrowheads="1"/>
                </p:cNvSpPr>
                <p:nvPr/>
              </p:nvSpPr>
              <p:spPr bwMode="auto">
                <a:xfrm>
                  <a:off x="1493" y="384"/>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613" name="Group 74"/>
                <p:cNvGrpSpPr>
                  <a:grpSpLocks/>
                </p:cNvGrpSpPr>
                <p:nvPr/>
              </p:nvGrpSpPr>
              <p:grpSpPr bwMode="auto">
                <a:xfrm>
                  <a:off x="1493" y="384"/>
                  <a:ext cx="472" cy="384"/>
                  <a:chOff x="1493" y="384"/>
                  <a:chExt cx="472" cy="384"/>
                </a:xfrm>
              </p:grpSpPr>
              <p:sp>
                <p:nvSpPr>
                  <p:cNvPr id="92614" name="Rectangle 75"/>
                  <p:cNvSpPr>
                    <a:spLocks noChangeArrowheads="1"/>
                  </p:cNvSpPr>
                  <p:nvPr/>
                </p:nvSpPr>
                <p:spPr bwMode="auto">
                  <a:xfrm>
                    <a:off x="1536" y="384"/>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615" name="Rectangle 76"/>
                  <p:cNvSpPr>
                    <a:spLocks noChangeArrowheads="1"/>
                  </p:cNvSpPr>
                  <p:nvPr/>
                </p:nvSpPr>
                <p:spPr bwMode="auto">
                  <a:xfrm>
                    <a:off x="1493" y="384"/>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190" name="Group 77"/>
              <p:cNvGrpSpPr>
                <a:grpSpLocks/>
              </p:cNvGrpSpPr>
              <p:nvPr/>
            </p:nvGrpSpPr>
            <p:grpSpPr bwMode="auto">
              <a:xfrm>
                <a:off x="1965" y="384"/>
                <a:ext cx="5854" cy="384"/>
                <a:chOff x="1965" y="384"/>
                <a:chExt cx="5854" cy="384"/>
              </a:xfrm>
            </p:grpSpPr>
            <p:sp>
              <p:nvSpPr>
                <p:cNvPr id="92608" name="Rectangle 78"/>
                <p:cNvSpPr>
                  <a:spLocks noChangeArrowheads="1"/>
                </p:cNvSpPr>
                <p:nvPr/>
              </p:nvSpPr>
              <p:spPr bwMode="auto">
                <a:xfrm>
                  <a:off x="1965" y="384"/>
                  <a:ext cx="585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609" name="Group 79"/>
                <p:cNvGrpSpPr>
                  <a:grpSpLocks/>
                </p:cNvGrpSpPr>
                <p:nvPr/>
              </p:nvGrpSpPr>
              <p:grpSpPr bwMode="auto">
                <a:xfrm>
                  <a:off x="1965" y="384"/>
                  <a:ext cx="5854" cy="384"/>
                  <a:chOff x="1965" y="384"/>
                  <a:chExt cx="5854" cy="384"/>
                </a:xfrm>
              </p:grpSpPr>
              <p:sp>
                <p:nvSpPr>
                  <p:cNvPr id="92610" name="Rectangle 80"/>
                  <p:cNvSpPr>
                    <a:spLocks noChangeArrowheads="1"/>
                  </p:cNvSpPr>
                  <p:nvPr/>
                </p:nvSpPr>
                <p:spPr bwMode="auto">
                  <a:xfrm>
                    <a:off x="2008" y="384"/>
                    <a:ext cx="5768"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611" name="Rectangle 81"/>
                  <p:cNvSpPr>
                    <a:spLocks noChangeArrowheads="1"/>
                  </p:cNvSpPr>
                  <p:nvPr/>
                </p:nvSpPr>
                <p:spPr bwMode="auto">
                  <a:xfrm>
                    <a:off x="1965" y="384"/>
                    <a:ext cx="5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191" name="Group 82"/>
              <p:cNvGrpSpPr>
                <a:grpSpLocks/>
              </p:cNvGrpSpPr>
              <p:nvPr/>
            </p:nvGrpSpPr>
            <p:grpSpPr bwMode="auto">
              <a:xfrm>
                <a:off x="0" y="768"/>
                <a:ext cx="437" cy="2688"/>
                <a:chOff x="0" y="768"/>
                <a:chExt cx="437" cy="2688"/>
              </a:xfrm>
            </p:grpSpPr>
            <p:sp>
              <p:nvSpPr>
                <p:cNvPr id="92606" name="Rectangle 83"/>
                <p:cNvSpPr>
                  <a:spLocks noChangeArrowheads="1"/>
                </p:cNvSpPr>
                <p:nvPr/>
              </p:nvSpPr>
              <p:spPr bwMode="auto">
                <a:xfrm>
                  <a:off x="43" y="768"/>
                  <a:ext cx="351"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测试</a:t>
                  </a:r>
                  <a:endParaRPr lang="zh-CN" altLang="en-US" sz="1000"/>
                </a:p>
                <a:p>
                  <a:pPr algn="ctr"/>
                  <a:endParaRPr lang="zh-CN" altLang="en-US" sz="2400"/>
                </a:p>
              </p:txBody>
            </p:sp>
            <p:sp>
              <p:nvSpPr>
                <p:cNvPr id="92607" name="Rectangle 84"/>
                <p:cNvSpPr>
                  <a:spLocks noChangeArrowheads="1"/>
                </p:cNvSpPr>
                <p:nvPr/>
              </p:nvSpPr>
              <p:spPr bwMode="auto">
                <a:xfrm>
                  <a:off x="0" y="768"/>
                  <a:ext cx="437" cy="26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92" name="Group 85"/>
              <p:cNvGrpSpPr>
                <a:grpSpLocks/>
              </p:cNvGrpSpPr>
              <p:nvPr/>
            </p:nvGrpSpPr>
            <p:grpSpPr bwMode="auto">
              <a:xfrm>
                <a:off x="437" y="768"/>
                <a:ext cx="1056" cy="384"/>
                <a:chOff x="437" y="768"/>
                <a:chExt cx="1056" cy="384"/>
              </a:xfrm>
            </p:grpSpPr>
            <p:sp>
              <p:nvSpPr>
                <p:cNvPr id="92604" name="Rectangle 86"/>
                <p:cNvSpPr>
                  <a:spLocks noChangeArrowheads="1"/>
                </p:cNvSpPr>
                <p:nvPr/>
              </p:nvSpPr>
              <p:spPr bwMode="auto">
                <a:xfrm>
                  <a:off x="480" y="768"/>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新生儿筛查</a:t>
                  </a:r>
                  <a:endParaRPr lang="zh-CN" altLang="en-US" sz="1000"/>
                </a:p>
                <a:p>
                  <a:pPr algn="ctr"/>
                  <a:endParaRPr lang="zh-CN" altLang="en-US" sz="2400"/>
                </a:p>
              </p:txBody>
            </p:sp>
            <p:sp>
              <p:nvSpPr>
                <p:cNvPr id="92605" name="Rectangle 87"/>
                <p:cNvSpPr>
                  <a:spLocks noChangeArrowheads="1"/>
                </p:cNvSpPr>
                <p:nvPr/>
              </p:nvSpPr>
              <p:spPr bwMode="auto">
                <a:xfrm>
                  <a:off x="437" y="768"/>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93" name="Group 88"/>
              <p:cNvGrpSpPr>
                <a:grpSpLocks/>
              </p:cNvGrpSpPr>
              <p:nvPr/>
            </p:nvGrpSpPr>
            <p:grpSpPr bwMode="auto">
              <a:xfrm>
                <a:off x="1493" y="768"/>
                <a:ext cx="472" cy="384"/>
                <a:chOff x="1493" y="768"/>
                <a:chExt cx="472" cy="384"/>
              </a:xfrm>
            </p:grpSpPr>
            <p:sp>
              <p:nvSpPr>
                <p:cNvPr id="92600" name="Rectangle 89"/>
                <p:cNvSpPr>
                  <a:spLocks noChangeArrowheads="1"/>
                </p:cNvSpPr>
                <p:nvPr/>
              </p:nvSpPr>
              <p:spPr bwMode="auto">
                <a:xfrm>
                  <a:off x="1493" y="768"/>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601" name="Group 90"/>
                <p:cNvGrpSpPr>
                  <a:grpSpLocks/>
                </p:cNvGrpSpPr>
                <p:nvPr/>
              </p:nvGrpSpPr>
              <p:grpSpPr bwMode="auto">
                <a:xfrm>
                  <a:off x="1493" y="768"/>
                  <a:ext cx="472" cy="384"/>
                  <a:chOff x="1493" y="768"/>
                  <a:chExt cx="472" cy="384"/>
                </a:xfrm>
              </p:grpSpPr>
              <p:sp>
                <p:nvSpPr>
                  <p:cNvPr id="92602" name="Rectangle 91"/>
                  <p:cNvSpPr>
                    <a:spLocks noChangeArrowheads="1"/>
                  </p:cNvSpPr>
                  <p:nvPr/>
                </p:nvSpPr>
                <p:spPr bwMode="auto">
                  <a:xfrm>
                    <a:off x="1536" y="768"/>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603" name="Rectangle 92"/>
                  <p:cNvSpPr>
                    <a:spLocks noChangeArrowheads="1"/>
                  </p:cNvSpPr>
                  <p:nvPr/>
                </p:nvSpPr>
                <p:spPr bwMode="auto">
                  <a:xfrm>
                    <a:off x="1493" y="768"/>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194" name="Group 93"/>
              <p:cNvGrpSpPr>
                <a:grpSpLocks/>
              </p:cNvGrpSpPr>
              <p:nvPr/>
            </p:nvGrpSpPr>
            <p:grpSpPr bwMode="auto">
              <a:xfrm>
                <a:off x="1965" y="768"/>
                <a:ext cx="5854" cy="384"/>
                <a:chOff x="1965" y="768"/>
                <a:chExt cx="5854" cy="384"/>
              </a:xfrm>
            </p:grpSpPr>
            <p:sp>
              <p:nvSpPr>
                <p:cNvPr id="92598" name="Rectangle 94"/>
                <p:cNvSpPr>
                  <a:spLocks noChangeArrowheads="1"/>
                </p:cNvSpPr>
                <p:nvPr/>
              </p:nvSpPr>
              <p:spPr bwMode="auto">
                <a:xfrm>
                  <a:off x="2008" y="768"/>
                  <a:ext cx="5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99" name="Rectangle 95"/>
                <p:cNvSpPr>
                  <a:spLocks noChangeArrowheads="1"/>
                </p:cNvSpPr>
                <p:nvPr/>
              </p:nvSpPr>
              <p:spPr bwMode="auto">
                <a:xfrm>
                  <a:off x="1965" y="768"/>
                  <a:ext cx="5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95" name="Group 96"/>
              <p:cNvGrpSpPr>
                <a:grpSpLocks/>
              </p:cNvGrpSpPr>
              <p:nvPr/>
            </p:nvGrpSpPr>
            <p:grpSpPr bwMode="auto">
              <a:xfrm>
                <a:off x="437" y="1152"/>
                <a:ext cx="1056" cy="384"/>
                <a:chOff x="437" y="1152"/>
                <a:chExt cx="1056" cy="384"/>
              </a:xfrm>
            </p:grpSpPr>
            <p:sp>
              <p:nvSpPr>
                <p:cNvPr id="92596" name="Rectangle 97"/>
                <p:cNvSpPr>
                  <a:spLocks noChangeArrowheads="1"/>
                </p:cNvSpPr>
                <p:nvPr/>
              </p:nvSpPr>
              <p:spPr bwMode="auto">
                <a:xfrm>
                  <a:off x="480" y="1152"/>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头围</a:t>
                  </a:r>
                  <a:endParaRPr lang="zh-CN" altLang="en-US" sz="1000"/>
                </a:p>
                <a:p>
                  <a:pPr algn="ctr"/>
                  <a:endParaRPr lang="zh-CN" altLang="en-US" sz="2400"/>
                </a:p>
              </p:txBody>
            </p:sp>
            <p:sp>
              <p:nvSpPr>
                <p:cNvPr id="92597" name="Rectangle 98"/>
                <p:cNvSpPr>
                  <a:spLocks noChangeArrowheads="1"/>
                </p:cNvSpPr>
                <p:nvPr/>
              </p:nvSpPr>
              <p:spPr bwMode="auto">
                <a:xfrm>
                  <a:off x="437" y="1152"/>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96" name="Group 99"/>
              <p:cNvGrpSpPr>
                <a:grpSpLocks/>
              </p:cNvGrpSpPr>
              <p:nvPr/>
            </p:nvGrpSpPr>
            <p:grpSpPr bwMode="auto">
              <a:xfrm>
                <a:off x="1493" y="1152"/>
                <a:ext cx="735" cy="384"/>
                <a:chOff x="1493" y="1152"/>
                <a:chExt cx="735" cy="384"/>
              </a:xfrm>
            </p:grpSpPr>
            <p:sp>
              <p:nvSpPr>
                <p:cNvPr id="92592" name="Rectangle 100"/>
                <p:cNvSpPr>
                  <a:spLocks noChangeArrowheads="1"/>
                </p:cNvSpPr>
                <p:nvPr/>
              </p:nvSpPr>
              <p:spPr bwMode="auto">
                <a:xfrm>
                  <a:off x="1493" y="1152"/>
                  <a:ext cx="735"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93" name="Group 101"/>
                <p:cNvGrpSpPr>
                  <a:grpSpLocks/>
                </p:cNvGrpSpPr>
                <p:nvPr/>
              </p:nvGrpSpPr>
              <p:grpSpPr bwMode="auto">
                <a:xfrm>
                  <a:off x="1493" y="1152"/>
                  <a:ext cx="735" cy="384"/>
                  <a:chOff x="1493" y="1152"/>
                  <a:chExt cx="735" cy="384"/>
                </a:xfrm>
              </p:grpSpPr>
              <p:sp>
                <p:nvSpPr>
                  <p:cNvPr id="92594" name="Rectangle 102"/>
                  <p:cNvSpPr>
                    <a:spLocks noChangeArrowheads="1"/>
                  </p:cNvSpPr>
                  <p:nvPr/>
                </p:nvSpPr>
                <p:spPr bwMode="auto">
                  <a:xfrm>
                    <a:off x="1536" y="1152"/>
                    <a:ext cx="649"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95" name="Rectangle 103"/>
                  <p:cNvSpPr>
                    <a:spLocks noChangeArrowheads="1"/>
                  </p:cNvSpPr>
                  <p:nvPr/>
                </p:nvSpPr>
                <p:spPr bwMode="auto">
                  <a:xfrm>
                    <a:off x="1493" y="1152"/>
                    <a:ext cx="7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197" name="Group 104"/>
              <p:cNvGrpSpPr>
                <a:grpSpLocks/>
              </p:cNvGrpSpPr>
              <p:nvPr/>
            </p:nvGrpSpPr>
            <p:grpSpPr bwMode="auto">
              <a:xfrm>
                <a:off x="2228" y="1152"/>
                <a:ext cx="5591" cy="384"/>
                <a:chOff x="2228" y="1152"/>
                <a:chExt cx="5591" cy="384"/>
              </a:xfrm>
            </p:grpSpPr>
            <p:sp>
              <p:nvSpPr>
                <p:cNvPr id="92588" name="Rectangle 105"/>
                <p:cNvSpPr>
                  <a:spLocks noChangeArrowheads="1"/>
                </p:cNvSpPr>
                <p:nvPr/>
              </p:nvSpPr>
              <p:spPr bwMode="auto">
                <a:xfrm>
                  <a:off x="2228" y="1152"/>
                  <a:ext cx="5591"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89" name="Group 106"/>
                <p:cNvGrpSpPr>
                  <a:grpSpLocks/>
                </p:cNvGrpSpPr>
                <p:nvPr/>
              </p:nvGrpSpPr>
              <p:grpSpPr bwMode="auto">
                <a:xfrm>
                  <a:off x="2228" y="1152"/>
                  <a:ext cx="5591" cy="384"/>
                  <a:chOff x="2228" y="1152"/>
                  <a:chExt cx="5591" cy="384"/>
                </a:xfrm>
              </p:grpSpPr>
              <p:sp>
                <p:nvSpPr>
                  <p:cNvPr id="92590" name="Rectangle 107"/>
                  <p:cNvSpPr>
                    <a:spLocks noChangeArrowheads="1"/>
                  </p:cNvSpPr>
                  <p:nvPr/>
                </p:nvSpPr>
                <p:spPr bwMode="auto">
                  <a:xfrm>
                    <a:off x="2271" y="1152"/>
                    <a:ext cx="5505"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91" name="Rectangle 108"/>
                  <p:cNvSpPr>
                    <a:spLocks noChangeArrowheads="1"/>
                  </p:cNvSpPr>
                  <p:nvPr/>
                </p:nvSpPr>
                <p:spPr bwMode="auto">
                  <a:xfrm>
                    <a:off x="2228" y="1152"/>
                    <a:ext cx="559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198" name="Group 109"/>
              <p:cNvGrpSpPr>
                <a:grpSpLocks/>
              </p:cNvGrpSpPr>
              <p:nvPr/>
            </p:nvGrpSpPr>
            <p:grpSpPr bwMode="auto">
              <a:xfrm>
                <a:off x="437" y="1536"/>
                <a:ext cx="1056" cy="384"/>
                <a:chOff x="437" y="1536"/>
                <a:chExt cx="1056" cy="384"/>
              </a:xfrm>
            </p:grpSpPr>
            <p:sp>
              <p:nvSpPr>
                <p:cNvPr id="92586" name="Rectangle 110"/>
                <p:cNvSpPr>
                  <a:spLocks noChangeArrowheads="1"/>
                </p:cNvSpPr>
                <p:nvPr/>
              </p:nvSpPr>
              <p:spPr bwMode="auto">
                <a:xfrm>
                  <a:off x="480" y="1536"/>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身高、体重</a:t>
                  </a:r>
                  <a:endParaRPr lang="zh-CN" altLang="en-US" sz="1000"/>
                </a:p>
                <a:p>
                  <a:pPr algn="ctr"/>
                  <a:endParaRPr lang="zh-CN" altLang="en-US" sz="2400"/>
                </a:p>
              </p:txBody>
            </p:sp>
            <p:sp>
              <p:nvSpPr>
                <p:cNvPr id="92587" name="Rectangle 111"/>
                <p:cNvSpPr>
                  <a:spLocks noChangeArrowheads="1"/>
                </p:cNvSpPr>
                <p:nvPr/>
              </p:nvSpPr>
              <p:spPr bwMode="auto">
                <a:xfrm>
                  <a:off x="437" y="1536"/>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199" name="Group 112"/>
              <p:cNvGrpSpPr>
                <a:grpSpLocks/>
              </p:cNvGrpSpPr>
              <p:nvPr/>
            </p:nvGrpSpPr>
            <p:grpSpPr bwMode="auto">
              <a:xfrm>
                <a:off x="1493" y="1536"/>
                <a:ext cx="6326" cy="384"/>
                <a:chOff x="1493" y="1536"/>
                <a:chExt cx="6326" cy="384"/>
              </a:xfrm>
            </p:grpSpPr>
            <p:sp>
              <p:nvSpPr>
                <p:cNvPr id="92582" name="Rectangle 113"/>
                <p:cNvSpPr>
                  <a:spLocks noChangeArrowheads="1"/>
                </p:cNvSpPr>
                <p:nvPr/>
              </p:nvSpPr>
              <p:spPr bwMode="auto">
                <a:xfrm>
                  <a:off x="1493" y="1536"/>
                  <a:ext cx="632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83" name="Group 114"/>
                <p:cNvGrpSpPr>
                  <a:grpSpLocks/>
                </p:cNvGrpSpPr>
                <p:nvPr/>
              </p:nvGrpSpPr>
              <p:grpSpPr bwMode="auto">
                <a:xfrm>
                  <a:off x="1493" y="1536"/>
                  <a:ext cx="6326" cy="384"/>
                  <a:chOff x="1493" y="1536"/>
                  <a:chExt cx="6326" cy="384"/>
                </a:xfrm>
              </p:grpSpPr>
              <p:sp>
                <p:nvSpPr>
                  <p:cNvPr id="92584" name="Rectangle 115"/>
                  <p:cNvSpPr>
                    <a:spLocks noChangeArrowheads="1"/>
                  </p:cNvSpPr>
                  <p:nvPr/>
                </p:nvSpPr>
                <p:spPr bwMode="auto">
                  <a:xfrm>
                    <a:off x="1536" y="1536"/>
                    <a:ext cx="6240"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85" name="Rectangle 116"/>
                  <p:cNvSpPr>
                    <a:spLocks noChangeArrowheads="1"/>
                  </p:cNvSpPr>
                  <p:nvPr/>
                </p:nvSpPr>
                <p:spPr bwMode="auto">
                  <a:xfrm>
                    <a:off x="1493" y="1536"/>
                    <a:ext cx="63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00" name="Group 117"/>
              <p:cNvGrpSpPr>
                <a:grpSpLocks/>
              </p:cNvGrpSpPr>
              <p:nvPr/>
            </p:nvGrpSpPr>
            <p:grpSpPr bwMode="auto">
              <a:xfrm>
                <a:off x="437" y="1920"/>
                <a:ext cx="1056" cy="384"/>
                <a:chOff x="437" y="1920"/>
                <a:chExt cx="1056" cy="384"/>
              </a:xfrm>
            </p:grpSpPr>
            <p:sp>
              <p:nvSpPr>
                <p:cNvPr id="92580" name="Rectangle 118"/>
                <p:cNvSpPr>
                  <a:spLocks noChangeArrowheads="1"/>
                </p:cNvSpPr>
                <p:nvPr/>
              </p:nvSpPr>
              <p:spPr bwMode="auto">
                <a:xfrm>
                  <a:off x="480" y="1920"/>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血压</a:t>
                  </a:r>
                  <a:endParaRPr lang="zh-CN" altLang="en-US" sz="1000"/>
                </a:p>
                <a:p>
                  <a:pPr algn="ctr"/>
                  <a:endParaRPr lang="zh-CN" altLang="en-US" sz="2400"/>
                </a:p>
              </p:txBody>
            </p:sp>
            <p:sp>
              <p:nvSpPr>
                <p:cNvPr id="92581" name="Rectangle 119"/>
                <p:cNvSpPr>
                  <a:spLocks noChangeArrowheads="1"/>
                </p:cNvSpPr>
                <p:nvPr/>
              </p:nvSpPr>
              <p:spPr bwMode="auto">
                <a:xfrm>
                  <a:off x="437" y="1920"/>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1" name="Group 120"/>
              <p:cNvGrpSpPr>
                <a:grpSpLocks/>
              </p:cNvGrpSpPr>
              <p:nvPr/>
            </p:nvGrpSpPr>
            <p:grpSpPr bwMode="auto">
              <a:xfrm>
                <a:off x="1493" y="1920"/>
                <a:ext cx="472" cy="384"/>
                <a:chOff x="1493" y="1920"/>
                <a:chExt cx="472" cy="384"/>
              </a:xfrm>
            </p:grpSpPr>
            <p:sp>
              <p:nvSpPr>
                <p:cNvPr id="92578" name="Rectangle 121"/>
                <p:cNvSpPr>
                  <a:spLocks noChangeArrowheads="1"/>
                </p:cNvSpPr>
                <p:nvPr/>
              </p:nvSpPr>
              <p:spPr bwMode="auto">
                <a:xfrm>
                  <a:off x="1536" y="1920"/>
                  <a:ext cx="3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79" name="Rectangle 122"/>
                <p:cNvSpPr>
                  <a:spLocks noChangeArrowheads="1"/>
                </p:cNvSpPr>
                <p:nvPr/>
              </p:nvSpPr>
              <p:spPr bwMode="auto">
                <a:xfrm>
                  <a:off x="1493" y="1920"/>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2" name="Group 123"/>
              <p:cNvGrpSpPr>
                <a:grpSpLocks/>
              </p:cNvGrpSpPr>
              <p:nvPr/>
            </p:nvGrpSpPr>
            <p:grpSpPr bwMode="auto">
              <a:xfrm>
                <a:off x="1965" y="1920"/>
                <a:ext cx="263" cy="384"/>
                <a:chOff x="1965" y="1920"/>
                <a:chExt cx="263" cy="384"/>
              </a:xfrm>
            </p:grpSpPr>
            <p:sp>
              <p:nvSpPr>
                <p:cNvPr id="92576" name="Rectangle 124"/>
                <p:cNvSpPr>
                  <a:spLocks noChangeArrowheads="1"/>
                </p:cNvSpPr>
                <p:nvPr/>
              </p:nvSpPr>
              <p:spPr bwMode="auto">
                <a:xfrm>
                  <a:off x="2008" y="1920"/>
                  <a:ext cx="1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77" name="Rectangle 125"/>
                <p:cNvSpPr>
                  <a:spLocks noChangeArrowheads="1"/>
                </p:cNvSpPr>
                <p:nvPr/>
              </p:nvSpPr>
              <p:spPr bwMode="auto">
                <a:xfrm>
                  <a:off x="1965" y="1920"/>
                  <a:ext cx="26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3" name="Group 126"/>
              <p:cNvGrpSpPr>
                <a:grpSpLocks/>
              </p:cNvGrpSpPr>
              <p:nvPr/>
            </p:nvGrpSpPr>
            <p:grpSpPr bwMode="auto">
              <a:xfrm>
                <a:off x="2228" y="1920"/>
                <a:ext cx="313" cy="384"/>
                <a:chOff x="2228" y="1920"/>
                <a:chExt cx="313" cy="384"/>
              </a:xfrm>
            </p:grpSpPr>
            <p:sp>
              <p:nvSpPr>
                <p:cNvPr id="92574" name="Rectangle 127"/>
                <p:cNvSpPr>
                  <a:spLocks noChangeArrowheads="1"/>
                </p:cNvSpPr>
                <p:nvPr/>
              </p:nvSpPr>
              <p:spPr bwMode="auto">
                <a:xfrm>
                  <a:off x="2271" y="1920"/>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75" name="Rectangle 128"/>
                <p:cNvSpPr>
                  <a:spLocks noChangeArrowheads="1"/>
                </p:cNvSpPr>
                <p:nvPr/>
              </p:nvSpPr>
              <p:spPr bwMode="auto">
                <a:xfrm>
                  <a:off x="2228" y="192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4" name="Group 129"/>
              <p:cNvGrpSpPr>
                <a:grpSpLocks/>
              </p:cNvGrpSpPr>
              <p:nvPr/>
            </p:nvGrpSpPr>
            <p:grpSpPr bwMode="auto">
              <a:xfrm>
                <a:off x="2541" y="1920"/>
                <a:ext cx="5278" cy="384"/>
                <a:chOff x="2541" y="1920"/>
                <a:chExt cx="5278" cy="384"/>
              </a:xfrm>
            </p:grpSpPr>
            <p:sp>
              <p:nvSpPr>
                <p:cNvPr id="92570" name="Rectangle 130"/>
                <p:cNvSpPr>
                  <a:spLocks noChangeArrowheads="1"/>
                </p:cNvSpPr>
                <p:nvPr/>
              </p:nvSpPr>
              <p:spPr bwMode="auto">
                <a:xfrm>
                  <a:off x="2541" y="1920"/>
                  <a:ext cx="5278"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71" name="Group 131"/>
                <p:cNvGrpSpPr>
                  <a:grpSpLocks/>
                </p:cNvGrpSpPr>
                <p:nvPr/>
              </p:nvGrpSpPr>
              <p:grpSpPr bwMode="auto">
                <a:xfrm>
                  <a:off x="2541" y="1920"/>
                  <a:ext cx="5278" cy="384"/>
                  <a:chOff x="2541" y="1920"/>
                  <a:chExt cx="5278" cy="384"/>
                </a:xfrm>
              </p:grpSpPr>
              <p:sp>
                <p:nvSpPr>
                  <p:cNvPr id="92572" name="Rectangle 132"/>
                  <p:cNvSpPr>
                    <a:spLocks noChangeArrowheads="1"/>
                  </p:cNvSpPr>
                  <p:nvPr/>
                </p:nvSpPr>
                <p:spPr bwMode="auto">
                  <a:xfrm>
                    <a:off x="2584" y="1920"/>
                    <a:ext cx="519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73" name="Rectangle 133"/>
                  <p:cNvSpPr>
                    <a:spLocks noChangeArrowheads="1"/>
                  </p:cNvSpPr>
                  <p:nvPr/>
                </p:nvSpPr>
                <p:spPr bwMode="auto">
                  <a:xfrm>
                    <a:off x="2541" y="1920"/>
                    <a:ext cx="52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05" name="Group 134"/>
              <p:cNvGrpSpPr>
                <a:grpSpLocks/>
              </p:cNvGrpSpPr>
              <p:nvPr/>
            </p:nvGrpSpPr>
            <p:grpSpPr bwMode="auto">
              <a:xfrm>
                <a:off x="437" y="2304"/>
                <a:ext cx="1056" cy="384"/>
                <a:chOff x="437" y="2304"/>
                <a:chExt cx="1056" cy="384"/>
              </a:xfrm>
            </p:grpSpPr>
            <p:sp>
              <p:nvSpPr>
                <p:cNvPr id="92568" name="Rectangle 135"/>
                <p:cNvSpPr>
                  <a:spLocks noChangeArrowheads="1"/>
                </p:cNvSpPr>
                <p:nvPr/>
              </p:nvSpPr>
              <p:spPr bwMode="auto">
                <a:xfrm>
                  <a:off x="480" y="2304"/>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贫血</a:t>
                  </a:r>
                  <a:endParaRPr lang="zh-CN" altLang="en-US" sz="1000"/>
                </a:p>
                <a:p>
                  <a:pPr algn="ctr"/>
                  <a:endParaRPr lang="zh-CN" altLang="en-US" sz="2400"/>
                </a:p>
              </p:txBody>
            </p:sp>
            <p:sp>
              <p:nvSpPr>
                <p:cNvPr id="92569" name="Rectangle 136"/>
                <p:cNvSpPr>
                  <a:spLocks noChangeArrowheads="1"/>
                </p:cNvSpPr>
                <p:nvPr/>
              </p:nvSpPr>
              <p:spPr bwMode="auto">
                <a:xfrm>
                  <a:off x="437" y="2304"/>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6" name="Group 137"/>
              <p:cNvGrpSpPr>
                <a:grpSpLocks/>
              </p:cNvGrpSpPr>
              <p:nvPr/>
            </p:nvGrpSpPr>
            <p:grpSpPr bwMode="auto">
              <a:xfrm>
                <a:off x="1493" y="2304"/>
                <a:ext cx="236" cy="384"/>
                <a:chOff x="1493" y="2304"/>
                <a:chExt cx="236" cy="384"/>
              </a:xfrm>
            </p:grpSpPr>
            <p:sp>
              <p:nvSpPr>
                <p:cNvPr id="92566" name="Rectangle 138"/>
                <p:cNvSpPr>
                  <a:spLocks noChangeArrowheads="1"/>
                </p:cNvSpPr>
                <p:nvPr/>
              </p:nvSpPr>
              <p:spPr bwMode="auto">
                <a:xfrm>
                  <a:off x="1536" y="2304"/>
                  <a:ext cx="1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67" name="Rectangle 139"/>
                <p:cNvSpPr>
                  <a:spLocks noChangeArrowheads="1"/>
                </p:cNvSpPr>
                <p:nvPr/>
              </p:nvSpPr>
              <p:spPr bwMode="auto">
                <a:xfrm>
                  <a:off x="1493" y="2304"/>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7" name="Group 140"/>
              <p:cNvGrpSpPr>
                <a:grpSpLocks/>
              </p:cNvGrpSpPr>
              <p:nvPr/>
            </p:nvGrpSpPr>
            <p:grpSpPr bwMode="auto">
              <a:xfrm>
                <a:off x="1729" y="2304"/>
                <a:ext cx="236" cy="384"/>
                <a:chOff x="1729" y="2304"/>
                <a:chExt cx="236" cy="384"/>
              </a:xfrm>
            </p:grpSpPr>
            <p:sp>
              <p:nvSpPr>
                <p:cNvPr id="92562" name="Rectangle 141"/>
                <p:cNvSpPr>
                  <a:spLocks noChangeArrowheads="1"/>
                </p:cNvSpPr>
                <p:nvPr/>
              </p:nvSpPr>
              <p:spPr bwMode="auto">
                <a:xfrm>
                  <a:off x="1729" y="2304"/>
                  <a:ext cx="23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63" name="Group 142"/>
                <p:cNvGrpSpPr>
                  <a:grpSpLocks/>
                </p:cNvGrpSpPr>
                <p:nvPr/>
              </p:nvGrpSpPr>
              <p:grpSpPr bwMode="auto">
                <a:xfrm>
                  <a:off x="1729" y="2304"/>
                  <a:ext cx="236" cy="384"/>
                  <a:chOff x="1729" y="2304"/>
                  <a:chExt cx="236" cy="384"/>
                </a:xfrm>
              </p:grpSpPr>
              <p:sp>
                <p:nvSpPr>
                  <p:cNvPr id="92564" name="Rectangle 143"/>
                  <p:cNvSpPr>
                    <a:spLocks noChangeArrowheads="1"/>
                  </p:cNvSpPr>
                  <p:nvPr/>
                </p:nvSpPr>
                <p:spPr bwMode="auto">
                  <a:xfrm>
                    <a:off x="1772" y="2304"/>
                    <a:ext cx="150"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65" name="Rectangle 144"/>
                  <p:cNvSpPr>
                    <a:spLocks noChangeArrowheads="1"/>
                  </p:cNvSpPr>
                  <p:nvPr/>
                </p:nvSpPr>
                <p:spPr bwMode="auto">
                  <a:xfrm>
                    <a:off x="1729" y="2304"/>
                    <a:ext cx="2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08" name="Group 145"/>
              <p:cNvGrpSpPr>
                <a:grpSpLocks/>
              </p:cNvGrpSpPr>
              <p:nvPr/>
            </p:nvGrpSpPr>
            <p:grpSpPr bwMode="auto">
              <a:xfrm>
                <a:off x="1965" y="2304"/>
                <a:ext cx="263" cy="384"/>
                <a:chOff x="1965" y="2304"/>
                <a:chExt cx="263" cy="384"/>
              </a:xfrm>
            </p:grpSpPr>
            <p:sp>
              <p:nvSpPr>
                <p:cNvPr id="92560" name="Rectangle 146"/>
                <p:cNvSpPr>
                  <a:spLocks noChangeArrowheads="1"/>
                </p:cNvSpPr>
                <p:nvPr/>
              </p:nvSpPr>
              <p:spPr bwMode="auto">
                <a:xfrm>
                  <a:off x="2008" y="2304"/>
                  <a:ext cx="1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61" name="Rectangle 147"/>
                <p:cNvSpPr>
                  <a:spLocks noChangeArrowheads="1"/>
                </p:cNvSpPr>
                <p:nvPr/>
              </p:nvSpPr>
              <p:spPr bwMode="auto">
                <a:xfrm>
                  <a:off x="1965" y="2304"/>
                  <a:ext cx="26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09" name="Group 148"/>
              <p:cNvGrpSpPr>
                <a:grpSpLocks/>
              </p:cNvGrpSpPr>
              <p:nvPr/>
            </p:nvGrpSpPr>
            <p:grpSpPr bwMode="auto">
              <a:xfrm>
                <a:off x="2228" y="2304"/>
                <a:ext cx="313" cy="384"/>
                <a:chOff x="2228" y="2304"/>
                <a:chExt cx="313" cy="384"/>
              </a:xfrm>
            </p:grpSpPr>
            <p:sp>
              <p:nvSpPr>
                <p:cNvPr id="92556" name="Rectangle 149"/>
                <p:cNvSpPr>
                  <a:spLocks noChangeArrowheads="1"/>
                </p:cNvSpPr>
                <p:nvPr/>
              </p:nvSpPr>
              <p:spPr bwMode="auto">
                <a:xfrm>
                  <a:off x="2228" y="2304"/>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57" name="Group 150"/>
                <p:cNvGrpSpPr>
                  <a:grpSpLocks/>
                </p:cNvGrpSpPr>
                <p:nvPr/>
              </p:nvGrpSpPr>
              <p:grpSpPr bwMode="auto">
                <a:xfrm>
                  <a:off x="2228" y="2304"/>
                  <a:ext cx="313" cy="384"/>
                  <a:chOff x="2228" y="2304"/>
                  <a:chExt cx="313" cy="384"/>
                </a:xfrm>
              </p:grpSpPr>
              <p:sp>
                <p:nvSpPr>
                  <p:cNvPr id="92558" name="Rectangle 151"/>
                  <p:cNvSpPr>
                    <a:spLocks noChangeArrowheads="1"/>
                  </p:cNvSpPr>
                  <p:nvPr/>
                </p:nvSpPr>
                <p:spPr bwMode="auto">
                  <a:xfrm>
                    <a:off x="2271" y="2304"/>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59" name="Rectangle 152"/>
                  <p:cNvSpPr>
                    <a:spLocks noChangeArrowheads="1"/>
                  </p:cNvSpPr>
                  <p:nvPr/>
                </p:nvSpPr>
                <p:spPr bwMode="auto">
                  <a:xfrm>
                    <a:off x="2228" y="230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10" name="Group 153"/>
              <p:cNvGrpSpPr>
                <a:grpSpLocks/>
              </p:cNvGrpSpPr>
              <p:nvPr/>
            </p:nvGrpSpPr>
            <p:grpSpPr bwMode="auto">
              <a:xfrm>
                <a:off x="2541" y="2304"/>
                <a:ext cx="1565" cy="384"/>
                <a:chOff x="2541" y="2304"/>
                <a:chExt cx="1565" cy="384"/>
              </a:xfrm>
            </p:grpSpPr>
            <p:sp>
              <p:nvSpPr>
                <p:cNvPr id="92554" name="Rectangle 154"/>
                <p:cNvSpPr>
                  <a:spLocks noChangeArrowheads="1"/>
                </p:cNvSpPr>
                <p:nvPr/>
              </p:nvSpPr>
              <p:spPr bwMode="auto">
                <a:xfrm>
                  <a:off x="2584" y="2304"/>
                  <a:ext cx="14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55" name="Rectangle 155"/>
                <p:cNvSpPr>
                  <a:spLocks noChangeArrowheads="1"/>
                </p:cNvSpPr>
                <p:nvPr/>
              </p:nvSpPr>
              <p:spPr bwMode="auto">
                <a:xfrm>
                  <a:off x="2541" y="2304"/>
                  <a:ext cx="156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1" name="Group 156"/>
              <p:cNvGrpSpPr>
                <a:grpSpLocks/>
              </p:cNvGrpSpPr>
              <p:nvPr/>
            </p:nvGrpSpPr>
            <p:grpSpPr bwMode="auto">
              <a:xfrm>
                <a:off x="4106" y="2304"/>
                <a:ext cx="313" cy="384"/>
                <a:chOff x="4106" y="2304"/>
                <a:chExt cx="313" cy="384"/>
              </a:xfrm>
            </p:grpSpPr>
            <p:sp>
              <p:nvSpPr>
                <p:cNvPr id="92550" name="Rectangle 157"/>
                <p:cNvSpPr>
                  <a:spLocks noChangeArrowheads="1"/>
                </p:cNvSpPr>
                <p:nvPr/>
              </p:nvSpPr>
              <p:spPr bwMode="auto">
                <a:xfrm>
                  <a:off x="4106" y="2304"/>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51" name="Group 158"/>
                <p:cNvGrpSpPr>
                  <a:grpSpLocks/>
                </p:cNvGrpSpPr>
                <p:nvPr/>
              </p:nvGrpSpPr>
              <p:grpSpPr bwMode="auto">
                <a:xfrm>
                  <a:off x="4106" y="2304"/>
                  <a:ext cx="313" cy="384"/>
                  <a:chOff x="4106" y="2304"/>
                  <a:chExt cx="313" cy="384"/>
                </a:xfrm>
              </p:grpSpPr>
              <p:sp>
                <p:nvSpPr>
                  <p:cNvPr id="92552" name="Rectangle 159"/>
                  <p:cNvSpPr>
                    <a:spLocks noChangeArrowheads="1"/>
                  </p:cNvSpPr>
                  <p:nvPr/>
                </p:nvSpPr>
                <p:spPr bwMode="auto">
                  <a:xfrm>
                    <a:off x="4149" y="2304"/>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53" name="Rectangle 160"/>
                  <p:cNvSpPr>
                    <a:spLocks noChangeArrowheads="1"/>
                  </p:cNvSpPr>
                  <p:nvPr/>
                </p:nvSpPr>
                <p:spPr bwMode="auto">
                  <a:xfrm>
                    <a:off x="4106" y="230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12" name="Group 161"/>
              <p:cNvGrpSpPr>
                <a:grpSpLocks/>
              </p:cNvGrpSpPr>
              <p:nvPr/>
            </p:nvGrpSpPr>
            <p:grpSpPr bwMode="auto">
              <a:xfrm>
                <a:off x="4419" y="2304"/>
                <a:ext cx="3060" cy="384"/>
                <a:chOff x="4419" y="2304"/>
                <a:chExt cx="3060" cy="384"/>
              </a:xfrm>
            </p:grpSpPr>
            <p:sp>
              <p:nvSpPr>
                <p:cNvPr id="92548" name="Rectangle 162"/>
                <p:cNvSpPr>
                  <a:spLocks noChangeArrowheads="1"/>
                </p:cNvSpPr>
                <p:nvPr/>
              </p:nvSpPr>
              <p:spPr bwMode="auto">
                <a:xfrm>
                  <a:off x="4462" y="2304"/>
                  <a:ext cx="29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49" name="Rectangle 163"/>
                <p:cNvSpPr>
                  <a:spLocks noChangeArrowheads="1"/>
                </p:cNvSpPr>
                <p:nvPr/>
              </p:nvSpPr>
              <p:spPr bwMode="auto">
                <a:xfrm>
                  <a:off x="4419" y="2304"/>
                  <a:ext cx="30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3" name="Group 164"/>
              <p:cNvGrpSpPr>
                <a:grpSpLocks/>
              </p:cNvGrpSpPr>
              <p:nvPr/>
            </p:nvGrpSpPr>
            <p:grpSpPr bwMode="auto">
              <a:xfrm>
                <a:off x="7479" y="2304"/>
                <a:ext cx="340" cy="384"/>
                <a:chOff x="7479" y="2304"/>
                <a:chExt cx="340" cy="384"/>
              </a:xfrm>
            </p:grpSpPr>
            <p:sp>
              <p:nvSpPr>
                <p:cNvPr id="92544" name="Rectangle 165"/>
                <p:cNvSpPr>
                  <a:spLocks noChangeArrowheads="1"/>
                </p:cNvSpPr>
                <p:nvPr/>
              </p:nvSpPr>
              <p:spPr bwMode="auto">
                <a:xfrm>
                  <a:off x="7479" y="2304"/>
                  <a:ext cx="34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45" name="Group 166"/>
                <p:cNvGrpSpPr>
                  <a:grpSpLocks/>
                </p:cNvGrpSpPr>
                <p:nvPr/>
              </p:nvGrpSpPr>
              <p:grpSpPr bwMode="auto">
                <a:xfrm>
                  <a:off x="7479" y="2304"/>
                  <a:ext cx="340" cy="384"/>
                  <a:chOff x="7479" y="2304"/>
                  <a:chExt cx="340" cy="384"/>
                </a:xfrm>
              </p:grpSpPr>
              <p:sp>
                <p:nvSpPr>
                  <p:cNvPr id="92546" name="Rectangle 167"/>
                  <p:cNvSpPr>
                    <a:spLocks noChangeArrowheads="1"/>
                  </p:cNvSpPr>
                  <p:nvPr/>
                </p:nvSpPr>
                <p:spPr bwMode="auto">
                  <a:xfrm>
                    <a:off x="7522" y="2304"/>
                    <a:ext cx="25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47" name="Rectangle 168"/>
                  <p:cNvSpPr>
                    <a:spLocks noChangeArrowheads="1"/>
                  </p:cNvSpPr>
                  <p:nvPr/>
                </p:nvSpPr>
                <p:spPr bwMode="auto">
                  <a:xfrm>
                    <a:off x="7479" y="2304"/>
                    <a:ext cx="3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14" name="Group 169"/>
              <p:cNvGrpSpPr>
                <a:grpSpLocks/>
              </p:cNvGrpSpPr>
              <p:nvPr/>
            </p:nvGrpSpPr>
            <p:grpSpPr bwMode="auto">
              <a:xfrm>
                <a:off x="437" y="2688"/>
                <a:ext cx="1056" cy="384"/>
                <a:chOff x="437" y="2688"/>
                <a:chExt cx="1056" cy="384"/>
              </a:xfrm>
            </p:grpSpPr>
            <p:sp>
              <p:nvSpPr>
                <p:cNvPr id="92542" name="Rectangle 170"/>
                <p:cNvSpPr>
                  <a:spLocks noChangeArrowheads="1"/>
                </p:cNvSpPr>
                <p:nvPr/>
              </p:nvSpPr>
              <p:spPr bwMode="auto">
                <a:xfrm>
                  <a:off x="480" y="2688"/>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铅</a:t>
                  </a:r>
                  <a:endParaRPr lang="zh-CN" altLang="en-US" sz="1000"/>
                </a:p>
                <a:p>
                  <a:pPr algn="ctr"/>
                  <a:endParaRPr lang="zh-CN" altLang="en-US" sz="2400"/>
                </a:p>
              </p:txBody>
            </p:sp>
            <p:sp>
              <p:nvSpPr>
                <p:cNvPr id="92543" name="Rectangle 171"/>
                <p:cNvSpPr>
                  <a:spLocks noChangeArrowheads="1"/>
                </p:cNvSpPr>
                <p:nvPr/>
              </p:nvSpPr>
              <p:spPr bwMode="auto">
                <a:xfrm>
                  <a:off x="437" y="2688"/>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5" name="Group 172"/>
              <p:cNvGrpSpPr>
                <a:grpSpLocks/>
              </p:cNvGrpSpPr>
              <p:nvPr/>
            </p:nvGrpSpPr>
            <p:grpSpPr bwMode="auto">
              <a:xfrm>
                <a:off x="1493" y="2688"/>
                <a:ext cx="472" cy="384"/>
                <a:chOff x="1493" y="2688"/>
                <a:chExt cx="472" cy="384"/>
              </a:xfrm>
            </p:grpSpPr>
            <p:sp>
              <p:nvSpPr>
                <p:cNvPr id="92540" name="Rectangle 173"/>
                <p:cNvSpPr>
                  <a:spLocks noChangeArrowheads="1"/>
                </p:cNvSpPr>
                <p:nvPr/>
              </p:nvSpPr>
              <p:spPr bwMode="auto">
                <a:xfrm>
                  <a:off x="1536" y="2688"/>
                  <a:ext cx="3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41" name="Rectangle 174"/>
                <p:cNvSpPr>
                  <a:spLocks noChangeArrowheads="1"/>
                </p:cNvSpPr>
                <p:nvPr/>
              </p:nvSpPr>
              <p:spPr bwMode="auto">
                <a:xfrm>
                  <a:off x="1493" y="2688"/>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6" name="Group 175"/>
              <p:cNvGrpSpPr>
                <a:grpSpLocks/>
              </p:cNvGrpSpPr>
              <p:nvPr/>
            </p:nvGrpSpPr>
            <p:grpSpPr bwMode="auto">
              <a:xfrm>
                <a:off x="1965" y="2688"/>
                <a:ext cx="576" cy="384"/>
                <a:chOff x="1965" y="2688"/>
                <a:chExt cx="576" cy="384"/>
              </a:xfrm>
            </p:grpSpPr>
            <p:sp>
              <p:nvSpPr>
                <p:cNvPr id="92536" name="Rectangle 176"/>
                <p:cNvSpPr>
                  <a:spLocks noChangeArrowheads="1"/>
                </p:cNvSpPr>
                <p:nvPr/>
              </p:nvSpPr>
              <p:spPr bwMode="auto">
                <a:xfrm>
                  <a:off x="1965" y="2688"/>
                  <a:ext cx="576"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37" name="Group 177"/>
                <p:cNvGrpSpPr>
                  <a:grpSpLocks/>
                </p:cNvGrpSpPr>
                <p:nvPr/>
              </p:nvGrpSpPr>
              <p:grpSpPr bwMode="auto">
                <a:xfrm>
                  <a:off x="1965" y="2688"/>
                  <a:ext cx="576" cy="384"/>
                  <a:chOff x="1965" y="2688"/>
                  <a:chExt cx="576" cy="384"/>
                </a:xfrm>
              </p:grpSpPr>
              <p:sp>
                <p:nvSpPr>
                  <p:cNvPr id="92538" name="Rectangle 178"/>
                  <p:cNvSpPr>
                    <a:spLocks noChangeArrowheads="1"/>
                  </p:cNvSpPr>
                  <p:nvPr/>
                </p:nvSpPr>
                <p:spPr bwMode="auto">
                  <a:xfrm>
                    <a:off x="2008" y="2688"/>
                    <a:ext cx="49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39" name="Rectangle 179"/>
                  <p:cNvSpPr>
                    <a:spLocks noChangeArrowheads="1"/>
                  </p:cNvSpPr>
                  <p:nvPr/>
                </p:nvSpPr>
                <p:spPr bwMode="auto">
                  <a:xfrm>
                    <a:off x="1965" y="2688"/>
                    <a:ext cx="5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17" name="Group 180"/>
              <p:cNvGrpSpPr>
                <a:grpSpLocks/>
              </p:cNvGrpSpPr>
              <p:nvPr/>
            </p:nvGrpSpPr>
            <p:grpSpPr bwMode="auto">
              <a:xfrm>
                <a:off x="2541" y="2688"/>
                <a:ext cx="5278" cy="384"/>
                <a:chOff x="2541" y="2688"/>
                <a:chExt cx="5278" cy="384"/>
              </a:xfrm>
            </p:grpSpPr>
            <p:sp>
              <p:nvSpPr>
                <p:cNvPr id="92534" name="Rectangle 181"/>
                <p:cNvSpPr>
                  <a:spLocks noChangeArrowheads="1"/>
                </p:cNvSpPr>
                <p:nvPr/>
              </p:nvSpPr>
              <p:spPr bwMode="auto">
                <a:xfrm>
                  <a:off x="2584" y="2688"/>
                  <a:ext cx="51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35" name="Rectangle 182"/>
                <p:cNvSpPr>
                  <a:spLocks noChangeArrowheads="1"/>
                </p:cNvSpPr>
                <p:nvPr/>
              </p:nvSpPr>
              <p:spPr bwMode="auto">
                <a:xfrm>
                  <a:off x="2541" y="2688"/>
                  <a:ext cx="52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8" name="Group 183"/>
              <p:cNvGrpSpPr>
                <a:grpSpLocks/>
              </p:cNvGrpSpPr>
              <p:nvPr/>
            </p:nvGrpSpPr>
            <p:grpSpPr bwMode="auto">
              <a:xfrm>
                <a:off x="437" y="3072"/>
                <a:ext cx="1056" cy="384"/>
                <a:chOff x="437" y="3072"/>
                <a:chExt cx="1056" cy="384"/>
              </a:xfrm>
            </p:grpSpPr>
            <p:sp>
              <p:nvSpPr>
                <p:cNvPr id="92532" name="Rectangle 184"/>
                <p:cNvSpPr>
                  <a:spLocks noChangeArrowheads="1"/>
                </p:cNvSpPr>
                <p:nvPr/>
              </p:nvSpPr>
              <p:spPr bwMode="auto">
                <a:xfrm>
                  <a:off x="480" y="3072"/>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尿检</a:t>
                  </a:r>
                  <a:endParaRPr lang="zh-CN" altLang="en-US" sz="1000"/>
                </a:p>
                <a:p>
                  <a:pPr algn="ctr"/>
                  <a:endParaRPr lang="zh-CN" altLang="en-US" sz="2400"/>
                </a:p>
              </p:txBody>
            </p:sp>
            <p:sp>
              <p:nvSpPr>
                <p:cNvPr id="92533" name="Rectangle 185"/>
                <p:cNvSpPr>
                  <a:spLocks noChangeArrowheads="1"/>
                </p:cNvSpPr>
                <p:nvPr/>
              </p:nvSpPr>
              <p:spPr bwMode="auto">
                <a:xfrm>
                  <a:off x="437" y="3072"/>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19" name="Group 186"/>
              <p:cNvGrpSpPr>
                <a:grpSpLocks/>
              </p:cNvGrpSpPr>
              <p:nvPr/>
            </p:nvGrpSpPr>
            <p:grpSpPr bwMode="auto">
              <a:xfrm>
                <a:off x="1493" y="3072"/>
                <a:ext cx="472" cy="384"/>
                <a:chOff x="1493" y="3072"/>
                <a:chExt cx="472" cy="384"/>
              </a:xfrm>
            </p:grpSpPr>
            <p:sp>
              <p:nvSpPr>
                <p:cNvPr id="92528" name="Rectangle 187"/>
                <p:cNvSpPr>
                  <a:spLocks noChangeArrowheads="1"/>
                </p:cNvSpPr>
                <p:nvPr/>
              </p:nvSpPr>
              <p:spPr bwMode="auto">
                <a:xfrm>
                  <a:off x="1493" y="3072"/>
                  <a:ext cx="472"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29" name="Group 188"/>
                <p:cNvGrpSpPr>
                  <a:grpSpLocks/>
                </p:cNvGrpSpPr>
                <p:nvPr/>
              </p:nvGrpSpPr>
              <p:grpSpPr bwMode="auto">
                <a:xfrm>
                  <a:off x="1493" y="3072"/>
                  <a:ext cx="472" cy="384"/>
                  <a:chOff x="1493" y="3072"/>
                  <a:chExt cx="472" cy="384"/>
                </a:xfrm>
              </p:grpSpPr>
              <p:sp>
                <p:nvSpPr>
                  <p:cNvPr id="92530" name="Rectangle 189"/>
                  <p:cNvSpPr>
                    <a:spLocks noChangeArrowheads="1"/>
                  </p:cNvSpPr>
                  <p:nvPr/>
                </p:nvSpPr>
                <p:spPr bwMode="auto">
                  <a:xfrm>
                    <a:off x="1536" y="3072"/>
                    <a:ext cx="386"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31" name="Rectangle 190"/>
                  <p:cNvSpPr>
                    <a:spLocks noChangeArrowheads="1"/>
                  </p:cNvSpPr>
                  <p:nvPr/>
                </p:nvSpPr>
                <p:spPr bwMode="auto">
                  <a:xfrm>
                    <a:off x="1493" y="3072"/>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20" name="Group 191"/>
              <p:cNvGrpSpPr>
                <a:grpSpLocks/>
              </p:cNvGrpSpPr>
              <p:nvPr/>
            </p:nvGrpSpPr>
            <p:grpSpPr bwMode="auto">
              <a:xfrm>
                <a:off x="1965" y="3072"/>
                <a:ext cx="263" cy="384"/>
                <a:chOff x="1965" y="3072"/>
                <a:chExt cx="263" cy="384"/>
              </a:xfrm>
            </p:grpSpPr>
            <p:sp>
              <p:nvSpPr>
                <p:cNvPr id="92526" name="Rectangle 192"/>
                <p:cNvSpPr>
                  <a:spLocks noChangeArrowheads="1"/>
                </p:cNvSpPr>
                <p:nvPr/>
              </p:nvSpPr>
              <p:spPr bwMode="auto">
                <a:xfrm>
                  <a:off x="2008" y="3072"/>
                  <a:ext cx="1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27" name="Rectangle 193"/>
                <p:cNvSpPr>
                  <a:spLocks noChangeArrowheads="1"/>
                </p:cNvSpPr>
                <p:nvPr/>
              </p:nvSpPr>
              <p:spPr bwMode="auto">
                <a:xfrm>
                  <a:off x="1965" y="3072"/>
                  <a:ext cx="26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1" name="Group 194"/>
              <p:cNvGrpSpPr>
                <a:grpSpLocks/>
              </p:cNvGrpSpPr>
              <p:nvPr/>
            </p:nvGrpSpPr>
            <p:grpSpPr bwMode="auto">
              <a:xfrm>
                <a:off x="2228" y="3072"/>
                <a:ext cx="313" cy="384"/>
                <a:chOff x="2228" y="3072"/>
                <a:chExt cx="313" cy="384"/>
              </a:xfrm>
            </p:grpSpPr>
            <p:sp>
              <p:nvSpPr>
                <p:cNvPr id="92522" name="Rectangle 195"/>
                <p:cNvSpPr>
                  <a:spLocks noChangeArrowheads="1"/>
                </p:cNvSpPr>
                <p:nvPr/>
              </p:nvSpPr>
              <p:spPr bwMode="auto">
                <a:xfrm>
                  <a:off x="2228" y="3072"/>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23" name="Group 196"/>
                <p:cNvGrpSpPr>
                  <a:grpSpLocks/>
                </p:cNvGrpSpPr>
                <p:nvPr/>
              </p:nvGrpSpPr>
              <p:grpSpPr bwMode="auto">
                <a:xfrm>
                  <a:off x="2228" y="3072"/>
                  <a:ext cx="313" cy="384"/>
                  <a:chOff x="2228" y="3072"/>
                  <a:chExt cx="313" cy="384"/>
                </a:xfrm>
              </p:grpSpPr>
              <p:sp>
                <p:nvSpPr>
                  <p:cNvPr id="92524" name="Rectangle 197"/>
                  <p:cNvSpPr>
                    <a:spLocks noChangeArrowheads="1"/>
                  </p:cNvSpPr>
                  <p:nvPr/>
                </p:nvSpPr>
                <p:spPr bwMode="auto">
                  <a:xfrm>
                    <a:off x="2271" y="3072"/>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25" name="Rectangle 198"/>
                  <p:cNvSpPr>
                    <a:spLocks noChangeArrowheads="1"/>
                  </p:cNvSpPr>
                  <p:nvPr/>
                </p:nvSpPr>
                <p:spPr bwMode="auto">
                  <a:xfrm>
                    <a:off x="2228" y="3072"/>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22" name="Group 199"/>
              <p:cNvGrpSpPr>
                <a:grpSpLocks/>
              </p:cNvGrpSpPr>
              <p:nvPr/>
            </p:nvGrpSpPr>
            <p:grpSpPr bwMode="auto">
              <a:xfrm>
                <a:off x="2541" y="3072"/>
                <a:ext cx="1565" cy="384"/>
                <a:chOff x="2541" y="3072"/>
                <a:chExt cx="1565" cy="384"/>
              </a:xfrm>
            </p:grpSpPr>
            <p:sp>
              <p:nvSpPr>
                <p:cNvPr id="92520" name="Rectangle 200"/>
                <p:cNvSpPr>
                  <a:spLocks noChangeArrowheads="1"/>
                </p:cNvSpPr>
                <p:nvPr/>
              </p:nvSpPr>
              <p:spPr bwMode="auto">
                <a:xfrm>
                  <a:off x="2584" y="3072"/>
                  <a:ext cx="14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21" name="Rectangle 201"/>
                <p:cNvSpPr>
                  <a:spLocks noChangeArrowheads="1"/>
                </p:cNvSpPr>
                <p:nvPr/>
              </p:nvSpPr>
              <p:spPr bwMode="auto">
                <a:xfrm>
                  <a:off x="2541" y="3072"/>
                  <a:ext cx="156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3" name="Group 202"/>
              <p:cNvGrpSpPr>
                <a:grpSpLocks/>
              </p:cNvGrpSpPr>
              <p:nvPr/>
            </p:nvGrpSpPr>
            <p:grpSpPr bwMode="auto">
              <a:xfrm>
                <a:off x="4106" y="3072"/>
                <a:ext cx="313" cy="384"/>
                <a:chOff x="4106" y="3072"/>
                <a:chExt cx="313" cy="384"/>
              </a:xfrm>
            </p:grpSpPr>
            <p:sp>
              <p:nvSpPr>
                <p:cNvPr id="92516" name="Rectangle 203"/>
                <p:cNvSpPr>
                  <a:spLocks noChangeArrowheads="1"/>
                </p:cNvSpPr>
                <p:nvPr/>
              </p:nvSpPr>
              <p:spPr bwMode="auto">
                <a:xfrm>
                  <a:off x="4106" y="3072"/>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17" name="Group 204"/>
                <p:cNvGrpSpPr>
                  <a:grpSpLocks/>
                </p:cNvGrpSpPr>
                <p:nvPr/>
              </p:nvGrpSpPr>
              <p:grpSpPr bwMode="auto">
                <a:xfrm>
                  <a:off x="4106" y="3072"/>
                  <a:ext cx="313" cy="384"/>
                  <a:chOff x="4106" y="3072"/>
                  <a:chExt cx="313" cy="384"/>
                </a:xfrm>
              </p:grpSpPr>
              <p:sp>
                <p:nvSpPr>
                  <p:cNvPr id="92518" name="Rectangle 205"/>
                  <p:cNvSpPr>
                    <a:spLocks noChangeArrowheads="1"/>
                  </p:cNvSpPr>
                  <p:nvPr/>
                </p:nvSpPr>
                <p:spPr bwMode="auto">
                  <a:xfrm>
                    <a:off x="4149" y="3072"/>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19" name="Rectangle 206"/>
                  <p:cNvSpPr>
                    <a:spLocks noChangeArrowheads="1"/>
                  </p:cNvSpPr>
                  <p:nvPr/>
                </p:nvSpPr>
                <p:spPr bwMode="auto">
                  <a:xfrm>
                    <a:off x="4106" y="3072"/>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24" name="Group 207"/>
              <p:cNvGrpSpPr>
                <a:grpSpLocks/>
              </p:cNvGrpSpPr>
              <p:nvPr/>
            </p:nvGrpSpPr>
            <p:grpSpPr bwMode="auto">
              <a:xfrm>
                <a:off x="4419" y="3072"/>
                <a:ext cx="3060" cy="384"/>
                <a:chOff x="4419" y="3072"/>
                <a:chExt cx="3060" cy="384"/>
              </a:xfrm>
            </p:grpSpPr>
            <p:sp>
              <p:nvSpPr>
                <p:cNvPr id="92514" name="Rectangle 208"/>
                <p:cNvSpPr>
                  <a:spLocks noChangeArrowheads="1"/>
                </p:cNvSpPr>
                <p:nvPr/>
              </p:nvSpPr>
              <p:spPr bwMode="auto">
                <a:xfrm>
                  <a:off x="4462" y="3072"/>
                  <a:ext cx="29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15" name="Rectangle 209"/>
                <p:cNvSpPr>
                  <a:spLocks noChangeArrowheads="1"/>
                </p:cNvSpPr>
                <p:nvPr/>
              </p:nvSpPr>
              <p:spPr bwMode="auto">
                <a:xfrm>
                  <a:off x="4419" y="3072"/>
                  <a:ext cx="30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5" name="Group 210"/>
              <p:cNvGrpSpPr>
                <a:grpSpLocks/>
              </p:cNvGrpSpPr>
              <p:nvPr/>
            </p:nvGrpSpPr>
            <p:grpSpPr bwMode="auto">
              <a:xfrm>
                <a:off x="7479" y="3072"/>
                <a:ext cx="340" cy="384"/>
                <a:chOff x="7479" y="3072"/>
                <a:chExt cx="340" cy="384"/>
              </a:xfrm>
            </p:grpSpPr>
            <p:sp>
              <p:nvSpPr>
                <p:cNvPr id="92510" name="Rectangle 211"/>
                <p:cNvSpPr>
                  <a:spLocks noChangeArrowheads="1"/>
                </p:cNvSpPr>
                <p:nvPr/>
              </p:nvSpPr>
              <p:spPr bwMode="auto">
                <a:xfrm>
                  <a:off x="7479" y="3072"/>
                  <a:ext cx="34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511" name="Group 212"/>
                <p:cNvGrpSpPr>
                  <a:grpSpLocks/>
                </p:cNvGrpSpPr>
                <p:nvPr/>
              </p:nvGrpSpPr>
              <p:grpSpPr bwMode="auto">
                <a:xfrm>
                  <a:off x="7479" y="3072"/>
                  <a:ext cx="340" cy="384"/>
                  <a:chOff x="7479" y="3072"/>
                  <a:chExt cx="340" cy="384"/>
                </a:xfrm>
              </p:grpSpPr>
              <p:sp>
                <p:nvSpPr>
                  <p:cNvPr id="92512" name="Rectangle 213"/>
                  <p:cNvSpPr>
                    <a:spLocks noChangeArrowheads="1"/>
                  </p:cNvSpPr>
                  <p:nvPr/>
                </p:nvSpPr>
                <p:spPr bwMode="auto">
                  <a:xfrm>
                    <a:off x="7522" y="3072"/>
                    <a:ext cx="25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13" name="Rectangle 214"/>
                  <p:cNvSpPr>
                    <a:spLocks noChangeArrowheads="1"/>
                  </p:cNvSpPr>
                  <p:nvPr/>
                </p:nvSpPr>
                <p:spPr bwMode="auto">
                  <a:xfrm>
                    <a:off x="7479" y="3072"/>
                    <a:ext cx="3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26" name="Group 215"/>
              <p:cNvGrpSpPr>
                <a:grpSpLocks/>
              </p:cNvGrpSpPr>
              <p:nvPr/>
            </p:nvGrpSpPr>
            <p:grpSpPr bwMode="auto">
              <a:xfrm>
                <a:off x="0" y="3456"/>
                <a:ext cx="437" cy="1920"/>
                <a:chOff x="0" y="3456"/>
                <a:chExt cx="437" cy="1920"/>
              </a:xfrm>
            </p:grpSpPr>
            <p:sp>
              <p:nvSpPr>
                <p:cNvPr id="92508" name="Rectangle 216"/>
                <p:cNvSpPr>
                  <a:spLocks noChangeArrowheads="1"/>
                </p:cNvSpPr>
                <p:nvPr/>
              </p:nvSpPr>
              <p:spPr bwMode="auto">
                <a:xfrm>
                  <a:off x="43" y="3456"/>
                  <a:ext cx="351"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检查</a:t>
                  </a:r>
                  <a:endParaRPr lang="zh-CN" altLang="en-US" sz="1000"/>
                </a:p>
                <a:p>
                  <a:pPr algn="ctr"/>
                  <a:endParaRPr lang="zh-CN" altLang="en-US" sz="2400"/>
                </a:p>
              </p:txBody>
            </p:sp>
            <p:sp>
              <p:nvSpPr>
                <p:cNvPr id="92509" name="Rectangle 217"/>
                <p:cNvSpPr>
                  <a:spLocks noChangeArrowheads="1"/>
                </p:cNvSpPr>
                <p:nvPr/>
              </p:nvSpPr>
              <p:spPr bwMode="auto">
                <a:xfrm>
                  <a:off x="0" y="3456"/>
                  <a:ext cx="437" cy="19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7" name="Group 218"/>
              <p:cNvGrpSpPr>
                <a:grpSpLocks/>
              </p:cNvGrpSpPr>
              <p:nvPr/>
            </p:nvGrpSpPr>
            <p:grpSpPr bwMode="auto">
              <a:xfrm>
                <a:off x="437" y="3456"/>
                <a:ext cx="1056" cy="384"/>
                <a:chOff x="437" y="3456"/>
                <a:chExt cx="1056" cy="384"/>
              </a:xfrm>
            </p:grpSpPr>
            <p:sp>
              <p:nvSpPr>
                <p:cNvPr id="92506" name="Rectangle 219"/>
                <p:cNvSpPr>
                  <a:spLocks noChangeArrowheads="1"/>
                </p:cNvSpPr>
                <p:nvPr/>
              </p:nvSpPr>
              <p:spPr bwMode="auto">
                <a:xfrm>
                  <a:off x="480" y="3456"/>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07" name="Rectangle 220"/>
                <p:cNvSpPr>
                  <a:spLocks noChangeArrowheads="1"/>
                </p:cNvSpPr>
                <p:nvPr/>
              </p:nvSpPr>
              <p:spPr bwMode="auto">
                <a:xfrm>
                  <a:off x="437" y="3456"/>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8" name="Group 221"/>
              <p:cNvGrpSpPr>
                <a:grpSpLocks/>
              </p:cNvGrpSpPr>
              <p:nvPr/>
            </p:nvGrpSpPr>
            <p:grpSpPr bwMode="auto">
              <a:xfrm>
                <a:off x="1493" y="3456"/>
                <a:ext cx="6326" cy="384"/>
                <a:chOff x="1493" y="3456"/>
                <a:chExt cx="6326" cy="384"/>
              </a:xfrm>
            </p:grpSpPr>
            <p:sp>
              <p:nvSpPr>
                <p:cNvPr id="92504" name="Rectangle 222"/>
                <p:cNvSpPr>
                  <a:spLocks noChangeArrowheads="1"/>
                </p:cNvSpPr>
                <p:nvPr/>
              </p:nvSpPr>
              <p:spPr bwMode="auto">
                <a:xfrm>
                  <a:off x="1536" y="3456"/>
                  <a:ext cx="6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05" name="Rectangle 223"/>
                <p:cNvSpPr>
                  <a:spLocks noChangeArrowheads="1"/>
                </p:cNvSpPr>
                <p:nvPr/>
              </p:nvSpPr>
              <p:spPr bwMode="auto">
                <a:xfrm>
                  <a:off x="1493" y="3456"/>
                  <a:ext cx="63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29" name="Group 224"/>
              <p:cNvGrpSpPr>
                <a:grpSpLocks/>
              </p:cNvGrpSpPr>
              <p:nvPr/>
            </p:nvGrpSpPr>
            <p:grpSpPr bwMode="auto">
              <a:xfrm>
                <a:off x="437" y="3840"/>
                <a:ext cx="1056" cy="384"/>
                <a:chOff x="437" y="3840"/>
                <a:chExt cx="1056" cy="384"/>
              </a:xfrm>
            </p:grpSpPr>
            <p:sp>
              <p:nvSpPr>
                <p:cNvPr id="92502" name="Rectangle 225"/>
                <p:cNvSpPr>
                  <a:spLocks noChangeArrowheads="1"/>
                </p:cNvSpPr>
                <p:nvPr/>
              </p:nvSpPr>
              <p:spPr bwMode="auto">
                <a:xfrm>
                  <a:off x="480" y="3840"/>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听力</a:t>
                  </a:r>
                  <a:endParaRPr lang="zh-CN" altLang="en-US" sz="1000"/>
                </a:p>
                <a:p>
                  <a:pPr algn="ctr"/>
                  <a:endParaRPr lang="zh-CN" altLang="en-US" sz="2400"/>
                </a:p>
              </p:txBody>
            </p:sp>
            <p:sp>
              <p:nvSpPr>
                <p:cNvPr id="92503" name="Rectangle 226"/>
                <p:cNvSpPr>
                  <a:spLocks noChangeArrowheads="1"/>
                </p:cNvSpPr>
                <p:nvPr/>
              </p:nvSpPr>
              <p:spPr bwMode="auto">
                <a:xfrm>
                  <a:off x="437" y="3840"/>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0" name="Group 227"/>
              <p:cNvGrpSpPr>
                <a:grpSpLocks/>
              </p:cNvGrpSpPr>
              <p:nvPr/>
            </p:nvGrpSpPr>
            <p:grpSpPr bwMode="auto">
              <a:xfrm>
                <a:off x="1493" y="3840"/>
                <a:ext cx="1361" cy="384"/>
                <a:chOff x="1493" y="3840"/>
                <a:chExt cx="1361" cy="384"/>
              </a:xfrm>
            </p:grpSpPr>
            <p:sp>
              <p:nvSpPr>
                <p:cNvPr id="92500" name="Rectangle 228"/>
                <p:cNvSpPr>
                  <a:spLocks noChangeArrowheads="1"/>
                </p:cNvSpPr>
                <p:nvPr/>
              </p:nvSpPr>
              <p:spPr bwMode="auto">
                <a:xfrm>
                  <a:off x="1536" y="3840"/>
                  <a:ext cx="12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501" name="Rectangle 229"/>
                <p:cNvSpPr>
                  <a:spLocks noChangeArrowheads="1"/>
                </p:cNvSpPr>
                <p:nvPr/>
              </p:nvSpPr>
              <p:spPr bwMode="auto">
                <a:xfrm>
                  <a:off x="1493" y="3840"/>
                  <a:ext cx="13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1" name="Group 230"/>
              <p:cNvGrpSpPr>
                <a:grpSpLocks/>
              </p:cNvGrpSpPr>
              <p:nvPr/>
            </p:nvGrpSpPr>
            <p:grpSpPr bwMode="auto">
              <a:xfrm>
                <a:off x="2854" y="3840"/>
                <a:ext cx="626" cy="384"/>
                <a:chOff x="2854" y="3840"/>
                <a:chExt cx="626" cy="384"/>
              </a:xfrm>
            </p:grpSpPr>
            <p:sp>
              <p:nvSpPr>
                <p:cNvPr id="92496" name="Rectangle 231"/>
                <p:cNvSpPr>
                  <a:spLocks noChangeArrowheads="1"/>
                </p:cNvSpPr>
                <p:nvPr/>
              </p:nvSpPr>
              <p:spPr bwMode="auto">
                <a:xfrm>
                  <a:off x="2854" y="3840"/>
                  <a:ext cx="626"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97" name="Group 232"/>
                <p:cNvGrpSpPr>
                  <a:grpSpLocks/>
                </p:cNvGrpSpPr>
                <p:nvPr/>
              </p:nvGrpSpPr>
              <p:grpSpPr bwMode="auto">
                <a:xfrm>
                  <a:off x="2854" y="3840"/>
                  <a:ext cx="626" cy="384"/>
                  <a:chOff x="2854" y="3840"/>
                  <a:chExt cx="626" cy="384"/>
                </a:xfrm>
              </p:grpSpPr>
              <p:sp>
                <p:nvSpPr>
                  <p:cNvPr id="92498" name="Rectangle 233"/>
                  <p:cNvSpPr>
                    <a:spLocks noChangeArrowheads="1"/>
                  </p:cNvSpPr>
                  <p:nvPr/>
                </p:nvSpPr>
                <p:spPr bwMode="auto">
                  <a:xfrm>
                    <a:off x="2897" y="3840"/>
                    <a:ext cx="54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99" name="Rectangle 234"/>
                  <p:cNvSpPr>
                    <a:spLocks noChangeArrowheads="1"/>
                  </p:cNvSpPr>
                  <p:nvPr/>
                </p:nvSpPr>
                <p:spPr bwMode="auto">
                  <a:xfrm>
                    <a:off x="2854" y="3840"/>
                    <a:ext cx="6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32" name="Group 235"/>
              <p:cNvGrpSpPr>
                <a:grpSpLocks/>
              </p:cNvGrpSpPr>
              <p:nvPr/>
            </p:nvGrpSpPr>
            <p:grpSpPr bwMode="auto">
              <a:xfrm>
                <a:off x="3480" y="3840"/>
                <a:ext cx="1935" cy="384"/>
                <a:chOff x="3480" y="3840"/>
                <a:chExt cx="1935" cy="384"/>
              </a:xfrm>
            </p:grpSpPr>
            <p:sp>
              <p:nvSpPr>
                <p:cNvPr id="92494" name="Rectangle 236"/>
                <p:cNvSpPr>
                  <a:spLocks noChangeArrowheads="1"/>
                </p:cNvSpPr>
                <p:nvPr/>
              </p:nvSpPr>
              <p:spPr bwMode="auto">
                <a:xfrm>
                  <a:off x="3523" y="3840"/>
                  <a:ext cx="18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95" name="Rectangle 237"/>
                <p:cNvSpPr>
                  <a:spLocks noChangeArrowheads="1"/>
                </p:cNvSpPr>
                <p:nvPr/>
              </p:nvSpPr>
              <p:spPr bwMode="auto">
                <a:xfrm>
                  <a:off x="3480" y="3840"/>
                  <a:ext cx="193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3" name="Group 238"/>
              <p:cNvGrpSpPr>
                <a:grpSpLocks/>
              </p:cNvGrpSpPr>
              <p:nvPr/>
            </p:nvGrpSpPr>
            <p:grpSpPr bwMode="auto">
              <a:xfrm>
                <a:off x="5415" y="3840"/>
                <a:ext cx="344" cy="384"/>
                <a:chOff x="5415" y="3840"/>
                <a:chExt cx="344" cy="384"/>
              </a:xfrm>
            </p:grpSpPr>
            <p:sp>
              <p:nvSpPr>
                <p:cNvPr id="92490" name="Rectangle 239"/>
                <p:cNvSpPr>
                  <a:spLocks noChangeArrowheads="1"/>
                </p:cNvSpPr>
                <p:nvPr/>
              </p:nvSpPr>
              <p:spPr bwMode="auto">
                <a:xfrm>
                  <a:off x="5415" y="3840"/>
                  <a:ext cx="34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91" name="Group 240"/>
                <p:cNvGrpSpPr>
                  <a:grpSpLocks/>
                </p:cNvGrpSpPr>
                <p:nvPr/>
              </p:nvGrpSpPr>
              <p:grpSpPr bwMode="auto">
                <a:xfrm>
                  <a:off x="5415" y="3840"/>
                  <a:ext cx="344" cy="384"/>
                  <a:chOff x="5415" y="3840"/>
                  <a:chExt cx="344" cy="384"/>
                </a:xfrm>
              </p:grpSpPr>
              <p:sp>
                <p:nvSpPr>
                  <p:cNvPr id="92492" name="Rectangle 241"/>
                  <p:cNvSpPr>
                    <a:spLocks noChangeArrowheads="1"/>
                  </p:cNvSpPr>
                  <p:nvPr/>
                </p:nvSpPr>
                <p:spPr bwMode="auto">
                  <a:xfrm>
                    <a:off x="5458" y="3840"/>
                    <a:ext cx="258"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93" name="Rectangle 242"/>
                  <p:cNvSpPr>
                    <a:spLocks noChangeArrowheads="1"/>
                  </p:cNvSpPr>
                  <p:nvPr/>
                </p:nvSpPr>
                <p:spPr bwMode="auto">
                  <a:xfrm>
                    <a:off x="5415" y="384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34" name="Group 243"/>
              <p:cNvGrpSpPr>
                <a:grpSpLocks/>
              </p:cNvGrpSpPr>
              <p:nvPr/>
            </p:nvGrpSpPr>
            <p:grpSpPr bwMode="auto">
              <a:xfrm>
                <a:off x="5759" y="3840"/>
                <a:ext cx="1720" cy="384"/>
                <a:chOff x="5759" y="3840"/>
                <a:chExt cx="1720" cy="384"/>
              </a:xfrm>
            </p:grpSpPr>
            <p:sp>
              <p:nvSpPr>
                <p:cNvPr id="92488" name="Rectangle 244"/>
                <p:cNvSpPr>
                  <a:spLocks noChangeArrowheads="1"/>
                </p:cNvSpPr>
                <p:nvPr/>
              </p:nvSpPr>
              <p:spPr bwMode="auto">
                <a:xfrm>
                  <a:off x="5802" y="3840"/>
                  <a:ext cx="16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89" name="Rectangle 245"/>
                <p:cNvSpPr>
                  <a:spLocks noChangeArrowheads="1"/>
                </p:cNvSpPr>
                <p:nvPr/>
              </p:nvSpPr>
              <p:spPr bwMode="auto">
                <a:xfrm>
                  <a:off x="5759" y="3840"/>
                  <a:ext cx="172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5" name="Group 246"/>
              <p:cNvGrpSpPr>
                <a:grpSpLocks/>
              </p:cNvGrpSpPr>
              <p:nvPr/>
            </p:nvGrpSpPr>
            <p:grpSpPr bwMode="auto">
              <a:xfrm>
                <a:off x="7479" y="3840"/>
                <a:ext cx="340" cy="384"/>
                <a:chOff x="7479" y="3840"/>
                <a:chExt cx="340" cy="384"/>
              </a:xfrm>
            </p:grpSpPr>
            <p:sp>
              <p:nvSpPr>
                <p:cNvPr id="92484" name="Rectangle 247"/>
                <p:cNvSpPr>
                  <a:spLocks noChangeArrowheads="1"/>
                </p:cNvSpPr>
                <p:nvPr/>
              </p:nvSpPr>
              <p:spPr bwMode="auto">
                <a:xfrm>
                  <a:off x="7479" y="3840"/>
                  <a:ext cx="34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85" name="Group 248"/>
                <p:cNvGrpSpPr>
                  <a:grpSpLocks/>
                </p:cNvGrpSpPr>
                <p:nvPr/>
              </p:nvGrpSpPr>
              <p:grpSpPr bwMode="auto">
                <a:xfrm>
                  <a:off x="7479" y="3840"/>
                  <a:ext cx="340" cy="384"/>
                  <a:chOff x="7479" y="3840"/>
                  <a:chExt cx="340" cy="384"/>
                </a:xfrm>
              </p:grpSpPr>
              <p:sp>
                <p:nvSpPr>
                  <p:cNvPr id="92486" name="Rectangle 249"/>
                  <p:cNvSpPr>
                    <a:spLocks noChangeArrowheads="1"/>
                  </p:cNvSpPr>
                  <p:nvPr/>
                </p:nvSpPr>
                <p:spPr bwMode="auto">
                  <a:xfrm>
                    <a:off x="7522" y="3840"/>
                    <a:ext cx="25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87" name="Rectangle 250"/>
                  <p:cNvSpPr>
                    <a:spLocks noChangeArrowheads="1"/>
                  </p:cNvSpPr>
                  <p:nvPr/>
                </p:nvSpPr>
                <p:spPr bwMode="auto">
                  <a:xfrm>
                    <a:off x="7479" y="3840"/>
                    <a:ext cx="3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36" name="Group 251"/>
              <p:cNvGrpSpPr>
                <a:grpSpLocks/>
              </p:cNvGrpSpPr>
              <p:nvPr/>
            </p:nvGrpSpPr>
            <p:grpSpPr bwMode="auto">
              <a:xfrm>
                <a:off x="437" y="4224"/>
                <a:ext cx="1056" cy="384"/>
                <a:chOff x="437" y="4224"/>
                <a:chExt cx="1056" cy="384"/>
              </a:xfrm>
            </p:grpSpPr>
            <p:sp>
              <p:nvSpPr>
                <p:cNvPr id="92482" name="Rectangle 252"/>
                <p:cNvSpPr>
                  <a:spLocks noChangeArrowheads="1"/>
                </p:cNvSpPr>
                <p:nvPr/>
              </p:nvSpPr>
              <p:spPr bwMode="auto">
                <a:xfrm>
                  <a:off x="480" y="4224"/>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视力</a:t>
                  </a:r>
                  <a:endParaRPr lang="zh-CN" altLang="en-US" sz="1000"/>
                </a:p>
                <a:p>
                  <a:pPr algn="ctr"/>
                  <a:endParaRPr lang="zh-CN" altLang="en-US" sz="2400"/>
                </a:p>
              </p:txBody>
            </p:sp>
            <p:sp>
              <p:nvSpPr>
                <p:cNvPr id="92483" name="Rectangle 253"/>
                <p:cNvSpPr>
                  <a:spLocks noChangeArrowheads="1"/>
                </p:cNvSpPr>
                <p:nvPr/>
              </p:nvSpPr>
              <p:spPr bwMode="auto">
                <a:xfrm>
                  <a:off x="437" y="4224"/>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7" name="Group 254"/>
              <p:cNvGrpSpPr>
                <a:grpSpLocks/>
              </p:cNvGrpSpPr>
              <p:nvPr/>
            </p:nvGrpSpPr>
            <p:grpSpPr bwMode="auto">
              <a:xfrm>
                <a:off x="1493" y="4224"/>
                <a:ext cx="1048" cy="384"/>
                <a:chOff x="1493" y="4224"/>
                <a:chExt cx="1048" cy="384"/>
              </a:xfrm>
            </p:grpSpPr>
            <p:sp>
              <p:nvSpPr>
                <p:cNvPr id="92480" name="Rectangle 255"/>
                <p:cNvSpPr>
                  <a:spLocks noChangeArrowheads="1"/>
                </p:cNvSpPr>
                <p:nvPr/>
              </p:nvSpPr>
              <p:spPr bwMode="auto">
                <a:xfrm>
                  <a:off x="1536" y="4224"/>
                  <a:ext cx="96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81" name="Rectangle 256"/>
                <p:cNvSpPr>
                  <a:spLocks noChangeArrowheads="1"/>
                </p:cNvSpPr>
                <p:nvPr/>
              </p:nvSpPr>
              <p:spPr bwMode="auto">
                <a:xfrm>
                  <a:off x="1493" y="4224"/>
                  <a:ext cx="104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38" name="Group 257"/>
              <p:cNvGrpSpPr>
                <a:grpSpLocks/>
              </p:cNvGrpSpPr>
              <p:nvPr/>
            </p:nvGrpSpPr>
            <p:grpSpPr bwMode="auto">
              <a:xfrm>
                <a:off x="2541" y="4224"/>
                <a:ext cx="313" cy="384"/>
                <a:chOff x="2541" y="4224"/>
                <a:chExt cx="313" cy="384"/>
              </a:xfrm>
            </p:grpSpPr>
            <p:sp>
              <p:nvSpPr>
                <p:cNvPr id="92476" name="Rectangle 258"/>
                <p:cNvSpPr>
                  <a:spLocks noChangeArrowheads="1"/>
                </p:cNvSpPr>
                <p:nvPr/>
              </p:nvSpPr>
              <p:spPr bwMode="auto">
                <a:xfrm>
                  <a:off x="2541" y="4224"/>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77" name="Group 259"/>
                <p:cNvGrpSpPr>
                  <a:grpSpLocks/>
                </p:cNvGrpSpPr>
                <p:nvPr/>
              </p:nvGrpSpPr>
              <p:grpSpPr bwMode="auto">
                <a:xfrm>
                  <a:off x="2541" y="4224"/>
                  <a:ext cx="313" cy="384"/>
                  <a:chOff x="2541" y="4224"/>
                  <a:chExt cx="313" cy="384"/>
                </a:xfrm>
              </p:grpSpPr>
              <p:sp>
                <p:nvSpPr>
                  <p:cNvPr id="92478" name="Rectangle 260"/>
                  <p:cNvSpPr>
                    <a:spLocks noChangeArrowheads="1"/>
                  </p:cNvSpPr>
                  <p:nvPr/>
                </p:nvSpPr>
                <p:spPr bwMode="auto">
                  <a:xfrm>
                    <a:off x="2584" y="4224"/>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79" name="Rectangle 261"/>
                  <p:cNvSpPr>
                    <a:spLocks noChangeArrowheads="1"/>
                  </p:cNvSpPr>
                  <p:nvPr/>
                </p:nvSpPr>
                <p:spPr bwMode="auto">
                  <a:xfrm>
                    <a:off x="2541" y="422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39" name="Group 262"/>
              <p:cNvGrpSpPr>
                <a:grpSpLocks/>
              </p:cNvGrpSpPr>
              <p:nvPr/>
            </p:nvGrpSpPr>
            <p:grpSpPr bwMode="auto">
              <a:xfrm>
                <a:off x="2854" y="4224"/>
                <a:ext cx="939" cy="384"/>
                <a:chOff x="2854" y="4224"/>
                <a:chExt cx="939" cy="384"/>
              </a:xfrm>
            </p:grpSpPr>
            <p:sp>
              <p:nvSpPr>
                <p:cNvPr id="92472" name="Rectangle 263"/>
                <p:cNvSpPr>
                  <a:spLocks noChangeArrowheads="1"/>
                </p:cNvSpPr>
                <p:nvPr/>
              </p:nvSpPr>
              <p:spPr bwMode="auto">
                <a:xfrm>
                  <a:off x="2854" y="4224"/>
                  <a:ext cx="939"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73" name="Group 264"/>
                <p:cNvGrpSpPr>
                  <a:grpSpLocks/>
                </p:cNvGrpSpPr>
                <p:nvPr/>
              </p:nvGrpSpPr>
              <p:grpSpPr bwMode="auto">
                <a:xfrm>
                  <a:off x="2854" y="4224"/>
                  <a:ext cx="939" cy="384"/>
                  <a:chOff x="2854" y="4224"/>
                  <a:chExt cx="939" cy="384"/>
                </a:xfrm>
              </p:grpSpPr>
              <p:sp>
                <p:nvSpPr>
                  <p:cNvPr id="92474" name="Rectangle 265"/>
                  <p:cNvSpPr>
                    <a:spLocks noChangeArrowheads="1"/>
                  </p:cNvSpPr>
                  <p:nvPr/>
                </p:nvSpPr>
                <p:spPr bwMode="auto">
                  <a:xfrm>
                    <a:off x="2897" y="4224"/>
                    <a:ext cx="85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75" name="Rectangle 266"/>
                  <p:cNvSpPr>
                    <a:spLocks noChangeArrowheads="1"/>
                  </p:cNvSpPr>
                  <p:nvPr/>
                </p:nvSpPr>
                <p:spPr bwMode="auto">
                  <a:xfrm>
                    <a:off x="2854" y="4224"/>
                    <a:ext cx="93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40" name="Group 267"/>
              <p:cNvGrpSpPr>
                <a:grpSpLocks/>
              </p:cNvGrpSpPr>
              <p:nvPr/>
            </p:nvGrpSpPr>
            <p:grpSpPr bwMode="auto">
              <a:xfrm>
                <a:off x="3793" y="4224"/>
                <a:ext cx="313" cy="384"/>
                <a:chOff x="3793" y="4224"/>
                <a:chExt cx="313" cy="384"/>
              </a:xfrm>
            </p:grpSpPr>
            <p:sp>
              <p:nvSpPr>
                <p:cNvPr id="92470" name="Rectangle 268"/>
                <p:cNvSpPr>
                  <a:spLocks noChangeArrowheads="1"/>
                </p:cNvSpPr>
                <p:nvPr/>
              </p:nvSpPr>
              <p:spPr bwMode="auto">
                <a:xfrm>
                  <a:off x="3836" y="4224"/>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71" name="Rectangle 269"/>
                <p:cNvSpPr>
                  <a:spLocks noChangeArrowheads="1"/>
                </p:cNvSpPr>
                <p:nvPr/>
              </p:nvSpPr>
              <p:spPr bwMode="auto">
                <a:xfrm>
                  <a:off x="3793" y="422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41" name="Group 270"/>
              <p:cNvGrpSpPr>
                <a:grpSpLocks/>
              </p:cNvGrpSpPr>
              <p:nvPr/>
            </p:nvGrpSpPr>
            <p:grpSpPr bwMode="auto">
              <a:xfrm>
                <a:off x="4106" y="4224"/>
                <a:ext cx="313" cy="384"/>
                <a:chOff x="4106" y="4224"/>
                <a:chExt cx="313" cy="384"/>
              </a:xfrm>
            </p:grpSpPr>
            <p:sp>
              <p:nvSpPr>
                <p:cNvPr id="92466" name="Rectangle 271"/>
                <p:cNvSpPr>
                  <a:spLocks noChangeArrowheads="1"/>
                </p:cNvSpPr>
                <p:nvPr/>
              </p:nvSpPr>
              <p:spPr bwMode="auto">
                <a:xfrm>
                  <a:off x="4106" y="4224"/>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67" name="Group 272"/>
                <p:cNvGrpSpPr>
                  <a:grpSpLocks/>
                </p:cNvGrpSpPr>
                <p:nvPr/>
              </p:nvGrpSpPr>
              <p:grpSpPr bwMode="auto">
                <a:xfrm>
                  <a:off x="4106" y="4224"/>
                  <a:ext cx="313" cy="384"/>
                  <a:chOff x="4106" y="4224"/>
                  <a:chExt cx="313" cy="384"/>
                </a:xfrm>
              </p:grpSpPr>
              <p:sp>
                <p:nvSpPr>
                  <p:cNvPr id="92468" name="Rectangle 273"/>
                  <p:cNvSpPr>
                    <a:spLocks noChangeArrowheads="1"/>
                  </p:cNvSpPr>
                  <p:nvPr/>
                </p:nvSpPr>
                <p:spPr bwMode="auto">
                  <a:xfrm>
                    <a:off x="4149" y="4224"/>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69" name="Rectangle 274"/>
                  <p:cNvSpPr>
                    <a:spLocks noChangeArrowheads="1"/>
                  </p:cNvSpPr>
                  <p:nvPr/>
                </p:nvSpPr>
                <p:spPr bwMode="auto">
                  <a:xfrm>
                    <a:off x="4106" y="422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42" name="Group 275"/>
              <p:cNvGrpSpPr>
                <a:grpSpLocks/>
              </p:cNvGrpSpPr>
              <p:nvPr/>
            </p:nvGrpSpPr>
            <p:grpSpPr bwMode="auto">
              <a:xfrm>
                <a:off x="4419" y="4224"/>
                <a:ext cx="996" cy="384"/>
                <a:chOff x="4419" y="4224"/>
                <a:chExt cx="996" cy="384"/>
              </a:xfrm>
            </p:grpSpPr>
            <p:sp>
              <p:nvSpPr>
                <p:cNvPr id="92464" name="Rectangle 276"/>
                <p:cNvSpPr>
                  <a:spLocks noChangeArrowheads="1"/>
                </p:cNvSpPr>
                <p:nvPr/>
              </p:nvSpPr>
              <p:spPr bwMode="auto">
                <a:xfrm>
                  <a:off x="4462" y="4224"/>
                  <a:ext cx="9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65" name="Rectangle 277"/>
                <p:cNvSpPr>
                  <a:spLocks noChangeArrowheads="1"/>
                </p:cNvSpPr>
                <p:nvPr/>
              </p:nvSpPr>
              <p:spPr bwMode="auto">
                <a:xfrm>
                  <a:off x="4419" y="4224"/>
                  <a:ext cx="9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43" name="Group 278"/>
              <p:cNvGrpSpPr>
                <a:grpSpLocks/>
              </p:cNvGrpSpPr>
              <p:nvPr/>
            </p:nvGrpSpPr>
            <p:grpSpPr bwMode="auto">
              <a:xfrm>
                <a:off x="5415" y="4224"/>
                <a:ext cx="344" cy="384"/>
                <a:chOff x="5415" y="4224"/>
                <a:chExt cx="344" cy="384"/>
              </a:xfrm>
            </p:grpSpPr>
            <p:sp>
              <p:nvSpPr>
                <p:cNvPr id="92460" name="Rectangle 279"/>
                <p:cNvSpPr>
                  <a:spLocks noChangeArrowheads="1"/>
                </p:cNvSpPr>
                <p:nvPr/>
              </p:nvSpPr>
              <p:spPr bwMode="auto">
                <a:xfrm>
                  <a:off x="5415" y="4224"/>
                  <a:ext cx="34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61" name="Group 280"/>
                <p:cNvGrpSpPr>
                  <a:grpSpLocks/>
                </p:cNvGrpSpPr>
                <p:nvPr/>
              </p:nvGrpSpPr>
              <p:grpSpPr bwMode="auto">
                <a:xfrm>
                  <a:off x="5415" y="4224"/>
                  <a:ext cx="344" cy="384"/>
                  <a:chOff x="5415" y="4224"/>
                  <a:chExt cx="344" cy="384"/>
                </a:xfrm>
              </p:grpSpPr>
              <p:sp>
                <p:nvSpPr>
                  <p:cNvPr id="92462" name="Rectangle 281"/>
                  <p:cNvSpPr>
                    <a:spLocks noChangeArrowheads="1"/>
                  </p:cNvSpPr>
                  <p:nvPr/>
                </p:nvSpPr>
                <p:spPr bwMode="auto">
                  <a:xfrm>
                    <a:off x="5458" y="4224"/>
                    <a:ext cx="258"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63" name="Rectangle 282"/>
                  <p:cNvSpPr>
                    <a:spLocks noChangeArrowheads="1"/>
                  </p:cNvSpPr>
                  <p:nvPr/>
                </p:nvSpPr>
                <p:spPr bwMode="auto">
                  <a:xfrm>
                    <a:off x="5415" y="4224"/>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44" name="Group 283"/>
              <p:cNvGrpSpPr>
                <a:grpSpLocks/>
              </p:cNvGrpSpPr>
              <p:nvPr/>
            </p:nvGrpSpPr>
            <p:grpSpPr bwMode="auto">
              <a:xfrm>
                <a:off x="5759" y="4224"/>
                <a:ext cx="344" cy="384"/>
                <a:chOff x="5759" y="4224"/>
                <a:chExt cx="344" cy="384"/>
              </a:xfrm>
            </p:grpSpPr>
            <p:sp>
              <p:nvSpPr>
                <p:cNvPr id="92458" name="Rectangle 284"/>
                <p:cNvSpPr>
                  <a:spLocks noChangeArrowheads="1"/>
                </p:cNvSpPr>
                <p:nvPr/>
              </p:nvSpPr>
              <p:spPr bwMode="auto">
                <a:xfrm>
                  <a:off x="5802" y="4224"/>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59" name="Rectangle 285"/>
                <p:cNvSpPr>
                  <a:spLocks noChangeArrowheads="1"/>
                </p:cNvSpPr>
                <p:nvPr/>
              </p:nvSpPr>
              <p:spPr bwMode="auto">
                <a:xfrm>
                  <a:off x="5759" y="4224"/>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45" name="Group 286"/>
              <p:cNvGrpSpPr>
                <a:grpSpLocks/>
              </p:cNvGrpSpPr>
              <p:nvPr/>
            </p:nvGrpSpPr>
            <p:grpSpPr bwMode="auto">
              <a:xfrm>
                <a:off x="6103" y="4224"/>
                <a:ext cx="344" cy="384"/>
                <a:chOff x="6103" y="4224"/>
                <a:chExt cx="344" cy="384"/>
              </a:xfrm>
            </p:grpSpPr>
            <p:sp>
              <p:nvSpPr>
                <p:cNvPr id="92454" name="Rectangle 287"/>
                <p:cNvSpPr>
                  <a:spLocks noChangeArrowheads="1"/>
                </p:cNvSpPr>
                <p:nvPr/>
              </p:nvSpPr>
              <p:spPr bwMode="auto">
                <a:xfrm>
                  <a:off x="6103" y="4224"/>
                  <a:ext cx="34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55" name="Group 288"/>
                <p:cNvGrpSpPr>
                  <a:grpSpLocks/>
                </p:cNvGrpSpPr>
                <p:nvPr/>
              </p:nvGrpSpPr>
              <p:grpSpPr bwMode="auto">
                <a:xfrm>
                  <a:off x="6103" y="4224"/>
                  <a:ext cx="344" cy="384"/>
                  <a:chOff x="6103" y="4224"/>
                  <a:chExt cx="344" cy="384"/>
                </a:xfrm>
              </p:grpSpPr>
              <p:sp>
                <p:nvSpPr>
                  <p:cNvPr id="92456" name="Rectangle 289"/>
                  <p:cNvSpPr>
                    <a:spLocks noChangeArrowheads="1"/>
                  </p:cNvSpPr>
                  <p:nvPr/>
                </p:nvSpPr>
                <p:spPr bwMode="auto">
                  <a:xfrm>
                    <a:off x="6146" y="4224"/>
                    <a:ext cx="258"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57" name="Rectangle 290"/>
                  <p:cNvSpPr>
                    <a:spLocks noChangeArrowheads="1"/>
                  </p:cNvSpPr>
                  <p:nvPr/>
                </p:nvSpPr>
                <p:spPr bwMode="auto">
                  <a:xfrm>
                    <a:off x="6103" y="4224"/>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46" name="Group 291"/>
              <p:cNvGrpSpPr>
                <a:grpSpLocks/>
              </p:cNvGrpSpPr>
              <p:nvPr/>
            </p:nvGrpSpPr>
            <p:grpSpPr bwMode="auto">
              <a:xfrm>
                <a:off x="6447" y="4224"/>
                <a:ext cx="1032" cy="384"/>
                <a:chOff x="6447" y="4224"/>
                <a:chExt cx="1032" cy="384"/>
              </a:xfrm>
            </p:grpSpPr>
            <p:sp>
              <p:nvSpPr>
                <p:cNvPr id="92452" name="Rectangle 292"/>
                <p:cNvSpPr>
                  <a:spLocks noChangeArrowheads="1"/>
                </p:cNvSpPr>
                <p:nvPr/>
              </p:nvSpPr>
              <p:spPr bwMode="auto">
                <a:xfrm>
                  <a:off x="6490" y="4224"/>
                  <a:ext cx="9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53" name="Rectangle 293"/>
                <p:cNvSpPr>
                  <a:spLocks noChangeArrowheads="1"/>
                </p:cNvSpPr>
                <p:nvPr/>
              </p:nvSpPr>
              <p:spPr bwMode="auto">
                <a:xfrm>
                  <a:off x="6447" y="4224"/>
                  <a:ext cx="103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47" name="Group 294"/>
              <p:cNvGrpSpPr>
                <a:grpSpLocks/>
              </p:cNvGrpSpPr>
              <p:nvPr/>
            </p:nvGrpSpPr>
            <p:grpSpPr bwMode="auto">
              <a:xfrm>
                <a:off x="7479" y="4224"/>
                <a:ext cx="340" cy="384"/>
                <a:chOff x="7479" y="4224"/>
                <a:chExt cx="340" cy="384"/>
              </a:xfrm>
            </p:grpSpPr>
            <p:sp>
              <p:nvSpPr>
                <p:cNvPr id="92448" name="Rectangle 295"/>
                <p:cNvSpPr>
                  <a:spLocks noChangeArrowheads="1"/>
                </p:cNvSpPr>
                <p:nvPr/>
              </p:nvSpPr>
              <p:spPr bwMode="auto">
                <a:xfrm>
                  <a:off x="7479" y="4224"/>
                  <a:ext cx="340"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49" name="Group 296"/>
                <p:cNvGrpSpPr>
                  <a:grpSpLocks/>
                </p:cNvGrpSpPr>
                <p:nvPr/>
              </p:nvGrpSpPr>
              <p:grpSpPr bwMode="auto">
                <a:xfrm>
                  <a:off x="7479" y="4224"/>
                  <a:ext cx="340" cy="384"/>
                  <a:chOff x="7479" y="4224"/>
                  <a:chExt cx="340" cy="384"/>
                </a:xfrm>
              </p:grpSpPr>
              <p:sp>
                <p:nvSpPr>
                  <p:cNvPr id="92450" name="Rectangle 297"/>
                  <p:cNvSpPr>
                    <a:spLocks noChangeArrowheads="1"/>
                  </p:cNvSpPr>
                  <p:nvPr/>
                </p:nvSpPr>
                <p:spPr bwMode="auto">
                  <a:xfrm>
                    <a:off x="7522" y="4224"/>
                    <a:ext cx="254"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51" name="Rectangle 298"/>
                  <p:cNvSpPr>
                    <a:spLocks noChangeArrowheads="1"/>
                  </p:cNvSpPr>
                  <p:nvPr/>
                </p:nvSpPr>
                <p:spPr bwMode="auto">
                  <a:xfrm>
                    <a:off x="7479" y="4224"/>
                    <a:ext cx="3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48" name="Group 299"/>
              <p:cNvGrpSpPr>
                <a:grpSpLocks/>
              </p:cNvGrpSpPr>
              <p:nvPr/>
            </p:nvGrpSpPr>
            <p:grpSpPr bwMode="auto">
              <a:xfrm>
                <a:off x="437" y="4608"/>
                <a:ext cx="1056" cy="384"/>
                <a:chOff x="437" y="4608"/>
                <a:chExt cx="1056" cy="384"/>
              </a:xfrm>
            </p:grpSpPr>
            <p:sp>
              <p:nvSpPr>
                <p:cNvPr id="92446" name="Rectangle 300"/>
                <p:cNvSpPr>
                  <a:spLocks noChangeArrowheads="1"/>
                </p:cNvSpPr>
                <p:nvPr/>
              </p:nvSpPr>
              <p:spPr bwMode="auto">
                <a:xfrm>
                  <a:off x="480" y="4608"/>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眼</a:t>
                  </a:r>
                  <a:endParaRPr lang="zh-CN" altLang="en-US" sz="1000"/>
                </a:p>
                <a:p>
                  <a:pPr algn="ctr"/>
                  <a:endParaRPr lang="zh-CN" altLang="en-US" sz="2400"/>
                </a:p>
              </p:txBody>
            </p:sp>
            <p:sp>
              <p:nvSpPr>
                <p:cNvPr id="92447" name="Rectangle 301"/>
                <p:cNvSpPr>
                  <a:spLocks noChangeArrowheads="1"/>
                </p:cNvSpPr>
                <p:nvPr/>
              </p:nvSpPr>
              <p:spPr bwMode="auto">
                <a:xfrm>
                  <a:off x="437" y="4608"/>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49" name="Group 302"/>
              <p:cNvGrpSpPr>
                <a:grpSpLocks/>
              </p:cNvGrpSpPr>
              <p:nvPr/>
            </p:nvGrpSpPr>
            <p:grpSpPr bwMode="auto">
              <a:xfrm>
                <a:off x="1493" y="4608"/>
                <a:ext cx="472" cy="384"/>
                <a:chOff x="1493" y="4608"/>
                <a:chExt cx="472" cy="384"/>
              </a:xfrm>
            </p:grpSpPr>
            <p:sp>
              <p:nvSpPr>
                <p:cNvPr id="92442" name="Rectangle 303"/>
                <p:cNvSpPr>
                  <a:spLocks noChangeArrowheads="1"/>
                </p:cNvSpPr>
                <p:nvPr/>
              </p:nvSpPr>
              <p:spPr bwMode="auto">
                <a:xfrm>
                  <a:off x="1493" y="4608"/>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43" name="Group 304"/>
                <p:cNvGrpSpPr>
                  <a:grpSpLocks/>
                </p:cNvGrpSpPr>
                <p:nvPr/>
              </p:nvGrpSpPr>
              <p:grpSpPr bwMode="auto">
                <a:xfrm>
                  <a:off x="1493" y="4608"/>
                  <a:ext cx="472" cy="384"/>
                  <a:chOff x="1493" y="4608"/>
                  <a:chExt cx="472" cy="384"/>
                </a:xfrm>
              </p:grpSpPr>
              <p:sp>
                <p:nvSpPr>
                  <p:cNvPr id="92444" name="Rectangle 305"/>
                  <p:cNvSpPr>
                    <a:spLocks noChangeArrowheads="1"/>
                  </p:cNvSpPr>
                  <p:nvPr/>
                </p:nvSpPr>
                <p:spPr bwMode="auto">
                  <a:xfrm>
                    <a:off x="1536" y="4608"/>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45" name="Rectangle 306"/>
                  <p:cNvSpPr>
                    <a:spLocks noChangeArrowheads="1"/>
                  </p:cNvSpPr>
                  <p:nvPr/>
                </p:nvSpPr>
                <p:spPr bwMode="auto">
                  <a:xfrm>
                    <a:off x="1493" y="4608"/>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50" name="Group 307"/>
              <p:cNvGrpSpPr>
                <a:grpSpLocks/>
              </p:cNvGrpSpPr>
              <p:nvPr/>
            </p:nvGrpSpPr>
            <p:grpSpPr bwMode="auto">
              <a:xfrm>
                <a:off x="1965" y="4608"/>
                <a:ext cx="576" cy="384"/>
                <a:chOff x="1965" y="4608"/>
                <a:chExt cx="576" cy="384"/>
              </a:xfrm>
            </p:grpSpPr>
            <p:sp>
              <p:nvSpPr>
                <p:cNvPr id="92440" name="Rectangle 308"/>
                <p:cNvSpPr>
                  <a:spLocks noChangeArrowheads="1"/>
                </p:cNvSpPr>
                <p:nvPr/>
              </p:nvSpPr>
              <p:spPr bwMode="auto">
                <a:xfrm>
                  <a:off x="2008" y="4608"/>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41" name="Rectangle 309"/>
                <p:cNvSpPr>
                  <a:spLocks noChangeArrowheads="1"/>
                </p:cNvSpPr>
                <p:nvPr/>
              </p:nvSpPr>
              <p:spPr bwMode="auto">
                <a:xfrm>
                  <a:off x="1965" y="4608"/>
                  <a:ext cx="5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51" name="Group 310"/>
              <p:cNvGrpSpPr>
                <a:grpSpLocks/>
              </p:cNvGrpSpPr>
              <p:nvPr/>
            </p:nvGrpSpPr>
            <p:grpSpPr bwMode="auto">
              <a:xfrm>
                <a:off x="2541" y="4608"/>
                <a:ext cx="313" cy="384"/>
                <a:chOff x="2541" y="4608"/>
                <a:chExt cx="313" cy="384"/>
              </a:xfrm>
            </p:grpSpPr>
            <p:sp>
              <p:nvSpPr>
                <p:cNvPr id="92436" name="Rectangle 311"/>
                <p:cNvSpPr>
                  <a:spLocks noChangeArrowheads="1"/>
                </p:cNvSpPr>
                <p:nvPr/>
              </p:nvSpPr>
              <p:spPr bwMode="auto">
                <a:xfrm>
                  <a:off x="2541" y="4608"/>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37" name="Group 312"/>
                <p:cNvGrpSpPr>
                  <a:grpSpLocks/>
                </p:cNvGrpSpPr>
                <p:nvPr/>
              </p:nvGrpSpPr>
              <p:grpSpPr bwMode="auto">
                <a:xfrm>
                  <a:off x="2541" y="4608"/>
                  <a:ext cx="313" cy="384"/>
                  <a:chOff x="2541" y="4608"/>
                  <a:chExt cx="313" cy="384"/>
                </a:xfrm>
              </p:grpSpPr>
              <p:sp>
                <p:nvSpPr>
                  <p:cNvPr id="92438" name="Rectangle 313"/>
                  <p:cNvSpPr>
                    <a:spLocks noChangeArrowheads="1"/>
                  </p:cNvSpPr>
                  <p:nvPr/>
                </p:nvSpPr>
                <p:spPr bwMode="auto">
                  <a:xfrm>
                    <a:off x="2584" y="4608"/>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39" name="Rectangle 314"/>
                  <p:cNvSpPr>
                    <a:spLocks noChangeArrowheads="1"/>
                  </p:cNvSpPr>
                  <p:nvPr/>
                </p:nvSpPr>
                <p:spPr bwMode="auto">
                  <a:xfrm>
                    <a:off x="2541" y="460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52" name="Group 315"/>
              <p:cNvGrpSpPr>
                <a:grpSpLocks/>
              </p:cNvGrpSpPr>
              <p:nvPr/>
            </p:nvGrpSpPr>
            <p:grpSpPr bwMode="auto">
              <a:xfrm>
                <a:off x="2854" y="4608"/>
                <a:ext cx="313" cy="384"/>
                <a:chOff x="2854" y="4608"/>
                <a:chExt cx="313" cy="384"/>
              </a:xfrm>
            </p:grpSpPr>
            <p:sp>
              <p:nvSpPr>
                <p:cNvPr id="92434" name="Rectangle 316"/>
                <p:cNvSpPr>
                  <a:spLocks noChangeArrowheads="1"/>
                </p:cNvSpPr>
                <p:nvPr/>
              </p:nvSpPr>
              <p:spPr bwMode="auto">
                <a:xfrm>
                  <a:off x="2897" y="4608"/>
                  <a:ext cx="2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35" name="Rectangle 317"/>
                <p:cNvSpPr>
                  <a:spLocks noChangeArrowheads="1"/>
                </p:cNvSpPr>
                <p:nvPr/>
              </p:nvSpPr>
              <p:spPr bwMode="auto">
                <a:xfrm>
                  <a:off x="2854" y="460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53" name="Group 318"/>
              <p:cNvGrpSpPr>
                <a:grpSpLocks/>
              </p:cNvGrpSpPr>
              <p:nvPr/>
            </p:nvGrpSpPr>
            <p:grpSpPr bwMode="auto">
              <a:xfrm>
                <a:off x="3167" y="4608"/>
                <a:ext cx="313" cy="384"/>
                <a:chOff x="3167" y="4608"/>
                <a:chExt cx="313" cy="384"/>
              </a:xfrm>
            </p:grpSpPr>
            <p:sp>
              <p:nvSpPr>
                <p:cNvPr id="92430" name="Rectangle 319"/>
                <p:cNvSpPr>
                  <a:spLocks noChangeArrowheads="1"/>
                </p:cNvSpPr>
                <p:nvPr/>
              </p:nvSpPr>
              <p:spPr bwMode="auto">
                <a:xfrm>
                  <a:off x="3167" y="4608"/>
                  <a:ext cx="31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31" name="Group 320"/>
                <p:cNvGrpSpPr>
                  <a:grpSpLocks/>
                </p:cNvGrpSpPr>
                <p:nvPr/>
              </p:nvGrpSpPr>
              <p:grpSpPr bwMode="auto">
                <a:xfrm>
                  <a:off x="3167" y="4608"/>
                  <a:ext cx="313" cy="384"/>
                  <a:chOff x="3167" y="4608"/>
                  <a:chExt cx="313" cy="384"/>
                </a:xfrm>
              </p:grpSpPr>
              <p:sp>
                <p:nvSpPr>
                  <p:cNvPr id="92432" name="Rectangle 321"/>
                  <p:cNvSpPr>
                    <a:spLocks noChangeArrowheads="1"/>
                  </p:cNvSpPr>
                  <p:nvPr/>
                </p:nvSpPr>
                <p:spPr bwMode="auto">
                  <a:xfrm>
                    <a:off x="3210" y="4608"/>
                    <a:ext cx="2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33" name="Rectangle 322"/>
                  <p:cNvSpPr>
                    <a:spLocks noChangeArrowheads="1"/>
                  </p:cNvSpPr>
                  <p:nvPr/>
                </p:nvSpPr>
                <p:spPr bwMode="auto">
                  <a:xfrm>
                    <a:off x="3167" y="460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54" name="Group 323"/>
              <p:cNvGrpSpPr>
                <a:grpSpLocks/>
              </p:cNvGrpSpPr>
              <p:nvPr/>
            </p:nvGrpSpPr>
            <p:grpSpPr bwMode="auto">
              <a:xfrm>
                <a:off x="3480" y="4608"/>
                <a:ext cx="4339" cy="384"/>
                <a:chOff x="3480" y="4608"/>
                <a:chExt cx="4339" cy="384"/>
              </a:xfrm>
            </p:grpSpPr>
            <p:sp>
              <p:nvSpPr>
                <p:cNvPr id="92428" name="Rectangle 324"/>
                <p:cNvSpPr>
                  <a:spLocks noChangeArrowheads="1"/>
                </p:cNvSpPr>
                <p:nvPr/>
              </p:nvSpPr>
              <p:spPr bwMode="auto">
                <a:xfrm>
                  <a:off x="3523" y="4608"/>
                  <a:ext cx="42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29" name="Rectangle 325"/>
                <p:cNvSpPr>
                  <a:spLocks noChangeArrowheads="1"/>
                </p:cNvSpPr>
                <p:nvPr/>
              </p:nvSpPr>
              <p:spPr bwMode="auto">
                <a:xfrm>
                  <a:off x="3480" y="4608"/>
                  <a:ext cx="433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55" name="Group 326"/>
              <p:cNvGrpSpPr>
                <a:grpSpLocks/>
              </p:cNvGrpSpPr>
              <p:nvPr/>
            </p:nvGrpSpPr>
            <p:grpSpPr bwMode="auto">
              <a:xfrm>
                <a:off x="437" y="4992"/>
                <a:ext cx="1056" cy="384"/>
                <a:chOff x="437" y="4992"/>
                <a:chExt cx="1056" cy="384"/>
              </a:xfrm>
            </p:grpSpPr>
            <p:sp>
              <p:nvSpPr>
                <p:cNvPr id="92426" name="Rectangle 327"/>
                <p:cNvSpPr>
                  <a:spLocks noChangeArrowheads="1"/>
                </p:cNvSpPr>
                <p:nvPr/>
              </p:nvSpPr>
              <p:spPr bwMode="auto">
                <a:xfrm>
                  <a:off x="480" y="4992"/>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牙</a:t>
                  </a:r>
                  <a:endParaRPr lang="zh-CN" altLang="en-US" sz="1000"/>
                </a:p>
                <a:p>
                  <a:pPr algn="ctr"/>
                  <a:endParaRPr lang="zh-CN" altLang="en-US" sz="2400"/>
                </a:p>
              </p:txBody>
            </p:sp>
            <p:sp>
              <p:nvSpPr>
                <p:cNvPr id="92427" name="Rectangle 328"/>
                <p:cNvSpPr>
                  <a:spLocks noChangeArrowheads="1"/>
                </p:cNvSpPr>
                <p:nvPr/>
              </p:nvSpPr>
              <p:spPr bwMode="auto">
                <a:xfrm>
                  <a:off x="437" y="4992"/>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56" name="Group 329"/>
              <p:cNvGrpSpPr>
                <a:grpSpLocks/>
              </p:cNvGrpSpPr>
              <p:nvPr/>
            </p:nvGrpSpPr>
            <p:grpSpPr bwMode="auto">
              <a:xfrm>
                <a:off x="1493" y="4992"/>
                <a:ext cx="472" cy="384"/>
                <a:chOff x="1493" y="4992"/>
                <a:chExt cx="472" cy="384"/>
              </a:xfrm>
            </p:grpSpPr>
            <p:sp>
              <p:nvSpPr>
                <p:cNvPr id="92424" name="Rectangle 330"/>
                <p:cNvSpPr>
                  <a:spLocks noChangeArrowheads="1"/>
                </p:cNvSpPr>
                <p:nvPr/>
              </p:nvSpPr>
              <p:spPr bwMode="auto">
                <a:xfrm>
                  <a:off x="1536" y="4992"/>
                  <a:ext cx="3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25" name="Rectangle 331"/>
                <p:cNvSpPr>
                  <a:spLocks noChangeArrowheads="1"/>
                </p:cNvSpPr>
                <p:nvPr/>
              </p:nvSpPr>
              <p:spPr bwMode="auto">
                <a:xfrm>
                  <a:off x="1493" y="4992"/>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57" name="Group 332"/>
              <p:cNvGrpSpPr>
                <a:grpSpLocks/>
              </p:cNvGrpSpPr>
              <p:nvPr/>
            </p:nvGrpSpPr>
            <p:grpSpPr bwMode="auto">
              <a:xfrm>
                <a:off x="1965" y="4992"/>
                <a:ext cx="889" cy="384"/>
                <a:chOff x="1965" y="4992"/>
                <a:chExt cx="889" cy="384"/>
              </a:xfrm>
            </p:grpSpPr>
            <p:sp>
              <p:nvSpPr>
                <p:cNvPr id="92420" name="Rectangle 333"/>
                <p:cNvSpPr>
                  <a:spLocks noChangeArrowheads="1"/>
                </p:cNvSpPr>
                <p:nvPr/>
              </p:nvSpPr>
              <p:spPr bwMode="auto">
                <a:xfrm>
                  <a:off x="1965" y="4992"/>
                  <a:ext cx="889"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21" name="Group 334"/>
                <p:cNvGrpSpPr>
                  <a:grpSpLocks/>
                </p:cNvGrpSpPr>
                <p:nvPr/>
              </p:nvGrpSpPr>
              <p:grpSpPr bwMode="auto">
                <a:xfrm>
                  <a:off x="1965" y="4992"/>
                  <a:ext cx="889" cy="384"/>
                  <a:chOff x="1965" y="4992"/>
                  <a:chExt cx="889" cy="384"/>
                </a:xfrm>
              </p:grpSpPr>
              <p:sp>
                <p:nvSpPr>
                  <p:cNvPr id="92422" name="Rectangle 335"/>
                  <p:cNvSpPr>
                    <a:spLocks noChangeArrowheads="1"/>
                  </p:cNvSpPr>
                  <p:nvPr/>
                </p:nvSpPr>
                <p:spPr bwMode="auto">
                  <a:xfrm>
                    <a:off x="2008" y="4992"/>
                    <a:ext cx="803"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23" name="Rectangle 336"/>
                  <p:cNvSpPr>
                    <a:spLocks noChangeArrowheads="1"/>
                  </p:cNvSpPr>
                  <p:nvPr/>
                </p:nvSpPr>
                <p:spPr bwMode="auto">
                  <a:xfrm>
                    <a:off x="1965" y="4992"/>
                    <a:ext cx="8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58" name="Group 337"/>
              <p:cNvGrpSpPr>
                <a:grpSpLocks/>
              </p:cNvGrpSpPr>
              <p:nvPr/>
            </p:nvGrpSpPr>
            <p:grpSpPr bwMode="auto">
              <a:xfrm>
                <a:off x="2854" y="4992"/>
                <a:ext cx="4965" cy="384"/>
                <a:chOff x="2854" y="4992"/>
                <a:chExt cx="4965" cy="384"/>
              </a:xfrm>
            </p:grpSpPr>
            <p:sp>
              <p:nvSpPr>
                <p:cNvPr id="92416" name="Rectangle 338"/>
                <p:cNvSpPr>
                  <a:spLocks noChangeArrowheads="1"/>
                </p:cNvSpPr>
                <p:nvPr/>
              </p:nvSpPr>
              <p:spPr bwMode="auto">
                <a:xfrm>
                  <a:off x="2854" y="4992"/>
                  <a:ext cx="4965"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17" name="Group 339"/>
                <p:cNvGrpSpPr>
                  <a:grpSpLocks/>
                </p:cNvGrpSpPr>
                <p:nvPr/>
              </p:nvGrpSpPr>
              <p:grpSpPr bwMode="auto">
                <a:xfrm>
                  <a:off x="2854" y="4992"/>
                  <a:ext cx="4965" cy="384"/>
                  <a:chOff x="2854" y="4992"/>
                  <a:chExt cx="4965" cy="384"/>
                </a:xfrm>
              </p:grpSpPr>
              <p:sp>
                <p:nvSpPr>
                  <p:cNvPr id="92418" name="Rectangle 340"/>
                  <p:cNvSpPr>
                    <a:spLocks noChangeArrowheads="1"/>
                  </p:cNvSpPr>
                  <p:nvPr/>
                </p:nvSpPr>
                <p:spPr bwMode="auto">
                  <a:xfrm>
                    <a:off x="2897" y="4992"/>
                    <a:ext cx="4879"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19" name="Rectangle 341"/>
                  <p:cNvSpPr>
                    <a:spLocks noChangeArrowheads="1"/>
                  </p:cNvSpPr>
                  <p:nvPr/>
                </p:nvSpPr>
                <p:spPr bwMode="auto">
                  <a:xfrm>
                    <a:off x="2854" y="4992"/>
                    <a:ext cx="496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59" name="Group 342"/>
              <p:cNvGrpSpPr>
                <a:grpSpLocks/>
              </p:cNvGrpSpPr>
              <p:nvPr/>
            </p:nvGrpSpPr>
            <p:grpSpPr bwMode="auto">
              <a:xfrm>
                <a:off x="0" y="5376"/>
                <a:ext cx="437" cy="384"/>
                <a:chOff x="0" y="5376"/>
                <a:chExt cx="437" cy="384"/>
              </a:xfrm>
            </p:grpSpPr>
            <p:sp>
              <p:nvSpPr>
                <p:cNvPr id="92414" name="Rectangle 343"/>
                <p:cNvSpPr>
                  <a:spLocks noChangeArrowheads="1"/>
                </p:cNvSpPr>
                <p:nvPr/>
              </p:nvSpPr>
              <p:spPr bwMode="auto">
                <a:xfrm>
                  <a:off x="43" y="5376"/>
                  <a:ext cx="3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15" name="Rectangle 344"/>
                <p:cNvSpPr>
                  <a:spLocks noChangeArrowheads="1"/>
                </p:cNvSpPr>
                <p:nvPr/>
              </p:nvSpPr>
              <p:spPr bwMode="auto">
                <a:xfrm>
                  <a:off x="0" y="5376"/>
                  <a:ext cx="43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0" name="Group 345"/>
              <p:cNvGrpSpPr>
                <a:grpSpLocks/>
              </p:cNvGrpSpPr>
              <p:nvPr/>
            </p:nvGrpSpPr>
            <p:grpSpPr bwMode="auto">
              <a:xfrm>
                <a:off x="437" y="5376"/>
                <a:ext cx="1056" cy="384"/>
                <a:chOff x="437" y="5376"/>
                <a:chExt cx="1056" cy="384"/>
              </a:xfrm>
            </p:grpSpPr>
            <p:sp>
              <p:nvSpPr>
                <p:cNvPr id="92412" name="Rectangle 346"/>
                <p:cNvSpPr>
                  <a:spLocks noChangeArrowheads="1"/>
                </p:cNvSpPr>
                <p:nvPr/>
              </p:nvSpPr>
              <p:spPr bwMode="auto">
                <a:xfrm>
                  <a:off x="480" y="5376"/>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13" name="Rectangle 347"/>
                <p:cNvSpPr>
                  <a:spLocks noChangeArrowheads="1"/>
                </p:cNvSpPr>
                <p:nvPr/>
              </p:nvSpPr>
              <p:spPr bwMode="auto">
                <a:xfrm>
                  <a:off x="437" y="5376"/>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1" name="Group 348"/>
              <p:cNvGrpSpPr>
                <a:grpSpLocks/>
              </p:cNvGrpSpPr>
              <p:nvPr/>
            </p:nvGrpSpPr>
            <p:grpSpPr bwMode="auto">
              <a:xfrm>
                <a:off x="1493" y="5376"/>
                <a:ext cx="6326" cy="384"/>
                <a:chOff x="1493" y="5376"/>
                <a:chExt cx="6326" cy="384"/>
              </a:xfrm>
            </p:grpSpPr>
            <p:sp>
              <p:nvSpPr>
                <p:cNvPr id="92410" name="Rectangle 349"/>
                <p:cNvSpPr>
                  <a:spLocks noChangeArrowheads="1"/>
                </p:cNvSpPr>
                <p:nvPr/>
              </p:nvSpPr>
              <p:spPr bwMode="auto">
                <a:xfrm>
                  <a:off x="1536" y="5376"/>
                  <a:ext cx="6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11" name="Rectangle 350"/>
                <p:cNvSpPr>
                  <a:spLocks noChangeArrowheads="1"/>
                </p:cNvSpPr>
                <p:nvPr/>
              </p:nvSpPr>
              <p:spPr bwMode="auto">
                <a:xfrm>
                  <a:off x="1493" y="5376"/>
                  <a:ext cx="63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2" name="Group 351"/>
              <p:cNvGrpSpPr>
                <a:grpSpLocks/>
              </p:cNvGrpSpPr>
              <p:nvPr/>
            </p:nvGrpSpPr>
            <p:grpSpPr bwMode="auto">
              <a:xfrm>
                <a:off x="0" y="5760"/>
                <a:ext cx="437" cy="2304"/>
                <a:chOff x="0" y="5760"/>
                <a:chExt cx="437" cy="2304"/>
              </a:xfrm>
            </p:grpSpPr>
            <p:sp>
              <p:nvSpPr>
                <p:cNvPr id="92408" name="Rectangle 352"/>
                <p:cNvSpPr>
                  <a:spLocks noChangeArrowheads="1"/>
                </p:cNvSpPr>
                <p:nvPr/>
              </p:nvSpPr>
              <p:spPr bwMode="auto">
                <a:xfrm>
                  <a:off x="43" y="5760"/>
                  <a:ext cx="351"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免疫</a:t>
                  </a:r>
                  <a:endParaRPr lang="zh-CN" altLang="en-US" sz="1000"/>
                </a:p>
                <a:p>
                  <a:pPr algn="ctr"/>
                  <a:endParaRPr lang="zh-CN" altLang="en-US" sz="2400"/>
                </a:p>
              </p:txBody>
            </p:sp>
            <p:sp>
              <p:nvSpPr>
                <p:cNvPr id="92409" name="Rectangle 353"/>
                <p:cNvSpPr>
                  <a:spLocks noChangeArrowheads="1"/>
                </p:cNvSpPr>
                <p:nvPr/>
              </p:nvSpPr>
              <p:spPr bwMode="auto">
                <a:xfrm>
                  <a:off x="0" y="5760"/>
                  <a:ext cx="437" cy="230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3" name="Group 354"/>
              <p:cNvGrpSpPr>
                <a:grpSpLocks/>
              </p:cNvGrpSpPr>
              <p:nvPr/>
            </p:nvGrpSpPr>
            <p:grpSpPr bwMode="auto">
              <a:xfrm>
                <a:off x="437" y="5760"/>
                <a:ext cx="1056" cy="384"/>
                <a:chOff x="437" y="5760"/>
                <a:chExt cx="1056" cy="384"/>
              </a:xfrm>
            </p:grpSpPr>
            <p:sp>
              <p:nvSpPr>
                <p:cNvPr id="92406" name="Rectangle 355"/>
                <p:cNvSpPr>
                  <a:spLocks noChangeArrowheads="1"/>
                </p:cNvSpPr>
                <p:nvPr/>
              </p:nvSpPr>
              <p:spPr bwMode="auto">
                <a:xfrm>
                  <a:off x="480" y="5760"/>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结核病（卡介苗）</a:t>
                  </a:r>
                  <a:endParaRPr lang="zh-CN" altLang="en-US" sz="1000"/>
                </a:p>
                <a:p>
                  <a:pPr algn="ctr"/>
                  <a:endParaRPr lang="zh-CN" altLang="en-US" sz="2400"/>
                </a:p>
              </p:txBody>
            </p:sp>
            <p:sp>
              <p:nvSpPr>
                <p:cNvPr id="92407" name="Rectangle 356"/>
                <p:cNvSpPr>
                  <a:spLocks noChangeArrowheads="1"/>
                </p:cNvSpPr>
                <p:nvPr/>
              </p:nvSpPr>
              <p:spPr bwMode="auto">
                <a:xfrm>
                  <a:off x="437" y="5760"/>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4" name="Group 357"/>
              <p:cNvGrpSpPr>
                <a:grpSpLocks/>
              </p:cNvGrpSpPr>
              <p:nvPr/>
            </p:nvGrpSpPr>
            <p:grpSpPr bwMode="auto">
              <a:xfrm>
                <a:off x="1493" y="5760"/>
                <a:ext cx="472" cy="384"/>
                <a:chOff x="1493" y="5760"/>
                <a:chExt cx="472" cy="384"/>
              </a:xfrm>
            </p:grpSpPr>
            <p:sp>
              <p:nvSpPr>
                <p:cNvPr id="92402" name="Rectangle 358"/>
                <p:cNvSpPr>
                  <a:spLocks noChangeArrowheads="1"/>
                </p:cNvSpPr>
                <p:nvPr/>
              </p:nvSpPr>
              <p:spPr bwMode="auto">
                <a:xfrm>
                  <a:off x="1493" y="5760"/>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403" name="Group 359"/>
                <p:cNvGrpSpPr>
                  <a:grpSpLocks/>
                </p:cNvGrpSpPr>
                <p:nvPr/>
              </p:nvGrpSpPr>
              <p:grpSpPr bwMode="auto">
                <a:xfrm>
                  <a:off x="1493" y="5760"/>
                  <a:ext cx="472" cy="384"/>
                  <a:chOff x="1493" y="5760"/>
                  <a:chExt cx="472" cy="384"/>
                </a:xfrm>
              </p:grpSpPr>
              <p:sp>
                <p:nvSpPr>
                  <p:cNvPr id="92404" name="Rectangle 360"/>
                  <p:cNvSpPr>
                    <a:spLocks noChangeArrowheads="1"/>
                  </p:cNvSpPr>
                  <p:nvPr/>
                </p:nvSpPr>
                <p:spPr bwMode="auto">
                  <a:xfrm>
                    <a:off x="1536" y="5760"/>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405" name="Rectangle 361"/>
                  <p:cNvSpPr>
                    <a:spLocks noChangeArrowheads="1"/>
                  </p:cNvSpPr>
                  <p:nvPr/>
                </p:nvSpPr>
                <p:spPr bwMode="auto">
                  <a:xfrm>
                    <a:off x="1493" y="5760"/>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65" name="Group 362"/>
              <p:cNvGrpSpPr>
                <a:grpSpLocks/>
              </p:cNvGrpSpPr>
              <p:nvPr/>
            </p:nvGrpSpPr>
            <p:grpSpPr bwMode="auto">
              <a:xfrm>
                <a:off x="1965" y="5760"/>
                <a:ext cx="1828" cy="384"/>
                <a:chOff x="1965" y="5760"/>
                <a:chExt cx="1828" cy="384"/>
              </a:xfrm>
            </p:grpSpPr>
            <p:sp>
              <p:nvSpPr>
                <p:cNvPr id="92400" name="Rectangle 363"/>
                <p:cNvSpPr>
                  <a:spLocks noChangeArrowheads="1"/>
                </p:cNvSpPr>
                <p:nvPr/>
              </p:nvSpPr>
              <p:spPr bwMode="auto">
                <a:xfrm>
                  <a:off x="2008" y="5760"/>
                  <a:ext cx="17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401" name="Rectangle 364"/>
                <p:cNvSpPr>
                  <a:spLocks noChangeArrowheads="1"/>
                </p:cNvSpPr>
                <p:nvPr/>
              </p:nvSpPr>
              <p:spPr bwMode="auto">
                <a:xfrm>
                  <a:off x="1965" y="5760"/>
                  <a:ext cx="18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6" name="Group 365"/>
              <p:cNvGrpSpPr>
                <a:grpSpLocks/>
              </p:cNvGrpSpPr>
              <p:nvPr/>
            </p:nvGrpSpPr>
            <p:grpSpPr bwMode="auto">
              <a:xfrm>
                <a:off x="3793" y="5760"/>
                <a:ext cx="313" cy="384"/>
                <a:chOff x="3793" y="5760"/>
                <a:chExt cx="313" cy="384"/>
              </a:xfrm>
            </p:grpSpPr>
            <p:sp>
              <p:nvSpPr>
                <p:cNvPr id="92396" name="Rectangle 366"/>
                <p:cNvSpPr>
                  <a:spLocks noChangeArrowheads="1"/>
                </p:cNvSpPr>
                <p:nvPr/>
              </p:nvSpPr>
              <p:spPr bwMode="auto">
                <a:xfrm>
                  <a:off x="3793" y="5760"/>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97" name="Group 367"/>
                <p:cNvGrpSpPr>
                  <a:grpSpLocks/>
                </p:cNvGrpSpPr>
                <p:nvPr/>
              </p:nvGrpSpPr>
              <p:grpSpPr bwMode="auto">
                <a:xfrm>
                  <a:off x="3793" y="5760"/>
                  <a:ext cx="313" cy="384"/>
                  <a:chOff x="3793" y="5760"/>
                  <a:chExt cx="313" cy="384"/>
                </a:xfrm>
              </p:grpSpPr>
              <p:sp>
                <p:nvSpPr>
                  <p:cNvPr id="92398" name="Rectangle 368"/>
                  <p:cNvSpPr>
                    <a:spLocks noChangeArrowheads="1"/>
                  </p:cNvSpPr>
                  <p:nvPr/>
                </p:nvSpPr>
                <p:spPr bwMode="auto">
                  <a:xfrm>
                    <a:off x="3836" y="5760"/>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99" name="Rectangle 369"/>
                  <p:cNvSpPr>
                    <a:spLocks noChangeArrowheads="1"/>
                  </p:cNvSpPr>
                  <p:nvPr/>
                </p:nvSpPr>
                <p:spPr bwMode="auto">
                  <a:xfrm>
                    <a:off x="3793" y="5760"/>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67" name="Group 370"/>
              <p:cNvGrpSpPr>
                <a:grpSpLocks/>
              </p:cNvGrpSpPr>
              <p:nvPr/>
            </p:nvGrpSpPr>
            <p:grpSpPr bwMode="auto">
              <a:xfrm>
                <a:off x="4106" y="5760"/>
                <a:ext cx="3713" cy="384"/>
                <a:chOff x="4106" y="5760"/>
                <a:chExt cx="3713" cy="384"/>
              </a:xfrm>
            </p:grpSpPr>
            <p:sp>
              <p:nvSpPr>
                <p:cNvPr id="92394" name="Rectangle 371"/>
                <p:cNvSpPr>
                  <a:spLocks noChangeArrowheads="1"/>
                </p:cNvSpPr>
                <p:nvPr/>
              </p:nvSpPr>
              <p:spPr bwMode="auto">
                <a:xfrm>
                  <a:off x="4149" y="5760"/>
                  <a:ext cx="36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95" name="Rectangle 372"/>
                <p:cNvSpPr>
                  <a:spLocks noChangeArrowheads="1"/>
                </p:cNvSpPr>
                <p:nvPr/>
              </p:nvSpPr>
              <p:spPr bwMode="auto">
                <a:xfrm>
                  <a:off x="4106" y="5760"/>
                  <a:ext cx="37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8" name="Group 373"/>
              <p:cNvGrpSpPr>
                <a:grpSpLocks/>
              </p:cNvGrpSpPr>
              <p:nvPr/>
            </p:nvGrpSpPr>
            <p:grpSpPr bwMode="auto">
              <a:xfrm>
                <a:off x="437" y="6144"/>
                <a:ext cx="1056" cy="384"/>
                <a:chOff x="437" y="6144"/>
                <a:chExt cx="1056" cy="384"/>
              </a:xfrm>
            </p:grpSpPr>
            <p:sp>
              <p:nvSpPr>
                <p:cNvPr id="92392" name="Rectangle 374"/>
                <p:cNvSpPr>
                  <a:spLocks noChangeArrowheads="1"/>
                </p:cNvSpPr>
                <p:nvPr/>
              </p:nvSpPr>
              <p:spPr bwMode="auto">
                <a:xfrm>
                  <a:off x="480" y="6144"/>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脊髓灰质炎</a:t>
                  </a:r>
                  <a:endParaRPr lang="zh-CN" altLang="en-US" sz="1000"/>
                </a:p>
                <a:p>
                  <a:pPr algn="ctr"/>
                  <a:endParaRPr lang="zh-CN" altLang="en-US" sz="2400"/>
                </a:p>
              </p:txBody>
            </p:sp>
            <p:sp>
              <p:nvSpPr>
                <p:cNvPr id="92393" name="Rectangle 375"/>
                <p:cNvSpPr>
                  <a:spLocks noChangeArrowheads="1"/>
                </p:cNvSpPr>
                <p:nvPr/>
              </p:nvSpPr>
              <p:spPr bwMode="auto">
                <a:xfrm>
                  <a:off x="437" y="6144"/>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69" name="Group 376"/>
              <p:cNvGrpSpPr>
                <a:grpSpLocks/>
              </p:cNvGrpSpPr>
              <p:nvPr/>
            </p:nvGrpSpPr>
            <p:grpSpPr bwMode="auto">
              <a:xfrm>
                <a:off x="1493" y="6144"/>
                <a:ext cx="472" cy="384"/>
                <a:chOff x="1493" y="6144"/>
                <a:chExt cx="472" cy="384"/>
              </a:xfrm>
            </p:grpSpPr>
            <p:sp>
              <p:nvSpPr>
                <p:cNvPr id="92388" name="Rectangle 377"/>
                <p:cNvSpPr>
                  <a:spLocks noChangeArrowheads="1"/>
                </p:cNvSpPr>
                <p:nvPr/>
              </p:nvSpPr>
              <p:spPr bwMode="auto">
                <a:xfrm>
                  <a:off x="1493" y="6144"/>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89" name="Group 378"/>
                <p:cNvGrpSpPr>
                  <a:grpSpLocks/>
                </p:cNvGrpSpPr>
                <p:nvPr/>
              </p:nvGrpSpPr>
              <p:grpSpPr bwMode="auto">
                <a:xfrm>
                  <a:off x="1493" y="6144"/>
                  <a:ext cx="472" cy="384"/>
                  <a:chOff x="1493" y="6144"/>
                  <a:chExt cx="472" cy="384"/>
                </a:xfrm>
              </p:grpSpPr>
              <p:sp>
                <p:nvSpPr>
                  <p:cNvPr id="92390" name="Rectangle 379"/>
                  <p:cNvSpPr>
                    <a:spLocks noChangeArrowheads="1"/>
                  </p:cNvSpPr>
                  <p:nvPr/>
                </p:nvSpPr>
                <p:spPr bwMode="auto">
                  <a:xfrm>
                    <a:off x="1536" y="6144"/>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3</a:t>
                    </a:r>
                    <a:endParaRPr lang="en-US" altLang="zh-CN" sz="1000"/>
                  </a:p>
                  <a:p>
                    <a:pPr algn="ctr"/>
                    <a:endParaRPr lang="zh-CN" altLang="en-US" sz="2400"/>
                  </a:p>
                </p:txBody>
              </p:sp>
              <p:sp>
                <p:nvSpPr>
                  <p:cNvPr id="92391" name="Rectangle 380"/>
                  <p:cNvSpPr>
                    <a:spLocks noChangeArrowheads="1"/>
                  </p:cNvSpPr>
                  <p:nvPr/>
                </p:nvSpPr>
                <p:spPr bwMode="auto">
                  <a:xfrm>
                    <a:off x="1493" y="6144"/>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70" name="Group 381"/>
              <p:cNvGrpSpPr>
                <a:grpSpLocks/>
              </p:cNvGrpSpPr>
              <p:nvPr/>
            </p:nvGrpSpPr>
            <p:grpSpPr bwMode="auto">
              <a:xfrm>
                <a:off x="1965" y="6144"/>
                <a:ext cx="889" cy="384"/>
                <a:chOff x="1965" y="6144"/>
                <a:chExt cx="889" cy="384"/>
              </a:xfrm>
            </p:grpSpPr>
            <p:sp>
              <p:nvSpPr>
                <p:cNvPr id="92386" name="Rectangle 382"/>
                <p:cNvSpPr>
                  <a:spLocks noChangeArrowheads="1"/>
                </p:cNvSpPr>
                <p:nvPr/>
              </p:nvSpPr>
              <p:spPr bwMode="auto">
                <a:xfrm>
                  <a:off x="2008" y="6144"/>
                  <a:ext cx="8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87" name="Rectangle 383"/>
                <p:cNvSpPr>
                  <a:spLocks noChangeArrowheads="1"/>
                </p:cNvSpPr>
                <p:nvPr/>
              </p:nvSpPr>
              <p:spPr bwMode="auto">
                <a:xfrm>
                  <a:off x="1965" y="6144"/>
                  <a:ext cx="8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71" name="Group 384"/>
              <p:cNvGrpSpPr>
                <a:grpSpLocks/>
              </p:cNvGrpSpPr>
              <p:nvPr/>
            </p:nvGrpSpPr>
            <p:grpSpPr bwMode="auto">
              <a:xfrm>
                <a:off x="2854" y="6144"/>
                <a:ext cx="313" cy="384"/>
                <a:chOff x="2854" y="6144"/>
                <a:chExt cx="313" cy="384"/>
              </a:xfrm>
            </p:grpSpPr>
            <p:sp>
              <p:nvSpPr>
                <p:cNvPr id="92382" name="Rectangle 385"/>
                <p:cNvSpPr>
                  <a:spLocks noChangeArrowheads="1"/>
                </p:cNvSpPr>
                <p:nvPr/>
              </p:nvSpPr>
              <p:spPr bwMode="auto">
                <a:xfrm>
                  <a:off x="2854" y="6144"/>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83" name="Group 386"/>
                <p:cNvGrpSpPr>
                  <a:grpSpLocks/>
                </p:cNvGrpSpPr>
                <p:nvPr/>
              </p:nvGrpSpPr>
              <p:grpSpPr bwMode="auto">
                <a:xfrm>
                  <a:off x="2854" y="6144"/>
                  <a:ext cx="313" cy="384"/>
                  <a:chOff x="2854" y="6144"/>
                  <a:chExt cx="313" cy="384"/>
                </a:xfrm>
              </p:grpSpPr>
              <p:sp>
                <p:nvSpPr>
                  <p:cNvPr id="92384" name="Rectangle 387"/>
                  <p:cNvSpPr>
                    <a:spLocks noChangeArrowheads="1"/>
                  </p:cNvSpPr>
                  <p:nvPr/>
                </p:nvSpPr>
                <p:spPr bwMode="auto">
                  <a:xfrm>
                    <a:off x="2897" y="6144"/>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85" name="Rectangle 388"/>
                  <p:cNvSpPr>
                    <a:spLocks noChangeArrowheads="1"/>
                  </p:cNvSpPr>
                  <p:nvPr/>
                </p:nvSpPr>
                <p:spPr bwMode="auto">
                  <a:xfrm>
                    <a:off x="2854" y="6144"/>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72" name="Group 389"/>
              <p:cNvGrpSpPr>
                <a:grpSpLocks/>
              </p:cNvGrpSpPr>
              <p:nvPr/>
            </p:nvGrpSpPr>
            <p:grpSpPr bwMode="auto">
              <a:xfrm>
                <a:off x="3167" y="6144"/>
                <a:ext cx="4652" cy="384"/>
                <a:chOff x="3167" y="6144"/>
                <a:chExt cx="4652" cy="384"/>
              </a:xfrm>
            </p:grpSpPr>
            <p:sp>
              <p:nvSpPr>
                <p:cNvPr id="92380" name="Rectangle 390"/>
                <p:cNvSpPr>
                  <a:spLocks noChangeArrowheads="1"/>
                </p:cNvSpPr>
                <p:nvPr/>
              </p:nvSpPr>
              <p:spPr bwMode="auto">
                <a:xfrm>
                  <a:off x="3210" y="6144"/>
                  <a:ext cx="456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81" name="Rectangle 391"/>
                <p:cNvSpPr>
                  <a:spLocks noChangeArrowheads="1"/>
                </p:cNvSpPr>
                <p:nvPr/>
              </p:nvSpPr>
              <p:spPr bwMode="auto">
                <a:xfrm>
                  <a:off x="3167" y="6144"/>
                  <a:ext cx="465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73" name="Group 392"/>
              <p:cNvGrpSpPr>
                <a:grpSpLocks/>
              </p:cNvGrpSpPr>
              <p:nvPr/>
            </p:nvGrpSpPr>
            <p:grpSpPr bwMode="auto">
              <a:xfrm>
                <a:off x="437" y="6528"/>
                <a:ext cx="1056" cy="384"/>
                <a:chOff x="437" y="6528"/>
                <a:chExt cx="1056" cy="384"/>
              </a:xfrm>
            </p:grpSpPr>
            <p:sp>
              <p:nvSpPr>
                <p:cNvPr id="92378" name="Rectangle 393"/>
                <p:cNvSpPr>
                  <a:spLocks noChangeArrowheads="1"/>
                </p:cNvSpPr>
                <p:nvPr/>
              </p:nvSpPr>
              <p:spPr bwMode="auto">
                <a:xfrm>
                  <a:off x="480" y="6528"/>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麻疹</a:t>
                  </a:r>
                  <a:endParaRPr lang="zh-CN" altLang="en-US" sz="1000"/>
                </a:p>
                <a:p>
                  <a:pPr algn="ctr"/>
                  <a:endParaRPr lang="zh-CN" altLang="en-US" sz="2400"/>
                </a:p>
              </p:txBody>
            </p:sp>
            <p:sp>
              <p:nvSpPr>
                <p:cNvPr id="92379" name="Rectangle 394"/>
                <p:cNvSpPr>
                  <a:spLocks noChangeArrowheads="1"/>
                </p:cNvSpPr>
                <p:nvPr/>
              </p:nvSpPr>
              <p:spPr bwMode="auto">
                <a:xfrm>
                  <a:off x="437" y="6528"/>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74" name="Group 395"/>
              <p:cNvGrpSpPr>
                <a:grpSpLocks/>
              </p:cNvGrpSpPr>
              <p:nvPr/>
            </p:nvGrpSpPr>
            <p:grpSpPr bwMode="auto">
              <a:xfrm>
                <a:off x="1493" y="6528"/>
                <a:ext cx="472" cy="384"/>
                <a:chOff x="1493" y="6528"/>
                <a:chExt cx="472" cy="384"/>
              </a:xfrm>
            </p:grpSpPr>
            <p:sp>
              <p:nvSpPr>
                <p:cNvPr id="92374" name="Rectangle 396"/>
                <p:cNvSpPr>
                  <a:spLocks noChangeArrowheads="1"/>
                </p:cNvSpPr>
                <p:nvPr/>
              </p:nvSpPr>
              <p:spPr bwMode="auto">
                <a:xfrm>
                  <a:off x="1493" y="6528"/>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75" name="Group 397"/>
                <p:cNvGrpSpPr>
                  <a:grpSpLocks/>
                </p:cNvGrpSpPr>
                <p:nvPr/>
              </p:nvGrpSpPr>
              <p:grpSpPr bwMode="auto">
                <a:xfrm>
                  <a:off x="1493" y="6528"/>
                  <a:ext cx="472" cy="384"/>
                  <a:chOff x="1493" y="6528"/>
                  <a:chExt cx="472" cy="384"/>
                </a:xfrm>
              </p:grpSpPr>
              <p:sp>
                <p:nvSpPr>
                  <p:cNvPr id="92376" name="Rectangle 398"/>
                  <p:cNvSpPr>
                    <a:spLocks noChangeArrowheads="1"/>
                  </p:cNvSpPr>
                  <p:nvPr/>
                </p:nvSpPr>
                <p:spPr bwMode="auto">
                  <a:xfrm>
                    <a:off x="1536" y="6528"/>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77" name="Rectangle 399"/>
                  <p:cNvSpPr>
                    <a:spLocks noChangeArrowheads="1"/>
                  </p:cNvSpPr>
                  <p:nvPr/>
                </p:nvSpPr>
                <p:spPr bwMode="auto">
                  <a:xfrm>
                    <a:off x="1493" y="6528"/>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75" name="Group 400"/>
              <p:cNvGrpSpPr>
                <a:grpSpLocks/>
              </p:cNvGrpSpPr>
              <p:nvPr/>
            </p:nvGrpSpPr>
            <p:grpSpPr bwMode="auto">
              <a:xfrm>
                <a:off x="1965" y="6528"/>
                <a:ext cx="889" cy="384"/>
                <a:chOff x="1965" y="6528"/>
                <a:chExt cx="889" cy="384"/>
              </a:xfrm>
            </p:grpSpPr>
            <p:sp>
              <p:nvSpPr>
                <p:cNvPr id="92372" name="Rectangle 401"/>
                <p:cNvSpPr>
                  <a:spLocks noChangeArrowheads="1"/>
                </p:cNvSpPr>
                <p:nvPr/>
              </p:nvSpPr>
              <p:spPr bwMode="auto">
                <a:xfrm>
                  <a:off x="2008" y="6528"/>
                  <a:ext cx="8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73" name="Rectangle 402"/>
                <p:cNvSpPr>
                  <a:spLocks noChangeArrowheads="1"/>
                </p:cNvSpPr>
                <p:nvPr/>
              </p:nvSpPr>
              <p:spPr bwMode="auto">
                <a:xfrm>
                  <a:off x="1965" y="6528"/>
                  <a:ext cx="8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76" name="Group 403"/>
              <p:cNvGrpSpPr>
                <a:grpSpLocks/>
              </p:cNvGrpSpPr>
              <p:nvPr/>
            </p:nvGrpSpPr>
            <p:grpSpPr bwMode="auto">
              <a:xfrm>
                <a:off x="2854" y="6528"/>
                <a:ext cx="313" cy="384"/>
                <a:chOff x="2854" y="6528"/>
                <a:chExt cx="313" cy="384"/>
              </a:xfrm>
            </p:grpSpPr>
            <p:sp>
              <p:nvSpPr>
                <p:cNvPr id="92368" name="Rectangle 404"/>
                <p:cNvSpPr>
                  <a:spLocks noChangeArrowheads="1"/>
                </p:cNvSpPr>
                <p:nvPr/>
              </p:nvSpPr>
              <p:spPr bwMode="auto">
                <a:xfrm>
                  <a:off x="2854" y="6528"/>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69" name="Group 405"/>
                <p:cNvGrpSpPr>
                  <a:grpSpLocks/>
                </p:cNvGrpSpPr>
                <p:nvPr/>
              </p:nvGrpSpPr>
              <p:grpSpPr bwMode="auto">
                <a:xfrm>
                  <a:off x="2854" y="6528"/>
                  <a:ext cx="313" cy="384"/>
                  <a:chOff x="2854" y="6528"/>
                  <a:chExt cx="313" cy="384"/>
                </a:xfrm>
              </p:grpSpPr>
              <p:sp>
                <p:nvSpPr>
                  <p:cNvPr id="92370" name="Rectangle 406"/>
                  <p:cNvSpPr>
                    <a:spLocks noChangeArrowheads="1"/>
                  </p:cNvSpPr>
                  <p:nvPr/>
                </p:nvSpPr>
                <p:spPr bwMode="auto">
                  <a:xfrm>
                    <a:off x="2897" y="6528"/>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71" name="Rectangle 407"/>
                  <p:cNvSpPr>
                    <a:spLocks noChangeArrowheads="1"/>
                  </p:cNvSpPr>
                  <p:nvPr/>
                </p:nvSpPr>
                <p:spPr bwMode="auto">
                  <a:xfrm>
                    <a:off x="2854" y="652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77" name="Group 408"/>
              <p:cNvGrpSpPr>
                <a:grpSpLocks/>
              </p:cNvGrpSpPr>
              <p:nvPr/>
            </p:nvGrpSpPr>
            <p:grpSpPr bwMode="auto">
              <a:xfrm>
                <a:off x="3167" y="6528"/>
                <a:ext cx="626" cy="384"/>
                <a:chOff x="3167" y="6528"/>
                <a:chExt cx="626" cy="384"/>
              </a:xfrm>
            </p:grpSpPr>
            <p:sp>
              <p:nvSpPr>
                <p:cNvPr id="92366" name="Rectangle 409"/>
                <p:cNvSpPr>
                  <a:spLocks noChangeArrowheads="1"/>
                </p:cNvSpPr>
                <p:nvPr/>
              </p:nvSpPr>
              <p:spPr bwMode="auto">
                <a:xfrm>
                  <a:off x="3210" y="6528"/>
                  <a:ext cx="5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67" name="Rectangle 410"/>
                <p:cNvSpPr>
                  <a:spLocks noChangeArrowheads="1"/>
                </p:cNvSpPr>
                <p:nvPr/>
              </p:nvSpPr>
              <p:spPr bwMode="auto">
                <a:xfrm>
                  <a:off x="3167" y="6528"/>
                  <a:ext cx="6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78" name="Group 411"/>
              <p:cNvGrpSpPr>
                <a:grpSpLocks/>
              </p:cNvGrpSpPr>
              <p:nvPr/>
            </p:nvGrpSpPr>
            <p:grpSpPr bwMode="auto">
              <a:xfrm>
                <a:off x="3793" y="6528"/>
                <a:ext cx="313" cy="384"/>
                <a:chOff x="3793" y="6528"/>
                <a:chExt cx="313" cy="384"/>
              </a:xfrm>
            </p:grpSpPr>
            <p:sp>
              <p:nvSpPr>
                <p:cNvPr id="92362" name="Rectangle 412"/>
                <p:cNvSpPr>
                  <a:spLocks noChangeArrowheads="1"/>
                </p:cNvSpPr>
                <p:nvPr/>
              </p:nvSpPr>
              <p:spPr bwMode="auto">
                <a:xfrm>
                  <a:off x="3793" y="6528"/>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63" name="Group 413"/>
                <p:cNvGrpSpPr>
                  <a:grpSpLocks/>
                </p:cNvGrpSpPr>
                <p:nvPr/>
              </p:nvGrpSpPr>
              <p:grpSpPr bwMode="auto">
                <a:xfrm>
                  <a:off x="3793" y="6528"/>
                  <a:ext cx="313" cy="384"/>
                  <a:chOff x="3793" y="6528"/>
                  <a:chExt cx="313" cy="384"/>
                </a:xfrm>
              </p:grpSpPr>
              <p:sp>
                <p:nvSpPr>
                  <p:cNvPr id="92364" name="Rectangle 414"/>
                  <p:cNvSpPr>
                    <a:spLocks noChangeArrowheads="1"/>
                  </p:cNvSpPr>
                  <p:nvPr/>
                </p:nvSpPr>
                <p:spPr bwMode="auto">
                  <a:xfrm>
                    <a:off x="3836" y="6528"/>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65" name="Rectangle 415"/>
                  <p:cNvSpPr>
                    <a:spLocks noChangeArrowheads="1"/>
                  </p:cNvSpPr>
                  <p:nvPr/>
                </p:nvSpPr>
                <p:spPr bwMode="auto">
                  <a:xfrm>
                    <a:off x="3793" y="6528"/>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79" name="Group 416"/>
              <p:cNvGrpSpPr>
                <a:grpSpLocks/>
              </p:cNvGrpSpPr>
              <p:nvPr/>
            </p:nvGrpSpPr>
            <p:grpSpPr bwMode="auto">
              <a:xfrm>
                <a:off x="4106" y="6528"/>
                <a:ext cx="3713" cy="384"/>
                <a:chOff x="4106" y="6528"/>
                <a:chExt cx="3713" cy="384"/>
              </a:xfrm>
            </p:grpSpPr>
            <p:sp>
              <p:nvSpPr>
                <p:cNvPr id="92360" name="Rectangle 417"/>
                <p:cNvSpPr>
                  <a:spLocks noChangeArrowheads="1"/>
                </p:cNvSpPr>
                <p:nvPr/>
              </p:nvSpPr>
              <p:spPr bwMode="auto">
                <a:xfrm>
                  <a:off x="4149" y="6528"/>
                  <a:ext cx="36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61" name="Rectangle 418"/>
                <p:cNvSpPr>
                  <a:spLocks noChangeArrowheads="1"/>
                </p:cNvSpPr>
                <p:nvPr/>
              </p:nvSpPr>
              <p:spPr bwMode="auto">
                <a:xfrm>
                  <a:off x="4106" y="6528"/>
                  <a:ext cx="37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0" name="Group 419"/>
              <p:cNvGrpSpPr>
                <a:grpSpLocks/>
              </p:cNvGrpSpPr>
              <p:nvPr/>
            </p:nvGrpSpPr>
            <p:grpSpPr bwMode="auto">
              <a:xfrm>
                <a:off x="437" y="6912"/>
                <a:ext cx="1056" cy="384"/>
                <a:chOff x="437" y="6912"/>
                <a:chExt cx="1056" cy="384"/>
              </a:xfrm>
            </p:grpSpPr>
            <p:sp>
              <p:nvSpPr>
                <p:cNvPr id="92358" name="Rectangle 420"/>
                <p:cNvSpPr>
                  <a:spLocks noChangeArrowheads="1"/>
                </p:cNvSpPr>
                <p:nvPr/>
              </p:nvSpPr>
              <p:spPr bwMode="auto">
                <a:xfrm>
                  <a:off x="480" y="6912"/>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白百破</a:t>
                  </a:r>
                  <a:endParaRPr lang="zh-CN" altLang="en-US" sz="1000"/>
                </a:p>
                <a:p>
                  <a:pPr algn="ctr"/>
                  <a:endParaRPr lang="zh-CN" altLang="en-US" sz="2400"/>
                </a:p>
              </p:txBody>
            </p:sp>
            <p:sp>
              <p:nvSpPr>
                <p:cNvPr id="92359" name="Rectangle 421"/>
                <p:cNvSpPr>
                  <a:spLocks noChangeArrowheads="1"/>
                </p:cNvSpPr>
                <p:nvPr/>
              </p:nvSpPr>
              <p:spPr bwMode="auto">
                <a:xfrm>
                  <a:off x="437" y="6912"/>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1" name="Group 422"/>
              <p:cNvGrpSpPr>
                <a:grpSpLocks/>
              </p:cNvGrpSpPr>
              <p:nvPr/>
            </p:nvGrpSpPr>
            <p:grpSpPr bwMode="auto">
              <a:xfrm>
                <a:off x="1493" y="6912"/>
                <a:ext cx="472" cy="384"/>
                <a:chOff x="1493" y="6912"/>
                <a:chExt cx="472" cy="384"/>
              </a:xfrm>
            </p:grpSpPr>
            <p:sp>
              <p:nvSpPr>
                <p:cNvPr id="92354" name="Rectangle 423"/>
                <p:cNvSpPr>
                  <a:spLocks noChangeArrowheads="1"/>
                </p:cNvSpPr>
                <p:nvPr/>
              </p:nvSpPr>
              <p:spPr bwMode="auto">
                <a:xfrm>
                  <a:off x="1493" y="6912"/>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55" name="Group 424"/>
                <p:cNvGrpSpPr>
                  <a:grpSpLocks/>
                </p:cNvGrpSpPr>
                <p:nvPr/>
              </p:nvGrpSpPr>
              <p:grpSpPr bwMode="auto">
                <a:xfrm>
                  <a:off x="1493" y="6912"/>
                  <a:ext cx="472" cy="384"/>
                  <a:chOff x="1493" y="6912"/>
                  <a:chExt cx="472" cy="384"/>
                </a:xfrm>
              </p:grpSpPr>
              <p:sp>
                <p:nvSpPr>
                  <p:cNvPr id="92356" name="Rectangle 425"/>
                  <p:cNvSpPr>
                    <a:spLocks noChangeArrowheads="1"/>
                  </p:cNvSpPr>
                  <p:nvPr/>
                </p:nvSpPr>
                <p:spPr bwMode="auto">
                  <a:xfrm>
                    <a:off x="1536" y="6912"/>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3</a:t>
                    </a:r>
                    <a:endParaRPr lang="en-US" altLang="zh-CN" sz="1000"/>
                  </a:p>
                  <a:p>
                    <a:pPr algn="ctr"/>
                    <a:endParaRPr lang="zh-CN" altLang="en-US" sz="2400"/>
                  </a:p>
                </p:txBody>
              </p:sp>
              <p:sp>
                <p:nvSpPr>
                  <p:cNvPr id="92357" name="Rectangle 426"/>
                  <p:cNvSpPr>
                    <a:spLocks noChangeArrowheads="1"/>
                  </p:cNvSpPr>
                  <p:nvPr/>
                </p:nvSpPr>
                <p:spPr bwMode="auto">
                  <a:xfrm>
                    <a:off x="1493" y="6912"/>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82" name="Group 427"/>
              <p:cNvGrpSpPr>
                <a:grpSpLocks/>
              </p:cNvGrpSpPr>
              <p:nvPr/>
            </p:nvGrpSpPr>
            <p:grpSpPr bwMode="auto">
              <a:xfrm>
                <a:off x="1965" y="6912"/>
                <a:ext cx="263" cy="384"/>
                <a:chOff x="1965" y="6912"/>
                <a:chExt cx="263" cy="384"/>
              </a:xfrm>
            </p:grpSpPr>
            <p:sp>
              <p:nvSpPr>
                <p:cNvPr id="92350" name="Rectangle 428"/>
                <p:cNvSpPr>
                  <a:spLocks noChangeArrowheads="1"/>
                </p:cNvSpPr>
                <p:nvPr/>
              </p:nvSpPr>
              <p:spPr bwMode="auto">
                <a:xfrm>
                  <a:off x="1965" y="6912"/>
                  <a:ext cx="26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51" name="Group 429"/>
                <p:cNvGrpSpPr>
                  <a:grpSpLocks/>
                </p:cNvGrpSpPr>
                <p:nvPr/>
              </p:nvGrpSpPr>
              <p:grpSpPr bwMode="auto">
                <a:xfrm>
                  <a:off x="1965" y="6912"/>
                  <a:ext cx="263" cy="384"/>
                  <a:chOff x="1965" y="6912"/>
                  <a:chExt cx="263" cy="384"/>
                </a:xfrm>
              </p:grpSpPr>
              <p:sp>
                <p:nvSpPr>
                  <p:cNvPr id="92352" name="Rectangle 430"/>
                  <p:cNvSpPr>
                    <a:spLocks noChangeArrowheads="1"/>
                  </p:cNvSpPr>
                  <p:nvPr/>
                </p:nvSpPr>
                <p:spPr bwMode="auto">
                  <a:xfrm>
                    <a:off x="2008" y="6912"/>
                    <a:ext cx="17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53" name="Rectangle 431"/>
                  <p:cNvSpPr>
                    <a:spLocks noChangeArrowheads="1"/>
                  </p:cNvSpPr>
                  <p:nvPr/>
                </p:nvSpPr>
                <p:spPr bwMode="auto">
                  <a:xfrm>
                    <a:off x="1965" y="6912"/>
                    <a:ext cx="26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83" name="Group 432"/>
              <p:cNvGrpSpPr>
                <a:grpSpLocks/>
              </p:cNvGrpSpPr>
              <p:nvPr/>
            </p:nvGrpSpPr>
            <p:grpSpPr bwMode="auto">
              <a:xfrm>
                <a:off x="2228" y="6912"/>
                <a:ext cx="1565" cy="384"/>
                <a:chOff x="2228" y="6912"/>
                <a:chExt cx="1565" cy="384"/>
              </a:xfrm>
            </p:grpSpPr>
            <p:sp>
              <p:nvSpPr>
                <p:cNvPr id="92348" name="Rectangle 433"/>
                <p:cNvSpPr>
                  <a:spLocks noChangeArrowheads="1"/>
                </p:cNvSpPr>
                <p:nvPr/>
              </p:nvSpPr>
              <p:spPr bwMode="auto">
                <a:xfrm>
                  <a:off x="2271" y="6912"/>
                  <a:ext cx="14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49" name="Rectangle 434"/>
                <p:cNvSpPr>
                  <a:spLocks noChangeArrowheads="1"/>
                </p:cNvSpPr>
                <p:nvPr/>
              </p:nvSpPr>
              <p:spPr bwMode="auto">
                <a:xfrm>
                  <a:off x="2228" y="6912"/>
                  <a:ext cx="156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4" name="Group 435"/>
              <p:cNvGrpSpPr>
                <a:grpSpLocks/>
              </p:cNvGrpSpPr>
              <p:nvPr/>
            </p:nvGrpSpPr>
            <p:grpSpPr bwMode="auto">
              <a:xfrm>
                <a:off x="3793" y="6912"/>
                <a:ext cx="313" cy="384"/>
                <a:chOff x="3793" y="6912"/>
                <a:chExt cx="313" cy="384"/>
              </a:xfrm>
            </p:grpSpPr>
            <p:sp>
              <p:nvSpPr>
                <p:cNvPr id="92344" name="Rectangle 436"/>
                <p:cNvSpPr>
                  <a:spLocks noChangeArrowheads="1"/>
                </p:cNvSpPr>
                <p:nvPr/>
              </p:nvSpPr>
              <p:spPr bwMode="auto">
                <a:xfrm>
                  <a:off x="3793" y="6912"/>
                  <a:ext cx="313"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45" name="Group 437"/>
                <p:cNvGrpSpPr>
                  <a:grpSpLocks/>
                </p:cNvGrpSpPr>
                <p:nvPr/>
              </p:nvGrpSpPr>
              <p:grpSpPr bwMode="auto">
                <a:xfrm>
                  <a:off x="3793" y="6912"/>
                  <a:ext cx="313" cy="384"/>
                  <a:chOff x="3793" y="6912"/>
                  <a:chExt cx="313" cy="384"/>
                </a:xfrm>
              </p:grpSpPr>
              <p:sp>
                <p:nvSpPr>
                  <p:cNvPr id="92346" name="Rectangle 438"/>
                  <p:cNvSpPr>
                    <a:spLocks noChangeArrowheads="1"/>
                  </p:cNvSpPr>
                  <p:nvPr/>
                </p:nvSpPr>
                <p:spPr bwMode="auto">
                  <a:xfrm>
                    <a:off x="3836" y="6912"/>
                    <a:ext cx="227"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1</a:t>
                    </a:r>
                    <a:endParaRPr lang="en-US" altLang="zh-CN" sz="1000"/>
                  </a:p>
                  <a:p>
                    <a:pPr algn="ctr"/>
                    <a:endParaRPr lang="zh-CN" altLang="en-US" sz="2400"/>
                  </a:p>
                </p:txBody>
              </p:sp>
              <p:sp>
                <p:nvSpPr>
                  <p:cNvPr id="92347" name="Rectangle 439"/>
                  <p:cNvSpPr>
                    <a:spLocks noChangeArrowheads="1"/>
                  </p:cNvSpPr>
                  <p:nvPr/>
                </p:nvSpPr>
                <p:spPr bwMode="auto">
                  <a:xfrm>
                    <a:off x="3793" y="6912"/>
                    <a:ext cx="3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85" name="Group 440"/>
              <p:cNvGrpSpPr>
                <a:grpSpLocks/>
              </p:cNvGrpSpPr>
              <p:nvPr/>
            </p:nvGrpSpPr>
            <p:grpSpPr bwMode="auto">
              <a:xfrm>
                <a:off x="4106" y="6912"/>
                <a:ext cx="3713" cy="384"/>
                <a:chOff x="4106" y="6912"/>
                <a:chExt cx="3713" cy="384"/>
              </a:xfrm>
            </p:grpSpPr>
            <p:sp>
              <p:nvSpPr>
                <p:cNvPr id="92342" name="Rectangle 441"/>
                <p:cNvSpPr>
                  <a:spLocks noChangeArrowheads="1"/>
                </p:cNvSpPr>
                <p:nvPr/>
              </p:nvSpPr>
              <p:spPr bwMode="auto">
                <a:xfrm>
                  <a:off x="4149" y="6912"/>
                  <a:ext cx="36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43" name="Rectangle 442"/>
                <p:cNvSpPr>
                  <a:spLocks noChangeArrowheads="1"/>
                </p:cNvSpPr>
                <p:nvPr/>
              </p:nvSpPr>
              <p:spPr bwMode="auto">
                <a:xfrm>
                  <a:off x="4106" y="6912"/>
                  <a:ext cx="371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6" name="Group 443"/>
              <p:cNvGrpSpPr>
                <a:grpSpLocks/>
              </p:cNvGrpSpPr>
              <p:nvPr/>
            </p:nvGrpSpPr>
            <p:grpSpPr bwMode="auto">
              <a:xfrm>
                <a:off x="437" y="7296"/>
                <a:ext cx="1056" cy="384"/>
                <a:chOff x="437" y="7296"/>
                <a:chExt cx="1056" cy="384"/>
              </a:xfrm>
            </p:grpSpPr>
            <p:sp>
              <p:nvSpPr>
                <p:cNvPr id="92340" name="Rectangle 444"/>
                <p:cNvSpPr>
                  <a:spLocks noChangeArrowheads="1"/>
                </p:cNvSpPr>
                <p:nvPr/>
              </p:nvSpPr>
              <p:spPr bwMode="auto">
                <a:xfrm>
                  <a:off x="480" y="7296"/>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乙肝（</a:t>
                  </a:r>
                  <a:r>
                    <a:rPr lang="en-US" altLang="zh-CN" sz="1000" b="1">
                      <a:solidFill>
                        <a:srgbClr val="FF0000"/>
                      </a:solidFill>
                    </a:rPr>
                    <a:t>HBV</a:t>
                  </a:r>
                  <a:r>
                    <a:rPr lang="zh-CN" altLang="en-US" sz="1000" b="1">
                      <a:solidFill>
                        <a:srgbClr val="FF0000"/>
                      </a:solidFill>
                    </a:rPr>
                    <a:t>）</a:t>
                  </a:r>
                  <a:endParaRPr lang="zh-CN" altLang="en-US" sz="1000"/>
                </a:p>
                <a:p>
                  <a:pPr algn="ctr"/>
                  <a:endParaRPr lang="zh-CN" altLang="en-US" sz="2400"/>
                </a:p>
              </p:txBody>
            </p:sp>
            <p:sp>
              <p:nvSpPr>
                <p:cNvPr id="92341" name="Rectangle 445"/>
                <p:cNvSpPr>
                  <a:spLocks noChangeArrowheads="1"/>
                </p:cNvSpPr>
                <p:nvPr/>
              </p:nvSpPr>
              <p:spPr bwMode="auto">
                <a:xfrm>
                  <a:off x="437" y="7296"/>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7" name="Group 446"/>
              <p:cNvGrpSpPr>
                <a:grpSpLocks/>
              </p:cNvGrpSpPr>
              <p:nvPr/>
            </p:nvGrpSpPr>
            <p:grpSpPr bwMode="auto">
              <a:xfrm>
                <a:off x="1493" y="7296"/>
                <a:ext cx="472" cy="384"/>
                <a:chOff x="1493" y="7296"/>
                <a:chExt cx="472" cy="384"/>
              </a:xfrm>
            </p:grpSpPr>
            <p:sp>
              <p:nvSpPr>
                <p:cNvPr id="92336" name="Rectangle 447"/>
                <p:cNvSpPr>
                  <a:spLocks noChangeArrowheads="1"/>
                </p:cNvSpPr>
                <p:nvPr/>
              </p:nvSpPr>
              <p:spPr bwMode="auto">
                <a:xfrm>
                  <a:off x="1493" y="7296"/>
                  <a:ext cx="472"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37" name="Group 448"/>
                <p:cNvGrpSpPr>
                  <a:grpSpLocks/>
                </p:cNvGrpSpPr>
                <p:nvPr/>
              </p:nvGrpSpPr>
              <p:grpSpPr bwMode="auto">
                <a:xfrm>
                  <a:off x="1493" y="7296"/>
                  <a:ext cx="472" cy="384"/>
                  <a:chOff x="1493" y="7296"/>
                  <a:chExt cx="472" cy="384"/>
                </a:xfrm>
              </p:grpSpPr>
              <p:sp>
                <p:nvSpPr>
                  <p:cNvPr id="92338" name="Rectangle 449"/>
                  <p:cNvSpPr>
                    <a:spLocks noChangeArrowheads="1"/>
                  </p:cNvSpPr>
                  <p:nvPr/>
                </p:nvSpPr>
                <p:spPr bwMode="auto">
                  <a:xfrm>
                    <a:off x="1536" y="7296"/>
                    <a:ext cx="386"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000" b="1">
                        <a:solidFill>
                          <a:srgbClr val="993300"/>
                        </a:solidFill>
                      </a:rPr>
                      <a:t>3</a:t>
                    </a:r>
                    <a:endParaRPr lang="en-US" altLang="zh-CN" sz="1000"/>
                  </a:p>
                  <a:p>
                    <a:pPr algn="ctr"/>
                    <a:endParaRPr lang="zh-CN" altLang="en-US" sz="2400"/>
                  </a:p>
                </p:txBody>
              </p:sp>
              <p:sp>
                <p:nvSpPr>
                  <p:cNvPr id="92339" name="Rectangle 450"/>
                  <p:cNvSpPr>
                    <a:spLocks noChangeArrowheads="1"/>
                  </p:cNvSpPr>
                  <p:nvPr/>
                </p:nvSpPr>
                <p:spPr bwMode="auto">
                  <a:xfrm>
                    <a:off x="1493" y="7296"/>
                    <a:ext cx="47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88" name="Group 451"/>
              <p:cNvGrpSpPr>
                <a:grpSpLocks/>
              </p:cNvGrpSpPr>
              <p:nvPr/>
            </p:nvGrpSpPr>
            <p:grpSpPr bwMode="auto">
              <a:xfrm>
                <a:off x="1965" y="7296"/>
                <a:ext cx="5854" cy="384"/>
                <a:chOff x="1965" y="7296"/>
                <a:chExt cx="5854" cy="384"/>
              </a:xfrm>
            </p:grpSpPr>
            <p:sp>
              <p:nvSpPr>
                <p:cNvPr id="92334" name="Rectangle 452"/>
                <p:cNvSpPr>
                  <a:spLocks noChangeArrowheads="1"/>
                </p:cNvSpPr>
                <p:nvPr/>
              </p:nvSpPr>
              <p:spPr bwMode="auto">
                <a:xfrm>
                  <a:off x="2008" y="7296"/>
                  <a:ext cx="5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35" name="Rectangle 453"/>
                <p:cNvSpPr>
                  <a:spLocks noChangeArrowheads="1"/>
                </p:cNvSpPr>
                <p:nvPr/>
              </p:nvSpPr>
              <p:spPr bwMode="auto">
                <a:xfrm>
                  <a:off x="1965" y="7296"/>
                  <a:ext cx="5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89" name="Group 454"/>
              <p:cNvGrpSpPr>
                <a:grpSpLocks/>
              </p:cNvGrpSpPr>
              <p:nvPr/>
            </p:nvGrpSpPr>
            <p:grpSpPr bwMode="auto">
              <a:xfrm>
                <a:off x="437" y="7680"/>
                <a:ext cx="1056" cy="384"/>
                <a:chOff x="437" y="7680"/>
                <a:chExt cx="1056" cy="384"/>
              </a:xfrm>
            </p:grpSpPr>
            <p:sp>
              <p:nvSpPr>
                <p:cNvPr id="92332" name="Rectangle 455"/>
                <p:cNvSpPr>
                  <a:spLocks noChangeArrowheads="1"/>
                </p:cNvSpPr>
                <p:nvPr/>
              </p:nvSpPr>
              <p:spPr bwMode="auto">
                <a:xfrm>
                  <a:off x="480" y="7680"/>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33" name="Rectangle 456"/>
                <p:cNvSpPr>
                  <a:spLocks noChangeArrowheads="1"/>
                </p:cNvSpPr>
                <p:nvPr/>
              </p:nvSpPr>
              <p:spPr bwMode="auto">
                <a:xfrm>
                  <a:off x="437" y="7680"/>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0" name="Group 457"/>
              <p:cNvGrpSpPr>
                <a:grpSpLocks/>
              </p:cNvGrpSpPr>
              <p:nvPr/>
            </p:nvGrpSpPr>
            <p:grpSpPr bwMode="auto">
              <a:xfrm>
                <a:off x="1493" y="7680"/>
                <a:ext cx="6326" cy="384"/>
                <a:chOff x="1493" y="7680"/>
                <a:chExt cx="6326" cy="384"/>
              </a:xfrm>
            </p:grpSpPr>
            <p:sp>
              <p:nvSpPr>
                <p:cNvPr id="92330" name="Rectangle 458"/>
                <p:cNvSpPr>
                  <a:spLocks noChangeArrowheads="1"/>
                </p:cNvSpPr>
                <p:nvPr/>
              </p:nvSpPr>
              <p:spPr bwMode="auto">
                <a:xfrm>
                  <a:off x="1536" y="7680"/>
                  <a:ext cx="6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31" name="Rectangle 459"/>
                <p:cNvSpPr>
                  <a:spLocks noChangeArrowheads="1"/>
                </p:cNvSpPr>
                <p:nvPr/>
              </p:nvSpPr>
              <p:spPr bwMode="auto">
                <a:xfrm>
                  <a:off x="1493" y="7680"/>
                  <a:ext cx="63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1" name="Group 460"/>
              <p:cNvGrpSpPr>
                <a:grpSpLocks/>
              </p:cNvGrpSpPr>
              <p:nvPr/>
            </p:nvGrpSpPr>
            <p:grpSpPr bwMode="auto">
              <a:xfrm>
                <a:off x="0" y="8064"/>
                <a:ext cx="437" cy="1144"/>
                <a:chOff x="0" y="8064"/>
                <a:chExt cx="437" cy="1144"/>
              </a:xfrm>
            </p:grpSpPr>
            <p:sp>
              <p:nvSpPr>
                <p:cNvPr id="92328" name="Rectangle 461"/>
                <p:cNvSpPr>
                  <a:spLocks noChangeArrowheads="1"/>
                </p:cNvSpPr>
                <p:nvPr/>
              </p:nvSpPr>
              <p:spPr bwMode="auto">
                <a:xfrm>
                  <a:off x="43" y="8536"/>
                  <a:ext cx="35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dirty="0">
                      <a:solidFill>
                        <a:srgbClr val="FF0000"/>
                      </a:solidFill>
                    </a:rPr>
                    <a:t>健康指导</a:t>
                  </a:r>
                  <a:endParaRPr lang="zh-CN" altLang="en-US" sz="1000" dirty="0"/>
                </a:p>
                <a:p>
                  <a:pPr algn="ctr"/>
                  <a:endParaRPr lang="zh-CN" altLang="en-US" sz="2400" dirty="0"/>
                </a:p>
              </p:txBody>
            </p:sp>
            <p:sp>
              <p:nvSpPr>
                <p:cNvPr id="92329" name="Rectangle 462"/>
                <p:cNvSpPr>
                  <a:spLocks noChangeArrowheads="1"/>
                </p:cNvSpPr>
                <p:nvPr/>
              </p:nvSpPr>
              <p:spPr bwMode="auto">
                <a:xfrm>
                  <a:off x="0" y="8064"/>
                  <a:ext cx="43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2" name="Group 463"/>
              <p:cNvGrpSpPr>
                <a:grpSpLocks/>
              </p:cNvGrpSpPr>
              <p:nvPr/>
            </p:nvGrpSpPr>
            <p:grpSpPr bwMode="auto">
              <a:xfrm>
                <a:off x="437" y="8064"/>
                <a:ext cx="1056" cy="672"/>
                <a:chOff x="437" y="8064"/>
                <a:chExt cx="1056" cy="672"/>
              </a:xfrm>
            </p:grpSpPr>
            <p:sp>
              <p:nvSpPr>
                <p:cNvPr id="92326" name="Rectangle 464"/>
                <p:cNvSpPr>
                  <a:spLocks noChangeArrowheads="1"/>
                </p:cNvSpPr>
                <p:nvPr/>
              </p:nvSpPr>
              <p:spPr bwMode="auto">
                <a:xfrm>
                  <a:off x="480" y="8064"/>
                  <a:ext cx="97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800" b="1" dirty="0">
                      <a:solidFill>
                        <a:srgbClr val="FF0000"/>
                      </a:solidFill>
                    </a:rPr>
                    <a:t>生长发育、营养、口腔卫生、体育活动、外伤与中毒、吸烟、饮酒与吸毒、</a:t>
                  </a:r>
                  <a:r>
                    <a:rPr lang="en-US" altLang="zh-CN" sz="800" b="1" dirty="0">
                      <a:solidFill>
                        <a:srgbClr val="FF0000"/>
                      </a:solidFill>
                    </a:rPr>
                    <a:t>AIDS</a:t>
                  </a:r>
                  <a:r>
                    <a:rPr lang="zh-CN" altLang="en-US" sz="800" b="1" dirty="0">
                      <a:solidFill>
                        <a:srgbClr val="FF0000"/>
                      </a:solidFill>
                    </a:rPr>
                    <a:t>、性行为</a:t>
                  </a:r>
                  <a:endParaRPr lang="zh-CN" altLang="en-US" sz="800" dirty="0"/>
                </a:p>
                <a:p>
                  <a:pPr algn="ctr"/>
                  <a:endParaRPr lang="zh-CN" altLang="en-US" sz="800" dirty="0"/>
                </a:p>
              </p:txBody>
            </p:sp>
            <p:sp>
              <p:nvSpPr>
                <p:cNvPr id="92327" name="Rectangle 465"/>
                <p:cNvSpPr>
                  <a:spLocks noChangeArrowheads="1"/>
                </p:cNvSpPr>
                <p:nvPr/>
              </p:nvSpPr>
              <p:spPr bwMode="auto">
                <a:xfrm>
                  <a:off x="437" y="8064"/>
                  <a:ext cx="105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3" name="Group 466"/>
              <p:cNvGrpSpPr>
                <a:grpSpLocks/>
              </p:cNvGrpSpPr>
              <p:nvPr/>
            </p:nvGrpSpPr>
            <p:grpSpPr bwMode="auto">
              <a:xfrm>
                <a:off x="1493" y="8064"/>
                <a:ext cx="6326" cy="672"/>
                <a:chOff x="1493" y="8064"/>
                <a:chExt cx="6326" cy="672"/>
              </a:xfrm>
            </p:grpSpPr>
            <p:sp>
              <p:nvSpPr>
                <p:cNvPr id="92322" name="Rectangle 467"/>
                <p:cNvSpPr>
                  <a:spLocks noChangeArrowheads="1"/>
                </p:cNvSpPr>
                <p:nvPr/>
              </p:nvSpPr>
              <p:spPr bwMode="auto">
                <a:xfrm>
                  <a:off x="1493" y="8064"/>
                  <a:ext cx="6326" cy="672"/>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23" name="Group 468"/>
                <p:cNvGrpSpPr>
                  <a:grpSpLocks/>
                </p:cNvGrpSpPr>
                <p:nvPr/>
              </p:nvGrpSpPr>
              <p:grpSpPr bwMode="auto">
                <a:xfrm>
                  <a:off x="1493" y="8064"/>
                  <a:ext cx="6326" cy="672"/>
                  <a:chOff x="1493" y="8064"/>
                  <a:chExt cx="6326" cy="672"/>
                </a:xfrm>
              </p:grpSpPr>
              <p:sp>
                <p:nvSpPr>
                  <p:cNvPr id="92324" name="Rectangle 469"/>
                  <p:cNvSpPr>
                    <a:spLocks noChangeArrowheads="1"/>
                  </p:cNvSpPr>
                  <p:nvPr/>
                </p:nvSpPr>
                <p:spPr bwMode="auto">
                  <a:xfrm>
                    <a:off x="1536" y="8064"/>
                    <a:ext cx="6240" cy="672"/>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FFFF"/>
                        </a:solidFill>
                      </a:rPr>
                      <a:t>根据适当的年龄阶段提供适当的健康</a:t>
                    </a:r>
                    <a:endParaRPr lang="zh-CN" altLang="en-US" sz="2400"/>
                  </a:p>
                </p:txBody>
              </p:sp>
              <p:sp>
                <p:nvSpPr>
                  <p:cNvPr id="92325" name="Rectangle 470"/>
                  <p:cNvSpPr>
                    <a:spLocks noChangeArrowheads="1"/>
                  </p:cNvSpPr>
                  <p:nvPr/>
                </p:nvSpPr>
                <p:spPr bwMode="auto">
                  <a:xfrm>
                    <a:off x="1493" y="8064"/>
                    <a:ext cx="632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94" name="Group 471"/>
              <p:cNvGrpSpPr>
                <a:grpSpLocks/>
              </p:cNvGrpSpPr>
              <p:nvPr/>
            </p:nvGrpSpPr>
            <p:grpSpPr bwMode="auto">
              <a:xfrm>
                <a:off x="0" y="8736"/>
                <a:ext cx="437" cy="384"/>
                <a:chOff x="0" y="8736"/>
                <a:chExt cx="437" cy="384"/>
              </a:xfrm>
            </p:grpSpPr>
            <p:sp>
              <p:nvSpPr>
                <p:cNvPr id="92320" name="Rectangle 472"/>
                <p:cNvSpPr>
                  <a:spLocks noChangeArrowheads="1"/>
                </p:cNvSpPr>
                <p:nvPr/>
              </p:nvSpPr>
              <p:spPr bwMode="auto">
                <a:xfrm>
                  <a:off x="43" y="8736"/>
                  <a:ext cx="3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21" name="Rectangle 473"/>
                <p:cNvSpPr>
                  <a:spLocks noChangeArrowheads="1"/>
                </p:cNvSpPr>
                <p:nvPr/>
              </p:nvSpPr>
              <p:spPr bwMode="auto">
                <a:xfrm>
                  <a:off x="0" y="8736"/>
                  <a:ext cx="43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5" name="Group 474"/>
              <p:cNvGrpSpPr>
                <a:grpSpLocks/>
              </p:cNvGrpSpPr>
              <p:nvPr/>
            </p:nvGrpSpPr>
            <p:grpSpPr bwMode="auto">
              <a:xfrm>
                <a:off x="437" y="8736"/>
                <a:ext cx="1056" cy="384"/>
                <a:chOff x="437" y="8736"/>
                <a:chExt cx="1056" cy="384"/>
              </a:xfrm>
            </p:grpSpPr>
            <p:sp>
              <p:nvSpPr>
                <p:cNvPr id="92318" name="Rectangle 475"/>
                <p:cNvSpPr>
                  <a:spLocks noChangeArrowheads="1"/>
                </p:cNvSpPr>
                <p:nvPr/>
              </p:nvSpPr>
              <p:spPr bwMode="auto">
                <a:xfrm>
                  <a:off x="480" y="8736"/>
                  <a:ext cx="9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19" name="Rectangle 476"/>
                <p:cNvSpPr>
                  <a:spLocks noChangeArrowheads="1"/>
                </p:cNvSpPr>
                <p:nvPr/>
              </p:nvSpPr>
              <p:spPr bwMode="auto">
                <a:xfrm>
                  <a:off x="437" y="8736"/>
                  <a:ext cx="10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6" name="Group 477"/>
              <p:cNvGrpSpPr>
                <a:grpSpLocks/>
              </p:cNvGrpSpPr>
              <p:nvPr/>
            </p:nvGrpSpPr>
            <p:grpSpPr bwMode="auto">
              <a:xfrm>
                <a:off x="1493" y="8736"/>
                <a:ext cx="6326" cy="384"/>
                <a:chOff x="1493" y="8736"/>
                <a:chExt cx="6326" cy="384"/>
              </a:xfrm>
            </p:grpSpPr>
            <p:sp>
              <p:nvSpPr>
                <p:cNvPr id="92316" name="Rectangle 478"/>
                <p:cNvSpPr>
                  <a:spLocks noChangeArrowheads="1"/>
                </p:cNvSpPr>
                <p:nvPr/>
              </p:nvSpPr>
              <p:spPr bwMode="auto">
                <a:xfrm>
                  <a:off x="1536" y="8736"/>
                  <a:ext cx="6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17" name="Rectangle 479"/>
                <p:cNvSpPr>
                  <a:spLocks noChangeArrowheads="1"/>
                </p:cNvSpPr>
                <p:nvPr/>
              </p:nvSpPr>
              <p:spPr bwMode="auto">
                <a:xfrm>
                  <a:off x="1493" y="8736"/>
                  <a:ext cx="63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7" name="Group 480"/>
              <p:cNvGrpSpPr>
                <a:grpSpLocks/>
              </p:cNvGrpSpPr>
              <p:nvPr/>
            </p:nvGrpSpPr>
            <p:grpSpPr bwMode="auto">
              <a:xfrm>
                <a:off x="0" y="9120"/>
                <a:ext cx="1493" cy="384"/>
                <a:chOff x="0" y="9120"/>
                <a:chExt cx="1493" cy="384"/>
              </a:xfrm>
            </p:grpSpPr>
            <p:sp>
              <p:nvSpPr>
                <p:cNvPr id="92314" name="Rectangle 481"/>
                <p:cNvSpPr>
                  <a:spLocks noChangeArrowheads="1"/>
                </p:cNvSpPr>
                <p:nvPr/>
              </p:nvSpPr>
              <p:spPr bwMode="auto">
                <a:xfrm>
                  <a:off x="43" y="9120"/>
                  <a:ext cx="14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0000"/>
                      </a:solidFill>
                    </a:rPr>
                    <a:t>说明</a:t>
                  </a:r>
                  <a:endParaRPr lang="zh-CN" altLang="en-US" sz="1000"/>
                </a:p>
                <a:p>
                  <a:pPr algn="ctr"/>
                  <a:endParaRPr lang="zh-CN" altLang="en-US" sz="2400"/>
                </a:p>
              </p:txBody>
            </p:sp>
            <p:sp>
              <p:nvSpPr>
                <p:cNvPr id="92315" name="Rectangle 482"/>
                <p:cNvSpPr>
                  <a:spLocks noChangeArrowheads="1"/>
                </p:cNvSpPr>
                <p:nvPr/>
              </p:nvSpPr>
              <p:spPr bwMode="auto">
                <a:xfrm>
                  <a:off x="0" y="9120"/>
                  <a:ext cx="149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298" name="Group 483"/>
              <p:cNvGrpSpPr>
                <a:grpSpLocks/>
              </p:cNvGrpSpPr>
              <p:nvPr/>
            </p:nvGrpSpPr>
            <p:grpSpPr bwMode="auto">
              <a:xfrm>
                <a:off x="1493" y="9120"/>
                <a:ext cx="1361" cy="384"/>
                <a:chOff x="1493" y="9120"/>
                <a:chExt cx="1361" cy="384"/>
              </a:xfrm>
            </p:grpSpPr>
            <p:sp>
              <p:nvSpPr>
                <p:cNvPr id="92310" name="Rectangle 484"/>
                <p:cNvSpPr>
                  <a:spLocks noChangeArrowheads="1"/>
                </p:cNvSpPr>
                <p:nvPr/>
              </p:nvSpPr>
              <p:spPr bwMode="auto">
                <a:xfrm>
                  <a:off x="1493" y="9120"/>
                  <a:ext cx="1361"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11" name="Group 485"/>
                <p:cNvGrpSpPr>
                  <a:grpSpLocks/>
                </p:cNvGrpSpPr>
                <p:nvPr/>
              </p:nvGrpSpPr>
              <p:grpSpPr bwMode="auto">
                <a:xfrm>
                  <a:off x="1493" y="9120"/>
                  <a:ext cx="1361" cy="384"/>
                  <a:chOff x="1493" y="9120"/>
                  <a:chExt cx="1361" cy="384"/>
                </a:xfrm>
              </p:grpSpPr>
              <p:sp>
                <p:nvSpPr>
                  <p:cNvPr id="92312" name="Rectangle 486"/>
                  <p:cNvSpPr>
                    <a:spLocks noChangeArrowheads="1"/>
                  </p:cNvSpPr>
                  <p:nvPr/>
                </p:nvSpPr>
                <p:spPr bwMode="auto">
                  <a:xfrm>
                    <a:off x="1536" y="9120"/>
                    <a:ext cx="1275" cy="384"/>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13" name="Rectangle 487"/>
                  <p:cNvSpPr>
                    <a:spLocks noChangeArrowheads="1"/>
                  </p:cNvSpPr>
                  <p:nvPr/>
                </p:nvSpPr>
                <p:spPr bwMode="auto">
                  <a:xfrm>
                    <a:off x="1493" y="9120"/>
                    <a:ext cx="13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299" name="Group 488"/>
              <p:cNvGrpSpPr>
                <a:grpSpLocks/>
              </p:cNvGrpSpPr>
              <p:nvPr/>
            </p:nvGrpSpPr>
            <p:grpSpPr bwMode="auto">
              <a:xfrm>
                <a:off x="2854" y="9120"/>
                <a:ext cx="1878" cy="384"/>
                <a:chOff x="2854" y="9120"/>
                <a:chExt cx="1878" cy="384"/>
              </a:xfrm>
            </p:grpSpPr>
            <p:sp>
              <p:nvSpPr>
                <p:cNvPr id="92308" name="Rectangle 489"/>
                <p:cNvSpPr>
                  <a:spLocks noChangeArrowheads="1"/>
                </p:cNvSpPr>
                <p:nvPr/>
              </p:nvSpPr>
              <p:spPr bwMode="auto">
                <a:xfrm>
                  <a:off x="2897" y="9120"/>
                  <a:ext cx="17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6600"/>
                      </a:solidFill>
                    </a:rPr>
                    <a:t>全部权威专家推荐</a:t>
                  </a:r>
                  <a:endParaRPr lang="zh-CN" altLang="en-US" sz="1000"/>
                </a:p>
                <a:p>
                  <a:pPr algn="ctr"/>
                  <a:endParaRPr lang="zh-CN" altLang="en-US" sz="2400"/>
                </a:p>
              </p:txBody>
            </p:sp>
            <p:sp>
              <p:nvSpPr>
                <p:cNvPr id="92309" name="Rectangle 490"/>
                <p:cNvSpPr>
                  <a:spLocks noChangeArrowheads="1"/>
                </p:cNvSpPr>
                <p:nvPr/>
              </p:nvSpPr>
              <p:spPr bwMode="auto">
                <a:xfrm>
                  <a:off x="2854" y="9120"/>
                  <a:ext cx="18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2300" name="Group 491"/>
              <p:cNvGrpSpPr>
                <a:grpSpLocks/>
              </p:cNvGrpSpPr>
              <p:nvPr/>
            </p:nvGrpSpPr>
            <p:grpSpPr bwMode="auto">
              <a:xfrm>
                <a:off x="4732" y="9120"/>
                <a:ext cx="1027" cy="384"/>
                <a:chOff x="4732" y="9120"/>
                <a:chExt cx="1027" cy="384"/>
              </a:xfrm>
            </p:grpSpPr>
            <p:sp>
              <p:nvSpPr>
                <p:cNvPr id="92304" name="Rectangle 492"/>
                <p:cNvSpPr>
                  <a:spLocks noChangeArrowheads="1"/>
                </p:cNvSpPr>
                <p:nvPr/>
              </p:nvSpPr>
              <p:spPr bwMode="auto">
                <a:xfrm>
                  <a:off x="4732" y="9120"/>
                  <a:ext cx="1027"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305" name="Group 493"/>
                <p:cNvGrpSpPr>
                  <a:grpSpLocks/>
                </p:cNvGrpSpPr>
                <p:nvPr/>
              </p:nvGrpSpPr>
              <p:grpSpPr bwMode="auto">
                <a:xfrm>
                  <a:off x="4732" y="9120"/>
                  <a:ext cx="1027" cy="384"/>
                  <a:chOff x="4732" y="9120"/>
                  <a:chExt cx="1027" cy="384"/>
                </a:xfrm>
              </p:grpSpPr>
              <p:sp>
                <p:nvSpPr>
                  <p:cNvPr id="92306" name="Rectangle 494"/>
                  <p:cNvSpPr>
                    <a:spLocks noChangeArrowheads="1"/>
                  </p:cNvSpPr>
                  <p:nvPr/>
                </p:nvSpPr>
                <p:spPr bwMode="auto">
                  <a:xfrm>
                    <a:off x="4775" y="9120"/>
                    <a:ext cx="941" cy="3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a:t> </a:t>
                    </a:r>
                  </a:p>
                  <a:p>
                    <a:pPr algn="ctr"/>
                    <a:endParaRPr lang="zh-CN" altLang="en-US" sz="2400"/>
                  </a:p>
                </p:txBody>
              </p:sp>
              <p:sp>
                <p:nvSpPr>
                  <p:cNvPr id="92307" name="Rectangle 495"/>
                  <p:cNvSpPr>
                    <a:spLocks noChangeArrowheads="1"/>
                  </p:cNvSpPr>
                  <p:nvPr/>
                </p:nvSpPr>
                <p:spPr bwMode="auto">
                  <a:xfrm>
                    <a:off x="4732" y="9120"/>
                    <a:ext cx="102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2301" name="Group 496"/>
              <p:cNvGrpSpPr>
                <a:grpSpLocks/>
              </p:cNvGrpSpPr>
              <p:nvPr/>
            </p:nvGrpSpPr>
            <p:grpSpPr bwMode="auto">
              <a:xfrm>
                <a:off x="5759" y="9120"/>
                <a:ext cx="2060" cy="384"/>
                <a:chOff x="5759" y="9120"/>
                <a:chExt cx="2060" cy="384"/>
              </a:xfrm>
            </p:grpSpPr>
            <p:sp>
              <p:nvSpPr>
                <p:cNvPr id="92302" name="Rectangle 497"/>
                <p:cNvSpPr>
                  <a:spLocks noChangeArrowheads="1"/>
                </p:cNvSpPr>
                <p:nvPr/>
              </p:nvSpPr>
              <p:spPr bwMode="auto">
                <a:xfrm>
                  <a:off x="5802" y="9120"/>
                  <a:ext cx="19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000" b="1">
                      <a:solidFill>
                        <a:srgbClr val="FF6600"/>
                      </a:solidFill>
                    </a:rPr>
                    <a:t>部分权威专家推荐</a:t>
                  </a:r>
                  <a:endParaRPr lang="zh-CN" altLang="en-US" sz="1000"/>
                </a:p>
                <a:p>
                  <a:pPr algn="ctr"/>
                  <a:endParaRPr lang="zh-CN" altLang="en-US" sz="2400"/>
                </a:p>
              </p:txBody>
            </p:sp>
            <p:sp>
              <p:nvSpPr>
                <p:cNvPr id="92303" name="Rectangle 498"/>
                <p:cNvSpPr>
                  <a:spLocks noChangeArrowheads="1"/>
                </p:cNvSpPr>
                <p:nvPr/>
              </p:nvSpPr>
              <p:spPr bwMode="auto">
                <a:xfrm>
                  <a:off x="5759" y="9120"/>
                  <a:ext cx="20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92166" name="Rectangle 499"/>
            <p:cNvSpPr>
              <a:spLocks noChangeArrowheads="1"/>
            </p:cNvSpPr>
            <p:nvPr/>
          </p:nvSpPr>
          <p:spPr bwMode="auto">
            <a:xfrm>
              <a:off x="-3" y="-3"/>
              <a:ext cx="7825" cy="951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a:xfrm>
            <a:off x="0" y="214313"/>
            <a:ext cx="5000625" cy="392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600" dirty="0">
                <a:solidFill>
                  <a:srgbClr val="008000"/>
                </a:solidFill>
              </a:rPr>
              <a:t>图</a:t>
            </a:r>
            <a:r>
              <a:rPr lang="en-US" altLang="zh-CN" sz="1600" dirty="0">
                <a:solidFill>
                  <a:srgbClr val="008000"/>
                </a:solidFill>
              </a:rPr>
              <a:t> </a:t>
            </a:r>
            <a:r>
              <a:rPr lang="zh-CN" altLang="en-US" sz="1600" dirty="0">
                <a:solidFill>
                  <a:srgbClr val="008000"/>
                </a:solidFill>
              </a:rPr>
              <a:t>成人预防保健时间表</a:t>
            </a:r>
            <a:endParaRPr lang="zh-CN" altLang="en-US" sz="1600" dirty="0"/>
          </a:p>
        </p:txBody>
      </p:sp>
      <p:sp>
        <p:nvSpPr>
          <p:cNvPr id="93187" name="Rectangle 398"/>
          <p:cNvSpPr>
            <a:spLocks noChangeArrowheads="1"/>
          </p:cNvSpPr>
          <p:nvPr/>
        </p:nvSpPr>
        <p:spPr bwMode="auto">
          <a:xfrm>
            <a:off x="-496888" y="-336550"/>
            <a:ext cx="482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88" name="Rectangle 406"/>
          <p:cNvSpPr>
            <a:spLocks noChangeArrowheads="1"/>
          </p:cNvSpPr>
          <p:nvPr/>
        </p:nvSpPr>
        <p:spPr bwMode="auto">
          <a:xfrm>
            <a:off x="-496888" y="-336550"/>
            <a:ext cx="16002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89" name="Rectangle 410"/>
          <p:cNvSpPr>
            <a:spLocks noChangeArrowheads="1"/>
          </p:cNvSpPr>
          <p:nvPr/>
        </p:nvSpPr>
        <p:spPr bwMode="auto">
          <a:xfrm>
            <a:off x="-496888" y="-336550"/>
            <a:ext cx="16002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0" name="Rectangle 413"/>
          <p:cNvSpPr>
            <a:spLocks noChangeArrowheads="1"/>
          </p:cNvSpPr>
          <p:nvPr/>
        </p:nvSpPr>
        <p:spPr bwMode="auto">
          <a:xfrm>
            <a:off x="-496888" y="-336550"/>
            <a:ext cx="65151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1" name="Rectangle 416"/>
          <p:cNvSpPr>
            <a:spLocks noChangeArrowheads="1"/>
          </p:cNvSpPr>
          <p:nvPr/>
        </p:nvSpPr>
        <p:spPr bwMode="auto">
          <a:xfrm>
            <a:off x="-496888" y="-336550"/>
            <a:ext cx="65151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2" name="Rectangle 426"/>
          <p:cNvSpPr>
            <a:spLocks noChangeArrowheads="1"/>
          </p:cNvSpPr>
          <p:nvPr/>
        </p:nvSpPr>
        <p:spPr bwMode="auto">
          <a:xfrm>
            <a:off x="-496888" y="-336550"/>
            <a:ext cx="457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3" name="Rectangle 437"/>
          <p:cNvSpPr>
            <a:spLocks noChangeArrowheads="1"/>
          </p:cNvSpPr>
          <p:nvPr/>
        </p:nvSpPr>
        <p:spPr bwMode="auto">
          <a:xfrm>
            <a:off x="-496888" y="-336550"/>
            <a:ext cx="32004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4" name="Rectangle 441"/>
          <p:cNvSpPr>
            <a:spLocks noChangeArrowheads="1"/>
          </p:cNvSpPr>
          <p:nvPr/>
        </p:nvSpPr>
        <p:spPr bwMode="auto">
          <a:xfrm>
            <a:off x="-496888" y="-336550"/>
            <a:ext cx="65151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5" name="Rectangle 444"/>
          <p:cNvSpPr>
            <a:spLocks noChangeArrowheads="1"/>
          </p:cNvSpPr>
          <p:nvPr/>
        </p:nvSpPr>
        <p:spPr bwMode="auto">
          <a:xfrm>
            <a:off x="-496888" y="-336550"/>
            <a:ext cx="65151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6" name="Rectangle 447"/>
          <p:cNvSpPr>
            <a:spLocks noChangeArrowheads="1"/>
          </p:cNvSpPr>
          <p:nvPr/>
        </p:nvSpPr>
        <p:spPr bwMode="auto">
          <a:xfrm>
            <a:off x="-496888" y="-336550"/>
            <a:ext cx="65151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7" name="Rectangle 457"/>
          <p:cNvSpPr>
            <a:spLocks noChangeArrowheads="1"/>
          </p:cNvSpPr>
          <p:nvPr/>
        </p:nvSpPr>
        <p:spPr bwMode="auto">
          <a:xfrm>
            <a:off x="-496888" y="-336550"/>
            <a:ext cx="32004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8" name="Rectangle 462"/>
          <p:cNvSpPr>
            <a:spLocks noChangeArrowheads="1"/>
          </p:cNvSpPr>
          <p:nvPr/>
        </p:nvSpPr>
        <p:spPr bwMode="auto">
          <a:xfrm>
            <a:off x="-496888" y="-336550"/>
            <a:ext cx="65151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99" name="Rectangle 471"/>
          <p:cNvSpPr>
            <a:spLocks noChangeArrowheads="1"/>
          </p:cNvSpPr>
          <p:nvPr/>
        </p:nvSpPr>
        <p:spPr bwMode="auto">
          <a:xfrm>
            <a:off x="-496888" y="-336550"/>
            <a:ext cx="65151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00" name="Rectangle 476"/>
          <p:cNvSpPr>
            <a:spLocks noChangeArrowheads="1"/>
          </p:cNvSpPr>
          <p:nvPr/>
        </p:nvSpPr>
        <p:spPr bwMode="auto">
          <a:xfrm>
            <a:off x="-496888" y="-336550"/>
            <a:ext cx="16002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01" name="Rectangle 480"/>
          <p:cNvSpPr>
            <a:spLocks noChangeArrowheads="1"/>
          </p:cNvSpPr>
          <p:nvPr/>
        </p:nvSpPr>
        <p:spPr bwMode="auto">
          <a:xfrm>
            <a:off x="-496888" y="-336550"/>
            <a:ext cx="1600201"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02" name="Line 949"/>
          <p:cNvSpPr>
            <a:spLocks noChangeShapeType="1"/>
          </p:cNvSpPr>
          <p:nvPr/>
        </p:nvSpPr>
        <p:spPr bwMode="auto">
          <a:xfrm>
            <a:off x="2633663" y="-2063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3" name="Line 950"/>
          <p:cNvSpPr>
            <a:spLocks noChangeShapeType="1"/>
          </p:cNvSpPr>
          <p:nvPr/>
        </p:nvSpPr>
        <p:spPr bwMode="auto">
          <a:xfrm>
            <a:off x="2633663"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4" name="Line 951"/>
          <p:cNvSpPr>
            <a:spLocks noChangeShapeType="1"/>
          </p:cNvSpPr>
          <p:nvPr/>
        </p:nvSpPr>
        <p:spPr bwMode="auto">
          <a:xfrm>
            <a:off x="4152900"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5" name="Line 952"/>
          <p:cNvSpPr>
            <a:spLocks noChangeShapeType="1"/>
          </p:cNvSpPr>
          <p:nvPr/>
        </p:nvSpPr>
        <p:spPr bwMode="auto">
          <a:xfrm>
            <a:off x="4152900" y="1460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6" name="Line 953"/>
          <p:cNvSpPr>
            <a:spLocks noChangeShapeType="1"/>
          </p:cNvSpPr>
          <p:nvPr/>
        </p:nvSpPr>
        <p:spPr bwMode="auto">
          <a:xfrm>
            <a:off x="4184650" y="1460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7" name="Line 954"/>
          <p:cNvSpPr>
            <a:spLocks noChangeShapeType="1"/>
          </p:cNvSpPr>
          <p:nvPr/>
        </p:nvSpPr>
        <p:spPr bwMode="auto">
          <a:xfrm>
            <a:off x="4184650" y="37623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8" name="Line 955"/>
          <p:cNvSpPr>
            <a:spLocks noChangeShapeType="1"/>
          </p:cNvSpPr>
          <p:nvPr/>
        </p:nvSpPr>
        <p:spPr bwMode="auto">
          <a:xfrm>
            <a:off x="5507038" y="37623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9" name="Line 956"/>
          <p:cNvSpPr>
            <a:spLocks noChangeShapeType="1"/>
          </p:cNvSpPr>
          <p:nvPr/>
        </p:nvSpPr>
        <p:spPr bwMode="auto">
          <a:xfrm>
            <a:off x="5507038" y="5651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0" name="Line 957"/>
          <p:cNvSpPr>
            <a:spLocks noChangeShapeType="1"/>
          </p:cNvSpPr>
          <p:nvPr/>
        </p:nvSpPr>
        <p:spPr bwMode="auto">
          <a:xfrm>
            <a:off x="6618288" y="5651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1" name="Line 958"/>
          <p:cNvSpPr>
            <a:spLocks noChangeShapeType="1"/>
          </p:cNvSpPr>
          <p:nvPr/>
        </p:nvSpPr>
        <p:spPr bwMode="auto">
          <a:xfrm>
            <a:off x="6618288"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2" name="Line 959"/>
          <p:cNvSpPr>
            <a:spLocks noChangeShapeType="1"/>
          </p:cNvSpPr>
          <p:nvPr/>
        </p:nvSpPr>
        <p:spPr bwMode="auto">
          <a:xfrm>
            <a:off x="8085138"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3" name="Line 960"/>
          <p:cNvSpPr>
            <a:spLocks noChangeShapeType="1"/>
          </p:cNvSpPr>
          <p:nvPr/>
        </p:nvSpPr>
        <p:spPr bwMode="auto">
          <a:xfrm>
            <a:off x="8085138" y="7366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4" name="Line 1014"/>
          <p:cNvSpPr>
            <a:spLocks noChangeShapeType="1"/>
          </p:cNvSpPr>
          <p:nvPr/>
        </p:nvSpPr>
        <p:spPr bwMode="auto">
          <a:xfrm>
            <a:off x="2633663"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5" name="Line 1163"/>
          <p:cNvSpPr>
            <a:spLocks noChangeShapeType="1"/>
          </p:cNvSpPr>
          <p:nvPr/>
        </p:nvSpPr>
        <p:spPr bwMode="auto">
          <a:xfrm>
            <a:off x="2633663"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6" name="Line 1288"/>
          <p:cNvSpPr>
            <a:spLocks noChangeShapeType="1"/>
          </p:cNvSpPr>
          <p:nvPr/>
        </p:nvSpPr>
        <p:spPr bwMode="auto">
          <a:xfrm>
            <a:off x="2633663" y="793750"/>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7" name="Line 1289"/>
          <p:cNvSpPr>
            <a:spLocks noChangeShapeType="1"/>
          </p:cNvSpPr>
          <p:nvPr/>
        </p:nvSpPr>
        <p:spPr bwMode="auto">
          <a:xfrm>
            <a:off x="2633663" y="8223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8" name="Line 1290"/>
          <p:cNvSpPr>
            <a:spLocks noChangeShapeType="1"/>
          </p:cNvSpPr>
          <p:nvPr/>
        </p:nvSpPr>
        <p:spPr bwMode="auto">
          <a:xfrm>
            <a:off x="4152900" y="82232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9" name="Line 1435"/>
          <p:cNvSpPr>
            <a:spLocks noChangeShapeType="1"/>
          </p:cNvSpPr>
          <p:nvPr/>
        </p:nvSpPr>
        <p:spPr bwMode="auto">
          <a:xfrm>
            <a:off x="2633663" y="87947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0" name="Line 1436"/>
          <p:cNvSpPr>
            <a:spLocks noChangeShapeType="1"/>
          </p:cNvSpPr>
          <p:nvPr/>
        </p:nvSpPr>
        <p:spPr bwMode="auto">
          <a:xfrm>
            <a:off x="2633663" y="10953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1" name="Line 1437"/>
          <p:cNvSpPr>
            <a:spLocks noChangeShapeType="1"/>
          </p:cNvSpPr>
          <p:nvPr/>
        </p:nvSpPr>
        <p:spPr bwMode="auto">
          <a:xfrm>
            <a:off x="4152900" y="109537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2" name="Line 1554"/>
          <p:cNvSpPr>
            <a:spLocks noChangeShapeType="1"/>
          </p:cNvSpPr>
          <p:nvPr/>
        </p:nvSpPr>
        <p:spPr bwMode="auto">
          <a:xfrm>
            <a:off x="2633663" y="134461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3" name="Line 1555"/>
          <p:cNvSpPr>
            <a:spLocks noChangeShapeType="1"/>
          </p:cNvSpPr>
          <p:nvPr/>
        </p:nvSpPr>
        <p:spPr bwMode="auto">
          <a:xfrm>
            <a:off x="4152900" y="1344613"/>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4" name="Line 1556"/>
          <p:cNvSpPr>
            <a:spLocks noChangeShapeType="1"/>
          </p:cNvSpPr>
          <p:nvPr/>
        </p:nvSpPr>
        <p:spPr bwMode="auto">
          <a:xfrm>
            <a:off x="4152900" y="137318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5" name="Line 1557"/>
          <p:cNvSpPr>
            <a:spLocks noChangeShapeType="1"/>
          </p:cNvSpPr>
          <p:nvPr/>
        </p:nvSpPr>
        <p:spPr bwMode="auto">
          <a:xfrm>
            <a:off x="4184650" y="137318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26" name="Line 1827"/>
          <p:cNvSpPr>
            <a:spLocks noChangeShapeType="1"/>
          </p:cNvSpPr>
          <p:nvPr/>
        </p:nvSpPr>
        <p:spPr bwMode="auto">
          <a:xfrm>
            <a:off x="2633663" y="16589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3227" name="Group 3597"/>
          <p:cNvGrpSpPr>
            <a:grpSpLocks/>
          </p:cNvGrpSpPr>
          <p:nvPr/>
        </p:nvGrpSpPr>
        <p:grpSpPr bwMode="auto">
          <a:xfrm>
            <a:off x="8951913" y="836613"/>
            <a:ext cx="228600" cy="5329237"/>
            <a:chOff x="5616" y="527"/>
            <a:chExt cx="144" cy="3357"/>
          </a:xfrm>
        </p:grpSpPr>
        <p:sp>
          <p:nvSpPr>
            <p:cNvPr id="93398" name="AutoShape 2004"/>
            <p:cNvSpPr>
              <a:spLocks noChangeArrowheads="1"/>
            </p:cNvSpPr>
            <p:nvPr/>
          </p:nvSpPr>
          <p:spPr bwMode="auto">
            <a:xfrm>
              <a:off x="5616" y="2965"/>
              <a:ext cx="144" cy="160"/>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399" name="AutoShape 2003"/>
            <p:cNvSpPr>
              <a:spLocks noChangeArrowheads="1"/>
            </p:cNvSpPr>
            <p:nvPr/>
          </p:nvSpPr>
          <p:spPr bwMode="auto">
            <a:xfrm>
              <a:off x="5616" y="686"/>
              <a:ext cx="144" cy="161"/>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0" name="AutoShape 2002"/>
            <p:cNvSpPr>
              <a:spLocks noChangeArrowheads="1"/>
            </p:cNvSpPr>
            <p:nvPr/>
          </p:nvSpPr>
          <p:spPr bwMode="auto">
            <a:xfrm>
              <a:off x="5616" y="847"/>
              <a:ext cx="144" cy="160"/>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1" name="AutoShape 2001"/>
            <p:cNvSpPr>
              <a:spLocks noChangeArrowheads="1"/>
            </p:cNvSpPr>
            <p:nvPr/>
          </p:nvSpPr>
          <p:spPr bwMode="auto">
            <a:xfrm>
              <a:off x="5616" y="1007"/>
              <a:ext cx="144" cy="160"/>
            </a:xfrm>
            <a:prstGeom prst="rightArrow">
              <a:avLst>
                <a:gd name="adj1" fmla="val 100000"/>
                <a:gd name="adj2" fmla="val 100000"/>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2" name="AutoShape 2000"/>
            <p:cNvSpPr>
              <a:spLocks noChangeArrowheads="1"/>
            </p:cNvSpPr>
            <p:nvPr/>
          </p:nvSpPr>
          <p:spPr bwMode="auto">
            <a:xfrm>
              <a:off x="5616" y="1167"/>
              <a:ext cx="144" cy="160"/>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3" name="AutoShape 1999"/>
            <p:cNvSpPr>
              <a:spLocks noChangeArrowheads="1"/>
            </p:cNvSpPr>
            <p:nvPr/>
          </p:nvSpPr>
          <p:spPr bwMode="auto">
            <a:xfrm>
              <a:off x="5616" y="3115"/>
              <a:ext cx="144" cy="160"/>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4" name="AutoShape 1998"/>
            <p:cNvSpPr>
              <a:spLocks noChangeArrowheads="1"/>
            </p:cNvSpPr>
            <p:nvPr/>
          </p:nvSpPr>
          <p:spPr bwMode="auto">
            <a:xfrm>
              <a:off x="5616" y="527"/>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5" name="AutoShape 1997"/>
            <p:cNvSpPr>
              <a:spLocks noChangeArrowheads="1"/>
            </p:cNvSpPr>
            <p:nvPr/>
          </p:nvSpPr>
          <p:spPr bwMode="auto">
            <a:xfrm>
              <a:off x="5616" y="1752"/>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6" name="AutoShape 1996"/>
            <p:cNvSpPr>
              <a:spLocks noChangeArrowheads="1"/>
            </p:cNvSpPr>
            <p:nvPr/>
          </p:nvSpPr>
          <p:spPr bwMode="auto">
            <a:xfrm>
              <a:off x="5616" y="2024"/>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7" name="AutoShape 1995"/>
            <p:cNvSpPr>
              <a:spLocks noChangeArrowheads="1"/>
            </p:cNvSpPr>
            <p:nvPr/>
          </p:nvSpPr>
          <p:spPr bwMode="auto">
            <a:xfrm>
              <a:off x="5616" y="2206"/>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8" name="AutoShape 1994"/>
            <p:cNvSpPr>
              <a:spLocks noChangeArrowheads="1"/>
            </p:cNvSpPr>
            <p:nvPr/>
          </p:nvSpPr>
          <p:spPr bwMode="auto">
            <a:xfrm>
              <a:off x="5616" y="2365"/>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09" name="AutoShape 1993"/>
            <p:cNvSpPr>
              <a:spLocks noChangeArrowheads="1"/>
            </p:cNvSpPr>
            <p:nvPr/>
          </p:nvSpPr>
          <p:spPr bwMode="auto">
            <a:xfrm>
              <a:off x="5616" y="2523"/>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10" name="AutoShape 1992"/>
            <p:cNvSpPr>
              <a:spLocks noChangeArrowheads="1"/>
            </p:cNvSpPr>
            <p:nvPr/>
          </p:nvSpPr>
          <p:spPr bwMode="auto">
            <a:xfrm>
              <a:off x="5616" y="3251"/>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11" name="AutoShape 1991"/>
            <p:cNvSpPr>
              <a:spLocks noChangeArrowheads="1"/>
            </p:cNvSpPr>
            <p:nvPr/>
          </p:nvSpPr>
          <p:spPr bwMode="auto">
            <a:xfrm>
              <a:off x="5616" y="3405"/>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12" name="AutoShape 1990"/>
            <p:cNvSpPr>
              <a:spLocks noChangeArrowheads="1"/>
            </p:cNvSpPr>
            <p:nvPr/>
          </p:nvSpPr>
          <p:spPr bwMode="auto">
            <a:xfrm>
              <a:off x="5616" y="3564"/>
              <a:ext cx="144" cy="160"/>
            </a:xfrm>
            <a:prstGeom prst="rightArrow">
              <a:avLst>
                <a:gd name="adj1" fmla="val 80769"/>
                <a:gd name="adj2" fmla="val 96389"/>
              </a:avLst>
            </a:prstGeom>
            <a:solidFill>
              <a:srgbClr val="00808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13" name="AutoShape 1989"/>
            <p:cNvSpPr>
              <a:spLocks noChangeArrowheads="1"/>
            </p:cNvSpPr>
            <p:nvPr/>
          </p:nvSpPr>
          <p:spPr bwMode="auto">
            <a:xfrm>
              <a:off x="5616" y="3724"/>
              <a:ext cx="144" cy="160"/>
            </a:xfrm>
            <a:prstGeom prst="rightArrow">
              <a:avLst>
                <a:gd name="adj1" fmla="val 80769"/>
                <a:gd name="adj2" fmla="val 96389"/>
              </a:avLst>
            </a:prstGeom>
            <a:solidFill>
              <a:srgbClr val="FFCC00"/>
            </a:solidFill>
            <a:ln w="9525">
              <a:solidFill>
                <a:srgbClr val="FFCC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3228" name="Rectangle 2017"/>
          <p:cNvSpPr>
            <a:spLocks noChangeArrowheads="1"/>
          </p:cNvSpPr>
          <p:nvPr/>
        </p:nvSpPr>
        <p:spPr bwMode="auto">
          <a:xfrm>
            <a:off x="-496888" y="-336550"/>
            <a:ext cx="482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29" name="Rectangle 2054"/>
          <p:cNvSpPr>
            <a:spLocks noChangeArrowheads="1"/>
          </p:cNvSpPr>
          <p:nvPr/>
        </p:nvSpPr>
        <p:spPr bwMode="auto">
          <a:xfrm>
            <a:off x="-496888" y="-336550"/>
            <a:ext cx="6515101" cy="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230" name="Line 2555"/>
          <p:cNvSpPr>
            <a:spLocks noChangeShapeType="1"/>
          </p:cNvSpPr>
          <p:nvPr/>
        </p:nvSpPr>
        <p:spPr bwMode="auto">
          <a:xfrm>
            <a:off x="2633663" y="-2063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1" name="Line 2556"/>
          <p:cNvSpPr>
            <a:spLocks noChangeShapeType="1"/>
          </p:cNvSpPr>
          <p:nvPr/>
        </p:nvSpPr>
        <p:spPr bwMode="auto">
          <a:xfrm>
            <a:off x="2633663"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2" name="Line 2557"/>
          <p:cNvSpPr>
            <a:spLocks noChangeShapeType="1"/>
          </p:cNvSpPr>
          <p:nvPr/>
        </p:nvSpPr>
        <p:spPr bwMode="auto">
          <a:xfrm>
            <a:off x="4152900"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3" name="Line 2558"/>
          <p:cNvSpPr>
            <a:spLocks noChangeShapeType="1"/>
          </p:cNvSpPr>
          <p:nvPr/>
        </p:nvSpPr>
        <p:spPr bwMode="auto">
          <a:xfrm>
            <a:off x="4152900" y="1460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4" name="Line 2559"/>
          <p:cNvSpPr>
            <a:spLocks noChangeShapeType="1"/>
          </p:cNvSpPr>
          <p:nvPr/>
        </p:nvSpPr>
        <p:spPr bwMode="auto">
          <a:xfrm>
            <a:off x="4184650" y="1460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5" name="Line 2560"/>
          <p:cNvSpPr>
            <a:spLocks noChangeShapeType="1"/>
          </p:cNvSpPr>
          <p:nvPr/>
        </p:nvSpPr>
        <p:spPr bwMode="auto">
          <a:xfrm>
            <a:off x="4184650" y="37623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6" name="Line 2561"/>
          <p:cNvSpPr>
            <a:spLocks noChangeShapeType="1"/>
          </p:cNvSpPr>
          <p:nvPr/>
        </p:nvSpPr>
        <p:spPr bwMode="auto">
          <a:xfrm>
            <a:off x="5507038" y="37623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7" name="Line 2562"/>
          <p:cNvSpPr>
            <a:spLocks noChangeShapeType="1"/>
          </p:cNvSpPr>
          <p:nvPr/>
        </p:nvSpPr>
        <p:spPr bwMode="auto">
          <a:xfrm>
            <a:off x="5507038" y="5651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8" name="Line 2563"/>
          <p:cNvSpPr>
            <a:spLocks noChangeShapeType="1"/>
          </p:cNvSpPr>
          <p:nvPr/>
        </p:nvSpPr>
        <p:spPr bwMode="auto">
          <a:xfrm>
            <a:off x="6618288" y="5651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39" name="Line 2564"/>
          <p:cNvSpPr>
            <a:spLocks noChangeShapeType="1"/>
          </p:cNvSpPr>
          <p:nvPr/>
        </p:nvSpPr>
        <p:spPr bwMode="auto">
          <a:xfrm>
            <a:off x="6618288"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0" name="Line 2565"/>
          <p:cNvSpPr>
            <a:spLocks noChangeShapeType="1"/>
          </p:cNvSpPr>
          <p:nvPr/>
        </p:nvSpPr>
        <p:spPr bwMode="auto">
          <a:xfrm>
            <a:off x="8085138"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1" name="Line 2566"/>
          <p:cNvSpPr>
            <a:spLocks noChangeShapeType="1"/>
          </p:cNvSpPr>
          <p:nvPr/>
        </p:nvSpPr>
        <p:spPr bwMode="auto">
          <a:xfrm>
            <a:off x="8085138" y="7366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2" name="Line 2620"/>
          <p:cNvSpPr>
            <a:spLocks noChangeShapeType="1"/>
          </p:cNvSpPr>
          <p:nvPr/>
        </p:nvSpPr>
        <p:spPr bwMode="auto">
          <a:xfrm>
            <a:off x="2633663" y="-3016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3" name="Line 2769"/>
          <p:cNvSpPr>
            <a:spLocks noChangeShapeType="1"/>
          </p:cNvSpPr>
          <p:nvPr/>
        </p:nvSpPr>
        <p:spPr bwMode="auto">
          <a:xfrm>
            <a:off x="2633663" y="6508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4" name="Line 2894"/>
          <p:cNvSpPr>
            <a:spLocks noChangeShapeType="1"/>
          </p:cNvSpPr>
          <p:nvPr/>
        </p:nvSpPr>
        <p:spPr bwMode="auto">
          <a:xfrm>
            <a:off x="2633663" y="793750"/>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5" name="Line 2895"/>
          <p:cNvSpPr>
            <a:spLocks noChangeShapeType="1"/>
          </p:cNvSpPr>
          <p:nvPr/>
        </p:nvSpPr>
        <p:spPr bwMode="auto">
          <a:xfrm>
            <a:off x="2633663" y="8223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6" name="Line 2896"/>
          <p:cNvSpPr>
            <a:spLocks noChangeShapeType="1"/>
          </p:cNvSpPr>
          <p:nvPr/>
        </p:nvSpPr>
        <p:spPr bwMode="auto">
          <a:xfrm>
            <a:off x="4152900" y="82232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7" name="Line 3041"/>
          <p:cNvSpPr>
            <a:spLocks noChangeShapeType="1"/>
          </p:cNvSpPr>
          <p:nvPr/>
        </p:nvSpPr>
        <p:spPr bwMode="auto">
          <a:xfrm>
            <a:off x="2633663" y="87947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8" name="Line 3042"/>
          <p:cNvSpPr>
            <a:spLocks noChangeShapeType="1"/>
          </p:cNvSpPr>
          <p:nvPr/>
        </p:nvSpPr>
        <p:spPr bwMode="auto">
          <a:xfrm>
            <a:off x="2633663" y="10953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49" name="Line 3043"/>
          <p:cNvSpPr>
            <a:spLocks noChangeShapeType="1"/>
          </p:cNvSpPr>
          <p:nvPr/>
        </p:nvSpPr>
        <p:spPr bwMode="auto">
          <a:xfrm>
            <a:off x="4152900" y="1095375"/>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50" name="Line 3160"/>
          <p:cNvSpPr>
            <a:spLocks noChangeShapeType="1"/>
          </p:cNvSpPr>
          <p:nvPr/>
        </p:nvSpPr>
        <p:spPr bwMode="auto">
          <a:xfrm>
            <a:off x="2633663" y="1344613"/>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51" name="Line 3161"/>
          <p:cNvSpPr>
            <a:spLocks noChangeShapeType="1"/>
          </p:cNvSpPr>
          <p:nvPr/>
        </p:nvSpPr>
        <p:spPr bwMode="auto">
          <a:xfrm>
            <a:off x="4152900" y="1344613"/>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52" name="Line 3162"/>
          <p:cNvSpPr>
            <a:spLocks noChangeShapeType="1"/>
          </p:cNvSpPr>
          <p:nvPr/>
        </p:nvSpPr>
        <p:spPr bwMode="auto">
          <a:xfrm>
            <a:off x="4152900" y="137318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53" name="Line 3163"/>
          <p:cNvSpPr>
            <a:spLocks noChangeShapeType="1"/>
          </p:cNvSpPr>
          <p:nvPr/>
        </p:nvSpPr>
        <p:spPr bwMode="auto">
          <a:xfrm>
            <a:off x="4184650" y="137318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54" name="Line 3433"/>
          <p:cNvSpPr>
            <a:spLocks noChangeShapeType="1"/>
          </p:cNvSpPr>
          <p:nvPr/>
        </p:nvSpPr>
        <p:spPr bwMode="auto">
          <a:xfrm>
            <a:off x="2633663" y="16589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6492" name="Group 3596"/>
          <p:cNvGraphicFramePr>
            <a:graphicFrameLocks noGrp="1"/>
          </p:cNvGraphicFramePr>
          <p:nvPr/>
        </p:nvGraphicFramePr>
        <p:xfrm>
          <a:off x="142875" y="714375"/>
          <a:ext cx="8821736" cy="5954718"/>
        </p:xfrm>
        <a:graphic>
          <a:graphicData uri="http://schemas.openxmlformats.org/drawingml/2006/table">
            <a:tbl>
              <a:tblPr/>
              <a:tblGrid>
                <a:gridCol w="226519">
                  <a:extLst>
                    <a:ext uri="{9D8B030D-6E8A-4147-A177-3AD203B41FA5}">
                      <a16:colId xmlns:a16="http://schemas.microsoft.com/office/drawing/2014/main" xmlns="" val="20000"/>
                    </a:ext>
                  </a:extLst>
                </a:gridCol>
                <a:gridCol w="353057">
                  <a:extLst>
                    <a:ext uri="{9D8B030D-6E8A-4147-A177-3AD203B41FA5}">
                      <a16:colId xmlns:a16="http://schemas.microsoft.com/office/drawing/2014/main" xmlns="" val="20001"/>
                    </a:ext>
                  </a:extLst>
                </a:gridCol>
                <a:gridCol w="1568448">
                  <a:extLst>
                    <a:ext uri="{9D8B030D-6E8A-4147-A177-3AD203B41FA5}">
                      <a16:colId xmlns:a16="http://schemas.microsoft.com/office/drawing/2014/main" xmlns="" val="20002"/>
                    </a:ext>
                  </a:extLst>
                </a:gridCol>
                <a:gridCol w="695178">
                  <a:extLst>
                    <a:ext uri="{9D8B030D-6E8A-4147-A177-3AD203B41FA5}">
                      <a16:colId xmlns:a16="http://schemas.microsoft.com/office/drawing/2014/main" xmlns="" val="20003"/>
                    </a:ext>
                  </a:extLst>
                </a:gridCol>
                <a:gridCol w="721736">
                  <a:extLst>
                    <a:ext uri="{9D8B030D-6E8A-4147-A177-3AD203B41FA5}">
                      <a16:colId xmlns:a16="http://schemas.microsoft.com/office/drawing/2014/main" xmlns="" val="20004"/>
                    </a:ext>
                  </a:extLst>
                </a:gridCol>
                <a:gridCol w="654562">
                  <a:extLst>
                    <a:ext uri="{9D8B030D-6E8A-4147-A177-3AD203B41FA5}">
                      <a16:colId xmlns:a16="http://schemas.microsoft.com/office/drawing/2014/main" xmlns="" val="20005"/>
                    </a:ext>
                  </a:extLst>
                </a:gridCol>
                <a:gridCol w="228081">
                  <a:extLst>
                    <a:ext uri="{9D8B030D-6E8A-4147-A177-3AD203B41FA5}">
                      <a16:colId xmlns:a16="http://schemas.microsoft.com/office/drawing/2014/main" xmlns="" val="20006"/>
                    </a:ext>
                  </a:extLst>
                </a:gridCol>
                <a:gridCol w="226518">
                  <a:extLst>
                    <a:ext uri="{9D8B030D-6E8A-4147-A177-3AD203B41FA5}">
                      <a16:colId xmlns:a16="http://schemas.microsoft.com/office/drawing/2014/main" xmlns="" val="20007"/>
                    </a:ext>
                  </a:extLst>
                </a:gridCol>
                <a:gridCol w="223395">
                  <a:extLst>
                    <a:ext uri="{9D8B030D-6E8A-4147-A177-3AD203B41FA5}">
                      <a16:colId xmlns:a16="http://schemas.microsoft.com/office/drawing/2014/main" xmlns="" val="20008"/>
                    </a:ext>
                  </a:extLst>
                </a:gridCol>
                <a:gridCol w="310877">
                  <a:extLst>
                    <a:ext uri="{9D8B030D-6E8A-4147-A177-3AD203B41FA5}">
                      <a16:colId xmlns:a16="http://schemas.microsoft.com/office/drawing/2014/main" xmlns="" val="20009"/>
                    </a:ext>
                  </a:extLst>
                </a:gridCol>
                <a:gridCol w="242141">
                  <a:extLst>
                    <a:ext uri="{9D8B030D-6E8A-4147-A177-3AD203B41FA5}">
                      <a16:colId xmlns:a16="http://schemas.microsoft.com/office/drawing/2014/main" xmlns="" val="20010"/>
                    </a:ext>
                  </a:extLst>
                </a:gridCol>
                <a:gridCol w="179652">
                  <a:extLst>
                    <a:ext uri="{9D8B030D-6E8A-4147-A177-3AD203B41FA5}">
                      <a16:colId xmlns:a16="http://schemas.microsoft.com/office/drawing/2014/main" xmlns="" val="20011"/>
                    </a:ext>
                  </a:extLst>
                </a:gridCol>
                <a:gridCol w="498342">
                  <a:extLst>
                    <a:ext uri="{9D8B030D-6E8A-4147-A177-3AD203B41FA5}">
                      <a16:colId xmlns:a16="http://schemas.microsoft.com/office/drawing/2014/main" xmlns="" val="20012"/>
                    </a:ext>
                  </a:extLst>
                </a:gridCol>
                <a:gridCol w="328062">
                  <a:extLst>
                    <a:ext uri="{9D8B030D-6E8A-4147-A177-3AD203B41FA5}">
                      <a16:colId xmlns:a16="http://schemas.microsoft.com/office/drawing/2014/main" xmlns="" val="20013"/>
                    </a:ext>
                  </a:extLst>
                </a:gridCol>
                <a:gridCol w="179652">
                  <a:extLst>
                    <a:ext uri="{9D8B030D-6E8A-4147-A177-3AD203B41FA5}">
                      <a16:colId xmlns:a16="http://schemas.microsoft.com/office/drawing/2014/main" xmlns="" val="20014"/>
                    </a:ext>
                  </a:extLst>
                </a:gridCol>
                <a:gridCol w="579576">
                  <a:extLst>
                    <a:ext uri="{9D8B030D-6E8A-4147-A177-3AD203B41FA5}">
                      <a16:colId xmlns:a16="http://schemas.microsoft.com/office/drawing/2014/main" xmlns="" val="20015"/>
                    </a:ext>
                  </a:extLst>
                </a:gridCol>
                <a:gridCol w="576451">
                  <a:extLst>
                    <a:ext uri="{9D8B030D-6E8A-4147-A177-3AD203B41FA5}">
                      <a16:colId xmlns:a16="http://schemas.microsoft.com/office/drawing/2014/main" xmlns="" val="20016"/>
                    </a:ext>
                  </a:extLst>
                </a:gridCol>
                <a:gridCol w="534272">
                  <a:extLst>
                    <a:ext uri="{9D8B030D-6E8A-4147-A177-3AD203B41FA5}">
                      <a16:colId xmlns:a16="http://schemas.microsoft.com/office/drawing/2014/main" xmlns="" val="20017"/>
                    </a:ext>
                  </a:extLst>
                </a:gridCol>
                <a:gridCol w="224956">
                  <a:extLst>
                    <a:ext uri="{9D8B030D-6E8A-4147-A177-3AD203B41FA5}">
                      <a16:colId xmlns:a16="http://schemas.microsoft.com/office/drawing/2014/main" xmlns="" val="20018"/>
                    </a:ext>
                  </a:extLst>
                </a:gridCol>
                <a:gridCol w="270261">
                  <a:extLst>
                    <a:ext uri="{9D8B030D-6E8A-4147-A177-3AD203B41FA5}">
                      <a16:colId xmlns:a16="http://schemas.microsoft.com/office/drawing/2014/main" xmlns="" val="20019"/>
                    </a:ext>
                  </a:extLst>
                </a:gridCol>
              </a:tblGrid>
              <a:tr h="236001">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a:ln>
                            <a:noFill/>
                          </a:ln>
                          <a:solidFill>
                            <a:srgbClr val="000000"/>
                          </a:solidFill>
                          <a:effectLst/>
                          <a:latin typeface="Times New Roman" pitchFamily="18" charset="0"/>
                          <a:ea typeface="宋体" pitchFamily="2" charset="-122"/>
                        </a:rPr>
                        <a:t>年龄</a:t>
                      </a:r>
                      <a:r>
                        <a:rPr kumimoji="0" lang="en-US" altLang="zh-CN" sz="900" b="1" i="0" u="none" strike="noStrike" cap="none" normalizeH="0" baseline="0" dirty="0">
                          <a:ln>
                            <a:noFill/>
                          </a:ln>
                          <a:solidFill>
                            <a:srgbClr val="000000"/>
                          </a:solidFill>
                          <a:effectLst/>
                          <a:latin typeface="Times New Roman" pitchFamily="18" charset="0"/>
                          <a:ea typeface="宋体" pitchFamily="2" charset="-122"/>
                        </a:rPr>
                        <a:t>(</a:t>
                      </a:r>
                      <a:r>
                        <a:rPr kumimoji="0" lang="zh-CN" altLang="en-US" sz="900" b="1" i="0" u="none" strike="noStrike" cap="none" normalizeH="0" baseline="0" dirty="0">
                          <a:ln>
                            <a:noFill/>
                          </a:ln>
                          <a:solidFill>
                            <a:srgbClr val="000000"/>
                          </a:solidFill>
                          <a:effectLst/>
                          <a:latin typeface="Times New Roman" pitchFamily="18" charset="0"/>
                          <a:ea typeface="宋体" pitchFamily="2" charset="-122"/>
                        </a:rPr>
                        <a:t>岁</a:t>
                      </a:r>
                      <a:r>
                        <a:rPr kumimoji="0" lang="en-US" altLang="zh-CN" sz="900" b="1" i="0" u="none" strike="noStrike" cap="none" normalizeH="0" baseline="0" dirty="0">
                          <a:ln>
                            <a:noFill/>
                          </a:ln>
                          <a:solidFill>
                            <a:srgbClr val="000000"/>
                          </a:solidFill>
                          <a:effectLst/>
                          <a:latin typeface="Times New Roman" pitchFamily="18" charset="0"/>
                          <a:ea typeface="宋体" pitchFamily="2" charset="-122"/>
                        </a:rPr>
                        <a:t>)</a:t>
                      </a:r>
                      <a:endParaRPr kumimoji="0" lang="en-US" altLang="zh-CN" sz="9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18</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25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30</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35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40</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45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50</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55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60</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65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70</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Times New Roman" pitchFamily="18" charset="0"/>
                          <a:ea typeface="宋体" pitchFamily="2" charset="-122"/>
                        </a:rPr>
                        <a:t>75</a:t>
                      </a:r>
                      <a:r>
                        <a:rPr kumimoji="0" lang="zh-CN" altLang="en-US" sz="900" b="1" i="0" u="none" strike="noStrike" cap="none" normalizeH="0" baseline="0">
                          <a:ln>
                            <a:noFill/>
                          </a:ln>
                          <a:solidFill>
                            <a:srgbClr val="000000"/>
                          </a:solidFill>
                          <a:effectLst/>
                          <a:latin typeface="Times New Roman" pitchFamily="18" charset="0"/>
                          <a:ea typeface="宋体" pitchFamily="2" charset="-122"/>
                        </a:rPr>
                        <a:t>－</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236001">
                <a:tc rowSpan="8"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心血管健康</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血压</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男性女性至少每</a:t>
                      </a:r>
                      <a:r>
                        <a:rPr kumimoji="0" lang="en-US" altLang="zh-CN" sz="900" b="1" i="0" u="none" strike="noStrike" cap="none" normalizeH="0" baseline="0">
                          <a:ln>
                            <a:noFill/>
                          </a:ln>
                          <a:solidFill>
                            <a:srgbClr val="000000"/>
                          </a:solidFill>
                          <a:effectLst/>
                          <a:latin typeface="宋体" pitchFamily="2" charset="-122"/>
                          <a:ea typeface="宋体" pitchFamily="2" charset="-122"/>
                        </a:rPr>
                        <a:t>2</a:t>
                      </a:r>
                      <a:r>
                        <a:rPr kumimoji="0" lang="zh-CN" altLang="en-US" sz="900" b="1" i="0" u="none" strike="noStrike" cap="none" normalizeH="0" baseline="0">
                          <a:ln>
                            <a:noFill/>
                          </a:ln>
                          <a:solidFill>
                            <a:srgbClr val="000000"/>
                          </a:solidFill>
                          <a:effectLst/>
                          <a:latin typeface="宋体" pitchFamily="2" charset="-122"/>
                          <a:ea typeface="宋体" pitchFamily="2" charset="-122"/>
                        </a:rPr>
                        <a:t>年</a:t>
                      </a:r>
                      <a:r>
                        <a:rPr kumimoji="0" lang="en-US" altLang="zh-CN" sz="900" b="1" i="0" u="none" strike="noStrike" cap="none" normalizeH="0" baseline="0">
                          <a:ln>
                            <a:noFill/>
                          </a:ln>
                          <a:solidFill>
                            <a:srgbClr val="000000"/>
                          </a:solidFill>
                          <a:effectLst/>
                          <a:latin typeface="宋体" pitchFamily="2" charset="-122"/>
                          <a:ea typeface="宋体" pitchFamily="2" charset="-122"/>
                        </a:rPr>
                        <a:t>1</a:t>
                      </a:r>
                      <a:r>
                        <a:rPr kumimoji="0" lang="zh-CN" altLang="en-US" sz="900" b="1" i="0" u="none" strike="noStrike" cap="none" normalizeH="0" baseline="0">
                          <a:ln>
                            <a:noFill/>
                          </a:ln>
                          <a:solidFill>
                            <a:srgbClr val="000000"/>
                          </a:solidFill>
                          <a:effectLst/>
                          <a:latin typeface="宋体" pitchFamily="2" charset="-122"/>
                          <a:ea typeface="宋体" pitchFamily="2" charset="-122"/>
                        </a:rPr>
                        <a:t>次</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1"/>
                  </a:ext>
                </a:extLst>
              </a:tr>
              <a:tr h="237563">
                <a:tc gridSpan="2" vMerge="1">
                  <a:txBody>
                    <a:bodyPr/>
                    <a:lstStyle/>
                    <a:p>
                      <a:endParaRPr lang="zh-CN" altLang="en-US"/>
                    </a:p>
                  </a:txBody>
                  <a:tcPr/>
                </a:tc>
                <a:tc hMerge="1"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血胆固醇</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a:ln>
                            <a:noFill/>
                          </a:ln>
                          <a:solidFill>
                            <a:srgbClr val="000000"/>
                          </a:solidFill>
                          <a:effectLst/>
                          <a:latin typeface="宋体" pitchFamily="2" charset="-122"/>
                          <a:ea typeface="宋体" pitchFamily="2" charset="-122"/>
                        </a:rPr>
                        <a:t>男性</a:t>
                      </a:r>
                      <a:endParaRPr kumimoji="0" lang="zh-CN" altLang="en-US" sz="9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236001">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控制体重</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高胆固醇血症、有心脏病糖尿病危险的男性和女性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4"/>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糖尿病</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有心脏病危险的男性和女性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5"/>
                  </a:ext>
                </a:extLst>
              </a:tr>
              <a:tr h="236001">
                <a:tc gridSpan="2" vMerge="1">
                  <a:txBody>
                    <a:bodyPr/>
                    <a:lstStyle/>
                    <a:p>
                      <a:endParaRPr lang="zh-CN" altLang="en-US"/>
                    </a:p>
                  </a:txBody>
                  <a:tcPr/>
                </a:tc>
                <a:tc hMerge="1"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阿司匹林预防心脏病</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6"/>
                  </a:ext>
                </a:extLst>
              </a:tr>
              <a:tr h="236001">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7"/>
                  </a:ext>
                </a:extLst>
              </a:tr>
              <a:tr h="237563">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腹主动脉瘤</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曾吸烟的男性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36001">
                <a:tc rowSpan="3"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肿瘤</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乳腺癌</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a:ln>
                            <a:noFill/>
                          </a:ln>
                          <a:solidFill>
                            <a:srgbClr val="000000"/>
                          </a:solidFill>
                          <a:effectLst/>
                          <a:latin typeface="宋体" pitchFamily="2" charset="-122"/>
                          <a:ea typeface="宋体" pitchFamily="2" charset="-122"/>
                        </a:rPr>
                        <a:t>女性每</a:t>
                      </a:r>
                      <a:r>
                        <a:rPr kumimoji="0" lang="en-US" altLang="zh-CN" sz="900" b="1" i="0" u="none" strike="noStrike" cap="none" normalizeH="0" baseline="0" dirty="0">
                          <a:ln>
                            <a:noFill/>
                          </a:ln>
                          <a:solidFill>
                            <a:srgbClr val="000000"/>
                          </a:solidFill>
                          <a:effectLst/>
                          <a:latin typeface="宋体" pitchFamily="2" charset="-122"/>
                          <a:ea typeface="宋体" pitchFamily="2" charset="-122"/>
                        </a:rPr>
                        <a:t>1</a:t>
                      </a:r>
                      <a:r>
                        <a:rPr kumimoji="0" lang="zh-CN" altLang="en-US" sz="900" b="1" i="0" u="none" strike="noStrike" cap="none" normalizeH="0" baseline="0" dirty="0">
                          <a:ln>
                            <a:noFill/>
                          </a:ln>
                          <a:solidFill>
                            <a:srgbClr val="000000"/>
                          </a:solidFill>
                          <a:effectLst/>
                          <a:latin typeface="宋体" pitchFamily="2" charset="-122"/>
                          <a:ea typeface="宋体" pitchFamily="2" charset="-122"/>
                        </a:rPr>
                        <a:t>～</a:t>
                      </a:r>
                      <a:r>
                        <a:rPr kumimoji="0" lang="en-US" altLang="zh-CN" sz="900" b="1" i="0" u="none" strike="noStrike" cap="none" normalizeH="0" baseline="0" dirty="0">
                          <a:ln>
                            <a:noFill/>
                          </a:ln>
                          <a:solidFill>
                            <a:srgbClr val="000000"/>
                          </a:solidFill>
                          <a:effectLst/>
                          <a:latin typeface="宋体" pitchFamily="2" charset="-122"/>
                          <a:ea typeface="宋体" pitchFamily="2" charset="-122"/>
                        </a:rPr>
                        <a:t>2</a:t>
                      </a:r>
                      <a:r>
                        <a:rPr kumimoji="0" lang="zh-CN" altLang="en-US" sz="900" b="1" i="0" u="none" strike="noStrike" cap="none" normalizeH="0" baseline="0" dirty="0">
                          <a:ln>
                            <a:noFill/>
                          </a:ln>
                          <a:solidFill>
                            <a:srgbClr val="000000"/>
                          </a:solidFill>
                          <a:effectLst/>
                          <a:latin typeface="宋体" pitchFamily="2" charset="-122"/>
                          <a:ea typeface="宋体" pitchFamily="2" charset="-122"/>
                        </a:rPr>
                        <a:t>年</a:t>
                      </a:r>
                      <a:r>
                        <a:rPr kumimoji="0" lang="en-US" altLang="zh-CN" sz="900" b="1" i="0" u="none" strike="noStrike" cap="none" normalizeH="0" baseline="0" dirty="0">
                          <a:ln>
                            <a:noFill/>
                          </a:ln>
                          <a:solidFill>
                            <a:srgbClr val="000000"/>
                          </a:solidFill>
                          <a:effectLst/>
                          <a:latin typeface="宋体" pitchFamily="2" charset="-122"/>
                          <a:ea typeface="宋体" pitchFamily="2" charset="-122"/>
                        </a:rPr>
                        <a:t>1</a:t>
                      </a:r>
                      <a:r>
                        <a:rPr kumimoji="0" lang="zh-CN" altLang="en-US" sz="900" b="1" i="0" u="none" strike="noStrike" cap="none" normalizeH="0" baseline="0" dirty="0">
                          <a:ln>
                            <a:noFill/>
                          </a:ln>
                          <a:solidFill>
                            <a:srgbClr val="000000"/>
                          </a:solidFill>
                          <a:effectLst/>
                          <a:latin typeface="宋体" pitchFamily="2" charset="-122"/>
                          <a:ea typeface="宋体" pitchFamily="2" charset="-122"/>
                        </a:rPr>
                        <a:t>次</a:t>
                      </a:r>
                      <a:endParaRPr kumimoji="0" lang="zh-CN" altLang="en-US" sz="9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9"/>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宫颈癌</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女性至少每</a:t>
                      </a:r>
                      <a:r>
                        <a:rPr kumimoji="0" lang="en-US" altLang="zh-CN" sz="900" b="1" i="0" u="none" strike="noStrike" cap="none" normalizeH="0" baseline="0">
                          <a:ln>
                            <a:noFill/>
                          </a:ln>
                          <a:solidFill>
                            <a:srgbClr val="000000"/>
                          </a:solidFill>
                          <a:effectLst/>
                          <a:latin typeface="宋体" pitchFamily="2" charset="-122"/>
                          <a:ea typeface="宋体" pitchFamily="2" charset="-122"/>
                        </a:rPr>
                        <a:t>3</a:t>
                      </a:r>
                      <a:r>
                        <a:rPr kumimoji="0" lang="zh-CN" altLang="en-US" sz="900" b="1" i="0" u="none" strike="noStrike" cap="none" normalizeH="0" baseline="0">
                          <a:ln>
                            <a:noFill/>
                          </a:ln>
                          <a:solidFill>
                            <a:srgbClr val="000000"/>
                          </a:solidFill>
                          <a:effectLst/>
                          <a:latin typeface="宋体" pitchFamily="2" charset="-122"/>
                          <a:ea typeface="宋体" pitchFamily="2" charset="-122"/>
                        </a:rPr>
                        <a:t>年</a:t>
                      </a:r>
                      <a:r>
                        <a:rPr kumimoji="0" lang="en-US" altLang="zh-CN" sz="900" b="1" i="0" u="none" strike="noStrike" cap="none" normalizeH="0" baseline="0">
                          <a:ln>
                            <a:noFill/>
                          </a:ln>
                          <a:solidFill>
                            <a:srgbClr val="000000"/>
                          </a:solidFill>
                          <a:effectLst/>
                          <a:latin typeface="宋体" pitchFamily="2" charset="-122"/>
                          <a:ea typeface="宋体" pitchFamily="2" charset="-122"/>
                        </a:rPr>
                        <a:t>1</a:t>
                      </a:r>
                      <a:r>
                        <a:rPr kumimoji="0" lang="zh-CN" altLang="en-US" sz="900" b="1" i="0" u="none" strike="noStrike" cap="none" normalizeH="0" baseline="0">
                          <a:ln>
                            <a:noFill/>
                          </a:ln>
                          <a:solidFill>
                            <a:srgbClr val="000000"/>
                          </a:solidFill>
                          <a:effectLst/>
                          <a:latin typeface="宋体" pitchFamily="2" charset="-122"/>
                          <a:ea typeface="宋体" pitchFamily="2" charset="-122"/>
                        </a:rPr>
                        <a:t>次</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0"/>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结肠直肠癌</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8">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1"/>
                  </a:ext>
                </a:extLst>
              </a:tr>
              <a:tr h="236001">
                <a:tc rowSpan="3"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健康危险因素</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吸烟</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2"/>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肥胖</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a:ln>
                            <a:noFill/>
                          </a:ln>
                          <a:solidFill>
                            <a:srgbClr val="000000"/>
                          </a:solidFill>
                          <a:effectLst/>
                          <a:latin typeface="宋体" pitchFamily="2" charset="-122"/>
                          <a:ea typeface="宋体" pitchFamily="2" charset="-122"/>
                        </a:rPr>
                        <a:t>男性和女性</a:t>
                      </a:r>
                      <a:endParaRPr kumimoji="0" lang="zh-CN" altLang="en-US" sz="9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3"/>
                  </a:ext>
                </a:extLst>
              </a:tr>
              <a:tr h="237563">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酒精滥用</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4"/>
                  </a:ext>
                </a:extLst>
              </a:tr>
              <a:tr h="236001">
                <a:tc rowSpan="4"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性健康</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衣原体</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5"/>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淋病</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9">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6"/>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rgbClr val="000000"/>
                          </a:solidFill>
                          <a:effectLst/>
                          <a:latin typeface="宋体" pitchFamily="2" charset="-122"/>
                          <a:ea typeface="宋体" pitchFamily="2" charset="-122"/>
                        </a:rPr>
                        <a:t>HIV</a:t>
                      </a:r>
                      <a:endParaRPr kumimoji="0" lang="en-US" altLang="zh-CN"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7"/>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梅毒</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8"/>
                  </a:ext>
                </a:extLst>
              </a:tr>
              <a:tr h="236001">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骨健康</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骨质疏松症</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1">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19"/>
                  </a:ext>
                </a:extLst>
              </a:tr>
              <a:tr h="237563">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其他</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抑郁症</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20"/>
                  </a:ext>
                </a:extLst>
              </a:tr>
              <a:tr h="236001">
                <a:tc rowSpan="2"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免疫接种</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流感</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高危男性和女性</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男性和女性每年一次</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8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21"/>
                  </a:ext>
                </a:extLst>
              </a:tr>
              <a:tr h="236001">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肺炎</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13">
                  <a:txBody>
                    <a:bodyPr/>
                    <a:lstStyle/>
                    <a:p>
                      <a:pPr marL="0" marR="0" lvl="0" indent="0" algn="l" defTabSz="914400" rtl="0" eaLnBrk="1" fontAlgn="base" latinLnBrk="0" hangingPunct="1">
                        <a:lnSpc>
                          <a:spcPct val="100000"/>
                        </a:lnSpc>
                        <a:spcBef>
                          <a:spcPct val="80000"/>
                        </a:spcBef>
                        <a:spcAft>
                          <a:spcPct val="0"/>
                        </a:spcAft>
                        <a:buClr>
                          <a:srgbClr val="000066"/>
                        </a:buClr>
                        <a:buSzTx/>
                        <a:buFont typeface="Wingdings" pitchFamily="2" charset="2"/>
                        <a:buNone/>
                        <a:tabLst/>
                      </a:pPr>
                      <a:endParaRPr kumimoji="0" lang="zh-CN" altLang="en-US" sz="900" b="1" i="0" u="none" strike="noStrike" cap="none" normalizeH="0" baseline="0">
                        <a:ln>
                          <a:noFill/>
                        </a:ln>
                        <a:solidFill>
                          <a:srgbClr val="000066"/>
                        </a:solidFill>
                        <a:effectLst/>
                        <a:latin typeface="Arial"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rgbClr val="000000"/>
                          </a:solidFill>
                          <a:effectLst/>
                          <a:latin typeface="宋体" pitchFamily="2" charset="-122"/>
                          <a:ea typeface="宋体" pitchFamily="2" charset="-122"/>
                        </a:rPr>
                        <a:t>男性和女性，一次</a:t>
                      </a:r>
                      <a:endParaRPr kumimoji="0" lang="zh-CN" altLang="en-US" sz="9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22"/>
                  </a:ext>
                </a:extLst>
              </a:tr>
              <a:tr h="520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chemeClr val="tx1"/>
                          </a:solidFill>
                          <a:effectLst/>
                          <a:latin typeface="Times New Roman" pitchFamily="18" charset="0"/>
                          <a:ea typeface="宋体" pitchFamily="2" charset="-122"/>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a:ln>
                            <a:noFill/>
                          </a:ln>
                          <a:solidFill>
                            <a:schemeClr val="tx1">
                              <a:lumMod val="10000"/>
                            </a:schemeClr>
                          </a:solidFill>
                          <a:effectLst/>
                          <a:latin typeface="Times New Roman" pitchFamily="18" charset="0"/>
                          <a:ea typeface="宋体" pitchFamily="2" charset="-122"/>
                        </a:rPr>
                        <a:t>说明：</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gridSpan="1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dirty="0">
                          <a:ln>
                            <a:noFill/>
                          </a:ln>
                          <a:solidFill>
                            <a:schemeClr val="tx1">
                              <a:lumMod val="10000"/>
                            </a:schemeClr>
                          </a:solidFill>
                          <a:effectLst/>
                          <a:latin typeface="宋体" pitchFamily="2" charset="-122"/>
                          <a:ea typeface="宋体" pitchFamily="2" charset="-122"/>
                        </a:rPr>
                        <a:t>1</a:t>
                      </a:r>
                      <a:r>
                        <a:rPr kumimoji="0" lang="zh-CN" altLang="en-US" sz="900" b="1" i="0" u="none" strike="noStrike" cap="none" normalizeH="0" baseline="0" dirty="0">
                          <a:ln>
                            <a:noFill/>
                          </a:ln>
                          <a:solidFill>
                            <a:schemeClr val="tx1">
                              <a:lumMod val="10000"/>
                            </a:schemeClr>
                          </a:solidFill>
                          <a:effectLst/>
                          <a:latin typeface="宋体" pitchFamily="2" charset="-122"/>
                          <a:ea typeface="宋体" pitchFamily="2" charset="-122"/>
                        </a:rPr>
                        <a:t>、为了预防疾病和保持健康，最为重要的是：不要吸烟或戒烟、保持活跃的体力活动、合理膳食。</a:t>
                      </a:r>
                      <a:endParaRPr kumimoji="0" lang="zh-CN" altLang="en-US" sz="900" b="1" i="0" u="none" strike="noStrike" cap="none" normalizeH="0" baseline="0" dirty="0">
                        <a:ln>
                          <a:noFill/>
                        </a:ln>
                        <a:solidFill>
                          <a:schemeClr val="tx1">
                            <a:lumMod val="10000"/>
                          </a:schemeClr>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chemeClr val="tx1">
                              <a:lumMod val="10000"/>
                            </a:schemeClr>
                          </a:solidFill>
                          <a:effectLst/>
                          <a:latin typeface="宋体" pitchFamily="2" charset="-122"/>
                          <a:ea typeface="宋体" pitchFamily="2" charset="-122"/>
                        </a:rPr>
                        <a:t>2</a:t>
                      </a:r>
                      <a:r>
                        <a:rPr kumimoji="0" lang="zh-CN" altLang="en-US" sz="900" b="1" i="0" u="none" strike="noStrike" cap="none" normalizeH="0" baseline="0" dirty="0">
                          <a:ln>
                            <a:noFill/>
                          </a:ln>
                          <a:solidFill>
                            <a:schemeClr val="tx1">
                              <a:lumMod val="10000"/>
                            </a:schemeClr>
                          </a:solidFill>
                          <a:effectLst/>
                          <a:latin typeface="宋体" pitchFamily="2" charset="-122"/>
                          <a:ea typeface="宋体" pitchFamily="2" charset="-122"/>
                        </a:rPr>
                        <a:t>、“高危”指的是可能对某些特定的疾病有更高的患病风险，这些危险可能来自于他的家族史、吸烟、其他行为因素，比如缺乏运动或其他的健康情况，比如糖尿病等。</a:t>
                      </a:r>
                      <a:endParaRPr kumimoji="0" lang="zh-CN" altLang="en-US" sz="900" b="1" i="0" u="none" strike="noStrike" cap="none" normalizeH="0" baseline="0" dirty="0">
                        <a:ln>
                          <a:noFill/>
                        </a:ln>
                        <a:solidFill>
                          <a:schemeClr val="tx1">
                            <a:lumMod val="10000"/>
                          </a:schemeClr>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23"/>
                  </a:ext>
                </a:extLst>
              </a:tr>
            </a:tbl>
          </a:graphicData>
        </a:graphic>
      </p:graphicFrame>
    </p:spTree>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bwMode="auto">
          <a:xfrm>
            <a:off x="2357438" y="285750"/>
            <a:ext cx="6500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小 结</a:t>
            </a:r>
          </a:p>
        </p:txBody>
      </p:sp>
      <p:sp>
        <p:nvSpPr>
          <p:cNvPr id="942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zh-CN" altLang="en-US" sz="2400" dirty="0"/>
              <a:t>临床预防服务概念、内涵</a:t>
            </a:r>
            <a:endParaRPr lang="en-US" altLang="zh-CN" sz="2400" dirty="0"/>
          </a:p>
          <a:p>
            <a:pPr>
              <a:buFont typeface="Symbol" panose="05050102010706020507" pitchFamily="18" charset="2"/>
              <a:buNone/>
            </a:pPr>
            <a:r>
              <a:rPr lang="zh-CN" altLang="en-US" sz="2400" dirty="0"/>
              <a:t>健康管理的概念</a:t>
            </a:r>
            <a:endParaRPr lang="en-US" altLang="zh-CN" sz="2400" dirty="0"/>
          </a:p>
          <a:p>
            <a:pPr>
              <a:buFont typeface="Symbol" panose="05050102010706020507" pitchFamily="18" charset="2"/>
              <a:buNone/>
            </a:pPr>
            <a:r>
              <a:rPr lang="zh-CN" altLang="en-US" sz="2400" dirty="0"/>
              <a:t>临床预防服务的内容</a:t>
            </a:r>
            <a:endParaRPr lang="en-US" altLang="zh-CN" sz="2400" dirty="0"/>
          </a:p>
          <a:p>
            <a:pPr eaLnBrk="1" hangingPunct="1">
              <a:lnSpc>
                <a:spcPct val="80000"/>
              </a:lnSpc>
              <a:buSzPct val="70000"/>
              <a:buFont typeface="Arial" panose="020B0604020202020204" pitchFamily="34" charset="0"/>
              <a:buChar char="•"/>
            </a:pPr>
            <a:r>
              <a:rPr lang="zh-CN" altLang="en-US" sz="2400" dirty="0">
                <a:latin typeface="楷体_GB2312" pitchFamily="49" charset="-122"/>
              </a:rPr>
              <a:t>求医者的健康咨询 </a:t>
            </a:r>
          </a:p>
          <a:p>
            <a:pPr eaLnBrk="1" hangingPunct="1">
              <a:lnSpc>
                <a:spcPct val="80000"/>
              </a:lnSpc>
              <a:buSzPct val="70000"/>
              <a:buFont typeface="Arial" panose="020B0604020202020204" pitchFamily="34" charset="0"/>
              <a:buChar char="•"/>
            </a:pPr>
            <a:r>
              <a:rPr lang="zh-CN" altLang="en-US" sz="2400" dirty="0">
                <a:latin typeface="楷体_GB2312" pitchFamily="49" charset="-122"/>
              </a:rPr>
              <a:t>筛检</a:t>
            </a:r>
          </a:p>
          <a:p>
            <a:pPr eaLnBrk="1" hangingPunct="1">
              <a:lnSpc>
                <a:spcPct val="80000"/>
              </a:lnSpc>
              <a:buSzPct val="70000"/>
              <a:buFont typeface="Arial" panose="020B0604020202020204" pitchFamily="34" charset="0"/>
              <a:buChar char="•"/>
            </a:pPr>
            <a:r>
              <a:rPr lang="zh-CN" altLang="en-US" sz="2400" dirty="0">
                <a:latin typeface="楷体_GB2312" pitchFamily="49" charset="-122"/>
              </a:rPr>
              <a:t>免疫接种                       </a:t>
            </a:r>
          </a:p>
          <a:p>
            <a:pPr eaLnBrk="1" hangingPunct="1">
              <a:lnSpc>
                <a:spcPct val="80000"/>
              </a:lnSpc>
              <a:buSzPct val="70000"/>
              <a:buFont typeface="Arial" panose="020B0604020202020204" pitchFamily="34" charset="0"/>
              <a:buChar char="•"/>
            </a:pPr>
            <a:r>
              <a:rPr lang="zh-CN" altLang="en-US" sz="2400" dirty="0">
                <a:latin typeface="楷体_GB2312" pitchFamily="49" charset="-122"/>
              </a:rPr>
              <a:t>化学预防</a:t>
            </a:r>
            <a:endParaRPr lang="en-US" altLang="zh-CN" sz="2400" dirty="0">
              <a:latin typeface="楷体_GB2312" pitchFamily="49" charset="-122"/>
            </a:endParaRPr>
          </a:p>
          <a:p>
            <a:pPr eaLnBrk="1" hangingPunct="1">
              <a:lnSpc>
                <a:spcPct val="80000"/>
              </a:lnSpc>
              <a:buSzPct val="70000"/>
              <a:buFont typeface="Arial" panose="020B0604020202020204" pitchFamily="34" charset="0"/>
              <a:buChar char="•"/>
            </a:pPr>
            <a:r>
              <a:rPr lang="zh-CN" altLang="en-US" sz="2400" dirty="0">
                <a:latin typeface="楷体_GB2312" pitchFamily="49" charset="-122"/>
              </a:rPr>
              <a:t>预防性治疗</a:t>
            </a:r>
          </a:p>
          <a:p>
            <a:pPr>
              <a:buFont typeface="Symbol" panose="05050102010706020507" pitchFamily="18" charset="2"/>
              <a:buNone/>
            </a:pPr>
            <a:r>
              <a:rPr lang="zh-CN" altLang="en-US" sz="2400" dirty="0"/>
              <a:t>实施临床预防服务的原则</a:t>
            </a:r>
            <a:endParaRPr lang="en-US" altLang="zh-CN" sz="2400" dirty="0"/>
          </a:p>
          <a:p>
            <a:pPr>
              <a:buFont typeface="Symbol" panose="05050102010706020507" pitchFamily="18" charset="2"/>
              <a:buNone/>
            </a:pPr>
            <a:r>
              <a:rPr lang="zh-CN" altLang="en-US" sz="2400" dirty="0"/>
              <a:t>临床场所的危险因素收集</a:t>
            </a:r>
            <a:endParaRPr lang="en-US" altLang="zh-CN" sz="2400" dirty="0"/>
          </a:p>
          <a:p>
            <a:pPr>
              <a:buFont typeface="Symbol" panose="05050102010706020507" pitchFamily="18" charset="2"/>
              <a:buNone/>
            </a:pPr>
            <a:r>
              <a:rPr lang="zh-CN" altLang="en-US" sz="2400" dirty="0"/>
              <a:t>健康危险因素评价</a:t>
            </a:r>
            <a:endParaRPr lang="en-US" altLang="zh-CN" sz="2400" dirty="0"/>
          </a:p>
          <a:p>
            <a:pPr>
              <a:buFont typeface="Symbol" panose="05050102010706020507" pitchFamily="18" charset="2"/>
              <a:buNone/>
            </a:pPr>
            <a:r>
              <a:rPr lang="zh-CN" altLang="en-US" sz="2400" dirty="0"/>
              <a:t>健康维护计划</a:t>
            </a:r>
            <a:endParaRPr lang="en-US" altLang="zh-CN" sz="2400" dirty="0"/>
          </a:p>
          <a:p>
            <a:pPr>
              <a:buFont typeface="Symbol" panose="05050102010706020507" pitchFamily="18" charset="2"/>
              <a:buNone/>
            </a:pPr>
            <a:endParaRPr lang="en-US" altLang="zh-CN" sz="2400" dirty="0"/>
          </a:p>
          <a:p>
            <a:pPr>
              <a:buFont typeface="Symbol" panose="05050102010706020507" pitchFamily="18" charset="2"/>
              <a:buNone/>
            </a:pPr>
            <a:endParaRPr lang="zh-CN" altLang="en-US" sz="2400" dirty="0"/>
          </a:p>
        </p:txBody>
      </p:sp>
    </p:spTree>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763688" y="9087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523078"/>
      </p:ext>
    </p:extLst>
  </p:cSld>
  <p:clrMapOvr>
    <a:masterClrMapping/>
  </p:clrMapOvr>
  <p:transition spd="slow">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推荐阅读书目及网站</a:t>
            </a:r>
          </a:p>
        </p:txBody>
      </p:sp>
      <p:sp>
        <p:nvSpPr>
          <p:cNvPr id="3" name="内容占位符 2"/>
          <p:cNvSpPr>
            <a:spLocks noGrp="1"/>
          </p:cNvSpPr>
          <p:nvPr>
            <p:ph idx="1"/>
          </p:nvPr>
        </p:nvSpPr>
        <p:spPr>
          <a:xfrm>
            <a:off x="251520" y="1600200"/>
            <a:ext cx="8712968" cy="4525963"/>
          </a:xfrm>
        </p:spPr>
        <p:txBody>
          <a:bodyPr/>
          <a:lstStyle/>
          <a:p>
            <a:pPr lvl="0" algn="just">
              <a:spcAft>
                <a:spcPts val="0"/>
              </a:spcAft>
              <a:buFont typeface="Wingdings" panose="05000000000000000000" pitchFamily="2" charset="2"/>
              <a:buChar char="Ø"/>
            </a:pPr>
            <a:r>
              <a:rPr lang="zh-CN" altLang="zh-CN" sz="2400" dirty="0">
                <a:latin typeface="Times New Roman"/>
                <a:ea typeface="宋体"/>
              </a:rPr>
              <a:t>傅华 </a:t>
            </a:r>
            <a:r>
              <a:rPr lang="en-US" altLang="zh-CN" sz="2400" dirty="0">
                <a:latin typeface="Times New Roman"/>
                <a:ea typeface="宋体"/>
              </a:rPr>
              <a:t>. </a:t>
            </a:r>
            <a:r>
              <a:rPr lang="zh-CN" altLang="zh-CN" sz="2400" dirty="0">
                <a:latin typeface="Times New Roman"/>
                <a:ea typeface="宋体"/>
              </a:rPr>
              <a:t>临床预防医学</a:t>
            </a:r>
            <a:r>
              <a:rPr lang="zh-CN" altLang="en-US" sz="2400" dirty="0">
                <a:latin typeface="Times New Roman"/>
                <a:ea typeface="宋体"/>
              </a:rPr>
              <a:t>（第二版）</a:t>
            </a:r>
            <a:r>
              <a:rPr lang="en-US" altLang="zh-CN" sz="2400" dirty="0">
                <a:latin typeface="Times New Roman"/>
                <a:ea typeface="宋体"/>
              </a:rPr>
              <a:t>. </a:t>
            </a:r>
            <a:r>
              <a:rPr lang="zh-CN" altLang="en-US" sz="2400" dirty="0">
                <a:latin typeface="Times New Roman"/>
                <a:ea typeface="宋体"/>
              </a:rPr>
              <a:t>复旦大学</a:t>
            </a:r>
            <a:r>
              <a:rPr lang="zh-CN" altLang="zh-CN" sz="2400" dirty="0">
                <a:latin typeface="Times New Roman"/>
                <a:ea typeface="宋体"/>
              </a:rPr>
              <a:t>出版社，上海</a:t>
            </a:r>
            <a:r>
              <a:rPr lang="zh-CN" altLang="en-US" sz="2400" dirty="0">
                <a:latin typeface="Times New Roman"/>
                <a:ea typeface="宋体"/>
              </a:rPr>
              <a:t>，</a:t>
            </a:r>
            <a:r>
              <a:rPr lang="zh-CN" altLang="zh-CN" sz="2400" dirty="0">
                <a:latin typeface="Times New Roman"/>
                <a:ea typeface="宋体"/>
              </a:rPr>
              <a:t> </a:t>
            </a:r>
            <a:r>
              <a:rPr lang="en-US" altLang="zh-CN" sz="2400" dirty="0">
                <a:latin typeface="Times New Roman"/>
                <a:ea typeface="宋体"/>
              </a:rPr>
              <a:t>2014.</a:t>
            </a:r>
          </a:p>
          <a:p>
            <a:pPr lvl="0" algn="just">
              <a:spcAft>
                <a:spcPts val="0"/>
              </a:spcAft>
              <a:buFont typeface="Wingdings" panose="05000000000000000000" pitchFamily="2" charset="2"/>
              <a:buChar char="Ø"/>
            </a:pPr>
            <a:r>
              <a:rPr lang="en-US" altLang="zh-CN" sz="2400" dirty="0">
                <a:solidFill>
                  <a:srgbClr val="0000FF"/>
                </a:solidFill>
                <a:latin typeface="Times New Roman"/>
                <a:ea typeface="宋体"/>
                <a:hlinkClick r:id="rId2"/>
              </a:rPr>
              <a:t>http://www.USPreventiveServicesTaskForce.org</a:t>
            </a:r>
            <a:endParaRPr lang="zh-CN" altLang="zh-CN" sz="2400" kern="100" dirty="0">
              <a:latin typeface="Times New Roman"/>
              <a:ea typeface="宋体"/>
            </a:endParaRPr>
          </a:p>
          <a:p>
            <a:pPr>
              <a:buFont typeface="Wingdings" panose="05000000000000000000" pitchFamily="2" charset="2"/>
              <a:buChar char="Ø"/>
            </a:pPr>
            <a:r>
              <a:rPr lang="zh-CN" altLang="zh-CN" sz="2400" dirty="0">
                <a:latin typeface="Times New Roman"/>
                <a:ea typeface="宋体"/>
                <a:cs typeface="Times New Roman"/>
              </a:rPr>
              <a:t>中国慢病管理网：</a:t>
            </a:r>
            <a:r>
              <a:rPr lang="zh-CN" altLang="zh-CN" sz="2400" dirty="0">
                <a:ea typeface="Times New Roman"/>
              </a:rPr>
              <a:t> </a:t>
            </a:r>
            <a:r>
              <a:rPr lang="en-US" altLang="zh-CN" sz="2400" dirty="0">
                <a:solidFill>
                  <a:srgbClr val="0000FF"/>
                </a:solidFill>
                <a:ea typeface="Times New Roman"/>
                <a:hlinkClick r:id="rId3"/>
              </a:rPr>
              <a:t>http://ncd.org.cn/</a:t>
            </a:r>
            <a:endParaRPr lang="en-US" altLang="zh-CN" sz="2400" dirty="0">
              <a:solidFill>
                <a:srgbClr val="0000FF"/>
              </a:solidFill>
              <a:ea typeface="Times New Roman"/>
            </a:endParaRPr>
          </a:p>
          <a:p>
            <a:pPr>
              <a:buFont typeface="Wingdings" panose="05000000000000000000" pitchFamily="2" charset="2"/>
              <a:buChar char="Ø"/>
            </a:pPr>
            <a:r>
              <a:rPr lang="en-US" altLang="zh-CN" sz="2400" dirty="0">
                <a:latin typeface="Times New Roman"/>
                <a:ea typeface="宋体"/>
              </a:rPr>
              <a:t>Guide to Clinical Preventive Services 2014</a:t>
            </a:r>
          </a:p>
          <a:p>
            <a:pPr lvl="0">
              <a:buFont typeface="Wingdings" panose="05000000000000000000" pitchFamily="2" charset="2"/>
              <a:buChar char="Ø"/>
            </a:pPr>
            <a:r>
              <a:rPr lang="en-US" altLang="zh-CN" sz="2400" dirty="0"/>
              <a:t>Woolf SH, et al: Health Promotion and Disease Prevention, 2</a:t>
            </a:r>
            <a:r>
              <a:rPr lang="en-US" altLang="zh-CN" sz="2400" baseline="30000" dirty="0"/>
              <a:t>nd</a:t>
            </a:r>
            <a:r>
              <a:rPr lang="en-US" altLang="zh-CN" sz="2400" dirty="0"/>
              <a:t> edition. Philadelphia: Lippincott Williams &amp; Wilkins. 2008</a:t>
            </a:r>
            <a:endParaRPr lang="zh-CN" altLang="zh-CN" sz="2400" dirty="0"/>
          </a:p>
          <a:p>
            <a:pPr lvl="0">
              <a:buFont typeface="Wingdings" panose="05000000000000000000" pitchFamily="2" charset="2"/>
              <a:buChar char="Ø"/>
            </a:pPr>
            <a:r>
              <a:rPr lang="zh-CN" altLang="zh-CN" sz="2400" dirty="0"/>
              <a:t>王家骥，主编</a:t>
            </a:r>
            <a:r>
              <a:rPr lang="en-US" altLang="zh-CN" sz="2400" dirty="0"/>
              <a:t>. </a:t>
            </a:r>
            <a:r>
              <a:rPr lang="zh-CN" altLang="zh-CN" sz="2400" dirty="0"/>
              <a:t>全科医学基础——第</a:t>
            </a:r>
            <a:r>
              <a:rPr lang="en-US" altLang="zh-CN" sz="2400" dirty="0"/>
              <a:t>8</a:t>
            </a:r>
            <a:r>
              <a:rPr lang="zh-CN" altLang="zh-CN" sz="2400" dirty="0"/>
              <a:t>章：全科医学中的健康管理</a:t>
            </a:r>
            <a:r>
              <a:rPr lang="en-US" altLang="zh-CN" sz="2400" dirty="0"/>
              <a:t>. </a:t>
            </a:r>
            <a:r>
              <a:rPr lang="zh-CN" altLang="zh-CN" sz="2400" dirty="0"/>
              <a:t>北京：科学出版社，</a:t>
            </a:r>
            <a:r>
              <a:rPr lang="en-US" altLang="zh-CN" sz="2400" dirty="0"/>
              <a:t>2010. </a:t>
            </a:r>
            <a:r>
              <a:rPr lang="zh-CN" altLang="zh-CN" sz="2400" dirty="0"/>
              <a:t>（</a:t>
            </a:r>
            <a:r>
              <a:rPr lang="en-US" altLang="zh-CN" sz="2400" dirty="0"/>
              <a:t>7</a:t>
            </a:r>
            <a:r>
              <a:rPr lang="zh-CN" altLang="zh-CN" sz="2400" dirty="0"/>
              <a:t>）</a:t>
            </a:r>
          </a:p>
          <a:p>
            <a:pPr lvl="0">
              <a:buFont typeface="Wingdings" panose="05000000000000000000" pitchFamily="2" charset="2"/>
              <a:buChar char="Ø"/>
            </a:pPr>
            <a:r>
              <a:rPr lang="zh-CN" altLang="zh-CN" sz="2400" dirty="0"/>
              <a:t>中华预防医学会健康风险评估与控制分会网站：</a:t>
            </a:r>
            <a:r>
              <a:rPr lang="en-US" altLang="zh-CN" sz="2400" u="sng" dirty="0">
                <a:hlinkClick r:id="rId4"/>
              </a:rPr>
              <a:t>http://www.cpma.org.cn/Article_Class2.asp?ClassID=237</a:t>
            </a:r>
            <a:endParaRPr lang="zh-CN" altLang="zh-CN" sz="2400" dirty="0"/>
          </a:p>
          <a:p>
            <a:endParaRPr lang="zh-CN" altLang="en-US" sz="2400" dirty="0"/>
          </a:p>
        </p:txBody>
      </p:sp>
    </p:spTree>
    <p:extLst>
      <p:ext uri="{BB962C8B-B14F-4D97-AF65-F5344CB8AC3E}">
        <p14:creationId xmlns:p14="http://schemas.microsoft.com/office/powerpoint/2010/main" val="3373584236"/>
      </p:ext>
    </p:extLst>
  </p:cSld>
  <p:clrMapOvr>
    <a:masterClrMapping/>
  </p:clrMapOvr>
  <p:transition spd="slow">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1907704" y="332656"/>
            <a:ext cx="7128792"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课后作业</a:t>
            </a:r>
          </a:p>
        </p:txBody>
      </p:sp>
      <p:sp>
        <p:nvSpPr>
          <p:cNvPr id="151555" name="Rectangle 3"/>
          <p:cNvSpPr>
            <a:spLocks noGrp="1" noChangeArrowheads="1"/>
          </p:cNvSpPr>
          <p:nvPr>
            <p:ph type="body" idx="1"/>
          </p:nvPr>
        </p:nvSpPr>
        <p:spPr bwMode="auto">
          <a:xfrm>
            <a:off x="467544" y="1700808"/>
            <a:ext cx="8424936"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 typeface="Symbol" pitchFamily="18" charset="2"/>
              <a:buNone/>
            </a:pPr>
            <a:r>
              <a:rPr lang="zh-CN" altLang="en-US" sz="2800" dirty="0">
                <a:latin typeface="宋体" charset="-122"/>
                <a:ea typeface="宋体" charset="-122"/>
              </a:rPr>
              <a:t>登陆网页：</a:t>
            </a:r>
          </a:p>
          <a:p>
            <a:pPr>
              <a:lnSpc>
                <a:spcPct val="80000"/>
              </a:lnSpc>
            </a:pPr>
            <a:r>
              <a:rPr lang="en-US" altLang="zh-CN" dirty="0"/>
              <a:t>http://pp.premed.fudan.edu.cn/hrm/index.act</a:t>
            </a:r>
          </a:p>
          <a:p>
            <a:pPr>
              <a:lnSpc>
                <a:spcPct val="80000"/>
              </a:lnSpc>
            </a:pPr>
            <a:endParaRPr lang="en-US" altLang="zh-CN" u="sng" dirty="0"/>
          </a:p>
          <a:p>
            <a:pPr>
              <a:lnSpc>
                <a:spcPct val="80000"/>
              </a:lnSpc>
            </a:pPr>
            <a:r>
              <a:rPr lang="zh-CN" altLang="en-US" sz="2800" dirty="0">
                <a:latin typeface="宋体" charset="-122"/>
                <a:ea typeface="宋体" charset="-122"/>
              </a:rPr>
              <a:t>完成个人危险度评估。请在一周内完成。</a:t>
            </a:r>
          </a:p>
          <a:p>
            <a:pPr>
              <a:lnSpc>
                <a:spcPct val="80000"/>
              </a:lnSpc>
              <a:buNone/>
            </a:pPr>
            <a:endParaRPr lang="en-US" altLang="zh-CN" sz="2800" dirty="0">
              <a:latin typeface="宋体" charset="-122"/>
              <a:ea typeface="宋体" charset="-122"/>
            </a:endParaRPr>
          </a:p>
          <a:p>
            <a:pPr>
              <a:lnSpc>
                <a:spcPct val="80000"/>
              </a:lnSpc>
              <a:buNone/>
            </a:pPr>
            <a:r>
              <a:rPr lang="zh-CN" altLang="en-US" sz="2800" u="sng" dirty="0">
                <a:solidFill>
                  <a:srgbClr val="0000CC"/>
                </a:solidFill>
                <a:latin typeface="宋体" panose="02010600030101010101" pitchFamily="2" charset="-122"/>
                <a:ea typeface="宋体" panose="02010600030101010101" pitchFamily="2" charset="-122"/>
              </a:rPr>
              <a:t>使用前先注册，使用学号注册</a:t>
            </a:r>
          </a:p>
          <a:p>
            <a:pPr>
              <a:lnSpc>
                <a:spcPct val="80000"/>
              </a:lnSpc>
              <a:buNone/>
            </a:pPr>
            <a:r>
              <a:rPr lang="zh-CN" altLang="en-US" sz="2800" u="sng" dirty="0">
                <a:solidFill>
                  <a:srgbClr val="0000CC"/>
                </a:solidFill>
                <a:latin typeface="Times New Roman" panose="02020603050405020304" pitchFamily="18" charset="0"/>
                <a:ea typeface="宋体" panose="02010600030101010101" pitchFamily="2" charset="-122"/>
              </a:rPr>
              <a:t>“</a:t>
            </a:r>
            <a:r>
              <a:rPr lang="zh-CN" altLang="en-US" sz="2800" u="sng" dirty="0">
                <a:solidFill>
                  <a:srgbClr val="0000CC"/>
                </a:solidFill>
                <a:ea typeface="宋体" panose="02010600030101010101" pitchFamily="2" charset="-122"/>
              </a:rPr>
              <a:t>工作单位</a:t>
            </a:r>
            <a:r>
              <a:rPr lang="zh-CN" altLang="en-US" sz="2800" u="sng" dirty="0">
                <a:solidFill>
                  <a:srgbClr val="0000CC"/>
                </a:solidFill>
                <a:latin typeface="Times New Roman" panose="02020603050405020304" pitchFamily="18" charset="0"/>
                <a:ea typeface="宋体" panose="02010600030101010101" pitchFamily="2" charset="-122"/>
              </a:rPr>
              <a:t>”</a:t>
            </a:r>
            <a:r>
              <a:rPr lang="zh-CN" altLang="en-US" sz="2800" u="sng" dirty="0">
                <a:solidFill>
                  <a:srgbClr val="0000CC"/>
                </a:solidFill>
                <a:ea typeface="宋体" panose="02010600030101010101" pitchFamily="2" charset="-122"/>
              </a:rPr>
              <a:t> 选择</a:t>
            </a:r>
            <a:r>
              <a:rPr lang="zh-CN" altLang="en-US" sz="2800" u="sng" dirty="0">
                <a:solidFill>
                  <a:srgbClr val="0000CC"/>
                </a:solidFill>
                <a:latin typeface="Times New Roman" panose="02020603050405020304" pitchFamily="18" charset="0"/>
                <a:ea typeface="宋体" panose="02010600030101010101" pitchFamily="2" charset="-122"/>
              </a:rPr>
              <a:t>“</a:t>
            </a:r>
            <a:r>
              <a:rPr lang="en-US" altLang="zh-CN" sz="2800" u="sng" dirty="0">
                <a:solidFill>
                  <a:srgbClr val="0000CC"/>
                </a:solidFill>
                <a:latin typeface="Times New Roman" panose="02020603050405020304" pitchFamily="18" charset="0"/>
                <a:ea typeface="宋体" panose="02010600030101010101" pitchFamily="2" charset="-122"/>
              </a:rPr>
              <a:t>2020</a:t>
            </a:r>
            <a:r>
              <a:rPr lang="zh-CN" altLang="en-US" sz="2800" u="sng" dirty="0">
                <a:solidFill>
                  <a:srgbClr val="0000CC"/>
                </a:solidFill>
                <a:latin typeface="Times New Roman" panose="02020603050405020304" pitchFamily="18" charset="0"/>
                <a:ea typeface="宋体" panose="02010600030101010101" pitchFamily="2" charset="-122"/>
              </a:rPr>
              <a:t>第二学期预防医学”</a:t>
            </a:r>
            <a:endParaRPr lang="en-US" altLang="zh-CN" sz="2800" u="sng" dirty="0">
              <a:solidFill>
                <a:srgbClr val="0000CC"/>
              </a:solidFill>
              <a:latin typeface="Times New Roman" panose="02020603050405020304" pitchFamily="18" charset="0"/>
              <a:ea typeface="宋体" panose="02010600030101010101" pitchFamily="2" charset="-122"/>
            </a:endParaRPr>
          </a:p>
          <a:p>
            <a:pPr>
              <a:lnSpc>
                <a:spcPct val="80000"/>
              </a:lnSpc>
              <a:buNone/>
            </a:pPr>
            <a:endParaRPr lang="en-US" altLang="zh-CN" sz="2800" u="sng" dirty="0">
              <a:solidFill>
                <a:srgbClr val="0000CC"/>
              </a:solidFill>
              <a:latin typeface="宋体" panose="02010600030101010101" pitchFamily="2" charset="-122"/>
              <a:ea typeface="宋体" panose="02010600030101010101" pitchFamily="2" charset="-122"/>
            </a:endParaRPr>
          </a:p>
          <a:p>
            <a:pPr>
              <a:lnSpc>
                <a:spcPct val="80000"/>
              </a:lnSpc>
              <a:buNone/>
            </a:pPr>
            <a:r>
              <a:rPr lang="zh-CN" altLang="en-US" sz="2800" dirty="0">
                <a:solidFill>
                  <a:srgbClr val="0000CC"/>
                </a:solidFill>
                <a:latin typeface="宋体" panose="02010600030101010101" pitchFamily="2" charset="-122"/>
                <a:ea typeface="宋体" panose="02010600030101010101" pitchFamily="2" charset="-122"/>
              </a:rPr>
              <a:t>把使用后对危险度评估的理解，或使用后的建议感受，字数不限，在“学习通”讨论区提交</a:t>
            </a:r>
            <a:endParaRPr lang="en-US" altLang="zh-CN" sz="2800" dirty="0">
              <a:solidFill>
                <a:srgbClr val="0000CC"/>
              </a:solidFill>
              <a:latin typeface="宋体" panose="02010600030101010101" pitchFamily="2" charset="-122"/>
              <a:ea typeface="宋体" panose="02010600030101010101" pitchFamily="2" charset="-122"/>
            </a:endParaRPr>
          </a:p>
          <a:p>
            <a:pPr>
              <a:lnSpc>
                <a:spcPct val="80000"/>
              </a:lnSpc>
              <a:buNone/>
            </a:pPr>
            <a:endParaRPr lang="en-US" altLang="zh-CN" sz="2800" dirty="0">
              <a:latin typeface="宋体" charset="-122"/>
              <a:ea typeface="宋体" charset="-122"/>
            </a:endParaRPr>
          </a:p>
        </p:txBody>
      </p:sp>
    </p:spTree>
    <p:extLst>
      <p:ext uri="{BB962C8B-B14F-4D97-AF65-F5344CB8AC3E}">
        <p14:creationId xmlns:p14="http://schemas.microsoft.com/office/powerpoint/2010/main" val="3424818547"/>
      </p:ext>
    </p:extLst>
  </p:cSld>
  <p:clrMapOvr>
    <a:masterClrMapping/>
  </p:clrMapOvr>
  <p:transition spd="slow">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WordArt 7"/>
          <p:cNvSpPr>
            <a:spLocks noChangeArrowheads="1" noChangeShapeType="1" noTextEdit="1"/>
          </p:cNvSpPr>
          <p:nvPr/>
        </p:nvSpPr>
        <p:spPr bwMode="auto">
          <a:xfrm>
            <a:off x="2057400" y="2286000"/>
            <a:ext cx="4876800" cy="2286000"/>
          </a:xfrm>
          <a:prstGeom prst="rect">
            <a:avLst/>
          </a:prstGeom>
        </p:spPr>
        <p:txBody>
          <a:bodyPr wrap="none" fromWordArt="1">
            <a:prstTxWarp prst="textCascadeUp">
              <a:avLst>
                <a:gd name="adj" fmla="val 71653"/>
              </a:avLst>
            </a:prstTxWarp>
            <a:scene3d>
              <a:camera prst="legacyPerspectiveFront">
                <a:rot lat="20519958" lon="1080000" rev="0"/>
              </a:camera>
              <a:lightRig rig="legacyHarsh2" dir="b"/>
            </a:scene3d>
            <a:sp3d extrusionH="430200" prstMaterial="legacyMatte">
              <a:extrusionClr>
                <a:srgbClr val="FF6600"/>
              </a:extrusionClr>
              <a:contourClr>
                <a:srgbClr val="FFE701"/>
              </a:contourClr>
            </a:sp3d>
          </a:bodyPr>
          <a:lstStyle/>
          <a:p>
            <a:pPr algn="ctr"/>
            <a:r>
              <a:rPr lang="zh-CN" altLang="en-US" sz="6000" i="1" kern="10">
                <a:ln w="9525">
                  <a:round/>
                  <a:headEnd/>
                  <a:tailEnd/>
                </a:ln>
                <a:gradFill rotWithShape="1">
                  <a:gsLst>
                    <a:gs pos="0">
                      <a:srgbClr val="FFE701"/>
                    </a:gs>
                    <a:gs pos="100000">
                      <a:srgbClr val="FE3E02"/>
                    </a:gs>
                  </a:gsLst>
                  <a:lin ang="5400000" scaled="1"/>
                </a:gradFill>
                <a:latin typeface="华文新魏" panose="02010800040101010101" pitchFamily="2" charset="-122"/>
                <a:ea typeface="华文新魏" panose="02010800040101010101" pitchFamily="2" charset="-122"/>
              </a:rPr>
              <a:t>谢谢</a:t>
            </a: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3DF580-71EE-4B95-BB0C-3A8DBC3985F6}"/>
              </a:ext>
            </a:extLst>
          </p:cNvPr>
          <p:cNvSpPr>
            <a:spLocks noGrp="1"/>
          </p:cNvSpPr>
          <p:nvPr>
            <p:ph type="title"/>
          </p:nvPr>
        </p:nvSpPr>
        <p:spPr/>
        <p:txBody>
          <a:bodyPr/>
          <a:lstStyle/>
          <a:p>
            <a:r>
              <a:rPr lang="zh-CN" altLang="en-US" dirty="0"/>
              <a:t>授课安排</a:t>
            </a:r>
          </a:p>
        </p:txBody>
      </p:sp>
      <p:sp>
        <p:nvSpPr>
          <p:cNvPr id="3" name="内容占位符 2">
            <a:extLst>
              <a:ext uri="{FF2B5EF4-FFF2-40B4-BE49-F238E27FC236}">
                <a16:creationId xmlns:a16="http://schemas.microsoft.com/office/drawing/2014/main" xmlns="" id="{DF644C94-B34D-4A28-B22F-7D3F8C1D3183}"/>
              </a:ext>
            </a:extLst>
          </p:cNvPr>
          <p:cNvSpPr>
            <a:spLocks noGrp="1"/>
          </p:cNvSpPr>
          <p:nvPr>
            <p:ph idx="1"/>
          </p:nvPr>
        </p:nvSpPr>
        <p:spPr>
          <a:xfrm>
            <a:off x="457200" y="1772816"/>
            <a:ext cx="8229600" cy="4525963"/>
          </a:xfrm>
        </p:spPr>
        <p:txBody>
          <a:bodyPr/>
          <a:lstStyle/>
          <a:p>
            <a:pPr eaLnBrk="1" fontAlgn="ctr" hangingPunct="1"/>
            <a:r>
              <a:rPr lang="zh-CN" altLang="zh-CN" b="0" dirty="0"/>
              <a:t>临床预防服务</a:t>
            </a:r>
            <a:r>
              <a:rPr lang="zh-CN" altLang="en-US" b="0" dirty="0"/>
              <a:t>（翻转</a:t>
            </a:r>
            <a:r>
              <a:rPr lang="en-US" altLang="zh-CN" b="0" dirty="0"/>
              <a:t>+</a:t>
            </a:r>
            <a:r>
              <a:rPr lang="zh-CN" altLang="en-US" b="0" dirty="0"/>
              <a:t>课后练习）</a:t>
            </a:r>
            <a:endParaRPr lang="zh-CN" altLang="zh-CN" b="0" dirty="0"/>
          </a:p>
          <a:p>
            <a:pPr eaLnBrk="1" fontAlgn="ctr" hangingPunct="1"/>
            <a:r>
              <a:rPr lang="zh-CN" altLang="zh-CN" b="0" dirty="0"/>
              <a:t>健康行为干预</a:t>
            </a:r>
            <a:r>
              <a:rPr lang="zh-CN" altLang="en-US" b="0" dirty="0"/>
              <a:t>（理论课</a:t>
            </a:r>
            <a:r>
              <a:rPr lang="en-US" altLang="zh-CN" b="0" dirty="0"/>
              <a:t>+</a:t>
            </a:r>
            <a:r>
              <a:rPr lang="zh-CN" altLang="en-US" b="0" dirty="0"/>
              <a:t>翻转）</a:t>
            </a:r>
            <a:endParaRPr lang="zh-CN" altLang="zh-CN" b="0" dirty="0"/>
          </a:p>
          <a:p>
            <a:pPr eaLnBrk="1" fontAlgn="ctr" hangingPunct="1"/>
            <a:r>
              <a:rPr lang="zh-CN" altLang="zh-CN" b="0" dirty="0"/>
              <a:t>控制烟草使用</a:t>
            </a:r>
            <a:r>
              <a:rPr lang="zh-CN" altLang="en-US" b="0" dirty="0"/>
              <a:t>（翻转）</a:t>
            </a:r>
            <a:endParaRPr lang="zh-CN" altLang="zh-CN" b="0" dirty="0"/>
          </a:p>
          <a:p>
            <a:pPr eaLnBrk="1" fontAlgn="ctr" hangingPunct="1"/>
            <a:r>
              <a:rPr lang="zh-CN" altLang="zh-CN" b="0" dirty="0"/>
              <a:t>合理营养指导</a:t>
            </a:r>
            <a:r>
              <a:rPr lang="zh-CN" altLang="en-US" b="0" dirty="0"/>
              <a:t>（课堂练习）</a:t>
            </a:r>
            <a:endParaRPr lang="zh-CN" altLang="zh-CN" b="0" dirty="0"/>
          </a:p>
          <a:p>
            <a:pPr eaLnBrk="1" fontAlgn="ctr" hangingPunct="1"/>
            <a:r>
              <a:rPr lang="zh-CN" altLang="zh-CN" b="0" dirty="0"/>
              <a:t>身体活动促进</a:t>
            </a:r>
            <a:r>
              <a:rPr lang="zh-CN" altLang="en-US" b="0" dirty="0"/>
              <a:t>（翻转）</a:t>
            </a:r>
            <a:endParaRPr lang="zh-CN" altLang="zh-CN" b="0" dirty="0"/>
          </a:p>
          <a:p>
            <a:pPr eaLnBrk="1" fontAlgn="ctr" hangingPunct="1"/>
            <a:r>
              <a:rPr lang="zh-CN" altLang="zh-CN" b="0" dirty="0"/>
              <a:t>疾病的早期发现和第二级预防</a:t>
            </a:r>
            <a:r>
              <a:rPr lang="zh-CN" altLang="en-US" b="0" dirty="0"/>
              <a:t>（翻转）</a:t>
            </a:r>
            <a:endParaRPr lang="zh-CN" altLang="zh-CN" b="0" dirty="0"/>
          </a:p>
          <a:p>
            <a:pPr eaLnBrk="1" fontAlgn="ctr" hangingPunct="1"/>
            <a:endParaRPr lang="zh-CN" altLang="zh-CN" b="0" dirty="0"/>
          </a:p>
          <a:p>
            <a:pPr marL="0" indent="0">
              <a:buNone/>
            </a:pPr>
            <a:endParaRPr lang="zh-CN" altLang="en-US" dirty="0"/>
          </a:p>
        </p:txBody>
      </p:sp>
    </p:spTree>
    <p:extLst>
      <p:ext uri="{BB962C8B-B14F-4D97-AF65-F5344CB8AC3E}">
        <p14:creationId xmlns:p14="http://schemas.microsoft.com/office/powerpoint/2010/main" val="4044117302"/>
      </p:ext>
    </p:extLst>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en-US" dirty="0" smtClean="0"/>
              <a:t>理解临床预防服务的内涵，熟悉基本内容和流程</a:t>
            </a:r>
            <a:endParaRPr lang="en-US" altLang="zh-CN" dirty="0" smtClean="0"/>
          </a:p>
          <a:p>
            <a:r>
              <a:rPr lang="zh-CN" altLang="en-US" dirty="0" smtClean="0"/>
              <a:t>熟悉常用的健康行为改变理论；辨析健康教育和健康促进的差别</a:t>
            </a:r>
            <a:endParaRPr lang="en-US" altLang="zh-CN" dirty="0" smtClean="0"/>
          </a:p>
          <a:p>
            <a:r>
              <a:rPr lang="zh-CN" altLang="en-US" dirty="0" smtClean="0"/>
              <a:t>掌握三项行为咨询基本技能：</a:t>
            </a:r>
            <a:endParaRPr lang="en-US" altLang="zh-CN" dirty="0" smtClean="0"/>
          </a:p>
          <a:p>
            <a:pPr marL="0" indent="0">
              <a:buNone/>
            </a:pPr>
            <a:r>
              <a:rPr lang="en-US" altLang="zh-CN" dirty="0"/>
              <a:t> </a:t>
            </a:r>
            <a:r>
              <a:rPr lang="en-US" altLang="zh-CN" dirty="0" smtClean="0"/>
              <a:t> </a:t>
            </a:r>
            <a:r>
              <a:rPr lang="zh-CN" altLang="en-US" dirty="0" smtClean="0">
                <a:solidFill>
                  <a:srgbClr val="006699"/>
                </a:solidFill>
                <a:latin typeface="楷体" pitchFamily="49" charset="-122"/>
                <a:ea typeface="楷体" pitchFamily="49" charset="-122"/>
              </a:rPr>
              <a:t>合理</a:t>
            </a:r>
            <a:r>
              <a:rPr lang="zh-CN" altLang="en-US" dirty="0">
                <a:solidFill>
                  <a:srgbClr val="006699"/>
                </a:solidFill>
                <a:latin typeface="楷体" pitchFamily="49" charset="-122"/>
                <a:ea typeface="楷体" pitchFamily="49" charset="-122"/>
              </a:rPr>
              <a:t>膳食、戒烟、促进身体</a:t>
            </a:r>
            <a:r>
              <a:rPr lang="zh-CN" altLang="en-US" dirty="0" smtClean="0">
                <a:solidFill>
                  <a:srgbClr val="006699"/>
                </a:solidFill>
                <a:latin typeface="楷体" pitchFamily="49" charset="-122"/>
                <a:ea typeface="楷体" pitchFamily="49" charset="-122"/>
              </a:rPr>
              <a:t>活动</a:t>
            </a:r>
            <a:endParaRPr lang="en-US" altLang="zh-CN" dirty="0" smtClean="0">
              <a:solidFill>
                <a:srgbClr val="006699"/>
              </a:solidFill>
              <a:latin typeface="楷体" pitchFamily="49" charset="-122"/>
              <a:ea typeface="楷体" pitchFamily="49" charset="-122"/>
            </a:endParaRPr>
          </a:p>
          <a:p>
            <a:r>
              <a:rPr lang="zh-CN" altLang="en-US" dirty="0" smtClean="0"/>
              <a:t>理解</a:t>
            </a:r>
            <a:r>
              <a:rPr lang="zh-CN" altLang="en-US" dirty="0"/>
              <a:t>临床场所疾病的筛检方法与原则</a:t>
            </a:r>
            <a:r>
              <a:rPr lang="en-US" altLang="zh-CN" dirty="0"/>
              <a:t>   </a:t>
            </a:r>
          </a:p>
          <a:p>
            <a:endParaRPr lang="en-US" altLang="zh-CN" dirty="0" smtClean="0"/>
          </a:p>
          <a:p>
            <a:pPr>
              <a:buFont typeface="Wingdings" pitchFamily="2" charset="2"/>
              <a:buChar char="u"/>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662864158"/>
      </p:ext>
    </p:extLst>
  </p:cSld>
  <p:clrMapOvr>
    <a:masterClrMapping/>
  </p:clrMapOvr>
  <p:transition spd="slow">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979712" y="332656"/>
            <a:ext cx="73580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dirty="0"/>
              <a:t>本次课程目的要求</a:t>
            </a:r>
          </a:p>
        </p:txBody>
      </p:sp>
      <p:sp>
        <p:nvSpPr>
          <p:cNvPr id="9219" name="Rectangle 3"/>
          <p:cNvSpPr>
            <a:spLocks noGrp="1" noChangeArrowheads="1"/>
          </p:cNvSpPr>
          <p:nvPr>
            <p:ph type="body" idx="1"/>
          </p:nvPr>
        </p:nvSpPr>
        <p:spPr bwMode="auto">
          <a:xfrm>
            <a:off x="395536" y="1700808"/>
            <a:ext cx="8604250" cy="4248174"/>
          </a:xfrm>
          <a:extLst/>
        </p:spPr>
        <p:txBody>
          <a:bodyPr vert="horz" wrap="square" lIns="91440" tIns="45720" rIns="91440" bIns="45720" numCol="1" anchor="t" anchorCtr="0" compatLnSpc="1">
            <a:prstTxWarp prst="textNoShape">
              <a:avLst/>
            </a:prstTxWarp>
          </a:bodyPr>
          <a:lstStyle/>
          <a:p>
            <a:pPr lvl="0">
              <a:lnSpc>
                <a:spcPct val="150000"/>
              </a:lnSpc>
            </a:pPr>
            <a:r>
              <a:rPr lang="zh-CN" altLang="zh-CN" sz="2800" dirty="0"/>
              <a:t>学会临床预防服务的基本概念，加深对临床预防服务在个性化预防作用的认识。</a:t>
            </a:r>
          </a:p>
          <a:p>
            <a:pPr lvl="0">
              <a:lnSpc>
                <a:spcPct val="150000"/>
              </a:lnSpc>
            </a:pPr>
            <a:r>
              <a:rPr lang="zh-CN" altLang="zh-CN" sz="2800" dirty="0"/>
              <a:t>学到临床预防服务的内容，以及在临床场所如何实施这些内容。</a:t>
            </a:r>
          </a:p>
          <a:p>
            <a:pPr lvl="0">
              <a:lnSpc>
                <a:spcPct val="150000"/>
              </a:lnSpc>
            </a:pPr>
            <a:r>
              <a:rPr lang="zh-CN" altLang="zh-CN" sz="2800" dirty="0"/>
              <a:t>学会如何实施健康危险度评估的方法，以及在临床场所如何收集危险因素和制定健康维护计划。</a:t>
            </a:r>
          </a:p>
          <a:p>
            <a:pPr marL="1077913" indent="-1077913" eaLnBrk="1" hangingPunct="1">
              <a:lnSpc>
                <a:spcPct val="150000"/>
              </a:lnSpc>
              <a:buNone/>
              <a:defRPr/>
            </a:pPr>
            <a:r>
              <a:rPr lang="zh-CN" altLang="en-US" sz="2800" dirty="0">
                <a:solidFill>
                  <a:srgbClr val="FF0000"/>
                </a:solidFill>
                <a:latin typeface="楷体_GB2312" pitchFamily="49" charset="-122"/>
              </a:rPr>
              <a:t>实习</a:t>
            </a:r>
            <a:r>
              <a:rPr lang="en-US" altLang="zh-CN" sz="2800" dirty="0">
                <a:solidFill>
                  <a:srgbClr val="FF0000"/>
                </a:solidFill>
                <a:latin typeface="楷体_GB2312" pitchFamily="49" charset="-122"/>
              </a:rPr>
              <a:t>: </a:t>
            </a:r>
            <a:r>
              <a:rPr lang="zh-CN" altLang="en-US" sz="2800" dirty="0">
                <a:solidFill>
                  <a:srgbClr val="FF0000"/>
                </a:solidFill>
                <a:latin typeface="楷体_GB2312" pitchFamily="49" charset="-122"/>
              </a:rPr>
              <a:t>健康危险度评估系统软件</a:t>
            </a:r>
          </a:p>
          <a:p>
            <a:pPr marL="1077913" indent="-1077913" eaLnBrk="1" hangingPunct="1">
              <a:lnSpc>
                <a:spcPct val="90000"/>
              </a:lnSpc>
              <a:buFont typeface="Symbol" panose="05050102010706020507" pitchFamily="18" charset="2"/>
              <a:buNone/>
              <a:defRPr/>
            </a:pPr>
            <a:endParaRPr lang="zh-CN" altLang="en-US" sz="2800" dirty="0">
              <a:solidFill>
                <a:srgbClr val="FF0000"/>
              </a:solidFill>
              <a:latin typeface="楷体_GB2312" pitchFamily="49" charset="-122"/>
            </a:endParaRPr>
          </a:p>
          <a:p>
            <a:pPr marL="1077913" indent="-1077913" eaLnBrk="1" hangingPunct="1">
              <a:lnSpc>
                <a:spcPct val="90000"/>
              </a:lnSpc>
              <a:buFont typeface="Wingdings" panose="05000000000000000000" pitchFamily="2" charset="2"/>
              <a:buNone/>
              <a:defRPr/>
            </a:pPr>
            <a:endParaRPr lang="zh-CN" altLang="en-US" sz="2800" dirty="0">
              <a:latin typeface="楷体_GB2312" pitchFamily="49" charset="-122"/>
            </a:endParaRPr>
          </a:p>
          <a:p>
            <a:pPr marL="1077913" indent="-1077913" eaLnBrk="1" hangingPunct="1">
              <a:lnSpc>
                <a:spcPct val="90000"/>
              </a:lnSpc>
              <a:buFont typeface="Wingdings" panose="05000000000000000000" pitchFamily="2" charset="2"/>
              <a:buNone/>
              <a:defRPr/>
            </a:pPr>
            <a:r>
              <a:rPr lang="zh-CN" altLang="en-US" sz="2800" dirty="0">
                <a:latin typeface="楷体_GB2312" pitchFamily="49" charset="-122"/>
              </a:rPr>
              <a:t>     </a:t>
            </a:r>
          </a:p>
          <a:p>
            <a:pPr marL="1077913" indent="-1077913" eaLnBrk="1" hangingPunct="1">
              <a:lnSpc>
                <a:spcPct val="90000"/>
              </a:lnSpc>
              <a:buFont typeface="Wingdings" panose="05000000000000000000" pitchFamily="2" charset="2"/>
              <a:buNone/>
              <a:defRPr/>
            </a:pPr>
            <a:endParaRPr lang="zh-CN" altLang="en-US" sz="2800" dirty="0">
              <a:latin typeface="楷体_GB2312" pitchFamily="49" charset="-122"/>
            </a:endParaRPr>
          </a:p>
          <a:p>
            <a:pPr marL="1077913" indent="-1077913" eaLnBrk="1" hangingPunct="1">
              <a:lnSpc>
                <a:spcPct val="90000"/>
              </a:lnSpc>
              <a:buFont typeface="Wingdings" panose="05000000000000000000" pitchFamily="2" charset="2"/>
              <a:buNone/>
              <a:defRPr/>
            </a:pPr>
            <a:r>
              <a:rPr lang="zh-CN" altLang="en-US" sz="1900" dirty="0">
                <a:latin typeface="楷体_GB2312" pitchFamily="49" charset="-122"/>
              </a:rPr>
              <a:t>     </a:t>
            </a:r>
          </a:p>
          <a:p>
            <a:pPr marL="1077913" indent="-1077913" eaLnBrk="1" hangingPunct="1">
              <a:lnSpc>
                <a:spcPct val="90000"/>
              </a:lnSpc>
              <a:buFont typeface="Wingdings" panose="05000000000000000000" pitchFamily="2" charset="2"/>
              <a:buNone/>
              <a:defRPr/>
            </a:pPr>
            <a:endParaRPr lang="zh-CN" altLang="en-US" sz="1900" dirty="0">
              <a:latin typeface="楷体_GB2312" pitchFamily="49" charset="-122"/>
            </a:endParaRPr>
          </a:p>
        </p:txBody>
      </p:sp>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32656"/>
            <a:ext cx="7619136" cy="1143000"/>
          </a:xfrm>
        </p:spPr>
        <p:txBody>
          <a:bodyPr/>
          <a:lstStyle/>
          <a:p>
            <a:r>
              <a:rPr lang="zh-CN" altLang="zh-CN" dirty="0"/>
              <a:t>“临床预防服务”翻转课堂流程</a:t>
            </a:r>
            <a:br>
              <a:rPr lang="zh-CN" altLang="zh-CN" dirty="0"/>
            </a:br>
            <a:endParaRPr lang="zh-CN" altLang="en-US" dirty="0"/>
          </a:p>
        </p:txBody>
      </p:sp>
      <p:sp>
        <p:nvSpPr>
          <p:cNvPr id="3" name="内容占位符 2"/>
          <p:cNvSpPr>
            <a:spLocks noGrp="1"/>
          </p:cNvSpPr>
          <p:nvPr>
            <p:ph idx="1"/>
          </p:nvPr>
        </p:nvSpPr>
        <p:spPr>
          <a:xfrm>
            <a:off x="457200" y="1600200"/>
            <a:ext cx="8579296" cy="4525963"/>
          </a:xfrm>
        </p:spPr>
        <p:txBody>
          <a:bodyPr/>
          <a:lstStyle/>
          <a:p>
            <a:pPr>
              <a:lnSpc>
                <a:spcPct val="150000"/>
              </a:lnSpc>
            </a:pPr>
            <a:r>
              <a:rPr lang="zh-CN" altLang="zh-CN" sz="2800" dirty="0"/>
              <a:t>课前观看视频和书本相关章节</a:t>
            </a:r>
            <a:endParaRPr lang="en-US" altLang="zh-CN" sz="2800" dirty="0"/>
          </a:p>
          <a:p>
            <a:pPr lvl="0">
              <a:lnSpc>
                <a:spcPct val="150000"/>
              </a:lnSpc>
            </a:pPr>
            <a:r>
              <a:rPr lang="zh-CN" altLang="zh-CN" sz="2800" dirty="0"/>
              <a:t>分组：每班分为</a:t>
            </a:r>
            <a:r>
              <a:rPr lang="zh-CN" altLang="en-US" sz="2800" dirty="0"/>
              <a:t>十五</a:t>
            </a:r>
            <a:r>
              <a:rPr lang="zh-CN" altLang="zh-CN" sz="2800" dirty="0"/>
              <a:t>组，每组选定一位组长</a:t>
            </a:r>
          </a:p>
          <a:p>
            <a:pPr>
              <a:lnSpc>
                <a:spcPct val="150000"/>
              </a:lnSpc>
            </a:pPr>
            <a:r>
              <a:rPr lang="zh-CN" altLang="zh-CN" sz="2800" dirty="0"/>
              <a:t>课前测试：用时</a:t>
            </a:r>
            <a:r>
              <a:rPr lang="en-US" altLang="zh-CN" sz="2800" dirty="0"/>
              <a:t>2</a:t>
            </a:r>
            <a:r>
              <a:rPr lang="zh-CN" altLang="zh-CN" sz="2800" dirty="0"/>
              <a:t>分钟</a:t>
            </a:r>
          </a:p>
          <a:p>
            <a:pPr>
              <a:lnSpc>
                <a:spcPct val="150000"/>
              </a:lnSpc>
            </a:pPr>
            <a:r>
              <a:rPr lang="en-US" altLang="zh-CN" sz="2800" dirty="0"/>
              <a:t>Presentation</a:t>
            </a:r>
            <a:r>
              <a:rPr lang="zh-CN" altLang="zh-CN" sz="2800" dirty="0"/>
              <a:t>：</a:t>
            </a:r>
            <a:r>
              <a:rPr lang="en-US" altLang="zh-CN" sz="2800" dirty="0"/>
              <a:t>3</a:t>
            </a:r>
            <a:r>
              <a:rPr lang="zh-CN" altLang="zh-CN" sz="2800" dirty="0"/>
              <a:t>组在课堂上做现场汇报</a:t>
            </a:r>
            <a:r>
              <a:rPr lang="zh-CN" altLang="en-US" sz="2800" dirty="0"/>
              <a:t>并提问</a:t>
            </a:r>
            <a:r>
              <a:rPr lang="zh-CN" altLang="zh-CN" sz="2800" dirty="0"/>
              <a:t>，其他</a:t>
            </a:r>
            <a:r>
              <a:rPr lang="zh-CN" altLang="en-US" sz="2800" dirty="0"/>
              <a:t>准备回答</a:t>
            </a:r>
            <a:endParaRPr lang="zh-CN" altLang="zh-CN" sz="2800" dirty="0"/>
          </a:p>
          <a:p>
            <a:pPr>
              <a:lnSpc>
                <a:spcPct val="150000"/>
              </a:lnSpc>
            </a:pPr>
            <a:r>
              <a:rPr lang="zh-CN" altLang="zh-CN" sz="2800" dirty="0"/>
              <a:t>课堂讨论及总结</a:t>
            </a:r>
            <a:endParaRPr lang="en-US" altLang="zh-CN" sz="2800" dirty="0"/>
          </a:p>
          <a:p>
            <a:pPr>
              <a:lnSpc>
                <a:spcPct val="150000"/>
              </a:lnSpc>
            </a:pPr>
            <a:r>
              <a:rPr lang="zh-CN" altLang="zh-CN" sz="2800" dirty="0"/>
              <a:t>课后作业：</a:t>
            </a:r>
            <a:r>
              <a:rPr lang="zh-CN" altLang="en-US" sz="2800" dirty="0"/>
              <a:t>健康</a:t>
            </a:r>
            <a:r>
              <a:rPr lang="zh-CN" altLang="zh-CN" sz="2800" dirty="0"/>
              <a:t>危险度评估网站 </a:t>
            </a:r>
          </a:p>
          <a:p>
            <a:endParaRPr lang="zh-CN" altLang="en-US" dirty="0"/>
          </a:p>
        </p:txBody>
      </p:sp>
    </p:spTree>
    <p:extLst>
      <p:ext uri="{BB962C8B-B14F-4D97-AF65-F5344CB8AC3E}">
        <p14:creationId xmlns:p14="http://schemas.microsoft.com/office/powerpoint/2010/main" val="1732873540"/>
      </p:ext>
    </p:extLst>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课前测试</a:t>
            </a:r>
          </a:p>
        </p:txBody>
      </p:sp>
      <p:sp>
        <p:nvSpPr>
          <p:cNvPr id="3" name="内容占位符 2"/>
          <p:cNvSpPr>
            <a:spLocks noGrp="1"/>
          </p:cNvSpPr>
          <p:nvPr>
            <p:ph idx="1"/>
          </p:nvPr>
        </p:nvSpPr>
        <p:spPr/>
        <p:txBody>
          <a:bodyPr/>
          <a:lstStyle/>
          <a:p>
            <a:pPr>
              <a:lnSpc>
                <a:spcPct val="150000"/>
              </a:lnSpc>
            </a:pPr>
            <a:r>
              <a:rPr lang="zh-CN" altLang="en-US" sz="2800" dirty="0"/>
              <a:t>共</a:t>
            </a:r>
            <a:r>
              <a:rPr lang="en-US" altLang="zh-CN" sz="2800" dirty="0"/>
              <a:t>4</a:t>
            </a:r>
            <a:r>
              <a:rPr lang="zh-CN" altLang="en-US" sz="2800" dirty="0"/>
              <a:t>题，</a:t>
            </a:r>
            <a:r>
              <a:rPr lang="zh-CN" altLang="zh-CN" sz="2800" dirty="0"/>
              <a:t>用时</a:t>
            </a:r>
            <a:r>
              <a:rPr lang="en-US" altLang="zh-CN" sz="2800" dirty="0"/>
              <a:t>2</a:t>
            </a:r>
            <a:r>
              <a:rPr lang="zh-CN" altLang="zh-CN" sz="2800" dirty="0"/>
              <a:t>分钟</a:t>
            </a:r>
            <a:endParaRPr lang="en-US" altLang="zh-CN" sz="2800" dirty="0"/>
          </a:p>
          <a:p>
            <a:pPr>
              <a:lnSpc>
                <a:spcPct val="150000"/>
              </a:lnSpc>
            </a:pPr>
            <a:r>
              <a:rPr lang="zh-CN" altLang="en-US" sz="2800" dirty="0"/>
              <a:t>提醒：</a:t>
            </a:r>
            <a:r>
              <a:rPr lang="en-US" altLang="zh-CN" sz="2800" dirty="0"/>
              <a:t>2</a:t>
            </a:r>
            <a:r>
              <a:rPr lang="zh-CN" altLang="en-US" sz="2800" dirty="0"/>
              <a:t>分钟后系统自动关闭，请及时提交</a:t>
            </a:r>
            <a:endParaRPr lang="zh-CN" altLang="en-US" dirty="0"/>
          </a:p>
        </p:txBody>
      </p:sp>
    </p:spTree>
    <p:extLst>
      <p:ext uri="{BB962C8B-B14F-4D97-AF65-F5344CB8AC3E}">
        <p14:creationId xmlns:p14="http://schemas.microsoft.com/office/powerpoint/2010/main" val="2858338677"/>
      </p:ext>
    </p:extLst>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zh-CN" dirty="0"/>
              <a:t>汇报</a:t>
            </a:r>
            <a:endParaRPr lang="zh-CN" altLang="en-US" dirty="0"/>
          </a:p>
        </p:txBody>
      </p:sp>
      <p:sp>
        <p:nvSpPr>
          <p:cNvPr id="3" name="内容占位符 2"/>
          <p:cNvSpPr>
            <a:spLocks noGrp="1"/>
          </p:cNvSpPr>
          <p:nvPr>
            <p:ph idx="1"/>
          </p:nvPr>
        </p:nvSpPr>
        <p:spPr/>
        <p:txBody>
          <a:bodyPr/>
          <a:lstStyle/>
          <a:p>
            <a:pPr lvl="0">
              <a:lnSpc>
                <a:spcPts val="4000"/>
              </a:lnSpc>
            </a:pPr>
            <a:r>
              <a:rPr lang="zh-CN" altLang="zh-CN" sz="2800" dirty="0"/>
              <a:t>主题</a:t>
            </a:r>
            <a:r>
              <a:rPr lang="en-US" altLang="zh-CN" sz="2800" dirty="0"/>
              <a:t>1</a:t>
            </a:r>
            <a:r>
              <a:rPr lang="zh-CN" altLang="en-US" sz="2800" dirty="0"/>
              <a:t>：</a:t>
            </a:r>
            <a:r>
              <a:rPr lang="zh-CN" altLang="zh-CN" sz="2800" dirty="0"/>
              <a:t>设计一个案例，根据案例介绍临床预防服务的定义及内容。</a:t>
            </a:r>
          </a:p>
          <a:p>
            <a:pPr lvl="0">
              <a:lnSpc>
                <a:spcPts val="4000"/>
              </a:lnSpc>
            </a:pPr>
            <a:r>
              <a:rPr lang="zh-CN" altLang="zh-CN" sz="2800" dirty="0"/>
              <a:t>主题</a:t>
            </a:r>
            <a:r>
              <a:rPr lang="en-US" altLang="zh-CN" sz="2800" dirty="0"/>
              <a:t>2</a:t>
            </a:r>
            <a:r>
              <a:rPr lang="zh-CN" altLang="en-US" sz="2800" dirty="0"/>
              <a:t>：</a:t>
            </a:r>
            <a:r>
              <a:rPr lang="zh-CN" altLang="zh-CN" sz="2800" dirty="0"/>
              <a:t>介绍临床预防服务的实施基本步骤，并根据设计的一个案例制定个体化的健康维护计划。</a:t>
            </a:r>
          </a:p>
          <a:p>
            <a:pPr lvl="0">
              <a:lnSpc>
                <a:spcPts val="4000"/>
              </a:lnSpc>
            </a:pPr>
            <a:r>
              <a:rPr lang="zh-CN" altLang="zh-CN" sz="2800" dirty="0"/>
              <a:t>主题</a:t>
            </a:r>
            <a:r>
              <a:rPr lang="en-US" altLang="zh-CN" sz="2800" dirty="0"/>
              <a:t>3</a:t>
            </a:r>
            <a:r>
              <a:rPr lang="zh-CN" altLang="en-US" sz="2800" dirty="0"/>
              <a:t>：</a:t>
            </a:r>
            <a:r>
              <a:rPr lang="zh-CN" altLang="zh-CN" sz="2800" dirty="0"/>
              <a:t>目前市场上有很多体检机构，追求“全面，最新，高端”。结合临床预防服务的循证原则以及美国预防服务工作组的临床预防服务建议，谈谈你对于体检的看法。</a:t>
            </a:r>
            <a:endParaRPr lang="en-US" altLang="zh-CN" sz="2800" dirty="0"/>
          </a:p>
          <a:p>
            <a:pPr lvl="0">
              <a:lnSpc>
                <a:spcPts val="4000"/>
              </a:lnSpc>
            </a:pPr>
            <a:r>
              <a:rPr lang="zh-CN" altLang="en-US" sz="2800" dirty="0"/>
              <a:t>每组汇报时间控制在</a:t>
            </a:r>
            <a:r>
              <a:rPr lang="en-US" altLang="zh-CN" sz="2800" dirty="0"/>
              <a:t>15</a:t>
            </a:r>
            <a:r>
              <a:rPr lang="zh-CN" altLang="en-US" sz="2800" dirty="0"/>
              <a:t>分钟之内</a:t>
            </a:r>
            <a:endParaRPr lang="zh-CN" altLang="zh-CN" sz="2800" dirty="0"/>
          </a:p>
          <a:p>
            <a:endParaRPr lang="zh-CN" altLang="en-US" dirty="0"/>
          </a:p>
        </p:txBody>
      </p:sp>
    </p:spTree>
    <p:extLst>
      <p:ext uri="{BB962C8B-B14F-4D97-AF65-F5344CB8AC3E}">
        <p14:creationId xmlns:p14="http://schemas.microsoft.com/office/powerpoint/2010/main" val="3052071324"/>
      </p:ext>
    </p:extLst>
  </p:cSld>
  <p:clrMapOvr>
    <a:masterClrMapping/>
  </p:clrMapOvr>
  <p:transition spd="slow">
    <p:circle/>
  </p:transition>
</p:sld>
</file>

<file path=ppt/theme/theme1.xml><?xml version="1.0" encoding="utf-8"?>
<a:theme xmlns:a="http://schemas.openxmlformats.org/drawingml/2006/main" name="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科技产业简报一</Template>
  <TotalTime>3034</TotalTime>
  <Words>1937</Words>
  <Application>Microsoft Office PowerPoint</Application>
  <PresentationFormat>全屏显示(4:3)</PresentationFormat>
  <Paragraphs>431</Paragraphs>
  <Slides>39</Slides>
  <Notes>14</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39</vt:i4>
      </vt:variant>
    </vt:vector>
  </HeadingPairs>
  <TitlesOfParts>
    <vt:vector size="45" baseType="lpstr">
      <vt:lpstr>科技产业简报一</vt:lpstr>
      <vt:lpstr>2_科技产业简报一</vt:lpstr>
      <vt:lpstr>3_科技产业简报一</vt:lpstr>
      <vt:lpstr>1_科技产业简报一</vt:lpstr>
      <vt:lpstr>5_科技产业简报一</vt:lpstr>
      <vt:lpstr>位图图像</vt:lpstr>
      <vt:lpstr>PowerPoint 演示文稿</vt:lpstr>
      <vt:lpstr>PowerPoint 演示文稿</vt:lpstr>
      <vt:lpstr>第一模块 临床预防服务</vt:lpstr>
      <vt:lpstr>授课安排</vt:lpstr>
      <vt:lpstr>要求</vt:lpstr>
      <vt:lpstr>本次课程目的要求</vt:lpstr>
      <vt:lpstr>“临床预防服务”翻转课堂流程 </vt:lpstr>
      <vt:lpstr>课前测试</vt:lpstr>
      <vt:lpstr>课堂汇报</vt:lpstr>
      <vt:lpstr>五星级医生</vt:lpstr>
      <vt:lpstr>临床预防服务的概念</vt:lpstr>
      <vt:lpstr>临床预防服务的内容</vt:lpstr>
      <vt:lpstr>如何咨询和劝导？</vt:lpstr>
      <vt:lpstr>PowerPoint 演示文稿</vt:lpstr>
      <vt:lpstr>临床预防服务推荐分级表 </vt:lpstr>
      <vt:lpstr>美国预防服务工作组A和B等级的临床预防服务建议</vt:lpstr>
      <vt:lpstr>临床预防服务实施的原则</vt:lpstr>
      <vt:lpstr>健康信息收集与危险度评估</vt:lpstr>
      <vt:lpstr>健康信息收集的内容</vt:lpstr>
      <vt:lpstr>健康信息收集注意事项</vt:lpstr>
      <vt:lpstr>健康风险评估</vt:lpstr>
      <vt:lpstr>PowerPoint 演示文稿</vt:lpstr>
      <vt:lpstr>危险度评估-预防医学教研室</vt:lpstr>
      <vt:lpstr>注册界面-2020第二学期预防医学</vt:lpstr>
      <vt:lpstr>管理员审核后再次登入，选择综合问卷填写</vt:lpstr>
      <vt:lpstr>填写后，出综合评估报告</vt:lpstr>
      <vt:lpstr>PowerPoint 演示文稿</vt:lpstr>
      <vt:lpstr>健康维护计划</vt:lpstr>
      <vt:lpstr>其他HRAS</vt:lpstr>
      <vt:lpstr>健康维护计划 health maintenance schedule</vt:lpstr>
      <vt:lpstr>如何制定健康维护计划</vt:lpstr>
      <vt:lpstr>预防保健时间表</vt:lpstr>
      <vt:lpstr>图 儿童预防保健时间表</vt:lpstr>
      <vt:lpstr>图 成人预防保健时间表</vt:lpstr>
      <vt:lpstr>小 结</vt:lpstr>
      <vt:lpstr>PowerPoint 演示文稿</vt:lpstr>
      <vt:lpstr>推荐阅读书目及网站</vt:lpstr>
      <vt:lpstr>课后作业</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user</cp:lastModifiedBy>
  <cp:revision>222</cp:revision>
  <cp:lastPrinted>1601-01-01T00:00:00Z</cp:lastPrinted>
  <dcterms:created xsi:type="dcterms:W3CDTF">2004-02-17T12:18:53Z</dcterms:created>
  <dcterms:modified xsi:type="dcterms:W3CDTF">2021-03-09T05:57:51Z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TC010596912052</vt:lpwstr>
  </property>
</Properties>
</file>