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4"/>
  </p:notesMasterIdLst>
  <p:sldIdLst>
    <p:sldId id="770" r:id="rId2"/>
    <p:sldId id="673" r:id="rId3"/>
    <p:sldId id="721" r:id="rId4"/>
    <p:sldId id="722" r:id="rId5"/>
    <p:sldId id="726" r:id="rId6"/>
    <p:sldId id="727" r:id="rId7"/>
    <p:sldId id="814" r:id="rId8"/>
    <p:sldId id="815" r:id="rId9"/>
    <p:sldId id="728" r:id="rId10"/>
    <p:sldId id="719" r:id="rId11"/>
    <p:sldId id="790" r:id="rId12"/>
    <p:sldId id="791" r:id="rId13"/>
    <p:sldId id="718" r:id="rId14"/>
    <p:sldId id="725" r:id="rId15"/>
    <p:sldId id="789" r:id="rId16"/>
    <p:sldId id="723" r:id="rId17"/>
    <p:sldId id="738" r:id="rId18"/>
    <p:sldId id="739" r:id="rId19"/>
    <p:sldId id="794" r:id="rId20"/>
    <p:sldId id="800" r:id="rId21"/>
    <p:sldId id="824" r:id="rId22"/>
    <p:sldId id="799" r:id="rId23"/>
    <p:sldId id="743" r:id="rId24"/>
    <p:sldId id="744" r:id="rId25"/>
    <p:sldId id="817" r:id="rId26"/>
    <p:sldId id="818" r:id="rId27"/>
    <p:sldId id="745" r:id="rId28"/>
    <p:sldId id="746" r:id="rId29"/>
    <p:sldId id="813" r:id="rId30"/>
    <p:sldId id="816" r:id="rId31"/>
    <p:sldId id="822" r:id="rId32"/>
    <p:sldId id="748" r:id="rId33"/>
    <p:sldId id="819" r:id="rId34"/>
    <p:sldId id="823" r:id="rId35"/>
    <p:sldId id="801" r:id="rId36"/>
    <p:sldId id="749" r:id="rId37"/>
    <p:sldId id="735" r:id="rId38"/>
    <p:sldId id="751" r:id="rId39"/>
    <p:sldId id="752" r:id="rId40"/>
    <p:sldId id="753" r:id="rId41"/>
    <p:sldId id="754" r:id="rId42"/>
    <p:sldId id="825" r:id="rId43"/>
    <p:sldId id="612" r:id="rId44"/>
    <p:sldId id="730" r:id="rId45"/>
    <p:sldId id="729" r:id="rId46"/>
    <p:sldId id="731" r:id="rId47"/>
    <p:sldId id="732" r:id="rId48"/>
    <p:sldId id="826" r:id="rId49"/>
    <p:sldId id="622" r:id="rId50"/>
    <p:sldId id="827" r:id="rId51"/>
    <p:sldId id="828" r:id="rId52"/>
    <p:sldId id="838" r:id="rId53"/>
    <p:sldId id="623" r:id="rId54"/>
    <p:sldId id="829" r:id="rId55"/>
    <p:sldId id="830" r:id="rId56"/>
    <p:sldId id="831" r:id="rId57"/>
    <p:sldId id="832" r:id="rId58"/>
    <p:sldId id="835" r:id="rId59"/>
    <p:sldId id="836" r:id="rId60"/>
    <p:sldId id="837" r:id="rId61"/>
    <p:sldId id="635" r:id="rId62"/>
    <p:sldId id="687" r:id="rId63"/>
    <p:sldId id="688" r:id="rId64"/>
    <p:sldId id="689" r:id="rId65"/>
    <p:sldId id="690" r:id="rId66"/>
    <p:sldId id="734" r:id="rId67"/>
    <p:sldId id="761" r:id="rId68"/>
    <p:sldId id="760" r:id="rId69"/>
    <p:sldId id="737" r:id="rId70"/>
    <p:sldId id="788" r:id="rId71"/>
    <p:sldId id="768" r:id="rId72"/>
    <p:sldId id="769" r:id="rId73"/>
  </p:sldIdLst>
  <p:sldSz cx="9144000" cy="6858000" type="screen4x3"/>
  <p:notesSz cx="6858000" cy="9144000"/>
  <p:custDataLst>
    <p:tags r:id="rId75"/>
  </p:custDataLst>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9900"/>
    <a:srgbClr val="0033CC"/>
    <a:srgbClr val="FFFFFF"/>
    <a:srgbClr val="000000"/>
    <a:srgbClr val="DB671F"/>
    <a:srgbClr val="990033"/>
    <a:srgbClr val="7030A0"/>
    <a:srgbClr val="E5B7B7"/>
    <a:srgbClr val="EFB4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92146" autoAdjust="0"/>
  </p:normalViewPr>
  <p:slideViewPr>
    <p:cSldViewPr>
      <p:cViewPr>
        <p:scale>
          <a:sx n="81" d="100"/>
          <a:sy n="81" d="100"/>
        </p:scale>
        <p:origin x="463" y="51"/>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5197BEC-CB0E-4326-8CC4-23B2EFEC52D2}" type="doc">
      <dgm:prSet loTypeId="urn:microsoft.com/office/officeart/2005/8/layout/cycle7" loCatId="cycle" qsTypeId="urn:microsoft.com/office/officeart/2005/8/quickstyle/simple1" qsCatId="simple" csTypeId="urn:microsoft.com/office/officeart/2005/8/colors/colorful3" csCatId="colorful" phldr="1"/>
      <dgm:spPr/>
      <dgm:t>
        <a:bodyPr/>
        <a:lstStyle/>
        <a:p>
          <a:endParaRPr lang="zh-CN" altLang="en-US"/>
        </a:p>
      </dgm:t>
    </dgm:pt>
    <dgm:pt modelId="{299EBA4D-F106-4079-8F6A-7AE4B7E54683}">
      <dgm:prSet phldrT="[文本]"/>
      <dgm:spPr>
        <a:solidFill>
          <a:schemeClr val="bg1"/>
        </a:solidFill>
      </dgm:spPr>
      <dgm:t>
        <a:bodyPr/>
        <a:lstStyle/>
        <a:p>
          <a:r>
            <a:rPr lang="zh-CN" altLang="en-US" b="1" dirty="0">
              <a:solidFill>
                <a:srgbClr val="FFFFFF"/>
              </a:solidFill>
              <a:latin typeface="+mj-ea"/>
              <a:ea typeface="+mj-ea"/>
            </a:rPr>
            <a:t>环境因素</a:t>
          </a:r>
          <a:endParaRPr lang="en-US" altLang="zh-CN" b="1" dirty="0">
            <a:solidFill>
              <a:srgbClr val="FFFFFF"/>
            </a:solidFill>
            <a:latin typeface="+mj-ea"/>
            <a:ea typeface="+mj-ea"/>
          </a:endParaRPr>
        </a:p>
        <a:p>
          <a:r>
            <a:rPr lang="en-US" altLang="zh-CN" b="1" dirty="0">
              <a:solidFill>
                <a:srgbClr val="FFFFFF"/>
              </a:solidFill>
              <a:latin typeface="+mj-ea"/>
              <a:ea typeface="+mj-ea"/>
            </a:rPr>
            <a:t>(e</a:t>
          </a:r>
          <a:r>
            <a:rPr lang="en-US" altLang="zh-CN" b="1" dirty="0">
              <a:solidFill>
                <a:srgbClr val="FFFFFF"/>
              </a:solidFill>
              <a:latin typeface="+mj-ea"/>
              <a:ea typeface="+mj-ea"/>
              <a:cs typeface="Times New Roman" panose="02020603050405020304" pitchFamily="18" charset="0"/>
            </a:rPr>
            <a:t>nvironment</a:t>
          </a:r>
          <a:r>
            <a:rPr lang="en-US" altLang="zh-CN" b="1" dirty="0">
              <a:solidFill>
                <a:srgbClr val="FFFFFF"/>
              </a:solidFill>
              <a:latin typeface="+mj-ea"/>
              <a:ea typeface="+mj-ea"/>
            </a:rPr>
            <a:t>)</a:t>
          </a:r>
        </a:p>
      </dgm:t>
    </dgm:pt>
    <dgm:pt modelId="{23E0C080-D18E-4F89-9A94-D078D11346B4}" type="parTrans" cxnId="{7F9184F9-E7C1-4513-8C29-A4228E8B2953}">
      <dgm:prSet/>
      <dgm:spPr/>
      <dgm:t>
        <a:bodyPr/>
        <a:lstStyle/>
        <a:p>
          <a:endParaRPr lang="zh-CN" altLang="en-US"/>
        </a:p>
      </dgm:t>
    </dgm:pt>
    <dgm:pt modelId="{9855713D-9415-4DA9-9A9C-A980F77FAD0B}" type="sibTrans" cxnId="{7F9184F9-E7C1-4513-8C29-A4228E8B2953}">
      <dgm:prSet/>
      <dgm:spPr>
        <a:solidFill>
          <a:schemeClr val="bg1"/>
        </a:solidFill>
      </dgm:spPr>
      <dgm:t>
        <a:bodyPr/>
        <a:lstStyle/>
        <a:p>
          <a:endParaRPr lang="zh-CN" altLang="en-US"/>
        </a:p>
      </dgm:t>
    </dgm:pt>
    <dgm:pt modelId="{79F3CA71-2D78-47C3-8B62-9649E6BD29C9}">
      <dgm:prSet phldrT="[文本]"/>
      <dgm:spPr>
        <a:solidFill>
          <a:srgbClr val="009900"/>
        </a:solidFill>
      </dgm:spPr>
      <dgm:t>
        <a:bodyPr/>
        <a:lstStyle/>
        <a:p>
          <a:r>
            <a:rPr lang="zh-CN" altLang="en-US" b="1" dirty="0">
              <a:solidFill>
                <a:srgbClr val="FFFFFF"/>
              </a:solidFill>
              <a:latin typeface="+mj-ea"/>
              <a:ea typeface="+mj-ea"/>
            </a:rPr>
            <a:t>行为表现</a:t>
          </a:r>
          <a:r>
            <a:rPr lang="en-US" altLang="zh-CN" b="1" dirty="0">
              <a:solidFill>
                <a:srgbClr val="FFFFFF"/>
              </a:solidFill>
              <a:latin typeface="+mj-ea"/>
              <a:ea typeface="+mj-ea"/>
            </a:rPr>
            <a:t>(behavior)</a:t>
          </a:r>
          <a:endParaRPr lang="zh-CN" altLang="en-US" b="1" dirty="0">
            <a:solidFill>
              <a:srgbClr val="FFFFFF"/>
            </a:solidFill>
            <a:latin typeface="+mj-ea"/>
            <a:ea typeface="+mj-ea"/>
          </a:endParaRPr>
        </a:p>
      </dgm:t>
    </dgm:pt>
    <dgm:pt modelId="{AEC0DE66-F340-40C2-94E8-492B48353411}" type="parTrans" cxnId="{398196FB-F4EA-4812-972C-08802E0978FD}">
      <dgm:prSet/>
      <dgm:spPr/>
      <dgm:t>
        <a:bodyPr/>
        <a:lstStyle/>
        <a:p>
          <a:endParaRPr lang="zh-CN" altLang="en-US"/>
        </a:p>
      </dgm:t>
    </dgm:pt>
    <dgm:pt modelId="{63990BC3-513E-4C32-9281-31D0066644D9}" type="sibTrans" cxnId="{398196FB-F4EA-4812-972C-08802E0978FD}">
      <dgm:prSet/>
      <dgm:spPr>
        <a:solidFill>
          <a:srgbClr val="009900"/>
        </a:solidFill>
      </dgm:spPr>
      <dgm:t>
        <a:bodyPr/>
        <a:lstStyle/>
        <a:p>
          <a:endParaRPr lang="zh-CN" altLang="en-US"/>
        </a:p>
      </dgm:t>
    </dgm:pt>
    <dgm:pt modelId="{069D9C3C-AEA8-414B-B405-60214827393A}">
      <dgm:prSet phldrT="[文本]"/>
      <dgm:spPr>
        <a:solidFill>
          <a:schemeClr val="tx1">
            <a:lumMod val="25000"/>
          </a:schemeClr>
        </a:solidFill>
      </dgm:spPr>
      <dgm:t>
        <a:bodyPr/>
        <a:lstStyle/>
        <a:p>
          <a:r>
            <a:rPr lang="zh-CN" altLang="en-US" b="1" dirty="0">
              <a:solidFill>
                <a:srgbClr val="FFFFFF"/>
              </a:solidFill>
              <a:latin typeface="+mj-ea"/>
              <a:ea typeface="+mj-ea"/>
            </a:rPr>
            <a:t>个人因素</a:t>
          </a:r>
          <a:endParaRPr lang="en-US" altLang="zh-CN" b="1" dirty="0">
            <a:solidFill>
              <a:srgbClr val="FFFFFF"/>
            </a:solidFill>
            <a:latin typeface="+mj-ea"/>
            <a:ea typeface="+mj-ea"/>
          </a:endParaRPr>
        </a:p>
        <a:p>
          <a:r>
            <a:rPr lang="en-US" altLang="zh-CN" b="1" dirty="0">
              <a:solidFill>
                <a:srgbClr val="FFFFFF"/>
              </a:solidFill>
              <a:latin typeface="+mj-ea"/>
              <a:ea typeface="+mj-ea"/>
            </a:rPr>
            <a:t>(person)</a:t>
          </a:r>
          <a:endParaRPr lang="zh-CN" altLang="en-US" b="1" dirty="0">
            <a:solidFill>
              <a:srgbClr val="FFFFFF"/>
            </a:solidFill>
            <a:latin typeface="+mj-ea"/>
            <a:ea typeface="+mj-ea"/>
          </a:endParaRPr>
        </a:p>
      </dgm:t>
    </dgm:pt>
    <dgm:pt modelId="{83DE520E-1DCF-48EA-B460-D503DE497D77}" type="parTrans" cxnId="{1C88A92F-A7BD-4D12-9162-AF60D2EAD12C}">
      <dgm:prSet/>
      <dgm:spPr/>
      <dgm:t>
        <a:bodyPr/>
        <a:lstStyle/>
        <a:p>
          <a:endParaRPr lang="zh-CN" altLang="en-US"/>
        </a:p>
      </dgm:t>
    </dgm:pt>
    <dgm:pt modelId="{231DB42C-2849-477E-BC86-EA1B9D4F3D68}" type="sibTrans" cxnId="{1C88A92F-A7BD-4D12-9162-AF60D2EAD12C}">
      <dgm:prSet/>
      <dgm:spPr>
        <a:solidFill>
          <a:schemeClr val="accent4">
            <a:lumMod val="50000"/>
          </a:schemeClr>
        </a:solidFill>
      </dgm:spPr>
      <dgm:t>
        <a:bodyPr/>
        <a:lstStyle/>
        <a:p>
          <a:endParaRPr lang="zh-CN" altLang="en-US"/>
        </a:p>
      </dgm:t>
    </dgm:pt>
    <dgm:pt modelId="{4AB9F2D6-1016-4D65-A1BF-B15F9E7357D2}" type="pres">
      <dgm:prSet presAssocID="{B5197BEC-CB0E-4326-8CC4-23B2EFEC52D2}" presName="Name0" presStyleCnt="0">
        <dgm:presLayoutVars>
          <dgm:dir/>
          <dgm:resizeHandles val="exact"/>
        </dgm:presLayoutVars>
      </dgm:prSet>
      <dgm:spPr/>
      <dgm:t>
        <a:bodyPr/>
        <a:lstStyle/>
        <a:p>
          <a:endParaRPr lang="zh-CN" altLang="en-US"/>
        </a:p>
      </dgm:t>
    </dgm:pt>
    <dgm:pt modelId="{B28CEB0C-DF09-4295-869A-0166A4AE3198}" type="pres">
      <dgm:prSet presAssocID="{299EBA4D-F106-4079-8F6A-7AE4B7E54683}" presName="node" presStyleLbl="node1" presStyleIdx="0" presStyleCnt="3">
        <dgm:presLayoutVars>
          <dgm:bulletEnabled val="1"/>
        </dgm:presLayoutVars>
      </dgm:prSet>
      <dgm:spPr/>
      <dgm:t>
        <a:bodyPr/>
        <a:lstStyle/>
        <a:p>
          <a:endParaRPr lang="zh-CN" altLang="en-US"/>
        </a:p>
      </dgm:t>
    </dgm:pt>
    <dgm:pt modelId="{6F38A5A1-8704-466A-8533-82762535DFF4}" type="pres">
      <dgm:prSet presAssocID="{9855713D-9415-4DA9-9A9C-A980F77FAD0B}" presName="sibTrans" presStyleLbl="sibTrans2D1" presStyleIdx="0" presStyleCnt="3"/>
      <dgm:spPr/>
      <dgm:t>
        <a:bodyPr/>
        <a:lstStyle/>
        <a:p>
          <a:endParaRPr lang="zh-CN" altLang="en-US"/>
        </a:p>
      </dgm:t>
    </dgm:pt>
    <dgm:pt modelId="{00E87A01-69CE-46FB-B2CE-C2B09853AB02}" type="pres">
      <dgm:prSet presAssocID="{9855713D-9415-4DA9-9A9C-A980F77FAD0B}" presName="connectorText" presStyleLbl="sibTrans2D1" presStyleIdx="0" presStyleCnt="3"/>
      <dgm:spPr/>
      <dgm:t>
        <a:bodyPr/>
        <a:lstStyle/>
        <a:p>
          <a:endParaRPr lang="zh-CN" altLang="en-US"/>
        </a:p>
      </dgm:t>
    </dgm:pt>
    <dgm:pt modelId="{F7A67A6E-4840-4D4F-AC99-40DACA0CD12F}" type="pres">
      <dgm:prSet presAssocID="{79F3CA71-2D78-47C3-8B62-9649E6BD29C9}" presName="node" presStyleLbl="node1" presStyleIdx="1" presStyleCnt="3">
        <dgm:presLayoutVars>
          <dgm:bulletEnabled val="1"/>
        </dgm:presLayoutVars>
      </dgm:prSet>
      <dgm:spPr/>
      <dgm:t>
        <a:bodyPr/>
        <a:lstStyle/>
        <a:p>
          <a:endParaRPr lang="zh-CN" altLang="en-US"/>
        </a:p>
      </dgm:t>
    </dgm:pt>
    <dgm:pt modelId="{4A4D93ED-8624-4DA9-BFC3-01398A2ABDB5}" type="pres">
      <dgm:prSet presAssocID="{63990BC3-513E-4C32-9281-31D0066644D9}" presName="sibTrans" presStyleLbl="sibTrans2D1" presStyleIdx="1" presStyleCnt="3"/>
      <dgm:spPr/>
      <dgm:t>
        <a:bodyPr/>
        <a:lstStyle/>
        <a:p>
          <a:endParaRPr lang="zh-CN" altLang="en-US"/>
        </a:p>
      </dgm:t>
    </dgm:pt>
    <dgm:pt modelId="{3AF1A102-8084-4E8D-972A-2AED6841C396}" type="pres">
      <dgm:prSet presAssocID="{63990BC3-513E-4C32-9281-31D0066644D9}" presName="connectorText" presStyleLbl="sibTrans2D1" presStyleIdx="1" presStyleCnt="3"/>
      <dgm:spPr/>
      <dgm:t>
        <a:bodyPr/>
        <a:lstStyle/>
        <a:p>
          <a:endParaRPr lang="zh-CN" altLang="en-US"/>
        </a:p>
      </dgm:t>
    </dgm:pt>
    <dgm:pt modelId="{51AFCCF6-7C93-475E-93D3-09805A7CBB8B}" type="pres">
      <dgm:prSet presAssocID="{069D9C3C-AEA8-414B-B405-60214827393A}" presName="node" presStyleLbl="node1" presStyleIdx="2" presStyleCnt="3" custRadScaleRad="107698" custRadScaleInc="4105">
        <dgm:presLayoutVars>
          <dgm:bulletEnabled val="1"/>
        </dgm:presLayoutVars>
      </dgm:prSet>
      <dgm:spPr/>
      <dgm:t>
        <a:bodyPr/>
        <a:lstStyle/>
        <a:p>
          <a:endParaRPr lang="zh-CN" altLang="en-US"/>
        </a:p>
      </dgm:t>
    </dgm:pt>
    <dgm:pt modelId="{A3261226-55DD-4A40-8A91-0FD08018D814}" type="pres">
      <dgm:prSet presAssocID="{231DB42C-2849-477E-BC86-EA1B9D4F3D68}" presName="sibTrans" presStyleLbl="sibTrans2D1" presStyleIdx="2" presStyleCnt="3"/>
      <dgm:spPr/>
      <dgm:t>
        <a:bodyPr/>
        <a:lstStyle/>
        <a:p>
          <a:endParaRPr lang="zh-CN" altLang="en-US"/>
        </a:p>
      </dgm:t>
    </dgm:pt>
    <dgm:pt modelId="{DA7B3064-5D80-4C97-A53E-372B4D4A7D90}" type="pres">
      <dgm:prSet presAssocID="{231DB42C-2849-477E-BC86-EA1B9D4F3D68}" presName="connectorText" presStyleLbl="sibTrans2D1" presStyleIdx="2" presStyleCnt="3"/>
      <dgm:spPr/>
      <dgm:t>
        <a:bodyPr/>
        <a:lstStyle/>
        <a:p>
          <a:endParaRPr lang="zh-CN" altLang="en-US"/>
        </a:p>
      </dgm:t>
    </dgm:pt>
  </dgm:ptLst>
  <dgm:cxnLst>
    <dgm:cxn modelId="{1C88A92F-A7BD-4D12-9162-AF60D2EAD12C}" srcId="{B5197BEC-CB0E-4326-8CC4-23B2EFEC52D2}" destId="{069D9C3C-AEA8-414B-B405-60214827393A}" srcOrd="2" destOrd="0" parTransId="{83DE520E-1DCF-48EA-B460-D503DE497D77}" sibTransId="{231DB42C-2849-477E-BC86-EA1B9D4F3D68}"/>
    <dgm:cxn modelId="{4009EC8E-1A16-4300-8AF1-3D385D1F1BB8}" type="presOf" srcId="{9855713D-9415-4DA9-9A9C-A980F77FAD0B}" destId="{6F38A5A1-8704-466A-8533-82762535DFF4}" srcOrd="0" destOrd="0" presId="urn:microsoft.com/office/officeart/2005/8/layout/cycle7"/>
    <dgm:cxn modelId="{F845C738-8E60-4FEB-9BE9-5C7A23B8C8B8}" type="presOf" srcId="{069D9C3C-AEA8-414B-B405-60214827393A}" destId="{51AFCCF6-7C93-475E-93D3-09805A7CBB8B}" srcOrd="0" destOrd="0" presId="urn:microsoft.com/office/officeart/2005/8/layout/cycle7"/>
    <dgm:cxn modelId="{398196FB-F4EA-4812-972C-08802E0978FD}" srcId="{B5197BEC-CB0E-4326-8CC4-23B2EFEC52D2}" destId="{79F3CA71-2D78-47C3-8B62-9649E6BD29C9}" srcOrd="1" destOrd="0" parTransId="{AEC0DE66-F340-40C2-94E8-492B48353411}" sibTransId="{63990BC3-513E-4C32-9281-31D0066644D9}"/>
    <dgm:cxn modelId="{7F9184F9-E7C1-4513-8C29-A4228E8B2953}" srcId="{B5197BEC-CB0E-4326-8CC4-23B2EFEC52D2}" destId="{299EBA4D-F106-4079-8F6A-7AE4B7E54683}" srcOrd="0" destOrd="0" parTransId="{23E0C080-D18E-4F89-9A94-D078D11346B4}" sibTransId="{9855713D-9415-4DA9-9A9C-A980F77FAD0B}"/>
    <dgm:cxn modelId="{B60D377B-7BC8-4109-8E09-F333350D93E8}" type="presOf" srcId="{63990BC3-513E-4C32-9281-31D0066644D9}" destId="{4A4D93ED-8624-4DA9-BFC3-01398A2ABDB5}" srcOrd="0" destOrd="0" presId="urn:microsoft.com/office/officeart/2005/8/layout/cycle7"/>
    <dgm:cxn modelId="{1FB84734-0913-41AF-B3F9-648B3706753B}" type="presOf" srcId="{79F3CA71-2D78-47C3-8B62-9649E6BD29C9}" destId="{F7A67A6E-4840-4D4F-AC99-40DACA0CD12F}" srcOrd="0" destOrd="0" presId="urn:microsoft.com/office/officeart/2005/8/layout/cycle7"/>
    <dgm:cxn modelId="{1D8F843B-DF05-446E-8A12-AB6939224D8E}" type="presOf" srcId="{299EBA4D-F106-4079-8F6A-7AE4B7E54683}" destId="{B28CEB0C-DF09-4295-869A-0166A4AE3198}" srcOrd="0" destOrd="0" presId="urn:microsoft.com/office/officeart/2005/8/layout/cycle7"/>
    <dgm:cxn modelId="{CC4EFF2E-0187-46B9-91F0-3966897A1920}" type="presOf" srcId="{63990BC3-513E-4C32-9281-31D0066644D9}" destId="{3AF1A102-8084-4E8D-972A-2AED6841C396}" srcOrd="1" destOrd="0" presId="urn:microsoft.com/office/officeart/2005/8/layout/cycle7"/>
    <dgm:cxn modelId="{29E2DBB4-687E-467E-9C2A-5DA652E817CC}" type="presOf" srcId="{B5197BEC-CB0E-4326-8CC4-23B2EFEC52D2}" destId="{4AB9F2D6-1016-4D65-A1BF-B15F9E7357D2}" srcOrd="0" destOrd="0" presId="urn:microsoft.com/office/officeart/2005/8/layout/cycle7"/>
    <dgm:cxn modelId="{854A0CED-AD19-4399-BA67-0F3701CE7398}" type="presOf" srcId="{9855713D-9415-4DA9-9A9C-A980F77FAD0B}" destId="{00E87A01-69CE-46FB-B2CE-C2B09853AB02}" srcOrd="1" destOrd="0" presId="urn:microsoft.com/office/officeart/2005/8/layout/cycle7"/>
    <dgm:cxn modelId="{4239889E-9523-4794-AD4A-92F3B4150FBA}" type="presOf" srcId="{231DB42C-2849-477E-BC86-EA1B9D4F3D68}" destId="{DA7B3064-5D80-4C97-A53E-372B4D4A7D90}" srcOrd="1" destOrd="0" presId="urn:microsoft.com/office/officeart/2005/8/layout/cycle7"/>
    <dgm:cxn modelId="{BB406B5F-6A86-4F73-9D11-9C07F8CA8E81}" type="presOf" srcId="{231DB42C-2849-477E-BC86-EA1B9D4F3D68}" destId="{A3261226-55DD-4A40-8A91-0FD08018D814}" srcOrd="0" destOrd="0" presId="urn:microsoft.com/office/officeart/2005/8/layout/cycle7"/>
    <dgm:cxn modelId="{47463340-5E5D-45D1-8595-17DD8524A484}" type="presParOf" srcId="{4AB9F2D6-1016-4D65-A1BF-B15F9E7357D2}" destId="{B28CEB0C-DF09-4295-869A-0166A4AE3198}" srcOrd="0" destOrd="0" presId="urn:microsoft.com/office/officeart/2005/8/layout/cycle7"/>
    <dgm:cxn modelId="{8C526259-BB13-4ECF-B084-4509D6FA3A65}" type="presParOf" srcId="{4AB9F2D6-1016-4D65-A1BF-B15F9E7357D2}" destId="{6F38A5A1-8704-466A-8533-82762535DFF4}" srcOrd="1" destOrd="0" presId="urn:microsoft.com/office/officeart/2005/8/layout/cycle7"/>
    <dgm:cxn modelId="{B645F8D7-A8D1-4452-B182-B87CA4C960E3}" type="presParOf" srcId="{6F38A5A1-8704-466A-8533-82762535DFF4}" destId="{00E87A01-69CE-46FB-B2CE-C2B09853AB02}" srcOrd="0" destOrd="0" presId="urn:microsoft.com/office/officeart/2005/8/layout/cycle7"/>
    <dgm:cxn modelId="{323B1137-81F4-487D-8163-F26AF9DEDFD5}" type="presParOf" srcId="{4AB9F2D6-1016-4D65-A1BF-B15F9E7357D2}" destId="{F7A67A6E-4840-4D4F-AC99-40DACA0CD12F}" srcOrd="2" destOrd="0" presId="urn:microsoft.com/office/officeart/2005/8/layout/cycle7"/>
    <dgm:cxn modelId="{C2A0CE74-EC4A-4CB2-9449-53A11D868044}" type="presParOf" srcId="{4AB9F2D6-1016-4D65-A1BF-B15F9E7357D2}" destId="{4A4D93ED-8624-4DA9-BFC3-01398A2ABDB5}" srcOrd="3" destOrd="0" presId="urn:microsoft.com/office/officeart/2005/8/layout/cycle7"/>
    <dgm:cxn modelId="{495B4A8A-328E-43EE-BED0-52697AED7D2A}" type="presParOf" srcId="{4A4D93ED-8624-4DA9-BFC3-01398A2ABDB5}" destId="{3AF1A102-8084-4E8D-972A-2AED6841C396}" srcOrd="0" destOrd="0" presId="urn:microsoft.com/office/officeart/2005/8/layout/cycle7"/>
    <dgm:cxn modelId="{08E03D1B-E4E0-44D9-966B-5991E1EF4217}" type="presParOf" srcId="{4AB9F2D6-1016-4D65-A1BF-B15F9E7357D2}" destId="{51AFCCF6-7C93-475E-93D3-09805A7CBB8B}" srcOrd="4" destOrd="0" presId="urn:microsoft.com/office/officeart/2005/8/layout/cycle7"/>
    <dgm:cxn modelId="{8E88E06F-BB6F-4C3D-A751-5B3F0AC517D7}" type="presParOf" srcId="{4AB9F2D6-1016-4D65-A1BF-B15F9E7357D2}" destId="{A3261226-55DD-4A40-8A91-0FD08018D814}" srcOrd="5" destOrd="0" presId="urn:microsoft.com/office/officeart/2005/8/layout/cycle7"/>
    <dgm:cxn modelId="{912D3951-55A9-4CBC-B39F-69A661A98619}" type="presParOf" srcId="{A3261226-55DD-4A40-8A91-0FD08018D814}" destId="{DA7B3064-5D80-4C97-A53E-372B4D4A7D90}"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B907F-41F1-4797-A249-663EDC4FD7A5}" type="doc">
      <dgm:prSet loTypeId="urn:microsoft.com/office/officeart/2005/8/layout/hList6" loCatId="list" qsTypeId="urn:microsoft.com/office/officeart/2005/8/quickstyle/simple1#19" qsCatId="simple" csTypeId="urn:microsoft.com/office/officeart/2005/8/colors/accent1_2#19" csCatId="accent1" phldr="1"/>
      <dgm:spPr/>
      <dgm:t>
        <a:bodyPr/>
        <a:lstStyle/>
        <a:p>
          <a:endParaRPr lang="zh-CN" altLang="en-US"/>
        </a:p>
      </dgm:t>
    </dgm:pt>
    <dgm:pt modelId="{592B2FCD-2C2B-42DC-91E0-CBAD377B440B}">
      <dgm:prSet phldrT="[文本]" custT="1"/>
      <dgm:spPr/>
      <dgm:t>
        <a:bodyPr/>
        <a:lstStyle/>
        <a:p>
          <a:r>
            <a:rPr lang="en-US" altLang="zh-CN" sz="2400" b="1" dirty="0">
              <a:solidFill>
                <a:srgbClr val="A50021"/>
              </a:solidFill>
              <a:latin typeface="+mn-lt"/>
              <a:ea typeface="+mn-ea"/>
              <a:cs typeface="+mn-cs"/>
            </a:rPr>
            <a:t>1.</a:t>
          </a:r>
          <a:r>
            <a:rPr lang="zh-CN" altLang="en-US" sz="2400" b="1" dirty="0">
              <a:solidFill>
                <a:srgbClr val="A50021"/>
              </a:solidFill>
              <a:latin typeface="+mn-lt"/>
              <a:ea typeface="+mn-ea"/>
              <a:cs typeface="+mn-cs"/>
            </a:rPr>
            <a:t>建立友好关系</a:t>
          </a:r>
          <a:endParaRPr lang="en-US" altLang="zh-CN" sz="2400" b="1" dirty="0">
            <a:solidFill>
              <a:srgbClr val="A50021"/>
            </a:solidFill>
            <a:latin typeface="+mn-lt"/>
            <a:ea typeface="+mn-ea"/>
            <a:cs typeface="+mn-cs"/>
          </a:endParaRPr>
        </a:p>
        <a:p>
          <a:r>
            <a:rPr lang="zh-CN" altLang="en-US" sz="2000" b="1" dirty="0">
              <a:solidFill>
                <a:srgbClr val="A50021"/>
              </a:solidFill>
              <a:latin typeface="+mn-lt"/>
              <a:ea typeface="+mn-ea"/>
              <a:cs typeface="+mn-cs"/>
            </a:rPr>
            <a:t>咨询者应对寻求咨询的对象表示出关心和爱护。</a:t>
          </a:r>
        </a:p>
      </dgm:t>
    </dgm:pt>
    <dgm:pt modelId="{A8CD5C14-683A-43F9-BE0D-F6A808C5DC67}" type="parTrans" cxnId="{6B86FAC7-EC00-46CF-8581-C570813E8671}">
      <dgm:prSet/>
      <dgm:spPr/>
      <dgm:t>
        <a:bodyPr/>
        <a:lstStyle/>
        <a:p>
          <a:endParaRPr lang="zh-CN" altLang="en-US">
            <a:latin typeface="微软雅黑" panose="020B0503020204020204" pitchFamily="34" charset="-122"/>
            <a:ea typeface="微软雅黑" panose="020B0503020204020204" pitchFamily="34" charset="-122"/>
          </a:endParaRPr>
        </a:p>
      </dgm:t>
    </dgm:pt>
    <dgm:pt modelId="{0B1702E8-B1FF-4EEB-B2D7-472C00BEC211}" type="sibTrans" cxnId="{6B86FAC7-EC00-46CF-8581-C570813E8671}">
      <dgm:prSet/>
      <dgm:spPr/>
      <dgm:t>
        <a:bodyPr/>
        <a:lstStyle/>
        <a:p>
          <a:endParaRPr lang="zh-CN" altLang="en-US">
            <a:latin typeface="微软雅黑" panose="020B0503020204020204" pitchFamily="34" charset="-122"/>
            <a:ea typeface="微软雅黑" panose="020B0503020204020204" pitchFamily="34" charset="-122"/>
          </a:endParaRPr>
        </a:p>
      </dgm:t>
    </dgm:pt>
    <dgm:pt modelId="{E587C140-2512-48AE-BDDC-3061B708AD0E}">
      <dgm:prSet phldrT="[文本]" custT="1"/>
      <dgm:spPr/>
      <dgm:t>
        <a:bodyPr/>
        <a:lstStyle/>
        <a:p>
          <a:r>
            <a:rPr lang="en-US" altLang="zh-CN" sz="2200" b="1" dirty="0">
              <a:solidFill>
                <a:srgbClr val="A50021"/>
              </a:solidFill>
              <a:latin typeface="+mn-lt"/>
              <a:ea typeface="+mn-ea"/>
              <a:cs typeface="+mn-cs"/>
            </a:rPr>
            <a:t>2.</a:t>
          </a:r>
          <a:r>
            <a:rPr lang="zh-CN" altLang="en-US" sz="2200" b="1" dirty="0">
              <a:solidFill>
                <a:srgbClr val="A50021"/>
              </a:solidFill>
              <a:latin typeface="+mn-lt"/>
              <a:ea typeface="+mn-ea"/>
              <a:cs typeface="+mn-cs"/>
            </a:rPr>
            <a:t>识别需求</a:t>
          </a:r>
          <a:endParaRPr lang="en-US" altLang="zh-CN" sz="2200" b="1" dirty="0">
            <a:solidFill>
              <a:srgbClr val="A50021"/>
            </a:solidFill>
            <a:latin typeface="+mn-lt"/>
            <a:ea typeface="+mn-ea"/>
            <a:cs typeface="+mn-cs"/>
          </a:endParaRPr>
        </a:p>
        <a:p>
          <a:r>
            <a:rPr lang="zh-CN" altLang="en-US" sz="2000" b="1" dirty="0">
              <a:solidFill>
                <a:srgbClr val="A50021"/>
              </a:solidFill>
              <a:latin typeface="+mn-lt"/>
              <a:ea typeface="+mn-ea"/>
              <a:cs typeface="+mn-cs"/>
            </a:rPr>
            <a:t>咨询者应设法了解到服务对象存在的问题并让他（她）识别出自身存在的问题。</a:t>
          </a:r>
        </a:p>
      </dgm:t>
    </dgm:pt>
    <dgm:pt modelId="{B0DB253D-410C-42A7-90C7-E297E0EC1859}" type="parTrans" cxnId="{653F093B-F79A-4A10-8A98-BADB12D6ED18}">
      <dgm:prSet/>
      <dgm:spPr/>
      <dgm:t>
        <a:bodyPr/>
        <a:lstStyle/>
        <a:p>
          <a:endParaRPr lang="zh-CN" altLang="en-US">
            <a:latin typeface="微软雅黑" panose="020B0503020204020204" pitchFamily="34" charset="-122"/>
            <a:ea typeface="微软雅黑" panose="020B0503020204020204" pitchFamily="34" charset="-122"/>
          </a:endParaRPr>
        </a:p>
      </dgm:t>
    </dgm:pt>
    <dgm:pt modelId="{2770503B-57F0-47EF-8A88-AE1290E6EC3D}" type="sibTrans" cxnId="{653F093B-F79A-4A10-8A98-BADB12D6ED18}">
      <dgm:prSet/>
      <dgm:spPr/>
      <dgm:t>
        <a:bodyPr/>
        <a:lstStyle/>
        <a:p>
          <a:endParaRPr lang="zh-CN" altLang="en-US">
            <a:latin typeface="微软雅黑" panose="020B0503020204020204" pitchFamily="34" charset="-122"/>
            <a:ea typeface="微软雅黑" panose="020B0503020204020204" pitchFamily="34" charset="-122"/>
          </a:endParaRPr>
        </a:p>
      </dgm:t>
    </dgm:pt>
    <dgm:pt modelId="{07AB7596-395D-4EA3-9075-8C1534884BCB}">
      <dgm:prSet phldrT="[文本]" custT="1"/>
      <dgm:spPr/>
      <dgm:t>
        <a:bodyPr/>
        <a:lstStyle/>
        <a:p>
          <a:pPr algn="ctr"/>
          <a:r>
            <a:rPr lang="en-US" altLang="zh-CN" sz="2200" b="1" dirty="0">
              <a:solidFill>
                <a:srgbClr val="A50021"/>
              </a:solidFill>
              <a:latin typeface="+mn-lt"/>
              <a:ea typeface="+mn-ea"/>
              <a:cs typeface="+mn-cs"/>
            </a:rPr>
            <a:t>3.</a:t>
          </a:r>
          <a:r>
            <a:rPr lang="zh-CN" altLang="en-US" sz="2200" b="1" dirty="0">
              <a:solidFill>
                <a:srgbClr val="A50021"/>
              </a:solidFill>
              <a:latin typeface="+mn-lt"/>
              <a:ea typeface="+mn-ea"/>
              <a:cs typeface="+mn-cs"/>
            </a:rPr>
            <a:t>移情</a:t>
          </a:r>
          <a:endParaRPr lang="en-US" altLang="zh-CN" sz="2200" b="1" dirty="0">
            <a:solidFill>
              <a:srgbClr val="A50021"/>
            </a:solidFill>
            <a:latin typeface="+mn-lt"/>
            <a:ea typeface="+mn-ea"/>
            <a:cs typeface="+mn-cs"/>
          </a:endParaRPr>
        </a:p>
        <a:p>
          <a:pPr algn="ctr"/>
          <a:r>
            <a:rPr lang="zh-CN" altLang="en-US" sz="2000" b="1" dirty="0">
              <a:solidFill>
                <a:srgbClr val="A50021"/>
              </a:solidFill>
              <a:latin typeface="+mn-lt"/>
              <a:ea typeface="+mn-ea"/>
              <a:cs typeface="+mn-cs"/>
            </a:rPr>
            <a:t>咨询者应对服务对象的感受表示理解和接受，而不是对他（她）表示同情。</a:t>
          </a:r>
        </a:p>
      </dgm:t>
    </dgm:pt>
    <dgm:pt modelId="{73A7E505-19D2-4D7B-863D-A597FD6AE969}" type="parTrans" cxnId="{80D91605-422D-4B19-84D7-28E41C8603C3}">
      <dgm:prSet/>
      <dgm:spPr/>
      <dgm:t>
        <a:bodyPr/>
        <a:lstStyle/>
        <a:p>
          <a:endParaRPr lang="zh-CN" altLang="en-US">
            <a:latin typeface="微软雅黑" panose="020B0503020204020204" pitchFamily="34" charset="-122"/>
            <a:ea typeface="微软雅黑" panose="020B0503020204020204" pitchFamily="34" charset="-122"/>
          </a:endParaRPr>
        </a:p>
      </dgm:t>
    </dgm:pt>
    <dgm:pt modelId="{1E4946FB-1DCD-4785-B781-6AD4B620AB0A}" type="sibTrans" cxnId="{80D91605-422D-4B19-84D7-28E41C8603C3}">
      <dgm:prSet/>
      <dgm:spPr/>
      <dgm:t>
        <a:bodyPr/>
        <a:lstStyle/>
        <a:p>
          <a:endParaRPr lang="zh-CN" altLang="en-US">
            <a:latin typeface="微软雅黑" panose="020B0503020204020204" pitchFamily="34" charset="-122"/>
            <a:ea typeface="微软雅黑" panose="020B0503020204020204" pitchFamily="34" charset="-122"/>
          </a:endParaRPr>
        </a:p>
      </dgm:t>
    </dgm:pt>
    <dgm:pt modelId="{5D0DAFE2-2FB9-431A-BD9B-A50E483FA80A}">
      <dgm:prSet phldrT="[文本]" custT="1"/>
      <dgm:spPr/>
      <dgm:t>
        <a:bodyPr/>
        <a:lstStyle/>
        <a:p>
          <a:pPr algn="ctr"/>
          <a:r>
            <a:rPr lang="en-US" altLang="zh-CN" sz="2200" b="1" dirty="0">
              <a:solidFill>
                <a:srgbClr val="A50021"/>
              </a:solidFill>
              <a:latin typeface="+mn-lt"/>
              <a:ea typeface="+mn-ea"/>
              <a:cs typeface="+mn-cs"/>
            </a:rPr>
            <a:t>4.</a:t>
          </a:r>
          <a:r>
            <a:rPr lang="zh-CN" sz="2200" b="1" dirty="0">
              <a:solidFill>
                <a:srgbClr val="A50021"/>
              </a:solidFill>
              <a:latin typeface="+mn-lt"/>
              <a:ea typeface="+mn-ea"/>
              <a:cs typeface="+mn-cs"/>
            </a:rPr>
            <a:t>调动参与</a:t>
          </a:r>
          <a:endParaRPr lang="en-US" altLang="zh-CN" sz="2200" b="1" dirty="0">
            <a:solidFill>
              <a:srgbClr val="A50021"/>
            </a:solidFill>
            <a:latin typeface="+mn-lt"/>
            <a:ea typeface="+mn-ea"/>
            <a:cs typeface="+mn-cs"/>
          </a:endParaRPr>
        </a:p>
        <a:p>
          <a:pPr algn="ctr"/>
          <a:r>
            <a:rPr lang="zh-CN" altLang="en-US" sz="2000" b="1" dirty="0" smtClean="0">
              <a:solidFill>
                <a:srgbClr val="A50021"/>
              </a:solidFill>
              <a:latin typeface="+mn-lt"/>
              <a:ea typeface="+mn-ea"/>
              <a:cs typeface="+mn-cs"/>
            </a:rPr>
            <a:t>给</a:t>
          </a:r>
          <a:r>
            <a:rPr lang="zh-CN" sz="2000" b="1" dirty="0" smtClean="0">
              <a:solidFill>
                <a:srgbClr val="A50021"/>
              </a:solidFill>
              <a:latin typeface="+mn-lt"/>
              <a:ea typeface="+mn-ea"/>
              <a:cs typeface="+mn-cs"/>
            </a:rPr>
            <a:t>出</a:t>
          </a:r>
          <a:r>
            <a:rPr lang="zh-CN" sz="2000" b="1" dirty="0">
              <a:solidFill>
                <a:srgbClr val="A50021"/>
              </a:solidFill>
              <a:latin typeface="+mn-lt"/>
              <a:ea typeface="+mn-ea"/>
              <a:cs typeface="+mn-cs"/>
            </a:rPr>
            <a:t>各种与其所存在问题相关的因素，并鼓励人们找出最适合他们自己的解决问题的办法</a:t>
          </a:r>
          <a:r>
            <a:rPr lang="zh-CN" altLang="en-US" sz="2000" b="1" dirty="0">
              <a:solidFill>
                <a:srgbClr val="A50021"/>
              </a:solidFill>
              <a:latin typeface="+mn-lt"/>
              <a:ea typeface="+mn-ea"/>
              <a:cs typeface="+mn-cs"/>
            </a:rPr>
            <a:t>。</a:t>
          </a:r>
        </a:p>
      </dgm:t>
    </dgm:pt>
    <dgm:pt modelId="{073D56B5-3289-4DB0-BAB1-61C7376AE6FD}" type="parTrans" cxnId="{E2F09F7C-87C0-4196-AB7D-F27F21ADE7A6}">
      <dgm:prSet/>
      <dgm:spPr/>
      <dgm:t>
        <a:bodyPr/>
        <a:lstStyle/>
        <a:p>
          <a:endParaRPr lang="zh-CN" altLang="en-US">
            <a:latin typeface="微软雅黑" panose="020B0503020204020204" pitchFamily="34" charset="-122"/>
            <a:ea typeface="微软雅黑" panose="020B0503020204020204" pitchFamily="34" charset="-122"/>
          </a:endParaRPr>
        </a:p>
      </dgm:t>
    </dgm:pt>
    <dgm:pt modelId="{8499A1FB-50BD-41B3-923D-E97A613ABFE6}" type="sibTrans" cxnId="{E2F09F7C-87C0-4196-AB7D-F27F21ADE7A6}">
      <dgm:prSet/>
      <dgm:spPr/>
      <dgm:t>
        <a:bodyPr/>
        <a:lstStyle/>
        <a:p>
          <a:endParaRPr lang="zh-CN" altLang="en-US">
            <a:latin typeface="微软雅黑" panose="020B0503020204020204" pitchFamily="34" charset="-122"/>
            <a:ea typeface="微软雅黑" panose="020B0503020204020204" pitchFamily="34" charset="-122"/>
          </a:endParaRPr>
        </a:p>
      </dgm:t>
    </dgm:pt>
    <dgm:pt modelId="{297C9D1F-F7C5-477F-9192-F3EA0E780106}">
      <dgm:prSet phldrT="[文本]" custT="1"/>
      <dgm:spPr/>
      <dgm:t>
        <a:bodyPr/>
        <a:lstStyle/>
        <a:p>
          <a:pPr algn="ctr"/>
          <a:r>
            <a:rPr lang="en-US" altLang="zh-CN" sz="2200" b="1" dirty="0">
              <a:solidFill>
                <a:srgbClr val="A50021"/>
              </a:solidFill>
              <a:latin typeface="+mn-lt"/>
              <a:ea typeface="+mn-ea"/>
              <a:cs typeface="+mn-cs"/>
            </a:rPr>
            <a:t>5.</a:t>
          </a:r>
          <a:r>
            <a:rPr lang="zh-CN" altLang="en-US" sz="2200" b="1" dirty="0">
              <a:solidFill>
                <a:srgbClr val="A50021"/>
              </a:solidFill>
              <a:latin typeface="+mn-lt"/>
              <a:ea typeface="+mn-ea"/>
              <a:cs typeface="+mn-cs"/>
            </a:rPr>
            <a:t>保守秘密</a:t>
          </a:r>
          <a:endParaRPr lang="en-US" altLang="zh-CN" sz="2200" b="1" dirty="0">
            <a:solidFill>
              <a:srgbClr val="A50021"/>
            </a:solidFill>
            <a:latin typeface="+mn-lt"/>
            <a:ea typeface="+mn-ea"/>
            <a:cs typeface="+mn-cs"/>
          </a:endParaRPr>
        </a:p>
        <a:p>
          <a:pPr algn="ctr"/>
          <a:r>
            <a:rPr lang="zh-CN" altLang="en-US" sz="2000" b="1" dirty="0">
              <a:solidFill>
                <a:srgbClr val="A50021"/>
              </a:solidFill>
              <a:latin typeface="+mn-lt"/>
              <a:ea typeface="+mn-ea"/>
              <a:cs typeface="+mn-cs"/>
            </a:rPr>
            <a:t>咨询者可能被告之许多个人的隐私和令人尴尬的问题，咨询者一定要替求助者保守这些秘密。</a:t>
          </a:r>
        </a:p>
      </dgm:t>
    </dgm:pt>
    <dgm:pt modelId="{8CB71080-112C-4686-9F34-3FDF1C54EE60}" type="parTrans" cxnId="{FB815F13-1B4B-44E7-9184-4340B347E481}">
      <dgm:prSet/>
      <dgm:spPr/>
      <dgm:t>
        <a:bodyPr/>
        <a:lstStyle/>
        <a:p>
          <a:endParaRPr lang="zh-CN" altLang="en-US">
            <a:latin typeface="微软雅黑" panose="020B0503020204020204" pitchFamily="34" charset="-122"/>
            <a:ea typeface="微软雅黑" panose="020B0503020204020204" pitchFamily="34" charset="-122"/>
          </a:endParaRPr>
        </a:p>
      </dgm:t>
    </dgm:pt>
    <dgm:pt modelId="{368DD1A1-1C44-4A98-9415-68C09CAC0A5C}" type="sibTrans" cxnId="{FB815F13-1B4B-44E7-9184-4340B347E481}">
      <dgm:prSet/>
      <dgm:spPr/>
      <dgm:t>
        <a:bodyPr/>
        <a:lstStyle/>
        <a:p>
          <a:endParaRPr lang="zh-CN" altLang="en-US">
            <a:latin typeface="微软雅黑" panose="020B0503020204020204" pitchFamily="34" charset="-122"/>
            <a:ea typeface="微软雅黑" panose="020B0503020204020204" pitchFamily="34" charset="-122"/>
          </a:endParaRPr>
        </a:p>
      </dgm:t>
    </dgm:pt>
    <dgm:pt modelId="{2778246C-4677-4307-B63C-C589CCBED414}">
      <dgm:prSet phldrT="[文本]" custT="1"/>
      <dgm:spPr/>
      <dgm:t>
        <a:bodyPr/>
        <a:lstStyle/>
        <a:p>
          <a:pPr algn="ctr"/>
          <a:r>
            <a:rPr lang="en-US" altLang="zh-CN" sz="2200" b="1" dirty="0">
              <a:solidFill>
                <a:srgbClr val="A50021"/>
              </a:solidFill>
              <a:latin typeface="+mn-lt"/>
              <a:ea typeface="+mn-ea"/>
              <a:cs typeface="+mn-cs"/>
            </a:rPr>
            <a:t>6.</a:t>
          </a:r>
          <a:r>
            <a:rPr lang="zh-CN" altLang="en-US" sz="2200" b="1" dirty="0">
              <a:solidFill>
                <a:srgbClr val="A50021"/>
              </a:solidFill>
              <a:latin typeface="+mn-lt"/>
              <a:ea typeface="+mn-ea"/>
              <a:cs typeface="+mn-cs"/>
            </a:rPr>
            <a:t>提供</a:t>
          </a:r>
          <a:endParaRPr lang="en-US" altLang="zh-CN" sz="2200" b="1" dirty="0">
            <a:solidFill>
              <a:srgbClr val="A50021"/>
            </a:solidFill>
            <a:latin typeface="+mn-lt"/>
            <a:ea typeface="+mn-ea"/>
            <a:cs typeface="+mn-cs"/>
          </a:endParaRPr>
        </a:p>
        <a:p>
          <a:pPr algn="ctr"/>
          <a:r>
            <a:rPr lang="zh-CN" altLang="en-US" sz="2200" b="1" dirty="0">
              <a:solidFill>
                <a:srgbClr val="A50021"/>
              </a:solidFill>
              <a:latin typeface="+mn-lt"/>
              <a:ea typeface="+mn-ea"/>
              <a:cs typeface="+mn-cs"/>
            </a:rPr>
            <a:t>信息和资源</a:t>
          </a:r>
          <a:endParaRPr lang="en-US" altLang="zh-CN" sz="2200" b="1" dirty="0">
            <a:solidFill>
              <a:srgbClr val="A50021"/>
            </a:solidFill>
            <a:latin typeface="+mn-lt"/>
            <a:ea typeface="+mn-ea"/>
            <a:cs typeface="+mn-cs"/>
          </a:endParaRPr>
        </a:p>
        <a:p>
          <a:pPr algn="ctr"/>
          <a:r>
            <a:rPr lang="zh-CN" altLang="en-US" sz="2000" b="1" dirty="0">
              <a:solidFill>
                <a:srgbClr val="A50021"/>
              </a:solidFill>
              <a:latin typeface="+mn-lt"/>
              <a:ea typeface="+mn-ea"/>
              <a:cs typeface="+mn-cs"/>
            </a:rPr>
            <a:t>咨询者应该与咨询对象分享有用的信息，并为其提供所需的资源，供求助者自己作出决定。</a:t>
          </a:r>
        </a:p>
      </dgm:t>
    </dgm:pt>
    <dgm:pt modelId="{12F818EE-3A9E-4C1D-8455-34995A4D80F7}" type="parTrans" cxnId="{83945680-FA19-482F-8E77-CB06A630BC10}">
      <dgm:prSet/>
      <dgm:spPr/>
      <dgm:t>
        <a:bodyPr/>
        <a:lstStyle/>
        <a:p>
          <a:endParaRPr lang="zh-CN" altLang="en-US">
            <a:latin typeface="微软雅黑" panose="020B0503020204020204" pitchFamily="34" charset="-122"/>
            <a:ea typeface="微软雅黑" panose="020B0503020204020204" pitchFamily="34" charset="-122"/>
          </a:endParaRPr>
        </a:p>
      </dgm:t>
    </dgm:pt>
    <dgm:pt modelId="{AC801010-EF10-4B71-BD94-008488D519F3}" type="sibTrans" cxnId="{83945680-FA19-482F-8E77-CB06A630BC10}">
      <dgm:prSet/>
      <dgm:spPr/>
      <dgm:t>
        <a:bodyPr/>
        <a:lstStyle/>
        <a:p>
          <a:endParaRPr lang="zh-CN" altLang="en-US">
            <a:latin typeface="微软雅黑" panose="020B0503020204020204" pitchFamily="34" charset="-122"/>
            <a:ea typeface="微软雅黑" panose="020B0503020204020204" pitchFamily="34" charset="-122"/>
          </a:endParaRPr>
        </a:p>
      </dgm:t>
    </dgm:pt>
    <dgm:pt modelId="{CEE474B4-A7CF-4595-B6F1-6972B6ACE16E}" type="pres">
      <dgm:prSet presAssocID="{406B907F-41F1-4797-A249-663EDC4FD7A5}" presName="Name0" presStyleCnt="0">
        <dgm:presLayoutVars>
          <dgm:dir/>
          <dgm:resizeHandles val="exact"/>
        </dgm:presLayoutVars>
      </dgm:prSet>
      <dgm:spPr/>
      <dgm:t>
        <a:bodyPr/>
        <a:lstStyle/>
        <a:p>
          <a:endParaRPr lang="zh-CN" altLang="en-US"/>
        </a:p>
      </dgm:t>
    </dgm:pt>
    <dgm:pt modelId="{1C950607-D385-4886-B6A1-798B0CAD1F74}" type="pres">
      <dgm:prSet presAssocID="{592B2FCD-2C2B-42DC-91E0-CBAD377B440B}" presName="node" presStyleLbl="node1" presStyleIdx="0" presStyleCnt="6" custScaleX="153560">
        <dgm:presLayoutVars>
          <dgm:bulletEnabled val="1"/>
        </dgm:presLayoutVars>
      </dgm:prSet>
      <dgm:spPr/>
      <dgm:t>
        <a:bodyPr/>
        <a:lstStyle/>
        <a:p>
          <a:endParaRPr lang="zh-CN" altLang="en-US"/>
        </a:p>
      </dgm:t>
    </dgm:pt>
    <dgm:pt modelId="{F7C84637-071F-4059-A67E-C5CE214F87BE}" type="pres">
      <dgm:prSet presAssocID="{0B1702E8-B1FF-4EEB-B2D7-472C00BEC211}" presName="sibTrans" presStyleCnt="0"/>
      <dgm:spPr/>
    </dgm:pt>
    <dgm:pt modelId="{13E5809B-8B72-4E27-A8EB-21619ECAFDFC}" type="pres">
      <dgm:prSet presAssocID="{E587C140-2512-48AE-BDDC-3061B708AD0E}" presName="node" presStyleLbl="node1" presStyleIdx="1" presStyleCnt="6" custScaleX="152288">
        <dgm:presLayoutVars>
          <dgm:bulletEnabled val="1"/>
        </dgm:presLayoutVars>
      </dgm:prSet>
      <dgm:spPr/>
      <dgm:t>
        <a:bodyPr/>
        <a:lstStyle/>
        <a:p>
          <a:endParaRPr lang="zh-CN" altLang="en-US"/>
        </a:p>
      </dgm:t>
    </dgm:pt>
    <dgm:pt modelId="{A0D32017-E403-4085-837C-CE50E30C6BF3}" type="pres">
      <dgm:prSet presAssocID="{2770503B-57F0-47EF-8A88-AE1290E6EC3D}" presName="sibTrans" presStyleCnt="0"/>
      <dgm:spPr/>
    </dgm:pt>
    <dgm:pt modelId="{16CF46F6-E66B-4D9D-81FB-441D6FFFD50F}" type="pres">
      <dgm:prSet presAssocID="{07AB7596-395D-4EA3-9075-8C1534884BCB}" presName="node" presStyleLbl="node1" presStyleIdx="2" presStyleCnt="6" custScaleX="149741">
        <dgm:presLayoutVars>
          <dgm:bulletEnabled val="1"/>
        </dgm:presLayoutVars>
      </dgm:prSet>
      <dgm:spPr/>
      <dgm:t>
        <a:bodyPr/>
        <a:lstStyle/>
        <a:p>
          <a:endParaRPr lang="zh-CN" altLang="en-US"/>
        </a:p>
      </dgm:t>
    </dgm:pt>
    <dgm:pt modelId="{0BB84645-E4B6-4E22-8549-DFD8583D3FBD}" type="pres">
      <dgm:prSet presAssocID="{1E4946FB-1DCD-4785-B781-6AD4B620AB0A}" presName="sibTrans" presStyleCnt="0"/>
      <dgm:spPr/>
    </dgm:pt>
    <dgm:pt modelId="{47AA6AEF-097F-4D48-B9DD-A121D536F8F3}" type="pres">
      <dgm:prSet presAssocID="{5D0DAFE2-2FB9-431A-BD9B-A50E483FA80A}" presName="node" presStyleLbl="node1" presStyleIdx="3" presStyleCnt="6" custScaleX="158627">
        <dgm:presLayoutVars>
          <dgm:bulletEnabled val="1"/>
        </dgm:presLayoutVars>
      </dgm:prSet>
      <dgm:spPr/>
      <dgm:t>
        <a:bodyPr/>
        <a:lstStyle/>
        <a:p>
          <a:endParaRPr lang="zh-CN" altLang="en-US"/>
        </a:p>
      </dgm:t>
    </dgm:pt>
    <dgm:pt modelId="{46F947DC-24DC-41D4-917F-A8195F375634}" type="pres">
      <dgm:prSet presAssocID="{8499A1FB-50BD-41B3-923D-E97A613ABFE6}" presName="sibTrans" presStyleCnt="0"/>
      <dgm:spPr/>
    </dgm:pt>
    <dgm:pt modelId="{DAB8A796-1DF6-4447-A097-46494F204897}" type="pres">
      <dgm:prSet presAssocID="{297C9D1F-F7C5-477F-9192-F3EA0E780106}" presName="node" presStyleLbl="node1" presStyleIdx="4" presStyleCnt="6" custScaleX="169119">
        <dgm:presLayoutVars>
          <dgm:bulletEnabled val="1"/>
        </dgm:presLayoutVars>
      </dgm:prSet>
      <dgm:spPr/>
      <dgm:t>
        <a:bodyPr/>
        <a:lstStyle/>
        <a:p>
          <a:endParaRPr lang="zh-CN" altLang="en-US"/>
        </a:p>
      </dgm:t>
    </dgm:pt>
    <dgm:pt modelId="{3AE9025D-6E92-49CB-99D9-C4E28935EC98}" type="pres">
      <dgm:prSet presAssocID="{368DD1A1-1C44-4A98-9415-68C09CAC0A5C}" presName="sibTrans" presStyleCnt="0"/>
      <dgm:spPr/>
    </dgm:pt>
    <dgm:pt modelId="{4E413BE2-B3CE-4154-AC64-66D5AEF8F1A6}" type="pres">
      <dgm:prSet presAssocID="{2778246C-4677-4307-B63C-C589CCBED414}" presName="node" presStyleLbl="node1" presStyleIdx="5" presStyleCnt="6" custScaleX="164380">
        <dgm:presLayoutVars>
          <dgm:bulletEnabled val="1"/>
        </dgm:presLayoutVars>
      </dgm:prSet>
      <dgm:spPr/>
      <dgm:t>
        <a:bodyPr/>
        <a:lstStyle/>
        <a:p>
          <a:endParaRPr lang="zh-CN" altLang="en-US"/>
        </a:p>
      </dgm:t>
    </dgm:pt>
  </dgm:ptLst>
  <dgm:cxnLst>
    <dgm:cxn modelId="{653F093B-F79A-4A10-8A98-BADB12D6ED18}" srcId="{406B907F-41F1-4797-A249-663EDC4FD7A5}" destId="{E587C140-2512-48AE-BDDC-3061B708AD0E}" srcOrd="1" destOrd="0" parTransId="{B0DB253D-410C-42A7-90C7-E297E0EC1859}" sibTransId="{2770503B-57F0-47EF-8A88-AE1290E6EC3D}"/>
    <dgm:cxn modelId="{797B0DFF-2470-4BD3-8AF1-6EF14B0D27FC}" type="presOf" srcId="{5D0DAFE2-2FB9-431A-BD9B-A50E483FA80A}" destId="{47AA6AEF-097F-4D48-B9DD-A121D536F8F3}" srcOrd="0" destOrd="0" presId="urn:microsoft.com/office/officeart/2005/8/layout/hList6"/>
    <dgm:cxn modelId="{FB815F13-1B4B-44E7-9184-4340B347E481}" srcId="{406B907F-41F1-4797-A249-663EDC4FD7A5}" destId="{297C9D1F-F7C5-477F-9192-F3EA0E780106}" srcOrd="4" destOrd="0" parTransId="{8CB71080-112C-4686-9F34-3FDF1C54EE60}" sibTransId="{368DD1A1-1C44-4A98-9415-68C09CAC0A5C}"/>
    <dgm:cxn modelId="{3E505D4D-FD9A-4CE5-A7D7-D9BD30D50485}" type="presOf" srcId="{297C9D1F-F7C5-477F-9192-F3EA0E780106}" destId="{DAB8A796-1DF6-4447-A097-46494F204897}" srcOrd="0" destOrd="0" presId="urn:microsoft.com/office/officeart/2005/8/layout/hList6"/>
    <dgm:cxn modelId="{83945680-FA19-482F-8E77-CB06A630BC10}" srcId="{406B907F-41F1-4797-A249-663EDC4FD7A5}" destId="{2778246C-4677-4307-B63C-C589CCBED414}" srcOrd="5" destOrd="0" parTransId="{12F818EE-3A9E-4C1D-8455-34995A4D80F7}" sibTransId="{AC801010-EF10-4B71-BD94-008488D519F3}"/>
    <dgm:cxn modelId="{80D91605-422D-4B19-84D7-28E41C8603C3}" srcId="{406B907F-41F1-4797-A249-663EDC4FD7A5}" destId="{07AB7596-395D-4EA3-9075-8C1534884BCB}" srcOrd="2" destOrd="0" parTransId="{73A7E505-19D2-4D7B-863D-A597FD6AE969}" sibTransId="{1E4946FB-1DCD-4785-B781-6AD4B620AB0A}"/>
    <dgm:cxn modelId="{6B86FAC7-EC00-46CF-8581-C570813E8671}" srcId="{406B907F-41F1-4797-A249-663EDC4FD7A5}" destId="{592B2FCD-2C2B-42DC-91E0-CBAD377B440B}" srcOrd="0" destOrd="0" parTransId="{A8CD5C14-683A-43F9-BE0D-F6A808C5DC67}" sibTransId="{0B1702E8-B1FF-4EEB-B2D7-472C00BEC211}"/>
    <dgm:cxn modelId="{B1FAAE6B-2B27-4FF2-A6FF-46DDC1BA9D92}" type="presOf" srcId="{E587C140-2512-48AE-BDDC-3061B708AD0E}" destId="{13E5809B-8B72-4E27-A8EB-21619ECAFDFC}" srcOrd="0" destOrd="0" presId="urn:microsoft.com/office/officeart/2005/8/layout/hList6"/>
    <dgm:cxn modelId="{5FA1747A-297C-422E-B049-CE0F9D2D42D4}" type="presOf" srcId="{07AB7596-395D-4EA3-9075-8C1534884BCB}" destId="{16CF46F6-E66B-4D9D-81FB-441D6FFFD50F}" srcOrd="0" destOrd="0" presId="urn:microsoft.com/office/officeart/2005/8/layout/hList6"/>
    <dgm:cxn modelId="{E2F09F7C-87C0-4196-AB7D-F27F21ADE7A6}" srcId="{406B907F-41F1-4797-A249-663EDC4FD7A5}" destId="{5D0DAFE2-2FB9-431A-BD9B-A50E483FA80A}" srcOrd="3" destOrd="0" parTransId="{073D56B5-3289-4DB0-BAB1-61C7376AE6FD}" sibTransId="{8499A1FB-50BD-41B3-923D-E97A613ABFE6}"/>
    <dgm:cxn modelId="{46819980-F85A-4642-A06D-A6DA5CF42D54}" type="presOf" srcId="{406B907F-41F1-4797-A249-663EDC4FD7A5}" destId="{CEE474B4-A7CF-4595-B6F1-6972B6ACE16E}" srcOrd="0" destOrd="0" presId="urn:microsoft.com/office/officeart/2005/8/layout/hList6"/>
    <dgm:cxn modelId="{169C4E2E-8D35-4D94-BDF0-DFA41B5BD636}" type="presOf" srcId="{592B2FCD-2C2B-42DC-91E0-CBAD377B440B}" destId="{1C950607-D385-4886-B6A1-798B0CAD1F74}" srcOrd="0" destOrd="0" presId="urn:microsoft.com/office/officeart/2005/8/layout/hList6"/>
    <dgm:cxn modelId="{363B6403-3F05-4E85-BE7E-7B48B0F996C3}" type="presOf" srcId="{2778246C-4677-4307-B63C-C589CCBED414}" destId="{4E413BE2-B3CE-4154-AC64-66D5AEF8F1A6}" srcOrd="0" destOrd="0" presId="urn:microsoft.com/office/officeart/2005/8/layout/hList6"/>
    <dgm:cxn modelId="{3457AA75-4C35-46F7-A4BF-EAF01F1D606A}" type="presParOf" srcId="{CEE474B4-A7CF-4595-B6F1-6972B6ACE16E}" destId="{1C950607-D385-4886-B6A1-798B0CAD1F74}" srcOrd="0" destOrd="0" presId="urn:microsoft.com/office/officeart/2005/8/layout/hList6"/>
    <dgm:cxn modelId="{B867F652-394E-4B9B-A362-78F6363D3A7D}" type="presParOf" srcId="{CEE474B4-A7CF-4595-B6F1-6972B6ACE16E}" destId="{F7C84637-071F-4059-A67E-C5CE214F87BE}" srcOrd="1" destOrd="0" presId="urn:microsoft.com/office/officeart/2005/8/layout/hList6"/>
    <dgm:cxn modelId="{74BA18D5-9DC7-45D6-B747-0087F7343449}" type="presParOf" srcId="{CEE474B4-A7CF-4595-B6F1-6972B6ACE16E}" destId="{13E5809B-8B72-4E27-A8EB-21619ECAFDFC}" srcOrd="2" destOrd="0" presId="urn:microsoft.com/office/officeart/2005/8/layout/hList6"/>
    <dgm:cxn modelId="{094005A8-B19E-4037-9B0E-ADD700BD0631}" type="presParOf" srcId="{CEE474B4-A7CF-4595-B6F1-6972B6ACE16E}" destId="{A0D32017-E403-4085-837C-CE50E30C6BF3}" srcOrd="3" destOrd="0" presId="urn:microsoft.com/office/officeart/2005/8/layout/hList6"/>
    <dgm:cxn modelId="{C295BEDE-394C-426C-8787-94B438BB593B}" type="presParOf" srcId="{CEE474B4-A7CF-4595-B6F1-6972B6ACE16E}" destId="{16CF46F6-E66B-4D9D-81FB-441D6FFFD50F}" srcOrd="4" destOrd="0" presId="urn:microsoft.com/office/officeart/2005/8/layout/hList6"/>
    <dgm:cxn modelId="{9320B400-F34B-4EEF-B393-3553BDCCCE1B}" type="presParOf" srcId="{CEE474B4-A7CF-4595-B6F1-6972B6ACE16E}" destId="{0BB84645-E4B6-4E22-8549-DFD8583D3FBD}" srcOrd="5" destOrd="0" presId="urn:microsoft.com/office/officeart/2005/8/layout/hList6"/>
    <dgm:cxn modelId="{EE66B901-C56D-4F5D-BE10-C63B9AEC8F0B}" type="presParOf" srcId="{CEE474B4-A7CF-4595-B6F1-6972B6ACE16E}" destId="{47AA6AEF-097F-4D48-B9DD-A121D536F8F3}" srcOrd="6" destOrd="0" presId="urn:microsoft.com/office/officeart/2005/8/layout/hList6"/>
    <dgm:cxn modelId="{3F9C847D-B6DE-4006-BF20-AC432A34221E}" type="presParOf" srcId="{CEE474B4-A7CF-4595-B6F1-6972B6ACE16E}" destId="{46F947DC-24DC-41D4-917F-A8195F375634}" srcOrd="7" destOrd="0" presId="urn:microsoft.com/office/officeart/2005/8/layout/hList6"/>
    <dgm:cxn modelId="{F9D64639-B007-4892-82CF-5335AC9FE010}" type="presParOf" srcId="{CEE474B4-A7CF-4595-B6F1-6972B6ACE16E}" destId="{DAB8A796-1DF6-4447-A097-46494F204897}" srcOrd="8" destOrd="0" presId="urn:microsoft.com/office/officeart/2005/8/layout/hList6"/>
    <dgm:cxn modelId="{47B57F85-9E3E-40F4-AD90-09F788C6C55C}" type="presParOf" srcId="{CEE474B4-A7CF-4595-B6F1-6972B6ACE16E}" destId="{3AE9025D-6E92-49CB-99D9-C4E28935EC98}" srcOrd="9" destOrd="0" presId="urn:microsoft.com/office/officeart/2005/8/layout/hList6"/>
    <dgm:cxn modelId="{DEC18759-A1B3-4F94-9167-0B27CF8545A6}" type="presParOf" srcId="{CEE474B4-A7CF-4595-B6F1-6972B6ACE16E}" destId="{4E413BE2-B3CE-4154-AC64-66D5AEF8F1A6}"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CEB0C-DF09-4295-869A-0166A4AE3198}">
      <dsp:nvSpPr>
        <dsp:cNvPr id="0" name=""/>
        <dsp:cNvSpPr/>
      </dsp:nvSpPr>
      <dsp:spPr>
        <a:xfrm>
          <a:off x="1413227" y="77679"/>
          <a:ext cx="1710049" cy="855024"/>
        </a:xfrm>
        <a:prstGeom prst="roundRect">
          <a:avLst>
            <a:gd name="adj" fmla="val 10000"/>
          </a:avLst>
        </a:prstGeom>
        <a:solidFill>
          <a:schemeClr val="bg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rgbClr val="FFFFFF"/>
              </a:solidFill>
              <a:latin typeface="+mj-ea"/>
              <a:ea typeface="+mj-ea"/>
            </a:rPr>
            <a:t>环境因素</a:t>
          </a:r>
          <a:endParaRPr lang="en-US" altLang="zh-CN" sz="1800" b="1" kern="1200" dirty="0">
            <a:solidFill>
              <a:srgbClr val="FFFFFF"/>
            </a:solidFill>
            <a:latin typeface="+mj-ea"/>
            <a:ea typeface="+mj-ea"/>
          </a:endParaRPr>
        </a:p>
        <a:p>
          <a:pPr lvl="0" algn="ctr" defTabSz="800100">
            <a:lnSpc>
              <a:spcPct val="90000"/>
            </a:lnSpc>
            <a:spcBef>
              <a:spcPct val="0"/>
            </a:spcBef>
            <a:spcAft>
              <a:spcPct val="35000"/>
            </a:spcAft>
          </a:pPr>
          <a:r>
            <a:rPr lang="en-US" altLang="zh-CN" sz="1800" b="1" kern="1200" dirty="0">
              <a:solidFill>
                <a:srgbClr val="FFFFFF"/>
              </a:solidFill>
              <a:latin typeface="+mj-ea"/>
              <a:ea typeface="+mj-ea"/>
            </a:rPr>
            <a:t>(e</a:t>
          </a:r>
          <a:r>
            <a:rPr lang="en-US" altLang="zh-CN" sz="1800" b="1" kern="1200" dirty="0">
              <a:solidFill>
                <a:srgbClr val="FFFFFF"/>
              </a:solidFill>
              <a:latin typeface="+mj-ea"/>
              <a:ea typeface="+mj-ea"/>
              <a:cs typeface="Times New Roman" panose="02020603050405020304" pitchFamily="18" charset="0"/>
            </a:rPr>
            <a:t>nvironment</a:t>
          </a:r>
          <a:r>
            <a:rPr lang="en-US" altLang="zh-CN" sz="1800" b="1" kern="1200" dirty="0">
              <a:solidFill>
                <a:srgbClr val="FFFFFF"/>
              </a:solidFill>
              <a:latin typeface="+mj-ea"/>
              <a:ea typeface="+mj-ea"/>
            </a:rPr>
            <a:t>)</a:t>
          </a:r>
        </a:p>
      </dsp:txBody>
      <dsp:txXfrm>
        <a:off x="1438270" y="102722"/>
        <a:ext cx="1659963" cy="804938"/>
      </dsp:txXfrm>
    </dsp:sp>
    <dsp:sp modelId="{6F38A5A1-8704-466A-8533-82762535DFF4}">
      <dsp:nvSpPr>
        <dsp:cNvPr id="0" name=""/>
        <dsp:cNvSpPr/>
      </dsp:nvSpPr>
      <dsp:spPr>
        <a:xfrm rot="3600000">
          <a:off x="2528200" y="1578562"/>
          <a:ext cx="892302" cy="299258"/>
        </a:xfrm>
        <a:prstGeom prst="lef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617977" y="1638414"/>
        <a:ext cx="712748" cy="179554"/>
      </dsp:txXfrm>
    </dsp:sp>
    <dsp:sp modelId="{F7A67A6E-4840-4D4F-AC99-40DACA0CD12F}">
      <dsp:nvSpPr>
        <dsp:cNvPr id="0" name=""/>
        <dsp:cNvSpPr/>
      </dsp:nvSpPr>
      <dsp:spPr>
        <a:xfrm>
          <a:off x="2825426" y="2523679"/>
          <a:ext cx="1710049" cy="855024"/>
        </a:xfrm>
        <a:prstGeom prst="roundRect">
          <a:avLst>
            <a:gd name="adj" fmla="val 10000"/>
          </a:avLst>
        </a:prstGeom>
        <a:solidFill>
          <a:srgbClr val="00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rgbClr val="FFFFFF"/>
              </a:solidFill>
              <a:latin typeface="+mj-ea"/>
              <a:ea typeface="+mj-ea"/>
            </a:rPr>
            <a:t>行为表现</a:t>
          </a:r>
          <a:r>
            <a:rPr lang="en-US" altLang="zh-CN" sz="1800" b="1" kern="1200" dirty="0">
              <a:solidFill>
                <a:srgbClr val="FFFFFF"/>
              </a:solidFill>
              <a:latin typeface="+mj-ea"/>
              <a:ea typeface="+mj-ea"/>
            </a:rPr>
            <a:t>(behavior)</a:t>
          </a:r>
          <a:endParaRPr lang="zh-CN" altLang="en-US" sz="1800" b="1" kern="1200" dirty="0">
            <a:solidFill>
              <a:srgbClr val="FFFFFF"/>
            </a:solidFill>
            <a:latin typeface="+mj-ea"/>
            <a:ea typeface="+mj-ea"/>
          </a:endParaRPr>
        </a:p>
      </dsp:txBody>
      <dsp:txXfrm>
        <a:off x="2850469" y="2548722"/>
        <a:ext cx="1659963" cy="804938"/>
      </dsp:txXfrm>
    </dsp:sp>
    <dsp:sp modelId="{4A4D93ED-8624-4DA9-BFC3-01398A2ABDB5}">
      <dsp:nvSpPr>
        <dsp:cNvPr id="0" name=""/>
        <dsp:cNvSpPr/>
      </dsp:nvSpPr>
      <dsp:spPr>
        <a:xfrm rot="10804145">
          <a:off x="1821586" y="2799859"/>
          <a:ext cx="892302" cy="299258"/>
        </a:xfrm>
        <a:prstGeom prst="leftRightArrow">
          <a:avLst>
            <a:gd name="adj1" fmla="val 60000"/>
            <a:gd name="adj2" fmla="val 50000"/>
          </a:avLst>
        </a:prstGeom>
        <a:solidFill>
          <a:srgbClr val="0099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1911363" y="2859711"/>
        <a:ext cx="712748" cy="179554"/>
      </dsp:txXfrm>
    </dsp:sp>
    <dsp:sp modelId="{51AFCCF6-7C93-475E-93D3-09805A7CBB8B}">
      <dsp:nvSpPr>
        <dsp:cNvPr id="0" name=""/>
        <dsp:cNvSpPr/>
      </dsp:nvSpPr>
      <dsp:spPr>
        <a:xfrm>
          <a:off x="0" y="2520273"/>
          <a:ext cx="1710049" cy="855024"/>
        </a:xfrm>
        <a:prstGeom prst="roundRect">
          <a:avLst>
            <a:gd name="adj" fmla="val 10000"/>
          </a:avLst>
        </a:prstGeom>
        <a:solidFill>
          <a:schemeClr val="tx1">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a:solidFill>
                <a:srgbClr val="FFFFFF"/>
              </a:solidFill>
              <a:latin typeface="+mj-ea"/>
              <a:ea typeface="+mj-ea"/>
            </a:rPr>
            <a:t>个人因素</a:t>
          </a:r>
          <a:endParaRPr lang="en-US" altLang="zh-CN" sz="1800" b="1" kern="1200" dirty="0">
            <a:solidFill>
              <a:srgbClr val="FFFFFF"/>
            </a:solidFill>
            <a:latin typeface="+mj-ea"/>
            <a:ea typeface="+mj-ea"/>
          </a:endParaRPr>
        </a:p>
        <a:p>
          <a:pPr lvl="0" algn="ctr" defTabSz="800100">
            <a:lnSpc>
              <a:spcPct val="90000"/>
            </a:lnSpc>
            <a:spcBef>
              <a:spcPct val="0"/>
            </a:spcBef>
            <a:spcAft>
              <a:spcPct val="35000"/>
            </a:spcAft>
          </a:pPr>
          <a:r>
            <a:rPr lang="en-US" altLang="zh-CN" sz="1800" b="1" kern="1200" dirty="0">
              <a:solidFill>
                <a:srgbClr val="FFFFFF"/>
              </a:solidFill>
              <a:latin typeface="+mj-ea"/>
              <a:ea typeface="+mj-ea"/>
            </a:rPr>
            <a:t>(person)</a:t>
          </a:r>
          <a:endParaRPr lang="zh-CN" altLang="en-US" sz="1800" b="1" kern="1200" dirty="0">
            <a:solidFill>
              <a:srgbClr val="FFFFFF"/>
            </a:solidFill>
            <a:latin typeface="+mj-ea"/>
            <a:ea typeface="+mj-ea"/>
          </a:endParaRPr>
        </a:p>
      </dsp:txBody>
      <dsp:txXfrm>
        <a:off x="25043" y="2545316"/>
        <a:ext cx="1659963" cy="804938"/>
      </dsp:txXfrm>
    </dsp:sp>
    <dsp:sp modelId="{A3261226-55DD-4A40-8A91-0FD08018D814}">
      <dsp:nvSpPr>
        <dsp:cNvPr id="0" name=""/>
        <dsp:cNvSpPr/>
      </dsp:nvSpPr>
      <dsp:spPr>
        <a:xfrm rot="18003160">
          <a:off x="1115487" y="1576859"/>
          <a:ext cx="892302" cy="299258"/>
        </a:xfrm>
        <a:prstGeom prst="leftRightArrow">
          <a:avLst>
            <a:gd name="adj1" fmla="val 60000"/>
            <a:gd name="adj2" fmla="val 50000"/>
          </a:avLst>
        </a:prstGeom>
        <a:solidFill>
          <a:schemeClr val="accent4">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205264" y="1636711"/>
        <a:ext cx="712748" cy="179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50607-D385-4886-B6A1-798B0CAD1F74}">
      <dsp:nvSpPr>
        <dsp:cNvPr id="0" name=""/>
        <dsp:cNvSpPr/>
      </dsp:nvSpPr>
      <dsp:spPr>
        <a:xfrm rot="16200000">
          <a:off x="-1545773" y="1548359"/>
          <a:ext cx="4453955" cy="135723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en-US" altLang="zh-CN" sz="2400" b="1" kern="1200" dirty="0">
              <a:solidFill>
                <a:srgbClr val="A50021"/>
              </a:solidFill>
              <a:latin typeface="+mn-lt"/>
              <a:ea typeface="+mn-ea"/>
              <a:cs typeface="+mn-cs"/>
            </a:rPr>
            <a:t>1.</a:t>
          </a:r>
          <a:r>
            <a:rPr lang="zh-CN" altLang="en-US" sz="2400" b="1" kern="1200" dirty="0">
              <a:solidFill>
                <a:srgbClr val="A50021"/>
              </a:solidFill>
              <a:latin typeface="+mn-lt"/>
              <a:ea typeface="+mn-ea"/>
              <a:cs typeface="+mn-cs"/>
            </a:rPr>
            <a:t>建立友好关系</a:t>
          </a:r>
          <a:endParaRPr lang="en-US" altLang="zh-CN" sz="2400" b="1" kern="1200" dirty="0">
            <a:solidFill>
              <a:srgbClr val="A50021"/>
            </a:solidFill>
            <a:latin typeface="+mn-lt"/>
            <a:ea typeface="+mn-ea"/>
            <a:cs typeface="+mn-cs"/>
          </a:endParaRPr>
        </a:p>
        <a:p>
          <a:pPr lvl="0" algn="ctr" defTabSz="1066800">
            <a:lnSpc>
              <a:spcPct val="90000"/>
            </a:lnSpc>
            <a:spcBef>
              <a:spcPct val="0"/>
            </a:spcBef>
            <a:spcAft>
              <a:spcPct val="35000"/>
            </a:spcAft>
          </a:pPr>
          <a:r>
            <a:rPr lang="zh-CN" altLang="en-US" sz="2000" b="1" kern="1200" dirty="0">
              <a:solidFill>
                <a:srgbClr val="A50021"/>
              </a:solidFill>
              <a:latin typeface="+mn-lt"/>
              <a:ea typeface="+mn-ea"/>
              <a:cs typeface="+mn-cs"/>
            </a:rPr>
            <a:t>咨询者应对寻求咨询的对象表示出关心和爱护。</a:t>
          </a:r>
        </a:p>
      </dsp:txBody>
      <dsp:txXfrm rot="5400000">
        <a:off x="2587" y="890790"/>
        <a:ext cx="1357235" cy="2672373"/>
      </dsp:txXfrm>
    </dsp:sp>
    <dsp:sp modelId="{13E5809B-8B72-4E27-A8EB-21619ECAFDFC}">
      <dsp:nvSpPr>
        <dsp:cNvPr id="0" name=""/>
        <dsp:cNvSpPr/>
      </dsp:nvSpPr>
      <dsp:spPr>
        <a:xfrm rot="16200000">
          <a:off x="-127870" y="1553980"/>
          <a:ext cx="4453955" cy="134599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lvl="0" algn="ctr" defTabSz="977900">
            <a:lnSpc>
              <a:spcPct val="90000"/>
            </a:lnSpc>
            <a:spcBef>
              <a:spcPct val="0"/>
            </a:spcBef>
            <a:spcAft>
              <a:spcPct val="35000"/>
            </a:spcAft>
          </a:pPr>
          <a:r>
            <a:rPr lang="en-US" altLang="zh-CN" sz="2200" b="1" kern="1200" dirty="0">
              <a:solidFill>
                <a:srgbClr val="A50021"/>
              </a:solidFill>
              <a:latin typeface="+mn-lt"/>
              <a:ea typeface="+mn-ea"/>
              <a:cs typeface="+mn-cs"/>
            </a:rPr>
            <a:t>2.</a:t>
          </a:r>
          <a:r>
            <a:rPr lang="zh-CN" altLang="en-US" sz="2200" b="1" kern="1200" dirty="0">
              <a:solidFill>
                <a:srgbClr val="A50021"/>
              </a:solidFill>
              <a:latin typeface="+mn-lt"/>
              <a:ea typeface="+mn-ea"/>
              <a:cs typeface="+mn-cs"/>
            </a:rPr>
            <a:t>识别需求</a:t>
          </a:r>
          <a:endParaRPr lang="en-US" altLang="zh-CN" sz="2200" b="1" kern="1200" dirty="0">
            <a:solidFill>
              <a:srgbClr val="A50021"/>
            </a:solidFill>
            <a:latin typeface="+mn-lt"/>
            <a:ea typeface="+mn-ea"/>
            <a:cs typeface="+mn-cs"/>
          </a:endParaRPr>
        </a:p>
        <a:p>
          <a:pPr lvl="0" algn="ctr" defTabSz="977900">
            <a:lnSpc>
              <a:spcPct val="90000"/>
            </a:lnSpc>
            <a:spcBef>
              <a:spcPct val="0"/>
            </a:spcBef>
            <a:spcAft>
              <a:spcPct val="35000"/>
            </a:spcAft>
          </a:pPr>
          <a:r>
            <a:rPr lang="zh-CN" altLang="en-US" sz="2000" b="1" kern="1200" dirty="0">
              <a:solidFill>
                <a:srgbClr val="A50021"/>
              </a:solidFill>
              <a:latin typeface="+mn-lt"/>
              <a:ea typeface="+mn-ea"/>
              <a:cs typeface="+mn-cs"/>
            </a:rPr>
            <a:t>咨询者应设法了解到服务对象存在的问题并让他（她）识别出自身存在的问题。</a:t>
          </a:r>
        </a:p>
      </dsp:txBody>
      <dsp:txXfrm rot="5400000">
        <a:off x="1426111" y="890790"/>
        <a:ext cx="1345993" cy="2672373"/>
      </dsp:txXfrm>
    </dsp:sp>
    <dsp:sp modelId="{16CF46F6-E66B-4D9D-81FB-441D6FFFD50F}">
      <dsp:nvSpPr>
        <dsp:cNvPr id="0" name=""/>
        <dsp:cNvSpPr/>
      </dsp:nvSpPr>
      <dsp:spPr>
        <a:xfrm rot="16200000">
          <a:off x="1273155" y="1565236"/>
          <a:ext cx="4453955" cy="132348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lvl="0" algn="ctr" defTabSz="977900">
            <a:lnSpc>
              <a:spcPct val="90000"/>
            </a:lnSpc>
            <a:spcBef>
              <a:spcPct val="0"/>
            </a:spcBef>
            <a:spcAft>
              <a:spcPct val="35000"/>
            </a:spcAft>
          </a:pPr>
          <a:r>
            <a:rPr lang="en-US" altLang="zh-CN" sz="2200" b="1" kern="1200" dirty="0">
              <a:solidFill>
                <a:srgbClr val="A50021"/>
              </a:solidFill>
              <a:latin typeface="+mn-lt"/>
              <a:ea typeface="+mn-ea"/>
              <a:cs typeface="+mn-cs"/>
            </a:rPr>
            <a:t>3.</a:t>
          </a:r>
          <a:r>
            <a:rPr lang="zh-CN" altLang="en-US" sz="2200" b="1" kern="1200" dirty="0">
              <a:solidFill>
                <a:srgbClr val="A50021"/>
              </a:solidFill>
              <a:latin typeface="+mn-lt"/>
              <a:ea typeface="+mn-ea"/>
              <a:cs typeface="+mn-cs"/>
            </a:rPr>
            <a:t>移情</a:t>
          </a:r>
          <a:endParaRPr lang="en-US" altLang="zh-CN" sz="2200" b="1" kern="1200" dirty="0">
            <a:solidFill>
              <a:srgbClr val="A50021"/>
            </a:solidFill>
            <a:latin typeface="+mn-lt"/>
            <a:ea typeface="+mn-ea"/>
            <a:cs typeface="+mn-cs"/>
          </a:endParaRPr>
        </a:p>
        <a:p>
          <a:pPr lvl="0" algn="ctr" defTabSz="977900">
            <a:lnSpc>
              <a:spcPct val="90000"/>
            </a:lnSpc>
            <a:spcBef>
              <a:spcPct val="0"/>
            </a:spcBef>
            <a:spcAft>
              <a:spcPct val="35000"/>
            </a:spcAft>
          </a:pPr>
          <a:r>
            <a:rPr lang="zh-CN" altLang="en-US" sz="2000" b="1" kern="1200" dirty="0">
              <a:solidFill>
                <a:srgbClr val="A50021"/>
              </a:solidFill>
              <a:latin typeface="+mn-lt"/>
              <a:ea typeface="+mn-ea"/>
              <a:cs typeface="+mn-cs"/>
            </a:rPr>
            <a:t>咨询者应对服务对象的感受表示理解和接受，而不是对他（她）表示同情。</a:t>
          </a:r>
        </a:p>
      </dsp:txBody>
      <dsp:txXfrm rot="5400000">
        <a:off x="2838392" y="890790"/>
        <a:ext cx="1323481" cy="2672373"/>
      </dsp:txXfrm>
    </dsp:sp>
    <dsp:sp modelId="{47AA6AEF-097F-4D48-B9DD-A121D536F8F3}">
      <dsp:nvSpPr>
        <dsp:cNvPr id="0" name=""/>
        <dsp:cNvSpPr/>
      </dsp:nvSpPr>
      <dsp:spPr>
        <a:xfrm rot="16200000">
          <a:off x="2702195" y="1525967"/>
          <a:ext cx="4453955" cy="1402020"/>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lvl="0" algn="ctr" defTabSz="977900">
            <a:lnSpc>
              <a:spcPct val="90000"/>
            </a:lnSpc>
            <a:spcBef>
              <a:spcPct val="0"/>
            </a:spcBef>
            <a:spcAft>
              <a:spcPct val="35000"/>
            </a:spcAft>
          </a:pPr>
          <a:r>
            <a:rPr lang="en-US" altLang="zh-CN" sz="2200" b="1" kern="1200" dirty="0">
              <a:solidFill>
                <a:srgbClr val="A50021"/>
              </a:solidFill>
              <a:latin typeface="+mn-lt"/>
              <a:ea typeface="+mn-ea"/>
              <a:cs typeface="+mn-cs"/>
            </a:rPr>
            <a:t>4.</a:t>
          </a:r>
          <a:r>
            <a:rPr lang="zh-CN" sz="2200" b="1" kern="1200" dirty="0">
              <a:solidFill>
                <a:srgbClr val="A50021"/>
              </a:solidFill>
              <a:latin typeface="+mn-lt"/>
              <a:ea typeface="+mn-ea"/>
              <a:cs typeface="+mn-cs"/>
            </a:rPr>
            <a:t>调动参与</a:t>
          </a:r>
          <a:endParaRPr lang="en-US" altLang="zh-CN" sz="2200" b="1" kern="1200" dirty="0">
            <a:solidFill>
              <a:srgbClr val="A50021"/>
            </a:solidFill>
            <a:latin typeface="+mn-lt"/>
            <a:ea typeface="+mn-ea"/>
            <a:cs typeface="+mn-cs"/>
          </a:endParaRPr>
        </a:p>
        <a:p>
          <a:pPr lvl="0" algn="ctr" defTabSz="977900">
            <a:lnSpc>
              <a:spcPct val="90000"/>
            </a:lnSpc>
            <a:spcBef>
              <a:spcPct val="0"/>
            </a:spcBef>
            <a:spcAft>
              <a:spcPct val="35000"/>
            </a:spcAft>
          </a:pPr>
          <a:r>
            <a:rPr lang="zh-CN" altLang="en-US" sz="2000" b="1" kern="1200" dirty="0" smtClean="0">
              <a:solidFill>
                <a:srgbClr val="A50021"/>
              </a:solidFill>
              <a:latin typeface="+mn-lt"/>
              <a:ea typeface="+mn-ea"/>
              <a:cs typeface="+mn-cs"/>
            </a:rPr>
            <a:t>给</a:t>
          </a:r>
          <a:r>
            <a:rPr lang="zh-CN" sz="2000" b="1" kern="1200" dirty="0" smtClean="0">
              <a:solidFill>
                <a:srgbClr val="A50021"/>
              </a:solidFill>
              <a:latin typeface="+mn-lt"/>
              <a:ea typeface="+mn-ea"/>
              <a:cs typeface="+mn-cs"/>
            </a:rPr>
            <a:t>出</a:t>
          </a:r>
          <a:r>
            <a:rPr lang="zh-CN" sz="2000" b="1" kern="1200" dirty="0">
              <a:solidFill>
                <a:srgbClr val="A50021"/>
              </a:solidFill>
              <a:latin typeface="+mn-lt"/>
              <a:ea typeface="+mn-ea"/>
              <a:cs typeface="+mn-cs"/>
            </a:rPr>
            <a:t>各种与其所存在问题相关的因素，并鼓励人们找出最适合他们自己的解决问题的办法</a:t>
          </a:r>
          <a:r>
            <a:rPr lang="zh-CN" altLang="en-US" sz="2000" b="1" kern="1200" dirty="0">
              <a:solidFill>
                <a:srgbClr val="A50021"/>
              </a:solidFill>
              <a:latin typeface="+mn-lt"/>
              <a:ea typeface="+mn-ea"/>
              <a:cs typeface="+mn-cs"/>
            </a:rPr>
            <a:t>。</a:t>
          </a:r>
        </a:p>
      </dsp:txBody>
      <dsp:txXfrm rot="5400000">
        <a:off x="4228162" y="890791"/>
        <a:ext cx="1402020" cy="2672373"/>
      </dsp:txXfrm>
    </dsp:sp>
    <dsp:sp modelId="{DAB8A796-1DF6-4447-A097-46494F204897}">
      <dsp:nvSpPr>
        <dsp:cNvPr id="0" name=""/>
        <dsp:cNvSpPr/>
      </dsp:nvSpPr>
      <dsp:spPr>
        <a:xfrm rot="16200000">
          <a:off x="4216870" y="1479600"/>
          <a:ext cx="4453955" cy="149475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lvl="0" algn="ctr" defTabSz="977900">
            <a:lnSpc>
              <a:spcPct val="90000"/>
            </a:lnSpc>
            <a:spcBef>
              <a:spcPct val="0"/>
            </a:spcBef>
            <a:spcAft>
              <a:spcPct val="35000"/>
            </a:spcAft>
          </a:pPr>
          <a:r>
            <a:rPr lang="en-US" altLang="zh-CN" sz="2200" b="1" kern="1200" dirty="0">
              <a:solidFill>
                <a:srgbClr val="A50021"/>
              </a:solidFill>
              <a:latin typeface="+mn-lt"/>
              <a:ea typeface="+mn-ea"/>
              <a:cs typeface="+mn-cs"/>
            </a:rPr>
            <a:t>5.</a:t>
          </a:r>
          <a:r>
            <a:rPr lang="zh-CN" altLang="en-US" sz="2200" b="1" kern="1200" dirty="0">
              <a:solidFill>
                <a:srgbClr val="A50021"/>
              </a:solidFill>
              <a:latin typeface="+mn-lt"/>
              <a:ea typeface="+mn-ea"/>
              <a:cs typeface="+mn-cs"/>
            </a:rPr>
            <a:t>保守秘密</a:t>
          </a:r>
          <a:endParaRPr lang="en-US" altLang="zh-CN" sz="2200" b="1" kern="1200" dirty="0">
            <a:solidFill>
              <a:srgbClr val="A50021"/>
            </a:solidFill>
            <a:latin typeface="+mn-lt"/>
            <a:ea typeface="+mn-ea"/>
            <a:cs typeface="+mn-cs"/>
          </a:endParaRPr>
        </a:p>
        <a:p>
          <a:pPr lvl="0" algn="ctr" defTabSz="977900">
            <a:lnSpc>
              <a:spcPct val="90000"/>
            </a:lnSpc>
            <a:spcBef>
              <a:spcPct val="0"/>
            </a:spcBef>
            <a:spcAft>
              <a:spcPct val="35000"/>
            </a:spcAft>
          </a:pPr>
          <a:r>
            <a:rPr lang="zh-CN" altLang="en-US" sz="2000" b="1" kern="1200" dirty="0">
              <a:solidFill>
                <a:srgbClr val="A50021"/>
              </a:solidFill>
              <a:latin typeface="+mn-lt"/>
              <a:ea typeface="+mn-ea"/>
              <a:cs typeface="+mn-cs"/>
            </a:rPr>
            <a:t>咨询者可能被告之许多个人的隐私和令人尴尬的问题，咨询者一定要替求助者保守这些秘密。</a:t>
          </a:r>
        </a:p>
      </dsp:txBody>
      <dsp:txXfrm rot="5400000">
        <a:off x="5696471" y="890790"/>
        <a:ext cx="1494753" cy="2672373"/>
      </dsp:txXfrm>
    </dsp:sp>
    <dsp:sp modelId="{4E413BE2-B3CE-4154-AC64-66D5AEF8F1A6}">
      <dsp:nvSpPr>
        <dsp:cNvPr id="0" name=""/>
        <dsp:cNvSpPr/>
      </dsp:nvSpPr>
      <dsp:spPr>
        <a:xfrm rot="16200000">
          <a:off x="5756970" y="1500543"/>
          <a:ext cx="4453955" cy="1452868"/>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lvl="0" algn="ctr" defTabSz="977900">
            <a:lnSpc>
              <a:spcPct val="90000"/>
            </a:lnSpc>
            <a:spcBef>
              <a:spcPct val="0"/>
            </a:spcBef>
            <a:spcAft>
              <a:spcPct val="35000"/>
            </a:spcAft>
          </a:pPr>
          <a:r>
            <a:rPr lang="en-US" altLang="zh-CN" sz="2200" b="1" kern="1200" dirty="0">
              <a:solidFill>
                <a:srgbClr val="A50021"/>
              </a:solidFill>
              <a:latin typeface="+mn-lt"/>
              <a:ea typeface="+mn-ea"/>
              <a:cs typeface="+mn-cs"/>
            </a:rPr>
            <a:t>6.</a:t>
          </a:r>
          <a:r>
            <a:rPr lang="zh-CN" altLang="en-US" sz="2200" b="1" kern="1200" dirty="0">
              <a:solidFill>
                <a:srgbClr val="A50021"/>
              </a:solidFill>
              <a:latin typeface="+mn-lt"/>
              <a:ea typeface="+mn-ea"/>
              <a:cs typeface="+mn-cs"/>
            </a:rPr>
            <a:t>提供</a:t>
          </a:r>
          <a:endParaRPr lang="en-US" altLang="zh-CN" sz="2200" b="1" kern="1200" dirty="0">
            <a:solidFill>
              <a:srgbClr val="A50021"/>
            </a:solidFill>
            <a:latin typeface="+mn-lt"/>
            <a:ea typeface="+mn-ea"/>
            <a:cs typeface="+mn-cs"/>
          </a:endParaRPr>
        </a:p>
        <a:p>
          <a:pPr lvl="0" algn="ctr" defTabSz="977900">
            <a:lnSpc>
              <a:spcPct val="90000"/>
            </a:lnSpc>
            <a:spcBef>
              <a:spcPct val="0"/>
            </a:spcBef>
            <a:spcAft>
              <a:spcPct val="35000"/>
            </a:spcAft>
          </a:pPr>
          <a:r>
            <a:rPr lang="zh-CN" altLang="en-US" sz="2200" b="1" kern="1200" dirty="0">
              <a:solidFill>
                <a:srgbClr val="A50021"/>
              </a:solidFill>
              <a:latin typeface="+mn-lt"/>
              <a:ea typeface="+mn-ea"/>
              <a:cs typeface="+mn-cs"/>
            </a:rPr>
            <a:t>信息和资源</a:t>
          </a:r>
          <a:endParaRPr lang="en-US" altLang="zh-CN" sz="2200" b="1" kern="1200" dirty="0">
            <a:solidFill>
              <a:srgbClr val="A50021"/>
            </a:solidFill>
            <a:latin typeface="+mn-lt"/>
            <a:ea typeface="+mn-ea"/>
            <a:cs typeface="+mn-cs"/>
          </a:endParaRPr>
        </a:p>
        <a:p>
          <a:pPr lvl="0" algn="ctr" defTabSz="977900">
            <a:lnSpc>
              <a:spcPct val="90000"/>
            </a:lnSpc>
            <a:spcBef>
              <a:spcPct val="0"/>
            </a:spcBef>
            <a:spcAft>
              <a:spcPct val="35000"/>
            </a:spcAft>
          </a:pPr>
          <a:r>
            <a:rPr lang="zh-CN" altLang="en-US" sz="2000" b="1" kern="1200" dirty="0">
              <a:solidFill>
                <a:srgbClr val="A50021"/>
              </a:solidFill>
              <a:latin typeface="+mn-lt"/>
              <a:ea typeface="+mn-ea"/>
              <a:cs typeface="+mn-cs"/>
            </a:rPr>
            <a:t>咨询者应该与咨询对象分享有用的信息，并为其提供所需的资源，供求助者自己作出决定。</a:t>
          </a:r>
        </a:p>
      </dsp:txBody>
      <dsp:txXfrm rot="5400000">
        <a:off x="7257513" y="890791"/>
        <a:ext cx="1452868" cy="267237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ea typeface="宋体" pitchFamily="2" charset="-122"/>
              </a:defRPr>
            </a:lvl1pPr>
          </a:lstStyle>
          <a:p>
            <a:pPr>
              <a:defRPr/>
            </a:pPr>
            <a:endParaRPr lang="zh-CN" altLang="en-US"/>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ea typeface="宋体" pitchFamily="2" charset="-122"/>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ea typeface="宋体" pitchFamily="2" charset="-122"/>
              </a:defRPr>
            </a:lvl1pPr>
          </a:lstStyle>
          <a:p>
            <a:pPr>
              <a:defRPr/>
            </a:pPr>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C777C0A-3925-4DDC-87C0-7DF3C7EEE90C}" type="slidenum">
              <a:rPr lang="zh-CN" altLang="en-US"/>
              <a:pPr>
                <a:defRPr/>
              </a:pPr>
              <a:t>‹#›</a:t>
            </a:fld>
            <a:endParaRPr lang="en-US" altLang="zh-CN"/>
          </a:p>
        </p:txBody>
      </p:sp>
    </p:spTree>
    <p:extLst>
      <p:ext uri="{BB962C8B-B14F-4D97-AF65-F5344CB8AC3E}">
        <p14:creationId xmlns:p14="http://schemas.microsoft.com/office/powerpoint/2010/main" val="1862456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0A204A6-DD2E-4D4A-BB49-4B63BB8E4671}" type="slidenum">
              <a:rPr lang="zh-CN" altLang="en-US"/>
              <a:pPr/>
              <a:t>1</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55525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fld id="{8A3FEC00-CDF7-4353-9CC7-349BA1624485}" type="slidenum">
              <a:rPr lang="en-US" altLang="zh-CN" smtClean="0"/>
              <a:pPr/>
              <a:t>54</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itchFamily="18" charset="0"/>
                <a:ea typeface="宋体" charset="-122"/>
              </a:rPr>
              <a:t>烟草价格提升</a:t>
            </a:r>
            <a:r>
              <a:rPr lang="en-US" altLang="zh-CN">
                <a:latin typeface="Times New Roman" pitchFamily="18" charset="0"/>
                <a:ea typeface="宋体" charset="-122"/>
              </a:rPr>
              <a:t>10%</a:t>
            </a:r>
            <a:r>
              <a:rPr lang="zh-CN" altLang="en-US">
                <a:latin typeface="Times New Roman" pitchFamily="18" charset="0"/>
                <a:ea typeface="宋体" charset="-122"/>
              </a:rPr>
              <a:t>，在</a:t>
            </a:r>
            <a:r>
              <a:rPr lang="en-US" altLang="zh-CN">
                <a:latin typeface="Times New Roman" pitchFamily="18" charset="0"/>
                <a:ea typeface="宋体" charset="-122"/>
              </a:rPr>
              <a:t>1995</a:t>
            </a:r>
            <a:r>
              <a:rPr lang="zh-CN" altLang="en-US">
                <a:latin typeface="Times New Roman" pitchFamily="18" charset="0"/>
                <a:ea typeface="宋体" charset="-122"/>
              </a:rPr>
              <a:t>年可以使全球</a:t>
            </a:r>
            <a:r>
              <a:rPr lang="en-US" altLang="zh-CN">
                <a:latin typeface="Times New Roman" pitchFamily="18" charset="0"/>
                <a:ea typeface="宋体" charset="-122"/>
              </a:rPr>
              <a:t>4000</a:t>
            </a:r>
            <a:r>
              <a:rPr lang="zh-CN" altLang="en-US">
                <a:latin typeface="Times New Roman" pitchFamily="18" charset="0"/>
                <a:ea typeface="宋体" charset="-122"/>
              </a:rPr>
              <a:t>万人戒烟，避免</a:t>
            </a:r>
            <a:r>
              <a:rPr lang="en-US" altLang="zh-CN">
                <a:latin typeface="Times New Roman" pitchFamily="18" charset="0"/>
                <a:ea typeface="宋体" charset="-122"/>
              </a:rPr>
              <a:t>1000</a:t>
            </a:r>
            <a:r>
              <a:rPr lang="zh-CN" altLang="en-US">
                <a:latin typeface="Times New Roman" pitchFamily="18" charset="0"/>
                <a:ea typeface="宋体" charset="-122"/>
              </a:rPr>
              <a:t>万烟草相关的死亡。</a:t>
            </a:r>
          </a:p>
          <a:p>
            <a:r>
              <a:rPr lang="zh-CN" altLang="en-US">
                <a:latin typeface="Times New Roman" pitchFamily="18" charset="0"/>
                <a:ea typeface="宋体" charset="-122"/>
              </a:rPr>
              <a:t>全面禁止烟草广告可以使需求减少</a:t>
            </a:r>
            <a:r>
              <a:rPr lang="en-US" altLang="zh-CN">
                <a:latin typeface="Times New Roman" pitchFamily="18" charset="0"/>
                <a:ea typeface="宋体" charset="-122"/>
              </a:rPr>
              <a:t>7%</a:t>
            </a:r>
            <a:r>
              <a:rPr lang="zh-CN" altLang="en-US">
                <a:latin typeface="Times New Roman" pitchFamily="18" charset="0"/>
                <a:ea typeface="宋体" charset="-122"/>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fld id="{776D2887-9BFF-4DD8-9AF8-F96A074B73BF}" type="slidenum">
              <a:rPr lang="en-US" altLang="zh-CN" smtClean="0"/>
              <a:pPr/>
              <a:t>61</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itchFamily="18" charset="0"/>
              </a:rPr>
              <a:t>盲人摸象的故事</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C777C0A-3925-4DDC-87C0-7DF3C7EEE90C}" type="slidenum">
              <a:rPr lang="zh-CN" altLang="en-US" smtClean="0"/>
              <a:pPr>
                <a:defRPr/>
              </a:pPr>
              <a:t>66</a:t>
            </a:fld>
            <a:endParaRPr lang="en-US" altLang="zh-CN"/>
          </a:p>
        </p:txBody>
      </p:sp>
    </p:spTree>
    <p:extLst>
      <p:ext uri="{BB962C8B-B14F-4D97-AF65-F5344CB8AC3E}">
        <p14:creationId xmlns:p14="http://schemas.microsoft.com/office/powerpoint/2010/main" val="737526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8DD76A2D-D000-44B2-9600-4872F5236EFA}" type="slidenum">
              <a:rPr lang="zh-CN" altLang="en-US"/>
              <a:pPr/>
              <a:t>72</a:t>
            </a:fld>
            <a:endParaRPr lang="en-US" altLang="zh-CN"/>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195136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charset="0"/>
                <a:ea typeface="宋体" pitchFamily="2" charset="-122"/>
                <a:cs typeface="+mn-cs"/>
              </a:rPr>
              <a:t>伤残调整寿命年是指从发病到死亡所损失的全部健康寿命年，包括因早死所致的寿命损失年和伤残所致的健康寿命损失年两部分。</a:t>
            </a:r>
          </a:p>
          <a:p>
            <a:r>
              <a:rPr lang="zh-CN" altLang="en-US" sz="1200" b="0" i="0" kern="1200" dirty="0" smtClean="0">
                <a:solidFill>
                  <a:schemeClr val="tx1"/>
                </a:solidFill>
                <a:effectLst/>
                <a:latin typeface="Times New Roman" charset="0"/>
                <a:ea typeface="宋体" pitchFamily="2" charset="-122"/>
                <a:cs typeface="+mn-cs"/>
              </a:rPr>
              <a:t/>
            </a:r>
            <a:br>
              <a:rPr lang="zh-CN" altLang="en-US" sz="1200" b="0" i="0" kern="1200" dirty="0" smtClean="0">
                <a:solidFill>
                  <a:schemeClr val="tx1"/>
                </a:solidFill>
                <a:effectLst/>
                <a:latin typeface="Times New Roman" charset="0"/>
                <a:ea typeface="宋体" pitchFamily="2" charset="-122"/>
                <a:cs typeface="+mn-cs"/>
              </a:rPr>
            </a:br>
            <a:endParaRPr lang="zh-CN" altLang="en-US" dirty="0"/>
          </a:p>
        </p:txBody>
      </p:sp>
      <p:sp>
        <p:nvSpPr>
          <p:cNvPr id="4" name="灯片编号占位符 3"/>
          <p:cNvSpPr>
            <a:spLocks noGrp="1"/>
          </p:cNvSpPr>
          <p:nvPr>
            <p:ph type="sldNum" sz="quarter" idx="10"/>
          </p:nvPr>
        </p:nvSpPr>
        <p:spPr/>
        <p:txBody>
          <a:bodyPr/>
          <a:lstStyle/>
          <a:p>
            <a:pPr>
              <a:defRPr/>
            </a:pPr>
            <a:fld id="{0C777C0A-3925-4DDC-87C0-7DF3C7EEE90C}" type="slidenum">
              <a:rPr lang="zh-CN" altLang="en-US" smtClean="0"/>
              <a:pPr>
                <a:defRPr/>
              </a:pPr>
              <a:t>4</a:t>
            </a:fld>
            <a:endParaRPr lang="en-US" altLang="zh-CN"/>
          </a:p>
        </p:txBody>
      </p:sp>
    </p:spTree>
    <p:extLst>
      <p:ext uri="{BB962C8B-B14F-4D97-AF65-F5344CB8AC3E}">
        <p14:creationId xmlns:p14="http://schemas.microsoft.com/office/powerpoint/2010/main" val="104885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例如：倾向因素往往和个体的认知、态度有关，但也会收到家庭和社会环境的影响。强化可以来自自我激励，也可以来自家庭或组织。促进因素更多地来自于社会资源。</a:t>
            </a:r>
          </a:p>
        </p:txBody>
      </p:sp>
      <p:sp>
        <p:nvSpPr>
          <p:cNvPr id="4" name="灯片编号占位符 3"/>
          <p:cNvSpPr>
            <a:spLocks noGrp="1"/>
          </p:cNvSpPr>
          <p:nvPr>
            <p:ph type="sldNum" sz="quarter" idx="10"/>
          </p:nvPr>
        </p:nvSpPr>
        <p:spPr/>
        <p:txBody>
          <a:bodyPr/>
          <a:lstStyle/>
          <a:p>
            <a:pPr>
              <a:defRPr/>
            </a:pPr>
            <a:fld id="{220EF419-9BB8-4E7F-B6AC-A6262B15118B}" type="slidenum">
              <a:rPr lang="zh-CN" altLang="en-US" smtClean="0"/>
              <a:pPr>
                <a:defRPr/>
              </a:pPr>
              <a:t>13</a:t>
            </a:fld>
            <a:endParaRPr lang="en-US" altLang="zh-CN"/>
          </a:p>
        </p:txBody>
      </p:sp>
    </p:spTree>
    <p:extLst>
      <p:ext uri="{BB962C8B-B14F-4D97-AF65-F5344CB8AC3E}">
        <p14:creationId xmlns:p14="http://schemas.microsoft.com/office/powerpoint/2010/main" val="236948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A3307B2-7DD5-4799-B7A9-B7E2C8645189}" type="slidenum">
              <a:rPr lang="zh-CN" altLang="en-US"/>
              <a:pPr/>
              <a:t>14</a:t>
            </a:fld>
            <a:endParaRPr lang="en-US" altLang="zh-CN"/>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209363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详细内容请大家观看视频学习！</a:t>
            </a:r>
          </a:p>
        </p:txBody>
      </p:sp>
      <p:sp>
        <p:nvSpPr>
          <p:cNvPr id="4" name="灯片编号占位符 3"/>
          <p:cNvSpPr>
            <a:spLocks noGrp="1"/>
          </p:cNvSpPr>
          <p:nvPr>
            <p:ph type="sldNum" sz="quarter" idx="10"/>
          </p:nvPr>
        </p:nvSpPr>
        <p:spPr/>
        <p:txBody>
          <a:bodyPr/>
          <a:lstStyle/>
          <a:p>
            <a:pPr>
              <a:defRPr/>
            </a:pPr>
            <a:fld id="{0C777C0A-3925-4DDC-87C0-7DF3C7EEE90C}" type="slidenum">
              <a:rPr lang="zh-CN" altLang="en-US" smtClean="0"/>
              <a:pPr>
                <a:defRPr/>
              </a:pPr>
              <a:t>16</a:t>
            </a:fld>
            <a:endParaRPr lang="en-US" altLang="zh-CN"/>
          </a:p>
        </p:txBody>
      </p:sp>
    </p:spTree>
    <p:extLst>
      <p:ext uri="{BB962C8B-B14F-4D97-AF65-F5344CB8AC3E}">
        <p14:creationId xmlns:p14="http://schemas.microsoft.com/office/powerpoint/2010/main" val="2038178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777C0A-3925-4DDC-87C0-7DF3C7EEE90C}" type="slidenum">
              <a:rPr lang="zh-CN" altLang="en-US" smtClean="0"/>
              <a:pPr>
                <a:defRPr/>
              </a:pPr>
              <a:t>18</a:t>
            </a:fld>
            <a:endParaRPr lang="en-US" altLang="zh-CN"/>
          </a:p>
        </p:txBody>
      </p:sp>
    </p:spTree>
    <p:extLst>
      <p:ext uri="{BB962C8B-B14F-4D97-AF65-F5344CB8AC3E}">
        <p14:creationId xmlns:p14="http://schemas.microsoft.com/office/powerpoint/2010/main" val="93814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比如看见别不停地眨眼睛，就模仿眨眼睛。模仿父母走路的方式</a:t>
            </a:r>
          </a:p>
        </p:txBody>
      </p:sp>
      <p:sp>
        <p:nvSpPr>
          <p:cNvPr id="4" name="灯片编号占位符 3"/>
          <p:cNvSpPr>
            <a:spLocks noGrp="1"/>
          </p:cNvSpPr>
          <p:nvPr>
            <p:ph type="sldNum" sz="quarter" idx="5"/>
          </p:nvPr>
        </p:nvSpPr>
        <p:spPr/>
        <p:txBody>
          <a:bodyPr/>
          <a:lstStyle/>
          <a:p>
            <a:pPr>
              <a:defRPr/>
            </a:pPr>
            <a:fld id="{0C777C0A-3925-4DDC-87C0-7DF3C7EEE90C}" type="slidenum">
              <a:rPr lang="zh-CN" altLang="en-US" smtClean="0"/>
              <a:pPr>
                <a:defRPr/>
              </a:pPr>
              <a:t>19</a:t>
            </a:fld>
            <a:endParaRPr lang="en-US" altLang="zh-CN"/>
          </a:p>
        </p:txBody>
      </p:sp>
    </p:spTree>
    <p:extLst>
      <p:ext uri="{BB962C8B-B14F-4D97-AF65-F5344CB8AC3E}">
        <p14:creationId xmlns:p14="http://schemas.microsoft.com/office/powerpoint/2010/main" val="187328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C777C0A-3925-4DDC-87C0-7DF3C7EEE90C}" type="slidenum">
              <a:rPr lang="zh-CN" altLang="en-US" smtClean="0"/>
              <a:pPr>
                <a:defRPr/>
              </a:pPr>
              <a:t>32</a:t>
            </a:fld>
            <a:endParaRPr lang="en-US" altLang="zh-CN"/>
          </a:p>
        </p:txBody>
      </p:sp>
    </p:spTree>
    <p:extLst>
      <p:ext uri="{BB962C8B-B14F-4D97-AF65-F5344CB8AC3E}">
        <p14:creationId xmlns:p14="http://schemas.microsoft.com/office/powerpoint/2010/main" val="1026235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fld id="{0B497023-5848-42ED-BD8D-EE7D8BE34A8C}" type="slidenum">
              <a:rPr lang="en-US" altLang="zh-CN" smtClean="0"/>
              <a:pPr/>
              <a:t>49</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itchFamily="18" charset="0"/>
              </a:rPr>
              <a:t>第三段是世界卫生组织前总干事布伦特兰指出</a:t>
            </a: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oleObject" Target="../embeddings/oleObject2.bin"/><Relationship Id="rId7"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2" name="Object 1025"/>
          <p:cNvGraphicFramePr>
            <a:graphicFrameLocks noChangeAspect="1"/>
          </p:cNvGraphicFramePr>
          <p:nvPr userDrawn="1"/>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73858" name="位图图像" r:id="rId3" imgW="6954221" imgH="5210902" progId="PBrush">
                  <p:embed/>
                </p:oleObj>
              </mc:Choice>
              <mc:Fallback>
                <p:oleObj name="位图图像" r:id="rId3" imgW="6954221" imgH="521090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rgbClr val="EEB00B"/>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200B5B"/>
                              </a:outerShdw>
                            </a:effectLst>
                          </a14:hiddenEffects>
                        </a:ext>
                      </a:extLst>
                    </p:spPr>
                  </p:pic>
                </p:oleObj>
              </mc:Fallback>
            </mc:AlternateContent>
          </a:graphicData>
        </a:graphic>
      </p:graphicFrame>
      <p:pic>
        <p:nvPicPr>
          <p:cNvPr id="3" name="Picture 2" descr="D:\0教学\本科教学\2008\2008-2009第一学期\课件\head-mid1.gi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userDrawn="1"/>
        </p:nvSpPr>
        <p:spPr bwMode="auto">
          <a:xfrm>
            <a:off x="0" y="6324600"/>
            <a:ext cx="9144000" cy="557213"/>
          </a:xfrm>
          <a:prstGeom prst="rect">
            <a:avLst/>
          </a:prstGeom>
          <a:gradFill rotWithShape="0">
            <a:gsLst>
              <a:gs pos="0">
                <a:srgbClr val="3366CC"/>
              </a:gs>
              <a:gs pos="100000">
                <a:srgbClr val="182F5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eaLnBrk="1" hangingPunct="1">
              <a:lnSpc>
                <a:spcPct val="180000"/>
              </a:lnSpc>
              <a:spcBef>
                <a:spcPct val="80000"/>
              </a:spcBef>
              <a:spcAft>
                <a:spcPct val="80000"/>
              </a:spcAft>
              <a:defRPr/>
            </a:pPr>
            <a:r>
              <a:rPr lang="en-US" altLang="zh-CN" sz="1700" b="1">
                <a:solidFill>
                  <a:schemeClr val="accent1"/>
                </a:solidFill>
                <a:latin typeface="Arial" pitchFamily="34" charset="0"/>
              </a:rPr>
              <a:t>          Department of Preventive Medicine, School of Public Health, Fudan University</a:t>
            </a:r>
            <a:endParaRPr lang="zh-CN" altLang="en-US" sz="1700" b="1">
              <a:solidFill>
                <a:schemeClr val="accent1"/>
              </a:solidFill>
              <a:latin typeface="Arial" pitchFamily="34" charset="0"/>
            </a:endParaRPr>
          </a:p>
        </p:txBody>
      </p:sp>
      <p:sp>
        <p:nvSpPr>
          <p:cNvPr id="5" name="Text Box 6"/>
          <p:cNvSpPr txBox="1">
            <a:spLocks noChangeArrowheads="1"/>
          </p:cNvSpPr>
          <p:nvPr userDrawn="1"/>
        </p:nvSpPr>
        <p:spPr bwMode="auto">
          <a:xfrm>
            <a:off x="0" y="685800"/>
            <a:ext cx="9144000" cy="350838"/>
          </a:xfrm>
          <a:prstGeom prst="rect">
            <a:avLst/>
          </a:prstGeom>
          <a:gradFill rotWithShape="0">
            <a:gsLst>
              <a:gs pos="0">
                <a:srgbClr val="003399"/>
              </a:gs>
              <a:gs pos="100000">
                <a:srgbClr val="00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altLang="zh-CN" sz="1700">
                <a:solidFill>
                  <a:srgbClr val="CCECFF"/>
                </a:solidFill>
                <a:latin typeface="Arial" pitchFamily="34" charset="0"/>
              </a:rPr>
              <a:t>  </a:t>
            </a:r>
            <a:r>
              <a:rPr lang="en-US" altLang="zh-CN" sz="1200" b="1">
                <a:solidFill>
                  <a:srgbClr val="CCECFF"/>
                </a:solidFill>
                <a:latin typeface="Arial" pitchFamily="34" charset="0"/>
              </a:rPr>
              <a:t>http://www.premed.fudan.edu.cn</a:t>
            </a:r>
            <a:r>
              <a:rPr lang="en-US" altLang="zh-CN" sz="1700" b="1">
                <a:solidFill>
                  <a:srgbClr val="DDDDDD"/>
                </a:solidFill>
                <a:latin typeface="Arial" pitchFamily="34" charset="0"/>
              </a:rPr>
              <a:t>                                                                          </a:t>
            </a:r>
            <a:r>
              <a:rPr lang="zh-CN" altLang="en-US" sz="1700" b="1">
                <a:solidFill>
                  <a:srgbClr val="DDDDDD"/>
                </a:solidFill>
                <a:latin typeface="Arial" pitchFamily="34" charset="0"/>
              </a:rPr>
              <a:t>国 家 精 品 课 程</a:t>
            </a:r>
            <a:endParaRPr lang="zh-CN" altLang="en-US" sz="1700" b="1">
              <a:solidFill>
                <a:schemeClr val="tx2"/>
              </a:solidFill>
              <a:latin typeface="Arial" pitchFamily="34" charset="0"/>
            </a:endParaRPr>
          </a:p>
        </p:txBody>
      </p:sp>
      <p:pic>
        <p:nvPicPr>
          <p:cNvPr id="6" name="Picture 7" descr="D:\0教学\本科教学\2008\2008-2009第一学期\课件\创新.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1066800"/>
            <a:ext cx="15001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D:\0教学\本科教学\2008\2008-2009第一学期\课件\倾听.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4648200"/>
            <a:ext cx="1905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D:\0教学\本科教学\2008\2008-2009第一学期\课件\探索.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20000" y="1066800"/>
            <a:ext cx="1524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D:\0教学\本科教学\2008\2008-2009第一学期\课件\思考2.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239000" y="4648200"/>
            <a:ext cx="19050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2"/>
          <p:cNvSpPr txBox="1">
            <a:spLocks noChangeArrowheads="1"/>
          </p:cNvSpPr>
          <p:nvPr userDrawn="1"/>
        </p:nvSpPr>
        <p:spPr bwMode="auto">
          <a:xfrm>
            <a:off x="0" y="1066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solidFill>
                  <a:srgbClr val="DB671F"/>
                </a:solidFill>
                <a:ea typeface="华文新魏" pitchFamily="2" charset="-122"/>
              </a:rPr>
              <a:t>  探索</a:t>
            </a:r>
          </a:p>
        </p:txBody>
      </p:sp>
      <p:sp>
        <p:nvSpPr>
          <p:cNvPr id="11" name="Text Box 13"/>
          <p:cNvSpPr txBox="1">
            <a:spLocks noChangeArrowheads="1"/>
          </p:cNvSpPr>
          <p:nvPr userDrawn="1"/>
        </p:nvSpPr>
        <p:spPr bwMode="auto">
          <a:xfrm>
            <a:off x="152400" y="4800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solidFill>
                  <a:srgbClr val="006699"/>
                </a:solidFill>
                <a:ea typeface="华文新魏" pitchFamily="2" charset="-122"/>
              </a:rPr>
              <a:t>  倾听</a:t>
            </a:r>
          </a:p>
        </p:txBody>
      </p:sp>
      <p:sp>
        <p:nvSpPr>
          <p:cNvPr id="12" name="Text Box 14"/>
          <p:cNvSpPr txBox="1">
            <a:spLocks noChangeArrowheads="1"/>
          </p:cNvSpPr>
          <p:nvPr userDrawn="1"/>
        </p:nvSpPr>
        <p:spPr bwMode="auto">
          <a:xfrm>
            <a:off x="7696200" y="5334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ea typeface="华文新魏" pitchFamily="2" charset="-122"/>
              </a:rPr>
              <a:t>  </a:t>
            </a:r>
            <a:r>
              <a:rPr lang="zh-CN" altLang="en-US" b="1">
                <a:solidFill>
                  <a:srgbClr val="FF7C80"/>
                </a:solidFill>
                <a:ea typeface="华文新魏" pitchFamily="2" charset="-122"/>
              </a:rPr>
              <a:t>思考</a:t>
            </a:r>
          </a:p>
        </p:txBody>
      </p:sp>
      <p:sp>
        <p:nvSpPr>
          <p:cNvPr id="13" name="Text Box 15"/>
          <p:cNvSpPr txBox="1">
            <a:spLocks noChangeArrowheads="1"/>
          </p:cNvSpPr>
          <p:nvPr userDrawn="1"/>
        </p:nvSpPr>
        <p:spPr bwMode="auto">
          <a:xfrm>
            <a:off x="8534400" y="1066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zh-CN" altLang="en-US" b="1">
                <a:ea typeface="华文新魏" pitchFamily="2" charset="-122"/>
              </a:rPr>
              <a:t>  </a:t>
            </a:r>
            <a:r>
              <a:rPr lang="zh-CN" altLang="en-US" b="1">
                <a:solidFill>
                  <a:srgbClr val="DB671F"/>
                </a:solidFill>
                <a:ea typeface="华文新魏" pitchFamily="2" charset="-122"/>
              </a:rPr>
              <a:t>创新</a:t>
            </a:r>
          </a:p>
        </p:txBody>
      </p:sp>
      <p:pic>
        <p:nvPicPr>
          <p:cNvPr id="14" name="Picture 17" descr="zhu3 5副本"/>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52400" y="6415088"/>
            <a:ext cx="4572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4007102"/>
      </p:ext>
    </p:extLst>
  </p:cSld>
  <p:clrMapOvr>
    <a:masterClrMapping/>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3737565"/>
      </p:ext>
    </p:extLst>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74805869"/>
      </p:ext>
    </p:extLst>
  </p:cSld>
  <p:clrMapOvr>
    <a:masterClrMapping/>
  </p:clrMapOvr>
  <p:transition spd="slow">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63688" y="26064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38350192"/>
      </p:ext>
    </p:extLst>
  </p:cSld>
  <p:clrMapOvr>
    <a:masterClrMapping/>
  </p:clrMapOvr>
  <p:transition spd="slow">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标题和文本">
    <p:spTree>
      <p:nvGrpSpPr>
        <p:cNvPr id="1" name=""/>
        <p:cNvGrpSpPr/>
        <p:nvPr/>
      </p:nvGrpSpPr>
      <p:grpSpPr>
        <a:xfrm>
          <a:off x="0" y="0"/>
          <a:ext cx="0" cy="0"/>
          <a:chOff x="0" y="0"/>
          <a:chExt cx="0" cy="0"/>
        </a:xfrm>
      </p:grpSpPr>
      <p:graphicFrame>
        <p:nvGraphicFramePr>
          <p:cNvPr id="4" name="Object 1025"/>
          <p:cNvGraphicFramePr>
            <a:graphicFrameLocks noChangeAspect="1"/>
          </p:cNvGraphicFramePr>
          <p:nvPr userDrawn="1"/>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75906" name="位图图像" r:id="rId3" imgW="6954221" imgH="5210902" progId="PBrush">
                  <p:embed/>
                </p:oleObj>
              </mc:Choice>
              <mc:Fallback>
                <p:oleObj name="位图图像" r:id="rId3" imgW="6954221" imgH="521090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rgbClr val="EEB00B"/>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200B5B"/>
                              </a:outerShdw>
                            </a:effectLst>
                          </a14:hiddenEffects>
                        </a:ext>
                      </a:extLst>
                    </p:spPr>
                  </p:pic>
                </p:oleObj>
              </mc:Fallback>
            </mc:AlternateContent>
          </a:graphicData>
        </a:graphic>
      </p:graphicFrame>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4C27172F-010C-42A1-A00F-F7942A6D8C2F}" type="datetimeFigureOut">
              <a:rPr lang="zh-CN" altLang="en-US"/>
              <a:pPr>
                <a:defRPr/>
              </a:pPr>
              <a:t>2021/3/17</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A2537A0-13DC-499A-8ADF-11C773BEA7E2}" type="slidenum">
              <a:rPr lang="zh-CN" altLang="en-US"/>
              <a:pPr>
                <a:defRPr/>
              </a:pPr>
              <a:t>‹#›</a:t>
            </a:fld>
            <a:endParaRPr lang="zh-CN" altLang="en-US"/>
          </a:p>
        </p:txBody>
      </p:sp>
    </p:spTree>
    <p:extLst>
      <p:ext uri="{BB962C8B-B14F-4D97-AF65-F5344CB8AC3E}">
        <p14:creationId xmlns:p14="http://schemas.microsoft.com/office/powerpoint/2010/main" val="3693411586"/>
      </p:ext>
    </p:extLst>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23850" y="188913"/>
            <a:ext cx="8229600" cy="711200"/>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557338"/>
            <a:ext cx="8229600" cy="1847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5288" y="3557588"/>
            <a:ext cx="8229600" cy="1847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66BDD5FE-3153-4A60-A664-24C955881D7C}" type="slidenum">
              <a:rPr lang="zh-CN" altLang="en-US"/>
              <a:pPr>
                <a:defRPr/>
              </a:pPr>
              <a:t>‹#›</a:t>
            </a:fld>
            <a:endParaRPr lang="en-US" altLang="zh-CN"/>
          </a:p>
        </p:txBody>
      </p:sp>
    </p:spTree>
    <p:extLst>
      <p:ext uri="{BB962C8B-B14F-4D97-AF65-F5344CB8AC3E}">
        <p14:creationId xmlns:p14="http://schemas.microsoft.com/office/powerpoint/2010/main" val="125426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43108" y="214290"/>
            <a:ext cx="6500858"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8818355"/>
      </p:ext>
    </p:extLst>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84364163"/>
      </p:ext>
    </p:extLst>
  </p:cSld>
  <p:clrMapOvr>
    <a:masterClrMapping/>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2345214"/>
      </p:ext>
    </p:extLst>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5165884"/>
      </p:ext>
    </p:extLst>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38868612"/>
      </p:ext>
    </p:extLst>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17546"/>
      </p:ext>
    </p:extLst>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61945619"/>
      </p:ext>
    </p:extLst>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30128381"/>
      </p:ext>
    </p:extLst>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graphicFrame>
        <p:nvGraphicFramePr>
          <p:cNvPr id="1026" name="Object 1025"/>
          <p:cNvGraphicFramePr>
            <a:graphicFrameLocks noChangeAspect="1"/>
          </p:cNvGraphicFramePr>
          <p:nvPr userDrawn="1"/>
        </p:nvGraphicFramePr>
        <p:xfrm>
          <a:off x="0" y="7938"/>
          <a:ext cx="9144000" cy="6850062"/>
        </p:xfrm>
        <a:graphic>
          <a:graphicData uri="http://schemas.openxmlformats.org/presentationml/2006/ole">
            <mc:AlternateContent xmlns:mc="http://schemas.openxmlformats.org/markup-compatibility/2006">
              <mc:Choice xmlns:v="urn:schemas-microsoft-com:vml" Requires="v">
                <p:oleObj spid="_x0000_s1156" name="位图图像" r:id="rId18" imgW="6954221" imgH="5210902" progId="PBrush">
                  <p:embed/>
                </p:oleObj>
              </mc:Choice>
              <mc:Fallback>
                <p:oleObj name="位图图像" r:id="rId18" imgW="6954221" imgH="5210902" progId="PBrush">
                  <p:embed/>
                  <p:pic>
                    <p:nvPicPr>
                      <p:cNvPr id="0" name="Object 10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ln>
                        <a:noFill/>
                      </a:ln>
                      <a:effectLst/>
                      <a:extLst>
                        <a:ext uri="{909E8E84-426E-40DD-AFC4-6F175D3DCCD1}">
                          <a14:hiddenFill xmlns:a14="http://schemas.microsoft.com/office/drawing/2010/main">
                            <a:solidFill>
                              <a:srgbClr val="EEB00B"/>
                            </a:solidFill>
                          </a14:hiddenFill>
                        </a:ext>
                        <a:ext uri="{91240B29-F687-4F45-9708-019B960494DF}">
                          <a14:hiddenLine xmlns:a14="http://schemas.microsoft.com/office/drawing/2010/main" w="9525">
                            <a:solidFill>
                              <a:srgbClr val="EAEAEA"/>
                            </a:solidFill>
                            <a:miter lim="800000"/>
                            <a:headEnd/>
                            <a:tailEnd/>
                          </a14:hiddenLine>
                        </a:ext>
                        <a:ext uri="{AF507438-7753-43E0-B8FC-AC1667EBCBE1}">
                          <a14:hiddenEffects xmlns:a14="http://schemas.microsoft.com/office/drawing/2010/main">
                            <a:effectLst>
                              <a:outerShdw dist="35921" dir="2700000" algn="ctr" rotWithShape="0">
                                <a:srgbClr val="200B5B"/>
                              </a:outerShdw>
                            </a:effectLst>
                          </a14:hiddenEffects>
                        </a:ext>
                      </a:extLst>
                    </p:spPr>
                  </p:pic>
                </p:oleObj>
              </mc:Fallback>
            </mc:AlternateContent>
          </a:graphicData>
        </a:graphic>
      </p:graphicFrame>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Tree>
  </p:cSld>
  <p:clrMap bg1="dk2" tx1="lt1" bg2="dk1" tx2="lt2" accent1="accent1" accent2="accent2" accent3="accent3" accent4="accent4" accent5="accent5" accent6="accent6" hlink="hlink" folHlink="folHlink"/>
  <p:sldLayoutIdLst>
    <p:sldLayoutId id="2147484179"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8" r:id="rId12"/>
    <p:sldLayoutId id="2147484181" r:id="rId13"/>
    <p:sldLayoutId id="2147484183" r:id="rId14"/>
  </p:sldLayoutIdLst>
  <p:transition spd="slow">
    <p:circle/>
  </p:transition>
  <p:txStyles>
    <p:titleStyle>
      <a:lvl1pPr algn="l" rtl="0" eaLnBrk="0" fontAlgn="base" hangingPunct="0">
        <a:spcBef>
          <a:spcPct val="0"/>
        </a:spcBef>
        <a:spcAft>
          <a:spcPct val="0"/>
        </a:spcAft>
        <a:defRPr sz="4000" b="1" i="1" u="none">
          <a:solidFill>
            <a:srgbClr val="336699"/>
          </a:solidFill>
          <a:latin typeface="+mj-lt"/>
          <a:ea typeface="+mj-ea"/>
          <a:cs typeface="+mj-cs"/>
        </a:defRPr>
      </a:lvl1pPr>
      <a:lvl2pPr algn="l" rtl="0" eaLnBrk="0" fontAlgn="base" hangingPunct="0">
        <a:spcBef>
          <a:spcPct val="0"/>
        </a:spcBef>
        <a:spcAft>
          <a:spcPct val="0"/>
        </a:spcAft>
        <a:defRPr sz="4000" b="1" i="1">
          <a:solidFill>
            <a:srgbClr val="336699"/>
          </a:solidFill>
          <a:latin typeface="黑体" pitchFamily="2" charset="-122"/>
          <a:ea typeface="黑体" pitchFamily="2" charset="-122"/>
        </a:defRPr>
      </a:lvl2pPr>
      <a:lvl3pPr algn="l" rtl="0" eaLnBrk="0" fontAlgn="base" hangingPunct="0">
        <a:spcBef>
          <a:spcPct val="0"/>
        </a:spcBef>
        <a:spcAft>
          <a:spcPct val="0"/>
        </a:spcAft>
        <a:defRPr sz="4000" b="1" i="1">
          <a:solidFill>
            <a:srgbClr val="336699"/>
          </a:solidFill>
          <a:latin typeface="黑体" pitchFamily="2" charset="-122"/>
          <a:ea typeface="黑体" pitchFamily="2" charset="-122"/>
        </a:defRPr>
      </a:lvl3pPr>
      <a:lvl4pPr algn="l" rtl="0" eaLnBrk="0" fontAlgn="base" hangingPunct="0">
        <a:spcBef>
          <a:spcPct val="0"/>
        </a:spcBef>
        <a:spcAft>
          <a:spcPct val="0"/>
        </a:spcAft>
        <a:defRPr sz="4000" b="1" i="1">
          <a:solidFill>
            <a:srgbClr val="336699"/>
          </a:solidFill>
          <a:latin typeface="黑体" pitchFamily="2" charset="-122"/>
          <a:ea typeface="黑体" pitchFamily="2" charset="-122"/>
        </a:defRPr>
      </a:lvl4pPr>
      <a:lvl5pPr algn="l" rtl="0" eaLnBrk="0" fontAlgn="base" hangingPunct="0">
        <a:spcBef>
          <a:spcPct val="0"/>
        </a:spcBef>
        <a:spcAft>
          <a:spcPct val="0"/>
        </a:spcAft>
        <a:defRPr sz="4000" b="1" i="1">
          <a:solidFill>
            <a:srgbClr val="336699"/>
          </a:solidFill>
          <a:latin typeface="黑体" pitchFamily="2" charset="-122"/>
          <a:ea typeface="黑体" pitchFamily="2" charset="-122"/>
        </a:defRPr>
      </a:lvl5pPr>
      <a:lvl6pPr marL="457200" algn="l" rtl="0" fontAlgn="base">
        <a:spcBef>
          <a:spcPct val="0"/>
        </a:spcBef>
        <a:spcAft>
          <a:spcPct val="0"/>
        </a:spcAft>
        <a:defRPr sz="4000" b="1" i="1">
          <a:solidFill>
            <a:srgbClr val="336699"/>
          </a:solidFill>
          <a:latin typeface="黑体" pitchFamily="2" charset="-122"/>
          <a:ea typeface="黑体" pitchFamily="2" charset="-122"/>
        </a:defRPr>
      </a:lvl6pPr>
      <a:lvl7pPr marL="914400" algn="l" rtl="0" fontAlgn="base">
        <a:spcBef>
          <a:spcPct val="0"/>
        </a:spcBef>
        <a:spcAft>
          <a:spcPct val="0"/>
        </a:spcAft>
        <a:defRPr sz="4000" b="1" i="1">
          <a:solidFill>
            <a:srgbClr val="336699"/>
          </a:solidFill>
          <a:latin typeface="黑体" pitchFamily="2" charset="-122"/>
          <a:ea typeface="黑体" pitchFamily="2" charset="-122"/>
        </a:defRPr>
      </a:lvl7pPr>
      <a:lvl8pPr marL="1371600" algn="l" rtl="0" fontAlgn="base">
        <a:spcBef>
          <a:spcPct val="0"/>
        </a:spcBef>
        <a:spcAft>
          <a:spcPct val="0"/>
        </a:spcAft>
        <a:defRPr sz="4000" b="1" i="1">
          <a:solidFill>
            <a:srgbClr val="336699"/>
          </a:solidFill>
          <a:latin typeface="黑体" pitchFamily="2" charset="-122"/>
          <a:ea typeface="黑体" pitchFamily="2" charset="-122"/>
        </a:defRPr>
      </a:lvl8pPr>
      <a:lvl9pPr marL="1828800" algn="l" rtl="0" fontAlgn="base">
        <a:spcBef>
          <a:spcPct val="0"/>
        </a:spcBef>
        <a:spcAft>
          <a:spcPct val="0"/>
        </a:spcAft>
        <a:defRPr sz="4000" b="1" i="1">
          <a:solidFill>
            <a:srgbClr val="336699"/>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A50021"/>
        </a:buClr>
        <a:buFont typeface="Symbol" pitchFamily="18" charset="2"/>
        <a:buChar char="¨"/>
        <a:defRPr sz="3200" b="1">
          <a:solidFill>
            <a:srgbClr val="A50021"/>
          </a:solidFill>
          <a:latin typeface="+mn-lt"/>
          <a:ea typeface="+mn-ea"/>
          <a:cs typeface="+mn-cs"/>
        </a:defRPr>
      </a:lvl1pPr>
      <a:lvl2pPr marL="742950" indent="-285750" algn="l" rtl="0" eaLnBrk="0" fontAlgn="base" hangingPunct="0">
        <a:spcBef>
          <a:spcPct val="20000"/>
        </a:spcBef>
        <a:spcAft>
          <a:spcPct val="0"/>
        </a:spcAft>
        <a:buClr>
          <a:srgbClr val="A50021"/>
        </a:buClr>
        <a:buChar char="–"/>
        <a:defRPr sz="2800" b="1">
          <a:solidFill>
            <a:srgbClr val="A50021"/>
          </a:solidFill>
          <a:latin typeface="+mn-lt"/>
          <a:ea typeface="+mn-ea"/>
        </a:defRPr>
      </a:lvl2pPr>
      <a:lvl3pPr marL="1143000" indent="-228600" algn="l" rtl="0" eaLnBrk="0" fontAlgn="base" hangingPunct="0">
        <a:spcBef>
          <a:spcPct val="20000"/>
        </a:spcBef>
        <a:spcAft>
          <a:spcPct val="0"/>
        </a:spcAft>
        <a:buClr>
          <a:srgbClr val="A50021"/>
        </a:buClr>
        <a:buChar char="•"/>
        <a:defRPr sz="2400" b="1">
          <a:solidFill>
            <a:srgbClr val="A50021"/>
          </a:solidFill>
          <a:latin typeface="+mn-lt"/>
          <a:ea typeface="+mn-ea"/>
        </a:defRPr>
      </a:lvl3pPr>
      <a:lvl4pPr marL="1600200" indent="-228600" algn="l" rtl="0" eaLnBrk="0" fontAlgn="base" hangingPunct="0">
        <a:spcBef>
          <a:spcPct val="20000"/>
        </a:spcBef>
        <a:spcAft>
          <a:spcPct val="0"/>
        </a:spcAft>
        <a:buClr>
          <a:srgbClr val="A50021"/>
        </a:buClr>
        <a:buChar char="–"/>
        <a:defRPr sz="2000" b="1">
          <a:solidFill>
            <a:srgbClr val="A50021"/>
          </a:solidFill>
          <a:latin typeface="+mn-lt"/>
          <a:ea typeface="+mn-ea"/>
        </a:defRPr>
      </a:lvl4pPr>
      <a:lvl5pPr marL="2057400" indent="-228600" algn="l" rtl="0" eaLnBrk="0" fontAlgn="base" hangingPunct="0">
        <a:spcBef>
          <a:spcPct val="20000"/>
        </a:spcBef>
        <a:spcAft>
          <a:spcPct val="0"/>
        </a:spcAft>
        <a:buClr>
          <a:srgbClr val="A50021"/>
        </a:buClr>
        <a:buChar char="•"/>
        <a:defRPr sz="2000" b="1">
          <a:solidFill>
            <a:srgbClr val="A50021"/>
          </a:solidFill>
          <a:latin typeface="+mn-lt"/>
          <a:ea typeface="+mn-ea"/>
        </a:defRPr>
      </a:lvl5pPr>
      <a:lvl6pPr marL="2514600" indent="-228600" algn="l" rtl="0" fontAlgn="base">
        <a:spcBef>
          <a:spcPct val="20000"/>
        </a:spcBef>
        <a:spcAft>
          <a:spcPct val="0"/>
        </a:spcAft>
        <a:buClr>
          <a:srgbClr val="A50021"/>
        </a:buClr>
        <a:buChar char="•"/>
        <a:defRPr sz="2000" b="1">
          <a:solidFill>
            <a:srgbClr val="A50021"/>
          </a:solidFill>
          <a:latin typeface="+mn-lt"/>
          <a:ea typeface="+mn-ea"/>
        </a:defRPr>
      </a:lvl6pPr>
      <a:lvl7pPr marL="2971800" indent="-228600" algn="l" rtl="0" fontAlgn="base">
        <a:spcBef>
          <a:spcPct val="20000"/>
        </a:spcBef>
        <a:spcAft>
          <a:spcPct val="0"/>
        </a:spcAft>
        <a:buClr>
          <a:srgbClr val="A50021"/>
        </a:buClr>
        <a:buChar char="•"/>
        <a:defRPr sz="2000" b="1">
          <a:solidFill>
            <a:srgbClr val="A50021"/>
          </a:solidFill>
          <a:latin typeface="+mn-lt"/>
          <a:ea typeface="+mn-ea"/>
        </a:defRPr>
      </a:lvl7pPr>
      <a:lvl8pPr marL="3429000" indent="-228600" algn="l" rtl="0" fontAlgn="base">
        <a:spcBef>
          <a:spcPct val="20000"/>
        </a:spcBef>
        <a:spcAft>
          <a:spcPct val="0"/>
        </a:spcAft>
        <a:buClr>
          <a:srgbClr val="A50021"/>
        </a:buClr>
        <a:buChar char="•"/>
        <a:defRPr sz="2000" b="1">
          <a:solidFill>
            <a:srgbClr val="A50021"/>
          </a:solidFill>
          <a:latin typeface="+mn-lt"/>
          <a:ea typeface="+mn-ea"/>
        </a:defRPr>
      </a:lvl8pPr>
      <a:lvl9pPr marL="3886200" indent="-228600" algn="l" rtl="0" fontAlgn="base">
        <a:spcBef>
          <a:spcPct val="20000"/>
        </a:spcBef>
        <a:spcAft>
          <a:spcPct val="0"/>
        </a:spcAft>
        <a:buClr>
          <a:srgbClr val="A50021"/>
        </a:buClr>
        <a:buChar char="•"/>
        <a:defRPr sz="2000" b="1">
          <a:solidFill>
            <a:srgbClr val="A500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images.google.cn/imgres?imgurl=http://www.locallinks.com/sunnyvale/uploaded_images/strong-786363.jpg&amp;imgrefurl=http://www.locallinks.com/sunnyvale/sunnyvale_real_estate_blog.html&amp;usg=__rdEG46NgdRw3PkiK8M24XzK30ks=&amp;h=350&amp;w=296&amp;sz=18&amp;hl=zh-CN&amp;start=1&amp;um=1&amp;itbs=1&amp;tbnid=5SHFdbc5uckvpM:&amp;tbnh=120&amp;tbnw=101&amp;prev=/images?q%3Dstrong%26um%3D1%26hl%3Dzh-CN%26newwindow%3D1%26sa%3DN%26rlz%3D1R2KSFB_zh-CN%26tbs%3Disch: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27"/>
          <p:cNvSpPr txBox="1">
            <a:spLocks noChangeArrowheads="1"/>
          </p:cNvSpPr>
          <p:nvPr/>
        </p:nvSpPr>
        <p:spPr bwMode="auto">
          <a:xfrm>
            <a:off x="2362200" y="3581400"/>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4800" b="1" dirty="0">
                <a:solidFill>
                  <a:srgbClr val="003399"/>
                </a:solidFill>
                <a:ea typeface="黑体" panose="02010609060101010101" pitchFamily="49" charset="-122"/>
              </a:rPr>
              <a:t>健康行为干预</a:t>
            </a:r>
          </a:p>
        </p:txBody>
      </p:sp>
      <p:sp>
        <p:nvSpPr>
          <p:cNvPr id="5123" name="WordArt 4"/>
          <p:cNvSpPr>
            <a:spLocks noChangeArrowheads="1" noChangeShapeType="1" noTextEdit="1"/>
          </p:cNvSpPr>
          <p:nvPr/>
        </p:nvSpPr>
        <p:spPr bwMode="auto">
          <a:xfrm>
            <a:off x="2486025" y="2438400"/>
            <a:ext cx="4219575" cy="1447800"/>
          </a:xfrm>
          <a:prstGeom prst="rect">
            <a:avLst/>
          </a:prstGeom>
        </p:spPr>
        <p:txBody>
          <a:bodyPr spcFirstLastPara="1" wrap="none" fromWordArt="1">
            <a:prstTxWarp prst="textArchUp">
              <a:avLst>
                <a:gd name="adj" fmla="val 10657492"/>
              </a:avLst>
            </a:prstTxWarp>
          </a:bodyPr>
          <a:lstStyle/>
          <a:p>
            <a:pPr algn="ctr"/>
            <a:r>
              <a:rPr lang="zh-CN" altLang="en-US" sz="5400" b="1" kern="10">
                <a:ln w="9525">
                  <a:solidFill>
                    <a:srgbClr val="800000"/>
                  </a:solidFill>
                  <a:round/>
                  <a:headEnd/>
                  <a:tailEnd/>
                </a:ln>
                <a:solidFill>
                  <a:srgbClr val="800000"/>
                </a:solidFill>
                <a:latin typeface="宋体" panose="02010600030101010101" pitchFamily="2" charset="-122"/>
              </a:rPr>
              <a:t>预 防 医 学</a:t>
            </a:r>
          </a:p>
        </p:txBody>
      </p:sp>
      <p:sp>
        <p:nvSpPr>
          <p:cNvPr id="4" name="Rectangle 5"/>
          <p:cNvSpPr>
            <a:spLocks noChangeArrowheads="1"/>
          </p:cNvSpPr>
          <p:nvPr/>
        </p:nvSpPr>
        <p:spPr bwMode="auto">
          <a:xfrm>
            <a:off x="2379662" y="5085184"/>
            <a:ext cx="453707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lnSpc>
                <a:spcPct val="125000"/>
              </a:lnSpc>
              <a:spcBef>
                <a:spcPct val="20000"/>
              </a:spcBef>
              <a:buClr>
                <a:srgbClr val="A50021"/>
              </a:buClr>
              <a:buFont typeface="Symbol" pitchFamily="18" charset="2"/>
              <a:buNone/>
            </a:pPr>
            <a:r>
              <a:rPr lang="zh-CN" altLang="en-US" sz="2800" b="1" dirty="0">
                <a:solidFill>
                  <a:srgbClr val="A50021"/>
                </a:solidFill>
                <a:latin typeface="黑体" pitchFamily="49" charset="-122"/>
                <a:ea typeface="黑体" pitchFamily="49" charset="-122"/>
              </a:rPr>
              <a:t>预防医学与健康教育教研室</a:t>
            </a:r>
            <a:endParaRPr lang="en-US" altLang="zh-CN" sz="2800" b="1" dirty="0">
              <a:solidFill>
                <a:srgbClr val="A50021"/>
              </a:solidFill>
              <a:latin typeface="黑体" pitchFamily="49" charset="-122"/>
              <a:ea typeface="黑体" pitchFamily="49" charset="-122"/>
            </a:endParaRPr>
          </a:p>
        </p:txBody>
      </p:sp>
    </p:spTree>
    <p:extLst>
      <p:ext uri="{BB962C8B-B14F-4D97-AF65-F5344CB8AC3E}">
        <p14:creationId xmlns:p14="http://schemas.microsoft.com/office/powerpoint/2010/main" val="710449699"/>
      </p:ext>
    </p:extLst>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倾向因素：指为行为改变提供理由或动机的先行因素。是</a:t>
            </a:r>
            <a:r>
              <a:rPr lang="zh-CN" altLang="en-US" dirty="0">
                <a:solidFill>
                  <a:schemeClr val="bg2"/>
                </a:solidFill>
              </a:rPr>
              <a:t>诱发因素</a:t>
            </a:r>
            <a:r>
              <a:rPr lang="zh-CN" altLang="en-US" dirty="0"/>
              <a:t>。包括个人的知识、信念、价值观、态度、自信心、现有技能和自我效能。是内在因素。</a:t>
            </a:r>
            <a:endParaRPr lang="en-US" altLang="zh-CN" dirty="0"/>
          </a:p>
          <a:p>
            <a:endParaRPr lang="zh-CN" altLang="en-US" dirty="0"/>
          </a:p>
        </p:txBody>
      </p:sp>
    </p:spTree>
    <p:extLst>
      <p:ext uri="{BB962C8B-B14F-4D97-AF65-F5344CB8AC3E}">
        <p14:creationId xmlns:p14="http://schemas.microsoft.com/office/powerpoint/2010/main" val="4274664108"/>
      </p:ext>
    </p:extLst>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促成因素：指允许行为动机或愿望得以实现的先行因素。亦即，如果想达成行为改变的目的，需具备一定的外部资源。比如：各种硬件设施、环境条件、人员支持等。属外部因素。</a:t>
            </a:r>
            <a:endParaRPr lang="en-US" altLang="zh-CN" dirty="0"/>
          </a:p>
          <a:p>
            <a:endParaRPr lang="zh-CN" altLang="en-US" dirty="0"/>
          </a:p>
        </p:txBody>
      </p:sp>
    </p:spTree>
    <p:extLst>
      <p:ext uri="{BB962C8B-B14F-4D97-AF65-F5344CB8AC3E}">
        <p14:creationId xmlns:p14="http://schemas.microsoft.com/office/powerpoint/2010/main" val="4278587357"/>
      </p:ext>
    </p:extLst>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a:t>强化因素：从行为改变发生到持续进行并形成习惯还需要一个过程。强化因素指对象实施某行为后所得到的加强或减弱该行为的因素。它更多地来自于社会资源，是一种反馈机制的体现。比如：来自周围的人的评价，自己对行为后果的感受，包括：</a:t>
            </a:r>
            <a:endParaRPr lang="en-US" altLang="zh-CN" sz="2800" dirty="0"/>
          </a:p>
          <a:p>
            <a:pPr lvl="1"/>
            <a:r>
              <a:rPr lang="zh-CN" altLang="en-US" sz="2400" dirty="0"/>
              <a:t>社会效益（比如得到尊重）</a:t>
            </a:r>
            <a:endParaRPr lang="en-US" altLang="zh-CN" sz="2400" dirty="0"/>
          </a:p>
          <a:p>
            <a:pPr lvl="1"/>
            <a:r>
              <a:rPr lang="zh-CN" altLang="en-US" sz="2400" dirty="0"/>
              <a:t>生理效益（身体舒适）</a:t>
            </a:r>
            <a:endParaRPr lang="en-US" altLang="zh-CN" sz="2400" dirty="0"/>
          </a:p>
          <a:p>
            <a:pPr lvl="1"/>
            <a:r>
              <a:rPr lang="zh-CN" altLang="en-US" sz="2400" dirty="0"/>
              <a:t>经济效益（医疗费用节省，工作效率增加）</a:t>
            </a:r>
            <a:endParaRPr lang="en-US" altLang="zh-CN" sz="2400" dirty="0"/>
          </a:p>
          <a:p>
            <a:pPr lvl="1"/>
            <a:r>
              <a:rPr lang="zh-CN" altLang="en-US" sz="2400" dirty="0"/>
              <a:t>心理收益（愉悦感）</a:t>
            </a:r>
          </a:p>
        </p:txBody>
      </p:sp>
    </p:spTree>
    <p:extLst>
      <p:ext uri="{BB962C8B-B14F-4D97-AF65-F5344CB8AC3E}">
        <p14:creationId xmlns:p14="http://schemas.microsoft.com/office/powerpoint/2010/main" val="2883220962"/>
      </p:ext>
    </p:extLst>
  </p:cSld>
  <p:clrMapOvr>
    <a:masterClrMapping/>
  </p:clrMapOvr>
  <p:transition spd="slow">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19" y="1628800"/>
            <a:ext cx="4131547" cy="4237931"/>
          </a:xfrm>
        </p:spPr>
        <p:txBody>
          <a:bodyPr/>
          <a:lstStyle/>
          <a:p>
            <a:pPr marL="0" indent="0">
              <a:buNone/>
            </a:pPr>
            <a:r>
              <a:rPr lang="zh-CN" altLang="en-US" sz="2400" dirty="0"/>
              <a:t>    倾向、促进和强化因素可以反映到生态学模型上：</a:t>
            </a:r>
            <a:endParaRPr lang="en-US" altLang="zh-CN" sz="2400" dirty="0"/>
          </a:p>
          <a:p>
            <a:pPr marL="606425">
              <a:buFont typeface="Wingdings" pitchFamily="2" charset="2"/>
              <a:buChar char="l"/>
            </a:pPr>
            <a:r>
              <a:rPr lang="zh-CN" altLang="en-US" sz="2400" dirty="0">
                <a:latin typeface="楷体_GB2312"/>
              </a:rPr>
              <a:t>倾向因素往往和个体的认知、态度有关，但也会收到家庭和社会环境的影响。</a:t>
            </a:r>
            <a:endParaRPr lang="en-US" altLang="zh-CN" sz="2400" dirty="0">
              <a:latin typeface="楷体_GB2312"/>
            </a:endParaRPr>
          </a:p>
          <a:p>
            <a:pPr marL="606425">
              <a:buFont typeface="Wingdings" pitchFamily="2" charset="2"/>
              <a:buChar char="l"/>
            </a:pPr>
            <a:r>
              <a:rPr lang="zh-CN" altLang="en-US" sz="2400" dirty="0">
                <a:latin typeface="楷体_GB2312"/>
              </a:rPr>
              <a:t>强化可以来自自我激励，也可以来自家庭或组织。</a:t>
            </a:r>
            <a:endParaRPr lang="en-US" altLang="zh-CN" sz="2400" dirty="0">
              <a:latin typeface="楷体_GB2312"/>
            </a:endParaRPr>
          </a:p>
          <a:p>
            <a:pPr marL="606425">
              <a:buFont typeface="Wingdings" pitchFamily="2" charset="2"/>
              <a:buChar char="l"/>
            </a:pPr>
            <a:r>
              <a:rPr lang="zh-CN" altLang="en-US" sz="2400" dirty="0">
                <a:latin typeface="楷体_GB2312"/>
              </a:rPr>
              <a:t>促进因素更多地来自于社会资源。</a:t>
            </a:r>
          </a:p>
          <a:p>
            <a:endParaRPr lang="zh-CN" altLang="en-US" sz="2400" dirty="0"/>
          </a:p>
        </p:txBody>
      </p:sp>
      <p:grpSp>
        <p:nvGrpSpPr>
          <p:cNvPr id="4" name="组合 3"/>
          <p:cNvGrpSpPr>
            <a:grpSpLocks noChangeAspect="1"/>
          </p:cNvGrpSpPr>
          <p:nvPr/>
        </p:nvGrpSpPr>
        <p:grpSpPr>
          <a:xfrm>
            <a:off x="4222800" y="2419734"/>
            <a:ext cx="4464000" cy="4242442"/>
            <a:chOff x="1431925" y="39688"/>
            <a:chExt cx="6940550" cy="6596062"/>
          </a:xfrm>
        </p:grpSpPr>
        <p:grpSp>
          <p:nvGrpSpPr>
            <p:cNvPr id="5" name="Group 8"/>
            <p:cNvGrpSpPr>
              <a:grpSpLocks/>
            </p:cNvGrpSpPr>
            <p:nvPr/>
          </p:nvGrpSpPr>
          <p:grpSpPr bwMode="auto">
            <a:xfrm rot="-4444488">
              <a:off x="1604169" y="-132556"/>
              <a:ext cx="6596062" cy="6940550"/>
              <a:chOff x="612" y="119"/>
              <a:chExt cx="4491" cy="4201"/>
            </a:xfrm>
          </p:grpSpPr>
          <p:sp>
            <p:nvSpPr>
              <p:cNvPr id="18" name="Oval 9"/>
              <p:cNvSpPr>
                <a:spLocks noChangeArrowheads="1"/>
              </p:cNvSpPr>
              <p:nvPr/>
            </p:nvSpPr>
            <p:spPr bwMode="auto">
              <a:xfrm>
                <a:off x="612" y="119"/>
                <a:ext cx="4491" cy="4201"/>
              </a:xfrm>
              <a:prstGeom prst="ellipse">
                <a:avLst/>
              </a:prstGeom>
              <a:solidFill>
                <a:srgbClr val="99CCFF"/>
              </a:solidFill>
              <a:ln w="28575">
                <a:solidFill>
                  <a:srgbClr val="003399"/>
                </a:solidFill>
                <a:round/>
                <a:headEnd/>
                <a:tailEnd/>
              </a:ln>
            </p:spPr>
            <p:txBody>
              <a:bodyPr vert="eaVert"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家</a:t>
                </a:r>
              </a:p>
            </p:txBody>
          </p:sp>
          <p:sp>
            <p:nvSpPr>
              <p:cNvPr id="19" name="WordArt 10"/>
              <p:cNvSpPr>
                <a:spLocks noChangeArrowheads="1" noChangeShapeType="1" noTextEdit="1"/>
              </p:cNvSpPr>
              <p:nvPr/>
            </p:nvSpPr>
            <p:spPr bwMode="auto">
              <a:xfrm rot="4653563">
                <a:off x="980" y="249"/>
                <a:ext cx="3725" cy="3984"/>
              </a:xfrm>
              <a:prstGeom prst="rect">
                <a:avLst/>
              </a:prstGeom>
            </p:spPr>
            <p:txBody>
              <a:bodyPr spcFirstLastPara="1" wrap="none" fromWordArt="1">
                <a:prstTxWarp prst="textArchUp">
                  <a:avLst>
                    <a:gd name="adj" fmla="val 7782950"/>
                  </a:avLst>
                </a:prstTxWarp>
              </a:bodyPr>
              <a:lstStyle/>
              <a:p>
                <a:pPr algn="ctr"/>
                <a:r>
                  <a:rPr lang="zh-CN" altLang="en-US" sz="1400" kern="10" dirty="0">
                    <a:ln w="18415">
                      <a:solidFill>
                        <a:srgbClr val="FFFFFF"/>
                      </a:solidFill>
                      <a:round/>
                      <a:headEnd/>
                      <a:tailEnd/>
                    </a:ln>
                    <a:solidFill>
                      <a:srgbClr val="99CCFF"/>
                    </a:solidFill>
                    <a:effectLst>
                      <a:outerShdw algn="tl" rotWithShape="0">
                        <a:srgbClr val="000000">
                          <a:alpha val="70000"/>
                        </a:srgbClr>
                      </a:outerShdw>
                    </a:effectLst>
                    <a:latin typeface="黑体" panose="02010609060101010101" pitchFamily="49" charset="-122"/>
                    <a:ea typeface="黑体" panose="02010609060101010101" pitchFamily="49" charset="-122"/>
                  </a:rPr>
                  <a:t>在全球、国家地方各级水平上的社会、经济、卫生、环境条件和政治因素等</a:t>
                </a:r>
              </a:p>
            </p:txBody>
          </p:sp>
        </p:grpSp>
        <p:grpSp>
          <p:nvGrpSpPr>
            <p:cNvPr id="6" name="组合 5"/>
            <p:cNvGrpSpPr/>
            <p:nvPr/>
          </p:nvGrpSpPr>
          <p:grpSpPr>
            <a:xfrm>
              <a:off x="2149475" y="719138"/>
              <a:ext cx="5616575" cy="5327650"/>
              <a:chOff x="2149475" y="719138"/>
              <a:chExt cx="5616575" cy="5327650"/>
            </a:xfrm>
          </p:grpSpPr>
          <p:grpSp>
            <p:nvGrpSpPr>
              <p:cNvPr id="7" name="Group 2"/>
              <p:cNvGrpSpPr>
                <a:grpSpLocks/>
              </p:cNvGrpSpPr>
              <p:nvPr/>
            </p:nvGrpSpPr>
            <p:grpSpPr bwMode="auto">
              <a:xfrm>
                <a:off x="2149475" y="719138"/>
                <a:ext cx="5616575" cy="5327650"/>
                <a:chOff x="1111" y="572"/>
                <a:chExt cx="3538" cy="3356"/>
              </a:xfrm>
            </p:grpSpPr>
            <p:sp>
              <p:nvSpPr>
                <p:cNvPr id="16" name="AutoShape 3"/>
                <p:cNvSpPr>
                  <a:spLocks noChangeArrowheads="1"/>
                </p:cNvSpPr>
                <p:nvPr/>
              </p:nvSpPr>
              <p:spPr bwMode="auto">
                <a:xfrm>
                  <a:off x="1111" y="572"/>
                  <a:ext cx="3538" cy="33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0 h 21600"/>
                    <a:gd name="T26" fmla="*/ 18438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53" y="10800"/>
                      </a:moveTo>
                      <a:cubicBezTo>
                        <a:pt x="2653" y="15299"/>
                        <a:pt x="6301" y="18947"/>
                        <a:pt x="10800" y="18947"/>
                      </a:cubicBezTo>
                      <a:cubicBezTo>
                        <a:pt x="15299" y="18947"/>
                        <a:pt x="18947" y="15299"/>
                        <a:pt x="18947" y="10800"/>
                      </a:cubicBezTo>
                      <a:cubicBezTo>
                        <a:pt x="18947" y="6301"/>
                        <a:pt x="15299" y="2653"/>
                        <a:pt x="10800" y="2653"/>
                      </a:cubicBezTo>
                      <a:cubicBezTo>
                        <a:pt x="6301" y="2653"/>
                        <a:pt x="2653" y="6301"/>
                        <a:pt x="2653" y="10800"/>
                      </a:cubicBezTo>
                      <a:close/>
                    </a:path>
                  </a:pathLst>
                </a:custGeom>
                <a:gradFill rotWithShape="1">
                  <a:gsLst>
                    <a:gs pos="0">
                      <a:srgbClr val="D1A7A7"/>
                    </a:gs>
                    <a:gs pos="50000">
                      <a:srgbClr val="FFCCCC"/>
                    </a:gs>
                    <a:gs pos="100000">
                      <a:srgbClr val="D1A7A7"/>
                    </a:gs>
                  </a:gsLst>
                  <a:lin ang="5400000" scaled="1"/>
                </a:gradFill>
                <a:ln w="28575">
                  <a:solidFill>
                    <a:srgbClr val="336699"/>
                  </a:solidFill>
                  <a:prstDash val="sysDot"/>
                  <a:round/>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 name="WordArt 4"/>
                <p:cNvSpPr>
                  <a:spLocks noChangeArrowheads="1" noChangeShapeType="1" noTextEdit="1"/>
                </p:cNvSpPr>
                <p:nvPr/>
              </p:nvSpPr>
              <p:spPr bwMode="auto">
                <a:xfrm>
                  <a:off x="1882" y="1207"/>
                  <a:ext cx="1996" cy="1679"/>
                </a:xfrm>
                <a:prstGeom prst="rect">
                  <a:avLst/>
                </a:prstGeom>
              </p:spPr>
              <p:txBody>
                <a:bodyPr spcFirstLastPara="1" wrap="none" fromWordArt="1">
                  <a:prstTxWarp prst="textArchUp">
                    <a:avLst>
                      <a:gd name="adj" fmla="val 10873428"/>
                    </a:avLst>
                  </a:prstTxWarp>
                </a:bodyPr>
                <a:lstStyle/>
                <a:p>
                  <a:pPr algn="ctr"/>
                  <a:endParaRPr lang="zh-CN" altLang="en-US" b="1" kern="10">
                    <a:ln w="9525">
                      <a:solidFill>
                        <a:srgbClr val="003366"/>
                      </a:solidFill>
                      <a:round/>
                      <a:headEnd/>
                      <a:tailEnd/>
                    </a:ln>
                    <a:solidFill>
                      <a:srgbClr val="008000"/>
                    </a:solidFill>
                    <a:latin typeface="黑体" panose="02010609060101010101" pitchFamily="49" charset="-122"/>
                    <a:ea typeface="黑体" panose="02010609060101010101" pitchFamily="49" charset="-122"/>
                  </a:endParaRPr>
                </a:p>
              </p:txBody>
            </p:sp>
          </p:grpSp>
          <p:sp>
            <p:nvSpPr>
              <p:cNvPr id="8" name="WordArt 11"/>
              <p:cNvSpPr>
                <a:spLocks noChangeArrowheads="1" noChangeShapeType="1" noTextEdit="1"/>
              </p:cNvSpPr>
              <p:nvPr/>
            </p:nvSpPr>
            <p:spPr bwMode="auto">
              <a:xfrm>
                <a:off x="2771775" y="1123950"/>
                <a:ext cx="4392613" cy="3097213"/>
              </a:xfrm>
              <a:prstGeom prst="rect">
                <a:avLst/>
              </a:prstGeom>
            </p:spPr>
            <p:txBody>
              <a:bodyPr spcFirstLastPara="1" wrap="none" fromWordArt="1">
                <a:prstTxWarp prst="textArchUp">
                  <a:avLst>
                    <a:gd name="adj" fmla="val 10992420"/>
                  </a:avLst>
                </a:prstTxWarp>
              </a:bodyPr>
              <a:lstStyle/>
              <a:p>
                <a:pPr algn="ctr"/>
                <a:endParaRPr lang="zh-CN" altLang="en-US" b="1" kern="10" spc="900">
                  <a:ln w="9525">
                    <a:solidFill>
                      <a:srgbClr val="000000"/>
                    </a:solidFill>
                    <a:round/>
                    <a:headEnd/>
                    <a:tailEnd/>
                  </a:ln>
                  <a:solidFill>
                    <a:srgbClr val="99CC00"/>
                  </a:solidFill>
                  <a:latin typeface="黑体" panose="02010609060101010101" pitchFamily="49" charset="-122"/>
                  <a:ea typeface="黑体" panose="02010609060101010101" pitchFamily="49" charset="-122"/>
                </a:endParaRPr>
              </a:p>
            </p:txBody>
          </p:sp>
          <p:grpSp>
            <p:nvGrpSpPr>
              <p:cNvPr id="9" name="组合 17"/>
              <p:cNvGrpSpPr>
                <a:grpSpLocks/>
              </p:cNvGrpSpPr>
              <p:nvPr/>
            </p:nvGrpSpPr>
            <p:grpSpPr bwMode="auto">
              <a:xfrm>
                <a:off x="3552825" y="2136775"/>
                <a:ext cx="2808288" cy="2630488"/>
                <a:chOff x="3552803" y="2136775"/>
                <a:chExt cx="2808287" cy="2630488"/>
              </a:xfrm>
            </p:grpSpPr>
            <p:grpSp>
              <p:nvGrpSpPr>
                <p:cNvPr id="12" name="Group 5"/>
                <p:cNvGrpSpPr>
                  <a:grpSpLocks/>
                </p:cNvGrpSpPr>
                <p:nvPr/>
              </p:nvGrpSpPr>
              <p:grpSpPr bwMode="auto">
                <a:xfrm>
                  <a:off x="3552803" y="2136775"/>
                  <a:ext cx="2808287" cy="2630488"/>
                  <a:chOff x="1995" y="1465"/>
                  <a:chExt cx="1769" cy="1657"/>
                </a:xfrm>
              </p:grpSpPr>
              <p:sp>
                <p:nvSpPr>
                  <p:cNvPr id="14" name="AutoShape 6"/>
                  <p:cNvSpPr>
                    <a:spLocks noChangeArrowheads="1"/>
                  </p:cNvSpPr>
                  <p:nvPr/>
                </p:nvSpPr>
                <p:spPr bwMode="auto">
                  <a:xfrm>
                    <a:off x="1995" y="1465"/>
                    <a:ext cx="1769" cy="165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8 h 21600"/>
                      <a:gd name="T26" fmla="*/ 18438 w 21600"/>
                      <a:gd name="T27" fmla="*/ 18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029" y="10800"/>
                        </a:moveTo>
                        <a:cubicBezTo>
                          <a:pt x="5029" y="13987"/>
                          <a:pt x="7613" y="16571"/>
                          <a:pt x="10800" y="16571"/>
                        </a:cubicBezTo>
                        <a:cubicBezTo>
                          <a:pt x="13987" y="16571"/>
                          <a:pt x="16571" y="13987"/>
                          <a:pt x="16571" y="10800"/>
                        </a:cubicBezTo>
                        <a:cubicBezTo>
                          <a:pt x="16571" y="7613"/>
                          <a:pt x="13987" y="5029"/>
                          <a:pt x="10800" y="5029"/>
                        </a:cubicBezTo>
                        <a:cubicBezTo>
                          <a:pt x="7613" y="5029"/>
                          <a:pt x="5029" y="7613"/>
                          <a:pt x="5029" y="10800"/>
                        </a:cubicBezTo>
                        <a:close/>
                      </a:path>
                    </a:pathLst>
                  </a:custGeom>
                  <a:gradFill rotWithShape="1">
                    <a:gsLst>
                      <a:gs pos="0">
                        <a:srgbClr val="D1A7A7"/>
                      </a:gs>
                      <a:gs pos="50000">
                        <a:srgbClr val="FFCCCC"/>
                      </a:gs>
                      <a:gs pos="100000">
                        <a:srgbClr val="D1A7A7"/>
                      </a:gs>
                    </a:gsLst>
                    <a:lin ang="5400000" scaled="1"/>
                  </a:gradFill>
                  <a:ln w="28575">
                    <a:solidFill>
                      <a:srgbClr val="336699"/>
                    </a:solidFill>
                    <a:prstDash val="sysDot"/>
                    <a:round/>
                    <a:headEnd/>
                    <a:tailE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 name="Text Box 7"/>
                  <p:cNvSpPr txBox="1">
                    <a:spLocks noChangeArrowheads="1"/>
                  </p:cNvSpPr>
                  <p:nvPr/>
                </p:nvSpPr>
                <p:spPr bwMode="auto">
                  <a:xfrm>
                    <a:off x="2472" y="1979"/>
                    <a:ext cx="721"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dirty="0">
                        <a:solidFill>
                          <a:srgbClr val="800000"/>
                        </a:solidFill>
                        <a:latin typeface="Arial" panose="020B0604020202020204" pitchFamily="34" charset="0"/>
                        <a:ea typeface="黑体" panose="02010609060101010101" pitchFamily="49" charset="-122"/>
                      </a:rPr>
                      <a:t>个体健康</a:t>
                    </a:r>
                  </a:p>
                </p:txBody>
              </p:sp>
            </p:grpSp>
            <p:sp>
              <p:nvSpPr>
                <p:cNvPr id="13" name="WordArt 12"/>
                <p:cNvSpPr>
                  <a:spLocks noChangeArrowheads="1" noChangeShapeType="1" noTextEdit="1"/>
                </p:cNvSpPr>
                <p:nvPr/>
              </p:nvSpPr>
              <p:spPr bwMode="auto">
                <a:xfrm rot="225128">
                  <a:off x="3856045" y="2402139"/>
                  <a:ext cx="2219180" cy="2317331"/>
                </a:xfrm>
                <a:prstGeom prst="rect">
                  <a:avLst/>
                </a:prstGeom>
              </p:spPr>
              <p:txBody>
                <a:bodyPr spcFirstLastPara="1" wrap="none" fromWordArt="1">
                  <a:prstTxWarp prst="textArchUp">
                    <a:avLst>
                      <a:gd name="adj" fmla="val 10333460"/>
                    </a:avLst>
                  </a:prstTxWarp>
                </a:bodyPr>
                <a:lstStyle/>
                <a:p>
                  <a:pPr algn="ctr"/>
                  <a:r>
                    <a:rPr lang="zh-CN" altLang="en-US" sz="4800" b="1" kern="10" spc="700" dirty="0">
                      <a:ln w="9525">
                        <a:solidFill>
                          <a:srgbClr val="003366"/>
                        </a:solidFill>
                        <a:round/>
                        <a:headEnd/>
                        <a:tailEnd/>
                      </a:ln>
                      <a:solidFill>
                        <a:srgbClr val="003366"/>
                      </a:solidFill>
                      <a:latin typeface="黑体" panose="02010609060101010101" pitchFamily="49" charset="-122"/>
                      <a:ea typeface="黑体" panose="02010609060101010101" pitchFamily="49" charset="-122"/>
                    </a:rPr>
                    <a:t>个体生物因素与心理因素</a:t>
                  </a:r>
                </a:p>
              </p:txBody>
            </p:sp>
          </p:grpSp>
          <p:sp>
            <p:nvSpPr>
              <p:cNvPr id="10" name="Text Box 7"/>
              <p:cNvSpPr txBox="1">
                <a:spLocks noChangeArrowheads="1"/>
              </p:cNvSpPr>
              <p:nvPr/>
            </p:nvSpPr>
            <p:spPr bwMode="auto">
              <a:xfrm>
                <a:off x="3519300" y="4813300"/>
                <a:ext cx="2875337" cy="400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b="1" dirty="0">
                    <a:solidFill>
                      <a:srgbClr val="800000"/>
                    </a:solidFill>
                    <a:latin typeface="Arial" panose="020B0604020202020204" pitchFamily="34" charset="0"/>
                    <a:ea typeface="黑体" panose="02010609060101010101" pitchFamily="49" charset="-122"/>
                  </a:rPr>
                  <a:t>家庭、朋友、小组</a:t>
                </a:r>
              </a:p>
            </p:txBody>
          </p:sp>
          <p:sp>
            <p:nvSpPr>
              <p:cNvPr id="11" name="WordArt 12"/>
              <p:cNvSpPr>
                <a:spLocks noChangeArrowheads="1" noChangeShapeType="1" noTextEdit="1"/>
              </p:cNvSpPr>
              <p:nvPr/>
            </p:nvSpPr>
            <p:spPr bwMode="auto">
              <a:xfrm rot="225128">
                <a:off x="2719777" y="1098653"/>
                <a:ext cx="4491761" cy="3922509"/>
              </a:xfrm>
              <a:prstGeom prst="rect">
                <a:avLst/>
              </a:prstGeom>
            </p:spPr>
            <p:txBody>
              <a:bodyPr spcFirstLastPara="1" wrap="none" fromWordArt="1">
                <a:prstTxWarp prst="textArchUp">
                  <a:avLst>
                    <a:gd name="adj" fmla="val 10333460"/>
                  </a:avLst>
                </a:prstTxWarp>
              </a:bodyPr>
              <a:lstStyle/>
              <a:p>
                <a:pPr algn="ctr"/>
                <a:r>
                  <a:rPr lang="zh-CN" altLang="en-US" sz="4800" b="1" kern="10" spc="700" dirty="0">
                    <a:ln w="9525">
                      <a:solidFill>
                        <a:srgbClr val="003366"/>
                      </a:solidFill>
                      <a:round/>
                      <a:headEnd/>
                      <a:tailEnd/>
                    </a:ln>
                    <a:solidFill>
                      <a:srgbClr val="003366"/>
                    </a:solidFill>
                    <a:latin typeface="黑体" panose="02010609060101010101" pitchFamily="49" charset="-122"/>
                    <a:ea typeface="黑体" panose="02010609060101010101" pitchFamily="49" charset="-122"/>
                  </a:rPr>
                  <a:t>组织系统、群组、单位、文化</a:t>
                </a:r>
              </a:p>
            </p:txBody>
          </p:sp>
        </p:grpSp>
      </p:grpSp>
    </p:spTree>
    <p:extLst>
      <p:ext uri="{BB962C8B-B14F-4D97-AF65-F5344CB8AC3E}">
        <p14:creationId xmlns:p14="http://schemas.microsoft.com/office/powerpoint/2010/main" val="2681114113"/>
      </p:ext>
    </p:extLst>
  </p:cSld>
  <p:clrMapOvr>
    <a:masterClrMapping/>
  </p:clrMapOvr>
  <p:transition spd="slow">
    <p:circl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a:xfrm>
            <a:off x="107504" y="1844824"/>
            <a:ext cx="8712968" cy="4525963"/>
          </a:xfrm>
        </p:spPr>
        <p:txBody>
          <a:bodyPr/>
          <a:lstStyle/>
          <a:p>
            <a:r>
              <a:rPr lang="zh-CN" altLang="en-US" dirty="0"/>
              <a:t>以控烟为例：</a:t>
            </a:r>
            <a:endParaRPr lang="en-US" altLang="zh-CN" dirty="0"/>
          </a:p>
          <a:p>
            <a:pPr lvl="1"/>
            <a:r>
              <a:rPr lang="zh-CN" altLang="en-US" dirty="0"/>
              <a:t>个体：了解吸烟危害的知识，建立态度和自信心</a:t>
            </a:r>
            <a:endParaRPr lang="en-US" altLang="zh-CN" dirty="0"/>
          </a:p>
          <a:p>
            <a:pPr lvl="1"/>
            <a:r>
              <a:rPr lang="zh-CN" altLang="en-US" dirty="0"/>
              <a:t>人际：家庭成员、朋友与同事</a:t>
            </a:r>
            <a:endParaRPr lang="en-US" altLang="zh-CN" dirty="0"/>
          </a:p>
          <a:p>
            <a:pPr lvl="1"/>
            <a:r>
              <a:rPr lang="zh-CN" altLang="en-US" dirty="0"/>
              <a:t>组织系统：无烟办公、无烟餐厅</a:t>
            </a:r>
            <a:endParaRPr lang="en-US" altLang="zh-CN" dirty="0"/>
          </a:p>
          <a:p>
            <a:pPr lvl="1"/>
            <a:r>
              <a:rPr lang="zh-CN" altLang="en-US" dirty="0"/>
              <a:t>文化：全社会形成共识</a:t>
            </a:r>
            <a:endParaRPr lang="en-US" altLang="zh-CN" dirty="0"/>
          </a:p>
          <a:p>
            <a:pPr lvl="1"/>
            <a:r>
              <a:rPr lang="zh-CN" altLang="en-US" dirty="0"/>
              <a:t>政策法规：禁止烟草广告、控烟立法</a:t>
            </a:r>
          </a:p>
        </p:txBody>
      </p:sp>
    </p:spTree>
    <p:extLst>
      <p:ext uri="{BB962C8B-B14F-4D97-AF65-F5344CB8AC3E}">
        <p14:creationId xmlns:p14="http://schemas.microsoft.com/office/powerpoint/2010/main" val="3426386410"/>
      </p:ext>
    </p:extLst>
  </p:cSld>
  <p:clrMapOvr>
    <a:masterClrMapping/>
  </p:clrMapOvr>
  <p:transition spd="slow">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为什么要学习理论</a:t>
            </a:r>
          </a:p>
        </p:txBody>
      </p:sp>
      <p:sp>
        <p:nvSpPr>
          <p:cNvPr id="1126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有效理解和解决健康问题的工具</a:t>
            </a:r>
            <a:endParaRPr lang="en-US" altLang="zh-CN"/>
          </a:p>
          <a:p>
            <a:r>
              <a:rPr lang="zh-CN" altLang="en-US"/>
              <a:t>理论指导实践</a:t>
            </a:r>
            <a:endParaRPr lang="en-US" altLang="zh-CN"/>
          </a:p>
          <a:p>
            <a:pPr lvl="1"/>
            <a:r>
              <a:rPr lang="zh-CN" altLang="en-US"/>
              <a:t>提供一个概念框架，用于选择影响健康行为的关键结构</a:t>
            </a:r>
            <a:endParaRPr lang="en-US" altLang="zh-CN"/>
          </a:p>
          <a:p>
            <a:pPr lvl="1"/>
            <a:r>
              <a:rPr lang="zh-CN" altLang="en-US"/>
              <a:t>比直觉或实际经验指导下的努力更有效和更有效地利用资源</a:t>
            </a:r>
            <a:endParaRPr lang="en-US" altLang="zh-CN"/>
          </a:p>
          <a:p>
            <a:pPr lvl="1"/>
            <a:r>
              <a:rPr lang="zh-CN" altLang="en-US"/>
              <a:t>为实证调查、干预发展、实施和评价提供基础</a:t>
            </a:r>
            <a:endParaRPr lang="en-US" altLang="zh-CN"/>
          </a:p>
          <a:p>
            <a:r>
              <a:rPr lang="zh-CN" altLang="en-US"/>
              <a:t>采用理论设计的干预比没有理论发展的干预作用强</a:t>
            </a:r>
          </a:p>
        </p:txBody>
      </p:sp>
    </p:spTree>
    <p:extLst>
      <p:ext uri="{BB962C8B-B14F-4D97-AF65-F5344CB8AC3E}">
        <p14:creationId xmlns:p14="http://schemas.microsoft.com/office/powerpoint/2010/main" val="2377574981"/>
      </p:ext>
    </p:extLst>
  </p:cSld>
  <p:clrMapOvr>
    <a:masterClrMapping/>
  </p:clrMapOvr>
  <p:transition spd="slow">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常用健康健康行为改变理论</a:t>
            </a:r>
          </a:p>
        </p:txBody>
      </p:sp>
      <p:grpSp>
        <p:nvGrpSpPr>
          <p:cNvPr id="5" name="Group 2"/>
          <p:cNvGrpSpPr>
            <a:grpSpLocks/>
          </p:cNvGrpSpPr>
          <p:nvPr/>
        </p:nvGrpSpPr>
        <p:grpSpPr bwMode="auto">
          <a:xfrm>
            <a:off x="395536" y="1700808"/>
            <a:ext cx="5256807" cy="4680520"/>
            <a:chOff x="1111" y="572"/>
            <a:chExt cx="3538" cy="3356"/>
          </a:xfrm>
        </p:grpSpPr>
        <p:sp>
          <p:nvSpPr>
            <p:cNvPr id="6" name="AutoShape 3"/>
            <p:cNvSpPr>
              <a:spLocks noChangeArrowheads="1"/>
            </p:cNvSpPr>
            <p:nvPr/>
          </p:nvSpPr>
          <p:spPr bwMode="auto">
            <a:xfrm>
              <a:off x="1111" y="572"/>
              <a:ext cx="3538" cy="33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0 h 21600"/>
                <a:gd name="T26" fmla="*/ 18438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53" y="10800"/>
                  </a:moveTo>
                  <a:cubicBezTo>
                    <a:pt x="2653" y="15299"/>
                    <a:pt x="6301" y="18947"/>
                    <a:pt x="10800" y="18947"/>
                  </a:cubicBezTo>
                  <a:cubicBezTo>
                    <a:pt x="15299" y="18947"/>
                    <a:pt x="18947" y="15299"/>
                    <a:pt x="18947" y="10800"/>
                  </a:cubicBezTo>
                  <a:cubicBezTo>
                    <a:pt x="18947" y="6301"/>
                    <a:pt x="15299" y="2653"/>
                    <a:pt x="10800" y="2653"/>
                  </a:cubicBezTo>
                  <a:cubicBezTo>
                    <a:pt x="6301" y="2653"/>
                    <a:pt x="2653" y="6301"/>
                    <a:pt x="2653" y="10800"/>
                  </a:cubicBezTo>
                  <a:close/>
                </a:path>
              </a:pathLst>
            </a:custGeom>
            <a:gradFill rotWithShape="1">
              <a:gsLst>
                <a:gs pos="0">
                  <a:srgbClr val="D1A7A7"/>
                </a:gs>
                <a:gs pos="50000">
                  <a:srgbClr val="FFCCCC"/>
                </a:gs>
                <a:gs pos="100000">
                  <a:srgbClr val="D1A7A7"/>
                </a:gs>
              </a:gsLst>
              <a:lin ang="5400000" scaled="1"/>
            </a:gradFill>
            <a:ln w="28575">
              <a:solidFill>
                <a:srgbClr val="336699"/>
              </a:solidFill>
              <a:prstDash val="sysDot"/>
              <a:round/>
              <a:headEnd/>
              <a:tailEnd/>
            </a:ln>
          </p:spPr>
          <p:txBody>
            <a:bodyPr wrap="none" anchor="ctr"/>
            <a:lstStyle/>
            <a:p>
              <a:endParaRPr lang="zh-CN" altLang="en-US"/>
            </a:p>
          </p:txBody>
        </p:sp>
        <p:sp>
          <p:nvSpPr>
            <p:cNvPr id="7" name="WordArt 4"/>
            <p:cNvSpPr>
              <a:spLocks noChangeArrowheads="1" noChangeShapeType="1" noTextEdit="1"/>
            </p:cNvSpPr>
            <p:nvPr/>
          </p:nvSpPr>
          <p:spPr bwMode="auto">
            <a:xfrm>
              <a:off x="2046" y="1207"/>
              <a:ext cx="1682" cy="1017"/>
            </a:xfrm>
            <a:prstGeom prst="rect">
              <a:avLst/>
            </a:prstGeom>
          </p:spPr>
          <p:txBody>
            <a:bodyPr spcFirstLastPara="1" wrap="none" fromWordArt="1">
              <a:prstTxWarp prst="textArchUp">
                <a:avLst>
                  <a:gd name="adj" fmla="val 10873428"/>
                </a:avLst>
              </a:prstTxWarp>
            </a:bodyPr>
            <a:lstStyle/>
            <a:p>
              <a:pPr algn="ctr"/>
              <a:r>
                <a:rPr lang="zh-CN" altLang="en-US" sz="2400" b="1" kern="10" dirty="0">
                  <a:ln w="9525">
                    <a:solidFill>
                      <a:srgbClr val="003366"/>
                    </a:solidFill>
                    <a:round/>
                    <a:headEnd/>
                    <a:tailEnd/>
                  </a:ln>
                  <a:solidFill>
                    <a:srgbClr val="008000"/>
                  </a:solidFill>
                  <a:latin typeface="黑体" panose="02010609060101010101" pitchFamily="49" charset="-122"/>
                  <a:ea typeface="黑体" panose="02010609060101010101" pitchFamily="49" charset="-122"/>
                </a:rPr>
                <a:t>组织系统、群组、文化</a:t>
              </a:r>
            </a:p>
          </p:txBody>
        </p:sp>
      </p:grpSp>
      <p:grpSp>
        <p:nvGrpSpPr>
          <p:cNvPr id="8" name="Group 5"/>
          <p:cNvGrpSpPr>
            <a:grpSpLocks/>
          </p:cNvGrpSpPr>
          <p:nvPr/>
        </p:nvGrpSpPr>
        <p:grpSpPr bwMode="auto">
          <a:xfrm>
            <a:off x="1798886" y="2900193"/>
            <a:ext cx="2628403" cy="2310973"/>
            <a:chOff x="1995" y="1465"/>
            <a:chExt cx="1769" cy="1657"/>
          </a:xfrm>
        </p:grpSpPr>
        <p:sp>
          <p:nvSpPr>
            <p:cNvPr id="9" name="AutoShape 6"/>
            <p:cNvSpPr>
              <a:spLocks noChangeArrowheads="1"/>
            </p:cNvSpPr>
            <p:nvPr/>
          </p:nvSpPr>
          <p:spPr bwMode="auto">
            <a:xfrm>
              <a:off x="1995" y="1465"/>
              <a:ext cx="1769" cy="165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8 h 21600"/>
                <a:gd name="T26" fmla="*/ 18438 w 21600"/>
                <a:gd name="T27" fmla="*/ 1843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029" y="10800"/>
                  </a:moveTo>
                  <a:cubicBezTo>
                    <a:pt x="5029" y="13987"/>
                    <a:pt x="7613" y="16571"/>
                    <a:pt x="10800" y="16571"/>
                  </a:cubicBezTo>
                  <a:cubicBezTo>
                    <a:pt x="13987" y="16571"/>
                    <a:pt x="16571" y="13987"/>
                    <a:pt x="16571" y="10800"/>
                  </a:cubicBezTo>
                  <a:cubicBezTo>
                    <a:pt x="16571" y="7613"/>
                    <a:pt x="13987" y="5029"/>
                    <a:pt x="10800" y="5029"/>
                  </a:cubicBezTo>
                  <a:cubicBezTo>
                    <a:pt x="7613" y="5029"/>
                    <a:pt x="5029" y="7613"/>
                    <a:pt x="5029" y="10800"/>
                  </a:cubicBezTo>
                  <a:close/>
                </a:path>
              </a:pathLst>
            </a:custGeom>
            <a:solidFill>
              <a:srgbClr val="7030A0"/>
            </a:solidFill>
            <a:ln w="28575">
              <a:solidFill>
                <a:srgbClr val="336699"/>
              </a:solidFill>
              <a:prstDash val="sysDot"/>
              <a:round/>
              <a:headEnd/>
              <a:tailEnd/>
            </a:ln>
          </p:spPr>
          <p:txBody>
            <a:bodyPr wrap="none" anchor="ctr"/>
            <a:lstStyle/>
            <a:p>
              <a:endParaRPr lang="zh-CN" altLang="en-US"/>
            </a:p>
          </p:txBody>
        </p:sp>
        <p:sp>
          <p:nvSpPr>
            <p:cNvPr id="10" name="Text Box 7"/>
            <p:cNvSpPr txBox="1">
              <a:spLocks noChangeArrowheads="1"/>
            </p:cNvSpPr>
            <p:nvPr/>
          </p:nvSpPr>
          <p:spPr bwMode="auto">
            <a:xfrm>
              <a:off x="2388" y="2080"/>
              <a:ext cx="1017"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Font typeface="Symbol" panose="05050102010706020507" pitchFamily="18" charset="2"/>
                <a:buChar char="¨"/>
                <a:defRPr sz="3200" b="1">
                  <a:solidFill>
                    <a:srgbClr val="A50021"/>
                  </a:solidFill>
                  <a:latin typeface="黑体" panose="02010609060101010101" pitchFamily="49" charset="-122"/>
                  <a:ea typeface="黑体" panose="02010609060101010101" pitchFamily="49" charset="-122"/>
                </a:defRPr>
              </a:lvl1pPr>
              <a:lvl2pPr marL="742950" indent="-285750">
                <a:spcBef>
                  <a:spcPct val="20000"/>
                </a:spcBef>
                <a:buClr>
                  <a:srgbClr val="A50021"/>
                </a:buClr>
                <a:buChar char="–"/>
                <a:defRPr sz="2800" b="1">
                  <a:solidFill>
                    <a:srgbClr val="A50021"/>
                  </a:solidFill>
                  <a:latin typeface="黑体" panose="02010609060101010101" pitchFamily="49" charset="-122"/>
                  <a:ea typeface="黑体" panose="02010609060101010101" pitchFamily="49" charset="-122"/>
                </a:defRPr>
              </a:lvl2pPr>
              <a:lvl3pPr marL="1143000" indent="-228600">
                <a:spcBef>
                  <a:spcPct val="20000"/>
                </a:spcBef>
                <a:buClr>
                  <a:srgbClr val="A50021"/>
                </a:buClr>
                <a:buChar char="•"/>
                <a:defRPr sz="2400" b="1">
                  <a:solidFill>
                    <a:srgbClr val="A50021"/>
                  </a:solidFill>
                  <a:latin typeface="黑体" panose="02010609060101010101" pitchFamily="49" charset="-122"/>
                  <a:ea typeface="黑体" panose="02010609060101010101" pitchFamily="49" charset="-122"/>
                </a:defRPr>
              </a:lvl3pPr>
              <a:lvl4pPr marL="1600200" indent="-228600">
                <a:spcBef>
                  <a:spcPct val="20000"/>
                </a:spcBef>
                <a:buClr>
                  <a:srgbClr val="A50021"/>
                </a:buClr>
                <a:buChar char="–"/>
                <a:defRPr sz="2000" b="1">
                  <a:solidFill>
                    <a:srgbClr val="A50021"/>
                  </a:solidFill>
                  <a:latin typeface="黑体" panose="02010609060101010101" pitchFamily="49" charset="-122"/>
                  <a:ea typeface="黑体" panose="02010609060101010101" pitchFamily="49" charset="-122"/>
                </a:defRPr>
              </a:lvl4pPr>
              <a:lvl5pPr marL="2057400" indent="-228600">
                <a:spcBef>
                  <a:spcPct val="20000"/>
                </a:spcBef>
                <a:buClr>
                  <a:srgbClr val="A50021"/>
                </a:buClr>
                <a:buChar char="•"/>
                <a:defRPr sz="2000" b="1">
                  <a:solidFill>
                    <a:srgbClr val="A5002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rgbClr val="A50021"/>
                </a:buClr>
                <a:buChar char="•"/>
                <a:defRPr sz="2000" b="1">
                  <a:solidFill>
                    <a:srgbClr val="A5002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rgbClr val="A50021"/>
                </a:buClr>
                <a:buChar char="•"/>
                <a:defRPr sz="2000" b="1">
                  <a:solidFill>
                    <a:srgbClr val="A5002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rgbClr val="A50021"/>
                </a:buClr>
                <a:buChar char="•"/>
                <a:defRPr sz="2000" b="1">
                  <a:solidFill>
                    <a:srgbClr val="A5002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rgbClr val="A50021"/>
                </a:buClr>
                <a:buChar char="•"/>
                <a:defRPr sz="2000" b="1">
                  <a:solidFill>
                    <a:srgbClr val="A50021"/>
                  </a:solidFill>
                  <a:latin typeface="黑体" panose="02010609060101010101" pitchFamily="49" charset="-122"/>
                  <a:ea typeface="黑体" panose="02010609060101010101" pitchFamily="49" charset="-122"/>
                </a:defRPr>
              </a:lvl9pPr>
            </a:lstStyle>
            <a:p>
              <a:pPr algn="ctr" eaLnBrk="1" hangingPunct="1">
                <a:spcBef>
                  <a:spcPct val="50000"/>
                </a:spcBef>
                <a:buClrTx/>
                <a:buFontTx/>
                <a:buNone/>
              </a:pPr>
              <a:r>
                <a:rPr lang="zh-CN" altLang="en-US" sz="2000" dirty="0">
                  <a:solidFill>
                    <a:srgbClr val="800000"/>
                  </a:solidFill>
                  <a:latin typeface="Arial" panose="020B0604020202020204" pitchFamily="34" charset="0"/>
                </a:rPr>
                <a:t>个体生物与心理因素</a:t>
              </a:r>
            </a:p>
          </p:txBody>
        </p:sp>
      </p:grpSp>
      <p:sp>
        <p:nvSpPr>
          <p:cNvPr id="11" name="WordArt 11"/>
          <p:cNvSpPr>
            <a:spLocks noChangeArrowheads="1" noChangeShapeType="1" noTextEdit="1"/>
          </p:cNvSpPr>
          <p:nvPr/>
        </p:nvSpPr>
        <p:spPr bwMode="auto">
          <a:xfrm>
            <a:off x="2204939" y="2019745"/>
            <a:ext cx="1834947" cy="420385"/>
          </a:xfrm>
          <a:prstGeom prst="rect">
            <a:avLst/>
          </a:prstGeom>
        </p:spPr>
        <p:txBody>
          <a:bodyPr spcFirstLastPara="1" wrap="none" fromWordArt="1">
            <a:prstTxWarp prst="textArchUp">
              <a:avLst>
                <a:gd name="adj" fmla="val 10992420"/>
              </a:avLst>
            </a:prstTxWarp>
          </a:bodyPr>
          <a:lstStyle/>
          <a:p>
            <a:pPr algn="ctr"/>
            <a:r>
              <a:rPr lang="zh-CN" altLang="en-US" sz="2800" b="1" kern="10" spc="900" dirty="0">
                <a:ln w="9525">
                  <a:solidFill>
                    <a:srgbClr val="000000"/>
                  </a:solidFill>
                  <a:round/>
                  <a:headEnd/>
                  <a:tailEnd/>
                </a:ln>
                <a:solidFill>
                  <a:srgbClr val="99CC00"/>
                </a:solidFill>
                <a:latin typeface="黑体" panose="02010609060101010101" pitchFamily="49" charset="-122"/>
                <a:ea typeface="黑体" panose="02010609060101010101" pitchFamily="49" charset="-122"/>
              </a:rPr>
              <a:t>社区、政策</a:t>
            </a:r>
          </a:p>
        </p:txBody>
      </p:sp>
      <p:sp>
        <p:nvSpPr>
          <p:cNvPr id="12" name="WordArt 12"/>
          <p:cNvSpPr>
            <a:spLocks noChangeArrowheads="1" noChangeShapeType="1" noTextEdit="1"/>
          </p:cNvSpPr>
          <p:nvPr/>
        </p:nvSpPr>
        <p:spPr bwMode="auto">
          <a:xfrm>
            <a:off x="2204939" y="3265120"/>
            <a:ext cx="1834947" cy="1171992"/>
          </a:xfrm>
          <a:prstGeom prst="rect">
            <a:avLst/>
          </a:prstGeom>
        </p:spPr>
        <p:txBody>
          <a:bodyPr spcFirstLastPara="1" wrap="none" fromWordArt="1">
            <a:prstTxWarp prst="textArchUp">
              <a:avLst>
                <a:gd name="adj" fmla="val 10333460"/>
              </a:avLst>
            </a:prstTxWarp>
          </a:bodyPr>
          <a:lstStyle/>
          <a:p>
            <a:pPr algn="ctr"/>
            <a:r>
              <a:rPr lang="zh-CN" altLang="en-US" sz="2800" b="1" kern="10" spc="700" dirty="0">
                <a:ln w="9525">
                  <a:solidFill>
                    <a:srgbClr val="003366"/>
                  </a:solidFill>
                  <a:round/>
                  <a:headEnd/>
                  <a:tailEnd/>
                </a:ln>
                <a:solidFill>
                  <a:srgbClr val="FFFFFF"/>
                </a:solidFill>
                <a:latin typeface="黑体" panose="02010609060101010101" pitchFamily="49" charset="-122"/>
                <a:ea typeface="黑体" panose="02010609060101010101" pitchFamily="49" charset="-122"/>
              </a:rPr>
              <a:t>家庭、朋友、小组</a:t>
            </a:r>
          </a:p>
        </p:txBody>
      </p:sp>
      <p:grpSp>
        <p:nvGrpSpPr>
          <p:cNvPr id="16" name="组合 15"/>
          <p:cNvGrpSpPr/>
          <p:nvPr/>
        </p:nvGrpSpPr>
        <p:grpSpPr>
          <a:xfrm>
            <a:off x="3723589" y="1947737"/>
            <a:ext cx="5024875" cy="1193231"/>
            <a:chOff x="4185791" y="2204574"/>
            <a:chExt cx="5024875" cy="1193231"/>
          </a:xfrm>
        </p:grpSpPr>
        <p:sp>
          <p:nvSpPr>
            <p:cNvPr id="13" name="圆角矩形 12"/>
            <p:cNvSpPr/>
            <p:nvPr/>
          </p:nvSpPr>
          <p:spPr>
            <a:xfrm>
              <a:off x="5940313" y="2204574"/>
              <a:ext cx="3270353" cy="1193231"/>
            </a:xfrm>
            <a:prstGeom prst="roundRect">
              <a:avLst/>
            </a:prstGeom>
            <a:solidFill>
              <a:srgbClr val="E5B7B7"/>
            </a:solidFill>
            <a:ln w="28575">
              <a:solidFill>
                <a:srgbClr val="C00000"/>
              </a:solidFill>
              <a:prstDash val="sysDot"/>
              <a:round/>
              <a:headEnd/>
              <a:tailEnd/>
            </a:ln>
            <a:effectLst/>
          </p:spPr>
          <p:txBody>
            <a:bodyPr wrap="none" anchor="ctr"/>
            <a:lstStyle/>
            <a:p>
              <a:r>
                <a:rPr lang="zh-CN" altLang="en-US" sz="2400" b="1" dirty="0">
                  <a:solidFill>
                    <a:srgbClr val="C00000"/>
                  </a:solidFill>
                </a:rPr>
                <a:t>社区和群体水平的理论</a:t>
              </a:r>
              <a:endParaRPr lang="en-US" altLang="zh-CN" sz="2400" b="1" dirty="0">
                <a:solidFill>
                  <a:srgbClr val="C00000"/>
                </a:solidFill>
              </a:endParaRPr>
            </a:p>
            <a:p>
              <a:pPr indent="263525"/>
              <a:r>
                <a:rPr lang="en-US" altLang="zh-CN" sz="2000" b="1" dirty="0">
                  <a:solidFill>
                    <a:srgbClr val="C00000"/>
                  </a:solidFill>
                </a:rPr>
                <a:t>1</a:t>
              </a:r>
              <a:r>
                <a:rPr lang="zh-CN" altLang="en-US" sz="2000" b="1" dirty="0">
                  <a:solidFill>
                    <a:srgbClr val="C00000"/>
                  </a:solidFill>
                </a:rPr>
                <a:t>、社区组织模型</a:t>
              </a:r>
              <a:endParaRPr lang="en-US" altLang="zh-CN" sz="2000" b="1" dirty="0">
                <a:solidFill>
                  <a:srgbClr val="C00000"/>
                </a:solidFill>
              </a:endParaRPr>
            </a:p>
            <a:p>
              <a:pPr indent="263525"/>
              <a:r>
                <a:rPr lang="en-US" altLang="zh-CN" sz="2000" b="1" dirty="0">
                  <a:solidFill>
                    <a:srgbClr val="C00000"/>
                  </a:solidFill>
                </a:rPr>
                <a:t>2</a:t>
              </a:r>
              <a:r>
                <a:rPr lang="zh-CN" altLang="en-US" sz="2000" b="1" dirty="0">
                  <a:solidFill>
                    <a:srgbClr val="C00000"/>
                  </a:solidFill>
                </a:rPr>
                <a:t>、创新扩散模型</a:t>
              </a:r>
            </a:p>
          </p:txBody>
        </p:sp>
        <p:cxnSp>
          <p:nvCxnSpPr>
            <p:cNvPr id="14" name="直接箭头连接符 13"/>
            <p:cNvCxnSpPr/>
            <p:nvPr/>
          </p:nvCxnSpPr>
          <p:spPr>
            <a:xfrm flipH="1">
              <a:off x="4185791" y="3037765"/>
              <a:ext cx="1736481" cy="332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797307" y="3484486"/>
            <a:ext cx="3937022" cy="1168650"/>
            <a:chOff x="4489720" y="2301291"/>
            <a:chExt cx="5604172" cy="1168650"/>
          </a:xfrm>
        </p:grpSpPr>
        <p:sp>
          <p:nvSpPr>
            <p:cNvPr id="18" name="圆角矩形 17"/>
            <p:cNvSpPr/>
            <p:nvPr/>
          </p:nvSpPr>
          <p:spPr>
            <a:xfrm>
              <a:off x="5444541" y="2301291"/>
              <a:ext cx="4649351" cy="1168650"/>
            </a:xfrm>
            <a:prstGeom prst="roundRect">
              <a:avLst/>
            </a:prstGeom>
            <a:solidFill>
              <a:srgbClr val="7030A0"/>
            </a:solidFill>
            <a:ln w="28575">
              <a:solidFill>
                <a:srgbClr val="C00000"/>
              </a:solidFill>
              <a:prstDash val="sysDot"/>
              <a:round/>
              <a:headEnd/>
              <a:tailEnd/>
            </a:ln>
            <a:effectLst/>
          </p:spPr>
          <p:txBody>
            <a:bodyPr wrap="none" anchor="ctr"/>
            <a:lstStyle/>
            <a:p>
              <a:r>
                <a:rPr lang="zh-CN" altLang="en-US" sz="2400" b="1" dirty="0">
                  <a:solidFill>
                    <a:srgbClr val="FFFFFF"/>
                  </a:solidFill>
                </a:rPr>
                <a:t>人际间水平的理论</a:t>
              </a:r>
              <a:endParaRPr lang="en-US" altLang="zh-CN" sz="2400" b="1" dirty="0">
                <a:solidFill>
                  <a:srgbClr val="FFFFFF"/>
                </a:solidFill>
              </a:endParaRPr>
            </a:p>
            <a:p>
              <a:pPr indent="358775"/>
              <a:r>
                <a:rPr lang="en-US" altLang="zh-CN" sz="2000" b="1" dirty="0">
                  <a:solidFill>
                    <a:srgbClr val="FFFFFF"/>
                  </a:solidFill>
                </a:rPr>
                <a:t>1</a:t>
              </a:r>
              <a:r>
                <a:rPr lang="zh-CN" altLang="en-US" sz="2000" b="1" dirty="0">
                  <a:solidFill>
                    <a:srgbClr val="FFFFFF"/>
                  </a:solidFill>
                </a:rPr>
                <a:t>、社会认知理论</a:t>
              </a:r>
              <a:endParaRPr lang="en-US" altLang="zh-CN" sz="2000" b="1" dirty="0">
                <a:solidFill>
                  <a:srgbClr val="FFFFFF"/>
                </a:solidFill>
              </a:endParaRPr>
            </a:p>
            <a:p>
              <a:pPr indent="358775"/>
              <a:r>
                <a:rPr lang="en-US" altLang="zh-CN" sz="2000" b="1" dirty="0">
                  <a:solidFill>
                    <a:srgbClr val="FFFFFF"/>
                  </a:solidFill>
                </a:rPr>
                <a:t>2</a:t>
              </a:r>
              <a:r>
                <a:rPr lang="zh-CN" altLang="en-US" sz="2000" b="1" dirty="0">
                  <a:solidFill>
                    <a:srgbClr val="FFFFFF"/>
                  </a:solidFill>
                </a:rPr>
                <a:t>、社会网络与社会支持</a:t>
              </a:r>
            </a:p>
          </p:txBody>
        </p:sp>
        <p:cxnSp>
          <p:nvCxnSpPr>
            <p:cNvPr id="19" name="直接箭头连接符 18"/>
            <p:cNvCxnSpPr/>
            <p:nvPr/>
          </p:nvCxnSpPr>
          <p:spPr>
            <a:xfrm flipH="1">
              <a:off x="4489720" y="3033170"/>
              <a:ext cx="920417" cy="791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034340" y="4369734"/>
            <a:ext cx="3841916" cy="2011594"/>
            <a:chOff x="5074791" y="1551387"/>
            <a:chExt cx="5468792" cy="2011594"/>
          </a:xfrm>
        </p:grpSpPr>
        <p:sp>
          <p:nvSpPr>
            <p:cNvPr id="22" name="圆角矩形 21"/>
            <p:cNvSpPr/>
            <p:nvPr/>
          </p:nvSpPr>
          <p:spPr>
            <a:xfrm>
              <a:off x="5074791" y="1991582"/>
              <a:ext cx="5468792" cy="1571399"/>
            </a:xfrm>
            <a:prstGeom prst="roundRect">
              <a:avLst/>
            </a:prstGeom>
            <a:solidFill>
              <a:srgbClr val="FFFFFF"/>
            </a:solidFill>
            <a:ln w="28575">
              <a:solidFill>
                <a:srgbClr val="FFFFFF"/>
              </a:solidFill>
              <a:prstDash val="sysDot"/>
              <a:round/>
              <a:headEnd/>
              <a:tailEnd/>
            </a:ln>
            <a:effectLst/>
          </p:spPr>
          <p:txBody>
            <a:bodyPr wrap="none" anchor="ctr"/>
            <a:lstStyle/>
            <a:p>
              <a:r>
                <a:rPr lang="zh-CN" altLang="en-US" sz="2400" b="1" dirty="0">
                  <a:solidFill>
                    <a:srgbClr val="000000"/>
                  </a:solidFill>
                </a:rPr>
                <a:t>个体水平的理论</a:t>
              </a:r>
              <a:endParaRPr lang="en-US" altLang="zh-CN" sz="2400" b="1" dirty="0">
                <a:solidFill>
                  <a:srgbClr val="000000"/>
                </a:solidFill>
              </a:endParaRPr>
            </a:p>
            <a:p>
              <a:pPr indent="358775"/>
              <a:r>
                <a:rPr lang="en-US" altLang="zh-CN" sz="2000" b="1" dirty="0">
                  <a:solidFill>
                    <a:srgbClr val="000000"/>
                  </a:solidFill>
                </a:rPr>
                <a:t>1</a:t>
              </a:r>
              <a:r>
                <a:rPr lang="zh-CN" altLang="en-US" sz="2000" b="1" dirty="0">
                  <a:solidFill>
                    <a:srgbClr val="000000"/>
                  </a:solidFill>
                </a:rPr>
                <a:t>、健康信念模型</a:t>
              </a:r>
              <a:endParaRPr lang="en-US" altLang="zh-CN" sz="2000" b="1" dirty="0">
                <a:solidFill>
                  <a:srgbClr val="000000"/>
                </a:solidFill>
              </a:endParaRPr>
            </a:p>
            <a:p>
              <a:pPr indent="358775"/>
              <a:r>
                <a:rPr lang="en-US" altLang="zh-CN" sz="2000" b="1" dirty="0">
                  <a:solidFill>
                    <a:srgbClr val="000000"/>
                  </a:solidFill>
                </a:rPr>
                <a:t>2</a:t>
              </a:r>
              <a:r>
                <a:rPr lang="zh-CN" altLang="en-US" sz="2000" b="1" dirty="0">
                  <a:solidFill>
                    <a:srgbClr val="000000"/>
                  </a:solidFill>
                </a:rPr>
                <a:t>、阶段变化理论</a:t>
              </a:r>
              <a:endParaRPr lang="en-US" altLang="zh-CN" sz="2000" b="1" dirty="0">
                <a:solidFill>
                  <a:srgbClr val="000000"/>
                </a:solidFill>
              </a:endParaRPr>
            </a:p>
            <a:p>
              <a:pPr indent="358775"/>
              <a:r>
                <a:rPr lang="en-US" altLang="zh-CN" sz="2000" b="1" dirty="0">
                  <a:solidFill>
                    <a:srgbClr val="000000"/>
                  </a:solidFill>
                </a:rPr>
                <a:t>3</a:t>
              </a:r>
              <a:r>
                <a:rPr lang="zh-CN" altLang="en-US" sz="2000" b="1" dirty="0">
                  <a:solidFill>
                    <a:srgbClr val="000000"/>
                  </a:solidFill>
                </a:rPr>
                <a:t>、理性行为和计划行为理论</a:t>
              </a:r>
            </a:p>
          </p:txBody>
        </p:sp>
        <p:cxnSp>
          <p:nvCxnSpPr>
            <p:cNvPr id="23" name="直接箭头连接符 22"/>
            <p:cNvCxnSpPr/>
            <p:nvPr/>
          </p:nvCxnSpPr>
          <p:spPr>
            <a:xfrm flipH="1" flipV="1">
              <a:off x="5186884" y="1551387"/>
              <a:ext cx="129194" cy="43230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1653091"/>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3" name="组合 3"/>
          <p:cNvGrpSpPr>
            <a:grpSpLocks/>
          </p:cNvGrpSpPr>
          <p:nvPr/>
        </p:nvGrpSpPr>
        <p:grpSpPr bwMode="auto">
          <a:xfrm>
            <a:off x="1643063" y="2759075"/>
            <a:ext cx="5643562" cy="741363"/>
            <a:chOff x="1643041" y="3286243"/>
            <a:chExt cx="5643590" cy="565930"/>
          </a:xfrm>
        </p:grpSpPr>
        <p:sp>
          <p:nvSpPr>
            <p:cNvPr id="5" name="AutoShape 35"/>
            <p:cNvSpPr>
              <a:spLocks noChangeArrowheads="1"/>
            </p:cNvSpPr>
            <p:nvPr/>
          </p:nvSpPr>
          <p:spPr bwMode="gray">
            <a:xfrm>
              <a:off x="1643041" y="3286243"/>
              <a:ext cx="5643590" cy="565930"/>
            </a:xfrm>
            <a:prstGeom prst="roundRect">
              <a:avLst>
                <a:gd name="adj" fmla="val 16667"/>
              </a:avLst>
            </a:prstGeom>
            <a:gradFill rotWithShape="1">
              <a:gsLst>
                <a:gs pos="0">
                  <a:srgbClr val="DAE4F1"/>
                </a:gs>
                <a:gs pos="100000">
                  <a:schemeClr val="accent1"/>
                </a:gs>
              </a:gsLst>
              <a:lin ang="0" scaled="1"/>
            </a:gradFill>
            <a:ln w="12700">
              <a:solidFill>
                <a:schemeClr val="tx1"/>
              </a:solidFill>
              <a:round/>
              <a:headEnd/>
              <a:tailEnd/>
            </a:ln>
            <a:effectLst>
              <a:outerShdw blurRad="63500" dist="99190" dir="2388334" algn="ctr" rotWithShape="0">
                <a:srgbClr val="333333">
                  <a:alpha val="50000"/>
                </a:srgbClr>
              </a:outerShdw>
            </a:effectLst>
          </p:spPr>
          <p:txBody>
            <a:bodyPr wrap="none" anchor="ctr"/>
            <a:lstStyle/>
            <a:p>
              <a:pPr eaLnBrk="1" hangingPunct="1">
                <a:defRPr/>
              </a:pPr>
              <a:endParaRPr lang="zh-CN" altLang="en-US"/>
            </a:p>
          </p:txBody>
        </p:sp>
        <p:sp>
          <p:nvSpPr>
            <p:cNvPr id="81926" name="Text Box 37"/>
            <p:cNvSpPr txBox="1">
              <a:spLocks noChangeArrowheads="1"/>
            </p:cNvSpPr>
            <p:nvPr/>
          </p:nvSpPr>
          <p:spPr bwMode="gray">
            <a:xfrm>
              <a:off x="2171683" y="3306847"/>
              <a:ext cx="4543460" cy="49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kumimoji="0" lang="zh-CN" altLang="en-US" sz="3600" b="1">
                  <a:solidFill>
                    <a:srgbClr val="000000"/>
                  </a:solidFill>
                  <a:latin typeface="Arial" panose="020B0604020202020204" pitchFamily="34" charset="0"/>
                  <a:ea typeface="宋体" panose="02010600030101010101" pitchFamily="2" charset="-122"/>
                </a:rPr>
                <a:t>社会认知理论 </a:t>
              </a:r>
              <a:r>
                <a:rPr kumimoji="0" lang="en-US" altLang="zh-CN" sz="3600" b="1">
                  <a:solidFill>
                    <a:srgbClr val="000000"/>
                  </a:solidFill>
                  <a:latin typeface="Arial" panose="020B0604020202020204" pitchFamily="34" charset="0"/>
                  <a:ea typeface="宋体" panose="02010600030101010101" pitchFamily="2" charset="-122"/>
                </a:rPr>
                <a:t>(SCT)</a:t>
              </a:r>
            </a:p>
          </p:txBody>
        </p:sp>
      </p:grpSp>
      <p:sp>
        <p:nvSpPr>
          <p:cNvPr id="81924" name="TextBox 9"/>
          <p:cNvSpPr txBox="1">
            <a:spLocks noChangeArrowheads="1"/>
          </p:cNvSpPr>
          <p:nvPr/>
        </p:nvSpPr>
        <p:spPr bwMode="auto">
          <a:xfrm>
            <a:off x="2171702" y="3714750"/>
            <a:ext cx="5286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lang="en-US" altLang="zh-CN" sz="2800" b="1" dirty="0">
                <a:solidFill>
                  <a:srgbClr val="A50021"/>
                </a:solidFill>
                <a:latin typeface="+mn-lt"/>
                <a:ea typeface="宋体" panose="02010600030101010101" pitchFamily="2" charset="-122"/>
              </a:rPr>
              <a:t>(Social Cognitive Theory)</a:t>
            </a:r>
            <a:endParaRPr lang="zh-CN" altLang="en-US" sz="2800" b="1" dirty="0">
              <a:solidFill>
                <a:srgbClr val="A50021"/>
              </a:solidFill>
              <a:latin typeface="+mn-lt"/>
              <a:ea typeface="宋体" panose="02010600030101010101" pitchFamily="2" charset="-122"/>
            </a:endParaRPr>
          </a:p>
        </p:txBody>
      </p:sp>
    </p:spTree>
    <p:extLst>
      <p:ext uri="{BB962C8B-B14F-4D97-AF65-F5344CB8AC3E}">
        <p14:creationId xmlns:p14="http://schemas.microsoft.com/office/powerpoint/2010/main" val="783868283"/>
      </p:ext>
    </p:extLst>
  </p:cSld>
  <p:clrMapOvr>
    <a:masterClrMapping/>
  </p:clrMapOvr>
  <p:transition spd="slow">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1970088" y="44450"/>
            <a:ext cx="7173912" cy="1152525"/>
          </a:xfrm>
        </p:spPr>
        <p:txBody>
          <a:bodyPr/>
          <a:lstStyle/>
          <a:p>
            <a:r>
              <a:rPr lang="zh-CN" altLang="en-US" dirty="0"/>
              <a:t>理论背景</a:t>
            </a:r>
          </a:p>
        </p:txBody>
      </p:sp>
      <p:sp>
        <p:nvSpPr>
          <p:cNvPr id="82947" name="内容占位符 2"/>
          <p:cNvSpPr>
            <a:spLocks noGrp="1"/>
          </p:cNvSpPr>
          <p:nvPr>
            <p:ph idx="1"/>
          </p:nvPr>
        </p:nvSpPr>
        <p:spPr>
          <a:xfrm>
            <a:off x="323527" y="2204864"/>
            <a:ext cx="5199129" cy="4824412"/>
          </a:xfrm>
        </p:spPr>
        <p:txBody>
          <a:bodyPr/>
          <a:lstStyle/>
          <a:p>
            <a:pPr>
              <a:lnSpc>
                <a:spcPct val="150000"/>
              </a:lnSpc>
              <a:buFont typeface="Wingdings" panose="05000000000000000000" pitchFamily="2" charset="2"/>
              <a:buChar char="Ø"/>
            </a:pPr>
            <a:r>
              <a:rPr lang="en-US" altLang="zh-CN" sz="2400" b="1" dirty="0">
                <a:ea typeface="宋体" panose="02010600030101010101" pitchFamily="2" charset="-122"/>
              </a:rPr>
              <a:t>1941</a:t>
            </a:r>
            <a:r>
              <a:rPr lang="zh-CN" altLang="en-US" sz="2400" b="1" dirty="0">
                <a:ea typeface="宋体" panose="02010600030101010101" pitchFamily="2" charset="-122"/>
              </a:rPr>
              <a:t>年，</a:t>
            </a:r>
            <a:r>
              <a:rPr lang="en-US" altLang="zh-CN" sz="2400" b="1" dirty="0">
                <a:ea typeface="宋体" panose="02010600030101010101" pitchFamily="2" charset="-122"/>
              </a:rPr>
              <a:t>Miller</a:t>
            </a:r>
            <a:r>
              <a:rPr lang="zh-CN" altLang="en-US" sz="2400" b="1" dirty="0">
                <a:ea typeface="宋体" panose="02010600030101010101" pitchFamily="2" charset="-122"/>
              </a:rPr>
              <a:t>和</a:t>
            </a:r>
            <a:r>
              <a:rPr lang="en-US" altLang="zh-CN" sz="2400" b="1" dirty="0">
                <a:ea typeface="宋体" panose="02010600030101010101" pitchFamily="2" charset="-122"/>
              </a:rPr>
              <a:t>Dollard</a:t>
            </a:r>
            <a:r>
              <a:rPr lang="zh-CN" altLang="en-US" sz="2400" b="1" dirty="0">
                <a:ea typeface="宋体" panose="02010600030101010101" pitchFamily="2" charset="-122"/>
              </a:rPr>
              <a:t>根据条件反射理论和</a:t>
            </a:r>
            <a:r>
              <a:rPr lang="en-US" altLang="zh-CN" sz="2400" b="1" dirty="0">
                <a:ea typeface="宋体" panose="02010600030101010101" pitchFamily="2" charset="-122"/>
              </a:rPr>
              <a:t>Hull</a:t>
            </a:r>
            <a:r>
              <a:rPr lang="zh-CN" altLang="en-US" sz="2400" b="1" dirty="0">
                <a:ea typeface="宋体" panose="02010600030101010101" pitchFamily="2" charset="-122"/>
              </a:rPr>
              <a:t>的动机观点提出社会学习理论，解释人和动物的行为模仿现象</a:t>
            </a:r>
            <a:endParaRPr lang="en-US" altLang="zh-CN" sz="2400" b="1" dirty="0">
              <a:ea typeface="宋体" panose="02010600030101010101" pitchFamily="2" charset="-122"/>
            </a:endParaRPr>
          </a:p>
          <a:p>
            <a:pPr lvl="1">
              <a:lnSpc>
                <a:spcPct val="150000"/>
              </a:lnSpc>
            </a:pPr>
            <a:r>
              <a:rPr lang="zh-CN" altLang="en-US" sz="2400" dirty="0">
                <a:solidFill>
                  <a:srgbClr val="00B050"/>
                </a:solidFill>
              </a:rPr>
              <a:t>社会学习是在</a:t>
            </a:r>
            <a:r>
              <a:rPr lang="zh-CN" altLang="en-US" sz="2400" dirty="0">
                <a:solidFill>
                  <a:schemeClr val="bg2"/>
                </a:solidFill>
              </a:rPr>
              <a:t>个体动机</a:t>
            </a:r>
            <a:r>
              <a:rPr lang="zh-CN" altLang="en-US" sz="2400" dirty="0">
                <a:solidFill>
                  <a:srgbClr val="00B050"/>
                </a:solidFill>
              </a:rPr>
              <a:t>的激发下，为应对</a:t>
            </a:r>
            <a:r>
              <a:rPr lang="zh-CN" altLang="en-US" sz="2400" dirty="0">
                <a:solidFill>
                  <a:srgbClr val="DB671F"/>
                </a:solidFill>
              </a:rPr>
              <a:t>外界的</a:t>
            </a:r>
            <a:r>
              <a:rPr lang="zh-CN" altLang="en-US" sz="2400" dirty="0">
                <a:solidFill>
                  <a:srgbClr val="00B050"/>
                </a:solidFill>
              </a:rPr>
              <a:t>行为反应</a:t>
            </a:r>
            <a:r>
              <a:rPr lang="en-US" altLang="zh-CN" sz="2400" dirty="0">
                <a:solidFill>
                  <a:srgbClr val="00B050"/>
                </a:solidFill>
              </a:rPr>
              <a:t>(</a:t>
            </a:r>
            <a:r>
              <a:rPr lang="zh-CN" altLang="en-US" sz="2400" dirty="0">
                <a:solidFill>
                  <a:srgbClr val="00B050"/>
                </a:solidFill>
              </a:rPr>
              <a:t>来自社会的强化刺激</a:t>
            </a:r>
            <a:r>
              <a:rPr lang="en-US" altLang="zh-CN" sz="2400" dirty="0">
                <a:solidFill>
                  <a:srgbClr val="00B050"/>
                </a:solidFill>
              </a:rPr>
              <a:t>)</a:t>
            </a:r>
            <a:r>
              <a:rPr lang="zh-CN" altLang="en-US" sz="2400" dirty="0">
                <a:solidFill>
                  <a:srgbClr val="00B050"/>
                </a:solidFill>
              </a:rPr>
              <a:t>，其</a:t>
            </a:r>
            <a:r>
              <a:rPr lang="zh-CN" altLang="en-US" sz="2400" dirty="0">
                <a:solidFill>
                  <a:srgbClr val="000000"/>
                </a:solidFill>
              </a:rPr>
              <a:t>自身</a:t>
            </a:r>
            <a:r>
              <a:rPr lang="zh-CN" altLang="en-US" sz="2400" dirty="0">
                <a:solidFill>
                  <a:srgbClr val="00B050"/>
                </a:solidFill>
              </a:rPr>
              <a:t>所作出的行为和反应。</a:t>
            </a:r>
            <a:endParaRPr lang="en-US" altLang="zh-CN" sz="2400" dirty="0">
              <a:solidFill>
                <a:srgbClr val="00B050"/>
              </a:solidFill>
            </a:endParaRPr>
          </a:p>
          <a:p>
            <a:pPr>
              <a:lnSpc>
                <a:spcPct val="150000"/>
              </a:lnSpc>
            </a:pPr>
            <a:endParaRPr lang="zh-CN" altLang="en-US" sz="2400" dirty="0">
              <a:ea typeface="宋体" panose="02010600030101010101" pitchFamily="2" charset="-122"/>
            </a:endParaRPr>
          </a:p>
        </p:txBody>
      </p:sp>
      <p:pic>
        <p:nvPicPr>
          <p:cNvPr id="4" name="Picture 2" descr="https://timgsa.baidu.com/timg?image&amp;quality=80&amp;size=b9999_10000&amp;sec=1537781222183&amp;di=a7f24f761e275a2f1a8e52f069e450f8&amp;imgtype=0&amp;src=http%3A%2F%2Fwww.fjsen.com%2Fimages%2Fattachement%2Fjpg%2Fsite1%2F2011-07-11%2F2895506821160583987.jpg">
            <a:extLst>
              <a:ext uri="{FF2B5EF4-FFF2-40B4-BE49-F238E27FC236}">
                <a16:creationId xmlns:a16="http://schemas.microsoft.com/office/drawing/2014/main" id="{3DA68070-074D-4489-925D-C6FC00543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657" y="2341990"/>
            <a:ext cx="3293707" cy="42579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9552" y="1506113"/>
            <a:ext cx="6413935" cy="830997"/>
          </a:xfrm>
          <a:prstGeom prst="rect">
            <a:avLst/>
          </a:prstGeom>
          <a:noFill/>
        </p:spPr>
        <p:txBody>
          <a:bodyPr wrap="none" rtlCol="0">
            <a:spAutoFit/>
          </a:bodyPr>
          <a:lstStyle/>
          <a:p>
            <a:pPr marL="457200" indent="-457200">
              <a:lnSpc>
                <a:spcPct val="150000"/>
              </a:lnSpc>
              <a:buFont typeface="Wingdings" panose="05000000000000000000" pitchFamily="2" charset="2"/>
              <a:buChar char="ü"/>
            </a:pPr>
            <a:r>
              <a:rPr lang="zh-CN" altLang="en-US" sz="3200" b="1" dirty="0">
                <a:solidFill>
                  <a:srgbClr val="A50021"/>
                </a:solidFill>
                <a:latin typeface="+mn-lt"/>
              </a:rPr>
              <a:t>社会认知理论源于社会学习理论</a:t>
            </a:r>
            <a:endParaRPr lang="en-US" altLang="zh-CN" sz="3200" b="1" dirty="0">
              <a:solidFill>
                <a:srgbClr val="A50021"/>
              </a:solidFill>
              <a:latin typeface="+mn-lt"/>
            </a:endParaRPr>
          </a:p>
        </p:txBody>
      </p:sp>
    </p:spTree>
    <p:extLst>
      <p:ext uri="{BB962C8B-B14F-4D97-AF65-F5344CB8AC3E}">
        <p14:creationId xmlns:p14="http://schemas.microsoft.com/office/powerpoint/2010/main" val="1643800449"/>
      </p:ext>
    </p:extLst>
  </p:cSld>
  <p:clrMapOvr>
    <a:masterClrMapping/>
  </p:clrMapOvr>
  <p:transition spd="slow">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1970088" y="44450"/>
            <a:ext cx="7173912" cy="1152525"/>
          </a:xfrm>
        </p:spPr>
        <p:txBody>
          <a:bodyPr/>
          <a:lstStyle/>
          <a:p>
            <a:r>
              <a:rPr lang="zh-CN" altLang="en-US" dirty="0"/>
              <a:t>理论背景</a:t>
            </a:r>
          </a:p>
        </p:txBody>
      </p:sp>
      <p:sp>
        <p:nvSpPr>
          <p:cNvPr id="83971" name="内容占位符 2"/>
          <p:cNvSpPr>
            <a:spLocks noGrp="1"/>
          </p:cNvSpPr>
          <p:nvPr>
            <p:ph idx="1"/>
          </p:nvPr>
        </p:nvSpPr>
        <p:spPr>
          <a:xfrm>
            <a:off x="395536" y="1772816"/>
            <a:ext cx="8353425" cy="4824412"/>
          </a:xfrm>
        </p:spPr>
        <p:txBody>
          <a:bodyPr/>
          <a:lstStyle/>
          <a:p>
            <a:pPr>
              <a:lnSpc>
                <a:spcPct val="150000"/>
              </a:lnSpc>
              <a:buFont typeface="Wingdings" panose="05000000000000000000" pitchFamily="2" charset="2"/>
              <a:buChar char="Ø"/>
            </a:pPr>
            <a:r>
              <a:rPr lang="en-US" altLang="zh-CN" sz="2000" b="1" dirty="0">
                <a:ea typeface="宋体" panose="02010600030101010101" pitchFamily="2" charset="-122"/>
              </a:rPr>
              <a:t>1963</a:t>
            </a:r>
            <a:r>
              <a:rPr lang="zh-CN" altLang="en-US" sz="2000" b="1" dirty="0">
                <a:ea typeface="宋体" panose="02010600030101010101" pitchFamily="2" charset="-122"/>
              </a:rPr>
              <a:t>年，</a:t>
            </a:r>
            <a:r>
              <a:rPr lang="en-US" altLang="zh-CN" sz="2000" b="1" dirty="0">
                <a:ea typeface="宋体" panose="02010600030101010101" pitchFamily="2" charset="-122"/>
              </a:rPr>
              <a:t>Bandura </a:t>
            </a:r>
            <a:r>
              <a:rPr lang="zh-CN" altLang="en-US" sz="2000" b="1" dirty="0">
                <a:ea typeface="宋体" panose="02010600030101010101" pitchFamily="2" charset="-122"/>
              </a:rPr>
              <a:t>和 </a:t>
            </a:r>
            <a:r>
              <a:rPr lang="en-US" altLang="zh-CN" sz="2000" b="1" dirty="0">
                <a:ea typeface="宋体" panose="02010600030101010101" pitchFamily="2" charset="-122"/>
              </a:rPr>
              <a:t>Walters </a:t>
            </a:r>
            <a:r>
              <a:rPr lang="zh-CN" altLang="en-US" sz="2000" b="1" dirty="0">
                <a:ea typeface="宋体" panose="02010600030101010101" pitchFamily="2" charset="-122"/>
              </a:rPr>
              <a:t>提出“观察学习”和“间接强化”等概念扩大了社会学习理论的范围，并命名为“观察学习理论”</a:t>
            </a:r>
            <a:endParaRPr lang="en-US" altLang="zh-CN" sz="2000" b="1" dirty="0">
              <a:ea typeface="宋体" panose="02010600030101010101" pitchFamily="2" charset="-122"/>
            </a:endParaRPr>
          </a:p>
          <a:p>
            <a:pPr>
              <a:lnSpc>
                <a:spcPct val="150000"/>
              </a:lnSpc>
              <a:buFont typeface="Wingdings" panose="05000000000000000000" pitchFamily="2" charset="2"/>
              <a:buChar char="Ø"/>
            </a:pPr>
            <a:r>
              <a:rPr lang="zh-CN" altLang="en-US" sz="2000" dirty="0">
                <a:ea typeface="宋体" panose="02010600030101010101" pitchFamily="2" charset="-122"/>
              </a:rPr>
              <a:t>观察学习理论特别适用于学习社会行为，且通常观察的情况都是别人的行为，为此</a:t>
            </a:r>
            <a:r>
              <a:rPr lang="en-US" altLang="zh-CN" sz="2000" dirty="0">
                <a:ea typeface="宋体" panose="02010600030101010101" pitchFamily="2" charset="-122"/>
              </a:rPr>
              <a:t> Bandura</a:t>
            </a:r>
            <a:r>
              <a:rPr lang="zh-CN" altLang="en-US" sz="2000" dirty="0">
                <a:ea typeface="宋体" panose="02010600030101010101" pitchFamily="2" charset="-122"/>
              </a:rPr>
              <a:t>又将其更名为“社会学习理论”</a:t>
            </a:r>
            <a:endParaRPr lang="en-US" altLang="zh-CN" sz="2000" dirty="0">
              <a:ea typeface="宋体" panose="02010600030101010101" pitchFamily="2" charset="-122"/>
            </a:endParaRPr>
          </a:p>
          <a:p>
            <a:pPr>
              <a:buFont typeface="Wingdings" panose="05000000000000000000" pitchFamily="2" charset="2"/>
              <a:buChar char="Ø"/>
            </a:pPr>
            <a:r>
              <a:rPr lang="en-US" altLang="zh-CN" sz="2000" dirty="0">
                <a:ea typeface="宋体" panose="02010600030101010101" pitchFamily="2" charset="-122"/>
              </a:rPr>
              <a:t>1977</a:t>
            </a:r>
            <a:r>
              <a:rPr lang="zh-CN" altLang="en-US" sz="2000" dirty="0">
                <a:ea typeface="宋体" panose="02010600030101010101" pitchFamily="2" charset="-122"/>
              </a:rPr>
              <a:t>年，</a:t>
            </a:r>
            <a:r>
              <a:rPr lang="en-US" altLang="zh-CN" sz="2000" dirty="0">
                <a:ea typeface="宋体" panose="02010600030101010101" pitchFamily="2" charset="-122"/>
              </a:rPr>
              <a:t>Bandura </a:t>
            </a:r>
            <a:r>
              <a:rPr lang="zh-CN" altLang="en-US" sz="2000" dirty="0">
                <a:ea typeface="宋体" panose="02010600030101010101" pitchFamily="2" charset="-122"/>
              </a:rPr>
              <a:t>提出“社会学习理论”的重要概念</a:t>
            </a:r>
            <a:r>
              <a:rPr lang="en-US" altLang="zh-CN" sz="2000" dirty="0">
                <a:ea typeface="宋体" panose="02010600030101010101" pitchFamily="2" charset="-122"/>
              </a:rPr>
              <a:t>---</a:t>
            </a:r>
            <a:r>
              <a:rPr lang="zh-CN" altLang="en-US" sz="2000" dirty="0">
                <a:ea typeface="宋体" panose="02010600030101010101" pitchFamily="2" charset="-122"/>
              </a:rPr>
              <a:t>自我效能，提出了理解人类社会行为的综合框架和社会学习理论的认知性基础：观察学习，自我效能、环境、个体和行为的相互决定论。</a:t>
            </a:r>
            <a:endParaRPr lang="en-US" altLang="zh-CN" sz="2000" dirty="0">
              <a:ea typeface="宋体" panose="02010600030101010101" pitchFamily="2" charset="-122"/>
            </a:endParaRPr>
          </a:p>
          <a:p>
            <a:pPr lvl="1">
              <a:lnSpc>
                <a:spcPct val="150000"/>
              </a:lnSpc>
              <a:buFont typeface="Wingdings" panose="05000000000000000000" pitchFamily="2" charset="2"/>
              <a:buChar char="Ø"/>
            </a:pPr>
            <a:r>
              <a:rPr lang="zh-CN" altLang="en-US" sz="2000" dirty="0">
                <a:solidFill>
                  <a:srgbClr val="00B050"/>
                </a:solidFill>
              </a:rPr>
              <a:t>由于强调认知过程对社会学习的中介作用，</a:t>
            </a:r>
            <a:endParaRPr lang="en-US" altLang="zh-CN" sz="2000" dirty="0">
              <a:solidFill>
                <a:srgbClr val="00B050"/>
              </a:solidFill>
            </a:endParaRPr>
          </a:p>
          <a:p>
            <a:pPr marL="457200" lvl="1" indent="0">
              <a:lnSpc>
                <a:spcPct val="150000"/>
              </a:lnSpc>
              <a:buNone/>
            </a:pPr>
            <a:r>
              <a:rPr lang="zh-CN" altLang="en-US" sz="2000" dirty="0">
                <a:solidFill>
                  <a:srgbClr val="00B050"/>
                </a:solidFill>
              </a:rPr>
              <a:t>又将社会学习理论更名为“社会认知理论”（</a:t>
            </a:r>
            <a:r>
              <a:rPr lang="en-US" altLang="zh-CN" sz="2000" dirty="0">
                <a:solidFill>
                  <a:srgbClr val="00B050"/>
                </a:solidFill>
              </a:rPr>
              <a:t>SCT</a:t>
            </a:r>
            <a:r>
              <a:rPr lang="zh-CN" altLang="en-US" sz="2000" dirty="0">
                <a:solidFill>
                  <a:srgbClr val="00B050"/>
                </a:solidFill>
              </a:rPr>
              <a:t>）</a:t>
            </a:r>
            <a:endParaRPr lang="en-US" altLang="zh-CN" sz="2000" dirty="0">
              <a:solidFill>
                <a:srgbClr val="00B050"/>
              </a:solidFill>
            </a:endParaRPr>
          </a:p>
          <a:p>
            <a:pPr marL="0" indent="0">
              <a:lnSpc>
                <a:spcPct val="150000"/>
              </a:lnSpc>
              <a:buNone/>
            </a:pPr>
            <a:endParaRPr lang="en-US" altLang="zh-CN" sz="2400" dirty="0">
              <a:ea typeface="宋体" panose="02010600030101010101" pitchFamily="2" charset="-122"/>
            </a:endParaRPr>
          </a:p>
          <a:p>
            <a:pPr marL="0" indent="0">
              <a:lnSpc>
                <a:spcPct val="150000"/>
              </a:lnSpc>
              <a:buNone/>
            </a:pPr>
            <a:endParaRPr lang="en-US" altLang="zh-CN" sz="2400" dirty="0">
              <a:ea typeface="宋体" panose="02010600030101010101" pitchFamily="2" charset="-122"/>
            </a:endParaRPr>
          </a:p>
          <a:p>
            <a:pPr>
              <a:lnSpc>
                <a:spcPct val="150000"/>
              </a:lnSpc>
            </a:pPr>
            <a:endParaRPr lang="zh-CN" altLang="en-US" sz="2400" dirty="0">
              <a:ea typeface="宋体" panose="02010600030101010101" pitchFamily="2" charset="-122"/>
            </a:endParaRPr>
          </a:p>
        </p:txBody>
      </p:sp>
      <p:pic>
        <p:nvPicPr>
          <p:cNvPr id="4" name="Picture 4" descr="bandura">
            <a:extLst>
              <a:ext uri="{FF2B5EF4-FFF2-40B4-BE49-F238E27FC236}">
                <a16:creationId xmlns:a16="http://schemas.microsoft.com/office/drawing/2014/main" id="{E8FFEC0C-64FD-4D99-95A7-00844FCAA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990" y="4797152"/>
            <a:ext cx="178593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228668"/>
      </p:ext>
    </p:extLst>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学习目的</a:t>
            </a:r>
            <a:endParaRPr lang="zh-CN" altLang="en-US" dirty="0">
              <a:latin typeface="宋体" pitchFamily="2" charset="-122"/>
            </a:endParaRPr>
          </a:p>
        </p:txBody>
      </p:sp>
      <p:sp>
        <p:nvSpPr>
          <p:cNvPr id="6147" name="Rectangle 3"/>
          <p:cNvSpPr>
            <a:spLocks noGrp="1" noChangeArrowheads="1"/>
          </p:cNvSpPr>
          <p:nvPr>
            <p:ph type="body" idx="1"/>
          </p:nvPr>
        </p:nvSpPr>
        <p:spPr bwMode="auto">
          <a:xfrm>
            <a:off x="539750" y="1700213"/>
            <a:ext cx="836295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Clr>
                <a:srgbClr val="C00000"/>
              </a:buClr>
            </a:pPr>
            <a:r>
              <a:rPr lang="zh-CN" altLang="en-US" dirty="0"/>
              <a:t>理解行为的概念及其对健康的重要性。</a:t>
            </a:r>
            <a:endParaRPr lang="en-US" altLang="zh-CN" dirty="0"/>
          </a:p>
          <a:p>
            <a:pPr>
              <a:lnSpc>
                <a:spcPct val="90000"/>
              </a:lnSpc>
              <a:buClr>
                <a:srgbClr val="C00000"/>
              </a:buClr>
            </a:pPr>
            <a:r>
              <a:rPr lang="zh-CN" altLang="en-US" dirty="0"/>
              <a:t>掌握常用的健康行为改变理论。</a:t>
            </a:r>
            <a:endParaRPr lang="en-US" altLang="zh-CN" dirty="0"/>
          </a:p>
          <a:p>
            <a:pPr>
              <a:lnSpc>
                <a:spcPct val="90000"/>
              </a:lnSpc>
              <a:buClr>
                <a:srgbClr val="C00000"/>
              </a:buClr>
            </a:pPr>
            <a:r>
              <a:rPr lang="zh-CN" altLang="en-US" dirty="0"/>
              <a:t>理解健康教育、健康促进的概念。</a:t>
            </a:r>
            <a:endParaRPr lang="en-US" altLang="zh-CN" dirty="0"/>
          </a:p>
          <a:p>
            <a:pPr>
              <a:lnSpc>
                <a:spcPct val="90000"/>
              </a:lnSpc>
              <a:buClr>
                <a:srgbClr val="C00000"/>
              </a:buClr>
            </a:pPr>
            <a:r>
              <a:rPr lang="zh-CN" altLang="en-US" dirty="0"/>
              <a:t>掌握健康咨询的模式和原则</a:t>
            </a:r>
            <a:endParaRPr lang="en-US" altLang="zh-CN" dirty="0"/>
          </a:p>
          <a:p>
            <a:pPr>
              <a:lnSpc>
                <a:spcPct val="90000"/>
              </a:lnSpc>
              <a:buClr>
                <a:srgbClr val="99CCFF"/>
              </a:buClr>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SCT</a:t>
            </a:r>
            <a:r>
              <a:rPr lang="zh-CN" altLang="en-US" dirty="0"/>
              <a:t>的观点</a:t>
            </a:r>
          </a:p>
        </p:txBody>
      </p:sp>
      <p:sp>
        <p:nvSpPr>
          <p:cNvPr id="3" name="内容占位符 2"/>
          <p:cNvSpPr>
            <a:spLocks noGrp="1"/>
          </p:cNvSpPr>
          <p:nvPr>
            <p:ph idx="1"/>
          </p:nvPr>
        </p:nvSpPr>
        <p:spPr/>
        <p:txBody>
          <a:bodyPr/>
          <a:lstStyle/>
          <a:p>
            <a:r>
              <a:rPr lang="en-US" altLang="zh-CN" dirty="0"/>
              <a:t>SCT</a:t>
            </a:r>
            <a:r>
              <a:rPr lang="zh-CN" altLang="en-US" dirty="0"/>
              <a:t>用于人际水平的行为改变理论</a:t>
            </a:r>
            <a:endParaRPr lang="en-US" altLang="zh-CN" dirty="0"/>
          </a:p>
          <a:p>
            <a:r>
              <a:rPr lang="zh-CN" altLang="en-US" dirty="0"/>
              <a:t>可用来解释人类行为的综合行为理论：</a:t>
            </a:r>
            <a:endParaRPr lang="en-US" altLang="zh-CN" dirty="0"/>
          </a:p>
          <a:p>
            <a:pPr lvl="1"/>
            <a:r>
              <a:rPr lang="zh-CN" altLang="en-US" dirty="0"/>
              <a:t>人们</a:t>
            </a:r>
            <a:r>
              <a:rPr lang="zh-CN" altLang="en-US" dirty="0">
                <a:solidFill>
                  <a:schemeClr val="bg2"/>
                </a:solidFill>
              </a:rPr>
              <a:t>为什么</a:t>
            </a:r>
            <a:r>
              <a:rPr lang="zh-CN" altLang="en-US" dirty="0"/>
              <a:t>并且是</a:t>
            </a:r>
            <a:r>
              <a:rPr lang="zh-CN" altLang="en-US" dirty="0">
                <a:solidFill>
                  <a:schemeClr val="bg2"/>
                </a:solidFill>
              </a:rPr>
              <a:t>怎样</a:t>
            </a:r>
            <a:r>
              <a:rPr lang="zh-CN" altLang="en-US" dirty="0"/>
              <a:t>改变行为的？</a:t>
            </a:r>
            <a:endParaRPr lang="en-US" altLang="zh-CN" dirty="0"/>
          </a:p>
          <a:p>
            <a:pPr lvl="1"/>
            <a:r>
              <a:rPr lang="zh-CN" altLang="en-US" dirty="0"/>
              <a:t>社会环境</a:t>
            </a:r>
            <a:r>
              <a:rPr lang="zh-CN" altLang="en-US" dirty="0" smtClean="0"/>
              <a:t>和物质环境</a:t>
            </a:r>
            <a:r>
              <a:rPr lang="zh-CN" altLang="en-US" dirty="0"/>
              <a:t>是</a:t>
            </a:r>
            <a:r>
              <a:rPr lang="zh-CN" altLang="en-US" dirty="0">
                <a:solidFill>
                  <a:schemeClr val="bg2"/>
                </a:solidFill>
              </a:rPr>
              <a:t>如何影响</a:t>
            </a:r>
            <a:r>
              <a:rPr lang="zh-CN" altLang="en-US" dirty="0"/>
              <a:t>这一过程的？</a:t>
            </a:r>
            <a:endParaRPr lang="en-US" altLang="zh-CN" dirty="0"/>
          </a:p>
          <a:p>
            <a:r>
              <a:rPr lang="en-US" altLang="zh-CN" dirty="0"/>
              <a:t>SCT</a:t>
            </a:r>
            <a:r>
              <a:rPr lang="zh-CN" altLang="en-US" dirty="0"/>
              <a:t>强调</a:t>
            </a:r>
            <a:r>
              <a:rPr lang="zh-CN" altLang="en-US" dirty="0">
                <a:solidFill>
                  <a:srgbClr val="000000"/>
                </a:solidFill>
              </a:rPr>
              <a:t>个体的信念</a:t>
            </a:r>
            <a:r>
              <a:rPr lang="zh-CN" altLang="en-US" dirty="0"/>
              <a:t>最终决定行为的方向（信念是核心）</a:t>
            </a:r>
          </a:p>
        </p:txBody>
      </p:sp>
    </p:spTree>
    <p:extLst>
      <p:ext uri="{BB962C8B-B14F-4D97-AF65-F5344CB8AC3E}">
        <p14:creationId xmlns:p14="http://schemas.microsoft.com/office/powerpoint/2010/main" val="3055173705"/>
      </p:ext>
    </p:extLst>
  </p:cSld>
  <p:clrMapOvr>
    <a:masterClrMapping/>
  </p:clrMapOvr>
  <p:transition spd="slow">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293170328"/>
              </p:ext>
            </p:extLst>
          </p:nvPr>
        </p:nvGraphicFramePr>
        <p:xfrm>
          <a:off x="2267744" y="1844824"/>
          <a:ext cx="4536504"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275343"/>
      </p:ext>
    </p:extLst>
  </p:cSld>
  <p:clrMapOvr>
    <a:masterClrMapping/>
  </p:clrMapOvr>
  <p:transition spd="slow">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SCT</a:t>
            </a:r>
            <a:r>
              <a:rPr lang="zh-CN" altLang="en-US" dirty="0"/>
              <a:t>理论中行为的影响因素</a:t>
            </a:r>
          </a:p>
        </p:txBody>
      </p:sp>
      <p:sp>
        <p:nvSpPr>
          <p:cNvPr id="3" name="内容占位符 2"/>
          <p:cNvSpPr>
            <a:spLocks noGrp="1"/>
          </p:cNvSpPr>
          <p:nvPr>
            <p:ph idx="1"/>
          </p:nvPr>
        </p:nvSpPr>
        <p:spPr/>
        <p:txBody>
          <a:bodyPr/>
          <a:lstStyle/>
          <a:p>
            <a:r>
              <a:rPr lang="zh-CN" altLang="en-US" dirty="0"/>
              <a:t>环境与情境</a:t>
            </a:r>
            <a:endParaRPr lang="en-US" altLang="zh-CN" dirty="0"/>
          </a:p>
          <a:p>
            <a:r>
              <a:rPr lang="zh-CN" altLang="en-US" dirty="0"/>
              <a:t>行为能力：知识、技巧</a:t>
            </a:r>
            <a:endParaRPr lang="en-US" altLang="zh-CN" dirty="0"/>
          </a:p>
          <a:p>
            <a:r>
              <a:rPr lang="zh-CN" altLang="en-US" dirty="0"/>
              <a:t>结果</a:t>
            </a:r>
            <a:r>
              <a:rPr lang="zh-CN" altLang="en-US" dirty="0" smtClean="0"/>
              <a:t>预期与期望值</a:t>
            </a:r>
            <a:endParaRPr lang="en-US" altLang="zh-CN" dirty="0" smtClean="0"/>
          </a:p>
          <a:p>
            <a:r>
              <a:rPr lang="zh-CN" altLang="en-US" dirty="0"/>
              <a:t>自我</a:t>
            </a:r>
            <a:r>
              <a:rPr lang="zh-CN" altLang="en-US" dirty="0" smtClean="0"/>
              <a:t>调控</a:t>
            </a:r>
            <a:endParaRPr lang="en-US" altLang="zh-CN" dirty="0"/>
          </a:p>
          <a:p>
            <a:r>
              <a:rPr lang="zh-CN" altLang="en-US" dirty="0"/>
              <a:t>观察学习：从外界他人的行为结果中获得动机</a:t>
            </a:r>
            <a:endParaRPr lang="en-US" altLang="zh-CN" dirty="0"/>
          </a:p>
          <a:p>
            <a:r>
              <a:rPr lang="zh-CN" altLang="en-US" dirty="0"/>
              <a:t>强化与惩罚</a:t>
            </a:r>
            <a:endParaRPr lang="en-US" altLang="zh-CN" dirty="0"/>
          </a:p>
          <a:p>
            <a:r>
              <a:rPr lang="zh-CN" altLang="en-US" dirty="0" smtClean="0"/>
              <a:t>自我</a:t>
            </a:r>
            <a:r>
              <a:rPr lang="zh-CN" altLang="en-US" dirty="0"/>
              <a:t>效能：自信心</a:t>
            </a:r>
            <a:endParaRPr lang="en-US" altLang="zh-CN" dirty="0"/>
          </a:p>
          <a:p>
            <a:endParaRPr lang="zh-CN" altLang="en-US" dirty="0"/>
          </a:p>
        </p:txBody>
      </p:sp>
    </p:spTree>
    <p:extLst>
      <p:ext uri="{BB962C8B-B14F-4D97-AF65-F5344CB8AC3E}">
        <p14:creationId xmlns:p14="http://schemas.microsoft.com/office/powerpoint/2010/main" val="4223372658"/>
      </p:ext>
    </p:extLst>
  </p:cSld>
  <p:clrMapOvr>
    <a:masterClrMapping/>
  </p:clrMapOvr>
  <p:transition spd="slow">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1970088" y="44450"/>
            <a:ext cx="7173912" cy="1152525"/>
          </a:xfrm>
        </p:spPr>
        <p:txBody>
          <a:bodyPr/>
          <a:lstStyle/>
          <a:p>
            <a:r>
              <a:rPr lang="en-US" altLang="zh-CN" dirty="0"/>
              <a:t>SCT</a:t>
            </a:r>
            <a:r>
              <a:rPr lang="zh-CN" altLang="en-US" dirty="0"/>
              <a:t>中行为的影响因素</a:t>
            </a:r>
          </a:p>
        </p:txBody>
      </p:sp>
      <p:sp>
        <p:nvSpPr>
          <p:cNvPr id="87043" name="内容占位符 2"/>
          <p:cNvSpPr>
            <a:spLocks noGrp="1"/>
          </p:cNvSpPr>
          <p:nvPr>
            <p:ph idx="1"/>
          </p:nvPr>
        </p:nvSpPr>
        <p:spPr>
          <a:xfrm>
            <a:off x="500063" y="1649413"/>
            <a:ext cx="8320087" cy="4371975"/>
          </a:xfrm>
        </p:spPr>
        <p:txBody>
          <a:bodyPr/>
          <a:lstStyle/>
          <a:p>
            <a:pPr>
              <a:lnSpc>
                <a:spcPct val="150000"/>
              </a:lnSpc>
            </a:pPr>
            <a:r>
              <a:rPr lang="zh-CN" altLang="en-US">
                <a:latin typeface="宋体" panose="02010600030101010101" pitchFamily="2" charset="-122"/>
                <a:ea typeface="宋体" panose="02010600030101010101" pitchFamily="2" charset="-122"/>
              </a:rPr>
              <a:t>环境</a:t>
            </a:r>
            <a:r>
              <a:rPr lang="en-US" altLang="zh-CN">
                <a:latin typeface="Times New Roman" panose="02020603050405020304" pitchFamily="18" charset="0"/>
                <a:ea typeface="宋体" panose="02010600030101010101" pitchFamily="2" charset="-122"/>
                <a:cs typeface="Times New Roman" panose="02020603050405020304" pitchFamily="18" charset="0"/>
              </a:rPr>
              <a:t>( environment):</a:t>
            </a:r>
          </a:p>
          <a:p>
            <a:pPr lvl="1">
              <a:lnSpc>
                <a:spcPct val="150000"/>
              </a:lnSpc>
            </a:pPr>
            <a:r>
              <a:rPr lang="zh-CN" altLang="en-US" sz="2400">
                <a:latin typeface="宋体" panose="02010600030101010101" pitchFamily="2" charset="-122"/>
                <a:ea typeface="宋体" panose="02010600030101010101" pitchFamily="2" charset="-122"/>
              </a:rPr>
              <a:t>指的是个人身体之外的，能影响个体行为的所有客观因素的总称。可分为社会环境和物质环境。</a:t>
            </a:r>
            <a:endParaRPr lang="en-US" altLang="zh-CN" sz="2400">
              <a:latin typeface="宋体" panose="02010600030101010101" pitchFamily="2" charset="-122"/>
              <a:ea typeface="宋体" panose="02010600030101010101" pitchFamily="2" charset="-122"/>
            </a:endParaRPr>
          </a:p>
          <a:p>
            <a:pPr>
              <a:lnSpc>
                <a:spcPct val="150000"/>
              </a:lnSpc>
            </a:pPr>
            <a:r>
              <a:rPr lang="zh-CN" altLang="en-US">
                <a:latin typeface="宋体" panose="02010600030101010101" pitchFamily="2" charset="-122"/>
                <a:ea typeface="宋体" panose="02010600030101010101" pitchFamily="2" charset="-122"/>
              </a:rPr>
              <a:t>情境</a:t>
            </a:r>
            <a:r>
              <a:rPr lang="en-US" altLang="zh-CN">
                <a:latin typeface="Times New Roman" panose="02020603050405020304" pitchFamily="18" charset="0"/>
                <a:ea typeface="宋体" panose="02010600030101010101" pitchFamily="2" charset="-122"/>
              </a:rPr>
              <a:t>(situation):</a:t>
            </a:r>
          </a:p>
          <a:p>
            <a:pPr lvl="1">
              <a:lnSpc>
                <a:spcPct val="150000"/>
              </a:lnSpc>
            </a:pPr>
            <a:r>
              <a:rPr lang="zh-CN" altLang="en-US" sz="2400">
                <a:latin typeface="宋体" panose="02010600030101010101" pitchFamily="2" charset="-122"/>
                <a:ea typeface="宋体" panose="02010600030101010101" pitchFamily="2" charset="-122"/>
              </a:rPr>
              <a:t>是客观环境在心理的反映，或环境的认知性反映</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包括真实的、歪曲的或想象的因素</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765862815"/>
      </p:ext>
    </p:extLst>
  </p:cSld>
  <p:clrMapOvr>
    <a:masterClrMapping/>
  </p:clrMapOvr>
  <p:transition spd="slow">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内容占位符 2"/>
          <p:cNvSpPr>
            <a:spLocks noGrp="1"/>
          </p:cNvSpPr>
          <p:nvPr>
            <p:ph idx="1"/>
          </p:nvPr>
        </p:nvSpPr>
        <p:spPr>
          <a:xfrm>
            <a:off x="0" y="1628800"/>
            <a:ext cx="9001248" cy="4968404"/>
          </a:xfrm>
        </p:spPr>
        <p:txBody>
          <a:bodyPr/>
          <a:lstStyle/>
          <a:p>
            <a:pPr>
              <a:defRPr/>
            </a:pPr>
            <a:r>
              <a:rPr lang="zh-CN" altLang="en-US" sz="2800" dirty="0">
                <a:solidFill>
                  <a:schemeClr val="bg2"/>
                </a:solidFill>
                <a:latin typeface="Times New Roman" panose="02020603050405020304" pitchFamily="18" charset="0"/>
                <a:ea typeface="黑体" panose="02010609060101010101" pitchFamily="49" charset="-122"/>
              </a:rPr>
              <a:t>行为能力</a:t>
            </a:r>
            <a:r>
              <a:rPr lang="en-US" altLang="zh-CN" sz="2800"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(behavioral capability)</a:t>
            </a:r>
            <a:r>
              <a:rPr lang="zh-CN" altLang="en-US" sz="2800"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latin typeface="黑体" panose="02010609060101010101" pitchFamily="49" charset="-122"/>
                <a:ea typeface="黑体" panose="02010609060101010101" pitchFamily="49" charset="-122"/>
              </a:rPr>
              <a:t>指如果一个人要完成某一特定行为，必须知道要做什么</a:t>
            </a:r>
            <a:r>
              <a:rPr lang="en-US" altLang="zh-CN" sz="2800" dirty="0">
                <a:latin typeface="Times New Roman" panose="02020603050405020304" pitchFamily="18" charset="0"/>
                <a:ea typeface="黑体" panose="02010609060101010101" pitchFamily="49" charset="-122"/>
              </a:rPr>
              <a:t>(knowledge of behavior)</a:t>
            </a:r>
            <a:r>
              <a:rPr lang="zh-CN" altLang="en-US" sz="2800" dirty="0">
                <a:latin typeface="黑体" panose="02010609060101010101" pitchFamily="49" charset="-122"/>
                <a:ea typeface="黑体" panose="02010609060101010101" pitchFamily="49" charset="-122"/>
              </a:rPr>
              <a:t>及怎么做</a:t>
            </a:r>
            <a:r>
              <a:rPr lang="en-US" altLang="zh-CN" sz="2800" dirty="0">
                <a:latin typeface="Times New Roman" panose="02020603050405020304" pitchFamily="18" charset="0"/>
                <a:ea typeface="黑体" panose="02010609060101010101" pitchFamily="49" charset="-122"/>
              </a:rPr>
              <a:t>(skill )</a:t>
            </a:r>
            <a:r>
              <a:rPr lang="zh-CN" altLang="en-US" sz="2800" dirty="0">
                <a:latin typeface="Times New Roman" panose="02020603050405020304" pitchFamily="18" charset="0"/>
                <a:ea typeface="黑体" panose="02010609060101010101" pitchFamily="49" charset="-122"/>
              </a:rPr>
              <a:t>。</a:t>
            </a:r>
            <a:endParaRPr lang="en-US" altLang="zh-CN" sz="2800" dirty="0">
              <a:latin typeface="Times New Roman" panose="02020603050405020304" pitchFamily="18" charset="0"/>
              <a:ea typeface="黑体" panose="02010609060101010101" pitchFamily="49" charset="-122"/>
            </a:endParaRPr>
          </a:p>
          <a:p>
            <a:pPr>
              <a:defRPr/>
            </a:pPr>
            <a:r>
              <a:rPr lang="zh-CN" altLang="en-US" dirty="0">
                <a:solidFill>
                  <a:schemeClr val="bg2"/>
                </a:solidFill>
              </a:rPr>
              <a:t>结果预期</a:t>
            </a:r>
            <a:r>
              <a:rPr lang="zh-CN" altLang="en-US" dirty="0"/>
              <a:t>：</a:t>
            </a:r>
            <a:r>
              <a:rPr lang="zh-CN" altLang="en-US" sz="2800" dirty="0"/>
              <a:t>包括对预期结果、环境形势、行为后果的认知</a:t>
            </a:r>
            <a:endParaRPr lang="en-US" altLang="zh-CN" sz="2800" dirty="0">
              <a:latin typeface="Times New Roman" panose="02020603050405020304" pitchFamily="18" charset="0"/>
              <a:ea typeface="黑体" panose="02010609060101010101" pitchFamily="49" charset="-122"/>
            </a:endParaRPr>
          </a:p>
          <a:p>
            <a:pPr marL="582613" lvl="2" indent="-182563">
              <a:buFont typeface="Arial" panose="020B0604020202020204" pitchFamily="34" charset="0"/>
              <a:buChar char="•"/>
              <a:defRPr/>
            </a:pPr>
            <a:r>
              <a:rPr lang="zh-CN" altLang="en-US" dirty="0" smtClean="0">
                <a:latin typeface="Times New Roman" panose="02020603050405020304" pitchFamily="18" charset="0"/>
                <a:ea typeface="黑体" panose="02010609060101010101" pitchFamily="49" charset="-122"/>
              </a:rPr>
              <a:t>期望</a:t>
            </a:r>
            <a:r>
              <a:rPr lang="en-US" altLang="zh-CN" dirty="0">
                <a:latin typeface="Times New Roman" panose="02020603050405020304" pitchFamily="18" charset="0"/>
                <a:ea typeface="黑体" panose="02010609060101010101" pitchFamily="49" charset="-122"/>
              </a:rPr>
              <a:t>(expectations)</a:t>
            </a:r>
            <a:r>
              <a:rPr lang="zh-CN" altLang="en-US" dirty="0">
                <a:latin typeface="Times New Roman" panose="02020603050405020304" pitchFamily="18" charset="0"/>
                <a:ea typeface="黑体" panose="02010609060101010101" pitchFamily="49" charset="-122"/>
              </a:rPr>
              <a:t>：是事先预料的行为的结局</a:t>
            </a:r>
            <a:endParaRPr lang="en-US" altLang="zh-CN" dirty="0">
              <a:latin typeface="Times New Roman" panose="02020603050405020304" pitchFamily="18" charset="0"/>
              <a:ea typeface="黑体" panose="02010609060101010101" pitchFamily="49" charset="-122"/>
            </a:endParaRPr>
          </a:p>
          <a:p>
            <a:pPr marL="582613" lvl="2" indent="-182563">
              <a:buFont typeface="Arial" panose="020B0604020202020204" pitchFamily="34" charset="0"/>
              <a:buChar char="•"/>
              <a:defRPr/>
            </a:pPr>
            <a:r>
              <a:rPr lang="zh-CN" altLang="en-US" dirty="0">
                <a:latin typeface="Times New Roman" panose="02020603050405020304" pitchFamily="18" charset="0"/>
                <a:ea typeface="黑体" panose="02010609060101010101" pitchFamily="49" charset="-122"/>
              </a:rPr>
              <a:t>期望值</a:t>
            </a:r>
            <a:r>
              <a:rPr lang="en-US" altLang="zh-CN" dirty="0">
                <a:latin typeface="Times New Roman" panose="02020603050405020304" pitchFamily="18" charset="0"/>
                <a:ea typeface="黑体" panose="02010609060101010101" pitchFamily="49" charset="-122"/>
              </a:rPr>
              <a:t>(expectancies)</a:t>
            </a:r>
            <a:r>
              <a:rPr lang="zh-CN" altLang="en-US" dirty="0">
                <a:latin typeface="Times New Roman" panose="02020603050405020304" pitchFamily="18"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a:p>
            <a:pPr lvl="2">
              <a:buFont typeface="黑体" panose="02010609060101010101" pitchFamily="49" charset="-122"/>
              <a:buChar char="-"/>
              <a:defRPr/>
            </a:pPr>
            <a:r>
              <a:rPr lang="zh-CN" altLang="en-US" dirty="0">
                <a:latin typeface="黑体" panose="02010609060101010101" pitchFamily="49" charset="-122"/>
                <a:ea typeface="黑体" panose="02010609060101010101" pitchFamily="49" charset="-122"/>
              </a:rPr>
              <a:t>它指的是个体对行为的某个特定结果所赋予的值（程度）</a:t>
            </a:r>
          </a:p>
        </p:txBody>
      </p:sp>
      <p:sp>
        <p:nvSpPr>
          <p:cNvPr id="88067" name="标题 1"/>
          <p:cNvSpPr>
            <a:spLocks noGrp="1"/>
          </p:cNvSpPr>
          <p:nvPr>
            <p:ph type="title"/>
          </p:nvPr>
        </p:nvSpPr>
        <p:spPr>
          <a:xfrm>
            <a:off x="1970088" y="44450"/>
            <a:ext cx="7173912" cy="1152525"/>
          </a:xfrm>
        </p:spPr>
        <p:txBody>
          <a:bodyPr/>
          <a:lstStyle/>
          <a:p>
            <a:pPr algn="ctr"/>
            <a:r>
              <a:rPr lang="en-US" altLang="zh-CN" dirty="0"/>
              <a:t>SCT</a:t>
            </a:r>
            <a:r>
              <a:rPr lang="zh-CN" altLang="en-US" dirty="0"/>
              <a:t>中行为的影响因素</a:t>
            </a:r>
          </a:p>
        </p:txBody>
      </p:sp>
    </p:spTree>
    <p:extLst>
      <p:ext uri="{BB962C8B-B14F-4D97-AF65-F5344CB8AC3E}">
        <p14:creationId xmlns:p14="http://schemas.microsoft.com/office/powerpoint/2010/main" val="1648448063"/>
      </p:ext>
    </p:extLst>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7C5A8035-39B6-4ED1-8715-89AE97C4F872}" type="slidenum">
              <a:rPr lang="en-US" altLang="zh-CN"/>
              <a:pPr eaLnBrk="1" hangingPunct="1"/>
              <a:t>25</a:t>
            </a:fld>
            <a:endParaRPr lang="en-US" altLang="zh-CN"/>
          </a:p>
        </p:txBody>
      </p:sp>
      <p:sp>
        <p:nvSpPr>
          <p:cNvPr id="83971" name="Rectangle 2"/>
          <p:cNvSpPr>
            <a:spLocks noGrp="1" noChangeArrowheads="1"/>
          </p:cNvSpPr>
          <p:nvPr>
            <p:ph type="title"/>
          </p:nvPr>
        </p:nvSpPr>
        <p:spPr bwMode="auto">
          <a:xfrm>
            <a:off x="1692275" y="333375"/>
            <a:ext cx="7056438" cy="792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zh-CN" sz="3200">
                <a:solidFill>
                  <a:schemeClr val="bg1"/>
                </a:solidFill>
              </a:rPr>
              <a:t>Outcome expectation</a:t>
            </a:r>
            <a:r>
              <a:rPr lang="zh-CN" altLang="en-US" sz="3200">
                <a:solidFill>
                  <a:schemeClr val="bg1"/>
                </a:solidFill>
              </a:rPr>
              <a:t>　（结果预期） </a:t>
            </a:r>
            <a:r>
              <a:rPr lang="en-US" altLang="zh-CN" sz="3200">
                <a:solidFill>
                  <a:schemeClr val="bg1"/>
                </a:solidFill>
              </a:rPr>
              <a:t>and expectancies</a:t>
            </a:r>
            <a:r>
              <a:rPr lang="zh-CN" altLang="en-US" sz="3200">
                <a:solidFill>
                  <a:schemeClr val="bg1"/>
                </a:solidFill>
              </a:rPr>
              <a:t>　（结果期望）</a:t>
            </a:r>
            <a:br>
              <a:rPr lang="zh-CN" altLang="en-US" sz="3200">
                <a:solidFill>
                  <a:schemeClr val="bg1"/>
                </a:solidFill>
              </a:rPr>
            </a:br>
            <a:endParaRPr lang="zh-CN" altLang="en-US" sz="3200">
              <a:solidFill>
                <a:schemeClr val="bg1"/>
              </a:solidFill>
            </a:endParaRPr>
          </a:p>
        </p:txBody>
      </p:sp>
      <p:sp>
        <p:nvSpPr>
          <p:cNvPr id="83972" name="Rectangle 3"/>
          <p:cNvSpPr>
            <a:spLocks noGrp="1" noChangeArrowheads="1"/>
          </p:cNvSpPr>
          <p:nvPr>
            <p:ph type="body" idx="1"/>
          </p:nvPr>
        </p:nvSpPr>
        <p:spPr bwMode="auto">
          <a:xfrm>
            <a:off x="395288" y="1844675"/>
            <a:ext cx="8507412"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CN" dirty="0"/>
              <a:t>Outcome expectation is a judgment of the likely consequence that a certain behavior will produce</a:t>
            </a:r>
            <a:r>
              <a:rPr lang="en-US" altLang="zh-CN" dirty="0" smtClean="0"/>
              <a:t>.</a:t>
            </a:r>
          </a:p>
          <a:p>
            <a:pPr>
              <a:lnSpc>
                <a:spcPct val="90000"/>
              </a:lnSpc>
            </a:pPr>
            <a:endParaRPr lang="en-US" altLang="zh-CN" dirty="0"/>
          </a:p>
          <a:p>
            <a:pPr>
              <a:lnSpc>
                <a:spcPct val="90000"/>
              </a:lnSpc>
            </a:pPr>
            <a:r>
              <a:rPr lang="en-US" altLang="zh-CN" dirty="0">
                <a:latin typeface="Times New Roman" pitchFamily="18" charset="0"/>
              </a:rPr>
              <a:t>“</a:t>
            </a:r>
            <a:r>
              <a:rPr lang="en-US" altLang="zh-CN" dirty="0"/>
              <a:t>When I do exercises, I will be stronger.</a:t>
            </a:r>
            <a:r>
              <a:rPr lang="en-US" altLang="zh-CN" dirty="0">
                <a:latin typeface="Times New Roman" pitchFamily="18" charset="0"/>
              </a:rPr>
              <a:t>”</a:t>
            </a:r>
            <a:endParaRPr lang="en-US" altLang="zh-CN" dirty="0"/>
          </a:p>
          <a:p>
            <a:pPr>
              <a:lnSpc>
                <a:spcPct val="90000"/>
              </a:lnSpc>
              <a:buFont typeface="Symbol" pitchFamily="18" charset="2"/>
              <a:buNone/>
            </a:pPr>
            <a:endParaRPr lang="en-US" altLang="zh-CN" dirty="0"/>
          </a:p>
          <a:p>
            <a:pPr>
              <a:lnSpc>
                <a:spcPct val="90000"/>
              </a:lnSpc>
              <a:buFont typeface="Symbol" pitchFamily="18" charset="2"/>
              <a:buNone/>
            </a:pPr>
            <a:endParaRPr lang="en-US" altLang="zh-CN" dirty="0"/>
          </a:p>
          <a:p>
            <a:pPr>
              <a:lnSpc>
                <a:spcPct val="90000"/>
              </a:lnSpc>
              <a:buFont typeface="Symbol" pitchFamily="18" charset="2"/>
              <a:buNone/>
            </a:pPr>
            <a:r>
              <a:rPr lang="en-US" altLang="zh-CN" dirty="0"/>
              <a:t>    </a:t>
            </a:r>
          </a:p>
          <a:p>
            <a:pPr>
              <a:lnSpc>
                <a:spcPct val="90000"/>
              </a:lnSpc>
            </a:pPr>
            <a:endParaRPr lang="en-US" altLang="zh-CN" dirty="0"/>
          </a:p>
          <a:p>
            <a:pPr>
              <a:lnSpc>
                <a:spcPct val="90000"/>
              </a:lnSpc>
              <a:buFont typeface="Symbol" pitchFamily="18" charset="2"/>
              <a:buNone/>
            </a:pPr>
            <a:r>
              <a:rPr lang="en-US" altLang="zh-CN" dirty="0"/>
              <a:t>    </a:t>
            </a:r>
          </a:p>
          <a:p>
            <a:pPr>
              <a:lnSpc>
                <a:spcPct val="90000"/>
              </a:lnSpc>
            </a:pPr>
            <a:endParaRPr lang="en-US" altLang="zh-CN" dirty="0"/>
          </a:p>
        </p:txBody>
      </p:sp>
      <p:pic>
        <p:nvPicPr>
          <p:cNvPr id="83973" name="Picture 6" descr="http://t1.gstatic.cn/images?q=tbn:5SHFdbc5uckvpM:">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188" y="4643438"/>
            <a:ext cx="138271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001605"/>
      </p:ext>
    </p:extLst>
  </p:cSld>
  <p:clrMapOvr>
    <a:masterClrMapping/>
  </p:clrMapOvr>
  <p:transition spd="slow">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A00CD0FE-07CE-4125-80A3-E5546F4D4733}" type="slidenum">
              <a:rPr lang="en-US" altLang="zh-CN"/>
              <a:pPr eaLnBrk="1" hangingPunct="1"/>
              <a:t>26</a:t>
            </a:fld>
            <a:endParaRPr lang="en-US" altLang="zh-CN"/>
          </a:p>
        </p:txBody>
      </p:sp>
      <p:sp>
        <p:nvSpPr>
          <p:cNvPr id="86019" name="Rectangle 2"/>
          <p:cNvSpPr>
            <a:spLocks noGrp="1" noChangeArrowheads="1"/>
          </p:cNvSpPr>
          <p:nvPr>
            <p:ph type="title"/>
          </p:nvPr>
        </p:nvSpPr>
        <p:spPr bwMode="auto">
          <a:xfrm>
            <a:off x="1763713" y="188913"/>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600"/>
              <a:t>Outcome expectancies</a:t>
            </a:r>
            <a:r>
              <a:rPr lang="zh-CN" altLang="en-US" sz="3600"/>
              <a:t>　</a:t>
            </a:r>
            <a:r>
              <a:rPr lang="zh-CN" altLang="en-US" sz="3600">
                <a:solidFill>
                  <a:schemeClr val="bg1"/>
                </a:solidFill>
              </a:rPr>
              <a:t>结果期望</a:t>
            </a:r>
          </a:p>
        </p:txBody>
      </p:sp>
      <p:sp>
        <p:nvSpPr>
          <p:cNvPr id="86020" name="Rectangle 3"/>
          <p:cNvSpPr>
            <a:spLocks noGrp="1" noChangeArrowheads="1"/>
          </p:cNvSpPr>
          <p:nvPr>
            <p:ph type="body" idx="1"/>
          </p:nvPr>
        </p:nvSpPr>
        <p:spPr bwMode="auto">
          <a:xfrm>
            <a:off x="571500" y="1500188"/>
            <a:ext cx="7772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Outcome expectancies are the values that individuals place on a certain outcome.</a:t>
            </a:r>
          </a:p>
          <a:p>
            <a:pPr>
              <a:buFont typeface="Symbol" pitchFamily="18" charset="2"/>
              <a:buNone/>
            </a:pPr>
            <a:r>
              <a:rPr lang="en-US" altLang="zh-CN" dirty="0"/>
              <a:t>    </a:t>
            </a:r>
            <a:r>
              <a:rPr lang="zh-CN" altLang="en-US" dirty="0"/>
              <a:t>期望值指个体对行为的某个特定结果所赋予的值。通常以连续的数值来表示期望值的大小。</a:t>
            </a:r>
          </a:p>
          <a:p>
            <a:pPr>
              <a:buFont typeface="Symbol" pitchFamily="18" charset="2"/>
              <a:buNone/>
            </a:pPr>
            <a:r>
              <a:rPr lang="zh-CN" altLang="en-US" dirty="0"/>
              <a:t>    个体的正性期望值可以作为个体行为改变的促进因素。</a:t>
            </a:r>
            <a:endParaRPr lang="en-US" altLang="zh-CN" dirty="0"/>
          </a:p>
          <a:p>
            <a:pPr>
              <a:buFont typeface="Symbol" pitchFamily="18" charset="2"/>
              <a:buNone/>
            </a:pPr>
            <a:r>
              <a:rPr lang="en-US" altLang="zh-CN" sz="2000" dirty="0">
                <a:solidFill>
                  <a:srgbClr val="006699"/>
                </a:solidFill>
              </a:rPr>
              <a:t>    </a:t>
            </a:r>
            <a:r>
              <a:rPr lang="zh-CN" altLang="en-US" sz="2000" dirty="0">
                <a:solidFill>
                  <a:srgbClr val="006699"/>
                </a:solidFill>
              </a:rPr>
              <a:t>如果我参加锻炼</a:t>
            </a:r>
            <a:r>
              <a:rPr lang="en-US" altLang="zh-CN" sz="2000" dirty="0">
                <a:solidFill>
                  <a:srgbClr val="006699"/>
                </a:solidFill>
              </a:rPr>
              <a:t>,</a:t>
            </a:r>
            <a:r>
              <a:rPr lang="zh-CN" altLang="en-US" sz="2000" dirty="0">
                <a:solidFill>
                  <a:srgbClr val="006699"/>
                </a:solidFill>
              </a:rPr>
              <a:t>我的身体将</a:t>
            </a:r>
            <a:r>
              <a:rPr lang="zh-CN" altLang="en-US" sz="2000" dirty="0" smtClean="0">
                <a:solidFill>
                  <a:srgbClr val="006699"/>
                </a:solidFill>
              </a:rPr>
              <a:t>发生变化</a:t>
            </a:r>
            <a:r>
              <a:rPr lang="en-US" altLang="zh-CN" sz="2000" dirty="0">
                <a:solidFill>
                  <a:srgbClr val="006699"/>
                </a:solidFill>
              </a:rPr>
              <a:t>……</a:t>
            </a:r>
          </a:p>
          <a:p>
            <a:pPr>
              <a:buFont typeface="Symbol" pitchFamily="18" charset="2"/>
              <a:buNone/>
            </a:pPr>
            <a:r>
              <a:rPr lang="zh-CN" altLang="en-US" sz="2000" dirty="0">
                <a:solidFill>
                  <a:srgbClr val="006699"/>
                </a:solidFill>
              </a:rPr>
              <a:t> （</a:t>
            </a:r>
            <a:r>
              <a:rPr lang="en-US" altLang="zh-CN" sz="2000" dirty="0">
                <a:solidFill>
                  <a:srgbClr val="006699"/>
                </a:solidFill>
              </a:rPr>
              <a:t>-5</a:t>
            </a:r>
            <a:r>
              <a:rPr lang="zh-CN" altLang="en-US" sz="2000" dirty="0">
                <a:solidFill>
                  <a:srgbClr val="006699"/>
                </a:solidFill>
              </a:rPr>
              <a:t>代表瘦弱，</a:t>
            </a:r>
            <a:r>
              <a:rPr lang="en-US" altLang="zh-CN" sz="2000" dirty="0">
                <a:solidFill>
                  <a:srgbClr val="006699"/>
                </a:solidFill>
              </a:rPr>
              <a:t>5</a:t>
            </a:r>
            <a:r>
              <a:rPr lang="zh-CN" altLang="en-US" sz="2000" dirty="0">
                <a:solidFill>
                  <a:srgbClr val="006699"/>
                </a:solidFill>
              </a:rPr>
              <a:t>代表强壮）</a:t>
            </a:r>
          </a:p>
          <a:p>
            <a:endParaRPr lang="en-US" altLang="zh-CN" dirty="0"/>
          </a:p>
        </p:txBody>
      </p:sp>
    </p:spTree>
    <p:extLst>
      <p:ext uri="{BB962C8B-B14F-4D97-AF65-F5344CB8AC3E}">
        <p14:creationId xmlns:p14="http://schemas.microsoft.com/office/powerpoint/2010/main" val="4011892545"/>
      </p:ext>
    </p:extLst>
  </p:cSld>
  <p:clrMapOvr>
    <a:masterClrMapping/>
  </p:clrMapOvr>
  <p:transition spd="slow">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395288" y="1628775"/>
            <a:ext cx="8569200" cy="4824413"/>
          </a:xfrm>
        </p:spPr>
        <p:txBody>
          <a:bodyPr/>
          <a:lstStyle/>
          <a:p>
            <a:r>
              <a:rPr lang="zh-CN" altLang="en-US" sz="2800" b="1" dirty="0">
                <a:solidFill>
                  <a:schemeClr val="bg2"/>
                </a:solidFill>
                <a:latin typeface="黑体" panose="02010609060101010101" pitchFamily="49" charset="-122"/>
                <a:ea typeface="黑体" panose="02010609060101010101" pitchFamily="49" charset="-122"/>
              </a:rPr>
              <a:t>观察学习</a:t>
            </a:r>
            <a:r>
              <a:rPr lang="en-US" altLang="zh-CN" sz="2800" b="1" dirty="0">
                <a:solidFill>
                  <a:schemeClr val="bg2"/>
                </a:solidFill>
                <a:latin typeface="Times New Roman" panose="02020603050405020304" pitchFamily="18" charset="0"/>
                <a:ea typeface="宋体" panose="02010600030101010101" pitchFamily="2" charset="-122"/>
              </a:rPr>
              <a:t>(observational learning):</a:t>
            </a:r>
            <a:r>
              <a:rPr lang="zh-CN" altLang="en-US" sz="2800" b="1" dirty="0">
                <a:latin typeface="黑体" panose="02010609060101010101" pitchFamily="49" charset="-122"/>
                <a:ea typeface="黑体" panose="02010609060101010101" pitchFamily="49" charset="-122"/>
              </a:rPr>
              <a:t>通过观察别人的行为活动和行为的结局来产生和获得新行为</a:t>
            </a:r>
          </a:p>
          <a:p>
            <a:pPr marL="914400" lvl="1" indent="-457200">
              <a:lnSpc>
                <a:spcPct val="150000"/>
              </a:lnSpc>
              <a:buFont typeface="+mj-ea"/>
              <a:buAutoNum type="circleNumDbPlain"/>
            </a:pPr>
            <a:r>
              <a:rPr lang="zh-CN" altLang="en-US" sz="2400" dirty="0">
                <a:latin typeface="Times New Roman" panose="02020603050405020304" pitchFamily="18" charset="0"/>
                <a:ea typeface="宋体" panose="02010600030101010101" pitchFamily="2" charset="-122"/>
              </a:rPr>
              <a:t>注意（</a:t>
            </a:r>
            <a:r>
              <a:rPr lang="en-US" altLang="zh-CN" sz="2400" dirty="0">
                <a:latin typeface="Times New Roman" panose="02020603050405020304" pitchFamily="18" charset="0"/>
                <a:ea typeface="宋体" panose="02010600030101010101" pitchFamily="2" charset="-122"/>
              </a:rPr>
              <a:t>attention</a:t>
            </a:r>
            <a:r>
              <a:rPr lang="zh-CN" altLang="en-US" sz="2400" dirty="0">
                <a:latin typeface="Times New Roman" panose="02020603050405020304" pitchFamily="18" charset="0"/>
                <a:ea typeface="宋体" panose="02010600030101010101" pitchFamily="2" charset="-122"/>
              </a:rPr>
              <a:t>）：观察到行为示范者的表现；</a:t>
            </a:r>
            <a:endParaRPr lang="en-US" altLang="zh-CN" sz="2400" dirty="0">
              <a:latin typeface="Times New Roman" panose="02020603050405020304" pitchFamily="18" charset="0"/>
              <a:ea typeface="宋体" panose="02010600030101010101" pitchFamily="2" charset="-122"/>
            </a:endParaRPr>
          </a:p>
          <a:p>
            <a:pPr marL="914400" lvl="1" indent="-457200">
              <a:lnSpc>
                <a:spcPct val="150000"/>
              </a:lnSpc>
              <a:buFont typeface="+mj-ea"/>
              <a:buAutoNum type="circleNumDbPlain"/>
            </a:pPr>
            <a:r>
              <a:rPr lang="zh-CN" altLang="en-US" sz="2400" dirty="0">
                <a:latin typeface="Times New Roman" panose="02020603050405020304" pitchFamily="18" charset="0"/>
                <a:ea typeface="宋体" panose="02010600030101010101" pitchFamily="2" charset="-122"/>
              </a:rPr>
              <a:t>记忆 </a:t>
            </a:r>
            <a:r>
              <a:rPr lang="en-US" altLang="zh-CN" sz="2400" dirty="0">
                <a:latin typeface="Times New Roman" panose="02020603050405020304" pitchFamily="18" charset="0"/>
                <a:ea typeface="宋体" panose="02010600030101010101" pitchFamily="2" charset="-122"/>
              </a:rPr>
              <a:t>(retention)</a:t>
            </a:r>
            <a:r>
              <a:rPr lang="zh-CN" altLang="en-US" sz="2400" dirty="0">
                <a:latin typeface="Times New Roman" panose="02020603050405020304" pitchFamily="18" charset="0"/>
                <a:ea typeface="宋体" panose="02010600030101010101" pitchFamily="2" charset="-122"/>
              </a:rPr>
              <a:t>：将观察到的情境或过程留在记忆中；</a:t>
            </a:r>
            <a:endParaRPr lang="en-US" altLang="zh-CN" sz="2400" dirty="0">
              <a:latin typeface="Times New Roman" panose="02020603050405020304" pitchFamily="18" charset="0"/>
              <a:ea typeface="宋体" panose="02010600030101010101" pitchFamily="2" charset="-122"/>
            </a:endParaRPr>
          </a:p>
          <a:p>
            <a:pPr marL="914400" lvl="1" indent="-457200">
              <a:lnSpc>
                <a:spcPct val="150000"/>
              </a:lnSpc>
              <a:buFont typeface="+mj-ea"/>
              <a:buAutoNum type="circleNumDbPlain"/>
            </a:pPr>
            <a:r>
              <a:rPr lang="zh-CN" altLang="en-US" sz="2400" dirty="0">
                <a:latin typeface="Times New Roman" panose="02020603050405020304" pitchFamily="18" charset="0"/>
                <a:ea typeface="宋体" panose="02010600030101010101" pitchFamily="2" charset="-122"/>
              </a:rPr>
              <a:t>行为形成</a:t>
            </a:r>
            <a:r>
              <a:rPr lang="en-US" altLang="zh-CN" sz="2400" dirty="0">
                <a:latin typeface="Times New Roman" panose="02020603050405020304" pitchFamily="18" charset="0"/>
                <a:ea typeface="宋体" panose="02010600030101010101" pitchFamily="2" charset="-122"/>
              </a:rPr>
              <a:t>(production)</a:t>
            </a:r>
            <a:r>
              <a:rPr lang="zh-CN" altLang="en-US" sz="2400" dirty="0">
                <a:latin typeface="Times New Roman" panose="02020603050405020304" pitchFamily="18" charset="0"/>
                <a:ea typeface="宋体" panose="02010600030101010101" pitchFamily="2" charset="-122"/>
              </a:rPr>
              <a:t>：演练一下示范者的行为；</a:t>
            </a:r>
            <a:endParaRPr lang="en-US" altLang="zh-CN" sz="2400" dirty="0">
              <a:latin typeface="Times New Roman" panose="02020603050405020304" pitchFamily="18" charset="0"/>
              <a:ea typeface="宋体" panose="02010600030101010101" pitchFamily="2" charset="-122"/>
            </a:endParaRPr>
          </a:p>
          <a:p>
            <a:pPr marL="914400" lvl="1" indent="-457200">
              <a:lnSpc>
                <a:spcPct val="150000"/>
              </a:lnSpc>
              <a:buFont typeface="+mj-ea"/>
              <a:buAutoNum type="circleNumDbPlain"/>
            </a:pPr>
            <a:r>
              <a:rPr lang="zh-CN" altLang="en-US" sz="2400" dirty="0">
                <a:latin typeface="Times New Roman" panose="02020603050405020304" pitchFamily="18" charset="0"/>
                <a:ea typeface="宋体" panose="02010600030101010101" pitchFamily="2" charset="-122"/>
              </a:rPr>
              <a:t>动机（</a:t>
            </a:r>
            <a:r>
              <a:rPr lang="en-US" altLang="zh-CN" sz="2400" dirty="0">
                <a:latin typeface="Times New Roman" panose="02020603050405020304" pitchFamily="18" charset="0"/>
                <a:ea typeface="宋体" panose="02010600030101010101" pitchFamily="2" charset="-122"/>
              </a:rPr>
              <a:t>motivation</a:t>
            </a:r>
            <a:r>
              <a:rPr lang="zh-CN" altLang="en-US" sz="2400" dirty="0">
                <a:latin typeface="Times New Roman" panose="02020603050405020304" pitchFamily="18" charset="0"/>
                <a:ea typeface="宋体" panose="02010600030101010101" pitchFamily="2" charset="-122"/>
              </a:rPr>
              <a:t>）：遇到相同或类似的情境时，愿意表现该行为。</a:t>
            </a:r>
            <a:endParaRPr lang="en-US" altLang="zh-CN" sz="2400" dirty="0">
              <a:latin typeface="Times New Roman" panose="02020603050405020304" pitchFamily="18" charset="0"/>
              <a:ea typeface="宋体" panose="02010600030101010101" pitchFamily="2" charset="-122"/>
            </a:endParaRPr>
          </a:p>
        </p:txBody>
      </p:sp>
      <p:sp>
        <p:nvSpPr>
          <p:cNvPr id="89091" name="标题 1"/>
          <p:cNvSpPr>
            <a:spLocks noGrp="1"/>
          </p:cNvSpPr>
          <p:nvPr>
            <p:ph type="title"/>
          </p:nvPr>
        </p:nvSpPr>
        <p:spPr>
          <a:xfrm>
            <a:off x="1970088" y="44450"/>
            <a:ext cx="7173912" cy="1152525"/>
          </a:xfrm>
        </p:spPr>
        <p:txBody>
          <a:bodyPr/>
          <a:lstStyle/>
          <a:p>
            <a:r>
              <a:rPr lang="en-US" altLang="zh-CN" dirty="0"/>
              <a:t>SCT</a:t>
            </a:r>
            <a:r>
              <a:rPr lang="zh-CN" altLang="en-US" dirty="0"/>
              <a:t>中行为的影响因素</a:t>
            </a:r>
          </a:p>
        </p:txBody>
      </p:sp>
    </p:spTree>
    <p:extLst>
      <p:ext uri="{BB962C8B-B14F-4D97-AF65-F5344CB8AC3E}">
        <p14:creationId xmlns:p14="http://schemas.microsoft.com/office/powerpoint/2010/main" val="3043566395"/>
      </p:ext>
    </p:extLst>
  </p:cSld>
  <p:clrMapOvr>
    <a:masterClrMapping/>
  </p:clrMapOvr>
  <p:transition spd="slow">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a:xfrm>
            <a:off x="395288" y="1628775"/>
            <a:ext cx="8229600" cy="4824413"/>
          </a:xfrm>
        </p:spPr>
        <p:txBody>
          <a:bodyPr/>
          <a:lstStyle/>
          <a:p>
            <a:r>
              <a:rPr lang="zh-CN" altLang="en-US" sz="2800" b="1" dirty="0">
                <a:solidFill>
                  <a:schemeClr val="bg2"/>
                </a:solidFill>
                <a:latin typeface="黑体" panose="02010609060101010101" pitchFamily="49" charset="-122"/>
                <a:ea typeface="黑体" panose="02010609060101010101" pitchFamily="49" charset="-122"/>
              </a:rPr>
              <a:t>强化</a:t>
            </a:r>
            <a:r>
              <a:rPr lang="en-US" altLang="zh-CN" sz="2800" b="1" dirty="0">
                <a:solidFill>
                  <a:schemeClr val="bg2"/>
                </a:solidFill>
                <a:latin typeface="Times New Roman" panose="02020603050405020304" pitchFamily="18" charset="0"/>
                <a:ea typeface="宋体" panose="02010600030101010101" pitchFamily="2" charset="-122"/>
              </a:rPr>
              <a:t>(</a:t>
            </a:r>
            <a:r>
              <a:rPr lang="en-US" altLang="zh-CN" sz="2800" b="1" dirty="0">
                <a:solidFill>
                  <a:schemeClr val="bg2"/>
                </a:solidFill>
                <a:latin typeface="Times New Roman" panose="02020603050405020304" pitchFamily="18" charset="0"/>
                <a:ea typeface="黑体" panose="02010609060101010101" pitchFamily="49" charset="-122"/>
              </a:rPr>
              <a:t>reinforcement):</a:t>
            </a:r>
            <a:r>
              <a:rPr lang="zh-CN" altLang="en-US" sz="2800" dirty="0">
                <a:latin typeface="黑体" panose="02010609060101010101" pitchFamily="49" charset="-122"/>
                <a:ea typeface="黑体" panose="02010609060101010101" pitchFamily="49" charset="-122"/>
              </a:rPr>
              <a:t>能</a:t>
            </a:r>
            <a:r>
              <a:rPr lang="zh-CN" altLang="en-US" sz="2800" dirty="0" smtClean="0">
                <a:latin typeface="黑体" panose="02010609060101010101" pitchFamily="49" charset="-122"/>
                <a:ea typeface="黑体" panose="02010609060101010101" pitchFamily="49" charset="-122"/>
              </a:rPr>
              <a:t>增加个人</a:t>
            </a:r>
            <a:r>
              <a:rPr lang="zh-CN" altLang="en-US" sz="2800" dirty="0">
                <a:latin typeface="黑体" panose="02010609060101010101" pitchFamily="49" charset="-122"/>
                <a:ea typeface="黑体" panose="02010609060101010101" pitchFamily="49" charset="-122"/>
              </a:rPr>
              <a:t>行为再发生可能性的，对个人行为的反应。分为外部强化、内部强化；正向强化、负向强化</a:t>
            </a:r>
            <a:endParaRPr lang="en-US" altLang="zh-CN" sz="2800" dirty="0">
              <a:latin typeface="黑体" panose="02010609060101010101" pitchFamily="49" charset="-122"/>
              <a:ea typeface="黑体" panose="02010609060101010101" pitchFamily="49" charset="-122"/>
            </a:endParaRPr>
          </a:p>
          <a:p>
            <a:pPr lvl="1">
              <a:spcBef>
                <a:spcPts val="1200"/>
              </a:spcBef>
            </a:pPr>
            <a:r>
              <a:rPr lang="zh-CN" altLang="en-US" dirty="0"/>
              <a:t>正向强化：行为发生之后出现令人愉悦的刺激</a:t>
            </a:r>
            <a:endParaRPr lang="en-US" altLang="zh-CN" dirty="0"/>
          </a:p>
          <a:p>
            <a:pPr lvl="1">
              <a:spcBef>
                <a:spcPts val="1200"/>
              </a:spcBef>
            </a:pPr>
            <a:r>
              <a:rPr lang="zh-CN" altLang="en-US" dirty="0"/>
              <a:t>负向强化：行为发生的后果使得令人不愉快、不舒服的刺激（感受）得到减轻或消除。（比如：身体活动之后，体重减轻）</a:t>
            </a:r>
          </a:p>
          <a:p>
            <a:pPr marL="342900" lvl="1" indent="-342900"/>
            <a:endParaRPr lang="en-US" altLang="zh-CN" sz="2400" dirty="0">
              <a:latin typeface="黑体" panose="02010609060101010101" pitchFamily="49" charset="-122"/>
              <a:ea typeface="黑体" panose="02010609060101010101" pitchFamily="49" charset="-122"/>
            </a:endParaRPr>
          </a:p>
          <a:p>
            <a:endParaRPr lang="en-US" altLang="zh-CN" dirty="0">
              <a:latin typeface="Times New Roman" panose="02020603050405020304" pitchFamily="18" charset="0"/>
              <a:ea typeface="宋体" panose="02010600030101010101" pitchFamily="2" charset="-122"/>
            </a:endParaRPr>
          </a:p>
        </p:txBody>
      </p:sp>
      <p:sp>
        <p:nvSpPr>
          <p:cNvPr id="90115" name="标题 1"/>
          <p:cNvSpPr>
            <a:spLocks noGrp="1"/>
          </p:cNvSpPr>
          <p:nvPr>
            <p:ph type="title"/>
          </p:nvPr>
        </p:nvSpPr>
        <p:spPr>
          <a:xfrm>
            <a:off x="1970088" y="44450"/>
            <a:ext cx="7173912" cy="1152525"/>
          </a:xfrm>
        </p:spPr>
        <p:txBody>
          <a:bodyPr/>
          <a:lstStyle/>
          <a:p>
            <a:r>
              <a:rPr lang="en-US" altLang="zh-CN" dirty="0"/>
              <a:t>SCT</a:t>
            </a:r>
            <a:r>
              <a:rPr lang="zh-CN" altLang="en-US" dirty="0"/>
              <a:t>中行为的影响因素</a:t>
            </a:r>
          </a:p>
        </p:txBody>
      </p:sp>
    </p:spTree>
    <p:extLst>
      <p:ext uri="{BB962C8B-B14F-4D97-AF65-F5344CB8AC3E}">
        <p14:creationId xmlns:p14="http://schemas.microsoft.com/office/powerpoint/2010/main" val="259310749"/>
      </p:ext>
    </p:extLst>
  </p:cSld>
  <p:clrMapOvr>
    <a:masterClrMapping/>
  </p:clrMapOvr>
  <p:transition spd="slow">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solidFill>
                  <a:schemeClr val="bg2"/>
                </a:solidFill>
              </a:rPr>
              <a:t>惩罚：</a:t>
            </a:r>
            <a:r>
              <a:rPr lang="zh-CN" altLang="en-US" dirty="0" smtClean="0"/>
              <a:t>与</a:t>
            </a:r>
            <a:r>
              <a:rPr lang="zh-CN" altLang="en-US" dirty="0"/>
              <a:t>强化相反。通过惩罚可以降低行为再发生的可能性。</a:t>
            </a:r>
            <a:endParaRPr lang="en-US" altLang="zh-CN" dirty="0"/>
          </a:p>
          <a:p>
            <a:pPr lvl="1"/>
            <a:r>
              <a:rPr lang="en-US" altLang="zh-CN" dirty="0"/>
              <a:t>I</a:t>
            </a:r>
            <a:r>
              <a:rPr lang="zh-CN" altLang="en-US" dirty="0"/>
              <a:t>型惩罚：行为发生后通过厌恶刺激（不愉快的感受）减少今后行为的发生频率。偷东西之后</a:t>
            </a:r>
            <a:r>
              <a:rPr lang="zh-CN" altLang="en-US" dirty="0">
                <a:solidFill>
                  <a:schemeClr val="bg2"/>
                </a:solidFill>
              </a:rPr>
              <a:t>挨打</a:t>
            </a:r>
            <a:endParaRPr lang="en-US" altLang="zh-CN" dirty="0">
              <a:solidFill>
                <a:schemeClr val="bg2"/>
              </a:solidFill>
            </a:endParaRPr>
          </a:p>
          <a:p>
            <a:pPr lvl="1"/>
            <a:r>
              <a:rPr lang="en-US" altLang="zh-CN" dirty="0"/>
              <a:t>II</a:t>
            </a:r>
            <a:r>
              <a:rPr lang="zh-CN" altLang="en-US" dirty="0"/>
              <a:t>型惩罚：行为发生后，通过消除使人愉悦的刺激来减少今后类似行为的发生频率。比如：工人违反规章制度后扣</a:t>
            </a:r>
            <a:r>
              <a:rPr lang="zh-CN" altLang="en-US" dirty="0">
                <a:solidFill>
                  <a:schemeClr val="bg2"/>
                </a:solidFill>
              </a:rPr>
              <a:t>奖金</a:t>
            </a:r>
          </a:p>
        </p:txBody>
      </p:sp>
      <p:sp>
        <p:nvSpPr>
          <p:cNvPr id="7" name="标题 1">
            <a:extLst>
              <a:ext uri="{FF2B5EF4-FFF2-40B4-BE49-F238E27FC236}">
                <a16:creationId xmlns:a16="http://schemas.microsoft.com/office/drawing/2014/main" id="{D5B610DC-B7C7-4299-80D5-8850534ECC2C}"/>
              </a:ext>
            </a:extLst>
          </p:cNvPr>
          <p:cNvSpPr>
            <a:spLocks noGrp="1"/>
          </p:cNvSpPr>
          <p:nvPr>
            <p:ph type="title"/>
          </p:nvPr>
        </p:nvSpPr>
        <p:spPr>
          <a:xfrm>
            <a:off x="2143125" y="214313"/>
            <a:ext cx="6500813" cy="1143000"/>
          </a:xfrm>
        </p:spPr>
        <p:txBody>
          <a:bodyPr/>
          <a:lstStyle/>
          <a:p>
            <a:r>
              <a:rPr lang="en-US" altLang="zh-CN" dirty="0"/>
              <a:t>SCT</a:t>
            </a:r>
            <a:r>
              <a:rPr lang="zh-CN" altLang="en-US" dirty="0"/>
              <a:t>中行为的影响因素</a:t>
            </a:r>
          </a:p>
        </p:txBody>
      </p:sp>
    </p:spTree>
    <p:extLst>
      <p:ext uri="{BB962C8B-B14F-4D97-AF65-F5344CB8AC3E}">
        <p14:creationId xmlns:p14="http://schemas.microsoft.com/office/powerpoint/2010/main" val="132209159"/>
      </p:ext>
    </p:extLst>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p:cNvSpPr>
            <a:spLocks noChangeArrowheads="1"/>
          </p:cNvSpPr>
          <p:nvPr/>
        </p:nvSpPr>
        <p:spPr bwMode="ltGray">
          <a:xfrm rot="-2707007">
            <a:off x="880269" y="2250281"/>
            <a:ext cx="3449638" cy="3463925"/>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1726 w 21600"/>
              <a:gd name="T13" fmla="*/ 0 h 21600"/>
              <a:gd name="T14" fmla="*/ 19874 w 21600"/>
              <a:gd name="T15" fmla="*/ 7031 h 21600"/>
            </a:gdLst>
            <a:ahLst/>
            <a:cxnLst>
              <a:cxn ang="T8">
                <a:pos x="T0" y="T1"/>
              </a:cxn>
              <a:cxn ang="T9">
                <a:pos x="T2" y="T3"/>
              </a:cxn>
              <a:cxn ang="T10">
                <a:pos x="T4" y="T5"/>
              </a:cxn>
              <a:cxn ang="T11">
                <a:pos x="T6" y="T7"/>
              </a:cxn>
            </a:cxnLst>
            <a:rect l="T12" t="T13" r="T14" b="T15"/>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lnTo>
                  <a:pt x="5908" y="5862"/>
                </a:lnTo>
                <a:close/>
              </a:path>
            </a:pathLst>
          </a:custGeom>
          <a:solidFill>
            <a:schemeClr val="folHlink"/>
          </a:solidFill>
          <a:ln w="9525">
            <a:round/>
            <a:headEnd/>
            <a:tailEnd/>
          </a:ln>
          <a:scene3d>
            <a:camera prst="legacyObliqueBottomRight"/>
            <a:lightRig rig="legacyFlat2" dir="t"/>
          </a:scene3d>
          <a:sp3d extrusionH="100000" prstMaterial="legacyPlastic">
            <a:bevelT w="13500" h="13500" prst="angle"/>
            <a:bevelB w="13500" h="13500" prst="angle"/>
            <a:extrusionClr>
              <a:schemeClr val="folHlink"/>
            </a:extrusionClr>
            <a:contourClr>
              <a:schemeClr val="folHlink"/>
            </a:contourClr>
          </a:sp3d>
        </p:spPr>
        <p:txBody>
          <a:bodyPr wrap="none" anchor="ctr">
            <a:flatTx/>
          </a:bodyPr>
          <a:lstStyle/>
          <a:p>
            <a:endParaRPr lang="zh-CN" altLang="en-US"/>
          </a:p>
        </p:txBody>
      </p:sp>
      <p:sp>
        <p:nvSpPr>
          <p:cNvPr id="294915" name="AutoShape 3"/>
          <p:cNvSpPr>
            <a:spLocks noChangeArrowheads="1"/>
          </p:cNvSpPr>
          <p:nvPr/>
        </p:nvSpPr>
        <p:spPr bwMode="invGray">
          <a:xfrm rot="2692993" flipH="1" flipV="1">
            <a:off x="879475" y="2212975"/>
            <a:ext cx="3449638"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gradFill rotWithShape="1">
            <a:gsLst>
              <a:gs pos="0">
                <a:schemeClr val="accent2"/>
              </a:gs>
              <a:gs pos="100000">
                <a:schemeClr val="accent2">
                  <a:gamma/>
                  <a:tint val="73725"/>
                  <a:invGamma/>
                </a:schemeClr>
              </a:gs>
            </a:gsLst>
            <a:lin ang="5400000" scaled="1"/>
          </a:gradFill>
          <a:ln w="9525" algn="ctr">
            <a:noFill/>
            <a:miter lim="800000"/>
            <a:headEnd/>
            <a:tailEnd/>
          </a:ln>
          <a:effectLst/>
          <a:scene3d>
            <a:camera prst="legacyObliqueBottomRight"/>
            <a:lightRig rig="legacyFlat3" dir="b"/>
          </a:scene3d>
          <a:sp3d extrusionH="100000" prstMaterial="legacyMetal">
            <a:bevelT w="13500" h="13500" prst="angle"/>
            <a:bevelB w="13500" h="13500" prst="angle"/>
            <a:extrusionClr>
              <a:schemeClr val="accent2"/>
            </a:extrusionClr>
          </a:sp3d>
        </p:spPr>
        <p:txBody>
          <a:bodyPr wrap="none" anchor="ctr">
            <a:flatTx/>
          </a:bodyPr>
          <a:lstStyle/>
          <a:p>
            <a:pPr eaLnBrk="1" hangingPunct="1">
              <a:defRPr/>
            </a:pPr>
            <a:endParaRPr lang="zh-CN" altLang="en-US">
              <a:latin typeface="Arial" charset="0"/>
            </a:endParaRPr>
          </a:p>
        </p:txBody>
      </p:sp>
      <p:sp>
        <p:nvSpPr>
          <p:cNvPr id="87044" name="Rectangle 4"/>
          <p:cNvSpPr>
            <a:spLocks noChangeArrowheads="1"/>
          </p:cNvSpPr>
          <p:nvPr/>
        </p:nvSpPr>
        <p:spPr bwMode="black">
          <a:xfrm>
            <a:off x="4784725" y="2578100"/>
            <a:ext cx="3508375"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nSpc>
                <a:spcPct val="110000"/>
              </a:lnSpc>
              <a:spcBef>
                <a:spcPct val="0"/>
              </a:spcBef>
              <a:buFontTx/>
              <a:buNone/>
            </a:pPr>
            <a:r>
              <a:rPr kumimoji="0" lang="zh-CN" altLang="en-US" sz="2400" b="1" dirty="0">
                <a:solidFill>
                  <a:srgbClr val="000000"/>
                </a:solidFill>
                <a:latin typeface="Arial" panose="020B0604020202020204" pitchFamily="34" charset="0"/>
                <a:ea typeface="宋体" panose="02010600030101010101" pitchFamily="2" charset="-122"/>
              </a:rPr>
              <a:t>影响健康的四类因素</a:t>
            </a:r>
          </a:p>
          <a:p>
            <a:pPr>
              <a:lnSpc>
                <a:spcPct val="110000"/>
              </a:lnSpc>
              <a:spcBef>
                <a:spcPct val="0"/>
              </a:spcBef>
              <a:buFontTx/>
              <a:buNone/>
            </a:pPr>
            <a:endParaRPr kumimoji="0" lang="en-US" altLang="zh-CN" sz="1000" b="1" dirty="0">
              <a:solidFill>
                <a:srgbClr val="000000"/>
              </a:solidFill>
              <a:latin typeface="Arial" panose="020B0604020202020204" pitchFamily="34" charset="0"/>
              <a:ea typeface="宋体" panose="02010600030101010101" pitchFamily="2" charset="-122"/>
            </a:endParaRPr>
          </a:p>
          <a:p>
            <a:pPr>
              <a:lnSpc>
                <a:spcPct val="110000"/>
              </a:lnSpc>
              <a:spcBef>
                <a:spcPct val="0"/>
              </a:spcBef>
              <a:buFontTx/>
              <a:buNone/>
            </a:pPr>
            <a:r>
              <a:rPr kumimoji="0" lang="zh-CN" altLang="en-US" sz="1800" b="1" dirty="0">
                <a:solidFill>
                  <a:srgbClr val="000000"/>
                </a:solidFill>
                <a:latin typeface="Arial" panose="020B0604020202020204" pitchFamily="34" charset="0"/>
                <a:ea typeface="宋体" panose="02010600030101010101" pitchFamily="2" charset="-122"/>
              </a:rPr>
              <a:t>其中，行为与生活方式因素所占比重达</a:t>
            </a:r>
            <a:r>
              <a:rPr kumimoji="0" lang="en-US" altLang="zh-CN" sz="1800" b="1" dirty="0">
                <a:solidFill>
                  <a:srgbClr val="000000"/>
                </a:solidFill>
                <a:latin typeface="Arial" panose="020B0604020202020204" pitchFamily="34" charset="0"/>
                <a:ea typeface="宋体" panose="02010600030101010101" pitchFamily="2" charset="-122"/>
              </a:rPr>
              <a:t>40% - 50%</a:t>
            </a:r>
            <a:r>
              <a:rPr kumimoji="0" lang="zh-CN" altLang="en-US" sz="1800" b="1" dirty="0">
                <a:solidFill>
                  <a:srgbClr val="000000"/>
                </a:solidFill>
                <a:latin typeface="Arial" panose="020B0604020202020204" pitchFamily="34" charset="0"/>
                <a:ea typeface="宋体" panose="02010600030101010101" pitchFamily="2" charset="-122"/>
              </a:rPr>
              <a:t>。</a:t>
            </a:r>
            <a:endParaRPr kumimoji="0" lang="en-US" altLang="zh-CN" sz="1800" b="1" dirty="0">
              <a:solidFill>
                <a:srgbClr val="000000"/>
              </a:solidFill>
              <a:latin typeface="Arial" panose="020B0604020202020204" pitchFamily="34" charset="0"/>
              <a:ea typeface="宋体" panose="02010600030101010101" pitchFamily="2" charset="-122"/>
            </a:endParaRPr>
          </a:p>
        </p:txBody>
      </p:sp>
      <p:sp>
        <p:nvSpPr>
          <p:cNvPr id="87045" name="Line 5"/>
          <p:cNvSpPr>
            <a:spLocks noChangeShapeType="1"/>
          </p:cNvSpPr>
          <p:nvPr/>
        </p:nvSpPr>
        <p:spPr bwMode="auto">
          <a:xfrm flipH="1">
            <a:off x="4803775" y="2417763"/>
            <a:ext cx="4763" cy="30956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4918" name="AutoShape 6"/>
          <p:cNvSpPr>
            <a:spLocks noChangeArrowheads="1"/>
          </p:cNvSpPr>
          <p:nvPr/>
        </p:nvSpPr>
        <p:spPr bwMode="gray">
          <a:xfrm rot="2692993">
            <a:off x="877888" y="1771650"/>
            <a:ext cx="3805237" cy="3816350"/>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gradFill rotWithShape="1">
            <a:gsLst>
              <a:gs pos="0">
                <a:schemeClr val="hlink"/>
              </a:gs>
              <a:gs pos="100000">
                <a:schemeClr val="hlink">
                  <a:gamma/>
                  <a:tint val="73725"/>
                  <a:invGamma/>
                </a:schemeClr>
              </a:gs>
            </a:gsLst>
            <a:lin ang="5400000" scaled="1"/>
          </a:gradFill>
          <a:ln w="9525" algn="ctr">
            <a:noFill/>
            <a:miter lim="800000"/>
            <a:headEnd/>
            <a:tailEnd/>
          </a:ln>
          <a:effectLst/>
          <a:scene3d>
            <a:camera prst="legacyObliqueBottomRight"/>
            <a:lightRig rig="legacyFlat3" dir="b"/>
          </a:scene3d>
          <a:sp3d extrusionH="100000" prstMaterial="legacyMetal">
            <a:bevelT w="13500" h="13500" prst="angle"/>
            <a:bevelB w="13500" h="13500" prst="angle"/>
            <a:extrusionClr>
              <a:schemeClr val="hlink"/>
            </a:extrusionClr>
          </a:sp3d>
        </p:spPr>
        <p:txBody>
          <a:bodyPr wrap="none" anchor="ctr">
            <a:flatTx/>
          </a:bodyPr>
          <a:lstStyle/>
          <a:p>
            <a:pPr eaLnBrk="1" hangingPunct="1">
              <a:defRPr/>
            </a:pPr>
            <a:endParaRPr lang="zh-CN" altLang="en-US">
              <a:latin typeface="Arial" charset="0"/>
            </a:endParaRPr>
          </a:p>
        </p:txBody>
      </p:sp>
      <p:sp>
        <p:nvSpPr>
          <p:cNvPr id="294919" name="AutoShape 7"/>
          <p:cNvSpPr>
            <a:spLocks noChangeArrowheads="1"/>
          </p:cNvSpPr>
          <p:nvPr/>
        </p:nvSpPr>
        <p:spPr bwMode="black">
          <a:xfrm rot="18907007" flipV="1">
            <a:off x="787766" y="2096590"/>
            <a:ext cx="3790876" cy="3471862"/>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solidFill>
            <a:srgbClr val="0033CC"/>
          </a:solidFill>
          <a:ln>
            <a:headEnd/>
            <a:tailEnd/>
          </a:ln>
        </p:spPr>
        <p:style>
          <a:lnRef idx="0">
            <a:schemeClr val="accent3"/>
          </a:lnRef>
          <a:fillRef idx="3">
            <a:schemeClr val="accent3"/>
          </a:fillRef>
          <a:effectRef idx="3">
            <a:schemeClr val="accent3"/>
          </a:effectRef>
          <a:fontRef idx="minor">
            <a:schemeClr val="lt1"/>
          </a:fontRef>
        </p:style>
        <p:txBody>
          <a:bodyPr wrap="none" anchor="ctr">
            <a:flatTx/>
          </a:bodyPr>
          <a:lstStyle/>
          <a:p>
            <a:pPr eaLnBrk="1" hangingPunct="1">
              <a:defRPr/>
            </a:pPr>
            <a:endParaRPr lang="zh-CN" altLang="en-US">
              <a:solidFill>
                <a:srgbClr val="FF0000"/>
              </a:solidFill>
              <a:latin typeface="Arial" charset="0"/>
            </a:endParaRPr>
          </a:p>
        </p:txBody>
      </p:sp>
      <p:sp>
        <p:nvSpPr>
          <p:cNvPr id="87050" name="WordArt 8"/>
          <p:cNvSpPr>
            <a:spLocks noChangeArrowheads="1" noChangeShapeType="1" noTextEdit="1"/>
          </p:cNvSpPr>
          <p:nvPr/>
        </p:nvSpPr>
        <p:spPr bwMode="gray">
          <a:xfrm rot="-2607704">
            <a:off x="979488" y="2924175"/>
            <a:ext cx="1839912" cy="7334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1863572"/>
              </a:avLst>
            </a:prstTxWarp>
          </a:bodyPr>
          <a:lstStyle/>
          <a:p>
            <a:pPr algn="ctr"/>
            <a:r>
              <a:rPr lang="zh-CN" altLang="en-US" b="1" kern="10" dirty="0">
                <a:solidFill>
                  <a:schemeClr val="bg1"/>
                </a:solidFill>
                <a:latin typeface="黑体" panose="02010609060101010101" pitchFamily="49" charset="-122"/>
                <a:ea typeface="黑体" panose="02010609060101010101" pitchFamily="49" charset="-122"/>
              </a:rPr>
              <a:t>环境因素</a:t>
            </a:r>
          </a:p>
        </p:txBody>
      </p:sp>
      <p:sp>
        <p:nvSpPr>
          <p:cNvPr id="87051" name="WordArt 9"/>
          <p:cNvSpPr>
            <a:spLocks noChangeArrowheads="1" noChangeShapeType="1" noTextEdit="1"/>
          </p:cNvSpPr>
          <p:nvPr/>
        </p:nvSpPr>
        <p:spPr bwMode="white">
          <a:xfrm rot="2855621">
            <a:off x="2128044" y="2310606"/>
            <a:ext cx="2517775" cy="13446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140541"/>
              </a:avLst>
            </a:prstTxWarp>
          </a:bodyPr>
          <a:lstStyle/>
          <a:p>
            <a:pPr algn="ctr"/>
            <a:r>
              <a:rPr lang="zh-CN" altLang="en-US" sz="600" b="1" kern="10" dirty="0">
                <a:solidFill>
                  <a:schemeClr val="bg1"/>
                </a:solidFill>
                <a:latin typeface="黑体" panose="02010609060101010101" pitchFamily="49" charset="-122"/>
                <a:ea typeface="黑体" panose="02010609060101010101" pitchFamily="49" charset="-122"/>
              </a:rPr>
              <a:t>行为与生活方式因素</a:t>
            </a:r>
          </a:p>
        </p:txBody>
      </p:sp>
      <p:sp>
        <p:nvSpPr>
          <p:cNvPr id="87052" name="WordArt 10"/>
          <p:cNvSpPr>
            <a:spLocks noChangeArrowheads="1" noChangeShapeType="1" noTextEdit="1"/>
          </p:cNvSpPr>
          <p:nvPr/>
        </p:nvSpPr>
        <p:spPr bwMode="gray">
          <a:xfrm rot="2855621">
            <a:off x="919162" y="4035426"/>
            <a:ext cx="2162175" cy="10795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Down">
              <a:avLst>
                <a:gd name="adj" fmla="val 1367497"/>
              </a:avLst>
            </a:prstTxWarp>
          </a:bodyPr>
          <a:lstStyle/>
          <a:p>
            <a:pPr algn="ctr"/>
            <a:r>
              <a:rPr lang="zh-CN" altLang="en-US" b="1" kern="10">
                <a:latin typeface="+mn-ea"/>
                <a:ea typeface="+mn-ea"/>
                <a:cs typeface="+mn-ea"/>
              </a:rPr>
              <a:t>生物遗传因素</a:t>
            </a:r>
          </a:p>
        </p:txBody>
      </p:sp>
      <p:sp>
        <p:nvSpPr>
          <p:cNvPr id="87053" name="WordArt 11"/>
          <p:cNvSpPr>
            <a:spLocks noChangeArrowheads="1" noChangeShapeType="1" noTextEdit="1"/>
          </p:cNvSpPr>
          <p:nvPr/>
        </p:nvSpPr>
        <p:spPr bwMode="gray">
          <a:xfrm rot="-2860605">
            <a:off x="2055019" y="3874294"/>
            <a:ext cx="2522537" cy="1120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Down">
              <a:avLst>
                <a:gd name="adj" fmla="val 1230145"/>
              </a:avLst>
            </a:prstTxWarp>
          </a:bodyPr>
          <a:lstStyle/>
          <a:p>
            <a:pPr algn="ctr"/>
            <a:r>
              <a:rPr lang="zh-CN" altLang="en-US" sz="800" b="1" kern="10">
                <a:latin typeface="黑体" panose="02010609060101010101" pitchFamily="49" charset="-122"/>
                <a:ea typeface="黑体" panose="02010609060101010101" pitchFamily="49" charset="-122"/>
              </a:rPr>
              <a:t>医疗卫生服务因素</a:t>
            </a:r>
          </a:p>
        </p:txBody>
      </p:sp>
      <p:sp>
        <p:nvSpPr>
          <p:cNvPr id="87054" name="Text Box 12"/>
          <p:cNvSpPr txBox="1">
            <a:spLocks noChangeArrowheads="1"/>
          </p:cNvSpPr>
          <p:nvPr/>
        </p:nvSpPr>
        <p:spPr bwMode="gray">
          <a:xfrm>
            <a:off x="1916113" y="3500438"/>
            <a:ext cx="1736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50000"/>
              </a:spcBef>
              <a:buFontTx/>
              <a:buNone/>
            </a:pPr>
            <a:r>
              <a:rPr kumimoji="0" lang="zh-CN" altLang="en-US" sz="1800" b="1" dirty="0">
                <a:solidFill>
                  <a:srgbClr val="000000"/>
                </a:solidFill>
                <a:latin typeface="Arial" panose="020B0604020202020204" pitchFamily="34" charset="0"/>
                <a:ea typeface="宋体" panose="02010600030101010101" pitchFamily="2" charset="-122"/>
              </a:rPr>
              <a:t>影响健康的四类因素</a:t>
            </a:r>
            <a:endParaRPr kumimoji="0" lang="en-US" altLang="zh-CN" sz="1800" b="1" dirty="0">
              <a:solidFill>
                <a:srgbClr val="000000"/>
              </a:solidFill>
              <a:latin typeface="Arial" panose="020B0604020202020204" pitchFamily="34" charset="0"/>
              <a:ea typeface="宋体" panose="02010600030101010101" pitchFamily="2" charset="-122"/>
            </a:endParaRPr>
          </a:p>
        </p:txBody>
      </p:sp>
      <p:sp>
        <p:nvSpPr>
          <p:cNvPr id="87055" name="Line 23"/>
          <p:cNvSpPr>
            <a:spLocks noChangeShapeType="1"/>
          </p:cNvSpPr>
          <p:nvPr/>
        </p:nvSpPr>
        <p:spPr bwMode="auto">
          <a:xfrm rot="16200000" flipH="1">
            <a:off x="6600032" y="1332706"/>
            <a:ext cx="6350" cy="3557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6" name="Rectangle 24"/>
          <p:cNvSpPr>
            <a:spLocks noGrp="1" noChangeArrowheads="1"/>
          </p:cNvSpPr>
          <p:nvPr>
            <p:ph type="title"/>
          </p:nvPr>
        </p:nvSpPr>
        <p:spPr>
          <a:xfrm>
            <a:off x="846138" y="188913"/>
            <a:ext cx="8229600" cy="711200"/>
          </a:xfrm>
        </p:spPr>
        <p:txBody>
          <a:bodyPr/>
          <a:lstStyle/>
          <a:p>
            <a:pPr algn="ctr" eaLnBrk="1" hangingPunct="1"/>
            <a:r>
              <a:rPr lang="zh-CN" altLang="en-US" dirty="0">
                <a:ea typeface="宋体" panose="02010600030101010101" pitchFamily="2" charset="-122"/>
              </a:rPr>
              <a:t>影响</a:t>
            </a:r>
            <a:r>
              <a:rPr lang="zh-CN" altLang="en-US" sz="4000" dirty="0">
                <a:ea typeface="宋体" panose="02010600030101010101" pitchFamily="2" charset="-122"/>
              </a:rPr>
              <a:t>健康的主要因素</a:t>
            </a:r>
          </a:p>
        </p:txBody>
      </p:sp>
    </p:spTree>
    <p:extLst>
      <p:ext uri="{BB962C8B-B14F-4D97-AF65-F5344CB8AC3E}">
        <p14:creationId xmlns:p14="http://schemas.microsoft.com/office/powerpoint/2010/main" val="129365222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2"/>
          <p:cNvSpPr>
            <a:spLocks noGrp="1"/>
          </p:cNvSpPr>
          <p:nvPr>
            <p:ph type="ftr" sz="quarter" idx="4294967295"/>
          </p:nvPr>
        </p:nvSpPr>
        <p:spPr bwMode="auto">
          <a:xfrm>
            <a:off x="3635896" y="5661245"/>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dirty="0">
                <a:solidFill>
                  <a:schemeClr val="bg2"/>
                </a:solidFill>
              </a:rPr>
              <a:t>Copyright Gina Green 2004</a:t>
            </a:r>
          </a:p>
        </p:txBody>
      </p:sp>
      <p:sp>
        <p:nvSpPr>
          <p:cNvPr id="96259" name="Text Box 2"/>
          <p:cNvSpPr txBox="1">
            <a:spLocks noChangeArrowheads="1"/>
          </p:cNvSpPr>
          <p:nvPr/>
        </p:nvSpPr>
        <p:spPr bwMode="auto">
          <a:xfrm>
            <a:off x="2339752" y="1054100"/>
            <a:ext cx="5095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b="1" dirty="0">
                <a:solidFill>
                  <a:schemeClr val="bg2"/>
                </a:solidFill>
                <a:latin typeface="Arial" charset="0"/>
              </a:rPr>
              <a:t>Operation (what happens with consequence)</a:t>
            </a:r>
            <a:endParaRPr lang="en-US" altLang="zh-CN" dirty="0">
              <a:solidFill>
                <a:schemeClr val="bg2"/>
              </a:solidFill>
              <a:latin typeface="Arial" charset="0"/>
            </a:endParaRPr>
          </a:p>
        </p:txBody>
      </p:sp>
      <p:sp>
        <p:nvSpPr>
          <p:cNvPr id="96260" name="Text Box 3"/>
          <p:cNvSpPr txBox="1">
            <a:spLocks noChangeArrowheads="1"/>
          </p:cNvSpPr>
          <p:nvPr/>
        </p:nvSpPr>
        <p:spPr bwMode="auto">
          <a:xfrm>
            <a:off x="2460068" y="1624013"/>
            <a:ext cx="1300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b="1" dirty="0">
                <a:solidFill>
                  <a:schemeClr val="bg2"/>
                </a:solidFill>
                <a:latin typeface="Arial" charset="0"/>
              </a:rPr>
              <a:t>Presented</a:t>
            </a:r>
            <a:endParaRPr lang="en-US" altLang="zh-CN" b="1" dirty="0">
              <a:solidFill>
                <a:schemeClr val="bg2"/>
              </a:solidFill>
            </a:endParaRPr>
          </a:p>
          <a:p>
            <a:pPr eaLnBrk="1" hangingPunct="1"/>
            <a:r>
              <a:rPr lang="en-US" altLang="zh-CN" b="1" dirty="0">
                <a:solidFill>
                  <a:schemeClr val="bg2"/>
                </a:solidFill>
              </a:rPr>
              <a:t>        +</a:t>
            </a:r>
          </a:p>
        </p:txBody>
      </p:sp>
      <p:sp>
        <p:nvSpPr>
          <p:cNvPr id="96261" name="Text Box 4"/>
          <p:cNvSpPr txBox="1">
            <a:spLocks noChangeArrowheads="1"/>
          </p:cNvSpPr>
          <p:nvPr/>
        </p:nvSpPr>
        <p:spPr bwMode="auto">
          <a:xfrm>
            <a:off x="5943600" y="1567282"/>
            <a:ext cx="13624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b="1" dirty="0">
                <a:solidFill>
                  <a:schemeClr val="bg2"/>
                </a:solidFill>
                <a:latin typeface="Arial" charset="0"/>
              </a:rPr>
              <a:t>Withdrawn</a:t>
            </a:r>
          </a:p>
          <a:p>
            <a:pPr eaLnBrk="1" hangingPunct="1"/>
            <a:r>
              <a:rPr lang="en-US" altLang="zh-CN" b="1" dirty="0">
                <a:solidFill>
                  <a:schemeClr val="bg2"/>
                </a:solidFill>
                <a:latin typeface="Arial" charset="0"/>
              </a:rPr>
              <a:t>        -</a:t>
            </a:r>
            <a:endParaRPr lang="en-US" altLang="zh-CN" b="1" dirty="0">
              <a:solidFill>
                <a:schemeClr val="bg2"/>
              </a:solidFill>
            </a:endParaRPr>
          </a:p>
        </p:txBody>
      </p:sp>
      <p:sp>
        <p:nvSpPr>
          <p:cNvPr id="96262" name="Text Box 5"/>
          <p:cNvSpPr txBox="1">
            <a:spLocks noChangeArrowheads="1"/>
          </p:cNvSpPr>
          <p:nvPr/>
        </p:nvSpPr>
        <p:spPr bwMode="auto">
          <a:xfrm rot="-5400000">
            <a:off x="-909076" y="3705319"/>
            <a:ext cx="3890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b="1" dirty="0">
                <a:solidFill>
                  <a:schemeClr val="bg2"/>
                </a:solidFill>
                <a:latin typeface="Arial" charset="0"/>
              </a:rPr>
              <a:t>Effect (what happens to behavior)</a:t>
            </a:r>
            <a:endParaRPr lang="en-US" altLang="zh-CN" dirty="0">
              <a:solidFill>
                <a:schemeClr val="bg2"/>
              </a:solidFill>
            </a:endParaRPr>
          </a:p>
        </p:txBody>
      </p:sp>
      <p:sp>
        <p:nvSpPr>
          <p:cNvPr id="96263" name="Line 6"/>
          <p:cNvSpPr>
            <a:spLocks noChangeShapeType="1"/>
          </p:cNvSpPr>
          <p:nvPr/>
        </p:nvSpPr>
        <p:spPr bwMode="auto">
          <a:xfrm flipV="1">
            <a:off x="1752600" y="22860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4" name="Line 7"/>
          <p:cNvSpPr>
            <a:spLocks noChangeShapeType="1"/>
          </p:cNvSpPr>
          <p:nvPr/>
        </p:nvSpPr>
        <p:spPr bwMode="auto">
          <a:xfrm>
            <a:off x="1752600" y="46482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5" name="Text Box 9"/>
          <p:cNvSpPr txBox="1">
            <a:spLocks noChangeArrowheads="1"/>
          </p:cNvSpPr>
          <p:nvPr/>
        </p:nvSpPr>
        <p:spPr bwMode="auto">
          <a:xfrm>
            <a:off x="2438400" y="2466975"/>
            <a:ext cx="1595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a:solidFill>
                  <a:schemeClr val="bg2"/>
                </a:solidFill>
                <a:latin typeface="Arial" charset="0"/>
              </a:rPr>
              <a:t>Positive </a:t>
            </a:r>
          </a:p>
          <a:p>
            <a:pPr eaLnBrk="1" hangingPunct="1"/>
            <a:r>
              <a:rPr lang="en-US" altLang="zh-CN">
                <a:solidFill>
                  <a:schemeClr val="bg2"/>
                </a:solidFill>
                <a:latin typeface="Arial" charset="0"/>
              </a:rPr>
              <a:t>reinforcement</a:t>
            </a:r>
          </a:p>
        </p:txBody>
      </p:sp>
      <p:sp>
        <p:nvSpPr>
          <p:cNvPr id="96266" name="Text Box 11"/>
          <p:cNvSpPr txBox="1">
            <a:spLocks noChangeArrowheads="1"/>
          </p:cNvSpPr>
          <p:nvPr/>
        </p:nvSpPr>
        <p:spPr bwMode="auto">
          <a:xfrm>
            <a:off x="5943600" y="2390775"/>
            <a:ext cx="1595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a:solidFill>
                  <a:schemeClr val="bg2"/>
                </a:solidFill>
                <a:latin typeface="Arial" charset="0"/>
              </a:rPr>
              <a:t>Negative </a:t>
            </a:r>
          </a:p>
          <a:p>
            <a:pPr eaLnBrk="1" hangingPunct="1"/>
            <a:r>
              <a:rPr lang="en-US" altLang="zh-CN">
                <a:solidFill>
                  <a:schemeClr val="bg2"/>
                </a:solidFill>
                <a:latin typeface="Arial" charset="0"/>
              </a:rPr>
              <a:t>reinforcement</a:t>
            </a:r>
          </a:p>
        </p:txBody>
      </p:sp>
      <p:sp>
        <p:nvSpPr>
          <p:cNvPr id="96267" name="Text Box 12"/>
          <p:cNvSpPr txBox="1">
            <a:spLocks noChangeArrowheads="1"/>
          </p:cNvSpPr>
          <p:nvPr/>
        </p:nvSpPr>
        <p:spPr bwMode="auto">
          <a:xfrm>
            <a:off x="2047920" y="4246562"/>
            <a:ext cx="2570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dirty="0">
                <a:solidFill>
                  <a:schemeClr val="bg2"/>
                </a:solidFill>
                <a:latin typeface="Arial" charset="0"/>
              </a:rPr>
              <a:t>Type I punishment</a:t>
            </a:r>
          </a:p>
          <a:p>
            <a:pPr eaLnBrk="1" hangingPunct="1"/>
            <a:r>
              <a:rPr lang="en-US" altLang="zh-CN" dirty="0">
                <a:solidFill>
                  <a:schemeClr val="bg2"/>
                </a:solidFill>
                <a:latin typeface="Arial" charset="0"/>
              </a:rPr>
              <a:t>(contingent stimulation)</a:t>
            </a:r>
          </a:p>
        </p:txBody>
      </p:sp>
      <p:sp>
        <p:nvSpPr>
          <p:cNvPr id="96268" name="Text Box 13"/>
          <p:cNvSpPr txBox="1">
            <a:spLocks noChangeArrowheads="1"/>
          </p:cNvSpPr>
          <p:nvPr/>
        </p:nvSpPr>
        <p:spPr bwMode="auto">
          <a:xfrm>
            <a:off x="5364088" y="4246562"/>
            <a:ext cx="2570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a:solidFill>
                  <a:schemeClr val="bg2"/>
                </a:solidFill>
                <a:latin typeface="Arial" charset="0"/>
              </a:rPr>
              <a:t>Type II punishment</a:t>
            </a:r>
          </a:p>
          <a:p>
            <a:pPr eaLnBrk="1" hangingPunct="1"/>
            <a:r>
              <a:rPr lang="en-US" altLang="zh-CN">
                <a:solidFill>
                  <a:schemeClr val="bg2"/>
                </a:solidFill>
                <a:latin typeface="Arial" charset="0"/>
              </a:rPr>
              <a:t>(removal of reinforcers)</a:t>
            </a:r>
          </a:p>
        </p:txBody>
      </p:sp>
      <p:cxnSp>
        <p:nvCxnSpPr>
          <p:cNvPr id="15" name="直接箭头连接符 14"/>
          <p:cNvCxnSpPr/>
          <p:nvPr/>
        </p:nvCxnSpPr>
        <p:spPr>
          <a:xfrm flipH="1" flipV="1">
            <a:off x="1641475" y="2132806"/>
            <a:ext cx="1588" cy="114379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直接箭头连接符 17"/>
          <p:cNvCxnSpPr/>
          <p:nvPr/>
        </p:nvCxnSpPr>
        <p:spPr>
          <a:xfrm rot="5400000">
            <a:off x="1104900" y="4568825"/>
            <a:ext cx="1071562"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655606"/>
      </p:ext>
    </p:extLst>
  </p:cSld>
  <p:clrMapOvr>
    <a:masterClrMapping/>
  </p:clrMapOvr>
  <p:transition spd="slow">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CDDF8D80-6216-48B5-856A-647BA3D304FF}" type="slidenum">
              <a:rPr lang="en-US" altLang="zh-CN"/>
              <a:pPr eaLnBrk="1" hangingPunct="1"/>
              <a:t>31</a:t>
            </a:fld>
            <a:endParaRPr lang="en-US" altLang="zh-CN"/>
          </a:p>
        </p:txBody>
      </p:sp>
      <p:sp>
        <p:nvSpPr>
          <p:cNvPr id="94211" name="Rectangle 2"/>
          <p:cNvSpPr>
            <a:spLocks noGrp="1" noChangeArrowheads="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solidFill>
                  <a:schemeClr val="bg1"/>
                </a:solidFill>
              </a:rPr>
              <a:t>社会认知理论的强化</a:t>
            </a:r>
          </a:p>
        </p:txBody>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外部强化</a:t>
            </a:r>
          </a:p>
          <a:p>
            <a:pPr>
              <a:buFont typeface="Symbol" pitchFamily="18" charset="2"/>
              <a:buNone/>
            </a:pPr>
            <a:r>
              <a:rPr lang="zh-CN" altLang="en-US"/>
              <a:t>    外部强通过他人的反应或其它环境因素来实现。作为刺激人们参与某项活动有效，但不能维持长期的改变。</a:t>
            </a:r>
          </a:p>
          <a:p>
            <a:pPr>
              <a:buFont typeface="Symbol" pitchFamily="18" charset="2"/>
              <a:buNone/>
            </a:pPr>
            <a:endParaRPr lang="zh-CN" altLang="en-US"/>
          </a:p>
          <a:p>
            <a:pPr>
              <a:buFont typeface="Symbol" pitchFamily="18" charset="2"/>
              <a:buNone/>
            </a:pPr>
            <a:r>
              <a:rPr lang="zh-CN" altLang="en-US"/>
              <a:t>   内部强化 </a:t>
            </a:r>
          </a:p>
          <a:p>
            <a:pPr>
              <a:buFont typeface="Symbol" pitchFamily="18" charset="2"/>
              <a:buNone/>
            </a:pPr>
            <a:r>
              <a:rPr lang="zh-CN" altLang="en-US"/>
              <a:t>    来自于个人的经验或者价值观。</a:t>
            </a:r>
          </a:p>
          <a:p>
            <a:pPr>
              <a:buFont typeface="Symbol" pitchFamily="18" charset="2"/>
              <a:buNone/>
            </a:pPr>
            <a:r>
              <a:rPr lang="zh-CN" altLang="en-US"/>
              <a:t>     结果预期，结果期望</a:t>
            </a:r>
          </a:p>
        </p:txBody>
      </p:sp>
    </p:spTree>
    <p:extLst>
      <p:ext uri="{BB962C8B-B14F-4D97-AF65-F5344CB8AC3E}">
        <p14:creationId xmlns:p14="http://schemas.microsoft.com/office/powerpoint/2010/main" val="4021569905"/>
      </p:ext>
    </p:extLst>
  </p:cSld>
  <p:clrMapOvr>
    <a:masterClrMapping/>
  </p:clrMapOvr>
  <p:transition spd="slow">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395288" y="1884363"/>
            <a:ext cx="8462962" cy="3848100"/>
          </a:xfrm>
        </p:spPr>
        <p:txBody>
          <a:bodyPr/>
          <a:lstStyle/>
          <a:p>
            <a:r>
              <a:rPr lang="zh-CN" altLang="en-US" sz="2800" dirty="0">
                <a:solidFill>
                  <a:schemeClr val="bg2"/>
                </a:solidFill>
                <a:ea typeface="宋体" panose="02010600030101010101" pitchFamily="2" charset="-122"/>
              </a:rPr>
              <a:t>自我效能</a:t>
            </a:r>
            <a:r>
              <a:rPr lang="en-US" altLang="zh-CN" sz="2800" b="1"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(self-efficacy)</a:t>
            </a:r>
            <a:r>
              <a:rPr lang="zh-CN" altLang="en-US" sz="2800" b="1"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a:solidFill>
                <a:schemeClr val="bg2"/>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800" dirty="0">
                <a:latin typeface="黑体" panose="02010609060101010101" pitchFamily="49" charset="-122"/>
                <a:ea typeface="黑体" panose="02010609060101010101" pitchFamily="49" charset="-122"/>
              </a:rPr>
              <a:t>是</a:t>
            </a:r>
            <a:r>
              <a:rPr lang="zh-CN" altLang="en-US" sz="2800" dirty="0" smtClean="0">
                <a:latin typeface="黑体" panose="02010609060101010101" pitchFamily="49" charset="-122"/>
                <a:ea typeface="黑体" panose="02010609060101010101" pitchFamily="49" charset="-122"/>
              </a:rPr>
              <a:t>个体有能力执行</a:t>
            </a:r>
            <a:r>
              <a:rPr lang="zh-CN" altLang="en-US" sz="2800" dirty="0">
                <a:latin typeface="黑体" panose="02010609060101010101" pitchFamily="49" charset="-122"/>
                <a:ea typeface="黑体" panose="02010609060101010101" pitchFamily="49" charset="-122"/>
              </a:rPr>
              <a:t>并坚持某一行为活动的能力的</a:t>
            </a:r>
            <a:r>
              <a:rPr lang="zh-CN" altLang="en-US" sz="2800" dirty="0" smtClean="0">
                <a:latin typeface="黑体" panose="02010609060101010101" pitchFamily="49" charset="-122"/>
                <a:ea typeface="黑体" panose="02010609060101010101" pitchFamily="49" charset="-122"/>
              </a:rPr>
              <a:t>自信程度。</a:t>
            </a:r>
            <a:endParaRPr lang="en-US" altLang="zh-CN" sz="2800" dirty="0">
              <a:latin typeface="黑体" panose="02010609060101010101" pitchFamily="49" charset="-122"/>
              <a:ea typeface="黑体" panose="02010609060101010101" pitchFamily="49" charset="-122"/>
            </a:endParaRPr>
          </a:p>
          <a:p>
            <a:pPr lvl="1">
              <a:lnSpc>
                <a:spcPct val="150000"/>
              </a:lnSpc>
              <a:buFontTx/>
              <a:buNone/>
            </a:pP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成功地完成过某行为</a:t>
            </a:r>
            <a:r>
              <a:rPr lang="en-US" altLang="zh-CN" sz="2400" dirty="0" smtClean="0">
                <a:latin typeface="Times New Roman" panose="02020603050405020304" pitchFamily="18" charset="0"/>
                <a:ea typeface="黑体" panose="02010609060101010101" pitchFamily="49" charset="-122"/>
              </a:rPr>
              <a:t>(performance </a:t>
            </a:r>
            <a:r>
              <a:rPr lang="en-US" altLang="zh-CN" sz="2400" dirty="0">
                <a:latin typeface="Times New Roman" panose="02020603050405020304" pitchFamily="18" charset="0"/>
                <a:ea typeface="黑体" panose="02010609060101010101" pitchFamily="49" charset="-122"/>
              </a:rPr>
              <a:t>accomplishments )</a:t>
            </a:r>
          </a:p>
          <a:p>
            <a:pPr lvl="1">
              <a:lnSpc>
                <a:spcPct val="150000"/>
              </a:lnSpc>
              <a:buFontTx/>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间接经验的示范</a:t>
            </a:r>
            <a:r>
              <a:rPr lang="en-US" altLang="zh-CN" sz="2400" dirty="0">
                <a:latin typeface="Times New Roman" panose="02020603050405020304" pitchFamily="18" charset="0"/>
                <a:ea typeface="黑体" panose="02010609060101010101" pitchFamily="49" charset="-122"/>
              </a:rPr>
              <a:t>(vicarious experience </a:t>
            </a:r>
            <a:r>
              <a:rPr lang="zh-CN" altLang="en-US" sz="2400" dirty="0">
                <a:latin typeface="Times New Roman" panose="02020603050405020304" pitchFamily="18" charset="0"/>
                <a:ea typeface="黑体" panose="02010609060101010101" pitchFamily="49" charset="-122"/>
              </a:rPr>
              <a:t>）</a:t>
            </a:r>
            <a:endParaRPr lang="en-US" altLang="zh-CN" sz="2400" dirty="0">
              <a:latin typeface="Times New Roman" panose="02020603050405020304" pitchFamily="18" charset="0"/>
              <a:ea typeface="黑体" panose="02010609060101010101" pitchFamily="49" charset="-122"/>
            </a:endParaRPr>
          </a:p>
          <a:p>
            <a:pPr lvl="1">
              <a:lnSpc>
                <a:spcPct val="150000"/>
              </a:lnSpc>
              <a:buFontTx/>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口头劝说</a:t>
            </a:r>
            <a:r>
              <a:rPr lang="en-US" altLang="zh-CN" sz="2400" dirty="0">
                <a:latin typeface="Times New Roman" panose="02020603050405020304" pitchFamily="18" charset="0"/>
                <a:ea typeface="黑体" panose="02010609060101010101" pitchFamily="49" charset="-122"/>
              </a:rPr>
              <a:t>(verbal persuasion )</a:t>
            </a:r>
          </a:p>
          <a:p>
            <a:pPr lvl="1">
              <a:lnSpc>
                <a:spcPct val="150000"/>
              </a:lnSpc>
              <a:buFontTx/>
              <a:buNone/>
            </a:pPr>
            <a:r>
              <a:rPr lang="en-US" altLang="zh-CN" sz="2400" dirty="0">
                <a:latin typeface="黑体" panose="02010609060101010101" pitchFamily="49" charset="-122"/>
                <a:ea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情感</a:t>
            </a:r>
            <a:r>
              <a:rPr lang="zh-CN" altLang="en-US" sz="2400" dirty="0">
                <a:latin typeface="黑体" panose="02010609060101010101" pitchFamily="49" charset="-122"/>
                <a:ea typeface="黑体" panose="02010609060101010101" pitchFamily="49" charset="-122"/>
              </a:rPr>
              <a:t>激发</a:t>
            </a:r>
            <a:r>
              <a:rPr lang="en-US" altLang="zh-CN" sz="2400" dirty="0">
                <a:latin typeface="Times New Roman" panose="02020603050405020304" pitchFamily="18" charset="0"/>
                <a:ea typeface="黑体" panose="02010609060101010101" pitchFamily="49" charset="-122"/>
              </a:rPr>
              <a:t>( emotional arousal </a:t>
            </a:r>
            <a:r>
              <a:rPr lang="en-US" altLang="zh-CN" sz="2400" dirty="0" smtClean="0">
                <a:latin typeface="Times New Roman" panose="02020603050405020304" pitchFamily="18" charset="0"/>
                <a:ea typeface="黑体" panose="02010609060101010101" pitchFamily="49" charset="-122"/>
              </a:rPr>
              <a:t>)</a:t>
            </a:r>
          </a:p>
          <a:p>
            <a:pPr lvl="1">
              <a:lnSpc>
                <a:spcPct val="150000"/>
              </a:lnSpc>
              <a:buFontTx/>
              <a:buNone/>
            </a:pPr>
            <a:r>
              <a:rPr lang="en-US" altLang="zh-CN" sz="2400" dirty="0" smtClean="0">
                <a:latin typeface="Times New Roman" panose="02020603050405020304" pitchFamily="18" charset="0"/>
                <a:ea typeface="黑体" panose="02010609060101010101" pitchFamily="49" charset="-122"/>
              </a:rPr>
              <a:t>5. </a:t>
            </a:r>
            <a:r>
              <a:rPr lang="zh-CN" altLang="en-US" sz="2400" dirty="0" smtClean="0">
                <a:latin typeface="Times New Roman" panose="02020603050405020304" pitchFamily="18" charset="0"/>
                <a:ea typeface="黑体" panose="02010609060101010101" pitchFamily="49" charset="-122"/>
              </a:rPr>
              <a:t>情境条件（</a:t>
            </a:r>
            <a:r>
              <a:rPr lang="en-US" altLang="zh-CN" sz="2400" dirty="0" smtClean="0">
                <a:latin typeface="Times New Roman" panose="02020603050405020304" pitchFamily="18" charset="0"/>
                <a:ea typeface="黑体" panose="02010609060101010101" pitchFamily="49" charset="-122"/>
              </a:rPr>
              <a:t>Context</a:t>
            </a:r>
            <a:r>
              <a:rPr lang="zh-CN" altLang="en-US" sz="2400" dirty="0" smtClean="0">
                <a:latin typeface="Times New Roman" panose="02020603050405020304" pitchFamily="18" charset="0"/>
                <a:ea typeface="黑体" panose="02010609060101010101" pitchFamily="49" charset="-122"/>
              </a:rPr>
              <a:t>）</a:t>
            </a:r>
            <a:endParaRPr lang="en-US" altLang="zh-CN" sz="2400" dirty="0">
              <a:latin typeface="Times New Roman" panose="02020603050405020304" pitchFamily="18" charset="0"/>
              <a:ea typeface="黑体" panose="02010609060101010101" pitchFamily="49" charset="-122"/>
            </a:endParaRPr>
          </a:p>
        </p:txBody>
      </p:sp>
      <p:sp>
        <p:nvSpPr>
          <p:cNvPr id="92163" name="标题 1"/>
          <p:cNvSpPr>
            <a:spLocks noGrp="1"/>
          </p:cNvSpPr>
          <p:nvPr>
            <p:ph type="title"/>
          </p:nvPr>
        </p:nvSpPr>
        <p:spPr>
          <a:xfrm>
            <a:off x="1970088" y="44450"/>
            <a:ext cx="7173912" cy="1152525"/>
          </a:xfrm>
        </p:spPr>
        <p:txBody>
          <a:bodyPr/>
          <a:lstStyle/>
          <a:p>
            <a:r>
              <a:rPr lang="en-US" altLang="zh-CN" dirty="0"/>
              <a:t>SCT</a:t>
            </a:r>
            <a:r>
              <a:rPr lang="zh-CN" altLang="en-US" dirty="0"/>
              <a:t>中行为的影响因素</a:t>
            </a:r>
          </a:p>
        </p:txBody>
      </p:sp>
    </p:spTree>
    <p:extLst>
      <p:ext uri="{BB962C8B-B14F-4D97-AF65-F5344CB8AC3E}">
        <p14:creationId xmlns:p14="http://schemas.microsoft.com/office/powerpoint/2010/main" val="2143017609"/>
      </p:ext>
    </p:extLst>
  </p:cSld>
  <p:clrMapOvr>
    <a:masterClrMapping/>
  </p:clrMapOvr>
  <p:transition spd="slow">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E60A3CD7-8177-4729-8CCB-31E38CBB10BD}" type="slidenum">
              <a:rPr lang="en-US" altLang="zh-CN"/>
              <a:pPr eaLnBrk="1" hangingPunct="1"/>
              <a:t>33</a:t>
            </a:fld>
            <a:endParaRPr lang="en-US" altLang="zh-CN"/>
          </a:p>
        </p:txBody>
      </p:sp>
      <p:sp>
        <p:nvSpPr>
          <p:cNvPr id="90115" name="Rectangle 2"/>
          <p:cNvSpPr>
            <a:spLocks noGrp="1" noChangeArrowheads="1"/>
          </p:cNvSpPr>
          <p:nvPr>
            <p:ph type="title"/>
          </p:nvPr>
        </p:nvSpPr>
        <p:spPr bwMode="auto">
          <a:xfrm>
            <a:off x="1619250" y="260350"/>
            <a:ext cx="8278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solidFill>
                  <a:schemeClr val="bg1"/>
                </a:solidFill>
              </a:rPr>
              <a:t>结果期望和自我效能交互作用</a:t>
            </a:r>
          </a:p>
        </p:txBody>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人们对结果的期望很大程度上依赖于自己在既定情境中行为水平的判断。</a:t>
            </a:r>
          </a:p>
          <a:p>
            <a:pPr>
              <a:buFont typeface="Symbol" pitchFamily="18" charset="2"/>
              <a:buNone/>
            </a:pPr>
            <a:endParaRPr lang="zh-CN" altLang="en-US" dirty="0"/>
          </a:p>
          <a:p>
            <a:r>
              <a:rPr lang="zh-CN" altLang="en-US" dirty="0"/>
              <a:t>认为自己不适合走山路的司机会想象到车祸或身体受伤的结果；而对自己能力有充分信心的司机会预期到顺利愉快的场景。</a:t>
            </a:r>
          </a:p>
          <a:p>
            <a:pPr>
              <a:buFont typeface="Symbol" pitchFamily="18" charset="2"/>
              <a:buNone/>
            </a:pPr>
            <a:endParaRPr lang="en-US" altLang="zh-CN" dirty="0"/>
          </a:p>
        </p:txBody>
      </p:sp>
    </p:spTree>
    <p:extLst>
      <p:ext uri="{BB962C8B-B14F-4D97-AF65-F5344CB8AC3E}">
        <p14:creationId xmlns:p14="http://schemas.microsoft.com/office/powerpoint/2010/main" val="1772501832"/>
      </p:ext>
    </p:extLst>
  </p:cSld>
  <p:clrMapOvr>
    <a:masterClrMapping/>
  </p:clrMapOvr>
  <p:transition spd="slow">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内容占位符 2"/>
          <p:cNvSpPr>
            <a:spLocks noGrp="1"/>
          </p:cNvSpPr>
          <p:nvPr>
            <p:ph idx="1"/>
          </p:nvPr>
        </p:nvSpPr>
        <p:spPr>
          <a:xfrm>
            <a:off x="395288" y="1628775"/>
            <a:ext cx="8229600" cy="4824413"/>
          </a:xfrm>
        </p:spPr>
        <p:txBody>
          <a:bodyPr/>
          <a:lstStyle/>
          <a:p>
            <a:pPr>
              <a:defRPr/>
            </a:pPr>
            <a:r>
              <a:rPr lang="zh-CN" altLang="en-US" sz="2800" b="1" dirty="0">
                <a:solidFill>
                  <a:schemeClr val="bg2"/>
                </a:solidFill>
                <a:latin typeface="黑体" panose="02010609060101010101" pitchFamily="49" charset="-122"/>
                <a:ea typeface="黑体" panose="02010609060101010101" pitchFamily="49" charset="-122"/>
              </a:rPr>
              <a:t>自我调控（</a:t>
            </a:r>
            <a:r>
              <a:rPr lang="en-US" altLang="zh-CN" sz="2800"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self-regulation</a:t>
            </a:r>
            <a:r>
              <a:rPr lang="zh-CN" altLang="en-US" sz="2800" b="1" dirty="0">
                <a:solidFill>
                  <a:schemeClr val="bg2"/>
                </a:solidFill>
                <a:latin typeface="黑体" panose="02010609060101010101" pitchFamily="49" charset="-122"/>
                <a:ea typeface="黑体" panose="02010609060101010101" pitchFamily="49" charset="-122"/>
              </a:rPr>
              <a:t>）：</a:t>
            </a:r>
            <a:endParaRPr lang="en-US" altLang="zh-CN" sz="2800" b="1" dirty="0">
              <a:solidFill>
                <a:schemeClr val="bg2"/>
              </a:solidFill>
              <a:latin typeface="黑体" panose="02010609060101010101" pitchFamily="49" charset="-122"/>
              <a:ea typeface="黑体" panose="02010609060101010101" pitchFamily="49" charset="-122"/>
            </a:endParaRPr>
          </a:p>
          <a:p>
            <a:pPr marL="0" indent="0">
              <a:buFont typeface="Arial" panose="020B0604020202020204" pitchFamily="34" charset="0"/>
              <a:buNone/>
              <a:defRPr/>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）自我监测（</a:t>
            </a:r>
            <a:r>
              <a:rPr lang="en-US" altLang="zh-CN" sz="1800" b="1" dirty="0">
                <a:latin typeface="黑体" panose="02010609060101010101" pitchFamily="49" charset="-122"/>
                <a:ea typeface="黑体" panose="02010609060101010101" pitchFamily="49" charset="-122"/>
              </a:rPr>
              <a:t>self-monitoring</a:t>
            </a:r>
            <a:r>
              <a:rPr lang="zh-CN" altLang="en-US" sz="1800" b="1" dirty="0">
                <a:latin typeface="黑体" panose="02010609060101010101" pitchFamily="49" charset="-122"/>
                <a:ea typeface="黑体" panose="02010609060101010101" pitchFamily="49" charset="-122"/>
              </a:rPr>
              <a:t>）：个人以系统化的方式定期检视自己的行为。</a:t>
            </a:r>
          </a:p>
          <a:p>
            <a:pPr marL="0" indent="0">
              <a:buFont typeface="Arial" panose="020B0604020202020204" pitchFamily="34" charset="0"/>
              <a:buNone/>
              <a:defRPr/>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）目标设定</a:t>
            </a:r>
            <a:r>
              <a:rPr lang="en-US" altLang="zh-CN" sz="1800" b="1" dirty="0">
                <a:latin typeface="黑体" panose="02010609060101010101" pitchFamily="49" charset="-122"/>
                <a:ea typeface="黑体" panose="02010609060101010101" pitchFamily="49" charset="-122"/>
              </a:rPr>
              <a:t>(goal-setting)</a:t>
            </a:r>
            <a:r>
              <a:rPr lang="zh-CN" altLang="en-US" sz="1800" b="1" dirty="0">
                <a:latin typeface="黑体" panose="02010609060101010101" pitchFamily="49" charset="-122"/>
                <a:ea typeface="黑体" panose="02010609060101010101" pitchFamily="49" charset="-122"/>
              </a:rPr>
              <a:t>：个人为自己确立希望达成的目标。目标设定也可以由个体自己完成，成为自我调控的一种途径。</a:t>
            </a:r>
          </a:p>
          <a:p>
            <a:pPr marL="0" indent="0">
              <a:buFont typeface="Arial" panose="020B0604020202020204" pitchFamily="34" charset="0"/>
              <a:buNone/>
              <a:defRPr/>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3</a:t>
            </a:r>
            <a:r>
              <a:rPr lang="zh-CN" altLang="en-US" sz="1800" b="1" dirty="0">
                <a:latin typeface="黑体" panose="02010609060101010101" pitchFamily="49" charset="-122"/>
                <a:ea typeface="黑体" panose="02010609060101010101" pitchFamily="49" charset="-122"/>
              </a:rPr>
              <a:t>）反馈</a:t>
            </a:r>
            <a:r>
              <a:rPr lang="en-US" altLang="zh-CN" sz="1800" b="1" dirty="0">
                <a:latin typeface="黑体" panose="02010609060101010101" pitchFamily="49" charset="-122"/>
                <a:ea typeface="黑体" panose="02010609060101010101" pitchFamily="49" charset="-122"/>
              </a:rPr>
              <a:t>(feedback)</a:t>
            </a:r>
            <a:r>
              <a:rPr lang="zh-CN" altLang="en-US" sz="1800" b="1" dirty="0">
                <a:latin typeface="黑体" panose="02010609060101010101" pitchFamily="49" charset="-122"/>
                <a:ea typeface="黑体" panose="02010609060101010101" pitchFamily="49" charset="-122"/>
              </a:rPr>
              <a:t>：执行目标行为的过程中，将监测到的信息作为修正行为的依据。</a:t>
            </a:r>
          </a:p>
          <a:p>
            <a:pPr marL="0" indent="0">
              <a:buFont typeface="Arial" panose="020B0604020202020204" pitchFamily="34" charset="0"/>
              <a:buNone/>
              <a:defRPr/>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4</a:t>
            </a:r>
            <a:r>
              <a:rPr lang="zh-CN" altLang="en-US" sz="1800" b="1" dirty="0">
                <a:latin typeface="黑体" panose="02010609060101010101" pitchFamily="49" charset="-122"/>
                <a:ea typeface="黑体" panose="02010609060101010101" pitchFamily="49" charset="-122"/>
              </a:rPr>
              <a:t>）自我奖励</a:t>
            </a:r>
            <a:r>
              <a:rPr lang="en-US" altLang="zh-CN" sz="1800" b="1" dirty="0">
                <a:latin typeface="黑体" panose="02010609060101010101" pitchFamily="49" charset="-122"/>
                <a:ea typeface="黑体" panose="02010609060101010101" pitchFamily="49" charset="-122"/>
              </a:rPr>
              <a:t>(self-reward)</a:t>
            </a:r>
            <a:r>
              <a:rPr lang="zh-CN" altLang="en-US" sz="1800" b="1" dirty="0">
                <a:latin typeface="黑体" panose="02010609060101010101" pitchFamily="49" charset="-122"/>
                <a:ea typeface="黑体" panose="02010609060101010101" pitchFamily="49" charset="-122"/>
              </a:rPr>
              <a:t>：当自己达成预期的成效时，给予实质的奖励。</a:t>
            </a:r>
          </a:p>
          <a:p>
            <a:pPr marL="0" indent="0">
              <a:buFont typeface="Arial" panose="020B0604020202020204" pitchFamily="34" charset="0"/>
              <a:buNone/>
              <a:defRPr/>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5</a:t>
            </a:r>
            <a:r>
              <a:rPr lang="zh-CN" altLang="en-US" sz="1800" b="1" dirty="0">
                <a:latin typeface="黑体" panose="02010609060101010101" pitchFamily="49" charset="-122"/>
                <a:ea typeface="黑体" panose="02010609060101010101" pitchFamily="49" charset="-122"/>
              </a:rPr>
              <a:t>）自我教育</a:t>
            </a:r>
            <a:r>
              <a:rPr lang="en-US" altLang="zh-CN" sz="1800" b="1" dirty="0">
                <a:latin typeface="黑体" panose="02010609060101010101" pitchFamily="49" charset="-122"/>
                <a:ea typeface="黑体" panose="02010609060101010101" pitchFamily="49" charset="-122"/>
              </a:rPr>
              <a:t>(self-instruction)</a:t>
            </a:r>
            <a:r>
              <a:rPr lang="zh-CN" altLang="en-US" sz="1800" b="1" dirty="0">
                <a:latin typeface="黑体" panose="02010609060101010101" pitchFamily="49" charset="-122"/>
                <a:ea typeface="黑体" panose="02010609060101010101" pitchFamily="49" charset="-122"/>
              </a:rPr>
              <a:t>：在执行某项行为之前及过程中，随时与自己对话、反省及自我学习。</a:t>
            </a:r>
          </a:p>
          <a:p>
            <a:pPr marL="0" indent="0">
              <a:buFont typeface="Arial" panose="020B0604020202020204" pitchFamily="34" charset="0"/>
              <a:buNone/>
              <a:defRPr/>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6</a:t>
            </a:r>
            <a:r>
              <a:rPr lang="zh-CN" altLang="en-US" sz="1800" b="1" dirty="0">
                <a:latin typeface="黑体" panose="02010609060101010101" pitchFamily="49" charset="-122"/>
                <a:ea typeface="黑体" panose="02010609060101010101" pitchFamily="49" charset="-122"/>
              </a:rPr>
              <a:t>）寻求社会支持（</a:t>
            </a:r>
            <a:r>
              <a:rPr lang="en-US" altLang="zh-CN" sz="1800" b="1" dirty="0">
                <a:latin typeface="黑体" panose="02010609060101010101" pitchFamily="49" charset="-122"/>
                <a:ea typeface="黑体" panose="02010609060101010101" pitchFamily="49" charset="-122"/>
              </a:rPr>
              <a:t>enlistment of social support</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在行为改变的过程中，争取家人及朋友的支持，以认可自己的努力。</a:t>
            </a:r>
          </a:p>
          <a:p>
            <a:pPr>
              <a:defRPr/>
            </a:pPr>
            <a:endParaRPr lang="en-US" altLang="zh-CN" sz="1800" dirty="0">
              <a:latin typeface="Times New Roman" panose="02020603050405020304" pitchFamily="18" charset="0"/>
              <a:ea typeface="宋体" panose="02010600030101010101" pitchFamily="2" charset="-122"/>
            </a:endParaRPr>
          </a:p>
        </p:txBody>
      </p:sp>
      <p:sp>
        <p:nvSpPr>
          <p:cNvPr id="91139" name="标题 1"/>
          <p:cNvSpPr>
            <a:spLocks noGrp="1"/>
          </p:cNvSpPr>
          <p:nvPr>
            <p:ph type="title"/>
          </p:nvPr>
        </p:nvSpPr>
        <p:spPr>
          <a:xfrm>
            <a:off x="1970088" y="44450"/>
            <a:ext cx="7173912" cy="1152525"/>
          </a:xfrm>
        </p:spPr>
        <p:txBody>
          <a:bodyPr/>
          <a:lstStyle/>
          <a:p>
            <a:r>
              <a:rPr lang="en-US" altLang="zh-CN" dirty="0"/>
              <a:t>SCT</a:t>
            </a:r>
            <a:r>
              <a:rPr lang="zh-CN" altLang="en-US" dirty="0"/>
              <a:t>中行为的影响因素</a:t>
            </a:r>
          </a:p>
        </p:txBody>
      </p:sp>
    </p:spTree>
    <p:extLst>
      <p:ext uri="{BB962C8B-B14F-4D97-AF65-F5344CB8AC3E}">
        <p14:creationId xmlns:p14="http://schemas.microsoft.com/office/powerpoint/2010/main" val="3867587293"/>
      </p:ext>
    </p:extLst>
  </p:cSld>
  <p:clrMapOvr>
    <a:masterClrMapping/>
  </p:clrMapOvr>
  <p:transition spd="slow">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SCT</a:t>
            </a:r>
            <a:r>
              <a:rPr lang="zh-CN" altLang="en-US" dirty="0"/>
              <a:t>理论中的行为过程</a:t>
            </a:r>
          </a:p>
        </p:txBody>
      </p:sp>
      <p:sp>
        <p:nvSpPr>
          <p:cNvPr id="3" name="内容占位符 2"/>
          <p:cNvSpPr>
            <a:spLocks noGrp="1"/>
          </p:cNvSpPr>
          <p:nvPr>
            <p:ph idx="1"/>
          </p:nvPr>
        </p:nvSpPr>
        <p:spPr/>
        <p:txBody>
          <a:bodyPr/>
          <a:lstStyle/>
          <a:p>
            <a:r>
              <a:rPr lang="zh-CN" altLang="en-US" dirty="0"/>
              <a:t>个体在一定的社会情景中，并非简单地接受刺激，而是将外部刺激加以分析，并与已有的经验相结合，从而决定行为方式。</a:t>
            </a:r>
          </a:p>
        </p:txBody>
      </p:sp>
      <p:sp>
        <p:nvSpPr>
          <p:cNvPr id="4" name="椭圆 3"/>
          <p:cNvSpPr/>
          <p:nvPr/>
        </p:nvSpPr>
        <p:spPr>
          <a:xfrm>
            <a:off x="3852000" y="4293096"/>
            <a:ext cx="1440000" cy="144016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意识加工</a:t>
            </a:r>
          </a:p>
        </p:txBody>
      </p:sp>
      <p:sp>
        <p:nvSpPr>
          <p:cNvPr id="5" name="右箭头 4"/>
          <p:cNvSpPr/>
          <p:nvPr/>
        </p:nvSpPr>
        <p:spPr>
          <a:xfrm>
            <a:off x="2267744" y="4689140"/>
            <a:ext cx="1440160" cy="64807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外界刺激</a:t>
            </a:r>
          </a:p>
        </p:txBody>
      </p:sp>
      <p:sp>
        <p:nvSpPr>
          <p:cNvPr id="6" name="弧形 5"/>
          <p:cNvSpPr/>
          <p:nvPr/>
        </p:nvSpPr>
        <p:spPr>
          <a:xfrm>
            <a:off x="3960000" y="4401176"/>
            <a:ext cx="1224000" cy="1224000"/>
          </a:xfrm>
          <a:prstGeom prst="arc">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弧形 6"/>
          <p:cNvSpPr/>
          <p:nvPr/>
        </p:nvSpPr>
        <p:spPr>
          <a:xfrm rot="11815078">
            <a:off x="3966470" y="4357649"/>
            <a:ext cx="1224000" cy="1224000"/>
          </a:xfrm>
          <a:prstGeom prst="arc">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虚尾箭头 7"/>
          <p:cNvSpPr/>
          <p:nvPr/>
        </p:nvSpPr>
        <p:spPr>
          <a:xfrm>
            <a:off x="5449036" y="4919404"/>
            <a:ext cx="958114" cy="187543"/>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虚尾箭头 8"/>
          <p:cNvSpPr/>
          <p:nvPr/>
        </p:nvSpPr>
        <p:spPr>
          <a:xfrm rot="20597409">
            <a:off x="5348810" y="4426878"/>
            <a:ext cx="958114" cy="187543"/>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虚尾箭头 9"/>
          <p:cNvSpPr/>
          <p:nvPr/>
        </p:nvSpPr>
        <p:spPr>
          <a:xfrm rot="526423">
            <a:off x="5394711" y="5336964"/>
            <a:ext cx="958114" cy="187543"/>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5386013" y="5880711"/>
            <a:ext cx="1107996" cy="369332"/>
          </a:xfrm>
          <a:prstGeom prst="rect">
            <a:avLst/>
          </a:prstGeom>
          <a:noFill/>
        </p:spPr>
        <p:txBody>
          <a:bodyPr wrap="none" rtlCol="0">
            <a:spAutoFit/>
          </a:bodyPr>
          <a:lstStyle/>
          <a:p>
            <a:r>
              <a:rPr lang="zh-CN" altLang="en-US" b="1" dirty="0">
                <a:solidFill>
                  <a:schemeClr val="bg2"/>
                </a:solidFill>
              </a:rPr>
              <a:t>行为方向</a:t>
            </a:r>
          </a:p>
        </p:txBody>
      </p:sp>
    </p:spTree>
    <p:extLst>
      <p:ext uri="{BB962C8B-B14F-4D97-AF65-F5344CB8AC3E}">
        <p14:creationId xmlns:p14="http://schemas.microsoft.com/office/powerpoint/2010/main" val="2881960508"/>
      </p:ext>
    </p:extLst>
  </p:cSld>
  <p:clrMapOvr>
    <a:masterClrMapping/>
  </p:clrMapOvr>
  <p:transition spd="slow">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4AB42C7-D892-436F-A2A9-6AFE35B6C034}"/>
              </a:ext>
            </a:extLst>
          </p:cNvPr>
          <p:cNvPicPr>
            <a:picLocks noChangeAspect="1"/>
          </p:cNvPicPr>
          <p:nvPr/>
        </p:nvPicPr>
        <p:blipFill>
          <a:blip r:embed="rId2"/>
          <a:stretch>
            <a:fillRect/>
          </a:stretch>
        </p:blipFill>
        <p:spPr>
          <a:xfrm>
            <a:off x="4211960" y="3874350"/>
            <a:ext cx="3693096" cy="2656768"/>
          </a:xfrm>
          <a:prstGeom prst="rect">
            <a:avLst/>
          </a:prstGeom>
        </p:spPr>
      </p:pic>
      <p:sp>
        <p:nvSpPr>
          <p:cNvPr id="93186" name="标题 1"/>
          <p:cNvSpPr>
            <a:spLocks noGrp="1"/>
          </p:cNvSpPr>
          <p:nvPr>
            <p:ph type="title"/>
          </p:nvPr>
        </p:nvSpPr>
        <p:spPr>
          <a:xfrm>
            <a:off x="1970088" y="44450"/>
            <a:ext cx="7173912" cy="1152525"/>
          </a:xfrm>
        </p:spPr>
        <p:txBody>
          <a:bodyPr/>
          <a:lstStyle/>
          <a:p>
            <a:r>
              <a:rPr lang="zh-CN" altLang="en-US" dirty="0"/>
              <a:t>个体与环境的相互作用</a:t>
            </a:r>
          </a:p>
        </p:txBody>
      </p:sp>
      <p:sp>
        <p:nvSpPr>
          <p:cNvPr id="93187" name="内容占位符 2"/>
          <p:cNvSpPr>
            <a:spLocks noGrp="1"/>
          </p:cNvSpPr>
          <p:nvPr>
            <p:ph idx="1"/>
          </p:nvPr>
        </p:nvSpPr>
        <p:spPr>
          <a:xfrm>
            <a:off x="323528" y="1556792"/>
            <a:ext cx="8229600" cy="3286125"/>
          </a:xfrm>
        </p:spPr>
        <p:txBody>
          <a:bodyPr/>
          <a:lstStyle/>
          <a:p>
            <a:r>
              <a:rPr lang="zh-CN" altLang="en-US" sz="2800" dirty="0">
                <a:latin typeface="宋体" panose="02010600030101010101" pitchFamily="2" charset="-122"/>
                <a:ea typeface="宋体" panose="02010600030101010101" pitchFamily="2" charset="-122"/>
              </a:rPr>
              <a:t>人类活动是个体、行为和环境动态地、相互作用的结果。这种相互作用就称之为“相互决定论”</a:t>
            </a:r>
            <a:r>
              <a:rPr lang="en-US" altLang="zh-CN" sz="2800" dirty="0">
                <a:latin typeface="Times New Roman" panose="02020603050405020304" pitchFamily="18" charset="0"/>
                <a:ea typeface="宋体" panose="02010600030101010101" pitchFamily="2" charset="-122"/>
              </a:rPr>
              <a:t>( reciprocal determinism )</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这一概念的含义是</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环境可以改变、维持或限制人的行为，但人在此过程中并非完全被动，人也能创造和改变他周围的环境。</a:t>
            </a:r>
          </a:p>
          <a:p>
            <a:pPr marL="0" indent="0"/>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21019240"/>
      </p:ext>
    </p:extLst>
  </p:cSld>
  <p:clrMapOvr>
    <a:masterClrMapping/>
  </p:clrMapOvr>
  <p:transition spd="slow">
    <p:circl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相互作用</a:t>
            </a:r>
          </a:p>
        </p:txBody>
      </p:sp>
      <p:sp>
        <p:nvSpPr>
          <p:cNvPr id="3" name="内容占位符 2"/>
          <p:cNvSpPr>
            <a:spLocks noGrp="1"/>
          </p:cNvSpPr>
          <p:nvPr>
            <p:ph idx="1"/>
          </p:nvPr>
        </p:nvSpPr>
        <p:spPr>
          <a:xfrm>
            <a:off x="457200" y="1600201"/>
            <a:ext cx="8229600" cy="1468760"/>
          </a:xfrm>
        </p:spPr>
        <p:txBody>
          <a:bodyPr/>
          <a:lstStyle/>
          <a:p>
            <a:r>
              <a:rPr lang="zh-CN" altLang="en-US" dirty="0"/>
              <a:t>意识加工的内容：人的思想、情绪、期望、信念、自我知觉、目标和意向</a:t>
            </a:r>
            <a:endParaRPr lang="en-US" altLang="zh-CN" dirty="0"/>
          </a:p>
          <a:p>
            <a:pPr marL="0" indent="0">
              <a:buNone/>
            </a:pPr>
            <a:endParaRPr lang="en-US" altLang="zh-CN" dirty="0"/>
          </a:p>
          <a:p>
            <a:endParaRPr lang="en-US" altLang="zh-CN" dirty="0"/>
          </a:p>
          <a:p>
            <a:pPr marL="0" indent="0">
              <a:buNone/>
            </a:pPr>
            <a:endParaRPr lang="zh-CN" altLang="en-US" dirty="0"/>
          </a:p>
        </p:txBody>
      </p:sp>
      <p:grpSp>
        <p:nvGrpSpPr>
          <p:cNvPr id="16" name="组合 15"/>
          <p:cNvGrpSpPr/>
          <p:nvPr/>
        </p:nvGrpSpPr>
        <p:grpSpPr>
          <a:xfrm>
            <a:off x="-1476672" y="3298216"/>
            <a:ext cx="9094770" cy="2268252"/>
            <a:chOff x="-1476672" y="4005064"/>
            <a:chExt cx="9094770" cy="2268252"/>
          </a:xfrm>
        </p:grpSpPr>
        <p:sp>
          <p:nvSpPr>
            <p:cNvPr id="13" name="弧形 12"/>
            <p:cNvSpPr/>
            <p:nvPr/>
          </p:nvSpPr>
          <p:spPr>
            <a:xfrm flipV="1">
              <a:off x="-1116631" y="5065773"/>
              <a:ext cx="7992888" cy="1133808"/>
            </a:xfrm>
            <a:prstGeom prst="arc">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15" name="组合 14"/>
            <p:cNvGrpSpPr/>
            <p:nvPr/>
          </p:nvGrpSpPr>
          <p:grpSpPr>
            <a:xfrm>
              <a:off x="-1476672" y="4005064"/>
              <a:ext cx="9094770" cy="2268252"/>
              <a:chOff x="-1141121" y="3933056"/>
              <a:chExt cx="8615203" cy="2268252"/>
            </a:xfrm>
          </p:grpSpPr>
          <p:sp>
            <p:nvSpPr>
              <p:cNvPr id="4" name="椭圆 3"/>
              <p:cNvSpPr/>
              <p:nvPr/>
            </p:nvSpPr>
            <p:spPr>
              <a:xfrm>
                <a:off x="3852000" y="4293096"/>
                <a:ext cx="1440000" cy="144016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意识加工内容</a:t>
                </a:r>
              </a:p>
            </p:txBody>
          </p:sp>
          <p:sp>
            <p:nvSpPr>
              <p:cNvPr id="5" name="椭圆 4"/>
              <p:cNvSpPr/>
              <p:nvPr/>
            </p:nvSpPr>
            <p:spPr>
              <a:xfrm>
                <a:off x="1835696" y="3933056"/>
                <a:ext cx="936104" cy="93610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生物学特性</a:t>
                </a:r>
              </a:p>
            </p:txBody>
          </p:sp>
          <p:sp>
            <p:nvSpPr>
              <p:cNvPr id="6" name="椭圆 5"/>
              <p:cNvSpPr/>
              <p:nvPr/>
            </p:nvSpPr>
            <p:spPr>
              <a:xfrm>
                <a:off x="1835696" y="5265204"/>
                <a:ext cx="936104" cy="93610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环境因素</a:t>
                </a:r>
              </a:p>
            </p:txBody>
          </p:sp>
          <p:sp>
            <p:nvSpPr>
              <p:cNvPr id="7" name="椭圆 6"/>
              <p:cNvSpPr/>
              <p:nvPr/>
            </p:nvSpPr>
            <p:spPr>
              <a:xfrm>
                <a:off x="6537978" y="4545124"/>
                <a:ext cx="936104" cy="93610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人的行为</a:t>
                </a:r>
              </a:p>
            </p:txBody>
          </p:sp>
          <p:sp>
            <p:nvSpPr>
              <p:cNvPr id="8" name="右箭头 7"/>
              <p:cNvSpPr/>
              <p:nvPr/>
            </p:nvSpPr>
            <p:spPr>
              <a:xfrm rot="1155982">
                <a:off x="2982115" y="4395949"/>
                <a:ext cx="79208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20292327">
                <a:off x="2998743" y="5355214"/>
                <a:ext cx="79208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518945" y="4887162"/>
                <a:ext cx="79208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弧形 10"/>
              <p:cNvSpPr/>
              <p:nvPr/>
            </p:nvSpPr>
            <p:spPr>
              <a:xfrm>
                <a:off x="3984517" y="4494255"/>
                <a:ext cx="2468897" cy="637213"/>
              </a:xfrm>
              <a:prstGeom prst="arc">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弧形 11"/>
              <p:cNvSpPr/>
              <p:nvPr/>
            </p:nvSpPr>
            <p:spPr>
              <a:xfrm>
                <a:off x="-1141121" y="3950738"/>
                <a:ext cx="7992888" cy="1133808"/>
              </a:xfrm>
              <a:prstGeom prst="arc">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弧形 13"/>
              <p:cNvSpPr/>
              <p:nvPr/>
            </p:nvSpPr>
            <p:spPr>
              <a:xfrm rot="13629813">
                <a:off x="1465991" y="4501468"/>
                <a:ext cx="1260000" cy="1260000"/>
              </a:xfrm>
              <a:prstGeom prst="arc">
                <a:avLst/>
              </a:prstGeom>
              <a:ln>
                <a:headEnd type="arrow"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spTree>
    <p:extLst>
      <p:ext uri="{BB962C8B-B14F-4D97-AF65-F5344CB8AC3E}">
        <p14:creationId xmlns:p14="http://schemas.microsoft.com/office/powerpoint/2010/main" val="3651849153"/>
      </p:ext>
    </p:extLst>
  </p:cSld>
  <p:clrMapOvr>
    <a:masterClrMapping/>
  </p:clrMapOvr>
  <p:transition spd="slow">
    <p:circl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1970088" y="44450"/>
            <a:ext cx="7173912" cy="1152525"/>
          </a:xfrm>
        </p:spPr>
        <p:txBody>
          <a:bodyPr/>
          <a:lstStyle/>
          <a:p>
            <a:r>
              <a:rPr lang="zh-CN" altLang="en-US" dirty="0"/>
              <a:t>应用举例</a:t>
            </a:r>
          </a:p>
        </p:txBody>
      </p:sp>
      <p:sp>
        <p:nvSpPr>
          <p:cNvPr id="95235" name="内容占位符 2"/>
          <p:cNvSpPr>
            <a:spLocks noGrp="1"/>
          </p:cNvSpPr>
          <p:nvPr>
            <p:ph idx="1"/>
          </p:nvPr>
        </p:nvSpPr>
        <p:spPr>
          <a:xfrm>
            <a:off x="357188" y="1595438"/>
            <a:ext cx="8463284" cy="4857750"/>
          </a:xfrm>
        </p:spPr>
        <p:txBody>
          <a:bodyPr/>
          <a:lstStyle/>
          <a:p>
            <a:r>
              <a:rPr lang="zh-CN" altLang="en-US" sz="2800" dirty="0">
                <a:latin typeface="宋体" panose="02010600030101010101" pitchFamily="2" charset="-122"/>
                <a:ea typeface="宋体" panose="02010600030101010101" pitchFamily="2" charset="-122"/>
              </a:rPr>
              <a:t>社会认知理论应用的基本步骤如下</a:t>
            </a:r>
            <a:r>
              <a:rPr lang="en-US" altLang="zh-CN" sz="2800" dirty="0">
                <a:latin typeface="宋体" panose="02010600030101010101" pitchFamily="2" charset="-122"/>
                <a:ea typeface="宋体" panose="02010600030101010101" pitchFamily="2" charset="-122"/>
              </a:rPr>
              <a:t>:</a:t>
            </a:r>
          </a:p>
          <a:p>
            <a:pPr lvl="1">
              <a:lnSpc>
                <a:spcPct val="150000"/>
              </a:lnSpc>
            </a:pPr>
            <a:r>
              <a:rPr lang="zh-CN" altLang="en-US" sz="2400" dirty="0" smtClean="0">
                <a:latin typeface="宋体" panose="02010600030101010101" pitchFamily="2" charset="-122"/>
                <a:ea typeface="宋体" panose="02010600030101010101" pitchFamily="2" charset="-122"/>
              </a:rPr>
              <a:t>首先，要</a:t>
            </a:r>
            <a:r>
              <a:rPr lang="zh-CN" altLang="en-US" sz="2400" dirty="0">
                <a:latin typeface="宋体" panose="02010600030101010101" pitchFamily="2" charset="-122"/>
                <a:ea typeface="宋体" panose="02010600030101010101" pitchFamily="2" charset="-122"/>
              </a:rPr>
              <a:t>确定拟干预的行为及希望达到的结果。</a:t>
            </a:r>
            <a:endParaRPr lang="en-US" altLang="zh-CN" sz="2400" dirty="0">
              <a:latin typeface="宋体" panose="02010600030101010101" pitchFamily="2" charset="-122"/>
              <a:ea typeface="宋体" panose="02010600030101010101" pitchFamily="2" charset="-122"/>
            </a:endParaRPr>
          </a:p>
          <a:p>
            <a:pPr lvl="1">
              <a:lnSpc>
                <a:spcPct val="150000"/>
              </a:lnSpc>
            </a:pPr>
            <a:r>
              <a:rPr lang="zh-CN" altLang="en-US" sz="2400" dirty="0">
                <a:latin typeface="宋体" panose="02010600030101010101" pitchFamily="2" charset="-122"/>
                <a:ea typeface="宋体" panose="02010600030101010101" pitchFamily="2" charset="-122"/>
              </a:rPr>
              <a:t>第</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步是根据社会认知理论提供的框架，鉴定出在社会认知理论中最可能影响该行为改变的变量</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概念</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lvl="1">
              <a:lnSpc>
                <a:spcPct val="150000"/>
              </a:lnSpc>
            </a:pPr>
            <a:r>
              <a:rPr lang="zh-CN" altLang="en-US" sz="2400" dirty="0">
                <a:latin typeface="宋体" panose="02010600030101010101" pitchFamily="2" charset="-122"/>
                <a:ea typeface="宋体" panose="02010600030101010101" pitchFamily="2" charset="-122"/>
              </a:rPr>
              <a:t>第</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步是将社会认知理论中提供的策略、方法落实为实用的、有意义的、能在实际生活中起作用的干预措施。</a:t>
            </a:r>
          </a:p>
          <a:p>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79811675"/>
      </p:ext>
    </p:extLst>
  </p:cSld>
  <p:clrMapOvr>
    <a:masterClrMapping/>
  </p:clrMapOvr>
  <p:transition spd="slow">
    <p:circl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a:xfrm>
            <a:off x="1970088" y="44450"/>
            <a:ext cx="7173912" cy="1152525"/>
          </a:xfrm>
        </p:spPr>
        <p:txBody>
          <a:bodyPr/>
          <a:lstStyle/>
          <a:p>
            <a:endParaRPr lang="zh-CN" altLang="en-US"/>
          </a:p>
        </p:txBody>
      </p:sp>
      <p:sp>
        <p:nvSpPr>
          <p:cNvPr id="96259" name="内容占位符 2"/>
          <p:cNvSpPr>
            <a:spLocks noGrp="1"/>
          </p:cNvSpPr>
          <p:nvPr>
            <p:ph idx="1"/>
          </p:nvPr>
        </p:nvSpPr>
        <p:spPr>
          <a:xfrm>
            <a:off x="519113" y="1670050"/>
            <a:ext cx="8229600" cy="3990975"/>
          </a:xfrm>
        </p:spPr>
        <p:txBody>
          <a:bodyPr/>
          <a:lstStyle/>
          <a:p>
            <a:pPr marL="0" indent="0">
              <a:lnSpc>
                <a:spcPct val="150000"/>
              </a:lnSpc>
              <a:buFontTx/>
              <a:buNone/>
            </a:pPr>
            <a:r>
              <a:rPr lang="zh-CN" altLang="en-US" sz="2800" dirty="0">
                <a:latin typeface="宋体" panose="02010600030101010101" pitchFamily="2" charset="-122"/>
                <a:ea typeface="宋体" panose="02010600030101010101" pitchFamily="2" charset="-122"/>
              </a:rPr>
              <a:t>这是美国的一个为帮助小学四、五年级的学生多吃蔬莱水果的学校健康教育项目</a:t>
            </a:r>
            <a:endParaRPr lang="en-US" altLang="zh-CN" sz="2800" dirty="0">
              <a:latin typeface="宋体" panose="02010600030101010101" pitchFamily="2" charset="-122"/>
              <a:ea typeface="宋体" panose="02010600030101010101" pitchFamily="2" charset="-122"/>
            </a:endParaRPr>
          </a:p>
          <a:p>
            <a:pPr marL="0" indent="0">
              <a:lnSpc>
                <a:spcPct val="150000"/>
              </a:lnSpc>
            </a:pPr>
            <a:r>
              <a:rPr lang="zh-CN" altLang="en-US" sz="2800" dirty="0">
                <a:solidFill>
                  <a:srgbClr val="006699"/>
                </a:solidFill>
                <a:latin typeface="黑体" panose="02010609060101010101" pitchFamily="49" charset="-122"/>
                <a:ea typeface="黑体" panose="02010609060101010101" pitchFamily="49" charset="-122"/>
              </a:rPr>
              <a:t>第</a:t>
            </a:r>
            <a:r>
              <a:rPr lang="en-US" altLang="zh-CN" sz="2800" dirty="0">
                <a:solidFill>
                  <a:srgbClr val="006699"/>
                </a:solidFill>
                <a:latin typeface="黑体" panose="02010609060101010101" pitchFamily="49" charset="-122"/>
                <a:ea typeface="黑体" panose="02010609060101010101" pitchFamily="49" charset="-122"/>
              </a:rPr>
              <a:t>1</a:t>
            </a:r>
            <a:r>
              <a:rPr lang="zh-CN" altLang="en-US" sz="2800" dirty="0">
                <a:solidFill>
                  <a:srgbClr val="006699"/>
                </a:solidFill>
                <a:latin typeface="黑体" panose="02010609060101010101" pitchFamily="49" charset="-122"/>
                <a:ea typeface="黑体" panose="02010609060101010101" pitchFamily="49" charset="-122"/>
              </a:rPr>
              <a:t>步，确定拟干预的行为及希望达到的结果。</a:t>
            </a:r>
            <a:endParaRPr lang="en-US" altLang="zh-CN" sz="2800" dirty="0">
              <a:solidFill>
                <a:srgbClr val="006699"/>
              </a:solidFill>
              <a:latin typeface="黑体" panose="02010609060101010101" pitchFamily="49" charset="-122"/>
              <a:ea typeface="黑体" panose="02010609060101010101" pitchFamily="49" charset="-122"/>
            </a:endParaRPr>
          </a:p>
          <a:p>
            <a:pPr lvl="1">
              <a:lnSpc>
                <a:spcPct val="150000"/>
              </a:lnSpc>
            </a:pPr>
            <a:r>
              <a:rPr lang="zh-CN" altLang="en-US" sz="2800" dirty="0">
                <a:latin typeface="宋体" panose="02010600030101010101" pitchFamily="2" charset="-122"/>
                <a:ea typeface="宋体" panose="02010600030101010101" pitchFamily="2" charset="-122"/>
              </a:rPr>
              <a:t>研究的目的是</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将学生每日蔬莱水果食用量由</a:t>
            </a:r>
            <a:r>
              <a:rPr lang="en-US" altLang="zh-CN" sz="2800" dirty="0">
                <a:latin typeface="宋体" panose="02010600030101010101" pitchFamily="2" charset="-122"/>
                <a:ea typeface="宋体" panose="02010600030101010101" pitchFamily="2" charset="-122"/>
              </a:rPr>
              <a:t>1.8-2.5</a:t>
            </a:r>
            <a:r>
              <a:rPr lang="zh-CN" altLang="en-US" sz="2800" dirty="0">
                <a:latin typeface="宋体" panose="02010600030101010101" pitchFamily="2" charset="-122"/>
                <a:ea typeface="宋体" panose="02010600030101010101" pitchFamily="2" charset="-122"/>
              </a:rPr>
              <a:t>份</a:t>
            </a:r>
            <a:r>
              <a:rPr lang="en-US" altLang="zh-CN" sz="2800" dirty="0">
                <a:latin typeface="宋体" panose="02010600030101010101" pitchFamily="2" charset="-122"/>
                <a:ea typeface="宋体" panose="02010600030101010101" pitchFamily="2" charset="-122"/>
              </a:rPr>
              <a:t>(serving)</a:t>
            </a:r>
            <a:r>
              <a:rPr lang="zh-CN" altLang="en-US" sz="2800" dirty="0">
                <a:latin typeface="宋体" panose="02010600030101010101" pitchFamily="2" charset="-122"/>
                <a:ea typeface="宋体" panose="02010600030101010101" pitchFamily="2" charset="-122"/>
              </a:rPr>
              <a:t>提高到</a:t>
            </a:r>
            <a:r>
              <a:rPr lang="en-US" altLang="zh-CN" sz="2800" dirty="0">
                <a:latin typeface="宋体" panose="02010600030101010101" pitchFamily="2" charset="-122"/>
                <a:ea typeface="宋体" panose="02010600030101010101" pitchFamily="2" charset="-122"/>
              </a:rPr>
              <a:t>5</a:t>
            </a:r>
            <a:r>
              <a:rPr lang="zh-CN" altLang="en-US" sz="2800" dirty="0">
                <a:latin typeface="宋体" panose="02010600030101010101" pitchFamily="2" charset="-122"/>
                <a:ea typeface="宋体" panose="02010600030101010101" pitchFamily="2" charset="-122"/>
              </a:rPr>
              <a:t>份</a:t>
            </a:r>
          </a:p>
          <a:p>
            <a:pPr marL="0" indent="0">
              <a:lnSpc>
                <a:spcPct val="150000"/>
              </a:lnSpc>
            </a:pP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93616428"/>
      </p:ext>
    </p:extLst>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467544" y="1484784"/>
            <a:ext cx="7826642" cy="4645831"/>
            <a:chOff x="642910" y="1571629"/>
            <a:chExt cx="8597891" cy="4644748"/>
          </a:xfrm>
          <a:noFill/>
        </p:grpSpPr>
        <p:sp>
          <p:nvSpPr>
            <p:cNvPr id="21" name="矩形 20"/>
            <p:cNvSpPr/>
            <p:nvPr/>
          </p:nvSpPr>
          <p:spPr>
            <a:xfrm>
              <a:off x="642910" y="1643050"/>
              <a:ext cx="1849817" cy="45005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233473" name="Picture 1" descr="C:\Documents and Settings\Administrator\Application Data\Tencent\Users\947156494\QQ\WinTemp\RichOle\S7FV~LX$SVY3NEPE[{GFK7B.jpg"/>
            <p:cNvPicPr>
              <a:picLocks noChangeAspect="1" noChangeArrowheads="1"/>
            </p:cNvPicPr>
            <p:nvPr/>
          </p:nvPicPr>
          <p:blipFill>
            <a:blip r:embed="rId3" cstate="print"/>
            <a:srcRect/>
            <a:stretch>
              <a:fillRect/>
            </a:stretch>
          </p:blipFill>
          <p:spPr bwMode="auto">
            <a:xfrm>
              <a:off x="2304089" y="1643050"/>
              <a:ext cx="6192688" cy="4521200"/>
            </a:xfrm>
            <a:prstGeom prst="rect">
              <a:avLst/>
            </a:prstGeom>
            <a:noFill/>
          </p:spPr>
        </p:pic>
        <p:sp>
          <p:nvSpPr>
            <p:cNvPr id="20" name="矩形 19"/>
            <p:cNvSpPr/>
            <p:nvPr/>
          </p:nvSpPr>
          <p:spPr>
            <a:xfrm>
              <a:off x="683567" y="1571629"/>
              <a:ext cx="2276698" cy="4644748"/>
            </a:xfrm>
            <a:prstGeom prst="rect">
              <a:avLst/>
            </a:prstGeom>
            <a:grpFill/>
          </p:spPr>
          <p:txBody>
            <a:bodyPr>
              <a:spAutoFit/>
            </a:bodyPr>
            <a:lstStyle/>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1.  </a:t>
              </a:r>
              <a:r>
                <a:rPr lang="zh-CN" altLang="en-US" sz="1600" spc="-150" dirty="0">
                  <a:solidFill>
                    <a:srgbClr val="000000"/>
                  </a:solidFill>
                  <a:latin typeface="微软雅黑"/>
                  <a:ea typeface="微软雅黑"/>
                  <a:cs typeface="微软雅黑"/>
                </a:rPr>
                <a:t>饮食因素</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2.  </a:t>
              </a:r>
              <a:r>
                <a:rPr lang="zh-CN" altLang="en-US" sz="1600" spc="-150" dirty="0">
                  <a:solidFill>
                    <a:srgbClr val="000000"/>
                  </a:solidFill>
                  <a:latin typeface="微软雅黑"/>
                  <a:ea typeface="微软雅黑"/>
                  <a:cs typeface="微软雅黑"/>
                </a:rPr>
                <a:t>高血压</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3.  </a:t>
              </a:r>
              <a:r>
                <a:rPr lang="zh-CN" altLang="en-US" sz="1600" spc="-150" dirty="0">
                  <a:solidFill>
                    <a:srgbClr val="000000"/>
                  </a:solidFill>
                  <a:latin typeface="微软雅黑"/>
                  <a:ea typeface="微软雅黑"/>
                  <a:cs typeface="微软雅黑"/>
                </a:rPr>
                <a:t>吸烟</a:t>
              </a: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4.  </a:t>
              </a:r>
              <a:r>
                <a:rPr lang="zh-CN" altLang="en-US" sz="1600" spc="-150" dirty="0">
                  <a:solidFill>
                    <a:srgbClr val="000000"/>
                  </a:solidFill>
                  <a:latin typeface="微软雅黑"/>
                  <a:ea typeface="微软雅黑"/>
                  <a:cs typeface="微软雅黑"/>
                </a:rPr>
                <a:t>室外</a:t>
              </a:r>
              <a:r>
                <a:rPr lang="en-US" altLang="zh-CN" sz="1600" spc="-150" dirty="0">
                  <a:solidFill>
                    <a:srgbClr val="000000"/>
                  </a:solidFill>
                  <a:latin typeface="微软雅黑"/>
                  <a:ea typeface="微软雅黑"/>
                  <a:cs typeface="微软雅黑"/>
                </a:rPr>
                <a:t>PM</a:t>
              </a:r>
              <a:r>
                <a:rPr lang="zh-CN" altLang="en-US" sz="1600" spc="-150" dirty="0">
                  <a:solidFill>
                    <a:srgbClr val="000000"/>
                  </a:solidFill>
                  <a:latin typeface="微软雅黑"/>
                  <a:ea typeface="微软雅黑"/>
                  <a:cs typeface="微软雅黑"/>
                </a:rPr>
                <a:t>污染</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5.  </a:t>
              </a:r>
              <a:r>
                <a:rPr lang="zh-CN" altLang="en-US" sz="1600" spc="-150" dirty="0">
                  <a:solidFill>
                    <a:srgbClr val="000000"/>
                  </a:solidFill>
                  <a:latin typeface="微软雅黑"/>
                  <a:ea typeface="微软雅黑"/>
                  <a:cs typeface="微软雅黑"/>
                </a:rPr>
                <a:t>室内污染</a:t>
              </a:r>
              <a:endParaRPr lang="en-US" altLang="zh-CN" sz="1600" spc="-150" dirty="0">
                <a:solidFill>
                  <a:srgbClr val="000000"/>
                </a:solidFill>
                <a:latin typeface="微软雅黑"/>
                <a:ea typeface="微软雅黑"/>
                <a:cs typeface="微软雅黑"/>
              </a:endParaRPr>
            </a:p>
            <a:p>
              <a:pPr marL="342900" indent="-342900"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6.  </a:t>
              </a:r>
              <a:r>
                <a:rPr lang="zh-CN" altLang="en-US" sz="1600" spc="-150" dirty="0">
                  <a:solidFill>
                    <a:srgbClr val="000000"/>
                  </a:solidFill>
                  <a:latin typeface="微软雅黑"/>
                  <a:ea typeface="微软雅黑"/>
                  <a:cs typeface="微软雅黑"/>
                </a:rPr>
                <a:t>高空腹血糖</a:t>
              </a:r>
              <a:endParaRPr lang="en-US" altLang="zh-CN" sz="1600" spc="-150" dirty="0">
                <a:solidFill>
                  <a:srgbClr val="000000"/>
                </a:solidFill>
                <a:latin typeface="微软雅黑"/>
                <a:ea typeface="微软雅黑"/>
                <a:cs typeface="微软雅黑"/>
              </a:endParaRPr>
            </a:p>
            <a:p>
              <a:pPr marL="342900" indent="-342900"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7.  </a:t>
              </a:r>
              <a:r>
                <a:rPr lang="zh-CN" altLang="en-US" sz="1600" spc="-150" dirty="0">
                  <a:solidFill>
                    <a:srgbClr val="000000"/>
                  </a:solidFill>
                  <a:latin typeface="微软雅黑"/>
                  <a:ea typeface="微软雅黑"/>
                  <a:cs typeface="微软雅黑"/>
                </a:rPr>
                <a:t>过度饮酒</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8.  </a:t>
              </a:r>
              <a:r>
                <a:rPr lang="zh-CN" altLang="en-US" sz="1600" spc="-150" dirty="0">
                  <a:solidFill>
                    <a:srgbClr val="000000"/>
                  </a:solidFill>
                  <a:latin typeface="微软雅黑"/>
                  <a:ea typeface="微软雅黑"/>
                  <a:cs typeface="微软雅黑"/>
                </a:rPr>
                <a:t>职业因素</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9.  </a:t>
              </a:r>
              <a:r>
                <a:rPr lang="zh-CN" altLang="en-US" sz="1600" spc="-150" dirty="0">
                  <a:solidFill>
                    <a:srgbClr val="000000"/>
                  </a:solidFill>
                  <a:latin typeface="微软雅黑"/>
                  <a:ea typeface="微软雅黑"/>
                  <a:cs typeface="微软雅黑"/>
                </a:rPr>
                <a:t>高体重指数</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10.</a:t>
              </a:r>
              <a:r>
                <a:rPr lang="zh-CN" altLang="en-US" sz="1600" spc="-150" dirty="0">
                  <a:solidFill>
                    <a:srgbClr val="000000"/>
                  </a:solidFill>
                  <a:latin typeface="微软雅黑"/>
                  <a:ea typeface="微软雅黑"/>
                  <a:cs typeface="微软雅黑"/>
                </a:rPr>
                <a:t>缺乏锻炼 </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11.</a:t>
              </a:r>
              <a:r>
                <a:rPr lang="zh-CN" altLang="en-US" sz="1600" spc="-150" dirty="0">
                  <a:solidFill>
                    <a:srgbClr val="000000"/>
                  </a:solidFill>
                  <a:latin typeface="微软雅黑"/>
                  <a:ea typeface="微软雅黑"/>
                  <a:cs typeface="微软雅黑"/>
                </a:rPr>
                <a:t>高胆固醇</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12.</a:t>
              </a:r>
              <a:r>
                <a:rPr lang="zh-CN" altLang="en-US" sz="1600" spc="-150" dirty="0">
                  <a:solidFill>
                    <a:srgbClr val="000000"/>
                  </a:solidFill>
                  <a:latin typeface="微软雅黑"/>
                  <a:ea typeface="微软雅黑"/>
                  <a:cs typeface="微软雅黑"/>
                </a:rPr>
                <a:t>药物使用</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13.</a:t>
              </a:r>
              <a:r>
                <a:rPr lang="zh-CN" altLang="en-US" sz="1600" spc="-150" dirty="0">
                  <a:solidFill>
                    <a:srgbClr val="000000"/>
                  </a:solidFill>
                  <a:latin typeface="微软雅黑"/>
                  <a:ea typeface="微软雅黑"/>
                  <a:cs typeface="微软雅黑"/>
                </a:rPr>
                <a:t>铁缺乏</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14.</a:t>
              </a:r>
              <a:r>
                <a:rPr lang="zh-CN" altLang="en-US" sz="1600" spc="-150" dirty="0">
                  <a:solidFill>
                    <a:srgbClr val="000000"/>
                  </a:solidFill>
                  <a:latin typeface="微软雅黑"/>
                  <a:ea typeface="微软雅黑"/>
                  <a:cs typeface="微软雅黑"/>
                </a:rPr>
                <a:t>性暴力</a:t>
              </a:r>
              <a:endParaRPr lang="en-US" altLang="zh-CN" sz="1600" spc="-150" dirty="0">
                <a:solidFill>
                  <a:srgbClr val="000000"/>
                </a:solidFill>
                <a:latin typeface="微软雅黑"/>
                <a:ea typeface="微软雅黑"/>
                <a:cs typeface="微软雅黑"/>
              </a:endParaRPr>
            </a:p>
            <a:p>
              <a:pPr fontAlgn="auto">
                <a:lnSpc>
                  <a:spcPts val="2300"/>
                </a:lnSpc>
                <a:spcBef>
                  <a:spcPts val="0"/>
                </a:spcBef>
                <a:spcAft>
                  <a:spcPts val="0"/>
                </a:spcAft>
                <a:defRPr/>
              </a:pPr>
              <a:r>
                <a:rPr lang="en-US" altLang="zh-CN" sz="1600" spc="-150" dirty="0">
                  <a:solidFill>
                    <a:srgbClr val="000000"/>
                  </a:solidFill>
                  <a:latin typeface="微软雅黑"/>
                  <a:ea typeface="微软雅黑"/>
                  <a:cs typeface="微软雅黑"/>
                </a:rPr>
                <a:t>15.</a:t>
              </a:r>
              <a:r>
                <a:rPr lang="zh-CN" altLang="en-US" sz="1600" spc="-150" dirty="0">
                  <a:solidFill>
                    <a:srgbClr val="000000"/>
                  </a:solidFill>
                  <a:latin typeface="微软雅黑"/>
                  <a:ea typeface="微软雅黑"/>
                  <a:cs typeface="微软雅黑"/>
                </a:rPr>
                <a:t>铅</a:t>
              </a:r>
            </a:p>
          </p:txBody>
        </p:sp>
        <p:sp>
          <p:nvSpPr>
            <p:cNvPr id="22" name="TextBox 21"/>
            <p:cNvSpPr txBox="1"/>
            <p:nvPr/>
          </p:nvSpPr>
          <p:spPr>
            <a:xfrm>
              <a:off x="8212452" y="1643050"/>
              <a:ext cx="1028349" cy="338475"/>
            </a:xfrm>
            <a:prstGeom prst="rect">
              <a:avLst/>
            </a:prstGeom>
            <a:grpFill/>
          </p:spPr>
          <p:txBody>
            <a:bodyPr>
              <a:spAutoFit/>
            </a:bodyPr>
            <a:lstStyle/>
            <a:p>
              <a:pPr fontAlgn="auto">
                <a:spcBef>
                  <a:spcPts val="0"/>
                </a:spcBef>
                <a:spcAft>
                  <a:spcPts val="0"/>
                </a:spcAft>
                <a:defRPr/>
              </a:pPr>
              <a:r>
                <a:rPr lang="en-US" altLang="zh-CN" sz="1600" b="1" dirty="0">
                  <a:solidFill>
                    <a:srgbClr val="000000"/>
                  </a:solidFill>
                  <a:latin typeface="+mn-lt"/>
                  <a:ea typeface="+mn-ea"/>
                </a:rPr>
                <a:t>16.4%</a:t>
              </a:r>
              <a:endParaRPr lang="zh-CN" altLang="en-US" sz="1600" b="1" dirty="0">
                <a:solidFill>
                  <a:srgbClr val="000000"/>
                </a:solidFill>
                <a:latin typeface="+mn-lt"/>
                <a:ea typeface="+mn-ea"/>
              </a:endParaRPr>
            </a:p>
          </p:txBody>
        </p:sp>
        <p:sp>
          <p:nvSpPr>
            <p:cNvPr id="23" name="TextBox 22"/>
            <p:cNvSpPr txBox="1"/>
            <p:nvPr/>
          </p:nvSpPr>
          <p:spPr>
            <a:xfrm>
              <a:off x="6548095" y="2000240"/>
              <a:ext cx="775177" cy="338475"/>
            </a:xfrm>
            <a:prstGeom prst="rect">
              <a:avLst/>
            </a:prstGeom>
            <a:grpFill/>
          </p:spPr>
          <p:txBody>
            <a:bodyPr wrap="none">
              <a:spAutoFit/>
            </a:bodyPr>
            <a:lstStyle/>
            <a:p>
              <a:pPr fontAlgn="auto">
                <a:spcBef>
                  <a:spcPts val="0"/>
                </a:spcBef>
                <a:spcAft>
                  <a:spcPts val="0"/>
                </a:spcAft>
                <a:defRPr/>
              </a:pPr>
              <a:r>
                <a:rPr lang="en-US" altLang="zh-CN" sz="1600" b="1" dirty="0">
                  <a:solidFill>
                    <a:srgbClr val="000000"/>
                  </a:solidFill>
                  <a:latin typeface="+mn-lt"/>
                  <a:ea typeface="+mn-ea"/>
                </a:rPr>
                <a:t>12.0%</a:t>
              </a:r>
              <a:endParaRPr lang="zh-CN" altLang="en-US" sz="1600" b="1" dirty="0">
                <a:solidFill>
                  <a:srgbClr val="000000"/>
                </a:solidFill>
                <a:latin typeface="+mn-lt"/>
                <a:ea typeface="+mn-ea"/>
              </a:endParaRPr>
            </a:p>
          </p:txBody>
        </p:sp>
        <p:sp>
          <p:nvSpPr>
            <p:cNvPr id="24" name="TextBox 23"/>
            <p:cNvSpPr txBox="1"/>
            <p:nvPr/>
          </p:nvSpPr>
          <p:spPr>
            <a:xfrm>
              <a:off x="4123476" y="3068960"/>
              <a:ext cx="1262118" cy="338475"/>
            </a:xfrm>
            <a:prstGeom prst="rect">
              <a:avLst/>
            </a:prstGeom>
            <a:grpFill/>
          </p:spPr>
          <p:txBody>
            <a:bodyPr>
              <a:spAutoFit/>
            </a:bodyPr>
            <a:lstStyle/>
            <a:p>
              <a:pPr fontAlgn="auto">
                <a:spcBef>
                  <a:spcPts val="0"/>
                </a:spcBef>
                <a:spcAft>
                  <a:spcPts val="0"/>
                </a:spcAft>
                <a:defRPr/>
              </a:pPr>
              <a:r>
                <a:rPr lang="en-US" altLang="zh-CN" sz="1600" b="1" dirty="0">
                  <a:solidFill>
                    <a:srgbClr val="000000"/>
                  </a:solidFill>
                  <a:latin typeface="+mn-lt"/>
                  <a:ea typeface="+mn-ea"/>
                </a:rPr>
                <a:t>5.2%</a:t>
              </a:r>
              <a:endParaRPr lang="zh-CN" altLang="en-US" sz="1600" b="1" dirty="0">
                <a:solidFill>
                  <a:srgbClr val="000000"/>
                </a:solidFill>
                <a:latin typeface="+mn-lt"/>
                <a:ea typeface="+mn-ea"/>
              </a:endParaRPr>
            </a:p>
          </p:txBody>
        </p:sp>
        <p:sp>
          <p:nvSpPr>
            <p:cNvPr id="25" name="TextBox 24"/>
            <p:cNvSpPr txBox="1"/>
            <p:nvPr/>
          </p:nvSpPr>
          <p:spPr>
            <a:xfrm>
              <a:off x="5151825" y="2533589"/>
              <a:ext cx="660714" cy="338475"/>
            </a:xfrm>
            <a:prstGeom prst="rect">
              <a:avLst/>
            </a:prstGeom>
            <a:grpFill/>
          </p:spPr>
          <p:txBody>
            <a:bodyPr wrap="none">
              <a:spAutoFit/>
            </a:bodyPr>
            <a:lstStyle/>
            <a:p>
              <a:pPr fontAlgn="auto">
                <a:spcBef>
                  <a:spcPts val="0"/>
                </a:spcBef>
                <a:spcAft>
                  <a:spcPts val="0"/>
                </a:spcAft>
                <a:defRPr/>
              </a:pPr>
              <a:r>
                <a:rPr lang="en-US" altLang="zh-CN" sz="1600" b="1" dirty="0">
                  <a:solidFill>
                    <a:srgbClr val="000000"/>
                  </a:solidFill>
                  <a:latin typeface="+mn-lt"/>
                  <a:ea typeface="+mn-ea"/>
                </a:rPr>
                <a:t>8.9%</a:t>
              </a:r>
              <a:endParaRPr lang="zh-CN" altLang="en-US" sz="1600" b="1" dirty="0">
                <a:solidFill>
                  <a:srgbClr val="000000"/>
                </a:solidFill>
                <a:latin typeface="+mn-lt"/>
                <a:ea typeface="+mn-ea"/>
              </a:endParaRPr>
            </a:p>
          </p:txBody>
        </p:sp>
        <p:sp>
          <p:nvSpPr>
            <p:cNvPr id="26" name="TextBox 25"/>
            <p:cNvSpPr txBox="1"/>
            <p:nvPr/>
          </p:nvSpPr>
          <p:spPr>
            <a:xfrm>
              <a:off x="4716016" y="2780928"/>
              <a:ext cx="660714" cy="338475"/>
            </a:xfrm>
            <a:prstGeom prst="rect">
              <a:avLst/>
            </a:prstGeom>
            <a:grpFill/>
          </p:spPr>
          <p:txBody>
            <a:bodyPr wrap="none">
              <a:spAutoFit/>
            </a:bodyPr>
            <a:lstStyle/>
            <a:p>
              <a:pPr fontAlgn="auto">
                <a:spcBef>
                  <a:spcPts val="0"/>
                </a:spcBef>
                <a:spcAft>
                  <a:spcPts val="0"/>
                </a:spcAft>
                <a:defRPr/>
              </a:pPr>
              <a:r>
                <a:rPr lang="en-US" altLang="zh-CN" sz="1600" b="1" dirty="0">
                  <a:solidFill>
                    <a:srgbClr val="000000"/>
                  </a:solidFill>
                  <a:latin typeface="+mn-lt"/>
                  <a:ea typeface="+mn-ea"/>
                </a:rPr>
                <a:t>6.7%</a:t>
              </a:r>
              <a:endParaRPr lang="zh-CN" altLang="en-US" sz="1600" b="1" dirty="0">
                <a:solidFill>
                  <a:srgbClr val="000000"/>
                </a:solidFill>
                <a:latin typeface="+mn-lt"/>
                <a:ea typeface="+mn-ea"/>
              </a:endParaRPr>
            </a:p>
          </p:txBody>
        </p:sp>
        <p:sp>
          <p:nvSpPr>
            <p:cNvPr id="27" name="TextBox 26"/>
            <p:cNvSpPr txBox="1"/>
            <p:nvPr/>
          </p:nvSpPr>
          <p:spPr>
            <a:xfrm>
              <a:off x="3851920" y="3356992"/>
              <a:ext cx="1533675" cy="338475"/>
            </a:xfrm>
            <a:prstGeom prst="rect">
              <a:avLst/>
            </a:prstGeom>
            <a:grpFill/>
          </p:spPr>
          <p:txBody>
            <a:bodyPr>
              <a:spAutoFit/>
            </a:bodyPr>
            <a:lstStyle/>
            <a:p>
              <a:pPr fontAlgn="auto">
                <a:spcBef>
                  <a:spcPts val="0"/>
                </a:spcBef>
                <a:spcAft>
                  <a:spcPts val="0"/>
                </a:spcAft>
                <a:defRPr/>
              </a:pPr>
              <a:r>
                <a:rPr lang="en-US" altLang="zh-CN" sz="1600" dirty="0">
                  <a:solidFill>
                    <a:srgbClr val="000000"/>
                  </a:solidFill>
                  <a:latin typeface="+mn-lt"/>
                  <a:ea typeface="+mn-ea"/>
                </a:rPr>
                <a:t>4.5%</a:t>
              </a:r>
              <a:endParaRPr lang="zh-CN" altLang="en-US" sz="1600" dirty="0">
                <a:solidFill>
                  <a:srgbClr val="000000"/>
                </a:solidFill>
                <a:latin typeface="+mn-lt"/>
                <a:ea typeface="+mn-ea"/>
              </a:endParaRPr>
            </a:p>
          </p:txBody>
        </p:sp>
        <p:sp>
          <p:nvSpPr>
            <p:cNvPr id="28" name="TextBox 27"/>
            <p:cNvSpPr txBox="1"/>
            <p:nvPr/>
          </p:nvSpPr>
          <p:spPr>
            <a:xfrm>
              <a:off x="5705551" y="2191074"/>
              <a:ext cx="660714" cy="338475"/>
            </a:xfrm>
            <a:prstGeom prst="rect">
              <a:avLst/>
            </a:prstGeom>
            <a:grpFill/>
          </p:spPr>
          <p:txBody>
            <a:bodyPr wrap="none">
              <a:spAutoFit/>
            </a:bodyPr>
            <a:lstStyle/>
            <a:p>
              <a:pPr fontAlgn="auto">
                <a:spcBef>
                  <a:spcPts val="0"/>
                </a:spcBef>
                <a:spcAft>
                  <a:spcPts val="0"/>
                </a:spcAft>
                <a:defRPr/>
              </a:pPr>
              <a:r>
                <a:rPr lang="en-US" altLang="zh-CN" sz="1600" b="1" dirty="0">
                  <a:solidFill>
                    <a:srgbClr val="000000"/>
                  </a:solidFill>
                  <a:latin typeface="+mn-lt"/>
                  <a:ea typeface="+mn-ea"/>
                </a:rPr>
                <a:t>9.4%</a:t>
              </a:r>
              <a:endParaRPr lang="zh-CN" altLang="en-US" sz="1600" b="1" dirty="0">
                <a:solidFill>
                  <a:srgbClr val="000000"/>
                </a:solidFill>
                <a:latin typeface="+mn-lt"/>
                <a:ea typeface="+mn-ea"/>
              </a:endParaRPr>
            </a:p>
          </p:txBody>
        </p:sp>
        <p:sp>
          <p:nvSpPr>
            <p:cNvPr id="29" name="TextBox 28"/>
            <p:cNvSpPr txBox="1"/>
            <p:nvPr/>
          </p:nvSpPr>
          <p:spPr>
            <a:xfrm>
              <a:off x="3886164" y="3645024"/>
              <a:ext cx="1418449" cy="338475"/>
            </a:xfrm>
            <a:prstGeom prst="rect">
              <a:avLst/>
            </a:prstGeom>
            <a:grpFill/>
          </p:spPr>
          <p:txBody>
            <a:bodyPr>
              <a:spAutoFit/>
            </a:bodyPr>
            <a:lstStyle/>
            <a:p>
              <a:pPr fontAlgn="auto">
                <a:spcBef>
                  <a:spcPts val="0"/>
                </a:spcBef>
                <a:spcAft>
                  <a:spcPts val="0"/>
                </a:spcAft>
                <a:defRPr/>
              </a:pPr>
              <a:r>
                <a:rPr lang="en-US" altLang="zh-CN" sz="1600" dirty="0">
                  <a:solidFill>
                    <a:srgbClr val="000000"/>
                  </a:solidFill>
                  <a:latin typeface="+mn-lt"/>
                  <a:ea typeface="+mn-ea"/>
                </a:rPr>
                <a:t>4.0%</a:t>
              </a:r>
              <a:endParaRPr lang="zh-CN" altLang="en-US" sz="1600" dirty="0">
                <a:solidFill>
                  <a:srgbClr val="000000"/>
                </a:solidFill>
                <a:latin typeface="+mn-lt"/>
                <a:ea typeface="+mn-ea"/>
              </a:endParaRPr>
            </a:p>
          </p:txBody>
        </p:sp>
        <p:sp>
          <p:nvSpPr>
            <p:cNvPr id="30" name="TextBox 29"/>
            <p:cNvSpPr txBox="1"/>
            <p:nvPr/>
          </p:nvSpPr>
          <p:spPr>
            <a:xfrm>
              <a:off x="3727957" y="3933056"/>
              <a:ext cx="1009782" cy="338475"/>
            </a:xfrm>
            <a:prstGeom prst="rect">
              <a:avLst/>
            </a:prstGeom>
            <a:grpFill/>
          </p:spPr>
          <p:txBody>
            <a:bodyPr>
              <a:spAutoFit/>
            </a:bodyPr>
            <a:lstStyle/>
            <a:p>
              <a:pPr fontAlgn="auto">
                <a:spcBef>
                  <a:spcPts val="0"/>
                </a:spcBef>
                <a:spcAft>
                  <a:spcPts val="0"/>
                </a:spcAft>
                <a:defRPr/>
              </a:pPr>
              <a:r>
                <a:rPr lang="en-US" altLang="zh-CN" sz="1600" dirty="0">
                  <a:solidFill>
                    <a:srgbClr val="000000"/>
                  </a:solidFill>
                  <a:latin typeface="+mn-lt"/>
                  <a:ea typeface="+mn-ea"/>
                </a:rPr>
                <a:t>3.9%</a:t>
              </a:r>
              <a:endParaRPr lang="zh-CN" altLang="en-US" sz="1600" dirty="0">
                <a:solidFill>
                  <a:srgbClr val="000000"/>
                </a:solidFill>
                <a:latin typeface="+mn-lt"/>
                <a:ea typeface="+mn-ea"/>
              </a:endParaRPr>
            </a:p>
          </p:txBody>
        </p:sp>
        <p:sp>
          <p:nvSpPr>
            <p:cNvPr id="31" name="TextBox 30"/>
            <p:cNvSpPr txBox="1"/>
            <p:nvPr/>
          </p:nvSpPr>
          <p:spPr>
            <a:xfrm>
              <a:off x="3563888" y="4221088"/>
              <a:ext cx="1011887" cy="338475"/>
            </a:xfrm>
            <a:prstGeom prst="rect">
              <a:avLst/>
            </a:prstGeom>
            <a:grpFill/>
          </p:spPr>
          <p:txBody>
            <a:bodyPr>
              <a:spAutoFit/>
            </a:bodyPr>
            <a:lstStyle/>
            <a:p>
              <a:pPr fontAlgn="auto">
                <a:spcBef>
                  <a:spcPts val="0"/>
                </a:spcBef>
                <a:spcAft>
                  <a:spcPts val="0"/>
                </a:spcAft>
                <a:defRPr/>
              </a:pPr>
              <a:r>
                <a:rPr lang="en-US" altLang="zh-CN" sz="1600" dirty="0">
                  <a:solidFill>
                    <a:srgbClr val="000000"/>
                  </a:solidFill>
                  <a:latin typeface="+mn-lt"/>
                  <a:ea typeface="+mn-ea"/>
                </a:rPr>
                <a:t>3.6%</a:t>
              </a:r>
              <a:endParaRPr lang="zh-CN" altLang="en-US" sz="1600" dirty="0">
                <a:solidFill>
                  <a:srgbClr val="000000"/>
                </a:solidFill>
                <a:latin typeface="+mn-lt"/>
                <a:ea typeface="+mn-ea"/>
              </a:endParaRPr>
            </a:p>
          </p:txBody>
        </p:sp>
        <p:sp>
          <p:nvSpPr>
            <p:cNvPr id="32" name="TextBox 31"/>
            <p:cNvSpPr txBox="1"/>
            <p:nvPr/>
          </p:nvSpPr>
          <p:spPr>
            <a:xfrm>
              <a:off x="3095127" y="4509120"/>
              <a:ext cx="1642612" cy="338475"/>
            </a:xfrm>
            <a:prstGeom prst="rect">
              <a:avLst/>
            </a:prstGeom>
            <a:grpFill/>
          </p:spPr>
          <p:txBody>
            <a:bodyPr>
              <a:spAutoFit/>
            </a:bodyPr>
            <a:lstStyle/>
            <a:p>
              <a:pPr fontAlgn="auto">
                <a:spcBef>
                  <a:spcPts val="0"/>
                </a:spcBef>
                <a:spcAft>
                  <a:spcPts val="0"/>
                </a:spcAft>
                <a:defRPr/>
              </a:pPr>
              <a:r>
                <a:rPr lang="en-US" altLang="zh-CN" sz="1600" dirty="0">
                  <a:solidFill>
                    <a:srgbClr val="000000"/>
                  </a:solidFill>
                  <a:latin typeface="+mn-lt"/>
                  <a:ea typeface="+mn-ea"/>
                </a:rPr>
                <a:t>2.0%</a:t>
              </a:r>
              <a:endParaRPr lang="zh-CN" altLang="en-US" sz="1600" dirty="0">
                <a:solidFill>
                  <a:srgbClr val="000000"/>
                </a:solidFill>
                <a:latin typeface="+mn-lt"/>
                <a:ea typeface="+mn-ea"/>
              </a:endParaRPr>
            </a:p>
          </p:txBody>
        </p:sp>
        <p:sp>
          <p:nvSpPr>
            <p:cNvPr id="33" name="TextBox 32"/>
            <p:cNvSpPr txBox="1"/>
            <p:nvPr/>
          </p:nvSpPr>
          <p:spPr>
            <a:xfrm>
              <a:off x="2699608" y="4797152"/>
              <a:ext cx="1147327" cy="338475"/>
            </a:xfrm>
            <a:prstGeom prst="rect">
              <a:avLst/>
            </a:prstGeom>
            <a:grpFill/>
          </p:spPr>
          <p:txBody>
            <a:bodyPr>
              <a:spAutoFit/>
            </a:bodyPr>
            <a:lstStyle/>
            <a:p>
              <a:pPr fontAlgn="auto">
                <a:spcBef>
                  <a:spcPts val="0"/>
                </a:spcBef>
                <a:spcAft>
                  <a:spcPts val="0"/>
                </a:spcAft>
                <a:defRPr/>
              </a:pPr>
              <a:r>
                <a:rPr lang="en-US" altLang="zh-CN" sz="1600" dirty="0">
                  <a:solidFill>
                    <a:srgbClr val="000000"/>
                  </a:solidFill>
                  <a:latin typeface="+mn-lt"/>
                  <a:ea typeface="+mn-ea"/>
                </a:rPr>
                <a:t>1.0%</a:t>
              </a:r>
              <a:endParaRPr lang="zh-CN" altLang="en-US" sz="1600" dirty="0">
                <a:solidFill>
                  <a:srgbClr val="000000"/>
                </a:solidFill>
                <a:latin typeface="+mn-lt"/>
                <a:ea typeface="+mn-ea"/>
              </a:endParaRPr>
            </a:p>
          </p:txBody>
        </p:sp>
        <p:sp>
          <p:nvSpPr>
            <p:cNvPr id="34" name="TextBox 33"/>
            <p:cNvSpPr txBox="1"/>
            <p:nvPr/>
          </p:nvSpPr>
          <p:spPr>
            <a:xfrm>
              <a:off x="2699607" y="5085184"/>
              <a:ext cx="985364" cy="338475"/>
            </a:xfrm>
            <a:prstGeom prst="rect">
              <a:avLst/>
            </a:prstGeom>
            <a:grpFill/>
          </p:spPr>
          <p:txBody>
            <a:bodyPr>
              <a:spAutoFit/>
            </a:bodyPr>
            <a:lstStyle/>
            <a:p>
              <a:pPr fontAlgn="auto">
                <a:spcBef>
                  <a:spcPts val="0"/>
                </a:spcBef>
                <a:spcAft>
                  <a:spcPts val="0"/>
                </a:spcAft>
                <a:defRPr/>
              </a:pPr>
              <a:r>
                <a:rPr lang="en-US" altLang="zh-CN" sz="1600" dirty="0">
                  <a:solidFill>
                    <a:srgbClr val="000000"/>
                  </a:solidFill>
                  <a:latin typeface="+mn-lt"/>
                  <a:ea typeface="+mn-ea"/>
                </a:rPr>
                <a:t>0.8%</a:t>
              </a:r>
              <a:endParaRPr lang="zh-CN" altLang="en-US" sz="1600" dirty="0">
                <a:solidFill>
                  <a:srgbClr val="000000"/>
                </a:solidFill>
                <a:latin typeface="+mn-lt"/>
                <a:ea typeface="+mn-ea"/>
              </a:endParaRPr>
            </a:p>
          </p:txBody>
        </p:sp>
        <p:sp>
          <p:nvSpPr>
            <p:cNvPr id="35" name="TextBox 34"/>
            <p:cNvSpPr txBox="1"/>
            <p:nvPr/>
          </p:nvSpPr>
          <p:spPr>
            <a:xfrm>
              <a:off x="2778711" y="5373216"/>
              <a:ext cx="772258" cy="338475"/>
            </a:xfrm>
            <a:prstGeom prst="rect">
              <a:avLst/>
            </a:prstGeom>
            <a:grpFill/>
          </p:spPr>
          <p:txBody>
            <a:bodyPr>
              <a:spAutoFit/>
            </a:bodyPr>
            <a:lstStyle/>
            <a:p>
              <a:pPr fontAlgn="auto">
                <a:spcBef>
                  <a:spcPts val="0"/>
                </a:spcBef>
                <a:spcAft>
                  <a:spcPts val="0"/>
                </a:spcAft>
                <a:defRPr/>
              </a:pPr>
              <a:r>
                <a:rPr lang="en-US" altLang="zh-CN" sz="1600" dirty="0">
                  <a:solidFill>
                    <a:srgbClr val="000000"/>
                  </a:solidFill>
                  <a:latin typeface="+mn-lt"/>
                  <a:ea typeface="+mn-ea"/>
                </a:rPr>
                <a:t>0.7%</a:t>
              </a:r>
              <a:endParaRPr lang="zh-CN" altLang="en-US" sz="1600" dirty="0">
                <a:solidFill>
                  <a:srgbClr val="000000"/>
                </a:solidFill>
                <a:latin typeface="+mn-lt"/>
                <a:ea typeface="+mn-ea"/>
              </a:endParaRPr>
            </a:p>
          </p:txBody>
        </p:sp>
        <p:sp>
          <p:nvSpPr>
            <p:cNvPr id="36" name="TextBox 35"/>
            <p:cNvSpPr txBox="1"/>
            <p:nvPr/>
          </p:nvSpPr>
          <p:spPr>
            <a:xfrm>
              <a:off x="2620503" y="5661248"/>
              <a:ext cx="1712324" cy="338475"/>
            </a:xfrm>
            <a:prstGeom prst="rect">
              <a:avLst/>
            </a:prstGeom>
            <a:grpFill/>
          </p:spPr>
          <p:txBody>
            <a:bodyPr>
              <a:spAutoFit/>
            </a:bodyPr>
            <a:lstStyle/>
            <a:p>
              <a:pPr fontAlgn="auto">
                <a:spcBef>
                  <a:spcPts val="0"/>
                </a:spcBef>
                <a:spcAft>
                  <a:spcPts val="0"/>
                </a:spcAft>
                <a:defRPr/>
              </a:pPr>
              <a:r>
                <a:rPr lang="en-US" altLang="zh-CN" sz="1600" dirty="0">
                  <a:solidFill>
                    <a:srgbClr val="000000"/>
                  </a:solidFill>
                  <a:latin typeface="+mn-lt"/>
                  <a:ea typeface="+mn-ea"/>
                </a:rPr>
                <a:t>0.6%</a:t>
              </a:r>
              <a:endParaRPr lang="zh-CN" altLang="en-US" sz="1600" dirty="0">
                <a:solidFill>
                  <a:srgbClr val="000000"/>
                </a:solidFill>
                <a:latin typeface="+mn-lt"/>
                <a:ea typeface="+mn-ea"/>
              </a:endParaRPr>
            </a:p>
          </p:txBody>
        </p:sp>
        <p:sp>
          <p:nvSpPr>
            <p:cNvPr id="38" name="矩形 37"/>
            <p:cNvSpPr/>
            <p:nvPr/>
          </p:nvSpPr>
          <p:spPr>
            <a:xfrm>
              <a:off x="8429652" y="2143116"/>
              <a:ext cx="357190" cy="35004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5843" name="TextBox 15"/>
          <p:cNvSpPr txBox="1">
            <a:spLocks noChangeArrowheads="1"/>
          </p:cNvSpPr>
          <p:nvPr/>
        </p:nvSpPr>
        <p:spPr bwMode="auto">
          <a:xfrm>
            <a:off x="3346450" y="6215063"/>
            <a:ext cx="3629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rgbClr val="0070C0"/>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kumimoji="1" sz="2800">
                <a:solidFill>
                  <a:srgbClr val="0070C0"/>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kumimoji="1" sz="2400">
                <a:solidFill>
                  <a:srgbClr val="0070C0"/>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9pPr>
          </a:lstStyle>
          <a:p>
            <a:pPr algn="ctr" eaLnBrk="1" hangingPunct="1">
              <a:spcBef>
                <a:spcPct val="0"/>
              </a:spcBef>
              <a:buFontTx/>
              <a:buNone/>
            </a:pPr>
            <a:r>
              <a:rPr kumimoji="0" lang="en-US" altLang="zh-CN" sz="1800" dirty="0">
                <a:solidFill>
                  <a:srgbClr val="000000"/>
                </a:solidFill>
                <a:latin typeface="微软雅黑" panose="020B0503020204020204" pitchFamily="34" charset="-122"/>
                <a:ea typeface="微软雅黑" panose="020B0503020204020204" pitchFamily="34" charset="-122"/>
              </a:rPr>
              <a:t>%  DALYs </a:t>
            </a:r>
            <a:r>
              <a:rPr kumimoji="0" lang="zh-CN" altLang="en-US" sz="1800" dirty="0">
                <a:solidFill>
                  <a:srgbClr val="000000"/>
                </a:solidFill>
                <a:latin typeface="微软雅黑" panose="020B0503020204020204" pitchFamily="34" charset="-122"/>
                <a:ea typeface="微软雅黑" panose="020B0503020204020204" pitchFamily="34" charset="-122"/>
              </a:rPr>
              <a:t>归因于危险因素</a:t>
            </a:r>
          </a:p>
        </p:txBody>
      </p:sp>
      <p:grpSp>
        <p:nvGrpSpPr>
          <p:cNvPr id="3" name="组合 40"/>
          <p:cNvGrpSpPr/>
          <p:nvPr/>
        </p:nvGrpSpPr>
        <p:grpSpPr>
          <a:xfrm>
            <a:off x="7380313" y="1988840"/>
            <a:ext cx="1512167" cy="3862596"/>
            <a:chOff x="6804248" y="1916832"/>
            <a:chExt cx="2339750" cy="3862596"/>
          </a:xfrm>
          <a:noFill/>
        </p:grpSpPr>
        <p:sp>
          <p:nvSpPr>
            <p:cNvPr id="42" name="TextBox 41"/>
            <p:cNvSpPr txBox="1"/>
            <p:nvPr/>
          </p:nvSpPr>
          <p:spPr>
            <a:xfrm>
              <a:off x="7199783" y="1916832"/>
              <a:ext cx="1944215" cy="3862596"/>
            </a:xfrm>
            <a:prstGeom prst="rect">
              <a:avLst/>
            </a:prstGeom>
            <a:grpFill/>
          </p:spPr>
          <p:txBody>
            <a:bodyPr>
              <a:spAutoFit/>
            </a:bodyPr>
            <a:lstStyle/>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自然灾害与战争</a:t>
              </a: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意外损害</a:t>
              </a: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有意伤害</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交通事故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其他非传染病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肌肉与骨骼系病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糖尿病及问题</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精神与行为疾病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神经性疾病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消化系统疾病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肝硬化</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慢性呼吸系病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心脑血管疾病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癌症</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其他传染性疾病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营养不良</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新生儿疾病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孕产妇疾病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疟疾</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腹泻性疾病</a:t>
              </a:r>
              <a:endParaRPr lang="en-US" altLang="zh-CN" sz="1050" dirty="0">
                <a:solidFill>
                  <a:srgbClr val="000000"/>
                </a:solidFill>
                <a:latin typeface="微软雅黑" pitchFamily="34" charset="-122"/>
                <a:ea typeface="微软雅黑" pitchFamily="34" charset="-122"/>
              </a:endParaRPr>
            </a:p>
            <a:p>
              <a:pPr fontAlgn="auto">
                <a:lnSpc>
                  <a:spcPts val="1350"/>
                </a:lnSpc>
                <a:spcBef>
                  <a:spcPts val="0"/>
                </a:spcBef>
                <a:spcAft>
                  <a:spcPts val="0"/>
                </a:spcAft>
                <a:defRPr/>
              </a:pPr>
              <a:r>
                <a:rPr lang="zh-CN" altLang="en-US" sz="1050" dirty="0">
                  <a:solidFill>
                    <a:srgbClr val="000000"/>
                  </a:solidFill>
                  <a:latin typeface="微软雅黑" pitchFamily="34" charset="-122"/>
                  <a:ea typeface="微软雅黑" pitchFamily="34" charset="-122"/>
                </a:rPr>
                <a:t>艾滋病与结核病</a:t>
              </a:r>
            </a:p>
          </p:txBody>
        </p:sp>
        <p:pic>
          <p:nvPicPr>
            <p:cNvPr id="43" name="Picture 2" descr="C:\Documents and Settings\Administrator\Application Data\Tencent\Users\947156494\QQ\WinTemp\RichOle\B9%QPY0`NTCF42Q7B)F%O4D.jpg"/>
            <p:cNvPicPr>
              <a:picLocks noChangeAspect="1" noChangeArrowheads="1"/>
            </p:cNvPicPr>
            <p:nvPr/>
          </p:nvPicPr>
          <p:blipFill>
            <a:blip r:embed="rId4" cstate="print"/>
            <a:srcRect/>
            <a:stretch>
              <a:fillRect/>
            </a:stretch>
          </p:blipFill>
          <p:spPr bwMode="auto">
            <a:xfrm>
              <a:off x="6804248" y="1916832"/>
              <a:ext cx="476250" cy="3816424"/>
            </a:xfrm>
            <a:prstGeom prst="rect">
              <a:avLst/>
            </a:prstGeom>
            <a:grpFill/>
          </p:spPr>
        </p:pic>
      </p:grpSp>
      <p:sp>
        <p:nvSpPr>
          <p:cNvPr id="35846" name="TextBox 36"/>
          <p:cNvSpPr txBox="1">
            <a:spLocks noChangeArrowheads="1"/>
          </p:cNvSpPr>
          <p:nvPr/>
        </p:nvSpPr>
        <p:spPr bwMode="auto">
          <a:xfrm>
            <a:off x="4929188" y="2926685"/>
            <a:ext cx="22974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rgbClr val="0070C0"/>
                </a:solidFill>
                <a:latin typeface="黑体" panose="02010609060101010101" pitchFamily="49" charset="-122"/>
                <a:ea typeface="黑体" panose="02010609060101010101" pitchFamily="49" charset="-122"/>
              </a:defRPr>
            </a:lvl1pPr>
            <a:lvl2pPr marL="742950" indent="-285750">
              <a:spcBef>
                <a:spcPct val="20000"/>
              </a:spcBef>
              <a:buFont typeface="Arial" panose="020B0604020202020204" pitchFamily="34" charset="0"/>
              <a:buChar char="–"/>
              <a:defRPr kumimoji="1" sz="2800">
                <a:solidFill>
                  <a:srgbClr val="0070C0"/>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kumimoji="1" sz="2400">
                <a:solidFill>
                  <a:srgbClr val="0070C0"/>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4pPr>
            <a:lvl5pPr marL="2057400" indent="-228600">
              <a:spcBef>
                <a:spcPct val="20000"/>
              </a:spcBef>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rgbClr val="0070C0"/>
                </a:solidFill>
                <a:latin typeface="黑体" panose="02010609060101010101" pitchFamily="49" charset="-122"/>
                <a:ea typeface="黑体" panose="02010609060101010101" pitchFamily="49" charset="-122"/>
              </a:defRPr>
            </a:lvl9pPr>
          </a:lstStyle>
          <a:p>
            <a:pPr eaLnBrk="1" hangingPunct="1">
              <a:spcBef>
                <a:spcPct val="0"/>
              </a:spcBef>
              <a:buFontTx/>
              <a:buNone/>
            </a:pPr>
            <a:r>
              <a:rPr kumimoji="0" lang="zh-CN" altLang="en-US" sz="1800" dirty="0">
                <a:solidFill>
                  <a:srgbClr val="000000"/>
                </a:solidFill>
                <a:latin typeface="Gill Sans MT" panose="020B0502020104020203" pitchFamily="34" charset="0"/>
              </a:rPr>
              <a:t>行为和生活方式</a:t>
            </a:r>
            <a:r>
              <a:rPr kumimoji="0" lang="en-US" altLang="zh-CN" sz="1800" dirty="0">
                <a:solidFill>
                  <a:srgbClr val="000000"/>
                </a:solidFill>
                <a:latin typeface="Gill Sans MT" panose="020B0502020104020203" pitchFamily="34" charset="0"/>
              </a:rPr>
              <a:t>58%</a:t>
            </a:r>
          </a:p>
          <a:p>
            <a:pPr eaLnBrk="1" hangingPunct="1">
              <a:spcBef>
                <a:spcPct val="0"/>
              </a:spcBef>
              <a:buFontTx/>
              <a:buNone/>
            </a:pPr>
            <a:r>
              <a:rPr kumimoji="0" lang="zh-CN" altLang="en-US" sz="1800" dirty="0">
                <a:solidFill>
                  <a:srgbClr val="000000"/>
                </a:solidFill>
                <a:latin typeface="Gill Sans MT" panose="020B0502020104020203" pitchFamily="34" charset="0"/>
              </a:rPr>
              <a:t>环境因素</a:t>
            </a:r>
            <a:r>
              <a:rPr kumimoji="0" lang="en-US" altLang="zh-CN" sz="1800" dirty="0">
                <a:solidFill>
                  <a:srgbClr val="000000"/>
                </a:solidFill>
                <a:latin typeface="Gill Sans MT" panose="020B0502020104020203" pitchFamily="34" charset="0"/>
              </a:rPr>
              <a:t>21%</a:t>
            </a:r>
            <a:endParaRPr kumimoji="0" lang="zh-CN" altLang="en-US" sz="1800" dirty="0">
              <a:solidFill>
                <a:srgbClr val="000000"/>
              </a:solidFill>
              <a:latin typeface="Gill Sans MT" panose="020B0502020104020203" pitchFamily="34" charset="0"/>
            </a:endParaRPr>
          </a:p>
        </p:txBody>
      </p:sp>
      <p:sp>
        <p:nvSpPr>
          <p:cNvPr id="39" name="标题 1"/>
          <p:cNvSpPr>
            <a:spLocks noGrp="1"/>
          </p:cNvSpPr>
          <p:nvPr>
            <p:ph type="title"/>
          </p:nvPr>
        </p:nvSpPr>
        <p:spPr>
          <a:xfrm>
            <a:off x="2143108" y="214290"/>
            <a:ext cx="6500858" cy="1143000"/>
          </a:xfrm>
        </p:spPr>
        <p:txBody>
          <a:bodyPr/>
          <a:lstStyle/>
          <a:p>
            <a:r>
              <a:rPr lang="zh-CN" altLang="en-US" dirty="0"/>
              <a:t>影响健康的主要因素</a:t>
            </a:r>
          </a:p>
        </p:txBody>
      </p:sp>
      <p:sp>
        <p:nvSpPr>
          <p:cNvPr id="4" name="矩形 3"/>
          <p:cNvSpPr/>
          <p:nvPr/>
        </p:nvSpPr>
        <p:spPr>
          <a:xfrm>
            <a:off x="3712327" y="4155985"/>
            <a:ext cx="3667985" cy="1695451"/>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dirty="0"/>
              <a:t>采取措施改善服务对象人群的健康相关行为，是当前临床医学和预防医学的共同任务</a:t>
            </a:r>
            <a:endParaRPr lang="en-US" altLang="zh-CN" dirty="0"/>
          </a:p>
          <a:p>
            <a:r>
              <a:rPr lang="zh-CN" altLang="en-US" dirty="0"/>
              <a:t>通过健康咨询对行为干预是临床预防服务的主要内容之一，也是临床预防服务最为重要的干预措施</a:t>
            </a:r>
          </a:p>
        </p:txBody>
      </p:sp>
    </p:spTree>
    <p:extLst>
      <p:ext uri="{BB962C8B-B14F-4D97-AF65-F5344CB8AC3E}">
        <p14:creationId xmlns:p14="http://schemas.microsoft.com/office/powerpoint/2010/main" val="12327966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1970088" y="44450"/>
            <a:ext cx="7173912" cy="1152525"/>
          </a:xfrm>
        </p:spPr>
        <p:txBody>
          <a:bodyPr/>
          <a:lstStyle/>
          <a:p>
            <a:endParaRPr lang="zh-CN" altLang="en-US"/>
          </a:p>
        </p:txBody>
      </p:sp>
      <p:sp>
        <p:nvSpPr>
          <p:cNvPr id="97283" name="内容占位符 2"/>
          <p:cNvSpPr>
            <a:spLocks noGrp="1"/>
          </p:cNvSpPr>
          <p:nvPr>
            <p:ph idx="1"/>
          </p:nvPr>
        </p:nvSpPr>
        <p:spPr>
          <a:xfrm>
            <a:off x="468313" y="1628775"/>
            <a:ext cx="8229600" cy="4968875"/>
          </a:xfrm>
        </p:spPr>
        <p:txBody>
          <a:bodyPr/>
          <a:lstStyle/>
          <a:p>
            <a:r>
              <a:rPr lang="zh-CN" altLang="en-US" sz="2800" dirty="0">
                <a:solidFill>
                  <a:srgbClr val="006699"/>
                </a:solidFill>
                <a:latin typeface="黑体" panose="02010609060101010101" pitchFamily="49" charset="-122"/>
                <a:ea typeface="黑体" panose="02010609060101010101" pitchFamily="49" charset="-122"/>
              </a:rPr>
              <a:t>第</a:t>
            </a:r>
            <a:r>
              <a:rPr lang="en-US" altLang="zh-CN" sz="2800" dirty="0">
                <a:solidFill>
                  <a:srgbClr val="006699"/>
                </a:solidFill>
                <a:latin typeface="黑体" panose="02010609060101010101" pitchFamily="49" charset="-122"/>
                <a:ea typeface="黑体" panose="02010609060101010101" pitchFamily="49" charset="-122"/>
              </a:rPr>
              <a:t>2</a:t>
            </a:r>
            <a:r>
              <a:rPr lang="zh-CN" altLang="en-US" sz="2800" dirty="0">
                <a:solidFill>
                  <a:srgbClr val="006699"/>
                </a:solidFill>
                <a:latin typeface="黑体" panose="02010609060101010101" pitchFamily="49" charset="-122"/>
                <a:ea typeface="黑体" panose="02010609060101010101" pitchFamily="49" charset="-122"/>
              </a:rPr>
              <a:t>步，鉴定出在社会认知理论中能影响该行为的变量。</a:t>
            </a:r>
            <a:endParaRPr lang="en-US" altLang="zh-CN" sz="2800" dirty="0">
              <a:solidFill>
                <a:srgbClr val="006699"/>
              </a:solidFill>
              <a:latin typeface="黑体" panose="02010609060101010101" pitchFamily="49" charset="-122"/>
              <a:ea typeface="黑体" panose="02010609060101010101" pitchFamily="49" charset="-122"/>
            </a:endParaRPr>
          </a:p>
          <a:p>
            <a:pPr marL="0" lvl="1" indent="0">
              <a:lnSpc>
                <a:spcPct val="150000"/>
              </a:lnSpc>
              <a:buFontTx/>
              <a:buNone/>
            </a:pPr>
            <a:r>
              <a:rPr lang="zh-CN" altLang="en-US" sz="2400" dirty="0">
                <a:latin typeface="黑体" panose="02010609060101010101" pitchFamily="49" charset="-122"/>
                <a:ea typeface="黑体" panose="02010609060101010101" pitchFamily="49" charset="-122"/>
              </a:rPr>
              <a:t>结果发现，环境、个人、行为方面的因素都对儿童不愿吃蔬菜水果有影响</a:t>
            </a:r>
            <a:r>
              <a:rPr lang="en-US" altLang="zh-CN" sz="2400" dirty="0">
                <a:latin typeface="黑体" panose="02010609060101010101" pitchFamily="49" charset="-122"/>
                <a:ea typeface="黑体" panose="02010609060101010101" pitchFamily="49" charset="-122"/>
              </a:rPr>
              <a:t>:</a:t>
            </a:r>
          </a:p>
          <a:p>
            <a:pPr marL="0" lvl="1" indent="0">
              <a:lnSpc>
                <a:spcPct val="150000"/>
              </a:lnSpc>
              <a:buFontTx/>
              <a:buNone/>
            </a:pPr>
            <a:r>
              <a:rPr lang="en-US" altLang="zh-CN" sz="2400" dirty="0">
                <a:latin typeface="黑体" panose="02010609060101010101" pitchFamily="49" charset="-122"/>
                <a:ea typeface="黑体" panose="02010609060101010101" pitchFamily="49" charset="-122"/>
              </a:rPr>
              <a:t>①</a:t>
            </a:r>
            <a:r>
              <a:rPr lang="zh-CN" altLang="en-US" sz="2400" dirty="0">
                <a:latin typeface="黑体" panose="02010609060101010101" pitchFamily="49" charset="-122"/>
                <a:ea typeface="黑体" panose="02010609060101010101" pitchFamily="49" charset="-122"/>
              </a:rPr>
              <a:t>低收入家庭中难以保证供应，其他家庭不易随意取得</a:t>
            </a:r>
            <a:r>
              <a:rPr lang="en-US" altLang="zh-CN" sz="2400" dirty="0">
                <a:latin typeface="黑体" panose="02010609060101010101" pitchFamily="49" charset="-122"/>
                <a:ea typeface="黑体" panose="02010609060101010101" pitchFamily="49" charset="-122"/>
              </a:rPr>
              <a:t>;</a:t>
            </a:r>
          </a:p>
          <a:p>
            <a:pPr marL="0" lvl="1" indent="0">
              <a:lnSpc>
                <a:spcPct val="150000"/>
              </a:lnSpc>
              <a:buFontTx/>
              <a:buNone/>
            </a:pPr>
            <a:r>
              <a:rPr lang="en-US" altLang="zh-CN" sz="2400" dirty="0">
                <a:latin typeface="黑体" panose="02010609060101010101" pitchFamily="49" charset="-122"/>
                <a:ea typeface="黑体" panose="02010609060101010101" pitchFamily="49" charset="-122"/>
              </a:rPr>
              <a:t>②</a:t>
            </a:r>
            <a:r>
              <a:rPr lang="zh-CN" altLang="en-US" sz="2400" dirty="0">
                <a:latin typeface="黑体" panose="02010609060101010101" pitchFamily="49" charset="-122"/>
                <a:ea typeface="黑体" panose="02010609060101010101" pitchFamily="49" charset="-122"/>
              </a:rPr>
              <a:t>个人对蔬菜水果不喜欢，对口味方面没有积极的预期</a:t>
            </a:r>
            <a:r>
              <a:rPr lang="en-US" altLang="zh-CN" sz="2400" dirty="0">
                <a:latin typeface="黑体" panose="02010609060101010101" pitchFamily="49" charset="-122"/>
                <a:ea typeface="黑体" panose="02010609060101010101" pitchFamily="49" charset="-122"/>
              </a:rPr>
              <a:t>;</a:t>
            </a:r>
          </a:p>
          <a:p>
            <a:pPr marL="0" lvl="1" indent="0">
              <a:lnSpc>
                <a:spcPct val="150000"/>
              </a:lnSpc>
              <a:buFontTx/>
              <a:buNone/>
            </a:pPr>
            <a:r>
              <a:rPr lang="en-US" altLang="zh-CN" sz="2400" dirty="0">
                <a:latin typeface="黑体" panose="02010609060101010101" pitchFamily="49" charset="-122"/>
                <a:ea typeface="黑体" panose="02010609060101010101" pitchFamily="49" charset="-122"/>
              </a:rPr>
              <a:t>③</a:t>
            </a:r>
            <a:r>
              <a:rPr lang="zh-CN" altLang="en-US" sz="2400" dirty="0">
                <a:latin typeface="黑体" panose="02010609060101010101" pitchFamily="49" charset="-122"/>
                <a:ea typeface="黑体" panose="02010609060101010101" pitchFamily="49" charset="-122"/>
              </a:rPr>
              <a:t>儿童缺乏选择蔬菜水果和食谱的能力</a:t>
            </a:r>
            <a:r>
              <a:rPr lang="zh-CN" altLang="en-US"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7109679"/>
      </p:ext>
    </p:extLst>
  </p:cSld>
  <p:clrMapOvr>
    <a:masterClrMapping/>
  </p:clrMapOvr>
  <p:transition spd="slow">
    <p:circl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内容占位符 2"/>
          <p:cNvSpPr>
            <a:spLocks noGrp="1"/>
          </p:cNvSpPr>
          <p:nvPr>
            <p:ph idx="1"/>
          </p:nvPr>
        </p:nvSpPr>
        <p:spPr>
          <a:xfrm>
            <a:off x="251520" y="978262"/>
            <a:ext cx="8712968" cy="657225"/>
          </a:xfrm>
          <a:solidFill>
            <a:schemeClr val="accent4">
              <a:lumMod val="20000"/>
              <a:lumOff val="80000"/>
            </a:schemeClr>
          </a:solidFill>
        </p:spPr>
        <p:txBody>
          <a:bodyPr/>
          <a:lstStyle/>
          <a:p>
            <a:r>
              <a:rPr lang="zh-CN" altLang="en-US" sz="2800" dirty="0">
                <a:solidFill>
                  <a:srgbClr val="006699"/>
                </a:solidFill>
                <a:latin typeface="黑体" panose="02010609060101010101" pitchFamily="49" charset="-122"/>
                <a:ea typeface="黑体" panose="02010609060101010101" pitchFamily="49" charset="-122"/>
              </a:rPr>
              <a:t>第</a:t>
            </a:r>
            <a:r>
              <a:rPr lang="en-US" altLang="zh-CN" sz="2800" dirty="0">
                <a:solidFill>
                  <a:srgbClr val="006699"/>
                </a:solidFill>
                <a:latin typeface="黑体" panose="02010609060101010101" pitchFamily="49" charset="-122"/>
                <a:ea typeface="黑体" panose="02010609060101010101" pitchFamily="49" charset="-122"/>
              </a:rPr>
              <a:t>3</a:t>
            </a:r>
            <a:r>
              <a:rPr lang="zh-CN" altLang="en-US" sz="2800" dirty="0">
                <a:solidFill>
                  <a:srgbClr val="006699"/>
                </a:solidFill>
                <a:latin typeface="黑体" panose="02010609060101010101" pitchFamily="49" charset="-122"/>
                <a:ea typeface="黑体" panose="02010609060101010101" pitchFamily="49" charset="-122"/>
              </a:rPr>
              <a:t>步，找到相应的办法和策略并转变为实际的措施</a:t>
            </a:r>
          </a:p>
          <a:p>
            <a:pPr>
              <a:buFontTx/>
              <a:buNone/>
            </a:pPr>
            <a:endParaRPr lang="zh-CN" altLang="en-US" sz="2800" dirty="0">
              <a:latin typeface="宋体" panose="02010600030101010101" pitchFamily="2" charset="-122"/>
              <a:ea typeface="宋体" panose="02010600030101010101" pitchFamily="2" charset="-122"/>
            </a:endParaRPr>
          </a:p>
          <a:p>
            <a:pPr>
              <a:buFontTx/>
              <a:buNone/>
            </a:pPr>
            <a:endParaRPr lang="zh-CN" altLang="en-US" sz="2800" dirty="0">
              <a:latin typeface="宋体" panose="02010600030101010101" pitchFamily="2" charset="-122"/>
              <a:ea typeface="宋体" panose="02010600030101010101" pitchFamily="2" charset="-122"/>
            </a:endParaRPr>
          </a:p>
        </p:txBody>
      </p:sp>
      <p:pic>
        <p:nvPicPr>
          <p:cNvPr id="156675" name="Picture 2"/>
          <p:cNvPicPr>
            <a:picLocks noChangeAspect="1" noChangeArrowheads="1"/>
          </p:cNvPicPr>
          <p:nvPr/>
        </p:nvPicPr>
        <p:blipFill>
          <a:blip r:embed="rId2"/>
          <a:srcRect/>
          <a:stretch>
            <a:fillRect/>
          </a:stretch>
        </p:blipFill>
        <p:spPr bwMode="auto">
          <a:xfrm>
            <a:off x="0" y="1628800"/>
            <a:ext cx="9144000" cy="4929188"/>
          </a:xfrm>
          <a:prstGeom prst="rect">
            <a:avLst/>
          </a:prstGeom>
          <a:noFill/>
          <a:ln>
            <a:noFill/>
          </a:ln>
          <a:effectLst>
            <a:outerShdw blurRad="63500" dist="17961" dir="2700000" algn="ctr" rotWithShape="0">
              <a:srgbClr val="2F4D71">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9640373"/>
      </p:ext>
    </p:extLst>
  </p:cSld>
  <p:clrMapOvr>
    <a:masterClrMapping/>
  </p:clrMapOvr>
  <p:transition spd="slow">
    <p:circl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    </a:t>
            </a:r>
            <a:endParaRPr lang="en-US" altLang="zh-CN" dirty="0"/>
          </a:p>
          <a:p>
            <a:pPr marL="0" indent="0">
              <a:buNone/>
            </a:pPr>
            <a:r>
              <a:rPr lang="en-US" altLang="zh-CN" dirty="0"/>
              <a:t>   </a:t>
            </a:r>
            <a:r>
              <a:rPr lang="zh-CN" altLang="en-US" sz="4400" dirty="0"/>
              <a:t>第三节  健康教育与健康促进</a:t>
            </a:r>
          </a:p>
        </p:txBody>
      </p:sp>
    </p:spTree>
    <p:extLst>
      <p:ext uri="{BB962C8B-B14F-4D97-AF65-F5344CB8AC3E}">
        <p14:creationId xmlns:p14="http://schemas.microsoft.com/office/powerpoint/2010/main" val="669069129"/>
      </p:ext>
    </p:extLst>
  </p:cSld>
  <p:clrMapOvr>
    <a:masterClrMapping/>
  </p:clrMapOvr>
  <p:transition spd="slow">
    <p:circl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健康教育的概念</a:t>
            </a:r>
          </a:p>
        </p:txBody>
      </p:sp>
      <p:sp>
        <p:nvSpPr>
          <p:cNvPr id="16387" name="内容占位符 2"/>
          <p:cNvSpPr>
            <a:spLocks noGrp="1"/>
          </p:cNvSpPr>
          <p:nvPr>
            <p:ph idx="1"/>
          </p:nvPr>
        </p:nvSpPr>
        <p:spPr bwMode="auto">
          <a:xfrm>
            <a:off x="422976" y="1772816"/>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t>健康教育</a:t>
            </a:r>
            <a:r>
              <a:rPr lang="en-US" altLang="zh-CN" sz="2800" dirty="0"/>
              <a:t>(Health Education) </a:t>
            </a:r>
            <a:r>
              <a:rPr lang="zh-CN" altLang="en-US" sz="2800" dirty="0"/>
              <a:t>是有计划地应用循证的教学原理与技术，为学习者提供获取科学的健康知识、树立健康观念、掌握健康技能的机会，帮助他们作出有益健康的决定和有效且成功地执行有益健康的生活行为方式的过程。</a:t>
            </a:r>
            <a:endParaRPr lang="en-US" altLang="zh-CN" sz="2800" dirty="0"/>
          </a:p>
          <a:p>
            <a:pPr>
              <a:spcBef>
                <a:spcPts val="1672"/>
              </a:spcBef>
            </a:pPr>
            <a:r>
              <a:rPr lang="zh-CN" altLang="en-US" sz="2800" dirty="0"/>
              <a:t>健康教育既是引导人们自愿采取有益健康行为而设计的学习机会，也是帮助人们达成知行合一的实践活动，其核心是健康行为的养成</a:t>
            </a:r>
            <a:r>
              <a:rPr lang="zh-CN" altLang="en-US" sz="2800" b="0" dirty="0">
                <a:solidFill>
                  <a:schemeClr val="bg2"/>
                </a:solidFill>
                <a:latin typeface="Times New Roman" panose="02020603050405020304" pitchFamily="18" charset="0"/>
                <a:cs typeface="Times New Roman" panose="02020603050405020304" pitchFamily="18" charset="0"/>
              </a:rPr>
              <a:t>。</a:t>
            </a:r>
            <a:endParaRPr lang="en-US" altLang="zh-CN" sz="2800" b="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transition spd="slow">
    <p:circl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健康教育的环节</a:t>
            </a:r>
          </a:p>
        </p:txBody>
      </p:sp>
      <p:sp>
        <p:nvSpPr>
          <p:cNvPr id="3" name="内容占位符 2"/>
          <p:cNvSpPr>
            <a:spLocks noGrp="1"/>
          </p:cNvSpPr>
          <p:nvPr>
            <p:ph idx="1"/>
          </p:nvPr>
        </p:nvSpPr>
        <p:spPr/>
        <p:txBody>
          <a:bodyPr/>
          <a:lstStyle/>
          <a:p>
            <a:r>
              <a:rPr lang="zh-CN" altLang="en-US" dirty="0"/>
              <a:t>教学者</a:t>
            </a:r>
            <a:endParaRPr lang="en-US" altLang="zh-CN" dirty="0"/>
          </a:p>
          <a:p>
            <a:r>
              <a:rPr lang="zh-CN" altLang="en-US" dirty="0"/>
              <a:t>健康相关的信息</a:t>
            </a:r>
            <a:endParaRPr lang="en-US" altLang="zh-CN" dirty="0"/>
          </a:p>
          <a:p>
            <a:r>
              <a:rPr lang="zh-CN" altLang="en-US" dirty="0"/>
              <a:t>教学活动</a:t>
            </a:r>
            <a:endParaRPr lang="en-US" altLang="zh-CN" dirty="0"/>
          </a:p>
          <a:p>
            <a:r>
              <a:rPr lang="zh-CN" altLang="en-US" dirty="0"/>
              <a:t>学习者</a:t>
            </a:r>
            <a:endParaRPr lang="en-US" altLang="zh-CN" dirty="0"/>
          </a:p>
          <a:p>
            <a:r>
              <a:rPr lang="zh-CN" altLang="en-US" dirty="0"/>
              <a:t>效果 </a:t>
            </a:r>
          </a:p>
        </p:txBody>
      </p:sp>
    </p:spTree>
    <p:extLst>
      <p:ext uri="{BB962C8B-B14F-4D97-AF65-F5344CB8AC3E}">
        <p14:creationId xmlns:p14="http://schemas.microsoft.com/office/powerpoint/2010/main" val="57100188"/>
      </p:ext>
    </p:extLst>
  </p:cSld>
  <p:clrMapOvr>
    <a:masterClrMapping/>
  </p:clrMapOvr>
  <p:transition spd="slow">
    <p:circl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1905000" y="0"/>
            <a:ext cx="7173913" cy="1152525"/>
          </a:xfrm>
        </p:spPr>
        <p:txBody>
          <a:bodyPr/>
          <a:lstStyle/>
          <a:p>
            <a:pPr algn="ctr"/>
            <a:r>
              <a:rPr lang="zh-CN" altLang="en-US" dirty="0"/>
              <a:t>健康教育的场所</a:t>
            </a:r>
          </a:p>
        </p:txBody>
      </p:sp>
      <p:sp>
        <p:nvSpPr>
          <p:cNvPr id="10" name="Rectangle 2"/>
          <p:cNvSpPr>
            <a:spLocks noChangeArrowheads="1"/>
          </p:cNvSpPr>
          <p:nvPr/>
        </p:nvSpPr>
        <p:spPr bwMode="blackWhite">
          <a:xfrm>
            <a:off x="1192213" y="1698625"/>
            <a:ext cx="7086600"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kumimoji="0" lang="zh-CN" altLang="en-US" sz="1800">
              <a:latin typeface="Arial" panose="020B0604020202020204" pitchFamily="34" charset="0"/>
              <a:ea typeface="宋体" panose="02010600030101010101" pitchFamily="2" charset="-122"/>
            </a:endParaRPr>
          </a:p>
        </p:txBody>
      </p:sp>
      <p:grpSp>
        <p:nvGrpSpPr>
          <p:cNvPr id="2" name="组合 17"/>
          <p:cNvGrpSpPr>
            <a:grpSpLocks/>
          </p:cNvGrpSpPr>
          <p:nvPr/>
        </p:nvGrpSpPr>
        <p:grpSpPr bwMode="auto">
          <a:xfrm>
            <a:off x="2682875" y="1698625"/>
            <a:ext cx="3244850" cy="1816100"/>
            <a:chOff x="2607370" y="1285860"/>
            <a:chExt cx="3244108" cy="1816096"/>
          </a:xfrm>
        </p:grpSpPr>
        <p:sp>
          <p:nvSpPr>
            <p:cNvPr id="92181" name="Freeform 6"/>
            <p:cNvSpPr>
              <a:spLocks/>
            </p:cNvSpPr>
            <p:nvPr/>
          </p:nvSpPr>
          <p:spPr bwMode="blackWhite">
            <a:xfrm>
              <a:off x="2607370" y="1285860"/>
              <a:ext cx="3244108" cy="1816096"/>
            </a:xfrm>
            <a:custGeom>
              <a:avLst/>
              <a:gdLst>
                <a:gd name="T0" fmla="*/ 2147483646 w 1008"/>
                <a:gd name="T1" fmla="*/ 2147483646 h 545"/>
                <a:gd name="T2" fmla="*/ 2147483646 w 1008"/>
                <a:gd name="T3" fmla="*/ 2147483646 h 545"/>
                <a:gd name="T4" fmla="*/ 2147483646 w 1008"/>
                <a:gd name="T5" fmla="*/ 2147483646 h 545"/>
                <a:gd name="T6" fmla="*/ 2147483646 w 1008"/>
                <a:gd name="T7" fmla="*/ 2147483646 h 545"/>
                <a:gd name="T8" fmla="*/ 2147483646 w 1008"/>
                <a:gd name="T9" fmla="*/ 2147483646 h 545"/>
                <a:gd name="T10" fmla="*/ 2147483646 w 1008"/>
                <a:gd name="T11" fmla="*/ 2147483646 h 545"/>
                <a:gd name="T12" fmla="*/ 2147483646 w 1008"/>
                <a:gd name="T13" fmla="*/ 2147483646 h 545"/>
                <a:gd name="T14" fmla="*/ 2147483646 w 1008"/>
                <a:gd name="T15" fmla="*/ 2147483646 h 545"/>
                <a:gd name="T16" fmla="*/ 2147483646 w 1008"/>
                <a:gd name="T17" fmla="*/ 2147483646 h 545"/>
                <a:gd name="T18" fmla="*/ 2147483646 w 1008"/>
                <a:gd name="T19" fmla="*/ 2147483646 h 545"/>
                <a:gd name="T20" fmla="*/ 2147483646 w 1008"/>
                <a:gd name="T21" fmla="*/ 2147483646 h 545"/>
                <a:gd name="T22" fmla="*/ 2147483646 w 1008"/>
                <a:gd name="T23" fmla="*/ 2147483646 h 545"/>
                <a:gd name="T24" fmla="*/ 2147483646 w 1008"/>
                <a:gd name="T25" fmla="*/ 2147483646 h 545"/>
                <a:gd name="T26" fmla="*/ 2147483646 w 1008"/>
                <a:gd name="T27" fmla="*/ 2147483646 h 545"/>
                <a:gd name="T28" fmla="*/ 2147483646 w 1008"/>
                <a:gd name="T29" fmla="*/ 2147483646 h 545"/>
                <a:gd name="T30" fmla="*/ 2147483646 w 1008"/>
                <a:gd name="T31" fmla="*/ 2147483646 h 545"/>
                <a:gd name="T32" fmla="*/ 2147483646 w 1008"/>
                <a:gd name="T33" fmla="*/ 2147483646 h 545"/>
                <a:gd name="T34" fmla="*/ 2147483646 w 1008"/>
                <a:gd name="T35" fmla="*/ 2147483646 h 545"/>
                <a:gd name="T36" fmla="*/ 2147483646 w 1008"/>
                <a:gd name="T37" fmla="*/ 2147483646 h 545"/>
                <a:gd name="T38" fmla="*/ 2147483646 w 1008"/>
                <a:gd name="T39" fmla="*/ 2147483646 h 545"/>
                <a:gd name="T40" fmla="*/ 2147483646 w 1008"/>
                <a:gd name="T41" fmla="*/ 2147483646 h 545"/>
                <a:gd name="T42" fmla="*/ 2147483646 w 1008"/>
                <a:gd name="T43" fmla="*/ 2147483646 h 545"/>
                <a:gd name="T44" fmla="*/ 2147483646 w 1008"/>
                <a:gd name="T45" fmla="*/ 2147483646 h 545"/>
                <a:gd name="T46" fmla="*/ 2147483646 w 1008"/>
                <a:gd name="T47" fmla="*/ 2147483646 h 545"/>
                <a:gd name="T48" fmla="*/ 2147483646 w 1008"/>
                <a:gd name="T49" fmla="*/ 2147483646 h 545"/>
                <a:gd name="T50" fmla="*/ 2147483646 w 1008"/>
                <a:gd name="T51" fmla="*/ 2147483646 h 545"/>
                <a:gd name="T52" fmla="*/ 2147483646 w 1008"/>
                <a:gd name="T53" fmla="*/ 2147483646 h 545"/>
                <a:gd name="T54" fmla="*/ 2147483646 w 1008"/>
                <a:gd name="T55" fmla="*/ 2147483646 h 545"/>
                <a:gd name="T56" fmla="*/ 2147483646 w 1008"/>
                <a:gd name="T57" fmla="*/ 2147483646 h 545"/>
                <a:gd name="T58" fmla="*/ 2147483646 w 1008"/>
                <a:gd name="T59" fmla="*/ 2147483646 h 545"/>
                <a:gd name="T60" fmla="*/ 2147483646 w 1008"/>
                <a:gd name="T61" fmla="*/ 2147483646 h 545"/>
                <a:gd name="T62" fmla="*/ 2147483646 w 1008"/>
                <a:gd name="T63" fmla="*/ 2147483646 h 545"/>
                <a:gd name="T64" fmla="*/ 2147483646 w 1008"/>
                <a:gd name="T65" fmla="*/ 2147483646 h 545"/>
                <a:gd name="T66" fmla="*/ 2147483646 w 1008"/>
                <a:gd name="T67" fmla="*/ 2147483646 h 545"/>
                <a:gd name="T68" fmla="*/ 2147483646 w 1008"/>
                <a:gd name="T69" fmla="*/ 2147483646 h 545"/>
                <a:gd name="T70" fmla="*/ 2147483646 w 1008"/>
                <a:gd name="T71" fmla="*/ 2147483646 h 545"/>
                <a:gd name="T72" fmla="*/ 2147483646 w 1008"/>
                <a:gd name="T73" fmla="*/ 2147483646 h 545"/>
                <a:gd name="T74" fmla="*/ 2147483646 w 1008"/>
                <a:gd name="T75" fmla="*/ 2147483646 h 545"/>
                <a:gd name="T76" fmla="*/ 2147483646 w 1008"/>
                <a:gd name="T77" fmla="*/ 2147483646 h 545"/>
                <a:gd name="T78" fmla="*/ 2147483646 w 1008"/>
                <a:gd name="T79" fmla="*/ 2147483646 h 545"/>
                <a:gd name="T80" fmla="*/ 2147483646 w 1008"/>
                <a:gd name="T81" fmla="*/ 2147483646 h 545"/>
                <a:gd name="T82" fmla="*/ 2147483646 w 1008"/>
                <a:gd name="T83" fmla="*/ 2147483646 h 545"/>
                <a:gd name="T84" fmla="*/ 2147483646 w 1008"/>
                <a:gd name="T85" fmla="*/ 2147483646 h 545"/>
                <a:gd name="T86" fmla="*/ 2147483646 w 1008"/>
                <a:gd name="T87" fmla="*/ 2147483646 h 545"/>
                <a:gd name="T88" fmla="*/ 2147483646 w 1008"/>
                <a:gd name="T89" fmla="*/ 2147483646 h 545"/>
                <a:gd name="T90" fmla="*/ 2147483646 w 1008"/>
                <a:gd name="T91" fmla="*/ 2147483646 h 545"/>
                <a:gd name="T92" fmla="*/ 2147483646 w 1008"/>
                <a:gd name="T93" fmla="*/ 2147483646 h 545"/>
                <a:gd name="T94" fmla="*/ 2147483646 w 1008"/>
                <a:gd name="T95" fmla="*/ 2147483646 h 545"/>
                <a:gd name="T96" fmla="*/ 2147483646 w 1008"/>
                <a:gd name="T97" fmla="*/ 2147483646 h 545"/>
                <a:gd name="T98" fmla="*/ 2147483646 w 1008"/>
                <a:gd name="T99" fmla="*/ 2147483646 h 545"/>
                <a:gd name="T100" fmla="*/ 2147483646 w 1008"/>
                <a:gd name="T101" fmla="*/ 2147483646 h 545"/>
                <a:gd name="T102" fmla="*/ 2147483646 w 1008"/>
                <a:gd name="T103" fmla="*/ 2147483646 h 545"/>
                <a:gd name="T104" fmla="*/ 2147483646 w 1008"/>
                <a:gd name="T105" fmla="*/ 2147483646 h 545"/>
                <a:gd name="T106" fmla="*/ 2147483646 w 1008"/>
                <a:gd name="T107" fmla="*/ 2147483646 h 5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08"/>
                <a:gd name="T163" fmla="*/ 0 h 545"/>
                <a:gd name="T164" fmla="*/ 1008 w 1008"/>
                <a:gd name="T165" fmla="*/ 545 h 5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08" h="545">
                  <a:moveTo>
                    <a:pt x="902" y="0"/>
                  </a:moveTo>
                  <a:lnTo>
                    <a:pt x="138" y="0"/>
                  </a:lnTo>
                  <a:lnTo>
                    <a:pt x="189" y="64"/>
                  </a:lnTo>
                  <a:lnTo>
                    <a:pt x="198" y="79"/>
                  </a:lnTo>
                  <a:lnTo>
                    <a:pt x="206" y="91"/>
                  </a:lnTo>
                  <a:lnTo>
                    <a:pt x="214" y="104"/>
                  </a:lnTo>
                  <a:lnTo>
                    <a:pt x="226" y="120"/>
                  </a:lnTo>
                  <a:lnTo>
                    <a:pt x="239" y="135"/>
                  </a:lnTo>
                  <a:lnTo>
                    <a:pt x="254" y="148"/>
                  </a:lnTo>
                  <a:lnTo>
                    <a:pt x="269" y="164"/>
                  </a:lnTo>
                  <a:lnTo>
                    <a:pt x="277" y="174"/>
                  </a:lnTo>
                  <a:lnTo>
                    <a:pt x="281" y="183"/>
                  </a:lnTo>
                  <a:lnTo>
                    <a:pt x="283" y="198"/>
                  </a:lnTo>
                  <a:lnTo>
                    <a:pt x="274" y="215"/>
                  </a:lnTo>
                  <a:lnTo>
                    <a:pt x="258" y="228"/>
                  </a:lnTo>
                  <a:lnTo>
                    <a:pt x="231" y="235"/>
                  </a:lnTo>
                  <a:lnTo>
                    <a:pt x="204" y="236"/>
                  </a:lnTo>
                  <a:lnTo>
                    <a:pt x="168" y="229"/>
                  </a:lnTo>
                  <a:lnTo>
                    <a:pt x="145" y="224"/>
                  </a:lnTo>
                  <a:lnTo>
                    <a:pt x="107" y="219"/>
                  </a:lnTo>
                  <a:lnTo>
                    <a:pt x="89" y="219"/>
                  </a:lnTo>
                  <a:lnTo>
                    <a:pt x="59" y="222"/>
                  </a:lnTo>
                  <a:lnTo>
                    <a:pt x="27" y="232"/>
                  </a:lnTo>
                  <a:lnTo>
                    <a:pt x="9" y="245"/>
                  </a:lnTo>
                  <a:lnTo>
                    <a:pt x="0" y="260"/>
                  </a:lnTo>
                  <a:lnTo>
                    <a:pt x="8" y="274"/>
                  </a:lnTo>
                  <a:lnTo>
                    <a:pt x="25" y="288"/>
                  </a:lnTo>
                  <a:lnTo>
                    <a:pt x="38" y="296"/>
                  </a:lnTo>
                  <a:lnTo>
                    <a:pt x="65" y="307"/>
                  </a:lnTo>
                  <a:lnTo>
                    <a:pt x="80" y="312"/>
                  </a:lnTo>
                  <a:lnTo>
                    <a:pt x="99" y="315"/>
                  </a:lnTo>
                  <a:lnTo>
                    <a:pt x="120" y="317"/>
                  </a:lnTo>
                  <a:lnTo>
                    <a:pt x="145" y="318"/>
                  </a:lnTo>
                  <a:lnTo>
                    <a:pt x="164" y="320"/>
                  </a:lnTo>
                  <a:lnTo>
                    <a:pt x="172" y="322"/>
                  </a:lnTo>
                  <a:lnTo>
                    <a:pt x="183" y="326"/>
                  </a:lnTo>
                  <a:lnTo>
                    <a:pt x="193" y="333"/>
                  </a:lnTo>
                  <a:lnTo>
                    <a:pt x="202" y="344"/>
                  </a:lnTo>
                  <a:lnTo>
                    <a:pt x="212" y="354"/>
                  </a:lnTo>
                  <a:lnTo>
                    <a:pt x="220" y="363"/>
                  </a:lnTo>
                  <a:lnTo>
                    <a:pt x="227" y="372"/>
                  </a:lnTo>
                  <a:lnTo>
                    <a:pt x="235" y="386"/>
                  </a:lnTo>
                  <a:lnTo>
                    <a:pt x="245" y="406"/>
                  </a:lnTo>
                  <a:lnTo>
                    <a:pt x="251" y="427"/>
                  </a:lnTo>
                  <a:lnTo>
                    <a:pt x="251" y="451"/>
                  </a:lnTo>
                  <a:lnTo>
                    <a:pt x="251" y="474"/>
                  </a:lnTo>
                  <a:lnTo>
                    <a:pt x="243" y="496"/>
                  </a:lnTo>
                  <a:lnTo>
                    <a:pt x="257" y="499"/>
                  </a:lnTo>
                  <a:lnTo>
                    <a:pt x="271" y="502"/>
                  </a:lnTo>
                  <a:lnTo>
                    <a:pt x="284" y="505"/>
                  </a:lnTo>
                  <a:lnTo>
                    <a:pt x="300" y="511"/>
                  </a:lnTo>
                  <a:lnTo>
                    <a:pt x="312" y="515"/>
                  </a:lnTo>
                  <a:lnTo>
                    <a:pt x="331" y="520"/>
                  </a:lnTo>
                  <a:lnTo>
                    <a:pt x="347" y="526"/>
                  </a:lnTo>
                  <a:lnTo>
                    <a:pt x="360" y="530"/>
                  </a:lnTo>
                  <a:lnTo>
                    <a:pt x="376" y="534"/>
                  </a:lnTo>
                  <a:lnTo>
                    <a:pt x="397" y="538"/>
                  </a:lnTo>
                  <a:lnTo>
                    <a:pt x="409" y="539"/>
                  </a:lnTo>
                  <a:lnTo>
                    <a:pt x="431" y="541"/>
                  </a:lnTo>
                  <a:lnTo>
                    <a:pt x="449" y="543"/>
                  </a:lnTo>
                  <a:lnTo>
                    <a:pt x="472" y="544"/>
                  </a:lnTo>
                  <a:lnTo>
                    <a:pt x="491" y="541"/>
                  </a:lnTo>
                  <a:lnTo>
                    <a:pt x="510" y="539"/>
                  </a:lnTo>
                  <a:lnTo>
                    <a:pt x="521" y="536"/>
                  </a:lnTo>
                  <a:lnTo>
                    <a:pt x="529" y="531"/>
                  </a:lnTo>
                  <a:lnTo>
                    <a:pt x="535" y="526"/>
                  </a:lnTo>
                  <a:lnTo>
                    <a:pt x="535" y="520"/>
                  </a:lnTo>
                  <a:lnTo>
                    <a:pt x="535" y="515"/>
                  </a:lnTo>
                  <a:lnTo>
                    <a:pt x="523" y="509"/>
                  </a:lnTo>
                  <a:lnTo>
                    <a:pt x="507" y="504"/>
                  </a:lnTo>
                  <a:lnTo>
                    <a:pt x="488" y="500"/>
                  </a:lnTo>
                  <a:lnTo>
                    <a:pt x="464" y="494"/>
                  </a:lnTo>
                  <a:lnTo>
                    <a:pt x="445" y="488"/>
                  </a:lnTo>
                  <a:lnTo>
                    <a:pt x="431" y="482"/>
                  </a:lnTo>
                  <a:lnTo>
                    <a:pt x="421" y="475"/>
                  </a:lnTo>
                  <a:lnTo>
                    <a:pt x="414" y="467"/>
                  </a:lnTo>
                  <a:lnTo>
                    <a:pt x="414" y="461"/>
                  </a:lnTo>
                  <a:lnTo>
                    <a:pt x="418" y="455"/>
                  </a:lnTo>
                  <a:lnTo>
                    <a:pt x="422" y="450"/>
                  </a:lnTo>
                  <a:lnTo>
                    <a:pt x="428" y="445"/>
                  </a:lnTo>
                  <a:lnTo>
                    <a:pt x="441" y="440"/>
                  </a:lnTo>
                  <a:lnTo>
                    <a:pt x="453" y="437"/>
                  </a:lnTo>
                  <a:lnTo>
                    <a:pt x="468" y="434"/>
                  </a:lnTo>
                  <a:lnTo>
                    <a:pt x="482" y="432"/>
                  </a:lnTo>
                  <a:lnTo>
                    <a:pt x="506" y="430"/>
                  </a:lnTo>
                  <a:lnTo>
                    <a:pt x="526" y="430"/>
                  </a:lnTo>
                  <a:lnTo>
                    <a:pt x="542" y="432"/>
                  </a:lnTo>
                  <a:lnTo>
                    <a:pt x="559" y="435"/>
                  </a:lnTo>
                  <a:lnTo>
                    <a:pt x="574" y="437"/>
                  </a:lnTo>
                  <a:lnTo>
                    <a:pt x="592" y="443"/>
                  </a:lnTo>
                  <a:lnTo>
                    <a:pt x="603" y="450"/>
                  </a:lnTo>
                  <a:lnTo>
                    <a:pt x="611" y="455"/>
                  </a:lnTo>
                  <a:lnTo>
                    <a:pt x="626" y="465"/>
                  </a:lnTo>
                  <a:lnTo>
                    <a:pt x="641" y="474"/>
                  </a:lnTo>
                  <a:lnTo>
                    <a:pt x="654" y="479"/>
                  </a:lnTo>
                  <a:lnTo>
                    <a:pt x="665" y="484"/>
                  </a:lnTo>
                  <a:lnTo>
                    <a:pt x="688" y="489"/>
                  </a:lnTo>
                  <a:lnTo>
                    <a:pt x="711" y="491"/>
                  </a:lnTo>
                  <a:lnTo>
                    <a:pt x="734" y="492"/>
                  </a:lnTo>
                  <a:lnTo>
                    <a:pt x="753" y="492"/>
                  </a:lnTo>
                  <a:lnTo>
                    <a:pt x="781" y="490"/>
                  </a:lnTo>
                  <a:lnTo>
                    <a:pt x="801" y="488"/>
                  </a:lnTo>
                  <a:lnTo>
                    <a:pt x="825" y="484"/>
                  </a:lnTo>
                  <a:lnTo>
                    <a:pt x="846" y="481"/>
                  </a:lnTo>
                  <a:lnTo>
                    <a:pt x="873" y="477"/>
                  </a:lnTo>
                  <a:lnTo>
                    <a:pt x="897" y="474"/>
                  </a:lnTo>
                  <a:lnTo>
                    <a:pt x="919" y="473"/>
                  </a:lnTo>
                  <a:lnTo>
                    <a:pt x="940" y="473"/>
                  </a:lnTo>
                  <a:lnTo>
                    <a:pt x="989" y="476"/>
                  </a:lnTo>
                  <a:lnTo>
                    <a:pt x="988" y="466"/>
                  </a:lnTo>
                  <a:lnTo>
                    <a:pt x="987" y="457"/>
                  </a:lnTo>
                  <a:lnTo>
                    <a:pt x="988" y="447"/>
                  </a:lnTo>
                  <a:lnTo>
                    <a:pt x="993" y="424"/>
                  </a:lnTo>
                  <a:lnTo>
                    <a:pt x="996" y="411"/>
                  </a:lnTo>
                  <a:lnTo>
                    <a:pt x="1001" y="398"/>
                  </a:lnTo>
                  <a:lnTo>
                    <a:pt x="1005" y="382"/>
                  </a:lnTo>
                  <a:lnTo>
                    <a:pt x="1007" y="370"/>
                  </a:lnTo>
                  <a:lnTo>
                    <a:pt x="1007" y="360"/>
                  </a:lnTo>
                  <a:lnTo>
                    <a:pt x="1001" y="351"/>
                  </a:lnTo>
                  <a:lnTo>
                    <a:pt x="996" y="346"/>
                  </a:lnTo>
                  <a:lnTo>
                    <a:pt x="988" y="342"/>
                  </a:lnTo>
                  <a:lnTo>
                    <a:pt x="976" y="339"/>
                  </a:lnTo>
                  <a:lnTo>
                    <a:pt x="963" y="337"/>
                  </a:lnTo>
                  <a:lnTo>
                    <a:pt x="949" y="339"/>
                  </a:lnTo>
                  <a:lnTo>
                    <a:pt x="935" y="340"/>
                  </a:lnTo>
                  <a:lnTo>
                    <a:pt x="917" y="344"/>
                  </a:lnTo>
                  <a:lnTo>
                    <a:pt x="902" y="346"/>
                  </a:lnTo>
                  <a:lnTo>
                    <a:pt x="884" y="348"/>
                  </a:lnTo>
                  <a:lnTo>
                    <a:pt x="867" y="348"/>
                  </a:lnTo>
                  <a:lnTo>
                    <a:pt x="849" y="346"/>
                  </a:lnTo>
                  <a:lnTo>
                    <a:pt x="833" y="343"/>
                  </a:lnTo>
                  <a:lnTo>
                    <a:pt x="818" y="339"/>
                  </a:lnTo>
                  <a:lnTo>
                    <a:pt x="806" y="333"/>
                  </a:lnTo>
                  <a:lnTo>
                    <a:pt x="794" y="328"/>
                  </a:lnTo>
                  <a:lnTo>
                    <a:pt x="785" y="320"/>
                  </a:lnTo>
                  <a:lnTo>
                    <a:pt x="779" y="313"/>
                  </a:lnTo>
                  <a:lnTo>
                    <a:pt x="775" y="307"/>
                  </a:lnTo>
                  <a:lnTo>
                    <a:pt x="772" y="299"/>
                  </a:lnTo>
                  <a:lnTo>
                    <a:pt x="769" y="293"/>
                  </a:lnTo>
                  <a:lnTo>
                    <a:pt x="769" y="286"/>
                  </a:lnTo>
                  <a:lnTo>
                    <a:pt x="772" y="280"/>
                  </a:lnTo>
                  <a:lnTo>
                    <a:pt x="775" y="274"/>
                  </a:lnTo>
                  <a:lnTo>
                    <a:pt x="779" y="269"/>
                  </a:lnTo>
                  <a:lnTo>
                    <a:pt x="783" y="265"/>
                  </a:lnTo>
                  <a:lnTo>
                    <a:pt x="793" y="260"/>
                  </a:lnTo>
                  <a:lnTo>
                    <a:pt x="801" y="256"/>
                  </a:lnTo>
                  <a:lnTo>
                    <a:pt x="814" y="253"/>
                  </a:lnTo>
                  <a:lnTo>
                    <a:pt x="829" y="248"/>
                  </a:lnTo>
                  <a:lnTo>
                    <a:pt x="843" y="245"/>
                  </a:lnTo>
                  <a:lnTo>
                    <a:pt x="856" y="242"/>
                  </a:lnTo>
                  <a:lnTo>
                    <a:pt x="873" y="237"/>
                  </a:lnTo>
                  <a:lnTo>
                    <a:pt x="890" y="234"/>
                  </a:lnTo>
                  <a:lnTo>
                    <a:pt x="906" y="229"/>
                  </a:lnTo>
                  <a:lnTo>
                    <a:pt x="922" y="224"/>
                  </a:lnTo>
                  <a:lnTo>
                    <a:pt x="934" y="218"/>
                  </a:lnTo>
                  <a:lnTo>
                    <a:pt x="944" y="212"/>
                  </a:lnTo>
                  <a:lnTo>
                    <a:pt x="951" y="206"/>
                  </a:lnTo>
                  <a:lnTo>
                    <a:pt x="957" y="199"/>
                  </a:lnTo>
                  <a:lnTo>
                    <a:pt x="961" y="190"/>
                  </a:lnTo>
                  <a:lnTo>
                    <a:pt x="963" y="181"/>
                  </a:lnTo>
                  <a:lnTo>
                    <a:pt x="964" y="172"/>
                  </a:lnTo>
                  <a:lnTo>
                    <a:pt x="964" y="165"/>
                  </a:lnTo>
                  <a:lnTo>
                    <a:pt x="963" y="156"/>
                  </a:lnTo>
                  <a:lnTo>
                    <a:pt x="958" y="148"/>
                  </a:lnTo>
                </a:path>
              </a:pathLst>
            </a:custGeom>
            <a:solidFill>
              <a:schemeClr val="hlink"/>
            </a:solidFill>
            <a:ln w="12700" cap="rnd" cmpd="sng">
              <a:solidFill>
                <a:schemeClr val="tx1"/>
              </a:solidFill>
              <a:prstDash val="solid"/>
              <a:round/>
              <a:headEnd type="none" w="sm" len="sm"/>
              <a:tailEnd type="none" w="sm" len="sm"/>
            </a:ln>
          </p:spPr>
          <p:txBody>
            <a:bodyPr lIns="0" tIns="0" rIns="0" bIns="0">
              <a:spAutoFit/>
            </a:bodyPr>
            <a:lstStyle/>
            <a:p>
              <a:endParaRPr lang="zh-CN" altLang="en-US"/>
            </a:p>
          </p:txBody>
        </p:sp>
        <p:sp>
          <p:nvSpPr>
            <p:cNvPr id="92182" name="TextBox 11"/>
            <p:cNvSpPr txBox="1">
              <a:spLocks noChangeArrowheads="1"/>
            </p:cNvSpPr>
            <p:nvPr/>
          </p:nvSpPr>
          <p:spPr bwMode="auto">
            <a:xfrm>
              <a:off x="3786182" y="1643050"/>
              <a:ext cx="13573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kumimoji="0" lang="zh-CN" altLang="en-US" sz="3200" b="1">
                  <a:latin typeface="Arial" panose="020B0604020202020204" pitchFamily="34" charset="0"/>
                  <a:ea typeface="宋体" panose="02010600030101010101" pitchFamily="2" charset="-122"/>
                </a:rPr>
                <a:t>学校</a:t>
              </a:r>
            </a:p>
          </p:txBody>
        </p:sp>
      </p:grpSp>
      <p:grpSp>
        <p:nvGrpSpPr>
          <p:cNvPr id="3" name="组合 18"/>
          <p:cNvGrpSpPr>
            <a:grpSpLocks/>
          </p:cNvGrpSpPr>
          <p:nvPr/>
        </p:nvGrpSpPr>
        <p:grpSpPr bwMode="auto">
          <a:xfrm>
            <a:off x="5154613" y="1698625"/>
            <a:ext cx="3128962" cy="1706563"/>
            <a:chOff x="5078482" y="1285860"/>
            <a:chExt cx="3128773" cy="1706347"/>
          </a:xfrm>
        </p:grpSpPr>
        <p:sp>
          <p:nvSpPr>
            <p:cNvPr id="92179" name="Freeform 4"/>
            <p:cNvSpPr>
              <a:spLocks/>
            </p:cNvSpPr>
            <p:nvPr/>
          </p:nvSpPr>
          <p:spPr bwMode="blackWhite">
            <a:xfrm>
              <a:off x="5078482" y="1285860"/>
              <a:ext cx="3128773" cy="1706347"/>
            </a:xfrm>
            <a:custGeom>
              <a:avLst/>
              <a:gdLst>
                <a:gd name="T0" fmla="*/ 2147483646 w 972"/>
                <a:gd name="T1" fmla="*/ 2147483646 h 512"/>
                <a:gd name="T2" fmla="*/ 2147483646 w 972"/>
                <a:gd name="T3" fmla="*/ 2147483646 h 512"/>
                <a:gd name="T4" fmla="*/ 2147483646 w 972"/>
                <a:gd name="T5" fmla="*/ 2147483646 h 512"/>
                <a:gd name="T6" fmla="*/ 2147483646 w 972"/>
                <a:gd name="T7" fmla="*/ 2147483646 h 512"/>
                <a:gd name="T8" fmla="*/ 2147483646 w 972"/>
                <a:gd name="T9" fmla="*/ 2147483646 h 512"/>
                <a:gd name="T10" fmla="*/ 2147483646 w 972"/>
                <a:gd name="T11" fmla="*/ 2147483646 h 512"/>
                <a:gd name="T12" fmla="*/ 2147483646 w 972"/>
                <a:gd name="T13" fmla="*/ 2147483646 h 512"/>
                <a:gd name="T14" fmla="*/ 2147483646 w 972"/>
                <a:gd name="T15" fmla="*/ 2147483646 h 512"/>
                <a:gd name="T16" fmla="*/ 2147483646 w 972"/>
                <a:gd name="T17" fmla="*/ 2147483646 h 512"/>
                <a:gd name="T18" fmla="*/ 2147483646 w 972"/>
                <a:gd name="T19" fmla="*/ 2147483646 h 512"/>
                <a:gd name="T20" fmla="*/ 2147483646 w 972"/>
                <a:gd name="T21" fmla="*/ 2147483646 h 512"/>
                <a:gd name="T22" fmla="*/ 2147483646 w 972"/>
                <a:gd name="T23" fmla="*/ 2147483646 h 512"/>
                <a:gd name="T24" fmla="*/ 2147483646 w 972"/>
                <a:gd name="T25" fmla="*/ 2147483646 h 512"/>
                <a:gd name="T26" fmla="*/ 2147483646 w 972"/>
                <a:gd name="T27" fmla="*/ 2147483646 h 512"/>
                <a:gd name="T28" fmla="*/ 2147483646 w 972"/>
                <a:gd name="T29" fmla="*/ 2147483646 h 512"/>
                <a:gd name="T30" fmla="*/ 2147483646 w 972"/>
                <a:gd name="T31" fmla="*/ 2147483646 h 512"/>
                <a:gd name="T32" fmla="*/ 2147483646 w 972"/>
                <a:gd name="T33" fmla="*/ 2147483646 h 512"/>
                <a:gd name="T34" fmla="*/ 2147483646 w 972"/>
                <a:gd name="T35" fmla="*/ 2147483646 h 512"/>
                <a:gd name="T36" fmla="*/ 2147483646 w 972"/>
                <a:gd name="T37" fmla="*/ 2147483646 h 512"/>
                <a:gd name="T38" fmla="*/ 2147483646 w 972"/>
                <a:gd name="T39" fmla="*/ 2147483646 h 512"/>
                <a:gd name="T40" fmla="*/ 2147483646 w 972"/>
                <a:gd name="T41" fmla="*/ 2147483646 h 512"/>
                <a:gd name="T42" fmla="*/ 2147483646 w 972"/>
                <a:gd name="T43" fmla="*/ 2147483646 h 512"/>
                <a:gd name="T44" fmla="*/ 2147483646 w 972"/>
                <a:gd name="T45" fmla="*/ 2147483646 h 512"/>
                <a:gd name="T46" fmla="*/ 2147483646 w 972"/>
                <a:gd name="T47" fmla="*/ 2147483646 h 512"/>
                <a:gd name="T48" fmla="*/ 2147483646 w 972"/>
                <a:gd name="T49" fmla="*/ 2147483646 h 512"/>
                <a:gd name="T50" fmla="*/ 2147483646 w 972"/>
                <a:gd name="T51" fmla="*/ 2147483646 h 512"/>
                <a:gd name="T52" fmla="*/ 2147483646 w 972"/>
                <a:gd name="T53" fmla="*/ 2147483646 h 512"/>
                <a:gd name="T54" fmla="*/ 2147483646 w 972"/>
                <a:gd name="T55" fmla="*/ 2147483646 h 512"/>
                <a:gd name="T56" fmla="*/ 2147483646 w 972"/>
                <a:gd name="T57" fmla="*/ 2147483646 h 512"/>
                <a:gd name="T58" fmla="*/ 2147483646 w 972"/>
                <a:gd name="T59" fmla="*/ 2147483646 h 512"/>
                <a:gd name="T60" fmla="*/ 2147483646 w 972"/>
                <a:gd name="T61" fmla="*/ 2147483646 h 512"/>
                <a:gd name="T62" fmla="*/ 2147483646 w 972"/>
                <a:gd name="T63" fmla="*/ 2147483646 h 512"/>
                <a:gd name="T64" fmla="*/ 2147483646 w 972"/>
                <a:gd name="T65" fmla="*/ 2147483646 h 512"/>
                <a:gd name="T66" fmla="*/ 2147483646 w 972"/>
                <a:gd name="T67" fmla="*/ 2147483646 h 512"/>
                <a:gd name="T68" fmla="*/ 2147483646 w 972"/>
                <a:gd name="T69" fmla="*/ 2147483646 h 512"/>
                <a:gd name="T70" fmla="*/ 2147483646 w 972"/>
                <a:gd name="T71" fmla="*/ 2147483646 h 512"/>
                <a:gd name="T72" fmla="*/ 2147483646 w 972"/>
                <a:gd name="T73" fmla="*/ 2147483646 h 512"/>
                <a:gd name="T74" fmla="*/ 2147483646 w 972"/>
                <a:gd name="T75" fmla="*/ 2147483646 h 512"/>
                <a:gd name="T76" fmla="*/ 2147483646 w 972"/>
                <a:gd name="T77" fmla="*/ 2147483646 h 512"/>
                <a:gd name="T78" fmla="*/ 2147483646 w 972"/>
                <a:gd name="T79" fmla="*/ 2147483646 h 512"/>
                <a:gd name="T80" fmla="*/ 2147483646 w 972"/>
                <a:gd name="T81" fmla="*/ 2147483646 h 512"/>
                <a:gd name="T82" fmla="*/ 2147483646 w 972"/>
                <a:gd name="T83" fmla="*/ 2147483646 h 512"/>
                <a:gd name="T84" fmla="*/ 2147483646 w 972"/>
                <a:gd name="T85" fmla="*/ 2147483646 h 5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72"/>
                <a:gd name="T130" fmla="*/ 0 h 512"/>
                <a:gd name="T131" fmla="*/ 972 w 972"/>
                <a:gd name="T132" fmla="*/ 512 h 5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72" h="512">
                  <a:moveTo>
                    <a:pt x="133" y="0"/>
                  </a:moveTo>
                  <a:lnTo>
                    <a:pt x="971" y="0"/>
                  </a:lnTo>
                  <a:lnTo>
                    <a:pt x="971" y="496"/>
                  </a:lnTo>
                  <a:lnTo>
                    <a:pt x="914" y="490"/>
                  </a:lnTo>
                  <a:lnTo>
                    <a:pt x="897" y="489"/>
                  </a:lnTo>
                  <a:lnTo>
                    <a:pt x="878" y="489"/>
                  </a:lnTo>
                  <a:lnTo>
                    <a:pt x="862" y="490"/>
                  </a:lnTo>
                  <a:lnTo>
                    <a:pt x="844" y="494"/>
                  </a:lnTo>
                  <a:lnTo>
                    <a:pt x="828" y="497"/>
                  </a:lnTo>
                  <a:lnTo>
                    <a:pt x="815" y="500"/>
                  </a:lnTo>
                  <a:lnTo>
                    <a:pt x="800" y="504"/>
                  </a:lnTo>
                  <a:lnTo>
                    <a:pt x="786" y="506"/>
                  </a:lnTo>
                  <a:lnTo>
                    <a:pt x="769" y="509"/>
                  </a:lnTo>
                  <a:lnTo>
                    <a:pt x="752" y="510"/>
                  </a:lnTo>
                  <a:lnTo>
                    <a:pt x="737" y="511"/>
                  </a:lnTo>
                  <a:lnTo>
                    <a:pt x="722" y="511"/>
                  </a:lnTo>
                  <a:lnTo>
                    <a:pt x="706" y="511"/>
                  </a:lnTo>
                  <a:lnTo>
                    <a:pt x="696" y="510"/>
                  </a:lnTo>
                  <a:lnTo>
                    <a:pt x="679" y="508"/>
                  </a:lnTo>
                  <a:lnTo>
                    <a:pt x="666" y="507"/>
                  </a:lnTo>
                  <a:lnTo>
                    <a:pt x="656" y="504"/>
                  </a:lnTo>
                  <a:lnTo>
                    <a:pt x="647" y="500"/>
                  </a:lnTo>
                  <a:lnTo>
                    <a:pt x="639" y="496"/>
                  </a:lnTo>
                  <a:lnTo>
                    <a:pt x="635" y="489"/>
                  </a:lnTo>
                  <a:lnTo>
                    <a:pt x="636" y="483"/>
                  </a:lnTo>
                  <a:lnTo>
                    <a:pt x="642" y="477"/>
                  </a:lnTo>
                  <a:lnTo>
                    <a:pt x="651" y="470"/>
                  </a:lnTo>
                  <a:lnTo>
                    <a:pt x="660" y="463"/>
                  </a:lnTo>
                  <a:lnTo>
                    <a:pt x="671" y="458"/>
                  </a:lnTo>
                  <a:lnTo>
                    <a:pt x="681" y="452"/>
                  </a:lnTo>
                  <a:lnTo>
                    <a:pt x="690" y="448"/>
                  </a:lnTo>
                  <a:lnTo>
                    <a:pt x="698" y="444"/>
                  </a:lnTo>
                  <a:lnTo>
                    <a:pt x="706" y="439"/>
                  </a:lnTo>
                  <a:lnTo>
                    <a:pt x="710" y="433"/>
                  </a:lnTo>
                  <a:lnTo>
                    <a:pt x="712" y="427"/>
                  </a:lnTo>
                  <a:lnTo>
                    <a:pt x="708" y="422"/>
                  </a:lnTo>
                  <a:lnTo>
                    <a:pt x="703" y="416"/>
                  </a:lnTo>
                  <a:lnTo>
                    <a:pt x="694" y="412"/>
                  </a:lnTo>
                  <a:lnTo>
                    <a:pt x="684" y="407"/>
                  </a:lnTo>
                  <a:lnTo>
                    <a:pt x="670" y="403"/>
                  </a:lnTo>
                  <a:lnTo>
                    <a:pt x="654" y="398"/>
                  </a:lnTo>
                  <a:lnTo>
                    <a:pt x="632" y="395"/>
                  </a:lnTo>
                  <a:lnTo>
                    <a:pt x="613" y="393"/>
                  </a:lnTo>
                  <a:lnTo>
                    <a:pt x="594" y="391"/>
                  </a:lnTo>
                  <a:lnTo>
                    <a:pt x="572" y="392"/>
                  </a:lnTo>
                  <a:lnTo>
                    <a:pt x="553" y="393"/>
                  </a:lnTo>
                  <a:lnTo>
                    <a:pt x="531" y="394"/>
                  </a:lnTo>
                  <a:lnTo>
                    <a:pt x="513" y="397"/>
                  </a:lnTo>
                  <a:lnTo>
                    <a:pt x="494" y="400"/>
                  </a:lnTo>
                  <a:lnTo>
                    <a:pt x="480" y="404"/>
                  </a:lnTo>
                  <a:lnTo>
                    <a:pt x="467" y="409"/>
                  </a:lnTo>
                  <a:lnTo>
                    <a:pt x="454" y="414"/>
                  </a:lnTo>
                  <a:lnTo>
                    <a:pt x="442" y="421"/>
                  </a:lnTo>
                  <a:lnTo>
                    <a:pt x="434" y="429"/>
                  </a:lnTo>
                  <a:lnTo>
                    <a:pt x="428" y="438"/>
                  </a:lnTo>
                  <a:lnTo>
                    <a:pt x="425" y="448"/>
                  </a:lnTo>
                  <a:lnTo>
                    <a:pt x="427" y="460"/>
                  </a:lnTo>
                  <a:lnTo>
                    <a:pt x="428" y="468"/>
                  </a:lnTo>
                  <a:lnTo>
                    <a:pt x="429" y="476"/>
                  </a:lnTo>
                  <a:lnTo>
                    <a:pt x="425" y="484"/>
                  </a:lnTo>
                  <a:lnTo>
                    <a:pt x="416" y="489"/>
                  </a:lnTo>
                  <a:lnTo>
                    <a:pt x="400" y="494"/>
                  </a:lnTo>
                  <a:lnTo>
                    <a:pt x="381" y="497"/>
                  </a:lnTo>
                  <a:lnTo>
                    <a:pt x="362" y="497"/>
                  </a:lnTo>
                  <a:lnTo>
                    <a:pt x="347" y="497"/>
                  </a:lnTo>
                  <a:lnTo>
                    <a:pt x="328" y="495"/>
                  </a:lnTo>
                  <a:lnTo>
                    <a:pt x="304" y="492"/>
                  </a:lnTo>
                  <a:lnTo>
                    <a:pt x="285" y="489"/>
                  </a:lnTo>
                  <a:lnTo>
                    <a:pt x="263" y="484"/>
                  </a:lnTo>
                  <a:lnTo>
                    <a:pt x="242" y="481"/>
                  </a:lnTo>
                  <a:lnTo>
                    <a:pt x="219" y="476"/>
                  </a:lnTo>
                  <a:lnTo>
                    <a:pt x="219" y="447"/>
                  </a:lnTo>
                  <a:lnTo>
                    <a:pt x="221" y="436"/>
                  </a:lnTo>
                  <a:lnTo>
                    <a:pt x="224" y="424"/>
                  </a:lnTo>
                  <a:lnTo>
                    <a:pt x="227" y="411"/>
                  </a:lnTo>
                  <a:lnTo>
                    <a:pt x="232" y="398"/>
                  </a:lnTo>
                  <a:lnTo>
                    <a:pt x="236" y="382"/>
                  </a:lnTo>
                  <a:lnTo>
                    <a:pt x="238" y="370"/>
                  </a:lnTo>
                  <a:lnTo>
                    <a:pt x="238" y="360"/>
                  </a:lnTo>
                  <a:lnTo>
                    <a:pt x="232" y="351"/>
                  </a:lnTo>
                  <a:lnTo>
                    <a:pt x="227" y="346"/>
                  </a:lnTo>
                  <a:lnTo>
                    <a:pt x="219" y="342"/>
                  </a:lnTo>
                  <a:lnTo>
                    <a:pt x="207" y="339"/>
                  </a:lnTo>
                  <a:lnTo>
                    <a:pt x="194" y="337"/>
                  </a:lnTo>
                  <a:lnTo>
                    <a:pt x="180" y="339"/>
                  </a:lnTo>
                  <a:lnTo>
                    <a:pt x="166" y="340"/>
                  </a:lnTo>
                  <a:lnTo>
                    <a:pt x="148" y="344"/>
                  </a:lnTo>
                  <a:lnTo>
                    <a:pt x="133" y="346"/>
                  </a:lnTo>
                  <a:lnTo>
                    <a:pt x="115" y="348"/>
                  </a:lnTo>
                  <a:lnTo>
                    <a:pt x="98" y="348"/>
                  </a:lnTo>
                  <a:lnTo>
                    <a:pt x="80" y="346"/>
                  </a:lnTo>
                  <a:lnTo>
                    <a:pt x="64" y="343"/>
                  </a:lnTo>
                  <a:lnTo>
                    <a:pt x="49" y="339"/>
                  </a:lnTo>
                  <a:lnTo>
                    <a:pt x="37" y="333"/>
                  </a:lnTo>
                  <a:lnTo>
                    <a:pt x="25" y="328"/>
                  </a:lnTo>
                  <a:lnTo>
                    <a:pt x="16" y="320"/>
                  </a:lnTo>
                  <a:lnTo>
                    <a:pt x="10" y="313"/>
                  </a:lnTo>
                  <a:lnTo>
                    <a:pt x="6" y="307"/>
                  </a:lnTo>
                  <a:lnTo>
                    <a:pt x="3" y="299"/>
                  </a:lnTo>
                  <a:lnTo>
                    <a:pt x="0" y="293"/>
                  </a:lnTo>
                  <a:lnTo>
                    <a:pt x="0" y="286"/>
                  </a:lnTo>
                  <a:lnTo>
                    <a:pt x="3" y="280"/>
                  </a:lnTo>
                  <a:lnTo>
                    <a:pt x="6" y="274"/>
                  </a:lnTo>
                  <a:lnTo>
                    <a:pt x="10" y="269"/>
                  </a:lnTo>
                  <a:lnTo>
                    <a:pt x="14" y="265"/>
                  </a:lnTo>
                  <a:lnTo>
                    <a:pt x="24" y="260"/>
                  </a:lnTo>
                  <a:lnTo>
                    <a:pt x="32" y="256"/>
                  </a:lnTo>
                  <a:lnTo>
                    <a:pt x="45" y="253"/>
                  </a:lnTo>
                  <a:lnTo>
                    <a:pt x="60" y="248"/>
                  </a:lnTo>
                  <a:lnTo>
                    <a:pt x="74" y="245"/>
                  </a:lnTo>
                  <a:lnTo>
                    <a:pt x="87" y="242"/>
                  </a:lnTo>
                  <a:lnTo>
                    <a:pt x="104" y="237"/>
                  </a:lnTo>
                  <a:lnTo>
                    <a:pt x="121" y="234"/>
                  </a:lnTo>
                  <a:lnTo>
                    <a:pt x="137" y="229"/>
                  </a:lnTo>
                  <a:lnTo>
                    <a:pt x="153" y="224"/>
                  </a:lnTo>
                  <a:lnTo>
                    <a:pt x="165" y="218"/>
                  </a:lnTo>
                  <a:lnTo>
                    <a:pt x="175" y="212"/>
                  </a:lnTo>
                  <a:lnTo>
                    <a:pt x="182" y="206"/>
                  </a:lnTo>
                  <a:lnTo>
                    <a:pt x="188" y="199"/>
                  </a:lnTo>
                  <a:lnTo>
                    <a:pt x="192" y="190"/>
                  </a:lnTo>
                  <a:lnTo>
                    <a:pt x="194" y="181"/>
                  </a:lnTo>
                  <a:lnTo>
                    <a:pt x="195" y="172"/>
                  </a:lnTo>
                  <a:lnTo>
                    <a:pt x="195" y="165"/>
                  </a:lnTo>
                  <a:lnTo>
                    <a:pt x="194" y="156"/>
                  </a:lnTo>
                  <a:lnTo>
                    <a:pt x="186" y="141"/>
                  </a:lnTo>
                  <a:lnTo>
                    <a:pt x="178" y="115"/>
                  </a:lnTo>
                  <a:lnTo>
                    <a:pt x="170" y="101"/>
                  </a:lnTo>
                  <a:lnTo>
                    <a:pt x="165" y="86"/>
                  </a:lnTo>
                  <a:lnTo>
                    <a:pt x="148" y="42"/>
                  </a:lnTo>
                  <a:lnTo>
                    <a:pt x="133" y="0"/>
                  </a:lnTo>
                </a:path>
              </a:pathLst>
            </a:custGeom>
            <a:solidFill>
              <a:srgbClr val="0070C0"/>
            </a:solidFill>
            <a:ln w="12700" cap="rnd" cmpd="sng">
              <a:solidFill>
                <a:schemeClr val="tx1"/>
              </a:solidFill>
              <a:prstDash val="solid"/>
              <a:round/>
              <a:headEnd/>
              <a:tailEnd/>
            </a:ln>
          </p:spPr>
          <p:txBody>
            <a:bodyPr lIns="0" tIns="0" rIns="0" bIns="0">
              <a:spAutoFit/>
            </a:bodyPr>
            <a:lstStyle/>
            <a:p>
              <a:endParaRPr lang="zh-CN" altLang="en-US"/>
            </a:p>
          </p:txBody>
        </p:sp>
        <p:sp>
          <p:nvSpPr>
            <p:cNvPr id="92180" name="TextBox 12"/>
            <p:cNvSpPr txBox="1">
              <a:spLocks noChangeArrowheads="1"/>
            </p:cNvSpPr>
            <p:nvPr/>
          </p:nvSpPr>
          <p:spPr bwMode="auto">
            <a:xfrm>
              <a:off x="6429388" y="1643050"/>
              <a:ext cx="13573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kumimoji="0" lang="zh-CN" altLang="en-US" sz="3200" b="1">
                  <a:latin typeface="Arial" panose="020B0604020202020204" pitchFamily="34" charset="0"/>
                  <a:ea typeface="宋体" panose="02010600030101010101" pitchFamily="2" charset="-122"/>
                </a:rPr>
                <a:t>社区</a:t>
              </a:r>
            </a:p>
          </p:txBody>
        </p:sp>
      </p:grpSp>
      <p:grpSp>
        <p:nvGrpSpPr>
          <p:cNvPr id="4" name="组合 19"/>
          <p:cNvGrpSpPr>
            <a:grpSpLocks/>
          </p:cNvGrpSpPr>
          <p:nvPr/>
        </p:nvGrpSpPr>
        <p:grpSpPr bwMode="auto">
          <a:xfrm>
            <a:off x="5673725" y="2992438"/>
            <a:ext cx="2617788" cy="1914525"/>
            <a:chOff x="5596985" y="2579347"/>
            <a:chExt cx="2618353" cy="1915392"/>
          </a:xfrm>
        </p:grpSpPr>
        <p:sp>
          <p:nvSpPr>
            <p:cNvPr id="92177" name="Freeform 3"/>
            <p:cNvSpPr>
              <a:spLocks/>
            </p:cNvSpPr>
            <p:nvPr/>
          </p:nvSpPr>
          <p:spPr bwMode="blackWhite">
            <a:xfrm>
              <a:off x="5596985" y="2579347"/>
              <a:ext cx="2618353" cy="1915392"/>
            </a:xfrm>
            <a:custGeom>
              <a:avLst/>
              <a:gdLst>
                <a:gd name="T0" fmla="*/ 2147483646 w 1067"/>
                <a:gd name="T1" fmla="*/ 2147483646 h 733"/>
                <a:gd name="T2" fmla="*/ 2147483646 w 1067"/>
                <a:gd name="T3" fmla="*/ 2147483646 h 733"/>
                <a:gd name="T4" fmla="*/ 2147483646 w 1067"/>
                <a:gd name="T5" fmla="*/ 2147483646 h 733"/>
                <a:gd name="T6" fmla="*/ 2147483646 w 1067"/>
                <a:gd name="T7" fmla="*/ 2147483646 h 733"/>
                <a:gd name="T8" fmla="*/ 2147483646 w 1067"/>
                <a:gd name="T9" fmla="*/ 2147483646 h 733"/>
                <a:gd name="T10" fmla="*/ 2147483646 w 1067"/>
                <a:gd name="T11" fmla="*/ 2147483646 h 733"/>
                <a:gd name="T12" fmla="*/ 2147483646 w 1067"/>
                <a:gd name="T13" fmla="*/ 2147483646 h 733"/>
                <a:gd name="T14" fmla="*/ 2147483646 w 1067"/>
                <a:gd name="T15" fmla="*/ 2147483646 h 733"/>
                <a:gd name="T16" fmla="*/ 2147483646 w 1067"/>
                <a:gd name="T17" fmla="*/ 2147483646 h 733"/>
                <a:gd name="T18" fmla="*/ 2147483646 w 1067"/>
                <a:gd name="T19" fmla="*/ 2147483646 h 733"/>
                <a:gd name="T20" fmla="*/ 2147483646 w 1067"/>
                <a:gd name="T21" fmla="*/ 2147483646 h 733"/>
                <a:gd name="T22" fmla="*/ 2147483646 w 1067"/>
                <a:gd name="T23" fmla="*/ 2147483646 h 733"/>
                <a:gd name="T24" fmla="*/ 2147483646 w 1067"/>
                <a:gd name="T25" fmla="*/ 2147483646 h 733"/>
                <a:gd name="T26" fmla="*/ 2147483646 w 1067"/>
                <a:gd name="T27" fmla="*/ 2147483646 h 733"/>
                <a:gd name="T28" fmla="*/ 2147483646 w 1067"/>
                <a:gd name="T29" fmla="*/ 2147483646 h 733"/>
                <a:gd name="T30" fmla="*/ 2147483646 w 1067"/>
                <a:gd name="T31" fmla="*/ 2147483646 h 733"/>
                <a:gd name="T32" fmla="*/ 2147483646 w 1067"/>
                <a:gd name="T33" fmla="*/ 2147483646 h 733"/>
                <a:gd name="T34" fmla="*/ 2147483646 w 1067"/>
                <a:gd name="T35" fmla="*/ 2147483646 h 733"/>
                <a:gd name="T36" fmla="*/ 2147483646 w 1067"/>
                <a:gd name="T37" fmla="*/ 2147483646 h 733"/>
                <a:gd name="T38" fmla="*/ 2147483646 w 1067"/>
                <a:gd name="T39" fmla="*/ 2147483646 h 733"/>
                <a:gd name="T40" fmla="*/ 2147483646 w 1067"/>
                <a:gd name="T41" fmla="*/ 2147483646 h 733"/>
                <a:gd name="T42" fmla="*/ 2147483646 w 1067"/>
                <a:gd name="T43" fmla="*/ 2147483646 h 733"/>
                <a:gd name="T44" fmla="*/ 2147483646 w 1067"/>
                <a:gd name="T45" fmla="*/ 2147483646 h 733"/>
                <a:gd name="T46" fmla="*/ 2147483646 w 1067"/>
                <a:gd name="T47" fmla="*/ 2147483646 h 733"/>
                <a:gd name="T48" fmla="*/ 2147483646 w 1067"/>
                <a:gd name="T49" fmla="*/ 2147483646 h 733"/>
                <a:gd name="T50" fmla="*/ 2147483646 w 1067"/>
                <a:gd name="T51" fmla="*/ 2147483646 h 733"/>
                <a:gd name="T52" fmla="*/ 2147483646 w 1067"/>
                <a:gd name="T53" fmla="*/ 2147483646 h 733"/>
                <a:gd name="T54" fmla="*/ 2147483646 w 1067"/>
                <a:gd name="T55" fmla="*/ 2147483646 h 733"/>
                <a:gd name="T56" fmla="*/ 2147483646 w 1067"/>
                <a:gd name="T57" fmla="*/ 2147483646 h 733"/>
                <a:gd name="T58" fmla="*/ 2147483646 w 1067"/>
                <a:gd name="T59" fmla="*/ 2147483646 h 733"/>
                <a:gd name="T60" fmla="*/ 2147483646 w 1067"/>
                <a:gd name="T61" fmla="*/ 2147483646 h 733"/>
                <a:gd name="T62" fmla="*/ 2147483646 w 1067"/>
                <a:gd name="T63" fmla="*/ 2147483646 h 733"/>
                <a:gd name="T64" fmla="*/ 2147483646 w 1067"/>
                <a:gd name="T65" fmla="*/ 2147483646 h 733"/>
                <a:gd name="T66" fmla="*/ 2147483646 w 1067"/>
                <a:gd name="T67" fmla="*/ 2147483646 h 733"/>
                <a:gd name="T68" fmla="*/ 2147483646 w 1067"/>
                <a:gd name="T69" fmla="*/ 2147483646 h 733"/>
                <a:gd name="T70" fmla="*/ 2147483646 w 1067"/>
                <a:gd name="T71" fmla="*/ 2147483646 h 733"/>
                <a:gd name="T72" fmla="*/ 2147483646 w 1067"/>
                <a:gd name="T73" fmla="*/ 2147483646 h 733"/>
                <a:gd name="T74" fmla="*/ 2147483646 w 1067"/>
                <a:gd name="T75" fmla="*/ 2147483646 h 733"/>
                <a:gd name="T76" fmla="*/ 2147483646 w 1067"/>
                <a:gd name="T77" fmla="*/ 2147483646 h 733"/>
                <a:gd name="T78" fmla="*/ 2147483646 w 1067"/>
                <a:gd name="T79" fmla="*/ 2147483646 h 733"/>
                <a:gd name="T80" fmla="*/ 2147483646 w 1067"/>
                <a:gd name="T81" fmla="*/ 2147483646 h 733"/>
                <a:gd name="T82" fmla="*/ 2147483646 w 1067"/>
                <a:gd name="T83" fmla="*/ 2147483646 h 733"/>
                <a:gd name="T84" fmla="*/ 2147483646 w 1067"/>
                <a:gd name="T85" fmla="*/ 2147483646 h 733"/>
                <a:gd name="T86" fmla="*/ 2147483646 w 1067"/>
                <a:gd name="T87" fmla="*/ 2147483646 h 733"/>
                <a:gd name="T88" fmla="*/ 2147483646 w 1067"/>
                <a:gd name="T89" fmla="*/ 2147483646 h 733"/>
                <a:gd name="T90" fmla="*/ 2147483646 w 1067"/>
                <a:gd name="T91" fmla="*/ 2147483646 h 733"/>
                <a:gd name="T92" fmla="*/ 2147483646 w 1067"/>
                <a:gd name="T93" fmla="*/ 2147483646 h 733"/>
                <a:gd name="T94" fmla="*/ 2147483646 w 1067"/>
                <a:gd name="T95" fmla="*/ 2147483646 h 733"/>
                <a:gd name="T96" fmla="*/ 2147483646 w 1067"/>
                <a:gd name="T97" fmla="*/ 2147483646 h 733"/>
                <a:gd name="T98" fmla="*/ 2147483646 w 1067"/>
                <a:gd name="T99" fmla="*/ 2147483646 h 733"/>
                <a:gd name="T100" fmla="*/ 2147483646 w 1067"/>
                <a:gd name="T101" fmla="*/ 2147483646 h 733"/>
                <a:gd name="T102" fmla="*/ 2147483646 w 1067"/>
                <a:gd name="T103" fmla="*/ 2147483646 h 733"/>
                <a:gd name="T104" fmla="*/ 2147483646 w 1067"/>
                <a:gd name="T105" fmla="*/ 2147483646 h 733"/>
                <a:gd name="T106" fmla="*/ 2147483646 w 1067"/>
                <a:gd name="T107" fmla="*/ 2147483646 h 733"/>
                <a:gd name="T108" fmla="*/ 2147483646 w 1067"/>
                <a:gd name="T109" fmla="*/ 2147483646 h 733"/>
                <a:gd name="T110" fmla="*/ 2147483646 w 1067"/>
                <a:gd name="T111" fmla="*/ 2147483646 h 733"/>
                <a:gd name="T112" fmla="*/ 2147483646 w 1067"/>
                <a:gd name="T113" fmla="*/ 2147483646 h 733"/>
                <a:gd name="T114" fmla="*/ 2147483646 w 1067"/>
                <a:gd name="T115" fmla="*/ 2147483646 h 733"/>
                <a:gd name="T116" fmla="*/ 2147483646 w 1067"/>
                <a:gd name="T117" fmla="*/ 2147483646 h 733"/>
                <a:gd name="T118" fmla="*/ 2147483646 w 1067"/>
                <a:gd name="T119" fmla="*/ 2147483646 h 733"/>
                <a:gd name="T120" fmla="*/ 2147483646 w 1067"/>
                <a:gd name="T121" fmla="*/ 2147483646 h 733"/>
                <a:gd name="T122" fmla="*/ 2147483646 w 1067"/>
                <a:gd name="T123" fmla="*/ 2147483646 h 733"/>
                <a:gd name="T124" fmla="*/ 2147483646 w 1067"/>
                <a:gd name="T125" fmla="*/ 2147483646 h 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67"/>
                <a:gd name="T190" fmla="*/ 0 h 733"/>
                <a:gd name="T191" fmla="*/ 1067 w 1067"/>
                <a:gd name="T192" fmla="*/ 733 h 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67" h="733">
                  <a:moveTo>
                    <a:pt x="979" y="614"/>
                  </a:moveTo>
                  <a:lnTo>
                    <a:pt x="995" y="615"/>
                  </a:lnTo>
                  <a:lnTo>
                    <a:pt x="1010" y="615"/>
                  </a:lnTo>
                  <a:lnTo>
                    <a:pt x="1027" y="615"/>
                  </a:lnTo>
                  <a:lnTo>
                    <a:pt x="1042" y="613"/>
                  </a:lnTo>
                  <a:lnTo>
                    <a:pt x="1056" y="610"/>
                  </a:lnTo>
                  <a:lnTo>
                    <a:pt x="1067" y="607"/>
                  </a:lnTo>
                  <a:lnTo>
                    <a:pt x="1067" y="371"/>
                  </a:lnTo>
                  <a:lnTo>
                    <a:pt x="1067" y="136"/>
                  </a:lnTo>
                  <a:lnTo>
                    <a:pt x="991" y="126"/>
                  </a:lnTo>
                  <a:lnTo>
                    <a:pt x="968" y="125"/>
                  </a:lnTo>
                  <a:lnTo>
                    <a:pt x="943" y="125"/>
                  </a:lnTo>
                  <a:lnTo>
                    <a:pt x="922" y="126"/>
                  </a:lnTo>
                  <a:lnTo>
                    <a:pt x="899" y="131"/>
                  </a:lnTo>
                  <a:lnTo>
                    <a:pt x="878" y="135"/>
                  </a:lnTo>
                  <a:lnTo>
                    <a:pt x="861" y="139"/>
                  </a:lnTo>
                  <a:lnTo>
                    <a:pt x="841" y="144"/>
                  </a:lnTo>
                  <a:lnTo>
                    <a:pt x="823" y="147"/>
                  </a:lnTo>
                  <a:lnTo>
                    <a:pt x="800" y="150"/>
                  </a:lnTo>
                  <a:lnTo>
                    <a:pt x="778" y="152"/>
                  </a:lnTo>
                  <a:lnTo>
                    <a:pt x="758" y="153"/>
                  </a:lnTo>
                  <a:lnTo>
                    <a:pt x="739" y="153"/>
                  </a:lnTo>
                  <a:lnTo>
                    <a:pt x="718" y="153"/>
                  </a:lnTo>
                  <a:lnTo>
                    <a:pt x="705" y="152"/>
                  </a:lnTo>
                  <a:lnTo>
                    <a:pt x="682" y="149"/>
                  </a:lnTo>
                  <a:lnTo>
                    <a:pt x="665" y="148"/>
                  </a:lnTo>
                  <a:lnTo>
                    <a:pt x="652" y="144"/>
                  </a:lnTo>
                  <a:lnTo>
                    <a:pt x="640" y="139"/>
                  </a:lnTo>
                  <a:lnTo>
                    <a:pt x="630" y="134"/>
                  </a:lnTo>
                  <a:lnTo>
                    <a:pt x="625" y="125"/>
                  </a:lnTo>
                  <a:lnTo>
                    <a:pt x="626" y="117"/>
                  </a:lnTo>
                  <a:lnTo>
                    <a:pt x="634" y="110"/>
                  </a:lnTo>
                  <a:lnTo>
                    <a:pt x="646" y="101"/>
                  </a:lnTo>
                  <a:lnTo>
                    <a:pt x="657" y="92"/>
                  </a:lnTo>
                  <a:lnTo>
                    <a:pt x="672" y="85"/>
                  </a:lnTo>
                  <a:lnTo>
                    <a:pt x="685" y="78"/>
                  </a:lnTo>
                  <a:lnTo>
                    <a:pt x="697" y="73"/>
                  </a:lnTo>
                  <a:lnTo>
                    <a:pt x="707" y="68"/>
                  </a:lnTo>
                  <a:lnTo>
                    <a:pt x="718" y="61"/>
                  </a:lnTo>
                  <a:lnTo>
                    <a:pt x="723" y="54"/>
                  </a:lnTo>
                  <a:lnTo>
                    <a:pt x="726" y="46"/>
                  </a:lnTo>
                  <a:lnTo>
                    <a:pt x="720" y="40"/>
                  </a:lnTo>
                  <a:lnTo>
                    <a:pt x="714" y="32"/>
                  </a:lnTo>
                  <a:lnTo>
                    <a:pt x="702" y="27"/>
                  </a:lnTo>
                  <a:lnTo>
                    <a:pt x="689" y="20"/>
                  </a:lnTo>
                  <a:lnTo>
                    <a:pt x="670" y="15"/>
                  </a:lnTo>
                  <a:lnTo>
                    <a:pt x="649" y="9"/>
                  </a:lnTo>
                  <a:lnTo>
                    <a:pt x="621" y="5"/>
                  </a:lnTo>
                  <a:lnTo>
                    <a:pt x="596" y="3"/>
                  </a:lnTo>
                  <a:lnTo>
                    <a:pt x="571" y="0"/>
                  </a:lnTo>
                  <a:lnTo>
                    <a:pt x="542" y="1"/>
                  </a:lnTo>
                  <a:lnTo>
                    <a:pt x="517" y="3"/>
                  </a:lnTo>
                  <a:lnTo>
                    <a:pt x="488" y="4"/>
                  </a:lnTo>
                  <a:lnTo>
                    <a:pt x="464" y="8"/>
                  </a:lnTo>
                  <a:lnTo>
                    <a:pt x="440" y="11"/>
                  </a:lnTo>
                  <a:lnTo>
                    <a:pt x="421" y="17"/>
                  </a:lnTo>
                  <a:lnTo>
                    <a:pt x="404" y="23"/>
                  </a:lnTo>
                  <a:lnTo>
                    <a:pt x="387" y="29"/>
                  </a:lnTo>
                  <a:lnTo>
                    <a:pt x="371" y="38"/>
                  </a:lnTo>
                  <a:lnTo>
                    <a:pt x="361" y="48"/>
                  </a:lnTo>
                  <a:lnTo>
                    <a:pt x="353" y="60"/>
                  </a:lnTo>
                  <a:lnTo>
                    <a:pt x="349" y="73"/>
                  </a:lnTo>
                  <a:lnTo>
                    <a:pt x="352" y="88"/>
                  </a:lnTo>
                  <a:lnTo>
                    <a:pt x="353" y="98"/>
                  </a:lnTo>
                  <a:lnTo>
                    <a:pt x="354" y="108"/>
                  </a:lnTo>
                  <a:lnTo>
                    <a:pt x="349" y="119"/>
                  </a:lnTo>
                  <a:lnTo>
                    <a:pt x="337" y="125"/>
                  </a:lnTo>
                  <a:lnTo>
                    <a:pt x="316" y="131"/>
                  </a:lnTo>
                  <a:lnTo>
                    <a:pt x="291" y="135"/>
                  </a:lnTo>
                  <a:lnTo>
                    <a:pt x="266" y="135"/>
                  </a:lnTo>
                  <a:lnTo>
                    <a:pt x="247" y="135"/>
                  </a:lnTo>
                  <a:lnTo>
                    <a:pt x="222" y="133"/>
                  </a:lnTo>
                  <a:lnTo>
                    <a:pt x="190" y="129"/>
                  </a:lnTo>
                  <a:lnTo>
                    <a:pt x="165" y="125"/>
                  </a:lnTo>
                  <a:lnTo>
                    <a:pt x="136" y="119"/>
                  </a:lnTo>
                  <a:lnTo>
                    <a:pt x="109" y="115"/>
                  </a:lnTo>
                  <a:lnTo>
                    <a:pt x="71" y="108"/>
                  </a:lnTo>
                  <a:lnTo>
                    <a:pt x="66" y="115"/>
                  </a:lnTo>
                  <a:lnTo>
                    <a:pt x="63" y="125"/>
                  </a:lnTo>
                  <a:lnTo>
                    <a:pt x="59" y="136"/>
                  </a:lnTo>
                  <a:lnTo>
                    <a:pt x="52" y="149"/>
                  </a:lnTo>
                  <a:lnTo>
                    <a:pt x="49" y="162"/>
                  </a:lnTo>
                  <a:lnTo>
                    <a:pt x="43" y="175"/>
                  </a:lnTo>
                  <a:lnTo>
                    <a:pt x="39" y="189"/>
                  </a:lnTo>
                  <a:lnTo>
                    <a:pt x="38" y="204"/>
                  </a:lnTo>
                  <a:lnTo>
                    <a:pt x="38" y="234"/>
                  </a:lnTo>
                  <a:lnTo>
                    <a:pt x="39" y="245"/>
                  </a:lnTo>
                  <a:lnTo>
                    <a:pt x="41" y="255"/>
                  </a:lnTo>
                  <a:lnTo>
                    <a:pt x="47" y="268"/>
                  </a:lnTo>
                  <a:lnTo>
                    <a:pt x="56" y="277"/>
                  </a:lnTo>
                  <a:lnTo>
                    <a:pt x="68" y="284"/>
                  </a:lnTo>
                  <a:lnTo>
                    <a:pt x="81" y="291"/>
                  </a:lnTo>
                  <a:lnTo>
                    <a:pt x="96" y="294"/>
                  </a:lnTo>
                  <a:lnTo>
                    <a:pt x="110" y="297"/>
                  </a:lnTo>
                  <a:lnTo>
                    <a:pt x="134" y="297"/>
                  </a:lnTo>
                  <a:lnTo>
                    <a:pt x="159" y="294"/>
                  </a:lnTo>
                  <a:lnTo>
                    <a:pt x="186" y="292"/>
                  </a:lnTo>
                  <a:lnTo>
                    <a:pt x="211" y="289"/>
                  </a:lnTo>
                  <a:lnTo>
                    <a:pt x="234" y="289"/>
                  </a:lnTo>
                  <a:lnTo>
                    <a:pt x="256" y="293"/>
                  </a:lnTo>
                  <a:lnTo>
                    <a:pt x="274" y="298"/>
                  </a:lnTo>
                  <a:lnTo>
                    <a:pt x="290" y="306"/>
                  </a:lnTo>
                  <a:lnTo>
                    <a:pt x="302" y="315"/>
                  </a:lnTo>
                  <a:lnTo>
                    <a:pt x="311" y="326"/>
                  </a:lnTo>
                  <a:lnTo>
                    <a:pt x="316" y="336"/>
                  </a:lnTo>
                  <a:lnTo>
                    <a:pt x="321" y="349"/>
                  </a:lnTo>
                  <a:lnTo>
                    <a:pt x="327" y="359"/>
                  </a:lnTo>
                  <a:lnTo>
                    <a:pt x="327" y="371"/>
                  </a:lnTo>
                  <a:lnTo>
                    <a:pt x="324" y="381"/>
                  </a:lnTo>
                  <a:lnTo>
                    <a:pt x="316" y="391"/>
                  </a:lnTo>
                  <a:lnTo>
                    <a:pt x="307" y="401"/>
                  </a:lnTo>
                  <a:lnTo>
                    <a:pt x="278" y="418"/>
                  </a:lnTo>
                  <a:lnTo>
                    <a:pt x="251" y="429"/>
                  </a:lnTo>
                  <a:lnTo>
                    <a:pt x="244" y="431"/>
                  </a:lnTo>
                  <a:lnTo>
                    <a:pt x="235" y="433"/>
                  </a:lnTo>
                  <a:lnTo>
                    <a:pt x="224" y="433"/>
                  </a:lnTo>
                  <a:lnTo>
                    <a:pt x="215" y="433"/>
                  </a:lnTo>
                  <a:lnTo>
                    <a:pt x="206" y="431"/>
                  </a:lnTo>
                  <a:lnTo>
                    <a:pt x="185" y="428"/>
                  </a:lnTo>
                  <a:lnTo>
                    <a:pt x="165" y="426"/>
                  </a:lnTo>
                  <a:lnTo>
                    <a:pt x="123" y="415"/>
                  </a:lnTo>
                  <a:lnTo>
                    <a:pt x="96" y="413"/>
                  </a:lnTo>
                  <a:lnTo>
                    <a:pt x="73" y="413"/>
                  </a:lnTo>
                  <a:lnTo>
                    <a:pt x="51" y="415"/>
                  </a:lnTo>
                  <a:lnTo>
                    <a:pt x="34" y="422"/>
                  </a:lnTo>
                  <a:lnTo>
                    <a:pt x="24" y="427"/>
                  </a:lnTo>
                  <a:lnTo>
                    <a:pt x="16" y="436"/>
                  </a:lnTo>
                  <a:lnTo>
                    <a:pt x="8" y="446"/>
                  </a:lnTo>
                  <a:lnTo>
                    <a:pt x="3" y="456"/>
                  </a:lnTo>
                  <a:lnTo>
                    <a:pt x="0" y="469"/>
                  </a:lnTo>
                  <a:lnTo>
                    <a:pt x="0" y="483"/>
                  </a:lnTo>
                  <a:lnTo>
                    <a:pt x="5" y="494"/>
                  </a:lnTo>
                  <a:lnTo>
                    <a:pt x="9" y="512"/>
                  </a:lnTo>
                  <a:lnTo>
                    <a:pt x="16" y="529"/>
                  </a:lnTo>
                  <a:lnTo>
                    <a:pt x="24" y="544"/>
                  </a:lnTo>
                  <a:lnTo>
                    <a:pt x="31" y="559"/>
                  </a:lnTo>
                  <a:lnTo>
                    <a:pt x="43" y="576"/>
                  </a:lnTo>
                  <a:lnTo>
                    <a:pt x="56" y="596"/>
                  </a:lnTo>
                  <a:lnTo>
                    <a:pt x="73" y="626"/>
                  </a:lnTo>
                  <a:lnTo>
                    <a:pt x="96" y="622"/>
                  </a:lnTo>
                  <a:lnTo>
                    <a:pt x="118" y="618"/>
                  </a:lnTo>
                  <a:lnTo>
                    <a:pt x="143" y="614"/>
                  </a:lnTo>
                  <a:lnTo>
                    <a:pt x="168" y="612"/>
                  </a:lnTo>
                  <a:lnTo>
                    <a:pt x="198" y="609"/>
                  </a:lnTo>
                  <a:lnTo>
                    <a:pt x="232" y="607"/>
                  </a:lnTo>
                  <a:lnTo>
                    <a:pt x="265" y="608"/>
                  </a:lnTo>
                  <a:lnTo>
                    <a:pt x="297" y="609"/>
                  </a:lnTo>
                  <a:lnTo>
                    <a:pt x="332" y="614"/>
                  </a:lnTo>
                  <a:lnTo>
                    <a:pt x="366" y="619"/>
                  </a:lnTo>
                  <a:lnTo>
                    <a:pt x="396" y="627"/>
                  </a:lnTo>
                  <a:lnTo>
                    <a:pt x="421" y="635"/>
                  </a:lnTo>
                  <a:lnTo>
                    <a:pt x="440" y="645"/>
                  </a:lnTo>
                  <a:lnTo>
                    <a:pt x="457" y="655"/>
                  </a:lnTo>
                  <a:lnTo>
                    <a:pt x="471" y="664"/>
                  </a:lnTo>
                  <a:lnTo>
                    <a:pt x="483" y="674"/>
                  </a:lnTo>
                  <a:lnTo>
                    <a:pt x="496" y="684"/>
                  </a:lnTo>
                  <a:lnTo>
                    <a:pt x="514" y="696"/>
                  </a:lnTo>
                  <a:lnTo>
                    <a:pt x="527" y="705"/>
                  </a:lnTo>
                  <a:lnTo>
                    <a:pt x="544" y="711"/>
                  </a:lnTo>
                  <a:lnTo>
                    <a:pt x="563" y="717"/>
                  </a:lnTo>
                  <a:lnTo>
                    <a:pt x="584" y="725"/>
                  </a:lnTo>
                  <a:lnTo>
                    <a:pt x="609" y="729"/>
                  </a:lnTo>
                  <a:lnTo>
                    <a:pt x="635" y="731"/>
                  </a:lnTo>
                  <a:lnTo>
                    <a:pt x="665" y="733"/>
                  </a:lnTo>
                  <a:lnTo>
                    <a:pt x="695" y="731"/>
                  </a:lnTo>
                  <a:lnTo>
                    <a:pt x="726" y="728"/>
                  </a:lnTo>
                  <a:lnTo>
                    <a:pt x="748" y="721"/>
                  </a:lnTo>
                  <a:lnTo>
                    <a:pt x="765" y="712"/>
                  </a:lnTo>
                  <a:lnTo>
                    <a:pt x="775" y="703"/>
                  </a:lnTo>
                  <a:lnTo>
                    <a:pt x="775" y="696"/>
                  </a:lnTo>
                  <a:lnTo>
                    <a:pt x="765" y="687"/>
                  </a:lnTo>
                  <a:lnTo>
                    <a:pt x="748" y="678"/>
                  </a:lnTo>
                  <a:lnTo>
                    <a:pt x="727" y="672"/>
                  </a:lnTo>
                  <a:lnTo>
                    <a:pt x="705" y="665"/>
                  </a:lnTo>
                  <a:lnTo>
                    <a:pt x="682" y="659"/>
                  </a:lnTo>
                  <a:lnTo>
                    <a:pt x="670" y="652"/>
                  </a:lnTo>
                  <a:lnTo>
                    <a:pt x="665" y="644"/>
                  </a:lnTo>
                  <a:lnTo>
                    <a:pt x="665" y="632"/>
                  </a:lnTo>
                  <a:lnTo>
                    <a:pt x="670" y="623"/>
                  </a:lnTo>
                  <a:lnTo>
                    <a:pt x="688" y="615"/>
                  </a:lnTo>
                  <a:lnTo>
                    <a:pt x="705" y="610"/>
                  </a:lnTo>
                  <a:lnTo>
                    <a:pt x="726" y="605"/>
                  </a:lnTo>
                  <a:lnTo>
                    <a:pt x="752" y="601"/>
                  </a:lnTo>
                  <a:lnTo>
                    <a:pt x="777" y="599"/>
                  </a:lnTo>
                  <a:lnTo>
                    <a:pt x="806" y="599"/>
                  </a:lnTo>
                  <a:lnTo>
                    <a:pt x="836" y="599"/>
                  </a:lnTo>
                  <a:lnTo>
                    <a:pt x="865" y="601"/>
                  </a:lnTo>
                  <a:lnTo>
                    <a:pt x="903" y="604"/>
                  </a:lnTo>
                  <a:lnTo>
                    <a:pt x="935" y="609"/>
                  </a:lnTo>
                  <a:lnTo>
                    <a:pt x="956" y="610"/>
                  </a:lnTo>
                  <a:lnTo>
                    <a:pt x="979" y="614"/>
                  </a:lnTo>
                </a:path>
              </a:pathLst>
            </a:custGeom>
            <a:solidFill>
              <a:schemeClr val="accent2"/>
            </a:solidFill>
            <a:ln w="12700" cap="rnd" cmpd="sng">
              <a:solidFill>
                <a:schemeClr val="tx1"/>
              </a:solidFill>
              <a:prstDash val="solid"/>
              <a:round/>
              <a:headEnd/>
              <a:tailEnd/>
            </a:ln>
          </p:spPr>
          <p:txBody>
            <a:bodyPr lIns="0" tIns="0" rIns="0" bIns="0">
              <a:spAutoFit/>
            </a:bodyPr>
            <a:lstStyle/>
            <a:p>
              <a:endParaRPr lang="zh-CN" altLang="en-US"/>
            </a:p>
          </p:txBody>
        </p:sp>
        <p:sp>
          <p:nvSpPr>
            <p:cNvPr id="92178" name="TextBox 13"/>
            <p:cNvSpPr txBox="1">
              <a:spLocks noChangeArrowheads="1"/>
            </p:cNvSpPr>
            <p:nvPr/>
          </p:nvSpPr>
          <p:spPr bwMode="auto">
            <a:xfrm>
              <a:off x="6643702" y="3214686"/>
              <a:ext cx="13573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kumimoji="0" lang="zh-CN" altLang="en-US" sz="3200" b="1">
                  <a:latin typeface="Arial" panose="020B0604020202020204" pitchFamily="34" charset="0"/>
                  <a:ea typeface="宋体" panose="02010600030101010101" pitchFamily="2" charset="-122"/>
                </a:rPr>
                <a:t>家庭</a:t>
              </a:r>
            </a:p>
          </p:txBody>
        </p:sp>
      </p:grpSp>
      <p:grpSp>
        <p:nvGrpSpPr>
          <p:cNvPr id="5" name="组合 20"/>
          <p:cNvGrpSpPr>
            <a:grpSpLocks/>
          </p:cNvGrpSpPr>
          <p:nvPr/>
        </p:nvGrpSpPr>
        <p:grpSpPr bwMode="auto">
          <a:xfrm>
            <a:off x="5276752" y="4545013"/>
            <a:ext cx="3009900" cy="1760537"/>
            <a:chOff x="5190660" y="4131905"/>
            <a:chExt cx="3010984" cy="1761221"/>
          </a:xfrm>
        </p:grpSpPr>
        <p:sp>
          <p:nvSpPr>
            <p:cNvPr id="92175" name="Freeform 5"/>
            <p:cNvSpPr>
              <a:spLocks/>
            </p:cNvSpPr>
            <p:nvPr/>
          </p:nvSpPr>
          <p:spPr bwMode="blackWhite">
            <a:xfrm>
              <a:off x="5190660" y="4131905"/>
              <a:ext cx="3010984" cy="1761221"/>
            </a:xfrm>
            <a:custGeom>
              <a:avLst/>
              <a:gdLst>
                <a:gd name="T0" fmla="*/ 2147483646 w 935"/>
                <a:gd name="T1" fmla="*/ 2147483646 h 529"/>
                <a:gd name="T2" fmla="*/ 2147483646 w 935"/>
                <a:gd name="T3" fmla="*/ 2147483646 h 529"/>
                <a:gd name="T4" fmla="*/ 2147483646 w 935"/>
                <a:gd name="T5" fmla="*/ 2147483646 h 529"/>
                <a:gd name="T6" fmla="*/ 2147483646 w 935"/>
                <a:gd name="T7" fmla="*/ 2147483646 h 529"/>
                <a:gd name="T8" fmla="*/ 2147483646 w 935"/>
                <a:gd name="T9" fmla="*/ 2147483646 h 529"/>
                <a:gd name="T10" fmla="*/ 2147483646 w 935"/>
                <a:gd name="T11" fmla="*/ 2147483646 h 529"/>
                <a:gd name="T12" fmla="*/ 2147483646 w 935"/>
                <a:gd name="T13" fmla="*/ 2147483646 h 529"/>
                <a:gd name="T14" fmla="*/ 2147483646 w 935"/>
                <a:gd name="T15" fmla="*/ 2147483646 h 529"/>
                <a:gd name="T16" fmla="*/ 2147483646 w 935"/>
                <a:gd name="T17" fmla="*/ 2147483646 h 529"/>
                <a:gd name="T18" fmla="*/ 2147483646 w 935"/>
                <a:gd name="T19" fmla="*/ 2147483646 h 529"/>
                <a:gd name="T20" fmla="*/ 2147483646 w 935"/>
                <a:gd name="T21" fmla="*/ 2147483646 h 529"/>
                <a:gd name="T22" fmla="*/ 2147483646 w 935"/>
                <a:gd name="T23" fmla="*/ 2147483646 h 529"/>
                <a:gd name="T24" fmla="*/ 2147483646 w 935"/>
                <a:gd name="T25" fmla="*/ 2147483646 h 529"/>
                <a:gd name="T26" fmla="*/ 2147483646 w 935"/>
                <a:gd name="T27" fmla="*/ 2147483646 h 529"/>
                <a:gd name="T28" fmla="*/ 2147483646 w 935"/>
                <a:gd name="T29" fmla="*/ 2147483646 h 529"/>
                <a:gd name="T30" fmla="*/ 2147483646 w 935"/>
                <a:gd name="T31" fmla="*/ 2147483646 h 529"/>
                <a:gd name="T32" fmla="*/ 2147483646 w 935"/>
                <a:gd name="T33" fmla="*/ 2147483646 h 529"/>
                <a:gd name="T34" fmla="*/ 2147483646 w 935"/>
                <a:gd name="T35" fmla="*/ 2147483646 h 529"/>
                <a:gd name="T36" fmla="*/ 2147483646 w 935"/>
                <a:gd name="T37" fmla="*/ 2147483646 h 529"/>
                <a:gd name="T38" fmla="*/ 0 w 935"/>
                <a:gd name="T39" fmla="*/ 2147483646 h 529"/>
                <a:gd name="T40" fmla="*/ 2147483646 w 935"/>
                <a:gd name="T41" fmla="*/ 2147483646 h 529"/>
                <a:gd name="T42" fmla="*/ 2147483646 w 935"/>
                <a:gd name="T43" fmla="*/ 2147483646 h 529"/>
                <a:gd name="T44" fmla="*/ 2147483646 w 935"/>
                <a:gd name="T45" fmla="*/ 2147483646 h 529"/>
                <a:gd name="T46" fmla="*/ 2147483646 w 935"/>
                <a:gd name="T47" fmla="*/ 2147483646 h 529"/>
                <a:gd name="T48" fmla="*/ 2147483646 w 935"/>
                <a:gd name="T49" fmla="*/ 2147483646 h 529"/>
                <a:gd name="T50" fmla="*/ 2147483646 w 935"/>
                <a:gd name="T51" fmla="*/ 2147483646 h 529"/>
                <a:gd name="T52" fmla="*/ 2147483646 w 935"/>
                <a:gd name="T53" fmla="*/ 2147483646 h 529"/>
                <a:gd name="T54" fmla="*/ 2147483646 w 935"/>
                <a:gd name="T55" fmla="*/ 2147483646 h 529"/>
                <a:gd name="T56" fmla="*/ 2147483646 w 935"/>
                <a:gd name="T57" fmla="*/ 2147483646 h 529"/>
                <a:gd name="T58" fmla="*/ 2147483646 w 935"/>
                <a:gd name="T59" fmla="*/ 2147483646 h 529"/>
                <a:gd name="T60" fmla="*/ 2147483646 w 935"/>
                <a:gd name="T61" fmla="*/ 2147483646 h 529"/>
                <a:gd name="T62" fmla="*/ 2147483646 w 935"/>
                <a:gd name="T63" fmla="*/ 2147483646 h 529"/>
                <a:gd name="T64" fmla="*/ 2147483646 w 935"/>
                <a:gd name="T65" fmla="*/ 2147483646 h 529"/>
                <a:gd name="T66" fmla="*/ 2147483646 w 935"/>
                <a:gd name="T67" fmla="*/ 2147483646 h 529"/>
                <a:gd name="T68" fmla="*/ 2147483646 w 935"/>
                <a:gd name="T69" fmla="*/ 2147483646 h 529"/>
                <a:gd name="T70" fmla="*/ 2147483646 w 935"/>
                <a:gd name="T71" fmla="*/ 2147483646 h 529"/>
                <a:gd name="T72" fmla="*/ 2147483646 w 935"/>
                <a:gd name="T73" fmla="*/ 2147483646 h 529"/>
                <a:gd name="T74" fmla="*/ 2147483646 w 935"/>
                <a:gd name="T75" fmla="*/ 2147483646 h 529"/>
                <a:gd name="T76" fmla="*/ 2147483646 w 935"/>
                <a:gd name="T77" fmla="*/ 2147483646 h 529"/>
                <a:gd name="T78" fmla="*/ 2147483646 w 935"/>
                <a:gd name="T79" fmla="*/ 2147483646 h 529"/>
                <a:gd name="T80" fmla="*/ 2147483646 w 935"/>
                <a:gd name="T81" fmla="*/ 2147483646 h 529"/>
                <a:gd name="T82" fmla="*/ 2147483646 w 935"/>
                <a:gd name="T83" fmla="*/ 2147483646 h 529"/>
                <a:gd name="T84" fmla="*/ 2147483646 w 935"/>
                <a:gd name="T85" fmla="*/ 2147483646 h 529"/>
                <a:gd name="T86" fmla="*/ 2147483646 w 935"/>
                <a:gd name="T87" fmla="*/ 2147483646 h 529"/>
                <a:gd name="T88" fmla="*/ 2147483646 w 935"/>
                <a:gd name="T89" fmla="*/ 2147483646 h 529"/>
                <a:gd name="T90" fmla="*/ 2147483646 w 935"/>
                <a:gd name="T91" fmla="*/ 2147483646 h 529"/>
                <a:gd name="T92" fmla="*/ 2147483646 w 935"/>
                <a:gd name="T93" fmla="*/ 2147483646 h 529"/>
                <a:gd name="T94" fmla="*/ 2147483646 w 935"/>
                <a:gd name="T95" fmla="*/ 2147483646 h 529"/>
                <a:gd name="T96" fmla="*/ 2147483646 w 935"/>
                <a:gd name="T97" fmla="*/ 2147483646 h 529"/>
                <a:gd name="T98" fmla="*/ 2147483646 w 935"/>
                <a:gd name="T99" fmla="*/ 2147483646 h 529"/>
                <a:gd name="T100" fmla="*/ 2147483646 w 935"/>
                <a:gd name="T101" fmla="*/ 2147483646 h 529"/>
                <a:gd name="T102" fmla="*/ 2147483646 w 935"/>
                <a:gd name="T103" fmla="*/ 2147483646 h 529"/>
                <a:gd name="T104" fmla="*/ 2147483646 w 935"/>
                <a:gd name="T105" fmla="*/ 2147483646 h 529"/>
                <a:gd name="T106" fmla="*/ 2147483646 w 935"/>
                <a:gd name="T107" fmla="*/ 2147483646 h 529"/>
                <a:gd name="T108" fmla="*/ 2147483646 w 935"/>
                <a:gd name="T109" fmla="*/ 2147483646 h 529"/>
                <a:gd name="T110" fmla="*/ 2147483646 w 935"/>
                <a:gd name="T111" fmla="*/ 2147483646 h 529"/>
                <a:gd name="T112" fmla="*/ 2147483646 w 935"/>
                <a:gd name="T113" fmla="*/ 2147483646 h 529"/>
                <a:gd name="T114" fmla="*/ 2147483646 w 935"/>
                <a:gd name="T115" fmla="*/ 2147483646 h 529"/>
                <a:gd name="T116" fmla="*/ 2147483646 w 935"/>
                <a:gd name="T117" fmla="*/ 0 h 529"/>
                <a:gd name="T118" fmla="*/ 2147483646 w 935"/>
                <a:gd name="T119" fmla="*/ 2147483646 h 529"/>
                <a:gd name="T120" fmla="*/ 2147483646 w 935"/>
                <a:gd name="T121" fmla="*/ 2147483646 h 529"/>
                <a:gd name="T122" fmla="*/ 2147483646 w 935"/>
                <a:gd name="T123" fmla="*/ 2147483646 h 52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35"/>
                <a:gd name="T187" fmla="*/ 0 h 529"/>
                <a:gd name="T188" fmla="*/ 935 w 935"/>
                <a:gd name="T189" fmla="*/ 529 h 52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35" h="529">
                  <a:moveTo>
                    <a:pt x="868" y="12"/>
                  </a:moveTo>
                  <a:lnTo>
                    <a:pt x="934" y="5"/>
                  </a:lnTo>
                  <a:lnTo>
                    <a:pt x="934" y="528"/>
                  </a:lnTo>
                  <a:lnTo>
                    <a:pt x="4" y="528"/>
                  </a:lnTo>
                  <a:lnTo>
                    <a:pt x="178" y="391"/>
                  </a:lnTo>
                  <a:lnTo>
                    <a:pt x="189" y="385"/>
                  </a:lnTo>
                  <a:lnTo>
                    <a:pt x="197" y="379"/>
                  </a:lnTo>
                  <a:lnTo>
                    <a:pt x="206" y="370"/>
                  </a:lnTo>
                  <a:lnTo>
                    <a:pt x="212" y="362"/>
                  </a:lnTo>
                  <a:lnTo>
                    <a:pt x="216" y="353"/>
                  </a:lnTo>
                  <a:lnTo>
                    <a:pt x="220" y="341"/>
                  </a:lnTo>
                  <a:lnTo>
                    <a:pt x="222" y="331"/>
                  </a:lnTo>
                  <a:lnTo>
                    <a:pt x="224" y="321"/>
                  </a:lnTo>
                  <a:lnTo>
                    <a:pt x="224" y="309"/>
                  </a:lnTo>
                  <a:lnTo>
                    <a:pt x="224" y="296"/>
                  </a:lnTo>
                  <a:lnTo>
                    <a:pt x="220" y="286"/>
                  </a:lnTo>
                  <a:lnTo>
                    <a:pt x="218" y="275"/>
                  </a:lnTo>
                  <a:lnTo>
                    <a:pt x="214" y="265"/>
                  </a:lnTo>
                  <a:lnTo>
                    <a:pt x="209" y="257"/>
                  </a:lnTo>
                  <a:lnTo>
                    <a:pt x="203" y="250"/>
                  </a:lnTo>
                  <a:lnTo>
                    <a:pt x="195" y="244"/>
                  </a:lnTo>
                  <a:lnTo>
                    <a:pt x="187" y="239"/>
                  </a:lnTo>
                  <a:lnTo>
                    <a:pt x="178" y="236"/>
                  </a:lnTo>
                  <a:lnTo>
                    <a:pt x="165" y="234"/>
                  </a:lnTo>
                  <a:lnTo>
                    <a:pt x="152" y="234"/>
                  </a:lnTo>
                  <a:lnTo>
                    <a:pt x="139" y="237"/>
                  </a:lnTo>
                  <a:lnTo>
                    <a:pt x="128" y="239"/>
                  </a:lnTo>
                  <a:lnTo>
                    <a:pt x="116" y="242"/>
                  </a:lnTo>
                  <a:lnTo>
                    <a:pt x="98" y="242"/>
                  </a:lnTo>
                  <a:lnTo>
                    <a:pt x="84" y="239"/>
                  </a:lnTo>
                  <a:lnTo>
                    <a:pt x="69" y="234"/>
                  </a:lnTo>
                  <a:lnTo>
                    <a:pt x="55" y="229"/>
                  </a:lnTo>
                  <a:lnTo>
                    <a:pt x="42" y="223"/>
                  </a:lnTo>
                  <a:lnTo>
                    <a:pt x="33" y="217"/>
                  </a:lnTo>
                  <a:lnTo>
                    <a:pt x="25" y="211"/>
                  </a:lnTo>
                  <a:lnTo>
                    <a:pt x="17" y="205"/>
                  </a:lnTo>
                  <a:lnTo>
                    <a:pt x="11" y="198"/>
                  </a:lnTo>
                  <a:lnTo>
                    <a:pt x="6" y="192"/>
                  </a:lnTo>
                  <a:lnTo>
                    <a:pt x="4" y="185"/>
                  </a:lnTo>
                  <a:lnTo>
                    <a:pt x="0" y="179"/>
                  </a:lnTo>
                  <a:lnTo>
                    <a:pt x="0" y="172"/>
                  </a:lnTo>
                  <a:lnTo>
                    <a:pt x="4" y="164"/>
                  </a:lnTo>
                  <a:lnTo>
                    <a:pt x="6" y="158"/>
                  </a:lnTo>
                  <a:lnTo>
                    <a:pt x="12" y="152"/>
                  </a:lnTo>
                  <a:lnTo>
                    <a:pt x="19" y="146"/>
                  </a:lnTo>
                  <a:lnTo>
                    <a:pt x="29" y="141"/>
                  </a:lnTo>
                  <a:lnTo>
                    <a:pt x="39" y="138"/>
                  </a:lnTo>
                  <a:lnTo>
                    <a:pt x="49" y="136"/>
                  </a:lnTo>
                  <a:lnTo>
                    <a:pt x="59" y="135"/>
                  </a:lnTo>
                  <a:lnTo>
                    <a:pt x="73" y="136"/>
                  </a:lnTo>
                  <a:lnTo>
                    <a:pt x="88" y="138"/>
                  </a:lnTo>
                  <a:lnTo>
                    <a:pt x="105" y="141"/>
                  </a:lnTo>
                  <a:lnTo>
                    <a:pt x="122" y="145"/>
                  </a:lnTo>
                  <a:lnTo>
                    <a:pt x="134" y="148"/>
                  </a:lnTo>
                  <a:lnTo>
                    <a:pt x="145" y="151"/>
                  </a:lnTo>
                  <a:lnTo>
                    <a:pt x="161" y="153"/>
                  </a:lnTo>
                  <a:lnTo>
                    <a:pt x="177" y="154"/>
                  </a:lnTo>
                  <a:lnTo>
                    <a:pt x="190" y="153"/>
                  </a:lnTo>
                  <a:lnTo>
                    <a:pt x="201" y="150"/>
                  </a:lnTo>
                  <a:lnTo>
                    <a:pt x="212" y="145"/>
                  </a:lnTo>
                  <a:lnTo>
                    <a:pt x="216" y="139"/>
                  </a:lnTo>
                  <a:lnTo>
                    <a:pt x="220" y="133"/>
                  </a:lnTo>
                  <a:lnTo>
                    <a:pt x="224" y="125"/>
                  </a:lnTo>
                  <a:lnTo>
                    <a:pt x="224" y="108"/>
                  </a:lnTo>
                  <a:lnTo>
                    <a:pt x="220" y="96"/>
                  </a:lnTo>
                  <a:lnTo>
                    <a:pt x="216" y="85"/>
                  </a:lnTo>
                  <a:lnTo>
                    <a:pt x="210" y="70"/>
                  </a:lnTo>
                  <a:lnTo>
                    <a:pt x="203" y="57"/>
                  </a:lnTo>
                  <a:lnTo>
                    <a:pt x="195" y="43"/>
                  </a:lnTo>
                  <a:lnTo>
                    <a:pt x="190" y="32"/>
                  </a:lnTo>
                  <a:lnTo>
                    <a:pt x="186" y="25"/>
                  </a:lnTo>
                  <a:lnTo>
                    <a:pt x="178" y="21"/>
                  </a:lnTo>
                  <a:lnTo>
                    <a:pt x="195" y="18"/>
                  </a:lnTo>
                  <a:lnTo>
                    <a:pt x="212" y="15"/>
                  </a:lnTo>
                  <a:lnTo>
                    <a:pt x="231" y="12"/>
                  </a:lnTo>
                  <a:lnTo>
                    <a:pt x="250" y="10"/>
                  </a:lnTo>
                  <a:lnTo>
                    <a:pt x="273" y="8"/>
                  </a:lnTo>
                  <a:lnTo>
                    <a:pt x="299" y="6"/>
                  </a:lnTo>
                  <a:lnTo>
                    <a:pt x="324" y="7"/>
                  </a:lnTo>
                  <a:lnTo>
                    <a:pt x="348" y="8"/>
                  </a:lnTo>
                  <a:lnTo>
                    <a:pt x="375" y="12"/>
                  </a:lnTo>
                  <a:lnTo>
                    <a:pt x="401" y="16"/>
                  </a:lnTo>
                  <a:lnTo>
                    <a:pt x="424" y="22"/>
                  </a:lnTo>
                  <a:lnTo>
                    <a:pt x="443" y="28"/>
                  </a:lnTo>
                  <a:lnTo>
                    <a:pt x="457" y="36"/>
                  </a:lnTo>
                  <a:lnTo>
                    <a:pt x="470" y="44"/>
                  </a:lnTo>
                  <a:lnTo>
                    <a:pt x="481" y="51"/>
                  </a:lnTo>
                  <a:lnTo>
                    <a:pt x="490" y="59"/>
                  </a:lnTo>
                  <a:lnTo>
                    <a:pt x="500" y="67"/>
                  </a:lnTo>
                  <a:lnTo>
                    <a:pt x="514" y="76"/>
                  </a:lnTo>
                  <a:lnTo>
                    <a:pt x="524" y="83"/>
                  </a:lnTo>
                  <a:lnTo>
                    <a:pt x="537" y="88"/>
                  </a:lnTo>
                  <a:lnTo>
                    <a:pt x="551" y="93"/>
                  </a:lnTo>
                  <a:lnTo>
                    <a:pt x="567" y="99"/>
                  </a:lnTo>
                  <a:lnTo>
                    <a:pt x="586" y="102"/>
                  </a:lnTo>
                  <a:lnTo>
                    <a:pt x="606" y="104"/>
                  </a:lnTo>
                  <a:lnTo>
                    <a:pt x="629" y="105"/>
                  </a:lnTo>
                  <a:lnTo>
                    <a:pt x="652" y="104"/>
                  </a:lnTo>
                  <a:lnTo>
                    <a:pt x="675" y="101"/>
                  </a:lnTo>
                  <a:lnTo>
                    <a:pt x="692" y="96"/>
                  </a:lnTo>
                  <a:lnTo>
                    <a:pt x="705" y="89"/>
                  </a:lnTo>
                  <a:lnTo>
                    <a:pt x="713" y="82"/>
                  </a:lnTo>
                  <a:lnTo>
                    <a:pt x="713" y="76"/>
                  </a:lnTo>
                  <a:lnTo>
                    <a:pt x="705" y="69"/>
                  </a:lnTo>
                  <a:lnTo>
                    <a:pt x="692" y="62"/>
                  </a:lnTo>
                  <a:lnTo>
                    <a:pt x="676" y="57"/>
                  </a:lnTo>
                  <a:lnTo>
                    <a:pt x="659" y="52"/>
                  </a:lnTo>
                  <a:lnTo>
                    <a:pt x="642" y="47"/>
                  </a:lnTo>
                  <a:lnTo>
                    <a:pt x="633" y="42"/>
                  </a:lnTo>
                  <a:lnTo>
                    <a:pt x="629" y="35"/>
                  </a:lnTo>
                  <a:lnTo>
                    <a:pt x="629" y="26"/>
                  </a:lnTo>
                  <a:lnTo>
                    <a:pt x="633" y="19"/>
                  </a:lnTo>
                  <a:lnTo>
                    <a:pt x="646" y="13"/>
                  </a:lnTo>
                  <a:lnTo>
                    <a:pt x="659" y="9"/>
                  </a:lnTo>
                  <a:lnTo>
                    <a:pt x="675" y="5"/>
                  </a:lnTo>
                  <a:lnTo>
                    <a:pt x="695" y="2"/>
                  </a:lnTo>
                  <a:lnTo>
                    <a:pt x="714" y="0"/>
                  </a:lnTo>
                  <a:lnTo>
                    <a:pt x="736" y="0"/>
                  </a:lnTo>
                  <a:lnTo>
                    <a:pt x="759" y="0"/>
                  </a:lnTo>
                  <a:lnTo>
                    <a:pt x="781" y="2"/>
                  </a:lnTo>
                  <a:lnTo>
                    <a:pt x="810" y="4"/>
                  </a:lnTo>
                  <a:lnTo>
                    <a:pt x="835" y="8"/>
                  </a:lnTo>
                  <a:lnTo>
                    <a:pt x="851" y="9"/>
                  </a:lnTo>
                  <a:lnTo>
                    <a:pt x="868" y="12"/>
                  </a:lnTo>
                </a:path>
              </a:pathLst>
            </a:custGeom>
            <a:solidFill>
              <a:srgbClr val="00B050"/>
            </a:solidFill>
            <a:ln w="12700" cap="rnd" cmpd="sng">
              <a:solidFill>
                <a:schemeClr val="tx1"/>
              </a:solidFill>
              <a:prstDash val="solid"/>
              <a:round/>
              <a:headEnd/>
              <a:tailEnd/>
            </a:ln>
          </p:spPr>
          <p:txBody>
            <a:bodyPr lIns="0" tIns="0" rIns="0" bIns="0">
              <a:spAutoFit/>
            </a:bodyPr>
            <a:lstStyle/>
            <a:p>
              <a:endParaRPr lang="zh-CN" altLang="en-US"/>
            </a:p>
          </p:txBody>
        </p:sp>
        <p:sp>
          <p:nvSpPr>
            <p:cNvPr id="92176" name="TextBox 14"/>
            <p:cNvSpPr txBox="1">
              <a:spLocks noChangeArrowheads="1"/>
            </p:cNvSpPr>
            <p:nvPr/>
          </p:nvSpPr>
          <p:spPr bwMode="auto">
            <a:xfrm>
              <a:off x="6072198" y="4844489"/>
              <a:ext cx="1857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kumimoji="0" lang="zh-CN" altLang="en-US" sz="3200" b="1">
                  <a:latin typeface="Arial" panose="020B0604020202020204" pitchFamily="34" charset="0"/>
                  <a:ea typeface="宋体" panose="02010600030101010101" pitchFamily="2" charset="-122"/>
                </a:rPr>
                <a:t>工作场所</a:t>
              </a:r>
            </a:p>
          </p:txBody>
        </p:sp>
      </p:grpSp>
      <p:grpSp>
        <p:nvGrpSpPr>
          <p:cNvPr id="6" name="组合 22"/>
          <p:cNvGrpSpPr>
            <a:grpSpLocks/>
          </p:cNvGrpSpPr>
          <p:nvPr/>
        </p:nvGrpSpPr>
        <p:grpSpPr bwMode="auto">
          <a:xfrm>
            <a:off x="1154113" y="3149600"/>
            <a:ext cx="2963862" cy="1609725"/>
            <a:chOff x="1077149" y="2737258"/>
            <a:chExt cx="2964359" cy="1609662"/>
          </a:xfrm>
        </p:grpSpPr>
        <p:sp>
          <p:nvSpPr>
            <p:cNvPr id="92173" name="Freeform 7"/>
            <p:cNvSpPr>
              <a:spLocks/>
            </p:cNvSpPr>
            <p:nvPr/>
          </p:nvSpPr>
          <p:spPr bwMode="blackWhite">
            <a:xfrm>
              <a:off x="1077149" y="2737258"/>
              <a:ext cx="2964359" cy="1609662"/>
            </a:xfrm>
            <a:custGeom>
              <a:avLst/>
              <a:gdLst>
                <a:gd name="T0" fmla="*/ 2147483646 w 921"/>
                <a:gd name="T1" fmla="*/ 2147483646 h 483"/>
                <a:gd name="T2" fmla="*/ 2147483646 w 921"/>
                <a:gd name="T3" fmla="*/ 2147483646 h 483"/>
                <a:gd name="T4" fmla="*/ 2147483646 w 921"/>
                <a:gd name="T5" fmla="*/ 2147483646 h 483"/>
                <a:gd name="T6" fmla="*/ 2147483646 w 921"/>
                <a:gd name="T7" fmla="*/ 2147483646 h 483"/>
                <a:gd name="T8" fmla="*/ 2147483646 w 921"/>
                <a:gd name="T9" fmla="*/ 2147483646 h 483"/>
                <a:gd name="T10" fmla="*/ 2147483646 w 921"/>
                <a:gd name="T11" fmla="*/ 2147483646 h 483"/>
                <a:gd name="T12" fmla="*/ 2147483646 w 921"/>
                <a:gd name="T13" fmla="*/ 2147483646 h 483"/>
                <a:gd name="T14" fmla="*/ 2147483646 w 921"/>
                <a:gd name="T15" fmla="*/ 2147483646 h 483"/>
                <a:gd name="T16" fmla="*/ 2147483646 w 921"/>
                <a:gd name="T17" fmla="*/ 2147483646 h 483"/>
                <a:gd name="T18" fmla="*/ 2147483646 w 921"/>
                <a:gd name="T19" fmla="*/ 2147483646 h 483"/>
                <a:gd name="T20" fmla="*/ 2147483646 w 921"/>
                <a:gd name="T21" fmla="*/ 2147483646 h 483"/>
                <a:gd name="T22" fmla="*/ 2147483646 w 921"/>
                <a:gd name="T23" fmla="*/ 2147483646 h 483"/>
                <a:gd name="T24" fmla="*/ 2147483646 w 921"/>
                <a:gd name="T25" fmla="*/ 2147483646 h 483"/>
                <a:gd name="T26" fmla="*/ 2147483646 w 921"/>
                <a:gd name="T27" fmla="*/ 2147483646 h 483"/>
                <a:gd name="T28" fmla="*/ 2147483646 w 921"/>
                <a:gd name="T29" fmla="*/ 2147483646 h 483"/>
                <a:gd name="T30" fmla="*/ 2147483646 w 921"/>
                <a:gd name="T31" fmla="*/ 2147483646 h 483"/>
                <a:gd name="T32" fmla="*/ 2147483646 w 921"/>
                <a:gd name="T33" fmla="*/ 2147483646 h 483"/>
                <a:gd name="T34" fmla="*/ 2147483646 w 921"/>
                <a:gd name="T35" fmla="*/ 2147483646 h 483"/>
                <a:gd name="T36" fmla="*/ 2147483646 w 921"/>
                <a:gd name="T37" fmla="*/ 2147483646 h 483"/>
                <a:gd name="T38" fmla="*/ 2147483646 w 921"/>
                <a:gd name="T39" fmla="*/ 2147483646 h 483"/>
                <a:gd name="T40" fmla="*/ 2147483646 w 921"/>
                <a:gd name="T41" fmla="*/ 2147483646 h 483"/>
                <a:gd name="T42" fmla="*/ 2147483646 w 921"/>
                <a:gd name="T43" fmla="*/ 2147483646 h 483"/>
                <a:gd name="T44" fmla="*/ 2147483646 w 921"/>
                <a:gd name="T45" fmla="*/ 2147483646 h 483"/>
                <a:gd name="T46" fmla="*/ 2147483646 w 921"/>
                <a:gd name="T47" fmla="*/ 2147483646 h 483"/>
                <a:gd name="T48" fmla="*/ 2147483646 w 921"/>
                <a:gd name="T49" fmla="*/ 2147483646 h 483"/>
                <a:gd name="T50" fmla="*/ 2147483646 w 921"/>
                <a:gd name="T51" fmla="*/ 2147483646 h 483"/>
                <a:gd name="T52" fmla="*/ 2147483646 w 921"/>
                <a:gd name="T53" fmla="*/ 2147483646 h 483"/>
                <a:gd name="T54" fmla="*/ 2147483646 w 921"/>
                <a:gd name="T55" fmla="*/ 2147483646 h 483"/>
                <a:gd name="T56" fmla="*/ 2147483646 w 921"/>
                <a:gd name="T57" fmla="*/ 2147483646 h 483"/>
                <a:gd name="T58" fmla="*/ 2147483646 w 921"/>
                <a:gd name="T59" fmla="*/ 2147483646 h 483"/>
                <a:gd name="T60" fmla="*/ 2147483646 w 921"/>
                <a:gd name="T61" fmla="*/ 2147483646 h 483"/>
                <a:gd name="T62" fmla="*/ 2147483646 w 921"/>
                <a:gd name="T63" fmla="*/ 2147483646 h 483"/>
                <a:gd name="T64" fmla="*/ 2147483646 w 921"/>
                <a:gd name="T65" fmla="*/ 2147483646 h 483"/>
                <a:gd name="T66" fmla="*/ 2147483646 w 921"/>
                <a:gd name="T67" fmla="*/ 0 h 483"/>
                <a:gd name="T68" fmla="*/ 2147483646 w 921"/>
                <a:gd name="T69" fmla="*/ 2147483646 h 483"/>
                <a:gd name="T70" fmla="*/ 2147483646 w 921"/>
                <a:gd name="T71" fmla="*/ 2147483646 h 483"/>
                <a:gd name="T72" fmla="*/ 2147483646 w 921"/>
                <a:gd name="T73" fmla="*/ 2147483646 h 483"/>
                <a:gd name="T74" fmla="*/ 2147483646 w 921"/>
                <a:gd name="T75" fmla="*/ 2147483646 h 483"/>
                <a:gd name="T76" fmla="*/ 2147483646 w 921"/>
                <a:gd name="T77" fmla="*/ 2147483646 h 483"/>
                <a:gd name="T78" fmla="*/ 2147483646 w 921"/>
                <a:gd name="T79" fmla="*/ 2147483646 h 483"/>
                <a:gd name="T80" fmla="*/ 2147483646 w 921"/>
                <a:gd name="T81" fmla="*/ 2147483646 h 483"/>
                <a:gd name="T82" fmla="*/ 2147483646 w 921"/>
                <a:gd name="T83" fmla="*/ 2147483646 h 483"/>
                <a:gd name="T84" fmla="*/ 2147483646 w 921"/>
                <a:gd name="T85" fmla="*/ 2147483646 h 483"/>
                <a:gd name="T86" fmla="*/ 2147483646 w 921"/>
                <a:gd name="T87" fmla="*/ 2147483646 h 483"/>
                <a:gd name="T88" fmla="*/ 2147483646 w 921"/>
                <a:gd name="T89" fmla="*/ 2147483646 h 483"/>
                <a:gd name="T90" fmla="*/ 2147483646 w 921"/>
                <a:gd name="T91" fmla="*/ 2147483646 h 483"/>
                <a:gd name="T92" fmla="*/ 2147483646 w 921"/>
                <a:gd name="T93" fmla="*/ 2147483646 h 483"/>
                <a:gd name="T94" fmla="*/ 2147483646 w 921"/>
                <a:gd name="T95" fmla="*/ 2147483646 h 483"/>
                <a:gd name="T96" fmla="*/ 2147483646 w 921"/>
                <a:gd name="T97" fmla="*/ 2147483646 h 483"/>
                <a:gd name="T98" fmla="*/ 2147483646 w 921"/>
                <a:gd name="T99" fmla="*/ 2147483646 h 483"/>
                <a:gd name="T100" fmla="*/ 2147483646 w 921"/>
                <a:gd name="T101" fmla="*/ 2147483646 h 483"/>
                <a:gd name="T102" fmla="*/ 2147483646 w 921"/>
                <a:gd name="T103" fmla="*/ 2147483646 h 483"/>
                <a:gd name="T104" fmla="*/ 2147483646 w 921"/>
                <a:gd name="T105" fmla="*/ 2147483646 h 483"/>
                <a:gd name="T106" fmla="*/ 2147483646 w 921"/>
                <a:gd name="T107" fmla="*/ 2147483646 h 483"/>
                <a:gd name="T108" fmla="*/ 2147483646 w 921"/>
                <a:gd name="T109" fmla="*/ 2147483646 h 483"/>
                <a:gd name="T110" fmla="*/ 2147483646 w 921"/>
                <a:gd name="T111" fmla="*/ 2147483646 h 4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21"/>
                <a:gd name="T169" fmla="*/ 0 h 483"/>
                <a:gd name="T170" fmla="*/ 921 w 921"/>
                <a:gd name="T171" fmla="*/ 483 h 4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21" h="483">
                  <a:moveTo>
                    <a:pt x="726" y="446"/>
                  </a:moveTo>
                  <a:lnTo>
                    <a:pt x="738" y="434"/>
                  </a:lnTo>
                  <a:lnTo>
                    <a:pt x="740" y="427"/>
                  </a:lnTo>
                  <a:lnTo>
                    <a:pt x="733" y="409"/>
                  </a:lnTo>
                  <a:lnTo>
                    <a:pt x="730" y="402"/>
                  </a:lnTo>
                  <a:lnTo>
                    <a:pt x="723" y="393"/>
                  </a:lnTo>
                  <a:lnTo>
                    <a:pt x="715" y="385"/>
                  </a:lnTo>
                  <a:lnTo>
                    <a:pt x="705" y="374"/>
                  </a:lnTo>
                  <a:lnTo>
                    <a:pt x="694" y="364"/>
                  </a:lnTo>
                  <a:lnTo>
                    <a:pt x="681" y="355"/>
                  </a:lnTo>
                  <a:lnTo>
                    <a:pt x="670" y="346"/>
                  </a:lnTo>
                  <a:lnTo>
                    <a:pt x="656" y="334"/>
                  </a:lnTo>
                  <a:lnTo>
                    <a:pt x="645" y="323"/>
                  </a:lnTo>
                  <a:lnTo>
                    <a:pt x="633" y="311"/>
                  </a:lnTo>
                  <a:lnTo>
                    <a:pt x="623" y="299"/>
                  </a:lnTo>
                  <a:lnTo>
                    <a:pt x="617" y="292"/>
                  </a:lnTo>
                  <a:lnTo>
                    <a:pt x="615" y="283"/>
                  </a:lnTo>
                  <a:lnTo>
                    <a:pt x="615" y="273"/>
                  </a:lnTo>
                  <a:lnTo>
                    <a:pt x="619" y="264"/>
                  </a:lnTo>
                  <a:lnTo>
                    <a:pt x="623" y="258"/>
                  </a:lnTo>
                  <a:lnTo>
                    <a:pt x="631" y="252"/>
                  </a:lnTo>
                  <a:lnTo>
                    <a:pt x="639" y="247"/>
                  </a:lnTo>
                  <a:lnTo>
                    <a:pt x="648" y="244"/>
                  </a:lnTo>
                  <a:lnTo>
                    <a:pt x="660" y="242"/>
                  </a:lnTo>
                  <a:lnTo>
                    <a:pt x="674" y="240"/>
                  </a:lnTo>
                  <a:lnTo>
                    <a:pt x="687" y="240"/>
                  </a:lnTo>
                  <a:lnTo>
                    <a:pt x="703" y="242"/>
                  </a:lnTo>
                  <a:lnTo>
                    <a:pt x="720" y="244"/>
                  </a:lnTo>
                  <a:lnTo>
                    <a:pt x="733" y="247"/>
                  </a:lnTo>
                  <a:lnTo>
                    <a:pt x="750" y="252"/>
                  </a:lnTo>
                  <a:lnTo>
                    <a:pt x="758" y="256"/>
                  </a:lnTo>
                  <a:lnTo>
                    <a:pt x="771" y="262"/>
                  </a:lnTo>
                  <a:lnTo>
                    <a:pt x="785" y="271"/>
                  </a:lnTo>
                  <a:lnTo>
                    <a:pt x="793" y="278"/>
                  </a:lnTo>
                  <a:lnTo>
                    <a:pt x="799" y="287"/>
                  </a:lnTo>
                  <a:lnTo>
                    <a:pt x="807" y="294"/>
                  </a:lnTo>
                  <a:lnTo>
                    <a:pt x="816" y="302"/>
                  </a:lnTo>
                  <a:lnTo>
                    <a:pt x="826" y="309"/>
                  </a:lnTo>
                  <a:lnTo>
                    <a:pt x="836" y="316"/>
                  </a:lnTo>
                  <a:lnTo>
                    <a:pt x="848" y="320"/>
                  </a:lnTo>
                  <a:lnTo>
                    <a:pt x="863" y="323"/>
                  </a:lnTo>
                  <a:lnTo>
                    <a:pt x="879" y="322"/>
                  </a:lnTo>
                  <a:lnTo>
                    <a:pt x="894" y="318"/>
                  </a:lnTo>
                  <a:lnTo>
                    <a:pt x="904" y="315"/>
                  </a:lnTo>
                  <a:lnTo>
                    <a:pt x="912" y="309"/>
                  </a:lnTo>
                  <a:lnTo>
                    <a:pt x="918" y="304"/>
                  </a:lnTo>
                  <a:lnTo>
                    <a:pt x="920" y="297"/>
                  </a:lnTo>
                  <a:lnTo>
                    <a:pt x="920" y="289"/>
                  </a:lnTo>
                  <a:lnTo>
                    <a:pt x="918" y="277"/>
                  </a:lnTo>
                  <a:lnTo>
                    <a:pt x="914" y="266"/>
                  </a:lnTo>
                  <a:lnTo>
                    <a:pt x="909" y="258"/>
                  </a:lnTo>
                  <a:lnTo>
                    <a:pt x="900" y="248"/>
                  </a:lnTo>
                  <a:lnTo>
                    <a:pt x="888" y="237"/>
                  </a:lnTo>
                  <a:lnTo>
                    <a:pt x="877" y="229"/>
                  </a:lnTo>
                  <a:lnTo>
                    <a:pt x="861" y="219"/>
                  </a:lnTo>
                  <a:lnTo>
                    <a:pt x="848" y="211"/>
                  </a:lnTo>
                  <a:lnTo>
                    <a:pt x="830" y="201"/>
                  </a:lnTo>
                  <a:lnTo>
                    <a:pt x="807" y="187"/>
                  </a:lnTo>
                  <a:lnTo>
                    <a:pt x="789" y="179"/>
                  </a:lnTo>
                  <a:lnTo>
                    <a:pt x="774" y="170"/>
                  </a:lnTo>
                  <a:lnTo>
                    <a:pt x="761" y="159"/>
                  </a:lnTo>
                  <a:lnTo>
                    <a:pt x="750" y="148"/>
                  </a:lnTo>
                  <a:lnTo>
                    <a:pt x="742" y="136"/>
                  </a:lnTo>
                  <a:lnTo>
                    <a:pt x="736" y="125"/>
                  </a:lnTo>
                  <a:lnTo>
                    <a:pt x="730" y="113"/>
                  </a:lnTo>
                  <a:lnTo>
                    <a:pt x="727" y="104"/>
                  </a:lnTo>
                  <a:lnTo>
                    <a:pt x="724" y="94"/>
                  </a:lnTo>
                  <a:lnTo>
                    <a:pt x="724" y="83"/>
                  </a:lnTo>
                  <a:lnTo>
                    <a:pt x="723" y="74"/>
                  </a:lnTo>
                  <a:lnTo>
                    <a:pt x="724" y="66"/>
                  </a:lnTo>
                  <a:lnTo>
                    <a:pt x="700" y="67"/>
                  </a:lnTo>
                  <a:lnTo>
                    <a:pt x="670" y="70"/>
                  </a:lnTo>
                  <a:lnTo>
                    <a:pt x="638" y="73"/>
                  </a:lnTo>
                  <a:lnTo>
                    <a:pt x="601" y="77"/>
                  </a:lnTo>
                  <a:lnTo>
                    <a:pt x="572" y="81"/>
                  </a:lnTo>
                  <a:lnTo>
                    <a:pt x="547" y="85"/>
                  </a:lnTo>
                  <a:lnTo>
                    <a:pt x="523" y="87"/>
                  </a:lnTo>
                  <a:lnTo>
                    <a:pt x="499" y="88"/>
                  </a:lnTo>
                  <a:lnTo>
                    <a:pt x="478" y="87"/>
                  </a:lnTo>
                  <a:lnTo>
                    <a:pt x="462" y="85"/>
                  </a:lnTo>
                  <a:lnTo>
                    <a:pt x="449" y="82"/>
                  </a:lnTo>
                  <a:lnTo>
                    <a:pt x="437" y="79"/>
                  </a:lnTo>
                  <a:lnTo>
                    <a:pt x="428" y="75"/>
                  </a:lnTo>
                  <a:lnTo>
                    <a:pt x="424" y="71"/>
                  </a:lnTo>
                  <a:lnTo>
                    <a:pt x="420" y="67"/>
                  </a:lnTo>
                  <a:lnTo>
                    <a:pt x="422" y="61"/>
                  </a:lnTo>
                  <a:lnTo>
                    <a:pt x="427" y="57"/>
                  </a:lnTo>
                  <a:lnTo>
                    <a:pt x="431" y="51"/>
                  </a:lnTo>
                  <a:lnTo>
                    <a:pt x="437" y="47"/>
                  </a:lnTo>
                  <a:lnTo>
                    <a:pt x="445" y="42"/>
                  </a:lnTo>
                  <a:lnTo>
                    <a:pt x="453" y="37"/>
                  </a:lnTo>
                  <a:lnTo>
                    <a:pt x="459" y="32"/>
                  </a:lnTo>
                  <a:lnTo>
                    <a:pt x="465" y="28"/>
                  </a:lnTo>
                  <a:lnTo>
                    <a:pt x="465" y="18"/>
                  </a:lnTo>
                  <a:lnTo>
                    <a:pt x="459" y="13"/>
                  </a:lnTo>
                  <a:lnTo>
                    <a:pt x="451" y="9"/>
                  </a:lnTo>
                  <a:lnTo>
                    <a:pt x="437" y="6"/>
                  </a:lnTo>
                  <a:lnTo>
                    <a:pt x="420" y="3"/>
                  </a:lnTo>
                  <a:lnTo>
                    <a:pt x="404" y="1"/>
                  </a:lnTo>
                  <a:lnTo>
                    <a:pt x="387" y="0"/>
                  </a:lnTo>
                  <a:lnTo>
                    <a:pt x="365" y="0"/>
                  </a:lnTo>
                  <a:lnTo>
                    <a:pt x="348" y="0"/>
                  </a:lnTo>
                  <a:lnTo>
                    <a:pt x="328" y="2"/>
                  </a:lnTo>
                  <a:lnTo>
                    <a:pt x="308" y="5"/>
                  </a:lnTo>
                  <a:lnTo>
                    <a:pt x="287" y="9"/>
                  </a:lnTo>
                  <a:lnTo>
                    <a:pt x="267" y="14"/>
                  </a:lnTo>
                  <a:lnTo>
                    <a:pt x="255" y="19"/>
                  </a:lnTo>
                  <a:lnTo>
                    <a:pt x="242" y="26"/>
                  </a:lnTo>
                  <a:lnTo>
                    <a:pt x="232" y="32"/>
                  </a:lnTo>
                  <a:lnTo>
                    <a:pt x="228" y="40"/>
                  </a:lnTo>
                  <a:lnTo>
                    <a:pt x="224" y="46"/>
                  </a:lnTo>
                  <a:lnTo>
                    <a:pt x="224" y="56"/>
                  </a:lnTo>
                  <a:lnTo>
                    <a:pt x="226" y="64"/>
                  </a:lnTo>
                  <a:lnTo>
                    <a:pt x="228" y="73"/>
                  </a:lnTo>
                  <a:lnTo>
                    <a:pt x="228" y="80"/>
                  </a:lnTo>
                  <a:lnTo>
                    <a:pt x="219" y="84"/>
                  </a:lnTo>
                  <a:lnTo>
                    <a:pt x="205" y="86"/>
                  </a:lnTo>
                  <a:lnTo>
                    <a:pt x="188" y="86"/>
                  </a:lnTo>
                  <a:lnTo>
                    <a:pt x="166" y="83"/>
                  </a:lnTo>
                  <a:lnTo>
                    <a:pt x="144" y="81"/>
                  </a:lnTo>
                  <a:lnTo>
                    <a:pt x="125" y="78"/>
                  </a:lnTo>
                  <a:lnTo>
                    <a:pt x="99" y="74"/>
                  </a:lnTo>
                  <a:lnTo>
                    <a:pt x="78" y="70"/>
                  </a:lnTo>
                  <a:lnTo>
                    <a:pt x="56" y="65"/>
                  </a:lnTo>
                  <a:lnTo>
                    <a:pt x="35" y="60"/>
                  </a:lnTo>
                  <a:lnTo>
                    <a:pt x="19" y="56"/>
                  </a:lnTo>
                  <a:lnTo>
                    <a:pt x="0" y="45"/>
                  </a:lnTo>
                  <a:lnTo>
                    <a:pt x="0" y="447"/>
                  </a:lnTo>
                  <a:lnTo>
                    <a:pt x="23" y="444"/>
                  </a:lnTo>
                  <a:lnTo>
                    <a:pt x="56" y="447"/>
                  </a:lnTo>
                  <a:lnTo>
                    <a:pt x="84" y="453"/>
                  </a:lnTo>
                  <a:lnTo>
                    <a:pt x="127" y="465"/>
                  </a:lnTo>
                  <a:lnTo>
                    <a:pt x="135" y="468"/>
                  </a:lnTo>
                  <a:lnTo>
                    <a:pt x="144" y="471"/>
                  </a:lnTo>
                  <a:lnTo>
                    <a:pt x="154" y="473"/>
                  </a:lnTo>
                  <a:lnTo>
                    <a:pt x="177" y="480"/>
                  </a:lnTo>
                  <a:lnTo>
                    <a:pt x="213" y="482"/>
                  </a:lnTo>
                  <a:lnTo>
                    <a:pt x="243" y="481"/>
                  </a:lnTo>
                  <a:lnTo>
                    <a:pt x="273" y="474"/>
                  </a:lnTo>
                  <a:lnTo>
                    <a:pt x="279" y="469"/>
                  </a:lnTo>
                  <a:lnTo>
                    <a:pt x="285" y="463"/>
                  </a:lnTo>
                  <a:lnTo>
                    <a:pt x="289" y="457"/>
                  </a:lnTo>
                  <a:lnTo>
                    <a:pt x="294" y="454"/>
                  </a:lnTo>
                  <a:lnTo>
                    <a:pt x="297" y="450"/>
                  </a:lnTo>
                  <a:lnTo>
                    <a:pt x="297" y="447"/>
                  </a:lnTo>
                  <a:lnTo>
                    <a:pt x="294" y="443"/>
                  </a:lnTo>
                  <a:lnTo>
                    <a:pt x="289" y="439"/>
                  </a:lnTo>
                  <a:lnTo>
                    <a:pt x="271" y="420"/>
                  </a:lnTo>
                  <a:lnTo>
                    <a:pt x="261" y="405"/>
                  </a:lnTo>
                  <a:lnTo>
                    <a:pt x="264" y="386"/>
                  </a:lnTo>
                  <a:lnTo>
                    <a:pt x="276" y="377"/>
                  </a:lnTo>
                  <a:lnTo>
                    <a:pt x="291" y="367"/>
                  </a:lnTo>
                  <a:lnTo>
                    <a:pt x="304" y="364"/>
                  </a:lnTo>
                  <a:lnTo>
                    <a:pt x="318" y="364"/>
                  </a:lnTo>
                  <a:lnTo>
                    <a:pt x="333" y="364"/>
                  </a:lnTo>
                  <a:lnTo>
                    <a:pt x="347" y="364"/>
                  </a:lnTo>
                  <a:lnTo>
                    <a:pt x="361" y="366"/>
                  </a:lnTo>
                  <a:lnTo>
                    <a:pt x="379" y="369"/>
                  </a:lnTo>
                  <a:lnTo>
                    <a:pt x="395" y="372"/>
                  </a:lnTo>
                  <a:lnTo>
                    <a:pt x="427" y="388"/>
                  </a:lnTo>
                  <a:lnTo>
                    <a:pt x="433" y="401"/>
                  </a:lnTo>
                  <a:lnTo>
                    <a:pt x="448" y="427"/>
                  </a:lnTo>
                  <a:lnTo>
                    <a:pt x="468" y="443"/>
                  </a:lnTo>
                  <a:lnTo>
                    <a:pt x="478" y="447"/>
                  </a:lnTo>
                  <a:lnTo>
                    <a:pt x="490" y="450"/>
                  </a:lnTo>
                  <a:lnTo>
                    <a:pt x="505" y="453"/>
                  </a:lnTo>
                  <a:lnTo>
                    <a:pt x="520" y="454"/>
                  </a:lnTo>
                  <a:lnTo>
                    <a:pt x="567" y="455"/>
                  </a:lnTo>
                  <a:lnTo>
                    <a:pt x="701" y="454"/>
                  </a:lnTo>
                  <a:lnTo>
                    <a:pt x="726" y="446"/>
                  </a:lnTo>
                </a:path>
              </a:pathLst>
            </a:custGeom>
            <a:solidFill>
              <a:srgbClr val="FF0000"/>
            </a:solidFill>
            <a:ln w="12700" cap="rnd" cmpd="sng">
              <a:solidFill>
                <a:schemeClr val="tx1"/>
              </a:solidFill>
              <a:prstDash val="solid"/>
              <a:round/>
              <a:headEnd/>
              <a:tailEnd/>
            </a:ln>
          </p:spPr>
          <p:txBody>
            <a:bodyPr lIns="0" tIns="0" rIns="0" bIns="0">
              <a:spAutoFit/>
            </a:bodyPr>
            <a:lstStyle/>
            <a:p>
              <a:endParaRPr lang="zh-CN" altLang="en-US"/>
            </a:p>
          </p:txBody>
        </p:sp>
        <p:sp>
          <p:nvSpPr>
            <p:cNvPr id="92174" name="TextBox 15"/>
            <p:cNvSpPr txBox="1">
              <a:spLocks noChangeArrowheads="1"/>
            </p:cNvSpPr>
            <p:nvPr/>
          </p:nvSpPr>
          <p:spPr bwMode="auto">
            <a:xfrm>
              <a:off x="1142976" y="3143248"/>
              <a:ext cx="1857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kumimoji="0" lang="zh-CN" altLang="en-US" sz="3200" b="1">
                  <a:latin typeface="Arial" panose="020B0604020202020204" pitchFamily="34" charset="0"/>
                  <a:ea typeface="宋体" panose="02010600030101010101" pitchFamily="2" charset="-122"/>
                </a:rPr>
                <a:t>保健场所</a:t>
              </a:r>
            </a:p>
          </p:txBody>
        </p:sp>
      </p:grpSp>
      <p:grpSp>
        <p:nvGrpSpPr>
          <p:cNvPr id="7" name="组合 21"/>
          <p:cNvGrpSpPr>
            <a:grpSpLocks/>
          </p:cNvGrpSpPr>
          <p:nvPr/>
        </p:nvGrpSpPr>
        <p:grpSpPr bwMode="auto">
          <a:xfrm>
            <a:off x="1147763" y="4335463"/>
            <a:ext cx="2503487" cy="2006600"/>
            <a:chOff x="1071538" y="3922479"/>
            <a:chExt cx="2503018" cy="2006851"/>
          </a:xfrm>
        </p:grpSpPr>
        <p:sp>
          <p:nvSpPr>
            <p:cNvPr id="92171" name="Freeform 8"/>
            <p:cNvSpPr>
              <a:spLocks/>
            </p:cNvSpPr>
            <p:nvPr/>
          </p:nvSpPr>
          <p:spPr bwMode="blackWhite">
            <a:xfrm>
              <a:off x="1071538" y="3922479"/>
              <a:ext cx="2503018" cy="2006851"/>
            </a:xfrm>
            <a:custGeom>
              <a:avLst/>
              <a:gdLst>
                <a:gd name="T0" fmla="*/ 2147483646 w 778"/>
                <a:gd name="T1" fmla="*/ 2147483646 h 603"/>
                <a:gd name="T2" fmla="*/ 2147483646 w 778"/>
                <a:gd name="T3" fmla="*/ 2147483646 h 603"/>
                <a:gd name="T4" fmla="*/ 2147483646 w 778"/>
                <a:gd name="T5" fmla="*/ 2147483646 h 603"/>
                <a:gd name="T6" fmla="*/ 2147483646 w 778"/>
                <a:gd name="T7" fmla="*/ 2147483646 h 603"/>
                <a:gd name="T8" fmla="*/ 2147483646 w 778"/>
                <a:gd name="T9" fmla="*/ 2147483646 h 603"/>
                <a:gd name="T10" fmla="*/ 2147483646 w 778"/>
                <a:gd name="T11" fmla="*/ 2147483646 h 603"/>
                <a:gd name="T12" fmla="*/ 2147483646 w 778"/>
                <a:gd name="T13" fmla="*/ 2147483646 h 603"/>
                <a:gd name="T14" fmla="*/ 2147483646 w 778"/>
                <a:gd name="T15" fmla="*/ 2147483646 h 603"/>
                <a:gd name="T16" fmla="*/ 2147483646 w 778"/>
                <a:gd name="T17" fmla="*/ 2147483646 h 603"/>
                <a:gd name="T18" fmla="*/ 2147483646 w 778"/>
                <a:gd name="T19" fmla="*/ 2147483646 h 603"/>
                <a:gd name="T20" fmla="*/ 2147483646 w 778"/>
                <a:gd name="T21" fmla="*/ 2147483646 h 603"/>
                <a:gd name="T22" fmla="*/ 2147483646 w 778"/>
                <a:gd name="T23" fmla="*/ 2147483646 h 603"/>
                <a:gd name="T24" fmla="*/ 2147483646 w 778"/>
                <a:gd name="T25" fmla="*/ 2147483646 h 603"/>
                <a:gd name="T26" fmla="*/ 2147483646 w 778"/>
                <a:gd name="T27" fmla="*/ 2147483646 h 603"/>
                <a:gd name="T28" fmla="*/ 2147483646 w 778"/>
                <a:gd name="T29" fmla="*/ 2147483646 h 603"/>
                <a:gd name="T30" fmla="*/ 2147483646 w 778"/>
                <a:gd name="T31" fmla="*/ 2147483646 h 603"/>
                <a:gd name="T32" fmla="*/ 2147483646 w 778"/>
                <a:gd name="T33" fmla="*/ 2147483646 h 603"/>
                <a:gd name="T34" fmla="*/ 2147483646 w 778"/>
                <a:gd name="T35" fmla="*/ 2147483646 h 603"/>
                <a:gd name="T36" fmla="*/ 2147483646 w 778"/>
                <a:gd name="T37" fmla="*/ 2147483646 h 603"/>
                <a:gd name="T38" fmla="*/ 2147483646 w 778"/>
                <a:gd name="T39" fmla="*/ 2147483646 h 603"/>
                <a:gd name="T40" fmla="*/ 2147483646 w 778"/>
                <a:gd name="T41" fmla="*/ 2147483646 h 603"/>
                <a:gd name="T42" fmla="*/ 2147483646 w 778"/>
                <a:gd name="T43" fmla="*/ 2147483646 h 603"/>
                <a:gd name="T44" fmla="*/ 2147483646 w 778"/>
                <a:gd name="T45" fmla="*/ 2147483646 h 603"/>
                <a:gd name="T46" fmla="*/ 2147483646 w 778"/>
                <a:gd name="T47" fmla="*/ 2147483646 h 603"/>
                <a:gd name="T48" fmla="*/ 2147483646 w 778"/>
                <a:gd name="T49" fmla="*/ 2147483646 h 603"/>
                <a:gd name="T50" fmla="*/ 2147483646 w 778"/>
                <a:gd name="T51" fmla="*/ 2147483646 h 603"/>
                <a:gd name="T52" fmla="*/ 2147483646 w 778"/>
                <a:gd name="T53" fmla="*/ 2147483646 h 603"/>
                <a:gd name="T54" fmla="*/ 2147483646 w 778"/>
                <a:gd name="T55" fmla="*/ 2147483646 h 603"/>
                <a:gd name="T56" fmla="*/ 2147483646 w 778"/>
                <a:gd name="T57" fmla="*/ 2147483646 h 603"/>
                <a:gd name="T58" fmla="*/ 2147483646 w 778"/>
                <a:gd name="T59" fmla="*/ 2147483646 h 603"/>
                <a:gd name="T60" fmla="*/ 2147483646 w 778"/>
                <a:gd name="T61" fmla="*/ 2147483646 h 603"/>
                <a:gd name="T62" fmla="*/ 2147483646 w 778"/>
                <a:gd name="T63" fmla="*/ 2147483646 h 603"/>
                <a:gd name="T64" fmla="*/ 2147483646 w 778"/>
                <a:gd name="T65" fmla="*/ 2147483646 h 603"/>
                <a:gd name="T66" fmla="*/ 0 w 778"/>
                <a:gd name="T67" fmla="*/ 2147483646 h 603"/>
                <a:gd name="T68" fmla="*/ 2147483646 w 778"/>
                <a:gd name="T69" fmla="*/ 2147483646 h 603"/>
                <a:gd name="T70" fmla="*/ 2147483646 w 778"/>
                <a:gd name="T71" fmla="*/ 2147483646 h 603"/>
                <a:gd name="T72" fmla="*/ 2147483646 w 778"/>
                <a:gd name="T73" fmla="*/ 2147483646 h 603"/>
                <a:gd name="T74" fmla="*/ 2147483646 w 778"/>
                <a:gd name="T75" fmla="*/ 2147483646 h 603"/>
                <a:gd name="T76" fmla="*/ 2147483646 w 778"/>
                <a:gd name="T77" fmla="*/ 2147483646 h 603"/>
                <a:gd name="T78" fmla="*/ 2147483646 w 778"/>
                <a:gd name="T79" fmla="*/ 2147483646 h 603"/>
                <a:gd name="T80" fmla="*/ 2147483646 w 778"/>
                <a:gd name="T81" fmla="*/ 2147483646 h 603"/>
                <a:gd name="T82" fmla="*/ 2147483646 w 778"/>
                <a:gd name="T83" fmla="*/ 2147483646 h 603"/>
                <a:gd name="T84" fmla="*/ 2147483646 w 778"/>
                <a:gd name="T85" fmla="*/ 2147483646 h 603"/>
                <a:gd name="T86" fmla="*/ 2147483646 w 778"/>
                <a:gd name="T87" fmla="*/ 2147483646 h 603"/>
                <a:gd name="T88" fmla="*/ 2147483646 w 778"/>
                <a:gd name="T89" fmla="*/ 2147483646 h 603"/>
                <a:gd name="T90" fmla="*/ 2147483646 w 778"/>
                <a:gd name="T91" fmla="*/ 2147483646 h 603"/>
                <a:gd name="T92" fmla="*/ 2147483646 w 778"/>
                <a:gd name="T93" fmla="*/ 2147483646 h 603"/>
                <a:gd name="T94" fmla="*/ 2147483646 w 778"/>
                <a:gd name="T95" fmla="*/ 2147483646 h 603"/>
                <a:gd name="T96" fmla="*/ 2147483646 w 778"/>
                <a:gd name="T97" fmla="*/ 2147483646 h 603"/>
                <a:gd name="T98" fmla="*/ 2147483646 w 778"/>
                <a:gd name="T99" fmla="*/ 0 h 603"/>
                <a:gd name="T100" fmla="*/ 2147483646 w 778"/>
                <a:gd name="T101" fmla="*/ 2147483646 h 603"/>
                <a:gd name="T102" fmla="*/ 2147483646 w 778"/>
                <a:gd name="T103" fmla="*/ 2147483646 h 603"/>
                <a:gd name="T104" fmla="*/ 2147483646 w 778"/>
                <a:gd name="T105" fmla="*/ 2147483646 h 603"/>
                <a:gd name="T106" fmla="*/ 2147483646 w 778"/>
                <a:gd name="T107" fmla="*/ 2147483646 h 603"/>
                <a:gd name="T108" fmla="*/ 2147483646 w 778"/>
                <a:gd name="T109" fmla="*/ 2147483646 h 603"/>
                <a:gd name="T110" fmla="*/ 2147483646 w 778"/>
                <a:gd name="T111" fmla="*/ 2147483646 h 603"/>
                <a:gd name="T112" fmla="*/ 2147483646 w 778"/>
                <a:gd name="T113" fmla="*/ 2147483646 h 603"/>
                <a:gd name="T114" fmla="*/ 2147483646 w 778"/>
                <a:gd name="T115" fmla="*/ 2147483646 h 603"/>
                <a:gd name="T116" fmla="*/ 2147483646 w 778"/>
                <a:gd name="T117" fmla="*/ 2147483646 h 6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78"/>
                <a:gd name="T178" fmla="*/ 0 h 603"/>
                <a:gd name="T179" fmla="*/ 778 w 778"/>
                <a:gd name="T180" fmla="*/ 603 h 60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78" h="603">
                  <a:moveTo>
                    <a:pt x="706" y="90"/>
                  </a:moveTo>
                  <a:lnTo>
                    <a:pt x="710" y="96"/>
                  </a:lnTo>
                  <a:lnTo>
                    <a:pt x="714" y="104"/>
                  </a:lnTo>
                  <a:lnTo>
                    <a:pt x="712" y="110"/>
                  </a:lnTo>
                  <a:lnTo>
                    <a:pt x="708" y="117"/>
                  </a:lnTo>
                  <a:lnTo>
                    <a:pt x="704" y="123"/>
                  </a:lnTo>
                  <a:lnTo>
                    <a:pt x="700" y="130"/>
                  </a:lnTo>
                  <a:lnTo>
                    <a:pt x="695" y="138"/>
                  </a:lnTo>
                  <a:lnTo>
                    <a:pt x="692" y="143"/>
                  </a:lnTo>
                  <a:lnTo>
                    <a:pt x="691" y="151"/>
                  </a:lnTo>
                  <a:lnTo>
                    <a:pt x="692" y="158"/>
                  </a:lnTo>
                  <a:lnTo>
                    <a:pt x="697" y="164"/>
                  </a:lnTo>
                  <a:lnTo>
                    <a:pt x="702" y="172"/>
                  </a:lnTo>
                  <a:lnTo>
                    <a:pt x="710" y="178"/>
                  </a:lnTo>
                  <a:lnTo>
                    <a:pt x="718" y="185"/>
                  </a:lnTo>
                  <a:lnTo>
                    <a:pt x="727" y="192"/>
                  </a:lnTo>
                  <a:lnTo>
                    <a:pt x="736" y="198"/>
                  </a:lnTo>
                  <a:lnTo>
                    <a:pt x="744" y="205"/>
                  </a:lnTo>
                  <a:lnTo>
                    <a:pt x="748" y="212"/>
                  </a:lnTo>
                  <a:lnTo>
                    <a:pt x="749" y="219"/>
                  </a:lnTo>
                  <a:lnTo>
                    <a:pt x="746" y="226"/>
                  </a:lnTo>
                  <a:lnTo>
                    <a:pt x="740" y="232"/>
                  </a:lnTo>
                  <a:lnTo>
                    <a:pt x="729" y="239"/>
                  </a:lnTo>
                  <a:lnTo>
                    <a:pt x="718" y="242"/>
                  </a:lnTo>
                  <a:lnTo>
                    <a:pt x="700" y="245"/>
                  </a:lnTo>
                  <a:lnTo>
                    <a:pt x="679" y="243"/>
                  </a:lnTo>
                  <a:lnTo>
                    <a:pt x="656" y="242"/>
                  </a:lnTo>
                  <a:lnTo>
                    <a:pt x="631" y="239"/>
                  </a:lnTo>
                  <a:lnTo>
                    <a:pt x="611" y="236"/>
                  </a:lnTo>
                  <a:lnTo>
                    <a:pt x="591" y="237"/>
                  </a:lnTo>
                  <a:lnTo>
                    <a:pt x="570" y="239"/>
                  </a:lnTo>
                  <a:lnTo>
                    <a:pt x="554" y="245"/>
                  </a:lnTo>
                  <a:lnTo>
                    <a:pt x="544" y="249"/>
                  </a:lnTo>
                  <a:lnTo>
                    <a:pt x="538" y="256"/>
                  </a:lnTo>
                  <a:lnTo>
                    <a:pt x="532" y="263"/>
                  </a:lnTo>
                  <a:lnTo>
                    <a:pt x="528" y="273"/>
                  </a:lnTo>
                  <a:lnTo>
                    <a:pt x="525" y="282"/>
                  </a:lnTo>
                  <a:lnTo>
                    <a:pt x="524" y="293"/>
                  </a:lnTo>
                  <a:lnTo>
                    <a:pt x="526" y="302"/>
                  </a:lnTo>
                  <a:lnTo>
                    <a:pt x="530" y="311"/>
                  </a:lnTo>
                  <a:lnTo>
                    <a:pt x="538" y="320"/>
                  </a:lnTo>
                  <a:lnTo>
                    <a:pt x="547" y="328"/>
                  </a:lnTo>
                  <a:lnTo>
                    <a:pt x="557" y="335"/>
                  </a:lnTo>
                  <a:lnTo>
                    <a:pt x="568" y="341"/>
                  </a:lnTo>
                  <a:lnTo>
                    <a:pt x="582" y="346"/>
                  </a:lnTo>
                  <a:lnTo>
                    <a:pt x="597" y="350"/>
                  </a:lnTo>
                  <a:lnTo>
                    <a:pt x="618" y="353"/>
                  </a:lnTo>
                  <a:lnTo>
                    <a:pt x="650" y="353"/>
                  </a:lnTo>
                  <a:lnTo>
                    <a:pt x="675" y="353"/>
                  </a:lnTo>
                  <a:lnTo>
                    <a:pt x="697" y="354"/>
                  </a:lnTo>
                  <a:lnTo>
                    <a:pt x="712" y="357"/>
                  </a:lnTo>
                  <a:lnTo>
                    <a:pt x="727" y="361"/>
                  </a:lnTo>
                  <a:lnTo>
                    <a:pt x="740" y="367"/>
                  </a:lnTo>
                  <a:lnTo>
                    <a:pt x="752" y="373"/>
                  </a:lnTo>
                  <a:lnTo>
                    <a:pt x="761" y="379"/>
                  </a:lnTo>
                  <a:lnTo>
                    <a:pt x="768" y="387"/>
                  </a:lnTo>
                  <a:lnTo>
                    <a:pt x="771" y="396"/>
                  </a:lnTo>
                  <a:lnTo>
                    <a:pt x="774" y="405"/>
                  </a:lnTo>
                  <a:lnTo>
                    <a:pt x="775" y="414"/>
                  </a:lnTo>
                  <a:lnTo>
                    <a:pt x="777" y="424"/>
                  </a:lnTo>
                  <a:lnTo>
                    <a:pt x="775" y="435"/>
                  </a:lnTo>
                  <a:lnTo>
                    <a:pt x="774" y="442"/>
                  </a:lnTo>
                  <a:lnTo>
                    <a:pt x="771" y="450"/>
                  </a:lnTo>
                  <a:lnTo>
                    <a:pt x="768" y="458"/>
                  </a:lnTo>
                  <a:lnTo>
                    <a:pt x="761" y="487"/>
                  </a:lnTo>
                  <a:lnTo>
                    <a:pt x="768" y="554"/>
                  </a:lnTo>
                  <a:lnTo>
                    <a:pt x="761" y="601"/>
                  </a:lnTo>
                  <a:lnTo>
                    <a:pt x="0" y="602"/>
                  </a:lnTo>
                  <a:lnTo>
                    <a:pt x="0" y="80"/>
                  </a:lnTo>
                  <a:lnTo>
                    <a:pt x="9" y="78"/>
                  </a:lnTo>
                  <a:lnTo>
                    <a:pt x="17" y="76"/>
                  </a:lnTo>
                  <a:lnTo>
                    <a:pt x="26" y="75"/>
                  </a:lnTo>
                  <a:lnTo>
                    <a:pt x="35" y="75"/>
                  </a:lnTo>
                  <a:lnTo>
                    <a:pt x="45" y="76"/>
                  </a:lnTo>
                  <a:lnTo>
                    <a:pt x="53" y="78"/>
                  </a:lnTo>
                  <a:lnTo>
                    <a:pt x="59" y="81"/>
                  </a:lnTo>
                  <a:lnTo>
                    <a:pt x="73" y="83"/>
                  </a:lnTo>
                  <a:lnTo>
                    <a:pt x="86" y="86"/>
                  </a:lnTo>
                  <a:lnTo>
                    <a:pt x="97" y="89"/>
                  </a:lnTo>
                  <a:lnTo>
                    <a:pt x="106" y="94"/>
                  </a:lnTo>
                  <a:lnTo>
                    <a:pt x="146" y="106"/>
                  </a:lnTo>
                  <a:lnTo>
                    <a:pt x="173" y="114"/>
                  </a:lnTo>
                  <a:lnTo>
                    <a:pt x="188" y="116"/>
                  </a:lnTo>
                  <a:lnTo>
                    <a:pt x="209" y="117"/>
                  </a:lnTo>
                  <a:lnTo>
                    <a:pt x="230" y="117"/>
                  </a:lnTo>
                  <a:lnTo>
                    <a:pt x="243" y="115"/>
                  </a:lnTo>
                  <a:lnTo>
                    <a:pt x="255" y="113"/>
                  </a:lnTo>
                  <a:lnTo>
                    <a:pt x="267" y="109"/>
                  </a:lnTo>
                  <a:lnTo>
                    <a:pt x="283" y="101"/>
                  </a:lnTo>
                  <a:lnTo>
                    <a:pt x="289" y="88"/>
                  </a:lnTo>
                  <a:lnTo>
                    <a:pt x="288" y="81"/>
                  </a:lnTo>
                  <a:lnTo>
                    <a:pt x="285" y="73"/>
                  </a:lnTo>
                  <a:lnTo>
                    <a:pt x="273" y="58"/>
                  </a:lnTo>
                  <a:lnTo>
                    <a:pt x="263" y="43"/>
                  </a:lnTo>
                  <a:lnTo>
                    <a:pt x="260" y="34"/>
                  </a:lnTo>
                  <a:lnTo>
                    <a:pt x="260" y="26"/>
                  </a:lnTo>
                  <a:lnTo>
                    <a:pt x="270" y="13"/>
                  </a:lnTo>
                  <a:lnTo>
                    <a:pt x="291" y="3"/>
                  </a:lnTo>
                  <a:lnTo>
                    <a:pt x="308" y="0"/>
                  </a:lnTo>
                  <a:lnTo>
                    <a:pt x="346" y="0"/>
                  </a:lnTo>
                  <a:lnTo>
                    <a:pt x="379" y="4"/>
                  </a:lnTo>
                  <a:lnTo>
                    <a:pt x="407" y="13"/>
                  </a:lnTo>
                  <a:lnTo>
                    <a:pt x="425" y="24"/>
                  </a:lnTo>
                  <a:lnTo>
                    <a:pt x="431" y="30"/>
                  </a:lnTo>
                  <a:lnTo>
                    <a:pt x="439" y="43"/>
                  </a:lnTo>
                  <a:lnTo>
                    <a:pt x="446" y="60"/>
                  </a:lnTo>
                  <a:lnTo>
                    <a:pt x="451" y="67"/>
                  </a:lnTo>
                  <a:lnTo>
                    <a:pt x="469" y="79"/>
                  </a:lnTo>
                  <a:lnTo>
                    <a:pt x="497" y="87"/>
                  </a:lnTo>
                  <a:lnTo>
                    <a:pt x="512" y="89"/>
                  </a:lnTo>
                  <a:lnTo>
                    <a:pt x="555" y="91"/>
                  </a:lnTo>
                  <a:lnTo>
                    <a:pt x="578" y="91"/>
                  </a:lnTo>
                  <a:lnTo>
                    <a:pt x="601" y="90"/>
                  </a:lnTo>
                  <a:lnTo>
                    <a:pt x="626" y="89"/>
                  </a:lnTo>
                  <a:lnTo>
                    <a:pt x="654" y="89"/>
                  </a:lnTo>
                  <a:lnTo>
                    <a:pt x="679" y="89"/>
                  </a:lnTo>
                  <a:lnTo>
                    <a:pt x="695" y="89"/>
                  </a:lnTo>
                  <a:lnTo>
                    <a:pt x="706" y="90"/>
                  </a:lnTo>
                </a:path>
              </a:pathLst>
            </a:custGeom>
            <a:solidFill>
              <a:srgbClr val="00B0F0"/>
            </a:solidFill>
            <a:ln w="12700" cap="rnd" cmpd="sng">
              <a:solidFill>
                <a:schemeClr val="tx1"/>
              </a:solidFill>
              <a:prstDash val="solid"/>
              <a:round/>
              <a:headEnd/>
              <a:tailEnd/>
            </a:ln>
          </p:spPr>
          <p:txBody>
            <a:bodyPr lIns="0" tIns="0" rIns="0" bIns="0">
              <a:spAutoFit/>
            </a:bodyPr>
            <a:lstStyle/>
            <a:p>
              <a:endParaRPr lang="zh-CN" altLang="en-US"/>
            </a:p>
          </p:txBody>
        </p:sp>
        <p:sp>
          <p:nvSpPr>
            <p:cNvPr id="92172" name="TextBox 16"/>
            <p:cNvSpPr txBox="1">
              <a:spLocks noChangeArrowheads="1"/>
            </p:cNvSpPr>
            <p:nvPr/>
          </p:nvSpPr>
          <p:spPr bwMode="auto">
            <a:xfrm>
              <a:off x="1142976" y="5130241"/>
              <a:ext cx="1857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kumimoji="0" lang="zh-CN" altLang="en-US" sz="3200" b="1">
                  <a:latin typeface="Arial" panose="020B0604020202020204" pitchFamily="34" charset="0"/>
                  <a:ea typeface="宋体" panose="02010600030101010101" pitchFamily="2" charset="-122"/>
                </a:rPr>
                <a:t>消费场所</a:t>
              </a:r>
            </a:p>
          </p:txBody>
        </p:sp>
      </p:grpSp>
      <p:sp>
        <p:nvSpPr>
          <p:cNvPr id="24" name="TextBox 23"/>
          <p:cNvSpPr txBox="1">
            <a:spLocks noChangeArrowheads="1"/>
          </p:cNvSpPr>
          <p:nvPr/>
        </p:nvSpPr>
        <p:spPr bwMode="auto">
          <a:xfrm rot="2556732">
            <a:off x="1241425" y="3365500"/>
            <a:ext cx="4357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5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kumimoji="1" sz="31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kumimoji="1" sz="27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kumimoji="1" sz="23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kumimoji="0" lang="zh-CN" altLang="en-US" sz="4000" dirty="0">
                <a:solidFill>
                  <a:srgbClr val="000000"/>
                </a:solidFill>
                <a:latin typeface="Arial" panose="020B0604020202020204" pitchFamily="34" charset="0"/>
                <a:ea typeface="宋体" panose="02010600030101010101" pitchFamily="2" charset="-122"/>
              </a:rPr>
              <a:t>虚拟               社区</a:t>
            </a:r>
          </a:p>
        </p:txBody>
      </p:sp>
    </p:spTree>
    <p:extLst>
      <p:ext uri="{BB962C8B-B14F-4D97-AF65-F5344CB8AC3E}">
        <p14:creationId xmlns:p14="http://schemas.microsoft.com/office/powerpoint/2010/main" val="790501820"/>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 calcmode="lin" valueType="num">
                                      <p:cBhvr>
                                        <p:cTn id="17" dur="500" fill="hold"/>
                                        <p:tgtEl>
                                          <p:spTgt spid="4"/>
                                        </p:tgtEl>
                                        <p:attrNameLst>
                                          <p:attrName>style.rotation</p:attrName>
                                        </p:attrNameLst>
                                      </p:cBhvr>
                                      <p:tavLst>
                                        <p:tav tm="0">
                                          <p:val>
                                            <p:fltVal val="90"/>
                                          </p:val>
                                        </p:tav>
                                        <p:tav tm="100000">
                                          <p:val>
                                            <p:fltVal val="0"/>
                                          </p:val>
                                        </p:tav>
                                      </p:tavLst>
                                    </p:anim>
                                    <p:animEffect transition="in" filter="fade">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9"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fmla="#ppt_w*sin(2.5*pi*$)">
                                          <p:val>
                                            <p:fltVal val="0"/>
                                          </p:val>
                                        </p:tav>
                                        <p:tav tm="100000">
                                          <p:val>
                                            <p:fltVal val="1"/>
                                          </p:val>
                                        </p:tav>
                                      </p:tavLst>
                                    </p:anim>
                                    <p:anim calcmode="lin" valueType="num">
                                      <p:cBhvr>
                                        <p:cTn id="2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5"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style.rotation</p:attrName>
                                        </p:attrNameLst>
                                      </p:cBhvr>
                                      <p:tavLst>
                                        <p:tav tm="0">
                                          <p:val>
                                            <p:fltVal val="720"/>
                                          </p:val>
                                        </p:tav>
                                        <p:tav tm="100000">
                                          <p:val>
                                            <p:fltVal val="0"/>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ppt_w</p:attrName>
                                        </p:attrNameLst>
                                      </p:cBhvr>
                                      <p:tavLst>
                                        <p:tav tm="0">
                                          <p:val>
                                            <p:fltVal val="0"/>
                                          </p:val>
                                        </p:tav>
                                        <p:tav tm="100000">
                                          <p:val>
                                            <p:strVal val="#ppt_w"/>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 calcmode="lin" valueType="num">
                                      <p:cBhvr>
                                        <p:cTn id="39" dur="500" fill="hold"/>
                                        <p:tgtEl>
                                          <p:spTgt spid="7"/>
                                        </p:tgtEl>
                                        <p:attrNameLst>
                                          <p:attrName>ppt_x</p:attrName>
                                        </p:attrNameLst>
                                      </p:cBhvr>
                                      <p:tavLst>
                                        <p:tav tm="0" fmla="#ppt_x+(cos(-2*pi*(1-$))*-#ppt_x-sin(-2*pi*(1-$))*(1-#ppt_y))*(1-$)">
                                          <p:val>
                                            <p:fltVal val="0"/>
                                          </p:val>
                                        </p:tav>
                                        <p:tav tm="100000">
                                          <p:val>
                                            <p:fltVal val="1"/>
                                          </p:val>
                                        </p:tav>
                                      </p:tavLst>
                                    </p:anim>
                                    <p:anim calcmode="lin" valueType="num">
                                      <p:cBhvr>
                                        <p:cTn id="40" dur="5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1" presetClass="entr" presetSubtype="0" fill="hold" nodeType="clickEffect">
                                  <p:stCondLst>
                                    <p:cond delay="0"/>
                                  </p:stCondLst>
                                  <p:iterate type="lt">
                                    <p:tmPct val="5000"/>
                                  </p:iterate>
                                  <p:childTnLst>
                                    <p:set>
                                      <p:cBhvr>
                                        <p:cTn id="44" dur="1" fill="hold">
                                          <p:stCondLst>
                                            <p:cond delay="0"/>
                                          </p:stCondLst>
                                        </p:cTn>
                                        <p:tgtEl>
                                          <p:spTgt spid="5"/>
                                        </p:tgtEl>
                                        <p:attrNameLst>
                                          <p:attrName>style.visibility</p:attrName>
                                        </p:attrNameLst>
                                      </p:cBhvr>
                                      <p:to>
                                        <p:strVal val="visible"/>
                                      </p:to>
                                    </p:set>
                                    <p:anim calcmode="lin" valueType="num">
                                      <p:cBhvr>
                                        <p:cTn id="45" dur="1000" fill="hold"/>
                                        <p:tgtEl>
                                          <p:spTgt spid="5"/>
                                        </p:tgtEl>
                                        <p:attrNameLst>
                                          <p:attrName>ppt_w</p:attrName>
                                        </p:attrNameLst>
                                      </p:cBhvr>
                                      <p:tavLst>
                                        <p:tav tm="0">
                                          <p:val>
                                            <p:fltVal val="0"/>
                                          </p:val>
                                        </p:tav>
                                        <p:tav tm="100000">
                                          <p:val>
                                            <p:strVal val="#ppt_w"/>
                                          </p:val>
                                        </p:tav>
                                      </p:tavLst>
                                    </p:anim>
                                    <p:anim calcmode="lin" valueType="num">
                                      <p:cBhvr>
                                        <p:cTn id="46" dur="1000" fill="hold"/>
                                        <p:tgtEl>
                                          <p:spTgt spid="5"/>
                                        </p:tgtEl>
                                        <p:attrNameLst>
                                          <p:attrName>ppt_h</p:attrName>
                                        </p:attrNameLst>
                                      </p:cBhvr>
                                      <p:tavLst>
                                        <p:tav tm="0">
                                          <p:val>
                                            <p:fltVal val="0"/>
                                          </p:val>
                                        </p:tav>
                                        <p:tav tm="100000">
                                          <p:val>
                                            <p:strVal val="#ppt_h"/>
                                          </p:val>
                                        </p:tav>
                                      </p:tavLst>
                                    </p:anim>
                                    <p:anim calcmode="lin" valueType="num">
                                      <p:cBhvr>
                                        <p:cTn id="47" dur="1000" fill="hold"/>
                                        <p:tgtEl>
                                          <p:spTgt spid="5"/>
                                        </p:tgtEl>
                                        <p:attrNameLst>
                                          <p:attrName>style.rotation</p:attrName>
                                        </p:attrNameLst>
                                      </p:cBhvr>
                                      <p:tavLst>
                                        <p:tav tm="0">
                                          <p:val>
                                            <p:fltVal val="90"/>
                                          </p:val>
                                        </p:tav>
                                        <p:tav tm="100000">
                                          <p:val>
                                            <p:fltVal val="0"/>
                                          </p:val>
                                        </p:tav>
                                      </p:tavLst>
                                    </p:anim>
                                    <p:animEffect transition="in" filter="fade">
                                      <p:cBhvr>
                                        <p:cTn id="48" dur="10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mph" presetSubtype="2" fill="hold" nodeType="clickEffect">
                                  <p:stCondLst>
                                    <p:cond delay="0"/>
                                  </p:stCondLst>
                                  <p:childTnLst>
                                    <p:animClr clrSpc="rgb" dir="cw">
                                      <p:cBhvr>
                                        <p:cTn id="52" dur="500" fill="hold"/>
                                        <p:tgtEl>
                                          <p:spTgt spid="10"/>
                                        </p:tgtEl>
                                        <p:attrNameLst>
                                          <p:attrName>fillcolor</p:attrName>
                                        </p:attrNameLst>
                                      </p:cBhvr>
                                      <p:to>
                                        <a:srgbClr val="D60093"/>
                                      </p:to>
                                    </p:animClr>
                                    <p:set>
                                      <p:cBhvr>
                                        <p:cTn id="53" dur="500" fill="hold"/>
                                        <p:tgtEl>
                                          <p:spTgt spid="10"/>
                                        </p:tgtEl>
                                        <p:attrNameLst>
                                          <p:attrName>fill.type</p:attrName>
                                        </p:attrNameLst>
                                      </p:cBhvr>
                                      <p:to>
                                        <p:strVal val="solid"/>
                                      </p:to>
                                    </p:set>
                                    <p:set>
                                      <p:cBhvr>
                                        <p:cTn id="54" dur="500" fill="hold"/>
                                        <p:tgtEl>
                                          <p:spTgt spid="10"/>
                                        </p:tgtEl>
                                        <p:attrNameLst>
                                          <p:attrName>fill.on</p:attrName>
                                        </p:attrNameLst>
                                      </p:cBhvr>
                                      <p:to>
                                        <p:strVal val="true"/>
                                      </p:to>
                                    </p:se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nodePh="1">
                                  <p:stCondLst>
                                    <p:cond delay="0"/>
                                  </p:stCondLst>
                                  <p:endCondLst>
                                    <p:cond evt="begin" delay="0">
                                      <p:tn val="58"/>
                                    </p:cond>
                                  </p:end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健康教育与增权</a:t>
            </a:r>
          </a:p>
        </p:txBody>
      </p:sp>
      <p:sp>
        <p:nvSpPr>
          <p:cNvPr id="3" name="内容占位符 2"/>
          <p:cNvSpPr>
            <a:spLocks noGrp="1"/>
          </p:cNvSpPr>
          <p:nvPr>
            <p:ph idx="1"/>
          </p:nvPr>
        </p:nvSpPr>
        <p:spPr/>
        <p:txBody>
          <a:bodyPr/>
          <a:lstStyle/>
          <a:p>
            <a:r>
              <a:rPr lang="zh-CN" altLang="en-US" dirty="0"/>
              <a:t>增权</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Empowerment</a:t>
            </a:r>
            <a:r>
              <a:rPr lang="zh-CN" altLang="en-US" dirty="0">
                <a:latin typeface="Times New Roman" panose="02020603050405020304" pitchFamily="18" charset="0"/>
                <a:cs typeface="Times New Roman" panose="02020603050405020304" pitchFamily="18" charset="0"/>
              </a:rPr>
              <a:t>）</a:t>
            </a:r>
            <a:r>
              <a:rPr lang="zh-CN" altLang="en-US" dirty="0"/>
              <a:t>是指人们增强对决定他们生命事件掌控力的</a:t>
            </a:r>
            <a:r>
              <a:rPr lang="zh-CN" altLang="en-US" dirty="0">
                <a:solidFill>
                  <a:srgbClr val="006699"/>
                </a:solidFill>
              </a:rPr>
              <a:t>过程</a:t>
            </a:r>
            <a:r>
              <a:rPr lang="zh-CN" altLang="en-US" dirty="0"/>
              <a:t>，即有能力对决定自身健康的问题作出明智的选择。</a:t>
            </a:r>
            <a:endParaRPr lang="en-US" altLang="zh-CN" dirty="0"/>
          </a:p>
          <a:p>
            <a:r>
              <a:rPr lang="zh-CN" altLang="en-US" dirty="0"/>
              <a:t>增权的核心是：它不能够被给予，必须是</a:t>
            </a:r>
            <a:r>
              <a:rPr lang="zh-CN" altLang="en-US" dirty="0">
                <a:solidFill>
                  <a:srgbClr val="006699"/>
                </a:solidFill>
              </a:rPr>
              <a:t>自己获得</a:t>
            </a:r>
            <a:r>
              <a:rPr lang="zh-CN" altLang="en-US" dirty="0"/>
              <a:t>。</a:t>
            </a:r>
            <a:endParaRPr lang="en-US" altLang="zh-CN" dirty="0"/>
          </a:p>
          <a:p>
            <a:r>
              <a:rPr lang="zh-CN" altLang="en-US" dirty="0"/>
              <a:t>健康教育的目的是让人们自愿作出有益于健康的理智决定和明智选择，而不是强迫人们接受知识、改变行为。</a:t>
            </a:r>
            <a:endParaRPr lang="en-US" altLang="zh-CN" dirty="0"/>
          </a:p>
          <a:p>
            <a:endParaRPr lang="zh-CN" altLang="en-US" dirty="0"/>
          </a:p>
        </p:txBody>
      </p:sp>
    </p:spTree>
    <p:extLst>
      <p:ext uri="{BB962C8B-B14F-4D97-AF65-F5344CB8AC3E}">
        <p14:creationId xmlns:p14="http://schemas.microsoft.com/office/powerpoint/2010/main" val="3227881099"/>
      </p:ext>
    </p:extLst>
  </p:cSld>
  <p:clrMapOvr>
    <a:masterClrMapping/>
  </p:clrMapOvr>
  <p:transition spd="slow">
    <p:circl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健康教育与健康素养</a:t>
            </a:r>
          </a:p>
        </p:txBody>
      </p:sp>
      <p:sp>
        <p:nvSpPr>
          <p:cNvPr id="3" name="内容占位符 2"/>
          <p:cNvSpPr>
            <a:spLocks noGrp="1"/>
          </p:cNvSpPr>
          <p:nvPr>
            <p:ph idx="1"/>
          </p:nvPr>
        </p:nvSpPr>
        <p:spPr/>
        <p:txBody>
          <a:bodyPr/>
          <a:lstStyle/>
          <a:p>
            <a:r>
              <a:rPr lang="zh-CN" altLang="en-US" sz="2800" dirty="0"/>
              <a:t>健康素养（</a:t>
            </a:r>
            <a:r>
              <a:rPr lang="en-US" altLang="zh-CN" sz="2800" dirty="0">
                <a:latin typeface="Times New Roman" panose="02020603050405020304" pitchFamily="18" charset="0"/>
                <a:cs typeface="Times New Roman" panose="02020603050405020304" pitchFamily="18" charset="0"/>
              </a:rPr>
              <a:t>Health Literacy</a:t>
            </a:r>
            <a:r>
              <a:rPr lang="zh-CN" altLang="en-US" sz="2800" dirty="0">
                <a:latin typeface="Times New Roman" panose="02020603050405020304" pitchFamily="18" charset="0"/>
                <a:cs typeface="Times New Roman" panose="02020603050405020304" pitchFamily="18" charset="0"/>
              </a:rPr>
              <a:t>）</a:t>
            </a:r>
            <a:r>
              <a:rPr lang="zh-CN" altLang="en-US" sz="2800" dirty="0"/>
              <a:t>是在进行与医疗服务、疾病预防和健康促进有关的日常活动时，获取、理解、评价和应用健康信息来做出健康相关决定以维持或提高生活质量的知识、动机和能力</a:t>
            </a:r>
            <a:endParaRPr lang="en-US" altLang="zh-CN" sz="2800" dirty="0"/>
          </a:p>
          <a:p>
            <a:r>
              <a:rPr lang="zh-CN" altLang="en-US" sz="2800" dirty="0"/>
              <a:t>健康素养是健康的重要决定因素</a:t>
            </a:r>
            <a:endParaRPr lang="en-US" altLang="zh-CN" sz="2800" dirty="0"/>
          </a:p>
          <a:p>
            <a:r>
              <a:rPr lang="zh-CN" altLang="en-US" sz="2800" dirty="0"/>
              <a:t>健康素养是一种可由后天培养训练和实践而获得的技巧或能力</a:t>
            </a:r>
            <a:endParaRPr lang="en-US" altLang="zh-CN" sz="2800" dirty="0"/>
          </a:p>
          <a:p>
            <a:r>
              <a:rPr lang="zh-CN" altLang="en-US" sz="2800" dirty="0"/>
              <a:t>健康教育和健康促进是提高健康素养的主要手段</a:t>
            </a:r>
            <a:endParaRPr lang="en-US" altLang="zh-CN" sz="2800" dirty="0"/>
          </a:p>
        </p:txBody>
      </p:sp>
    </p:spTree>
    <p:extLst>
      <p:ext uri="{BB962C8B-B14F-4D97-AF65-F5344CB8AC3E}">
        <p14:creationId xmlns:p14="http://schemas.microsoft.com/office/powerpoint/2010/main" val="595918086"/>
      </p:ext>
    </p:extLst>
  </p:cSld>
  <p:clrMapOvr>
    <a:masterClrMapping/>
  </p:clrMapOvr>
  <p:transition spd="slow">
    <p:circl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txBox="1">
            <a:spLocks noChangeArrowheads="1"/>
          </p:cNvSpPr>
          <p:nvPr/>
        </p:nvSpPr>
        <p:spPr bwMode="auto">
          <a:xfrm>
            <a:off x="179512" y="6093296"/>
            <a:ext cx="9144000" cy="609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ctr"/>
            <a:r>
              <a:rPr lang="zh-CN" altLang="en-US" sz="3200" b="1" dirty="0">
                <a:solidFill>
                  <a:schemeClr val="bg2"/>
                </a:solidFill>
                <a:latin typeface="黑体" pitchFamily="49" charset="-122"/>
                <a:ea typeface="黑体" pitchFamily="49" charset="-122"/>
              </a:rPr>
              <a:t>健康素养整合概念模型</a:t>
            </a:r>
            <a:r>
              <a:rPr lang="zh-CN" altLang="en-US" sz="2000" b="1" dirty="0">
                <a:solidFill>
                  <a:schemeClr val="bg2"/>
                </a:solidFill>
                <a:latin typeface="黑体" pitchFamily="49" charset="-122"/>
                <a:ea typeface="黑体" pitchFamily="49" charset="-122"/>
              </a:rPr>
              <a:t>（</a:t>
            </a:r>
            <a:r>
              <a:rPr lang="en-US" altLang="zh-CN" sz="2000" b="1" dirty="0">
                <a:solidFill>
                  <a:schemeClr val="bg2"/>
                </a:solidFill>
                <a:latin typeface="黑体" pitchFamily="49" charset="-122"/>
                <a:ea typeface="黑体" pitchFamily="49" charset="-122"/>
              </a:rPr>
              <a:t>WHO EU)</a:t>
            </a:r>
            <a:endParaRPr lang="zh-CN" altLang="en-US" sz="2000" b="1" dirty="0">
              <a:solidFill>
                <a:schemeClr val="bg2"/>
              </a:solidFill>
              <a:latin typeface="黑体" pitchFamily="49" charset="-122"/>
              <a:ea typeface="黑体" pitchFamily="49" charset="-122"/>
            </a:endParaRPr>
          </a:p>
        </p:txBody>
      </p:sp>
      <p:pic>
        <p:nvPicPr>
          <p:cNvPr id="128003" name="图片 2"/>
          <p:cNvPicPr>
            <a:picLocks noChangeAspect="1"/>
          </p:cNvPicPr>
          <p:nvPr/>
        </p:nvPicPr>
        <p:blipFill>
          <a:blip r:embed="rId2">
            <a:extLst>
              <a:ext uri="{28A0092B-C50C-407E-A947-70E740481C1C}">
                <a14:useLocalDpi xmlns:a14="http://schemas.microsoft.com/office/drawing/2010/main" val="0"/>
              </a:ext>
            </a:extLst>
          </a:blip>
          <a:srcRect t="10703" b="16685"/>
          <a:stretch>
            <a:fillRect/>
          </a:stretch>
        </p:blipFill>
        <p:spPr bwMode="auto">
          <a:xfrm>
            <a:off x="0" y="1052513"/>
            <a:ext cx="91440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647175"/>
      </p:ext>
    </p:extLst>
  </p:cSld>
  <p:clrMapOvr>
    <a:masterClrMapping/>
  </p:clrMapOvr>
  <p:transition spd="slow">
    <p:circl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084ABF05-44ED-4D79-A647-71F05898B22C}" type="slidenum">
              <a:rPr lang="en-US" altLang="zh-CN"/>
              <a:pPr eaLnBrk="1" hangingPunct="1"/>
              <a:t>49</a:t>
            </a:fld>
            <a:endParaRPr lang="en-US" altLang="zh-CN"/>
          </a:p>
        </p:txBody>
      </p:sp>
      <p:sp>
        <p:nvSpPr>
          <p:cNvPr id="23555" name="Rectangle 2"/>
          <p:cNvSpPr>
            <a:spLocks noGrp="1" noChangeArrowheads="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健康促进</a:t>
            </a:r>
            <a:endParaRPr lang="zh-CN" altLang="zh-CN" dirty="0"/>
          </a:p>
        </p:txBody>
      </p:sp>
      <p:sp>
        <p:nvSpPr>
          <p:cNvPr id="23556" name="Rectangle 3"/>
          <p:cNvSpPr>
            <a:spLocks noGrp="1" noChangeArrowheads="1"/>
          </p:cNvSpPr>
          <p:nvPr>
            <p:ph type="body" idx="1"/>
          </p:nvPr>
        </p:nvSpPr>
        <p:spPr bwMode="auto">
          <a:xfrm>
            <a:off x="457200" y="1600200"/>
            <a:ext cx="84352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10000"/>
              </a:lnSpc>
            </a:pPr>
            <a:r>
              <a:rPr lang="zh-CN" altLang="en-US" sz="2800" dirty="0">
                <a:latin typeface="+mn-ea"/>
              </a:rPr>
              <a:t>渥太华宪章指出：健康促进是维护和改善自身健康的过程</a:t>
            </a:r>
          </a:p>
          <a:p>
            <a:pPr lvl="1">
              <a:lnSpc>
                <a:spcPct val="150000"/>
              </a:lnSpc>
            </a:pPr>
            <a:r>
              <a:rPr lang="zh-CN" altLang="en-US" sz="2400" dirty="0">
                <a:latin typeface="+mn-ea"/>
              </a:rPr>
              <a:t>不仅仅加强个人的技能和能力，还包括改变社会、环境和经济条件来减少它们对大众和个人健康的影响。</a:t>
            </a:r>
          </a:p>
          <a:p>
            <a:pPr lvl="1">
              <a:lnSpc>
                <a:spcPct val="150000"/>
              </a:lnSpc>
            </a:pPr>
            <a:r>
              <a:rPr lang="zh-CN" altLang="en-US" sz="2400" dirty="0">
                <a:latin typeface="+mn-ea"/>
              </a:rPr>
              <a:t>健康促进就是要使人们尽一切可能让他们的精神和身体保持在最优状态，宗旨是使人们知道如何保持健康，建立健康的生活方式，并有能力做出健康的选择。</a:t>
            </a:r>
          </a:p>
          <a:p>
            <a:pPr>
              <a:lnSpc>
                <a:spcPct val="110000"/>
              </a:lnSpc>
            </a:pPr>
            <a:endParaRPr lang="zh-CN" altLang="en-US" sz="2800" dirty="0">
              <a:latin typeface="+mn-ea"/>
            </a:endParaRPr>
          </a:p>
          <a:p>
            <a:pPr>
              <a:lnSpc>
                <a:spcPct val="110000"/>
              </a:lnSpc>
            </a:pPr>
            <a:endParaRPr lang="en-US" altLang="zh-CN" sz="2800" dirty="0">
              <a:latin typeface="+mn-ea"/>
            </a:endParaRPr>
          </a:p>
        </p:txBody>
      </p:sp>
    </p:spTree>
  </p:cSld>
  <p:clrMapOvr>
    <a:masterClrMapping/>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行为的概念</a:t>
            </a:r>
          </a:p>
        </p:txBody>
      </p:sp>
      <p:sp>
        <p:nvSpPr>
          <p:cNvPr id="3" name="内容占位符 2"/>
          <p:cNvSpPr>
            <a:spLocks noGrp="1"/>
          </p:cNvSpPr>
          <p:nvPr>
            <p:ph idx="1"/>
          </p:nvPr>
        </p:nvSpPr>
        <p:spPr>
          <a:xfrm>
            <a:off x="457200" y="1600200"/>
            <a:ext cx="8229600" cy="4709120"/>
          </a:xfrm>
        </p:spPr>
        <p:txBody>
          <a:bodyPr/>
          <a:lstStyle/>
          <a:p>
            <a:r>
              <a:rPr lang="zh-CN" altLang="en-US" sz="2800" dirty="0"/>
              <a:t>行为</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Behavior</a:t>
            </a:r>
            <a:r>
              <a:rPr lang="zh-CN" altLang="en-US" sz="2800" dirty="0">
                <a:latin typeface="Times New Roman" panose="02020603050405020304" pitchFamily="18" charset="0"/>
                <a:cs typeface="Times New Roman" panose="02020603050405020304" pitchFamily="18" charset="0"/>
              </a:rPr>
              <a:t>）</a:t>
            </a:r>
            <a:r>
              <a:rPr lang="zh-CN" altLang="en-US" sz="2800" b="0" dirty="0"/>
              <a:t>是指在内外环境刺激下有机体为适应环境所产生的反应，也是有机体为维持个体生存和种族延续，在适应不断变化的环境中所做出的反应。</a:t>
            </a:r>
          </a:p>
          <a:p>
            <a:r>
              <a:rPr lang="zh-CN" altLang="en-US" sz="2800" dirty="0"/>
              <a:t>人类行为</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Human Behavior</a:t>
            </a:r>
            <a:r>
              <a:rPr lang="zh-CN" altLang="en-US" sz="2800" dirty="0">
                <a:latin typeface="Times New Roman" panose="02020603050405020304" pitchFamily="18" charset="0"/>
                <a:cs typeface="Times New Roman" panose="02020603050405020304" pitchFamily="18" charset="0"/>
              </a:rPr>
              <a:t>）</a:t>
            </a:r>
            <a:r>
              <a:rPr lang="zh-CN" altLang="en-US" sz="2800" b="0" dirty="0"/>
              <a:t>是人类在内外环境影响下所引起的内在生理和心理变化的以及外在的能动反应；是指具有认知、思维能力并有情感、意志等心理活动的人对内外环境因素刺激所做出的能动的反应。行为既是内外环境刺激的结果，又会反过来对内外环境产生影响。</a:t>
            </a:r>
          </a:p>
          <a:p>
            <a:pPr marL="0" indent="0">
              <a:buNone/>
            </a:pPr>
            <a:endParaRPr lang="zh-CN" altLang="en-US" sz="2800" dirty="0"/>
          </a:p>
        </p:txBody>
      </p:sp>
    </p:spTree>
    <p:extLst>
      <p:ext uri="{BB962C8B-B14F-4D97-AF65-F5344CB8AC3E}">
        <p14:creationId xmlns:p14="http://schemas.microsoft.com/office/powerpoint/2010/main" val="2602607953"/>
      </p:ext>
    </p:extLst>
  </p:cSld>
  <p:clrMapOvr>
    <a:masterClrMapping/>
  </p:clrMapOvr>
  <p:transition spd="slow">
    <p:circl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zh-CN"/>
          </a:p>
        </p:txBody>
      </p:sp>
      <p:sp>
        <p:nvSpPr>
          <p:cNvPr id="20483" name="Rectangle 10"/>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zh-CN"/>
          </a:p>
        </p:txBody>
      </p:sp>
      <p:pic>
        <p:nvPicPr>
          <p:cNvPr id="2048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34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4927366"/>
      </p:ext>
    </p:extLst>
  </p:cSld>
  <p:clrMapOvr>
    <a:masterClrMapping/>
  </p:clrMapOvr>
  <p:transition spd="slow">
    <p:circl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87C76607-FC21-469A-8769-F123F9EEF916}" type="slidenum">
              <a:rPr lang="en-US" altLang="zh-CN"/>
              <a:pPr eaLnBrk="1" hangingPunct="1"/>
              <a:t>51</a:t>
            </a:fld>
            <a:endParaRPr lang="en-US" altLang="zh-CN"/>
          </a:p>
        </p:txBody>
      </p:sp>
      <p:sp>
        <p:nvSpPr>
          <p:cNvPr id="21507" name="Rectangle 2"/>
          <p:cNvSpPr>
            <a:spLocks noGrp="1" noChangeArrowheads="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zh-CN"/>
          </a:p>
        </p:txBody>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zh-CN"/>
          </a:p>
        </p:txBody>
      </p:sp>
      <p:pic>
        <p:nvPicPr>
          <p:cNvPr id="215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58788"/>
            <a:ext cx="10225088" cy="833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8243704"/>
      </p:ext>
    </p:extLst>
  </p:cSld>
  <p:clrMapOvr>
    <a:masterClrMapping/>
  </p:clrMapOvr>
  <p:transition spd="slow">
    <p:circl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健康教育与健康促进</a:t>
            </a:r>
          </a:p>
        </p:txBody>
      </p:sp>
      <p:sp>
        <p:nvSpPr>
          <p:cNvPr id="3" name="内容占位符 2"/>
          <p:cNvSpPr>
            <a:spLocks noGrp="1"/>
          </p:cNvSpPr>
          <p:nvPr>
            <p:ph idx="1"/>
          </p:nvPr>
        </p:nvSpPr>
        <p:spPr/>
        <p:txBody>
          <a:bodyPr/>
          <a:lstStyle/>
          <a:p>
            <a:r>
              <a:rPr lang="zh-CN" altLang="en-US" dirty="0"/>
              <a:t>健康教育 </a:t>
            </a:r>
            <a:r>
              <a:rPr lang="en-US" altLang="zh-CN" dirty="0">
                <a:sym typeface="Wingdings" pitchFamily="2" charset="2"/>
              </a:rPr>
              <a:t></a:t>
            </a:r>
            <a:r>
              <a:rPr lang="zh-CN" altLang="en-US" dirty="0">
                <a:sym typeface="Wingdings" pitchFamily="2" charset="2"/>
              </a:rPr>
              <a:t>健康促进</a:t>
            </a:r>
            <a:endParaRPr lang="en-US" altLang="zh-CN" dirty="0">
              <a:sym typeface="Wingdings" pitchFamily="2" charset="2"/>
            </a:endParaRPr>
          </a:p>
          <a:p>
            <a:r>
              <a:rPr lang="zh-CN" altLang="en-US" dirty="0"/>
              <a:t>健康促进包括了健康教育</a:t>
            </a:r>
            <a:endParaRPr lang="en-US" altLang="zh-CN" dirty="0"/>
          </a:p>
          <a:p>
            <a:r>
              <a:rPr lang="zh-CN" altLang="en-US" dirty="0"/>
              <a:t>健康教育是健康促进中最为活跃的部分</a:t>
            </a:r>
            <a:endParaRPr lang="en-US" altLang="zh-CN" dirty="0"/>
          </a:p>
          <a:p>
            <a:r>
              <a:rPr lang="zh-CN" altLang="en-US" dirty="0"/>
              <a:t>健康促进：让健康成为方便实惠的选择</a:t>
            </a:r>
            <a:endParaRPr lang="en-US" altLang="zh-CN" dirty="0"/>
          </a:p>
          <a:p>
            <a:r>
              <a:rPr lang="zh-CN" altLang="en-US" dirty="0"/>
              <a:t>健康教育：学会做出健康的选择</a:t>
            </a:r>
            <a:endParaRPr lang="en-US" altLang="zh-CN" dirty="0"/>
          </a:p>
          <a:p>
            <a:r>
              <a:rPr lang="zh-CN" altLang="en-US" dirty="0"/>
              <a:t>健康教育融于健康促进的各个环节中</a:t>
            </a:r>
          </a:p>
        </p:txBody>
      </p:sp>
    </p:spTree>
    <p:extLst>
      <p:ext uri="{BB962C8B-B14F-4D97-AF65-F5344CB8AC3E}">
        <p14:creationId xmlns:p14="http://schemas.microsoft.com/office/powerpoint/2010/main" val="3760605258"/>
      </p:ext>
    </p:extLst>
  </p:cSld>
  <p:clrMapOvr>
    <a:masterClrMapping/>
  </p:clrMapOvr>
  <p:transition spd="slow">
    <p:circl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1547664" y="332656"/>
            <a:ext cx="5976664" cy="98186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zh-CN" altLang="en-US" dirty="0"/>
              <a:t>健康促进</a:t>
            </a:r>
            <a:r>
              <a:rPr lang="en-US" altLang="zh-CN" dirty="0"/>
              <a:t>5</a:t>
            </a:r>
            <a:r>
              <a:rPr lang="zh-CN" altLang="en-US" dirty="0"/>
              <a:t>个活动领域</a:t>
            </a:r>
            <a:endParaRPr lang="en-US" altLang="zh-CN" dirty="0"/>
          </a:p>
        </p:txBody>
      </p:sp>
      <p:sp>
        <p:nvSpPr>
          <p:cNvPr id="307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90000"/>
              </a:lnSpc>
            </a:pPr>
            <a:endParaRPr lang="en-US" altLang="zh-CN" sz="2800" dirty="0"/>
          </a:p>
          <a:p>
            <a:pPr>
              <a:lnSpc>
                <a:spcPct val="90000"/>
              </a:lnSpc>
            </a:pPr>
            <a:r>
              <a:rPr lang="en-US" altLang="zh-CN" sz="3600" dirty="0"/>
              <a:t> </a:t>
            </a:r>
            <a:r>
              <a:rPr lang="zh-CN" altLang="en-US" dirty="0"/>
              <a:t>制定健康的公共政策</a:t>
            </a:r>
          </a:p>
          <a:p>
            <a:pPr>
              <a:lnSpc>
                <a:spcPct val="90000"/>
              </a:lnSpc>
            </a:pPr>
            <a:r>
              <a:rPr lang="zh-CN" altLang="en-US" dirty="0"/>
              <a:t> 营造支持环境</a:t>
            </a:r>
          </a:p>
          <a:p>
            <a:pPr>
              <a:lnSpc>
                <a:spcPct val="90000"/>
              </a:lnSpc>
            </a:pPr>
            <a:r>
              <a:rPr lang="zh-CN" altLang="en-US" dirty="0"/>
              <a:t> 强化社区运动</a:t>
            </a:r>
          </a:p>
          <a:p>
            <a:pPr>
              <a:lnSpc>
                <a:spcPct val="90000"/>
              </a:lnSpc>
            </a:pPr>
            <a:r>
              <a:rPr lang="zh-CN" altLang="en-US" dirty="0"/>
              <a:t> 发展个人技能</a:t>
            </a:r>
          </a:p>
          <a:p>
            <a:pPr>
              <a:lnSpc>
                <a:spcPct val="90000"/>
              </a:lnSpc>
            </a:pPr>
            <a:r>
              <a:rPr lang="zh-CN" altLang="en-US" dirty="0"/>
              <a:t> 调整卫生服务方向　</a:t>
            </a:r>
          </a:p>
          <a:p>
            <a:pPr>
              <a:lnSpc>
                <a:spcPct val="90000"/>
              </a:lnSpc>
            </a:pPr>
            <a:endParaRPr lang="en-US" altLang="zh-CN" sz="2800" dirty="0"/>
          </a:p>
        </p:txBody>
      </p:sp>
    </p:spTree>
  </p:cSld>
  <p:clrMapOvr>
    <a:masterClrMapping/>
  </p:clrMapOvr>
  <p:transition spd="slow">
    <p:circl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3DA0E456-FB22-442E-AFD0-A1F1D37F2A2E}" type="slidenum">
              <a:rPr lang="en-US" altLang="zh-CN"/>
              <a:pPr eaLnBrk="1" hangingPunct="1"/>
              <a:t>54</a:t>
            </a:fld>
            <a:endParaRPr lang="en-US" altLang="zh-CN"/>
          </a:p>
        </p:txBody>
      </p:sp>
      <p:sp>
        <p:nvSpPr>
          <p:cNvPr id="25603" name="Rectangle 2"/>
          <p:cNvSpPr>
            <a:spLocks noGrp="1" noChangeArrowheads="1"/>
          </p:cNvSpPr>
          <p:nvPr>
            <p:ph type="title"/>
          </p:nvPr>
        </p:nvSpPr>
        <p:spPr bwMode="auto">
          <a:xfrm>
            <a:off x="1835150" y="404813"/>
            <a:ext cx="77724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b="0">
                <a:latin typeface="华文新魏" pitchFamily="2" charset="-122"/>
                <a:ea typeface="华文新魏" pitchFamily="2" charset="-122"/>
              </a:rPr>
              <a:t>1 </a:t>
            </a:r>
            <a:r>
              <a:rPr lang="zh-CN" altLang="en-US" sz="3200" b="0">
                <a:latin typeface="华文新魏" pitchFamily="2" charset="-122"/>
                <a:ea typeface="华文新魏" pitchFamily="2" charset="-122"/>
              </a:rPr>
              <a:t>制订公共卫生政策</a:t>
            </a:r>
          </a:p>
        </p:txBody>
      </p:sp>
      <p:sp>
        <p:nvSpPr>
          <p:cNvPr id="25604" name="Rectangle 3"/>
          <p:cNvSpPr>
            <a:spLocks noGrp="1" noChangeArrowheads="1"/>
          </p:cNvSpPr>
          <p:nvPr>
            <p:ph type="body" idx="1"/>
          </p:nvPr>
        </p:nvSpPr>
        <p:spPr bwMode="auto">
          <a:xfrm>
            <a:off x="323850" y="1773238"/>
            <a:ext cx="83820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US" altLang="zh-CN" sz="2400"/>
              <a:t>    </a:t>
            </a:r>
          </a:p>
          <a:p>
            <a:pPr>
              <a:buFont typeface="Symbol" pitchFamily="18" charset="2"/>
              <a:buNone/>
            </a:pPr>
            <a:r>
              <a:rPr lang="en-US" altLang="zh-CN" sz="2400"/>
              <a:t>    </a:t>
            </a:r>
            <a:r>
              <a:rPr lang="zh-CN" altLang="en-US" sz="2400"/>
              <a:t>健康促进领域内的</a:t>
            </a:r>
            <a:r>
              <a:rPr lang="zh-CN" altLang="en-US" sz="2400">
                <a:latin typeface="Times New Roman" pitchFamily="18" charset="0"/>
              </a:rPr>
              <a:t>“</a:t>
            </a:r>
            <a:r>
              <a:rPr lang="zh-CN" altLang="en-US" sz="2400"/>
              <a:t>政策</a:t>
            </a:r>
            <a:r>
              <a:rPr lang="zh-CN" altLang="en-US" sz="2400">
                <a:latin typeface="Times New Roman" pitchFamily="18" charset="0"/>
              </a:rPr>
              <a:t>”</a:t>
            </a:r>
            <a:r>
              <a:rPr lang="zh-CN" altLang="en-US" sz="2400"/>
              <a:t>是广义的，实际上除了由各级政府的</a:t>
            </a:r>
            <a:r>
              <a:rPr lang="zh-CN" altLang="en-US" sz="2400">
                <a:latin typeface="Times New Roman" pitchFamily="18" charset="0"/>
              </a:rPr>
              <a:t>“</a:t>
            </a:r>
            <a:r>
              <a:rPr lang="zh-CN" altLang="en-US" sz="2400"/>
              <a:t>法规</a:t>
            </a:r>
            <a:r>
              <a:rPr lang="zh-CN" altLang="en-US" sz="2400">
                <a:latin typeface="Times New Roman" pitchFamily="18" charset="0"/>
              </a:rPr>
              <a:t>”</a:t>
            </a:r>
            <a:r>
              <a:rPr lang="zh-CN" altLang="en-US" sz="2400"/>
              <a:t>外，还包括由各级机构为了某种群体利益或确保健康的氛围而确立的一种</a:t>
            </a:r>
            <a:r>
              <a:rPr lang="zh-CN" altLang="en-US" sz="2400">
                <a:latin typeface="Times New Roman" pitchFamily="18" charset="0"/>
              </a:rPr>
              <a:t>“</a:t>
            </a:r>
            <a:r>
              <a:rPr lang="zh-CN" altLang="en-US" sz="2400"/>
              <a:t>规范</a:t>
            </a:r>
            <a:r>
              <a:rPr lang="zh-CN" altLang="en-US" sz="2400">
                <a:latin typeface="Times New Roman" pitchFamily="18" charset="0"/>
              </a:rPr>
              <a:t>”</a:t>
            </a:r>
            <a:r>
              <a:rPr lang="zh-CN" altLang="en-US" sz="2400"/>
              <a:t>。</a:t>
            </a:r>
          </a:p>
          <a:p>
            <a:pPr>
              <a:buFont typeface="Symbol" pitchFamily="18" charset="2"/>
              <a:buNone/>
            </a:pPr>
            <a:r>
              <a:rPr lang="zh-CN" altLang="en-US" sz="2400"/>
              <a:t>    制订了某些</a:t>
            </a:r>
            <a:r>
              <a:rPr lang="zh-CN" altLang="en-US" sz="2400">
                <a:latin typeface="Times New Roman" pitchFamily="18" charset="0"/>
              </a:rPr>
              <a:t>“</a:t>
            </a:r>
            <a:r>
              <a:rPr lang="zh-CN" altLang="en-US" sz="2400"/>
              <a:t>政策</a:t>
            </a:r>
            <a:r>
              <a:rPr lang="zh-CN" altLang="en-US" sz="2400">
                <a:latin typeface="Times New Roman" pitchFamily="18" charset="0"/>
              </a:rPr>
              <a:t>”</a:t>
            </a:r>
            <a:r>
              <a:rPr lang="zh-CN" altLang="en-US" sz="2400"/>
              <a:t>，必须包含</a:t>
            </a:r>
            <a:r>
              <a:rPr lang="zh-CN" altLang="en-US" sz="2400">
                <a:latin typeface="Times New Roman" pitchFamily="18" charset="0"/>
              </a:rPr>
              <a:t>“</a:t>
            </a:r>
            <a:r>
              <a:rPr lang="zh-CN" altLang="en-US" sz="2400"/>
              <a:t>严格执法</a:t>
            </a:r>
            <a:r>
              <a:rPr lang="zh-CN" altLang="en-US" sz="2400">
                <a:latin typeface="Times New Roman" pitchFamily="18" charset="0"/>
              </a:rPr>
              <a:t>”</a:t>
            </a:r>
            <a:r>
              <a:rPr lang="zh-CN" altLang="en-US" sz="2400"/>
              <a:t>的内容，否则，仍将难以保证效果的获得。</a:t>
            </a:r>
          </a:p>
          <a:p>
            <a:pPr>
              <a:buFont typeface="Symbol" pitchFamily="18" charset="2"/>
              <a:buNone/>
            </a:pPr>
            <a:r>
              <a:rPr lang="zh-CN" altLang="en-US" sz="2400"/>
              <a:t>    政策、法规、财政、税收和组织改变</a:t>
            </a:r>
            <a:r>
              <a:rPr lang="en-US" altLang="zh-CN" sz="2400">
                <a:latin typeface="Times New Roman" pitchFamily="18" charset="0"/>
              </a:rPr>
              <a:t>……</a:t>
            </a:r>
            <a:endParaRPr lang="en-US" altLang="zh-CN" sz="2400"/>
          </a:p>
        </p:txBody>
      </p:sp>
    </p:spTree>
    <p:extLst>
      <p:ext uri="{BB962C8B-B14F-4D97-AF65-F5344CB8AC3E}">
        <p14:creationId xmlns:p14="http://schemas.microsoft.com/office/powerpoint/2010/main" val="68634539"/>
      </p:ext>
    </p:extLst>
  </p:cSld>
  <p:clrMapOvr>
    <a:masterClrMapping/>
  </p:clrMapOvr>
  <p:transition spd="slow">
    <p:circl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3AD4CF24-F9F7-4328-B8AA-535BF7B27744}" type="slidenum">
              <a:rPr lang="en-US" altLang="zh-CN"/>
              <a:pPr eaLnBrk="1" hangingPunct="1"/>
              <a:t>55</a:t>
            </a:fld>
            <a:endParaRPr lang="en-US" altLang="zh-CN"/>
          </a:p>
        </p:txBody>
      </p:sp>
      <p:sp>
        <p:nvSpPr>
          <p:cNvPr id="26627" name="Rectangle 2"/>
          <p:cNvSpPr>
            <a:spLocks noGrp="1" noChangeArrowheads="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0"/>
              <a:t>交通安全</a:t>
            </a:r>
            <a:r>
              <a:rPr lang="en-US" altLang="zh-CN" b="0">
                <a:latin typeface="Times New Roman" pitchFamily="18" charset="0"/>
              </a:rPr>
              <a:t>—</a:t>
            </a:r>
            <a:r>
              <a:rPr lang="zh-CN" altLang="en-US" b="0"/>
              <a:t>立法实施见成效</a:t>
            </a:r>
          </a:p>
        </p:txBody>
      </p:sp>
      <p:sp>
        <p:nvSpPr>
          <p:cNvPr id="26628" name="Rectangle 4"/>
          <p:cNvSpPr>
            <a:spLocks noGrp="1" noChangeArrowheads="1"/>
          </p:cNvSpPr>
          <p:nvPr>
            <p:ph type="body" idx="1"/>
          </p:nvPr>
        </p:nvSpPr>
        <p:spPr bwMode="auto">
          <a:xfrm>
            <a:off x="427901" y="126876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CN" sz="2400" b="0" dirty="0"/>
          </a:p>
          <a:p>
            <a:pPr>
              <a:spcBef>
                <a:spcPts val="1200"/>
              </a:spcBef>
            </a:pPr>
            <a:r>
              <a:rPr lang="zh-CN" altLang="en-US" sz="2400" dirty="0"/>
              <a:t>由于多种政策的联合作用（包括必须系安全带、对司机血液、呼吸中酒精含量的测定，以及在农村及大城市的行驶速度限制）取得了显著效果。在过去</a:t>
            </a:r>
            <a:r>
              <a:rPr lang="en-US" altLang="zh-CN" sz="2400" dirty="0"/>
              <a:t>30</a:t>
            </a:r>
            <a:r>
              <a:rPr lang="zh-CN" altLang="en-US" sz="2400" dirty="0"/>
              <a:t>年里，澳大利亚的交通事故的发生数量稳步减少。</a:t>
            </a:r>
          </a:p>
          <a:p>
            <a:pPr>
              <a:spcBef>
                <a:spcPts val="1200"/>
              </a:spcBef>
            </a:pPr>
            <a:r>
              <a:rPr lang="en-US" altLang="zh-CN" sz="2400" dirty="0"/>
              <a:t>1988</a:t>
            </a:r>
            <a:r>
              <a:rPr lang="zh-CN" altLang="en-US" sz="2400" dirty="0"/>
              <a:t>年到</a:t>
            </a:r>
            <a:r>
              <a:rPr lang="en-US" altLang="zh-CN" sz="2400" dirty="0"/>
              <a:t>1993</a:t>
            </a:r>
            <a:r>
              <a:rPr lang="zh-CN" altLang="en-US" sz="2400" dirty="0"/>
              <a:t>年，澳大利亚的交通事故死亡率降低了</a:t>
            </a:r>
            <a:r>
              <a:rPr lang="en-US" altLang="zh-CN" sz="2400" dirty="0"/>
              <a:t>32%</a:t>
            </a:r>
            <a:r>
              <a:rPr lang="zh-CN" altLang="en-US" sz="2400" dirty="0"/>
              <a:t>。其中以骑自行车的人死亡率的减少最为显著</a:t>
            </a:r>
            <a:r>
              <a:rPr lang="en-US" altLang="zh-CN" sz="2400" dirty="0"/>
              <a:t>,</a:t>
            </a:r>
            <a:r>
              <a:rPr lang="zh-CN" altLang="en-US" sz="2400" dirty="0"/>
              <a:t>反映了必须带头盔这一规定的效果。</a:t>
            </a:r>
          </a:p>
          <a:p>
            <a:pPr>
              <a:spcBef>
                <a:spcPts val="1200"/>
              </a:spcBef>
            </a:pPr>
            <a:r>
              <a:rPr lang="zh-CN" altLang="en-US" sz="2400" dirty="0"/>
              <a:t>另外，禁止酒后驾车也起到了重要作用。在交通死亡事故中，司机或摩托车手血液酒精浓度超过</a:t>
            </a:r>
            <a:r>
              <a:rPr lang="en-US" altLang="zh-CN" sz="2400" dirty="0"/>
              <a:t>0.05</a:t>
            </a:r>
            <a:r>
              <a:rPr lang="zh-CN" altLang="en-US" sz="2400" dirty="0"/>
              <a:t>的比例由</a:t>
            </a:r>
            <a:r>
              <a:rPr lang="en-US" altLang="zh-CN" sz="2400" dirty="0"/>
              <a:t>1981</a:t>
            </a:r>
            <a:r>
              <a:rPr lang="zh-CN" altLang="en-US" sz="2400" dirty="0"/>
              <a:t>年的</a:t>
            </a:r>
            <a:r>
              <a:rPr lang="en-US" altLang="zh-CN" sz="2400" dirty="0"/>
              <a:t>44%</a:t>
            </a:r>
            <a:r>
              <a:rPr lang="zh-CN" altLang="en-US" sz="2400" dirty="0"/>
              <a:t>降到</a:t>
            </a:r>
            <a:r>
              <a:rPr lang="en-US" altLang="zh-CN" sz="2400" dirty="0"/>
              <a:t>1995</a:t>
            </a:r>
            <a:r>
              <a:rPr lang="zh-CN" altLang="en-US" sz="2400" dirty="0"/>
              <a:t>年的</a:t>
            </a:r>
            <a:r>
              <a:rPr lang="en-US" altLang="zh-CN" sz="2400" dirty="0"/>
              <a:t>30%</a:t>
            </a:r>
            <a:r>
              <a:rPr lang="zh-CN" altLang="en-US" sz="2400" dirty="0"/>
              <a:t>。  </a:t>
            </a:r>
          </a:p>
        </p:txBody>
      </p:sp>
    </p:spTree>
    <p:extLst>
      <p:ext uri="{BB962C8B-B14F-4D97-AF65-F5344CB8AC3E}">
        <p14:creationId xmlns:p14="http://schemas.microsoft.com/office/powerpoint/2010/main" val="1905830161"/>
      </p:ext>
    </p:extLst>
  </p:cSld>
  <p:clrMapOvr>
    <a:masterClrMapping/>
  </p:clrMapOvr>
  <p:transition spd="slow">
    <p:circl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D6FFE103-4DA3-46F7-BC1D-02EC3A975968}" type="slidenum">
              <a:rPr lang="en-US" altLang="zh-CN"/>
              <a:pPr eaLnBrk="1" hangingPunct="1"/>
              <a:t>56</a:t>
            </a:fld>
            <a:endParaRPr lang="en-US" altLang="zh-CN"/>
          </a:p>
        </p:txBody>
      </p:sp>
      <p:sp>
        <p:nvSpPr>
          <p:cNvPr id="27651" name="Rectangle 2"/>
          <p:cNvSpPr>
            <a:spLocks noGrp="1" noChangeArrowheads="1"/>
          </p:cNvSpPr>
          <p:nvPr>
            <p:ph type="title"/>
          </p:nvPr>
        </p:nvSpPr>
        <p:spPr bwMode="auto">
          <a:xfrm>
            <a:off x="1835150" y="333375"/>
            <a:ext cx="777240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zh-CN" sz="3200">
                <a:latin typeface="华文新魏" pitchFamily="2" charset="-122"/>
                <a:ea typeface="华文新魏" pitchFamily="2" charset="-122"/>
              </a:rPr>
              <a:t>      2 </a:t>
            </a:r>
            <a:r>
              <a:rPr lang="zh-CN" altLang="en-US" sz="3200">
                <a:latin typeface="华文新魏" pitchFamily="2" charset="-122"/>
                <a:ea typeface="华文新魏" pitchFamily="2" charset="-122"/>
              </a:rPr>
              <a:t>营造支持性环境</a:t>
            </a:r>
          </a:p>
        </p:txBody>
      </p:sp>
      <p:sp>
        <p:nvSpPr>
          <p:cNvPr id="27652" name="Rectangle 3"/>
          <p:cNvSpPr>
            <a:spLocks noGrp="1" noChangeArrowheads="1"/>
          </p:cNvSpPr>
          <p:nvPr>
            <p:ph type="body" idx="1"/>
          </p:nvPr>
        </p:nvSpPr>
        <p:spPr bwMode="auto">
          <a:xfrm>
            <a:off x="684213" y="1989138"/>
            <a:ext cx="77724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Symbol" pitchFamily="18" charset="2"/>
              <a:buNone/>
            </a:pPr>
            <a:r>
              <a:rPr lang="en-US" altLang="zh-CN" sz="2800" b="0"/>
              <a:t>    </a:t>
            </a:r>
            <a:r>
              <a:rPr lang="zh-CN" altLang="en-US" sz="2800" b="0"/>
              <a:t>根据行为学原理，环境对行为有着强烈的制约作用。</a:t>
            </a:r>
          </a:p>
          <a:p>
            <a:pPr>
              <a:lnSpc>
                <a:spcPct val="90000"/>
              </a:lnSpc>
              <a:buFont typeface="Symbol" pitchFamily="18" charset="2"/>
              <a:buNone/>
            </a:pPr>
            <a:r>
              <a:rPr lang="zh-CN" altLang="en-US" sz="2800" b="0"/>
              <a:t>    良好的环境条件，将促使行为动机得以实现并能促进新行为形成并能巩固维持。相反，恶劣的环境条件将刺激各种危险因素的滋长。 </a:t>
            </a:r>
          </a:p>
          <a:p>
            <a:pPr>
              <a:lnSpc>
                <a:spcPct val="90000"/>
              </a:lnSpc>
              <a:buFont typeface="Symbol" pitchFamily="18" charset="2"/>
              <a:buNone/>
            </a:pPr>
            <a:r>
              <a:rPr lang="zh-CN" altLang="en-US" sz="2800" b="0"/>
              <a:t>     </a:t>
            </a:r>
            <a:r>
              <a:rPr lang="en-US" altLang="zh-CN" sz="2800" b="0"/>
              <a:t>WHO</a:t>
            </a:r>
            <a:r>
              <a:rPr lang="zh-CN" altLang="en-US" sz="2800" b="0"/>
              <a:t>曾指出：有利于健康的支持性环境，保护公众健康免受威胁，使公众发展健康能力并能自立。</a:t>
            </a:r>
          </a:p>
        </p:txBody>
      </p:sp>
    </p:spTree>
    <p:extLst>
      <p:ext uri="{BB962C8B-B14F-4D97-AF65-F5344CB8AC3E}">
        <p14:creationId xmlns:p14="http://schemas.microsoft.com/office/powerpoint/2010/main" val="2445101265"/>
      </p:ext>
    </p:extLst>
  </p:cSld>
  <p:clrMapOvr>
    <a:masterClrMapping/>
  </p:clrMapOvr>
  <p:transition spd="slow">
    <p:circl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bwMode="auto">
          <a:xfrm>
            <a:off x="457200" y="990600"/>
            <a:ext cx="8305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lang="zh-CN" altLang="zh-CN" sz="2000" dirty="0"/>
          </a:p>
        </p:txBody>
      </p:sp>
      <p:pic>
        <p:nvPicPr>
          <p:cNvPr id="28675" name="Picture 4" descr="whatno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752600"/>
            <a:ext cx="83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5" descr="PE018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105400"/>
            <a:ext cx="53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6" descr="PE0183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5334000"/>
            <a:ext cx="60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7" descr="PE01686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1905000"/>
            <a:ext cx="60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Freeform 8"/>
          <p:cNvSpPr>
            <a:spLocks/>
          </p:cNvSpPr>
          <p:nvPr/>
        </p:nvSpPr>
        <p:spPr bwMode="auto">
          <a:xfrm>
            <a:off x="914400" y="2730500"/>
            <a:ext cx="2590800" cy="3479800"/>
          </a:xfrm>
          <a:custGeom>
            <a:avLst/>
            <a:gdLst>
              <a:gd name="T0" fmla="*/ 0 w 1632"/>
              <a:gd name="T1" fmla="*/ 2147483647 h 2192"/>
              <a:gd name="T2" fmla="*/ 2147483647 w 1632"/>
              <a:gd name="T3" fmla="*/ 2147483647 h 2192"/>
              <a:gd name="T4" fmla="*/ 2147483647 w 1632"/>
              <a:gd name="T5" fmla="*/ 2147483647 h 2192"/>
              <a:gd name="T6" fmla="*/ 2147483647 w 1632"/>
              <a:gd name="T7" fmla="*/ 2147483647 h 2192"/>
              <a:gd name="T8" fmla="*/ 2147483647 w 1632"/>
              <a:gd name="T9" fmla="*/ 2147483647 h 2192"/>
              <a:gd name="T10" fmla="*/ 2147483647 w 1632"/>
              <a:gd name="T11" fmla="*/ 2147483647 h 2192"/>
              <a:gd name="T12" fmla="*/ 2147483647 w 1632"/>
              <a:gd name="T13" fmla="*/ 2147483647 h 2192"/>
              <a:gd name="T14" fmla="*/ 2147483647 w 1632"/>
              <a:gd name="T15" fmla="*/ 2147483647 h 2192"/>
              <a:gd name="T16" fmla="*/ 2147483647 w 1632"/>
              <a:gd name="T17" fmla="*/ 2147483647 h 2192"/>
              <a:gd name="T18" fmla="*/ 2147483647 w 1632"/>
              <a:gd name="T19" fmla="*/ 2147483647 h 2192"/>
              <a:gd name="T20" fmla="*/ 2147483647 w 1632"/>
              <a:gd name="T21" fmla="*/ 2147483647 h 2192"/>
              <a:gd name="T22" fmla="*/ 2147483647 w 1632"/>
              <a:gd name="T23" fmla="*/ 2147483647 h 2192"/>
              <a:gd name="T24" fmla="*/ 2147483647 w 1632"/>
              <a:gd name="T25" fmla="*/ 2147483647 h 2192"/>
              <a:gd name="T26" fmla="*/ 2147483647 w 1632"/>
              <a:gd name="T27" fmla="*/ 2147483647 h 2192"/>
              <a:gd name="T28" fmla="*/ 2147483647 w 1632"/>
              <a:gd name="T29" fmla="*/ 2147483647 h 2192"/>
              <a:gd name="T30" fmla="*/ 2147483647 w 1632"/>
              <a:gd name="T31" fmla="*/ 2147483647 h 2192"/>
              <a:gd name="T32" fmla="*/ 2147483647 w 1632"/>
              <a:gd name="T33" fmla="*/ 2147483647 h 2192"/>
              <a:gd name="T34" fmla="*/ 2147483647 w 1632"/>
              <a:gd name="T35" fmla="*/ 2147483647 h 2192"/>
              <a:gd name="T36" fmla="*/ 2147483647 w 1632"/>
              <a:gd name="T37" fmla="*/ 2147483647 h 2192"/>
              <a:gd name="T38" fmla="*/ 2147483647 w 1632"/>
              <a:gd name="T39" fmla="*/ 2147483647 h 2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32"/>
              <a:gd name="T61" fmla="*/ 0 h 2192"/>
              <a:gd name="T62" fmla="*/ 1632 w 1632"/>
              <a:gd name="T63" fmla="*/ 2192 h 21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32" h="2192">
                <a:moveTo>
                  <a:pt x="0" y="248"/>
                </a:moveTo>
                <a:cubicBezTo>
                  <a:pt x="144" y="228"/>
                  <a:pt x="288" y="208"/>
                  <a:pt x="336" y="200"/>
                </a:cubicBezTo>
                <a:cubicBezTo>
                  <a:pt x="384" y="192"/>
                  <a:pt x="288" y="200"/>
                  <a:pt x="288" y="200"/>
                </a:cubicBezTo>
                <a:cubicBezTo>
                  <a:pt x="288" y="200"/>
                  <a:pt x="312" y="192"/>
                  <a:pt x="336" y="200"/>
                </a:cubicBezTo>
                <a:cubicBezTo>
                  <a:pt x="360" y="208"/>
                  <a:pt x="424" y="0"/>
                  <a:pt x="432" y="248"/>
                </a:cubicBezTo>
                <a:cubicBezTo>
                  <a:pt x="440" y="496"/>
                  <a:pt x="392" y="1424"/>
                  <a:pt x="384" y="1688"/>
                </a:cubicBezTo>
                <a:cubicBezTo>
                  <a:pt x="376" y="1952"/>
                  <a:pt x="360" y="1784"/>
                  <a:pt x="384" y="1832"/>
                </a:cubicBezTo>
                <a:cubicBezTo>
                  <a:pt x="408" y="1880"/>
                  <a:pt x="448" y="1920"/>
                  <a:pt x="528" y="1976"/>
                </a:cubicBezTo>
                <a:cubicBezTo>
                  <a:pt x="608" y="2032"/>
                  <a:pt x="784" y="2144"/>
                  <a:pt x="864" y="2168"/>
                </a:cubicBezTo>
                <a:cubicBezTo>
                  <a:pt x="944" y="2192"/>
                  <a:pt x="976" y="2144"/>
                  <a:pt x="1008" y="2120"/>
                </a:cubicBezTo>
                <a:cubicBezTo>
                  <a:pt x="1040" y="2096"/>
                  <a:pt x="1048" y="2096"/>
                  <a:pt x="1056" y="2024"/>
                </a:cubicBezTo>
                <a:cubicBezTo>
                  <a:pt x="1064" y="1952"/>
                  <a:pt x="1048" y="1816"/>
                  <a:pt x="1056" y="1688"/>
                </a:cubicBezTo>
                <a:cubicBezTo>
                  <a:pt x="1064" y="1560"/>
                  <a:pt x="1120" y="1368"/>
                  <a:pt x="1104" y="1256"/>
                </a:cubicBezTo>
                <a:cubicBezTo>
                  <a:pt x="1088" y="1144"/>
                  <a:pt x="968" y="1112"/>
                  <a:pt x="960" y="1016"/>
                </a:cubicBezTo>
                <a:cubicBezTo>
                  <a:pt x="952" y="920"/>
                  <a:pt x="1032" y="760"/>
                  <a:pt x="1056" y="680"/>
                </a:cubicBezTo>
                <a:cubicBezTo>
                  <a:pt x="1080" y="600"/>
                  <a:pt x="1080" y="600"/>
                  <a:pt x="1104" y="536"/>
                </a:cubicBezTo>
                <a:cubicBezTo>
                  <a:pt x="1128" y="472"/>
                  <a:pt x="1160" y="336"/>
                  <a:pt x="1200" y="296"/>
                </a:cubicBezTo>
                <a:cubicBezTo>
                  <a:pt x="1240" y="256"/>
                  <a:pt x="1288" y="296"/>
                  <a:pt x="1344" y="296"/>
                </a:cubicBezTo>
                <a:cubicBezTo>
                  <a:pt x="1400" y="296"/>
                  <a:pt x="1488" y="312"/>
                  <a:pt x="1536" y="296"/>
                </a:cubicBezTo>
                <a:cubicBezTo>
                  <a:pt x="1584" y="280"/>
                  <a:pt x="1616" y="216"/>
                  <a:pt x="1632" y="200"/>
                </a:cubicBezTo>
              </a:path>
            </a:pathLst>
          </a:custGeom>
          <a:noFill/>
          <a:ln w="9525">
            <a:solidFill>
              <a:schemeClr val="tx1">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80" name="Freeform 9"/>
          <p:cNvSpPr>
            <a:spLocks/>
          </p:cNvSpPr>
          <p:nvPr/>
        </p:nvSpPr>
        <p:spPr bwMode="auto">
          <a:xfrm>
            <a:off x="5943600" y="2882900"/>
            <a:ext cx="2971800" cy="3213100"/>
          </a:xfrm>
          <a:custGeom>
            <a:avLst/>
            <a:gdLst>
              <a:gd name="T0" fmla="*/ 0 w 1632"/>
              <a:gd name="T1" fmla="*/ 2147483647 h 2192"/>
              <a:gd name="T2" fmla="*/ 2147483647 w 1632"/>
              <a:gd name="T3" fmla="*/ 2147483647 h 2192"/>
              <a:gd name="T4" fmla="*/ 2147483647 w 1632"/>
              <a:gd name="T5" fmla="*/ 2147483647 h 2192"/>
              <a:gd name="T6" fmla="*/ 2147483647 w 1632"/>
              <a:gd name="T7" fmla="*/ 2147483647 h 2192"/>
              <a:gd name="T8" fmla="*/ 2147483647 w 1632"/>
              <a:gd name="T9" fmla="*/ 2147483647 h 2192"/>
              <a:gd name="T10" fmla="*/ 2147483647 w 1632"/>
              <a:gd name="T11" fmla="*/ 2147483647 h 2192"/>
              <a:gd name="T12" fmla="*/ 2147483647 w 1632"/>
              <a:gd name="T13" fmla="*/ 2147483647 h 2192"/>
              <a:gd name="T14" fmla="*/ 2147483647 w 1632"/>
              <a:gd name="T15" fmla="*/ 2147483647 h 2192"/>
              <a:gd name="T16" fmla="*/ 2147483647 w 1632"/>
              <a:gd name="T17" fmla="*/ 2147483647 h 2192"/>
              <a:gd name="T18" fmla="*/ 2147483647 w 1632"/>
              <a:gd name="T19" fmla="*/ 2147483647 h 2192"/>
              <a:gd name="T20" fmla="*/ 2147483647 w 1632"/>
              <a:gd name="T21" fmla="*/ 2147483647 h 2192"/>
              <a:gd name="T22" fmla="*/ 2147483647 w 1632"/>
              <a:gd name="T23" fmla="*/ 2147483647 h 2192"/>
              <a:gd name="T24" fmla="*/ 2147483647 w 1632"/>
              <a:gd name="T25" fmla="*/ 2147483647 h 2192"/>
              <a:gd name="T26" fmla="*/ 2147483647 w 1632"/>
              <a:gd name="T27" fmla="*/ 2147483647 h 2192"/>
              <a:gd name="T28" fmla="*/ 2147483647 w 1632"/>
              <a:gd name="T29" fmla="*/ 2147483647 h 2192"/>
              <a:gd name="T30" fmla="*/ 2147483647 w 1632"/>
              <a:gd name="T31" fmla="*/ 2147483647 h 2192"/>
              <a:gd name="T32" fmla="*/ 2147483647 w 1632"/>
              <a:gd name="T33" fmla="*/ 2147483647 h 2192"/>
              <a:gd name="T34" fmla="*/ 2147483647 w 1632"/>
              <a:gd name="T35" fmla="*/ 2147483647 h 2192"/>
              <a:gd name="T36" fmla="*/ 2147483647 w 1632"/>
              <a:gd name="T37" fmla="*/ 2147483647 h 2192"/>
              <a:gd name="T38" fmla="*/ 2147483647 w 1632"/>
              <a:gd name="T39" fmla="*/ 2147483647 h 2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32"/>
              <a:gd name="T61" fmla="*/ 0 h 2192"/>
              <a:gd name="T62" fmla="*/ 1632 w 1632"/>
              <a:gd name="T63" fmla="*/ 2192 h 21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32" h="2192">
                <a:moveTo>
                  <a:pt x="0" y="248"/>
                </a:moveTo>
                <a:cubicBezTo>
                  <a:pt x="144" y="228"/>
                  <a:pt x="288" y="208"/>
                  <a:pt x="336" y="200"/>
                </a:cubicBezTo>
                <a:cubicBezTo>
                  <a:pt x="384" y="192"/>
                  <a:pt x="288" y="200"/>
                  <a:pt x="288" y="200"/>
                </a:cubicBezTo>
                <a:cubicBezTo>
                  <a:pt x="288" y="200"/>
                  <a:pt x="312" y="192"/>
                  <a:pt x="336" y="200"/>
                </a:cubicBezTo>
                <a:cubicBezTo>
                  <a:pt x="360" y="208"/>
                  <a:pt x="424" y="0"/>
                  <a:pt x="432" y="248"/>
                </a:cubicBezTo>
                <a:cubicBezTo>
                  <a:pt x="440" y="496"/>
                  <a:pt x="392" y="1424"/>
                  <a:pt x="384" y="1688"/>
                </a:cubicBezTo>
                <a:cubicBezTo>
                  <a:pt x="376" y="1952"/>
                  <a:pt x="360" y="1784"/>
                  <a:pt x="384" y="1832"/>
                </a:cubicBezTo>
                <a:cubicBezTo>
                  <a:pt x="408" y="1880"/>
                  <a:pt x="448" y="1920"/>
                  <a:pt x="528" y="1976"/>
                </a:cubicBezTo>
                <a:cubicBezTo>
                  <a:pt x="608" y="2032"/>
                  <a:pt x="784" y="2144"/>
                  <a:pt x="864" y="2168"/>
                </a:cubicBezTo>
                <a:cubicBezTo>
                  <a:pt x="944" y="2192"/>
                  <a:pt x="976" y="2144"/>
                  <a:pt x="1008" y="2120"/>
                </a:cubicBezTo>
                <a:cubicBezTo>
                  <a:pt x="1040" y="2096"/>
                  <a:pt x="1048" y="2096"/>
                  <a:pt x="1056" y="2024"/>
                </a:cubicBezTo>
                <a:cubicBezTo>
                  <a:pt x="1064" y="1952"/>
                  <a:pt x="1048" y="1816"/>
                  <a:pt x="1056" y="1688"/>
                </a:cubicBezTo>
                <a:cubicBezTo>
                  <a:pt x="1064" y="1560"/>
                  <a:pt x="1120" y="1368"/>
                  <a:pt x="1104" y="1256"/>
                </a:cubicBezTo>
                <a:cubicBezTo>
                  <a:pt x="1088" y="1144"/>
                  <a:pt x="968" y="1112"/>
                  <a:pt x="960" y="1016"/>
                </a:cubicBezTo>
                <a:cubicBezTo>
                  <a:pt x="952" y="920"/>
                  <a:pt x="1032" y="760"/>
                  <a:pt x="1056" y="680"/>
                </a:cubicBezTo>
                <a:cubicBezTo>
                  <a:pt x="1080" y="600"/>
                  <a:pt x="1080" y="600"/>
                  <a:pt x="1104" y="536"/>
                </a:cubicBezTo>
                <a:cubicBezTo>
                  <a:pt x="1128" y="472"/>
                  <a:pt x="1160" y="336"/>
                  <a:pt x="1200" y="296"/>
                </a:cubicBezTo>
                <a:cubicBezTo>
                  <a:pt x="1240" y="256"/>
                  <a:pt x="1288" y="296"/>
                  <a:pt x="1344" y="296"/>
                </a:cubicBezTo>
                <a:cubicBezTo>
                  <a:pt x="1400" y="296"/>
                  <a:pt x="1488" y="312"/>
                  <a:pt x="1536" y="296"/>
                </a:cubicBezTo>
                <a:cubicBezTo>
                  <a:pt x="1584" y="280"/>
                  <a:pt x="1616" y="216"/>
                  <a:pt x="1632" y="200"/>
                </a:cubicBezTo>
              </a:path>
            </a:pathLst>
          </a:custGeom>
          <a:noFill/>
          <a:ln w="9525">
            <a:solidFill>
              <a:schemeClr val="tx1">
                <a:lumMod val="10000"/>
              </a:schemeClr>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81" name="Line 10"/>
          <p:cNvSpPr>
            <a:spLocks noChangeShapeType="1"/>
          </p:cNvSpPr>
          <p:nvPr/>
        </p:nvSpPr>
        <p:spPr bwMode="auto">
          <a:xfrm>
            <a:off x="6705600" y="3200400"/>
            <a:ext cx="533400" cy="274320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2" name="Line 11"/>
          <p:cNvSpPr>
            <a:spLocks noChangeShapeType="1"/>
          </p:cNvSpPr>
          <p:nvPr/>
        </p:nvSpPr>
        <p:spPr bwMode="auto">
          <a:xfrm>
            <a:off x="6781800" y="3200400"/>
            <a:ext cx="609600" cy="281940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3" name="Line 12"/>
          <p:cNvSpPr>
            <a:spLocks noChangeShapeType="1"/>
          </p:cNvSpPr>
          <p:nvPr/>
        </p:nvSpPr>
        <p:spPr bwMode="auto">
          <a:xfrm flipH="1">
            <a:off x="6781800" y="3581400"/>
            <a:ext cx="76200" cy="7620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4" name="Line 13"/>
          <p:cNvSpPr>
            <a:spLocks noChangeShapeType="1"/>
          </p:cNvSpPr>
          <p:nvPr/>
        </p:nvSpPr>
        <p:spPr bwMode="auto">
          <a:xfrm flipH="1">
            <a:off x="6858000" y="3810000"/>
            <a:ext cx="762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5" name="Line 14"/>
          <p:cNvSpPr>
            <a:spLocks noChangeShapeType="1"/>
          </p:cNvSpPr>
          <p:nvPr/>
        </p:nvSpPr>
        <p:spPr bwMode="auto">
          <a:xfrm flipH="1">
            <a:off x="6858000" y="4038600"/>
            <a:ext cx="76200" cy="7620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6" name="Line 15"/>
          <p:cNvSpPr>
            <a:spLocks noChangeShapeType="1"/>
          </p:cNvSpPr>
          <p:nvPr/>
        </p:nvSpPr>
        <p:spPr bwMode="auto">
          <a:xfrm flipH="1">
            <a:off x="6934200" y="4267200"/>
            <a:ext cx="76200" cy="7620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7" name="Line 16"/>
          <p:cNvSpPr>
            <a:spLocks noChangeShapeType="1"/>
          </p:cNvSpPr>
          <p:nvPr/>
        </p:nvSpPr>
        <p:spPr bwMode="auto">
          <a:xfrm flipH="1">
            <a:off x="7010400" y="4495800"/>
            <a:ext cx="76200" cy="7620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8" name="Line 17"/>
          <p:cNvSpPr>
            <a:spLocks noChangeShapeType="1"/>
          </p:cNvSpPr>
          <p:nvPr/>
        </p:nvSpPr>
        <p:spPr bwMode="auto">
          <a:xfrm flipH="1">
            <a:off x="7010400" y="4724400"/>
            <a:ext cx="76200" cy="7620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89" name="Line 18"/>
          <p:cNvSpPr>
            <a:spLocks noChangeShapeType="1"/>
          </p:cNvSpPr>
          <p:nvPr/>
        </p:nvSpPr>
        <p:spPr bwMode="auto">
          <a:xfrm flipH="1">
            <a:off x="7086600" y="4953000"/>
            <a:ext cx="76200" cy="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0" name="Line 19"/>
          <p:cNvSpPr>
            <a:spLocks noChangeShapeType="1"/>
          </p:cNvSpPr>
          <p:nvPr/>
        </p:nvSpPr>
        <p:spPr bwMode="auto">
          <a:xfrm flipH="1">
            <a:off x="7086600" y="5181600"/>
            <a:ext cx="152400" cy="7620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1" name="Line 20"/>
          <p:cNvSpPr>
            <a:spLocks noChangeShapeType="1"/>
          </p:cNvSpPr>
          <p:nvPr/>
        </p:nvSpPr>
        <p:spPr bwMode="auto">
          <a:xfrm flipH="1">
            <a:off x="7162800" y="5410200"/>
            <a:ext cx="76200" cy="7620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2" name="Line 21"/>
          <p:cNvSpPr>
            <a:spLocks noChangeShapeType="1"/>
          </p:cNvSpPr>
          <p:nvPr/>
        </p:nvSpPr>
        <p:spPr bwMode="auto">
          <a:xfrm flipH="1">
            <a:off x="7162800" y="5638800"/>
            <a:ext cx="152400" cy="0"/>
          </a:xfrm>
          <a:prstGeom prst="line">
            <a:avLst/>
          </a:prstGeom>
          <a:noFill/>
          <a:ln w="9525">
            <a:solidFill>
              <a:schemeClr val="tx1">
                <a:lumMod val="10000"/>
              </a:schemeClr>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693" name="Rectangle 22"/>
          <p:cNvSpPr>
            <a:spLocks noChangeArrowheads="1"/>
          </p:cNvSpPr>
          <p:nvPr/>
        </p:nvSpPr>
        <p:spPr bwMode="auto">
          <a:xfrm>
            <a:off x="1979613" y="404813"/>
            <a:ext cx="38147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A50021"/>
              </a:buClr>
              <a:buFont typeface="Symbol" pitchFamily="18" charset="2"/>
              <a:buNone/>
            </a:pPr>
            <a:r>
              <a:rPr lang="en-US" altLang="zh-CN" sz="3600" dirty="0">
                <a:solidFill>
                  <a:srgbClr val="003399"/>
                </a:solidFill>
                <a:latin typeface="华文新魏" pitchFamily="2" charset="-122"/>
                <a:ea typeface="华文新魏" pitchFamily="2" charset="-122"/>
              </a:rPr>
              <a:t> </a:t>
            </a:r>
            <a:r>
              <a:rPr lang="en-US" altLang="zh-CN" sz="2900" b="1" i="1" dirty="0">
                <a:solidFill>
                  <a:srgbClr val="336699"/>
                </a:solidFill>
                <a:latin typeface="华文新魏" pitchFamily="2" charset="-122"/>
                <a:ea typeface="华文新魏" pitchFamily="2" charset="-122"/>
                <a:cs typeface="+mj-cs"/>
                <a:sym typeface="Wingdings" pitchFamily="2" charset="2"/>
              </a:rPr>
              <a:t>3 </a:t>
            </a:r>
            <a:r>
              <a:rPr lang="zh-CN" altLang="en-US" sz="2900" b="1" i="1" dirty="0">
                <a:solidFill>
                  <a:srgbClr val="336699"/>
                </a:solidFill>
                <a:latin typeface="华文新魏" pitchFamily="2" charset="-122"/>
                <a:ea typeface="华文新魏" pitchFamily="2" charset="-122"/>
                <a:cs typeface="+mj-cs"/>
              </a:rPr>
              <a:t>发展个人技能</a:t>
            </a:r>
          </a:p>
          <a:p>
            <a:pPr marL="342900" indent="-342900" eaLnBrk="1" hangingPunct="1">
              <a:spcBef>
                <a:spcPct val="20000"/>
              </a:spcBef>
              <a:buClr>
                <a:srgbClr val="A50021"/>
              </a:buClr>
              <a:buFont typeface="Symbol" pitchFamily="18" charset="2"/>
              <a:buNone/>
            </a:pPr>
            <a:endParaRPr lang="en-US" altLang="zh-CN" b="1" dirty="0">
              <a:solidFill>
                <a:srgbClr val="003399"/>
              </a:solidFill>
              <a:latin typeface="黑体" pitchFamily="49" charset="-122"/>
              <a:ea typeface="黑体" pitchFamily="49" charset="-122"/>
            </a:endParaRPr>
          </a:p>
        </p:txBody>
      </p:sp>
      <p:sp>
        <p:nvSpPr>
          <p:cNvPr id="28694" name="Text Box 24"/>
          <p:cNvSpPr txBox="1">
            <a:spLocks noChangeArrowheads="1"/>
          </p:cNvSpPr>
          <p:nvPr/>
        </p:nvSpPr>
        <p:spPr bwMode="auto">
          <a:xfrm>
            <a:off x="2339975" y="5805488"/>
            <a:ext cx="5545138"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spcBef>
                <a:spcPct val="50000"/>
              </a:spcBef>
            </a:pPr>
            <a:endParaRPr lang="zh-CN" altLang="zh-CN"/>
          </a:p>
        </p:txBody>
      </p:sp>
      <p:sp>
        <p:nvSpPr>
          <p:cNvPr id="28695" name="Text Box 25"/>
          <p:cNvSpPr txBox="1">
            <a:spLocks noChangeArrowheads="1"/>
          </p:cNvSpPr>
          <p:nvPr/>
        </p:nvSpPr>
        <p:spPr bwMode="auto">
          <a:xfrm>
            <a:off x="2627313" y="6092825"/>
            <a:ext cx="416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zh-CN" altLang="en-US" sz="2400" b="1" dirty="0">
                <a:solidFill>
                  <a:srgbClr val="A50021"/>
                </a:solidFill>
                <a:latin typeface="+mn-lt"/>
                <a:ea typeface="+mn-ea"/>
              </a:rPr>
              <a:t>提高人们做出正确选择的能力</a:t>
            </a:r>
          </a:p>
        </p:txBody>
      </p:sp>
    </p:spTree>
    <p:extLst>
      <p:ext uri="{BB962C8B-B14F-4D97-AF65-F5344CB8AC3E}">
        <p14:creationId xmlns:p14="http://schemas.microsoft.com/office/powerpoint/2010/main" val="571955555"/>
      </p:ext>
    </p:extLst>
  </p:cSld>
  <p:clrMapOvr>
    <a:masterClrMapping/>
  </p:clrMapOvr>
  <p:transition spd="slow">
    <p:circl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88F0EA27-316B-4658-B099-015156D6F176}" type="slidenum">
              <a:rPr lang="en-US" altLang="zh-CN"/>
              <a:pPr eaLnBrk="1" hangingPunct="1"/>
              <a:t>58</a:t>
            </a:fld>
            <a:endParaRPr lang="en-US" altLang="zh-CN"/>
          </a:p>
        </p:txBody>
      </p:sp>
      <p:sp>
        <p:nvSpPr>
          <p:cNvPr id="30723" name="Rectangle 2"/>
          <p:cNvSpPr>
            <a:spLocks noGrp="1" noChangeArrowheads="1"/>
          </p:cNvSpPr>
          <p:nvPr>
            <p:ph type="title"/>
          </p:nvPr>
        </p:nvSpPr>
        <p:spPr bwMode="auto">
          <a:xfrm>
            <a:off x="1908175" y="549275"/>
            <a:ext cx="777240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zh-CN" sz="3200" dirty="0">
                <a:latin typeface="华文新魏" pitchFamily="2" charset="-122"/>
                <a:ea typeface="华文新魏" pitchFamily="2" charset="-122"/>
              </a:rPr>
              <a:t>4 </a:t>
            </a:r>
            <a:r>
              <a:rPr lang="zh-CN" altLang="en-US" sz="3200" dirty="0">
                <a:latin typeface="华文新魏" pitchFamily="2" charset="-122"/>
                <a:ea typeface="华文新魏" pitchFamily="2" charset="-122"/>
              </a:rPr>
              <a:t>强化社区行动</a:t>
            </a:r>
            <a:endParaRPr lang="zh-CN" altLang="en-US" u="sng" dirty="0"/>
          </a:p>
        </p:txBody>
      </p:sp>
      <p:sp>
        <p:nvSpPr>
          <p:cNvPr id="30724" name="Rectangle 3"/>
          <p:cNvSpPr>
            <a:spLocks noGrp="1" noChangeArrowheads="1"/>
          </p:cNvSpPr>
          <p:nvPr>
            <p:ph type="body" idx="1"/>
          </p:nvPr>
        </p:nvSpPr>
        <p:spPr bwMode="auto">
          <a:xfrm>
            <a:off x="611188" y="1341438"/>
            <a:ext cx="82296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endParaRPr lang="en-US" altLang="zh-CN" sz="2400" dirty="0"/>
          </a:p>
          <a:p>
            <a:pPr>
              <a:buFont typeface="Symbol" pitchFamily="18" charset="2"/>
              <a:buNone/>
            </a:pPr>
            <a:r>
              <a:rPr lang="en-US" altLang="zh-CN" sz="2400" dirty="0"/>
              <a:t>     </a:t>
            </a:r>
            <a:r>
              <a:rPr lang="zh-CN" altLang="en-US" sz="2400" dirty="0"/>
              <a:t>核心： 对个体和社区增权。</a:t>
            </a:r>
            <a:endParaRPr lang="en-US" altLang="zh-CN" sz="2400" dirty="0"/>
          </a:p>
          <a:p>
            <a:pPr>
              <a:buFont typeface="Symbol" pitchFamily="18" charset="2"/>
              <a:buNone/>
            </a:pPr>
            <a:r>
              <a:rPr lang="en-US" altLang="zh-CN" sz="2400" dirty="0"/>
              <a:t>    </a:t>
            </a:r>
          </a:p>
          <a:p>
            <a:pPr>
              <a:buFont typeface="Symbol" pitchFamily="18" charset="2"/>
              <a:buNone/>
            </a:pPr>
            <a:r>
              <a:rPr lang="en-US" altLang="zh-CN" sz="2400" dirty="0"/>
              <a:t>     </a:t>
            </a:r>
            <a:r>
              <a:rPr lang="zh-CN" altLang="en-US" sz="2400" dirty="0"/>
              <a:t>社区增权：让社区拥有当家作主、积极参与和主宰自己命运的权利。通过社区的集体行动和决策，更大地控制和影响决定社区健康和生活质量的因素。</a:t>
            </a:r>
            <a:endParaRPr lang="en-US" altLang="zh-CN" sz="2400" dirty="0"/>
          </a:p>
          <a:p>
            <a:pPr>
              <a:buFont typeface="Symbol" pitchFamily="18" charset="2"/>
              <a:buNone/>
            </a:pPr>
            <a:endParaRPr lang="en-US" altLang="zh-CN" sz="2400" dirty="0"/>
          </a:p>
          <a:p>
            <a:pPr>
              <a:buFont typeface="Symbol" pitchFamily="18" charset="2"/>
              <a:buNone/>
            </a:pPr>
            <a:r>
              <a:rPr lang="en-US" altLang="zh-CN" sz="2400" dirty="0"/>
              <a:t>    </a:t>
            </a:r>
            <a:r>
              <a:rPr lang="zh-CN" altLang="en-US" sz="2400" dirty="0"/>
              <a:t>个体增权：提升个人有关健康权利和责任的意识，加强个人保健、发展个人能力和健康的生活方式。</a:t>
            </a:r>
          </a:p>
        </p:txBody>
      </p:sp>
    </p:spTree>
    <p:extLst>
      <p:ext uri="{BB962C8B-B14F-4D97-AF65-F5344CB8AC3E}">
        <p14:creationId xmlns:p14="http://schemas.microsoft.com/office/powerpoint/2010/main" val="4083261715"/>
      </p:ext>
    </p:extLst>
  </p:cSld>
  <p:clrMapOvr>
    <a:masterClrMapping/>
  </p:clrMapOvr>
  <p:transition spd="slow">
    <p:circl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F0B4A69B-DD9F-4A86-B625-24BC3E4B031B}" type="slidenum">
              <a:rPr lang="en-US" altLang="zh-CN"/>
              <a:pPr eaLnBrk="1" hangingPunct="1"/>
              <a:t>59</a:t>
            </a:fld>
            <a:endParaRPr lang="en-US" altLang="zh-CN"/>
          </a:p>
        </p:txBody>
      </p:sp>
      <p:sp>
        <p:nvSpPr>
          <p:cNvPr id="31747" name="Rectangle 2"/>
          <p:cNvSpPr>
            <a:spLocks noGrp="1" noChangeArrowheads="1"/>
          </p:cNvSpPr>
          <p:nvPr>
            <p:ph type="title"/>
          </p:nvPr>
        </p:nvSpPr>
        <p:spPr bwMode="auto">
          <a:xfrm>
            <a:off x="1908175" y="404813"/>
            <a:ext cx="7772400"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zh-CN" sz="3200">
                <a:latin typeface="华文新魏" pitchFamily="2" charset="-122"/>
                <a:ea typeface="华文新魏" pitchFamily="2" charset="-122"/>
              </a:rPr>
              <a:t>5 </a:t>
            </a:r>
            <a:r>
              <a:rPr lang="zh-CN" altLang="en-US" sz="3200">
                <a:latin typeface="华文新魏" pitchFamily="2" charset="-122"/>
                <a:ea typeface="华文新魏" pitchFamily="2" charset="-122"/>
              </a:rPr>
              <a:t>调整卫生服务方向</a:t>
            </a:r>
          </a:p>
        </p:txBody>
      </p:sp>
      <p:sp>
        <p:nvSpPr>
          <p:cNvPr id="31748" name="Rectangle 3"/>
          <p:cNvSpPr>
            <a:spLocks noGrp="1" noChangeArrowheads="1"/>
          </p:cNvSpPr>
          <p:nvPr>
            <p:ph type="body" idx="1"/>
          </p:nvPr>
        </p:nvSpPr>
        <p:spPr bwMode="auto">
          <a:xfrm>
            <a:off x="250825" y="1628775"/>
            <a:ext cx="8675688" cy="541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US" altLang="zh-CN" sz="2000">
                <a:latin typeface="宋体" charset="-122"/>
              </a:rPr>
              <a:t> </a:t>
            </a:r>
            <a:r>
              <a:rPr lang="en-US" altLang="zh-CN" sz="2400">
                <a:latin typeface="宋体" charset="-122"/>
                <a:sym typeface="Wingdings" pitchFamily="2" charset="2"/>
              </a:rPr>
              <a:t></a:t>
            </a:r>
            <a:r>
              <a:rPr lang="zh-CN" altLang="en-US" sz="2400">
                <a:latin typeface="宋体" charset="-122"/>
              </a:rPr>
              <a:t>卫生工作者对预防工作的全方位参与：</a:t>
            </a:r>
          </a:p>
          <a:p>
            <a:pPr>
              <a:buFont typeface="Symbol" pitchFamily="18" charset="2"/>
              <a:buNone/>
            </a:pPr>
            <a:r>
              <a:rPr lang="zh-CN" altLang="en-US" sz="2400">
                <a:latin typeface="宋体" charset="-122"/>
              </a:rPr>
              <a:t>     所有卫生工作者直接参与对目标人群的健康知识的教育、行为改变的指导；</a:t>
            </a:r>
          </a:p>
          <a:p>
            <a:pPr>
              <a:buFont typeface="Symbol" pitchFamily="18" charset="2"/>
              <a:buNone/>
            </a:pPr>
            <a:r>
              <a:rPr lang="zh-CN" altLang="en-US" sz="2400">
                <a:latin typeface="宋体" charset="-122"/>
              </a:rPr>
              <a:t> </a:t>
            </a:r>
            <a:r>
              <a:rPr lang="zh-CN" altLang="en-US" sz="2400">
                <a:latin typeface="宋体" charset="-122"/>
                <a:sym typeface="Wingdings" pitchFamily="2" charset="2"/>
              </a:rPr>
              <a:t></a:t>
            </a:r>
            <a:r>
              <a:rPr lang="zh-CN" altLang="en-US" sz="2400">
                <a:latin typeface="宋体" charset="-122"/>
              </a:rPr>
              <a:t>扩展预防工作的内涵：</a:t>
            </a:r>
          </a:p>
          <a:p>
            <a:pPr>
              <a:buFont typeface="Symbol" pitchFamily="18" charset="2"/>
              <a:buNone/>
            </a:pPr>
            <a:r>
              <a:rPr lang="zh-CN" altLang="en-US" sz="2400">
                <a:latin typeface="宋体" charset="-122"/>
              </a:rPr>
              <a:t>    预防工作的内涵不再局限于单纯的生物性危险因素，而是应该延伸到类似环境、政策、健康意识、价值观、心理与行为等与健康有关的所有危险因素领域；</a:t>
            </a:r>
          </a:p>
          <a:p>
            <a:pPr>
              <a:buFont typeface="Symbol" pitchFamily="18" charset="2"/>
              <a:buNone/>
            </a:pPr>
            <a:r>
              <a:rPr lang="zh-CN" altLang="en-US" sz="2400">
                <a:latin typeface="宋体" charset="-122"/>
              </a:rPr>
              <a:t> </a:t>
            </a:r>
            <a:r>
              <a:rPr lang="zh-CN" altLang="en-US" sz="2400">
                <a:latin typeface="宋体" charset="-122"/>
                <a:sym typeface="Wingdings" pitchFamily="2" charset="2"/>
              </a:rPr>
              <a:t></a:t>
            </a:r>
            <a:r>
              <a:rPr lang="zh-CN" altLang="en-US" sz="2400">
                <a:latin typeface="宋体" charset="-122"/>
              </a:rPr>
              <a:t>将“倡导”功能导入卫生工作者的基本职责：</a:t>
            </a:r>
          </a:p>
          <a:p>
            <a:pPr>
              <a:buFont typeface="Symbol" pitchFamily="18" charset="2"/>
              <a:buNone/>
            </a:pPr>
            <a:r>
              <a:rPr lang="zh-CN" altLang="en-US" sz="2400">
                <a:latin typeface="宋体" charset="-122"/>
              </a:rPr>
              <a:t>    预防工作的形式将不再仅仅是健康教育，而将延伸到倡导（即以有利的证据影响政府和各团体，促进维护健康的环境氛围的建立）。</a:t>
            </a:r>
          </a:p>
          <a:p>
            <a:pPr>
              <a:buFont typeface="Symbol" pitchFamily="18" charset="2"/>
              <a:buNone/>
            </a:pPr>
            <a:r>
              <a:rPr lang="zh-CN" altLang="en-US" sz="2400">
                <a:latin typeface="宋体" charset="-122"/>
              </a:rPr>
              <a:t>    </a:t>
            </a:r>
            <a:endParaRPr lang="zh-CN" altLang="en-US" sz="2400">
              <a:solidFill>
                <a:schemeClr val="bg1"/>
              </a:solidFill>
              <a:latin typeface="Arial" charset="0"/>
            </a:endParaRPr>
          </a:p>
        </p:txBody>
      </p:sp>
    </p:spTree>
    <p:extLst>
      <p:ext uri="{BB962C8B-B14F-4D97-AF65-F5344CB8AC3E}">
        <p14:creationId xmlns:p14="http://schemas.microsoft.com/office/powerpoint/2010/main" val="1787217316"/>
      </p:ext>
    </p:extLst>
  </p:cSld>
  <p:clrMapOvr>
    <a:masterClrMapping/>
  </p:clrMapOvr>
  <p:transition spd="slow">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行为的概念</a:t>
            </a:r>
          </a:p>
        </p:txBody>
      </p:sp>
      <p:sp>
        <p:nvSpPr>
          <p:cNvPr id="3" name="内容占位符 2"/>
          <p:cNvSpPr>
            <a:spLocks noGrp="1"/>
          </p:cNvSpPr>
          <p:nvPr>
            <p:ph idx="1"/>
          </p:nvPr>
        </p:nvSpPr>
        <p:spPr>
          <a:xfrm>
            <a:off x="457200" y="1600200"/>
            <a:ext cx="8229600" cy="4709120"/>
          </a:xfrm>
        </p:spPr>
        <p:txBody>
          <a:bodyPr/>
          <a:lstStyle/>
          <a:p>
            <a:r>
              <a:rPr lang="zh-CN" altLang="en-US" sz="2800" dirty="0"/>
              <a:t>健康行为</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Health Behavior</a:t>
            </a:r>
            <a:r>
              <a:rPr lang="zh-CN" altLang="en-US" sz="2800" dirty="0">
                <a:latin typeface="Times New Roman" panose="02020603050405020304" pitchFamily="18" charset="0"/>
                <a:cs typeface="Times New Roman" panose="02020603050405020304" pitchFamily="18" charset="0"/>
              </a:rPr>
              <a:t>）</a:t>
            </a:r>
            <a:r>
              <a:rPr lang="zh-CN" altLang="en-US" sz="2800" b="0" dirty="0">
                <a:latin typeface="Times New Roman" panose="02020603050405020304" pitchFamily="18" charset="0"/>
                <a:cs typeface="Times New Roman" panose="02020603050405020304" pitchFamily="18" charset="0"/>
              </a:rPr>
              <a:t>是个体为了预防疾病、早期发现疾病或促进健康而采取的行为。</a:t>
            </a:r>
            <a:endParaRPr lang="en-US" altLang="zh-CN" sz="2800" b="0" dirty="0">
              <a:latin typeface="Times New Roman" panose="02020603050405020304" pitchFamily="18" charset="0"/>
              <a:cs typeface="Times New Roman" panose="02020603050405020304" pitchFamily="18" charset="0"/>
            </a:endParaRPr>
          </a:p>
          <a:p>
            <a:pPr lvl="1">
              <a:lnSpc>
                <a:spcPct val="150000"/>
              </a:lnSpc>
            </a:pPr>
            <a:r>
              <a:rPr lang="zh-CN" altLang="en-US" dirty="0"/>
              <a:t>预防行为</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Preventive health behavior</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zh-CN" altLang="zh-CN" dirty="0"/>
              <a:t>疾病行为</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Illness behavior</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zh-CN" altLang="en-US" dirty="0"/>
              <a:t>患者</a:t>
            </a:r>
            <a:r>
              <a:rPr lang="zh-CN" altLang="zh-CN" dirty="0"/>
              <a:t>行为</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Sick-role behavior</a:t>
            </a:r>
            <a:r>
              <a:rPr lang="zh-CN" altLang="zh-CN" dirty="0">
                <a:latin typeface="Times New Roman" panose="02020603050405020304" pitchFamily="18" charset="0"/>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3717236428"/>
      </p:ext>
    </p:extLst>
  </p:cSld>
  <p:clrMapOvr>
    <a:masterClrMapping/>
  </p:clrMapOvr>
  <p:transition spd="slow">
    <p:circl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fld id="{3CA3BF5D-58E2-4C5B-A3B9-0B43FC4BC96F}" type="slidenum">
              <a:rPr lang="en-US" altLang="zh-CN"/>
              <a:pPr eaLnBrk="1" hangingPunct="1"/>
              <a:t>60</a:t>
            </a:fld>
            <a:endParaRPr lang="en-US" altLang="zh-CN"/>
          </a:p>
        </p:txBody>
      </p:sp>
      <p:sp>
        <p:nvSpPr>
          <p:cNvPr id="32771" name="Rectangle 2"/>
          <p:cNvSpPr>
            <a:spLocks noGrp="1" noChangeArrowheads="1"/>
          </p:cNvSpPr>
          <p:nvPr>
            <p:ph type="body" idx="1"/>
          </p:nvPr>
        </p:nvSpPr>
        <p:spPr bwMode="auto">
          <a:xfrm>
            <a:off x="234950" y="1066800"/>
            <a:ext cx="8750300" cy="5022850"/>
          </a:xfrm>
          <a:noFill/>
          <a:ln w="12700">
            <a:solidFill>
              <a:srgbClr val="F6BF69"/>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0488" tIns="44450" rIns="90488" bIns="44450" numCol="1" anchor="t" anchorCtr="0" compatLnSpc="1">
            <a:prstTxWarp prst="textNoShape">
              <a:avLst/>
            </a:prstTxWarp>
          </a:bodyPr>
          <a:lstStyle/>
          <a:p>
            <a:pPr marL="452438" indent="-452438">
              <a:lnSpc>
                <a:spcPct val="90000"/>
              </a:lnSpc>
              <a:buFont typeface="Symbol" pitchFamily="18" charset="2"/>
              <a:buNone/>
            </a:pPr>
            <a:endParaRPr lang="en-US" altLang="zh-CN" b="0" i="1" u="sng" dirty="0">
              <a:solidFill>
                <a:srgbClr val="003399"/>
              </a:solidFill>
            </a:endParaRPr>
          </a:p>
          <a:p>
            <a:pPr marL="452438" indent="-452438">
              <a:lnSpc>
                <a:spcPct val="90000"/>
              </a:lnSpc>
              <a:buFont typeface="Symbol" pitchFamily="18" charset="2"/>
              <a:buNone/>
            </a:pPr>
            <a:endParaRPr lang="en-US" altLang="zh-CN" b="0" i="1" u="sng" dirty="0">
              <a:solidFill>
                <a:srgbClr val="003399"/>
              </a:solidFill>
            </a:endParaRPr>
          </a:p>
          <a:p>
            <a:pPr marL="452438" indent="-452438">
              <a:lnSpc>
                <a:spcPct val="90000"/>
              </a:lnSpc>
              <a:buClr>
                <a:schemeClr val="tx1">
                  <a:lumMod val="10000"/>
                </a:schemeClr>
              </a:buClr>
              <a:buFont typeface="Wingdings" pitchFamily="2" charset="2"/>
              <a:buChar char="v"/>
            </a:pPr>
            <a:r>
              <a:rPr lang="zh-CN" altLang="en-US" sz="4000" b="0" dirty="0">
                <a:solidFill>
                  <a:srgbClr val="003399"/>
                </a:solidFill>
                <a:latin typeface="华文新魏" pitchFamily="2" charset="-122"/>
                <a:ea typeface="华文新魏" pitchFamily="2" charset="-122"/>
              </a:rPr>
              <a:t>健康是全社会的责任，不应仅限于卫生部门</a:t>
            </a:r>
          </a:p>
          <a:p>
            <a:pPr marL="452438" indent="-452438">
              <a:lnSpc>
                <a:spcPct val="90000"/>
              </a:lnSpc>
              <a:buClr>
                <a:schemeClr val="tx1">
                  <a:lumMod val="10000"/>
                </a:schemeClr>
              </a:buClr>
              <a:buFont typeface="Wingdings" pitchFamily="2" charset="2"/>
              <a:buChar char="v"/>
            </a:pPr>
            <a:r>
              <a:rPr lang="zh-CN" altLang="en-US" sz="4000" b="0" dirty="0">
                <a:solidFill>
                  <a:srgbClr val="003399"/>
                </a:solidFill>
                <a:latin typeface="华文新魏" pitchFamily="2" charset="-122"/>
                <a:ea typeface="华文新魏" pitchFamily="2" charset="-122"/>
              </a:rPr>
              <a:t>卫生部门的角色从提供者转换成参与者</a:t>
            </a:r>
          </a:p>
          <a:p>
            <a:pPr marL="452438" indent="-452438">
              <a:lnSpc>
                <a:spcPct val="90000"/>
              </a:lnSpc>
              <a:buFont typeface="Symbol" pitchFamily="18" charset="2"/>
              <a:buNone/>
            </a:pPr>
            <a:r>
              <a:rPr lang="en-US" altLang="zh-CN" sz="4000" dirty="0">
                <a:solidFill>
                  <a:schemeClr val="bg1"/>
                </a:solidFill>
                <a:latin typeface="Arial" charset="0"/>
              </a:rPr>
              <a:t>Health model, health leader,</a:t>
            </a:r>
          </a:p>
          <a:p>
            <a:pPr marL="452438" indent="-452438">
              <a:lnSpc>
                <a:spcPct val="90000"/>
              </a:lnSpc>
              <a:buFont typeface="Symbol" pitchFamily="18" charset="2"/>
              <a:buNone/>
            </a:pPr>
            <a:r>
              <a:rPr lang="en-US" altLang="zh-CN" sz="4000" dirty="0">
                <a:solidFill>
                  <a:schemeClr val="bg1"/>
                </a:solidFill>
                <a:latin typeface="Arial" charset="0"/>
              </a:rPr>
              <a:t> health advocator ……</a:t>
            </a:r>
          </a:p>
          <a:p>
            <a:pPr marL="452438" indent="-452438">
              <a:lnSpc>
                <a:spcPct val="90000"/>
              </a:lnSpc>
              <a:buClr>
                <a:srgbClr val="FAFD00"/>
              </a:buClr>
              <a:buFont typeface="Wingdings" pitchFamily="2" charset="2"/>
              <a:buChar char="v"/>
            </a:pPr>
            <a:endParaRPr lang="en-US" altLang="zh-CN" sz="4000" b="0" dirty="0">
              <a:solidFill>
                <a:srgbClr val="003399"/>
              </a:solidFill>
              <a:latin typeface="华文新魏" pitchFamily="2" charset="-122"/>
              <a:ea typeface="华文新魏" pitchFamily="2" charset="-122"/>
            </a:endParaRPr>
          </a:p>
          <a:p>
            <a:pPr marL="452438" indent="-452438">
              <a:lnSpc>
                <a:spcPct val="90000"/>
              </a:lnSpc>
              <a:buFont typeface="Symbol" pitchFamily="18" charset="2"/>
              <a:buNone/>
            </a:pPr>
            <a:endParaRPr lang="en-US" altLang="zh-CN" b="0" dirty="0">
              <a:solidFill>
                <a:srgbClr val="003399"/>
              </a:solidFill>
            </a:endParaRPr>
          </a:p>
        </p:txBody>
      </p:sp>
      <p:sp>
        <p:nvSpPr>
          <p:cNvPr id="32772" name="Rectangle 4"/>
          <p:cNvSpPr>
            <a:spLocks noGrp="1" noChangeArrowheads="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465700411"/>
      </p:ext>
    </p:extLst>
  </p:cSld>
  <p:clrMapOvr>
    <a:masterClrMapping/>
  </p:clrMapOvr>
  <p:transition spd="slow">
    <p:circl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1763713" y="188913"/>
            <a:ext cx="738028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dirty="0" err="1"/>
              <a:t>健康促进的</a:t>
            </a:r>
            <a:r>
              <a:rPr lang="zh-CN" altLang="en-US" dirty="0"/>
              <a:t>基本策略</a:t>
            </a:r>
            <a:endParaRPr lang="en-US" altLang="en-US" dirty="0"/>
          </a:p>
        </p:txBody>
      </p:sp>
      <p:sp>
        <p:nvSpPr>
          <p:cNvPr id="40963" name="Text Box 3"/>
          <p:cNvSpPr txBox="1">
            <a:spLocks noChangeArrowheads="1"/>
          </p:cNvSpPr>
          <p:nvPr/>
        </p:nvSpPr>
        <p:spPr bwMode="auto">
          <a:xfrm>
            <a:off x="755576" y="1916832"/>
            <a:ext cx="7920038" cy="413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marL="342900" indent="-342900">
              <a:lnSpc>
                <a:spcPct val="114000"/>
              </a:lnSpc>
              <a:spcBef>
                <a:spcPct val="20000"/>
              </a:spcBef>
              <a:buClr>
                <a:srgbClr val="A50021"/>
              </a:buClr>
              <a:buFont typeface="Symbol" pitchFamily="18" charset="2"/>
              <a:buChar char="¨"/>
            </a:pPr>
            <a:r>
              <a:rPr lang="zh-CN" altLang="zh-CN" sz="2800" b="1" noProof="1">
                <a:solidFill>
                  <a:srgbClr val="A50021"/>
                </a:solidFill>
                <a:latin typeface="+mn-lt"/>
                <a:ea typeface="+mn-ea"/>
              </a:rPr>
              <a:t>倡导</a:t>
            </a:r>
            <a:r>
              <a:rPr lang="zh-CN" altLang="en-US" sz="2800" b="1" noProof="1">
                <a:solidFill>
                  <a:srgbClr val="A50021"/>
                </a:solidFill>
                <a:ea typeface="+mn-ea"/>
                <a:cs typeface="Times New Roman" panose="02020603050405020304" pitchFamily="18" charset="0"/>
              </a:rPr>
              <a:t>（</a:t>
            </a:r>
            <a:r>
              <a:rPr lang="en-US" altLang="zh-CN" sz="2800" b="1" noProof="1">
                <a:solidFill>
                  <a:srgbClr val="A50021"/>
                </a:solidFill>
                <a:ea typeface="+mn-ea"/>
                <a:cs typeface="Times New Roman" panose="02020603050405020304" pitchFamily="18" charset="0"/>
              </a:rPr>
              <a:t>A</a:t>
            </a:r>
            <a:r>
              <a:rPr lang="en-US" altLang="en-US" sz="2800" b="1" dirty="0" err="1">
                <a:solidFill>
                  <a:srgbClr val="A50021"/>
                </a:solidFill>
                <a:ea typeface="+mn-ea"/>
                <a:cs typeface="Times New Roman" panose="02020603050405020304" pitchFamily="18" charset="0"/>
              </a:rPr>
              <a:t>dvoca</a:t>
            </a:r>
            <a:r>
              <a:rPr lang="en-US" altLang="zh-CN" sz="2800" b="1" dirty="0" err="1">
                <a:solidFill>
                  <a:srgbClr val="A50021"/>
                </a:solidFill>
                <a:ea typeface="+mn-ea"/>
                <a:cs typeface="Times New Roman" panose="02020603050405020304" pitchFamily="18" charset="0"/>
              </a:rPr>
              <a:t>te</a:t>
            </a:r>
            <a:r>
              <a:rPr lang="en-US" altLang="en-US" sz="2800" b="1" noProof="1">
                <a:solidFill>
                  <a:srgbClr val="A50021"/>
                </a:solidFill>
                <a:ea typeface="+mn-ea"/>
                <a:cs typeface="Times New Roman" panose="02020603050405020304" pitchFamily="18" charset="0"/>
              </a:rPr>
              <a:t>）</a:t>
            </a:r>
            <a:r>
              <a:rPr lang="zh-CN" altLang="zh-CN" sz="2800" b="1" dirty="0">
                <a:solidFill>
                  <a:srgbClr val="A50021"/>
                </a:solidFill>
                <a:latin typeface="+mn-lt"/>
                <a:ea typeface="+mn-ea"/>
              </a:rPr>
              <a:t>：是指通过社会舆论和行动，就某一议题获得社会的接纳、政策的支持以及政治承诺。</a:t>
            </a:r>
            <a:endParaRPr lang="zh-CN" altLang="en-US" sz="2800" b="1" noProof="1">
              <a:solidFill>
                <a:srgbClr val="A50021"/>
              </a:solidFill>
              <a:latin typeface="+mn-lt"/>
              <a:ea typeface="+mn-ea"/>
            </a:endParaRPr>
          </a:p>
          <a:p>
            <a:pPr marL="342900" indent="-342900">
              <a:lnSpc>
                <a:spcPct val="114000"/>
              </a:lnSpc>
              <a:spcBef>
                <a:spcPct val="20000"/>
              </a:spcBef>
              <a:buClr>
                <a:srgbClr val="A50021"/>
              </a:buClr>
              <a:buFont typeface="Symbol" pitchFamily="18" charset="2"/>
              <a:buChar char="¨"/>
            </a:pPr>
            <a:r>
              <a:rPr lang="zh-CN" altLang="en-US" sz="2800" b="1" noProof="1">
                <a:solidFill>
                  <a:srgbClr val="A50021"/>
                </a:solidFill>
                <a:latin typeface="+mn-lt"/>
                <a:ea typeface="+mn-ea"/>
              </a:rPr>
              <a:t>增强能力</a:t>
            </a:r>
            <a:r>
              <a:rPr lang="zh-CN" altLang="en-US" sz="2800" b="1" noProof="1">
                <a:solidFill>
                  <a:srgbClr val="A50021"/>
                </a:solidFill>
                <a:ea typeface="+mn-ea"/>
                <a:cs typeface="Times New Roman" panose="02020603050405020304" pitchFamily="18" charset="0"/>
              </a:rPr>
              <a:t>（</a:t>
            </a:r>
            <a:r>
              <a:rPr lang="en-US" altLang="zh-CN" sz="2800" b="1" noProof="1">
                <a:solidFill>
                  <a:srgbClr val="A50021"/>
                </a:solidFill>
                <a:ea typeface="+mn-ea"/>
                <a:cs typeface="Times New Roman" panose="02020603050405020304" pitchFamily="18" charset="0"/>
              </a:rPr>
              <a:t>Enable): </a:t>
            </a:r>
            <a:r>
              <a:rPr lang="zh-CN" altLang="zh-CN" sz="2800" b="1" dirty="0">
                <a:solidFill>
                  <a:srgbClr val="A50021"/>
                </a:solidFill>
                <a:latin typeface="+mn-lt"/>
                <a:ea typeface="+mn-ea"/>
              </a:rPr>
              <a:t>是指健康促进工作者以增权的方式与服务对象个体或群组一起共同采取行动的过程。</a:t>
            </a:r>
            <a:endParaRPr lang="en-US" altLang="zh-CN" sz="2800" b="1" dirty="0">
              <a:solidFill>
                <a:srgbClr val="A50021"/>
              </a:solidFill>
              <a:latin typeface="+mn-lt"/>
              <a:ea typeface="+mn-ea"/>
            </a:endParaRPr>
          </a:p>
          <a:p>
            <a:pPr marL="342900" indent="-342900">
              <a:lnSpc>
                <a:spcPct val="114000"/>
              </a:lnSpc>
              <a:spcBef>
                <a:spcPct val="20000"/>
              </a:spcBef>
              <a:buClr>
                <a:srgbClr val="A50021"/>
              </a:buClr>
              <a:buFont typeface="Symbol" pitchFamily="18" charset="2"/>
              <a:buChar char="¨"/>
            </a:pPr>
            <a:r>
              <a:rPr lang="zh-CN" altLang="zh-CN" sz="2800" b="1" noProof="1">
                <a:solidFill>
                  <a:srgbClr val="A50021"/>
                </a:solidFill>
                <a:latin typeface="+mn-lt"/>
                <a:ea typeface="+mn-ea"/>
              </a:rPr>
              <a:t>协调</a:t>
            </a:r>
            <a:r>
              <a:rPr lang="zh-CN" altLang="en-US" sz="2800" b="1" noProof="1">
                <a:solidFill>
                  <a:srgbClr val="A50021"/>
                </a:solidFill>
                <a:latin typeface="+mn-lt"/>
                <a:ea typeface="+mn-ea"/>
              </a:rPr>
              <a:t>（</a:t>
            </a:r>
            <a:r>
              <a:rPr lang="en-US" altLang="en-US" sz="2800" b="1" dirty="0">
                <a:solidFill>
                  <a:srgbClr val="A50021"/>
                </a:solidFill>
                <a:ea typeface="+mn-ea"/>
                <a:cs typeface="Times New Roman" panose="02020603050405020304" pitchFamily="18" charset="0"/>
              </a:rPr>
              <a:t>Mediat</a:t>
            </a:r>
            <a:r>
              <a:rPr lang="en-US" altLang="zh-CN" sz="2800" b="1" dirty="0">
                <a:solidFill>
                  <a:srgbClr val="A50021"/>
                </a:solidFill>
                <a:ea typeface="+mn-ea"/>
                <a:cs typeface="Times New Roman" panose="02020603050405020304" pitchFamily="18" charset="0"/>
              </a:rPr>
              <a:t>e</a:t>
            </a:r>
            <a:r>
              <a:rPr lang="en-US" altLang="en-US" sz="2800" b="1" noProof="1">
                <a:solidFill>
                  <a:srgbClr val="A50021"/>
                </a:solidFill>
                <a:ea typeface="+mn-ea"/>
                <a:cs typeface="Times New Roman" panose="02020603050405020304" pitchFamily="18" charset="0"/>
              </a:rPr>
              <a:t>）</a:t>
            </a:r>
            <a:r>
              <a:rPr lang="zh-CN" altLang="zh-CN" sz="2800" b="1" dirty="0">
                <a:solidFill>
                  <a:srgbClr val="A50021"/>
                </a:solidFill>
                <a:latin typeface="+mn-lt"/>
                <a:ea typeface="+mn-ea"/>
              </a:rPr>
              <a:t>：是指让利益冲突各方围绕促进和保护健康而妥协的过程。</a:t>
            </a:r>
            <a:endParaRPr lang="zh-CN" altLang="en-US" sz="2800" b="1" dirty="0">
              <a:solidFill>
                <a:srgbClr val="A50021"/>
              </a:solidFill>
              <a:latin typeface="+mn-lt"/>
              <a:ea typeface="+mn-ea"/>
            </a:endParaRPr>
          </a:p>
        </p:txBody>
      </p:sp>
    </p:spTree>
  </p:cSld>
  <p:clrMapOvr>
    <a:masterClrMapping/>
  </p:clrMapOvr>
  <p:transition spd="slow">
    <p:circl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文本占位符 2"/>
          <p:cNvSpPr>
            <a:spLocks noGrp="1"/>
          </p:cNvSpPr>
          <p:nvPr>
            <p:ph type="body" idx="1"/>
          </p:nvPr>
        </p:nvSpPr>
        <p:spPr bwMode="auto">
          <a:xfrm>
            <a:off x="467544" y="5738576"/>
            <a:ext cx="8568346" cy="75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000" dirty="0"/>
              <a:t>由于造成广泛而诸多健康问题原因的复杂性，仅靠卫生部门是难于解决的，因此必须应用大健康、大卫生的理念来思考解决人群健康的问题。</a:t>
            </a:r>
          </a:p>
        </p:txBody>
      </p:sp>
      <p:sp>
        <p:nvSpPr>
          <p:cNvPr id="5" name="标题 1"/>
          <p:cNvSpPr>
            <a:spLocks noGrp="1"/>
          </p:cNvSpPr>
          <p:nvPr>
            <p:ph type="title"/>
          </p:nvPr>
        </p:nvSpPr>
        <p:spPr bwMode="auto">
          <a:xfrm>
            <a:off x="1692275" y="260350"/>
            <a:ext cx="648012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大健康的理念</a:t>
            </a:r>
          </a:p>
        </p:txBody>
      </p:sp>
      <p:grpSp>
        <p:nvGrpSpPr>
          <p:cNvPr id="7" name="组合 6"/>
          <p:cNvGrpSpPr/>
          <p:nvPr/>
        </p:nvGrpSpPr>
        <p:grpSpPr>
          <a:xfrm>
            <a:off x="1113360" y="1556792"/>
            <a:ext cx="7059040" cy="4110777"/>
            <a:chOff x="395536" y="1916832"/>
            <a:chExt cx="7851128" cy="4908781"/>
          </a:xfrm>
        </p:grpSpPr>
        <p:sp>
          <p:nvSpPr>
            <p:cNvPr id="8" name="矩形 7"/>
            <p:cNvSpPr/>
            <p:nvPr/>
          </p:nvSpPr>
          <p:spPr>
            <a:xfrm>
              <a:off x="4516148" y="1916832"/>
              <a:ext cx="2639077" cy="4752528"/>
            </a:xfrm>
            <a:prstGeom prst="rect">
              <a:avLst/>
            </a:prstGeom>
            <a:solidFill>
              <a:srgbClr val="990033"/>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 name="矩形 8"/>
            <p:cNvSpPr/>
            <p:nvPr/>
          </p:nvSpPr>
          <p:spPr>
            <a:xfrm>
              <a:off x="395536" y="1916832"/>
              <a:ext cx="3966483" cy="475252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10" name="组合 9"/>
            <p:cNvGrpSpPr/>
            <p:nvPr/>
          </p:nvGrpSpPr>
          <p:grpSpPr>
            <a:xfrm>
              <a:off x="495935" y="2060848"/>
              <a:ext cx="7750729" cy="3613145"/>
              <a:chOff x="602516" y="2349585"/>
              <a:chExt cx="7750729" cy="2888325"/>
            </a:xfrm>
          </p:grpSpPr>
          <p:sp>
            <p:nvSpPr>
              <p:cNvPr id="13" name="圆角矩形 12"/>
              <p:cNvSpPr/>
              <p:nvPr/>
            </p:nvSpPr>
            <p:spPr>
              <a:xfrm>
                <a:off x="7353656" y="3229634"/>
                <a:ext cx="999589" cy="991017"/>
              </a:xfrm>
              <a:prstGeom prst="roundRect">
                <a:avLst/>
              </a:prstGeom>
              <a:solidFill>
                <a:srgbClr val="C00000"/>
              </a:solidFill>
            </p:spPr>
            <p:style>
              <a:lnRef idx="3">
                <a:schemeClr val="lt1"/>
              </a:lnRef>
              <a:fillRef idx="1">
                <a:schemeClr val="accent2"/>
              </a:fillRef>
              <a:effectRef idx="1">
                <a:schemeClr val="accent2"/>
              </a:effectRef>
              <a:fontRef idx="minor">
                <a:schemeClr val="lt1"/>
              </a:fontRef>
            </p:style>
            <p:txBody>
              <a:bodyPr rtlCol="0" anchor="ctr"/>
              <a:lstStyle/>
              <a:p>
                <a:pPr algn="ctr" defTabSz="685800" fontAlgn="auto">
                  <a:spcBef>
                    <a:spcPts val="0"/>
                  </a:spcBef>
                  <a:spcAft>
                    <a:spcPts val="0"/>
                  </a:spcAft>
                </a:pPr>
                <a:r>
                  <a:rPr lang="zh-CN" altLang="en-US" sz="1350" dirty="0">
                    <a:solidFill>
                      <a:prstClr val="white"/>
                    </a:solidFill>
                    <a:latin typeface="等线" panose="020F0502020204030204"/>
                    <a:ea typeface="等线" panose="02010600030101010101" pitchFamily="2" charset="-122"/>
                  </a:rPr>
                  <a:t>健康和福祉的分布</a:t>
                </a:r>
              </a:p>
            </p:txBody>
          </p:sp>
          <p:sp>
            <p:nvSpPr>
              <p:cNvPr id="14" name="矩形 13"/>
              <p:cNvSpPr/>
              <p:nvPr/>
            </p:nvSpPr>
            <p:spPr>
              <a:xfrm>
                <a:off x="4941916" y="2955313"/>
                <a:ext cx="1716578" cy="17789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F0502020204030204"/>
                  <a:ea typeface="等线" panose="02010600030101010101" pitchFamily="2" charset="-122"/>
                </a:endParaRPr>
              </a:p>
            </p:txBody>
          </p:sp>
          <p:sp>
            <p:nvSpPr>
              <p:cNvPr id="15" name="文本框 14"/>
              <p:cNvSpPr txBox="1"/>
              <p:nvPr/>
            </p:nvSpPr>
            <p:spPr>
              <a:xfrm>
                <a:off x="5345084" y="3006087"/>
                <a:ext cx="1242753" cy="300082"/>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物资环境</a:t>
                </a:r>
              </a:p>
            </p:txBody>
          </p:sp>
          <p:sp>
            <p:nvSpPr>
              <p:cNvPr id="16" name="文本框 15"/>
              <p:cNvSpPr txBox="1"/>
              <p:nvPr/>
            </p:nvSpPr>
            <p:spPr>
              <a:xfrm>
                <a:off x="5374178" y="3367366"/>
                <a:ext cx="1242753" cy="300082"/>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社会凝聚力</a:t>
                </a:r>
              </a:p>
            </p:txBody>
          </p:sp>
          <p:sp>
            <p:nvSpPr>
              <p:cNvPr id="17" name="文本框 16"/>
              <p:cNvSpPr txBox="1"/>
              <p:nvPr/>
            </p:nvSpPr>
            <p:spPr>
              <a:xfrm>
                <a:off x="5374178" y="3725143"/>
                <a:ext cx="1242753" cy="300082"/>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社会心理因素</a:t>
                </a:r>
              </a:p>
            </p:txBody>
          </p:sp>
          <p:grpSp>
            <p:nvGrpSpPr>
              <p:cNvPr id="18" name="组合 17"/>
              <p:cNvGrpSpPr/>
              <p:nvPr/>
            </p:nvGrpSpPr>
            <p:grpSpPr>
              <a:xfrm>
                <a:off x="5204808" y="3147405"/>
                <a:ext cx="165214" cy="1331054"/>
                <a:chOff x="6932816" y="2499360"/>
                <a:chExt cx="220285" cy="1774739"/>
              </a:xfrm>
            </p:grpSpPr>
            <p:cxnSp>
              <p:nvCxnSpPr>
                <p:cNvPr id="70" name="直接连接符 69"/>
                <p:cNvCxnSpPr/>
                <p:nvPr/>
              </p:nvCxnSpPr>
              <p:spPr>
                <a:xfrm>
                  <a:off x="6932816" y="2499360"/>
                  <a:ext cx="24937" cy="1774739"/>
                </a:xfrm>
                <a:prstGeom prst="line">
                  <a:avLst/>
                </a:prstGeom>
                <a:ln>
                  <a:solidFill>
                    <a:srgbClr val="7030A0"/>
                  </a:solidFill>
                </a:ln>
              </p:spPr>
              <p:style>
                <a:lnRef idx="3">
                  <a:schemeClr val="accent6"/>
                </a:lnRef>
                <a:fillRef idx="0">
                  <a:schemeClr val="accent6"/>
                </a:fillRef>
                <a:effectRef idx="2">
                  <a:schemeClr val="accent6"/>
                </a:effectRef>
                <a:fontRef idx="minor">
                  <a:schemeClr val="tx1"/>
                </a:fontRef>
              </p:style>
            </p:cxnSp>
            <p:cxnSp>
              <p:nvCxnSpPr>
                <p:cNvPr id="71" name="直接箭头连接符 70"/>
                <p:cNvCxnSpPr/>
                <p:nvPr/>
              </p:nvCxnSpPr>
              <p:spPr>
                <a:xfrm>
                  <a:off x="6932816" y="2504902"/>
                  <a:ext cx="193962" cy="0"/>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72" name="直接箭头连接符 71"/>
                <p:cNvCxnSpPr/>
                <p:nvPr/>
              </p:nvCxnSpPr>
              <p:spPr>
                <a:xfrm>
                  <a:off x="6945284" y="2989377"/>
                  <a:ext cx="193962" cy="0"/>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73" name="直接箭头连接符 72"/>
                <p:cNvCxnSpPr/>
                <p:nvPr/>
              </p:nvCxnSpPr>
              <p:spPr>
                <a:xfrm>
                  <a:off x="6959139" y="3466412"/>
                  <a:ext cx="193962" cy="0"/>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74" name="直接箭头连接符 73"/>
                <p:cNvCxnSpPr/>
                <p:nvPr/>
              </p:nvCxnSpPr>
              <p:spPr>
                <a:xfrm>
                  <a:off x="6950826" y="3903782"/>
                  <a:ext cx="193962" cy="0"/>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75" name="直接箭头连接符 74"/>
                <p:cNvCxnSpPr/>
                <p:nvPr/>
              </p:nvCxnSpPr>
              <p:spPr>
                <a:xfrm>
                  <a:off x="6959139" y="4274099"/>
                  <a:ext cx="193962" cy="0"/>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grpSp>
          <p:sp>
            <p:nvSpPr>
              <p:cNvPr id="19" name="右箭头 18"/>
              <p:cNvSpPr/>
              <p:nvPr/>
            </p:nvSpPr>
            <p:spPr>
              <a:xfrm>
                <a:off x="6941127" y="3463288"/>
                <a:ext cx="412529" cy="124691"/>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F0502020204030204"/>
                  <a:ea typeface="等线" panose="02010600030101010101" pitchFamily="2" charset="-122"/>
                </a:endParaRPr>
              </a:p>
            </p:txBody>
          </p:sp>
          <p:sp>
            <p:nvSpPr>
              <p:cNvPr id="20" name="右箭头 19"/>
              <p:cNvSpPr/>
              <p:nvPr/>
            </p:nvSpPr>
            <p:spPr>
              <a:xfrm>
                <a:off x="6941127" y="3949586"/>
                <a:ext cx="412529" cy="124691"/>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F0502020204030204"/>
                  <a:ea typeface="等线" panose="02010600030101010101" pitchFamily="2" charset="-122"/>
                </a:endParaRPr>
              </a:p>
            </p:txBody>
          </p:sp>
          <p:grpSp>
            <p:nvGrpSpPr>
              <p:cNvPr id="21" name="组合 20"/>
              <p:cNvGrpSpPr/>
              <p:nvPr/>
            </p:nvGrpSpPr>
            <p:grpSpPr>
              <a:xfrm>
                <a:off x="5350280" y="3005052"/>
                <a:ext cx="1274965" cy="1634990"/>
                <a:chOff x="7133706" y="2315098"/>
                <a:chExt cx="1699953" cy="2179987"/>
              </a:xfrm>
            </p:grpSpPr>
            <p:sp>
              <p:nvSpPr>
                <p:cNvPr id="65" name="文本框 64"/>
                <p:cNvSpPr txBox="1"/>
                <p:nvPr/>
              </p:nvSpPr>
              <p:spPr>
                <a:xfrm>
                  <a:off x="7176655" y="3712590"/>
                  <a:ext cx="1657004" cy="400109"/>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行为</a:t>
                  </a:r>
                </a:p>
              </p:txBody>
            </p:sp>
            <p:sp>
              <p:nvSpPr>
                <p:cNvPr id="66" name="文本框 7"/>
                <p:cNvSpPr txBox="1"/>
                <p:nvPr/>
              </p:nvSpPr>
              <p:spPr>
                <a:xfrm>
                  <a:off x="7143405" y="4094976"/>
                  <a:ext cx="1657004" cy="4001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rPr>
                    <a:t>生物学因素</a:t>
                  </a:r>
                </a:p>
              </p:txBody>
            </p:sp>
            <p:sp>
              <p:nvSpPr>
                <p:cNvPr id="67" name="文本框 66"/>
                <p:cNvSpPr txBox="1"/>
                <p:nvPr/>
              </p:nvSpPr>
              <p:spPr>
                <a:xfrm>
                  <a:off x="7133706" y="2315098"/>
                  <a:ext cx="1657004" cy="400109"/>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物资环境</a:t>
                  </a:r>
                </a:p>
              </p:txBody>
            </p:sp>
            <p:sp>
              <p:nvSpPr>
                <p:cNvPr id="68" name="文本框 67"/>
                <p:cNvSpPr txBox="1"/>
                <p:nvPr/>
              </p:nvSpPr>
              <p:spPr>
                <a:xfrm>
                  <a:off x="7171111" y="2798185"/>
                  <a:ext cx="1657004" cy="400109"/>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社会凝聚力</a:t>
                  </a:r>
                </a:p>
              </p:txBody>
            </p:sp>
            <p:sp>
              <p:nvSpPr>
                <p:cNvPr id="69" name="文本框 68"/>
                <p:cNvSpPr txBox="1"/>
                <p:nvPr/>
              </p:nvSpPr>
              <p:spPr>
                <a:xfrm>
                  <a:off x="7171111" y="3275219"/>
                  <a:ext cx="1657004" cy="400109"/>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社会心理因素</a:t>
                  </a:r>
                </a:p>
              </p:txBody>
            </p:sp>
          </p:grpSp>
          <p:grpSp>
            <p:nvGrpSpPr>
              <p:cNvPr id="22" name="组合 21"/>
              <p:cNvGrpSpPr/>
              <p:nvPr/>
            </p:nvGrpSpPr>
            <p:grpSpPr>
              <a:xfrm>
                <a:off x="3046772" y="2577026"/>
                <a:ext cx="1365732" cy="2606040"/>
                <a:chOff x="3570151" y="2009133"/>
                <a:chExt cx="1820976" cy="2621883"/>
              </a:xfrm>
            </p:grpSpPr>
            <p:sp>
              <p:nvSpPr>
                <p:cNvPr id="58" name="矩形 57"/>
                <p:cNvSpPr/>
                <p:nvPr/>
              </p:nvSpPr>
              <p:spPr>
                <a:xfrm>
                  <a:off x="3570151" y="2009133"/>
                  <a:ext cx="1820976" cy="26218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fontAlgn="auto">
                    <a:spcBef>
                      <a:spcPts val="0"/>
                    </a:spcBef>
                    <a:spcAft>
                      <a:spcPts val="0"/>
                    </a:spcAft>
                  </a:pPr>
                  <a:r>
                    <a:rPr lang="zh-CN" altLang="en-US" sz="1350" b="1" dirty="0">
                      <a:solidFill>
                        <a:srgbClr val="FF0000"/>
                      </a:solidFill>
                      <a:latin typeface="等线" panose="020F0502020204030204"/>
                      <a:ea typeface="等线" panose="02010600030101010101" pitchFamily="2" charset="-122"/>
                    </a:rPr>
                    <a:t>社会经济地位</a:t>
                  </a:r>
                </a:p>
              </p:txBody>
            </p:sp>
            <p:grpSp>
              <p:nvGrpSpPr>
                <p:cNvPr id="59" name="组合 58"/>
                <p:cNvGrpSpPr/>
                <p:nvPr/>
              </p:nvGrpSpPr>
              <p:grpSpPr>
                <a:xfrm>
                  <a:off x="3759420" y="2378636"/>
                  <a:ext cx="1460324" cy="2080402"/>
                  <a:chOff x="7132318" y="2316479"/>
                  <a:chExt cx="1960918" cy="2080402"/>
                </a:xfrm>
              </p:grpSpPr>
              <p:sp>
                <p:nvSpPr>
                  <p:cNvPr id="60" name="文本框 59"/>
                  <p:cNvSpPr txBox="1"/>
                  <p:nvPr/>
                </p:nvSpPr>
                <p:spPr>
                  <a:xfrm>
                    <a:off x="7171110" y="3712590"/>
                    <a:ext cx="1657005" cy="301906"/>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性别</a:t>
                    </a:r>
                  </a:p>
                </p:txBody>
              </p:sp>
              <p:sp>
                <p:nvSpPr>
                  <p:cNvPr id="61" name="文本框 7"/>
                  <p:cNvSpPr txBox="1"/>
                  <p:nvPr/>
                </p:nvSpPr>
                <p:spPr>
                  <a:xfrm>
                    <a:off x="7176655" y="4094975"/>
                    <a:ext cx="1916581" cy="3019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rPr>
                      <a:t>民族</a:t>
                    </a:r>
                    <a:r>
                      <a:rPr lang="en-US" altLang="zh-CN" sz="1350" dirty="0">
                        <a:solidFill>
                          <a:prstClr val="black"/>
                        </a:solidFill>
                        <a:latin typeface="等线" panose="020F0502020204030204"/>
                        <a:ea typeface="等线" panose="02010600030101010101" pitchFamily="2" charset="-122"/>
                      </a:rPr>
                      <a:t>/</a:t>
                    </a:r>
                    <a:r>
                      <a:rPr lang="zh-CN" altLang="en-US" sz="1350" dirty="0">
                        <a:solidFill>
                          <a:prstClr val="black"/>
                        </a:solidFill>
                        <a:latin typeface="等线" panose="020F0502020204030204"/>
                        <a:ea typeface="等线" panose="02010600030101010101" pitchFamily="2" charset="-122"/>
                      </a:rPr>
                      <a:t>种族</a:t>
                    </a:r>
                  </a:p>
                </p:txBody>
              </p:sp>
              <p:sp>
                <p:nvSpPr>
                  <p:cNvPr id="62" name="文本框 61"/>
                  <p:cNvSpPr txBox="1"/>
                  <p:nvPr/>
                </p:nvSpPr>
                <p:spPr>
                  <a:xfrm>
                    <a:off x="7132318" y="2316479"/>
                    <a:ext cx="1657005" cy="301906"/>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教育</a:t>
                    </a:r>
                  </a:p>
                </p:txBody>
              </p:sp>
              <p:sp>
                <p:nvSpPr>
                  <p:cNvPr id="63" name="文本框 62"/>
                  <p:cNvSpPr txBox="1"/>
                  <p:nvPr/>
                </p:nvSpPr>
                <p:spPr>
                  <a:xfrm>
                    <a:off x="7171110" y="2798185"/>
                    <a:ext cx="1657005" cy="301906"/>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职业</a:t>
                    </a:r>
                  </a:p>
                </p:txBody>
              </p:sp>
              <p:sp>
                <p:nvSpPr>
                  <p:cNvPr id="64" name="文本框 63"/>
                  <p:cNvSpPr txBox="1"/>
                  <p:nvPr/>
                </p:nvSpPr>
                <p:spPr>
                  <a:xfrm>
                    <a:off x="7171110" y="3275220"/>
                    <a:ext cx="1657005" cy="301906"/>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收入</a:t>
                    </a:r>
                  </a:p>
                </p:txBody>
              </p:sp>
            </p:grpSp>
          </p:grpSp>
          <p:sp>
            <p:nvSpPr>
              <p:cNvPr id="23" name="右箭头 22"/>
              <p:cNvSpPr/>
              <p:nvPr/>
            </p:nvSpPr>
            <p:spPr>
              <a:xfrm>
                <a:off x="4468600" y="3229495"/>
                <a:ext cx="412529" cy="12469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F0502020204030204"/>
                  <a:ea typeface="等线" panose="02010600030101010101" pitchFamily="2" charset="-122"/>
                </a:endParaRPr>
              </a:p>
            </p:txBody>
          </p:sp>
          <p:sp>
            <p:nvSpPr>
              <p:cNvPr id="24" name="右箭头 23"/>
              <p:cNvSpPr/>
              <p:nvPr/>
            </p:nvSpPr>
            <p:spPr>
              <a:xfrm>
                <a:off x="4468600" y="3844775"/>
                <a:ext cx="412529" cy="12469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F0502020204030204"/>
                  <a:ea typeface="等线" panose="02010600030101010101" pitchFamily="2" charset="-122"/>
                </a:endParaRPr>
              </a:p>
            </p:txBody>
          </p:sp>
          <p:sp>
            <p:nvSpPr>
              <p:cNvPr id="25" name="右箭头 24"/>
              <p:cNvSpPr/>
              <p:nvPr/>
            </p:nvSpPr>
            <p:spPr>
              <a:xfrm>
                <a:off x="4459318" y="4454533"/>
                <a:ext cx="412529" cy="12469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F0502020204030204"/>
                  <a:ea typeface="等线" panose="02010600030101010101" pitchFamily="2" charset="-122"/>
                </a:endParaRPr>
              </a:p>
            </p:txBody>
          </p:sp>
          <p:grpSp>
            <p:nvGrpSpPr>
              <p:cNvPr id="26" name="组合 25"/>
              <p:cNvGrpSpPr/>
              <p:nvPr/>
            </p:nvGrpSpPr>
            <p:grpSpPr>
              <a:xfrm>
                <a:off x="602516" y="2349585"/>
                <a:ext cx="1963568" cy="2880959"/>
                <a:chOff x="3496250" y="2005150"/>
                <a:chExt cx="1894880" cy="2621883"/>
              </a:xfrm>
            </p:grpSpPr>
            <p:sp>
              <p:nvSpPr>
                <p:cNvPr id="50" name="矩形 49"/>
                <p:cNvSpPr/>
                <p:nvPr/>
              </p:nvSpPr>
              <p:spPr>
                <a:xfrm>
                  <a:off x="3496250" y="2005150"/>
                  <a:ext cx="1894880" cy="2621883"/>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defTabSz="685800" fontAlgn="auto">
                    <a:spcBef>
                      <a:spcPts val="0"/>
                    </a:spcBef>
                    <a:spcAft>
                      <a:spcPts val="0"/>
                    </a:spcAft>
                  </a:pPr>
                  <a:r>
                    <a:rPr lang="zh-CN" altLang="en-US" sz="1350" b="1" dirty="0">
                      <a:solidFill>
                        <a:srgbClr val="FF0000"/>
                      </a:solidFill>
                      <a:latin typeface="等线" panose="020F0502020204030204"/>
                      <a:ea typeface="等线" panose="02010600030101010101" pitchFamily="2" charset="-122"/>
                    </a:rPr>
                    <a:t>社会经济和政治环境</a:t>
                  </a:r>
                </a:p>
              </p:txBody>
            </p:sp>
            <p:grpSp>
              <p:nvGrpSpPr>
                <p:cNvPr id="51" name="组合 50"/>
                <p:cNvGrpSpPr/>
                <p:nvPr/>
              </p:nvGrpSpPr>
              <p:grpSpPr>
                <a:xfrm>
                  <a:off x="3759420" y="2378636"/>
                  <a:ext cx="1267014" cy="2053610"/>
                  <a:chOff x="7132318" y="2316479"/>
                  <a:chExt cx="1701342" cy="2053610"/>
                </a:xfrm>
              </p:grpSpPr>
              <p:sp>
                <p:nvSpPr>
                  <p:cNvPr id="52" name="文本框 51"/>
                  <p:cNvSpPr txBox="1"/>
                  <p:nvPr/>
                </p:nvSpPr>
                <p:spPr>
                  <a:xfrm>
                    <a:off x="7171111" y="3616054"/>
                    <a:ext cx="1657004" cy="273097"/>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健康</a:t>
                    </a:r>
                  </a:p>
                </p:txBody>
              </p:sp>
              <p:sp>
                <p:nvSpPr>
                  <p:cNvPr id="53" name="文本框 7"/>
                  <p:cNvSpPr txBox="1"/>
                  <p:nvPr/>
                </p:nvSpPr>
                <p:spPr>
                  <a:xfrm>
                    <a:off x="7176656" y="3907926"/>
                    <a:ext cx="1657004" cy="4621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rPr>
                      <a:t>文化社会价值观和规范</a:t>
                    </a:r>
                  </a:p>
                </p:txBody>
              </p:sp>
              <p:sp>
                <p:nvSpPr>
                  <p:cNvPr id="54" name="文本框 53"/>
                  <p:cNvSpPr txBox="1"/>
                  <p:nvPr/>
                </p:nvSpPr>
                <p:spPr>
                  <a:xfrm>
                    <a:off x="7132318" y="2316479"/>
                    <a:ext cx="1657004" cy="273097"/>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治理</a:t>
                    </a:r>
                  </a:p>
                </p:txBody>
              </p:sp>
              <p:sp>
                <p:nvSpPr>
                  <p:cNvPr id="55" name="文本框 54"/>
                  <p:cNvSpPr txBox="1"/>
                  <p:nvPr/>
                </p:nvSpPr>
                <p:spPr>
                  <a:xfrm>
                    <a:off x="7171111" y="2651476"/>
                    <a:ext cx="1657004" cy="273097"/>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政策</a:t>
                    </a:r>
                  </a:p>
                </p:txBody>
              </p:sp>
              <p:sp>
                <p:nvSpPr>
                  <p:cNvPr id="56" name="文本框 55"/>
                  <p:cNvSpPr txBox="1"/>
                  <p:nvPr/>
                </p:nvSpPr>
                <p:spPr>
                  <a:xfrm>
                    <a:off x="7171111" y="3000691"/>
                    <a:ext cx="1657004" cy="273097"/>
                  </a:xfrm>
                  <a:prstGeom prst="rect">
                    <a:avLst/>
                  </a:prstGeom>
                  <a:noFill/>
                </p:spPr>
                <p:txBody>
                  <a:bodyPr wrap="square" rtlCol="0">
                    <a:spAutoFit/>
                  </a:body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cs typeface="+mn-cs"/>
                      </a:rPr>
                      <a:t>宏观经济</a:t>
                    </a:r>
                  </a:p>
                </p:txBody>
              </p:sp>
              <p:sp>
                <p:nvSpPr>
                  <p:cNvPr id="57" name="文本框 7"/>
                  <p:cNvSpPr txBox="1"/>
                  <p:nvPr/>
                </p:nvSpPr>
                <p:spPr>
                  <a:xfrm>
                    <a:off x="7173333" y="3300299"/>
                    <a:ext cx="1657004" cy="2730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r>
                      <a:rPr lang="zh-CN" altLang="en-US" sz="1350" dirty="0">
                        <a:solidFill>
                          <a:prstClr val="black"/>
                        </a:solidFill>
                        <a:latin typeface="等线" panose="020F0502020204030204"/>
                        <a:ea typeface="等线" panose="02010600030101010101" pitchFamily="2" charset="-122"/>
                      </a:rPr>
                      <a:t>社会</a:t>
                    </a:r>
                  </a:p>
                </p:txBody>
              </p:sp>
            </p:grpSp>
          </p:grpSp>
          <p:sp>
            <p:nvSpPr>
              <p:cNvPr id="27" name="右箭头 26"/>
              <p:cNvSpPr/>
              <p:nvPr/>
            </p:nvSpPr>
            <p:spPr>
              <a:xfrm>
                <a:off x="2644716" y="3942739"/>
                <a:ext cx="412529" cy="124691"/>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685800" fontAlgn="auto">
                  <a:spcBef>
                    <a:spcPts val="0"/>
                  </a:spcBef>
                  <a:spcAft>
                    <a:spcPts val="0"/>
                  </a:spcAft>
                </a:pPr>
                <a:endParaRPr lang="zh-CN" altLang="en-US" sz="1350">
                  <a:solidFill>
                    <a:prstClr val="black"/>
                  </a:solidFill>
                  <a:latin typeface="等线" panose="020F0502020204030204"/>
                  <a:ea typeface="等线" panose="02010600030101010101" pitchFamily="2" charset="-122"/>
                </a:endParaRPr>
              </a:p>
            </p:txBody>
          </p:sp>
          <p:sp>
            <p:nvSpPr>
              <p:cNvPr id="28" name="右箭头 27"/>
              <p:cNvSpPr/>
              <p:nvPr/>
            </p:nvSpPr>
            <p:spPr>
              <a:xfrm>
                <a:off x="2654622" y="3174370"/>
                <a:ext cx="412529" cy="124691"/>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685800" fontAlgn="auto">
                  <a:spcBef>
                    <a:spcPts val="0"/>
                  </a:spcBef>
                  <a:spcAft>
                    <a:spcPts val="0"/>
                  </a:spcAft>
                </a:pPr>
                <a:endParaRPr lang="zh-CN" altLang="en-US" sz="1350">
                  <a:solidFill>
                    <a:prstClr val="black"/>
                  </a:solidFill>
                  <a:latin typeface="等线" panose="020F0502020204030204"/>
                  <a:ea typeface="等线" panose="02010600030101010101" pitchFamily="2" charset="-122"/>
                </a:endParaRPr>
              </a:p>
            </p:txBody>
          </p:sp>
          <p:sp>
            <p:nvSpPr>
              <p:cNvPr id="29" name="右箭头 28"/>
              <p:cNvSpPr/>
              <p:nvPr/>
            </p:nvSpPr>
            <p:spPr>
              <a:xfrm rot="5400000">
                <a:off x="6156452" y="4772334"/>
                <a:ext cx="144589" cy="103051"/>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F0502020204030204"/>
                  <a:ea typeface="等线" panose="02010600030101010101" pitchFamily="2" charset="-122"/>
                </a:endParaRPr>
              </a:p>
            </p:txBody>
          </p:sp>
          <p:grpSp>
            <p:nvGrpSpPr>
              <p:cNvPr id="30" name="组合 29"/>
              <p:cNvGrpSpPr/>
              <p:nvPr/>
            </p:nvGrpSpPr>
            <p:grpSpPr>
              <a:xfrm>
                <a:off x="2566081" y="2416747"/>
                <a:ext cx="5478199" cy="2657393"/>
                <a:chOff x="3421441" y="2079329"/>
                <a:chExt cx="7304265" cy="3543191"/>
              </a:xfrm>
            </p:grpSpPr>
            <p:sp>
              <p:nvSpPr>
                <p:cNvPr id="32" name="右箭头 31"/>
                <p:cNvSpPr/>
                <p:nvPr/>
              </p:nvSpPr>
              <p:spPr>
                <a:xfrm rot="10800000">
                  <a:off x="3539496" y="4672318"/>
                  <a:ext cx="550038" cy="17362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F0502020204030204"/>
                    <a:ea typeface="等线" panose="02010600030101010101" pitchFamily="2" charset="-122"/>
                  </a:endParaRPr>
                </a:p>
              </p:txBody>
            </p:sp>
            <p:sp>
              <p:nvSpPr>
                <p:cNvPr id="33" name="右箭头 32"/>
                <p:cNvSpPr/>
                <p:nvPr/>
              </p:nvSpPr>
              <p:spPr>
                <a:xfrm rot="10800000">
                  <a:off x="3526288" y="3673347"/>
                  <a:ext cx="550038" cy="16625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a:solidFill>
                      <a:prstClr val="white"/>
                    </a:solidFill>
                    <a:latin typeface="等线" panose="020F0502020204030204"/>
                    <a:ea typeface="等线" panose="02010600030101010101" pitchFamily="2" charset="-122"/>
                  </a:endParaRPr>
                </a:p>
              </p:txBody>
            </p:sp>
            <p:grpSp>
              <p:nvGrpSpPr>
                <p:cNvPr id="34" name="组合 33"/>
                <p:cNvGrpSpPr/>
                <p:nvPr/>
              </p:nvGrpSpPr>
              <p:grpSpPr>
                <a:xfrm>
                  <a:off x="3421441" y="2079329"/>
                  <a:ext cx="7304265" cy="3543191"/>
                  <a:chOff x="3422351" y="2078969"/>
                  <a:chExt cx="7304265" cy="3543191"/>
                </a:xfrm>
              </p:grpSpPr>
              <p:grpSp>
                <p:nvGrpSpPr>
                  <p:cNvPr id="35" name="组合 34"/>
                  <p:cNvGrpSpPr/>
                  <p:nvPr/>
                </p:nvGrpSpPr>
                <p:grpSpPr>
                  <a:xfrm>
                    <a:off x="8870853" y="3070840"/>
                    <a:ext cx="1600414" cy="2551320"/>
                    <a:chOff x="8870853" y="3070840"/>
                    <a:chExt cx="1600414" cy="2551320"/>
                  </a:xfrm>
                </p:grpSpPr>
                <p:grpSp>
                  <p:nvGrpSpPr>
                    <p:cNvPr id="41" name="组合 40"/>
                    <p:cNvGrpSpPr/>
                    <p:nvPr/>
                  </p:nvGrpSpPr>
                  <p:grpSpPr>
                    <a:xfrm>
                      <a:off x="8870853" y="3070840"/>
                      <a:ext cx="216343" cy="2378622"/>
                      <a:chOff x="6732772" y="2499360"/>
                      <a:chExt cx="216343" cy="2378622"/>
                    </a:xfrm>
                  </p:grpSpPr>
                  <p:cxnSp>
                    <p:nvCxnSpPr>
                      <p:cNvPr id="44" name="直接连接符 43"/>
                      <p:cNvCxnSpPr/>
                      <p:nvPr/>
                    </p:nvCxnSpPr>
                    <p:spPr>
                      <a:xfrm>
                        <a:off x="6932816" y="2499360"/>
                        <a:ext cx="9161" cy="2378622"/>
                      </a:xfrm>
                      <a:prstGeom prst="line">
                        <a:avLst/>
                      </a:prstGeom>
                      <a:ln>
                        <a:solidFill>
                          <a:srgbClr val="C00000"/>
                        </a:solidFill>
                        <a:prstDash val="sysDash"/>
                        <a:headEnd type="none"/>
                        <a:tailEnd type="none"/>
                      </a:ln>
                    </p:spPr>
                    <p:style>
                      <a:lnRef idx="3">
                        <a:schemeClr val="accent6"/>
                      </a:lnRef>
                      <a:fillRef idx="0">
                        <a:schemeClr val="accent6"/>
                      </a:fillRef>
                      <a:effectRef idx="2">
                        <a:schemeClr val="accent6"/>
                      </a:effectRef>
                      <a:fontRef idx="minor">
                        <a:schemeClr val="tx1"/>
                      </a:fontRef>
                    </p:style>
                  </p:cxnSp>
                  <p:cxnSp>
                    <p:nvCxnSpPr>
                      <p:cNvPr id="45" name="直接箭头连接符 44"/>
                      <p:cNvCxnSpPr/>
                      <p:nvPr/>
                    </p:nvCxnSpPr>
                    <p:spPr>
                      <a:xfrm>
                        <a:off x="6735864" y="2504902"/>
                        <a:ext cx="193962" cy="0"/>
                      </a:xfrm>
                      <a:prstGeom prst="straightConnector1">
                        <a:avLst/>
                      </a:prstGeom>
                      <a:ln>
                        <a:solidFill>
                          <a:srgbClr val="C00000"/>
                        </a:solidFill>
                        <a:prstDash val="sysDash"/>
                        <a:headEnd type="triangle"/>
                        <a:tailEnd type="none"/>
                      </a:ln>
                    </p:spPr>
                    <p:style>
                      <a:lnRef idx="3">
                        <a:schemeClr val="accent2"/>
                      </a:lnRef>
                      <a:fillRef idx="0">
                        <a:schemeClr val="accent2"/>
                      </a:fillRef>
                      <a:effectRef idx="2">
                        <a:schemeClr val="accent2"/>
                      </a:effectRef>
                      <a:fontRef idx="minor">
                        <a:schemeClr val="tx1"/>
                      </a:fontRef>
                    </p:style>
                  </p:cxnSp>
                  <p:cxnSp>
                    <p:nvCxnSpPr>
                      <p:cNvPr id="46" name="直接箭头连接符 45"/>
                      <p:cNvCxnSpPr/>
                      <p:nvPr/>
                    </p:nvCxnSpPr>
                    <p:spPr>
                      <a:xfrm>
                        <a:off x="6748336" y="2989377"/>
                        <a:ext cx="193962" cy="0"/>
                      </a:xfrm>
                      <a:prstGeom prst="straightConnector1">
                        <a:avLst/>
                      </a:prstGeom>
                      <a:ln>
                        <a:solidFill>
                          <a:srgbClr val="C00000"/>
                        </a:solidFill>
                        <a:prstDash val="sysDash"/>
                        <a:headEnd type="triangle"/>
                        <a:tailEnd type="none"/>
                      </a:ln>
                    </p:spPr>
                    <p:style>
                      <a:lnRef idx="3">
                        <a:schemeClr val="accent2"/>
                      </a:lnRef>
                      <a:fillRef idx="0">
                        <a:schemeClr val="accent2"/>
                      </a:fillRef>
                      <a:effectRef idx="2">
                        <a:schemeClr val="accent2"/>
                      </a:effectRef>
                      <a:fontRef idx="minor">
                        <a:schemeClr val="tx1"/>
                      </a:fontRef>
                    </p:style>
                  </p:cxnSp>
                  <p:cxnSp>
                    <p:nvCxnSpPr>
                      <p:cNvPr id="47" name="直接箭头连接符 46"/>
                      <p:cNvCxnSpPr/>
                      <p:nvPr/>
                    </p:nvCxnSpPr>
                    <p:spPr>
                      <a:xfrm>
                        <a:off x="6755153" y="3466412"/>
                        <a:ext cx="193962" cy="0"/>
                      </a:xfrm>
                      <a:prstGeom prst="straightConnector1">
                        <a:avLst/>
                      </a:prstGeom>
                      <a:ln>
                        <a:solidFill>
                          <a:srgbClr val="C00000"/>
                        </a:solidFill>
                        <a:prstDash val="sysDash"/>
                        <a:headEnd type="triangle"/>
                        <a:tailEnd type="none"/>
                      </a:ln>
                    </p:spPr>
                    <p:style>
                      <a:lnRef idx="3">
                        <a:schemeClr val="accent2"/>
                      </a:lnRef>
                      <a:fillRef idx="0">
                        <a:schemeClr val="accent2"/>
                      </a:fillRef>
                      <a:effectRef idx="2">
                        <a:schemeClr val="accent2"/>
                      </a:effectRef>
                      <a:fontRef idx="minor">
                        <a:schemeClr val="tx1"/>
                      </a:fontRef>
                    </p:style>
                  </p:cxnSp>
                  <p:cxnSp>
                    <p:nvCxnSpPr>
                      <p:cNvPr id="48" name="直接箭头连接符 47"/>
                      <p:cNvCxnSpPr/>
                      <p:nvPr/>
                    </p:nvCxnSpPr>
                    <p:spPr>
                      <a:xfrm>
                        <a:off x="6732772" y="3903782"/>
                        <a:ext cx="193962" cy="0"/>
                      </a:xfrm>
                      <a:prstGeom prst="straightConnector1">
                        <a:avLst/>
                      </a:prstGeom>
                      <a:ln>
                        <a:solidFill>
                          <a:srgbClr val="C00000"/>
                        </a:solidFill>
                        <a:prstDash val="sysDash"/>
                        <a:headEnd type="triangle"/>
                        <a:tailEnd type="none"/>
                      </a:ln>
                    </p:spPr>
                    <p:style>
                      <a:lnRef idx="3">
                        <a:schemeClr val="accent2"/>
                      </a:lnRef>
                      <a:fillRef idx="0">
                        <a:schemeClr val="accent2"/>
                      </a:fillRef>
                      <a:effectRef idx="2">
                        <a:schemeClr val="accent2"/>
                      </a:effectRef>
                      <a:fontRef idx="minor">
                        <a:schemeClr val="tx1"/>
                      </a:fontRef>
                    </p:style>
                  </p:cxnSp>
                  <p:cxnSp>
                    <p:nvCxnSpPr>
                      <p:cNvPr id="49" name="直接箭头连接符 48"/>
                      <p:cNvCxnSpPr/>
                      <p:nvPr/>
                    </p:nvCxnSpPr>
                    <p:spPr>
                      <a:xfrm>
                        <a:off x="6748121" y="4274099"/>
                        <a:ext cx="193962" cy="0"/>
                      </a:xfrm>
                      <a:prstGeom prst="straightConnector1">
                        <a:avLst/>
                      </a:prstGeom>
                      <a:ln>
                        <a:solidFill>
                          <a:srgbClr val="C00000"/>
                        </a:solidFill>
                        <a:prstDash val="sysDash"/>
                        <a:headEnd type="triangle"/>
                        <a:tailEnd type="none"/>
                      </a:ln>
                    </p:spPr>
                    <p:style>
                      <a:lnRef idx="3">
                        <a:schemeClr val="accent2"/>
                      </a:lnRef>
                      <a:fillRef idx="0">
                        <a:schemeClr val="accent2"/>
                      </a:fillRef>
                      <a:effectRef idx="2">
                        <a:schemeClr val="accent2"/>
                      </a:effectRef>
                      <a:fontRef idx="minor">
                        <a:schemeClr val="tx1"/>
                      </a:fontRef>
                    </p:style>
                  </p:cxnSp>
                </p:grpSp>
                <p:cxnSp>
                  <p:nvCxnSpPr>
                    <p:cNvPr id="42" name="直接连接符 41"/>
                    <p:cNvCxnSpPr>
                      <a:stCxn id="31" idx="3"/>
                    </p:cNvCxnSpPr>
                    <p:nvPr/>
                  </p:nvCxnSpPr>
                  <p:spPr>
                    <a:xfrm>
                      <a:off x="9881919" y="5617581"/>
                      <a:ext cx="589347" cy="0"/>
                    </a:xfrm>
                    <a:prstGeom prst="line">
                      <a:avLst/>
                    </a:prstGeom>
                    <a:ln>
                      <a:solidFill>
                        <a:srgbClr val="C00000"/>
                      </a:solidFill>
                      <a:prstDash val="sysDash"/>
                      <a:headEnd type="none"/>
                      <a:tailEnd type="none"/>
                    </a:ln>
                  </p:spPr>
                  <p:style>
                    <a:lnRef idx="3">
                      <a:schemeClr val="accent6"/>
                    </a:lnRef>
                    <a:fillRef idx="0">
                      <a:schemeClr val="accent6"/>
                    </a:fillRef>
                    <a:effectRef idx="2">
                      <a:schemeClr val="accent6"/>
                    </a:effectRef>
                    <a:fontRef idx="minor">
                      <a:schemeClr val="tx1"/>
                    </a:fontRef>
                  </p:style>
                </p:cxnSp>
                <p:cxnSp>
                  <p:nvCxnSpPr>
                    <p:cNvPr id="43" name="直接箭头连接符 42"/>
                    <p:cNvCxnSpPr/>
                    <p:nvPr/>
                  </p:nvCxnSpPr>
                  <p:spPr>
                    <a:xfrm flipV="1">
                      <a:off x="10471266" y="4477501"/>
                      <a:ext cx="1" cy="1144659"/>
                    </a:xfrm>
                    <a:prstGeom prst="straightConnector1">
                      <a:avLst/>
                    </a:prstGeom>
                    <a:ln>
                      <a:solidFill>
                        <a:srgbClr val="C00000"/>
                      </a:solidFill>
                      <a:prstDash val="sysDash"/>
                      <a:headEnd type="none"/>
                      <a:tailEnd type="triangle"/>
                    </a:ln>
                  </p:spPr>
                  <p:style>
                    <a:lnRef idx="3">
                      <a:schemeClr val="accent6"/>
                    </a:lnRef>
                    <a:fillRef idx="0">
                      <a:schemeClr val="accent6"/>
                    </a:fillRef>
                    <a:effectRef idx="2">
                      <a:schemeClr val="accent6"/>
                    </a:effectRef>
                    <a:fontRef idx="minor">
                      <a:schemeClr val="tx1"/>
                    </a:fontRef>
                  </p:style>
                </p:cxnSp>
              </p:grpSp>
              <p:grpSp>
                <p:nvGrpSpPr>
                  <p:cNvPr id="36" name="组合 35"/>
                  <p:cNvGrpSpPr/>
                  <p:nvPr/>
                </p:nvGrpSpPr>
                <p:grpSpPr>
                  <a:xfrm>
                    <a:off x="3422351" y="2078969"/>
                    <a:ext cx="7304265" cy="1087865"/>
                    <a:chOff x="3422351" y="2078969"/>
                    <a:chExt cx="7304265" cy="1087865"/>
                  </a:xfrm>
                </p:grpSpPr>
                <p:cxnSp>
                  <p:nvCxnSpPr>
                    <p:cNvPr id="37" name="直接连接符 36"/>
                    <p:cNvCxnSpPr/>
                    <p:nvPr/>
                  </p:nvCxnSpPr>
                  <p:spPr>
                    <a:xfrm flipV="1">
                      <a:off x="10213145" y="2536967"/>
                      <a:ext cx="0" cy="626025"/>
                    </a:xfrm>
                    <a:prstGeom prst="line">
                      <a:avLst/>
                    </a:prstGeom>
                    <a:ln>
                      <a:solidFill>
                        <a:srgbClr val="C00000"/>
                      </a:solidFill>
                      <a:prstDash val="sysDash"/>
                      <a:headEnd type="none"/>
                      <a:tailEnd type="none"/>
                    </a:ln>
                  </p:spPr>
                  <p:style>
                    <a:lnRef idx="3">
                      <a:schemeClr val="accent6"/>
                    </a:lnRef>
                    <a:fillRef idx="0">
                      <a:schemeClr val="accent6"/>
                    </a:fillRef>
                    <a:effectRef idx="2">
                      <a:schemeClr val="accent6"/>
                    </a:effectRef>
                    <a:fontRef idx="minor">
                      <a:schemeClr val="tx1"/>
                    </a:fontRef>
                  </p:style>
                </p:cxnSp>
                <p:cxnSp>
                  <p:nvCxnSpPr>
                    <p:cNvPr id="38" name="直接连接符 37"/>
                    <p:cNvCxnSpPr/>
                    <p:nvPr/>
                  </p:nvCxnSpPr>
                  <p:spPr>
                    <a:xfrm flipV="1">
                      <a:off x="10726616" y="2078969"/>
                      <a:ext cx="0" cy="1087865"/>
                    </a:xfrm>
                    <a:prstGeom prst="line">
                      <a:avLst/>
                    </a:prstGeom>
                    <a:ln>
                      <a:solidFill>
                        <a:srgbClr val="C00000"/>
                      </a:solidFill>
                      <a:prstDash val="sysDash"/>
                      <a:headEnd type="none"/>
                      <a:tailEnd type="none"/>
                    </a:ln>
                  </p:spPr>
                  <p:style>
                    <a:lnRef idx="3">
                      <a:schemeClr val="accent6"/>
                    </a:lnRef>
                    <a:fillRef idx="0">
                      <a:schemeClr val="accent6"/>
                    </a:fillRef>
                    <a:effectRef idx="2">
                      <a:schemeClr val="accent6"/>
                    </a:effectRef>
                    <a:fontRef idx="minor">
                      <a:schemeClr val="tx1"/>
                    </a:fontRef>
                  </p:style>
                </p:cxnSp>
                <p:cxnSp>
                  <p:nvCxnSpPr>
                    <p:cNvPr id="39" name="直接箭头连接符 38"/>
                    <p:cNvCxnSpPr/>
                    <p:nvPr/>
                  </p:nvCxnSpPr>
                  <p:spPr>
                    <a:xfrm flipH="1">
                      <a:off x="5883338" y="2536967"/>
                      <a:ext cx="4329807" cy="0"/>
                    </a:xfrm>
                    <a:prstGeom prst="straightConnector1">
                      <a:avLst/>
                    </a:prstGeom>
                    <a:ln>
                      <a:solidFill>
                        <a:srgbClr val="C00000"/>
                      </a:solidFill>
                      <a:prstDash val="sysDash"/>
                      <a:headEnd type="none"/>
                      <a:tailEnd type="triangle"/>
                    </a:ln>
                  </p:spPr>
                  <p:style>
                    <a:lnRef idx="3">
                      <a:schemeClr val="accent6"/>
                    </a:lnRef>
                    <a:fillRef idx="0">
                      <a:schemeClr val="accent6"/>
                    </a:fillRef>
                    <a:effectRef idx="2">
                      <a:schemeClr val="accent6"/>
                    </a:effectRef>
                    <a:fontRef idx="minor">
                      <a:schemeClr val="tx1"/>
                    </a:fontRef>
                  </p:style>
                </p:cxnSp>
                <p:cxnSp>
                  <p:nvCxnSpPr>
                    <p:cNvPr id="40" name="直接箭头连接符 39"/>
                    <p:cNvCxnSpPr/>
                    <p:nvPr/>
                  </p:nvCxnSpPr>
                  <p:spPr>
                    <a:xfrm flipH="1" flipV="1">
                      <a:off x="3422351" y="2078969"/>
                      <a:ext cx="7304265" cy="3049"/>
                    </a:xfrm>
                    <a:prstGeom prst="straightConnector1">
                      <a:avLst/>
                    </a:prstGeom>
                    <a:ln>
                      <a:solidFill>
                        <a:srgbClr val="C00000"/>
                      </a:solidFill>
                      <a:prstDash val="sysDash"/>
                      <a:headEnd type="none"/>
                      <a:tailEnd type="triangle"/>
                    </a:ln>
                  </p:spPr>
                  <p:style>
                    <a:lnRef idx="3">
                      <a:schemeClr val="accent6"/>
                    </a:lnRef>
                    <a:fillRef idx="0">
                      <a:schemeClr val="accent6"/>
                    </a:fillRef>
                    <a:effectRef idx="2">
                      <a:schemeClr val="accent6"/>
                    </a:effectRef>
                    <a:fontRef idx="minor">
                      <a:schemeClr val="tx1"/>
                    </a:fontRef>
                  </p:style>
                </p:cxnSp>
              </p:grpSp>
            </p:grpSp>
          </p:grpSp>
          <p:sp>
            <p:nvSpPr>
              <p:cNvPr id="31" name="矩形 30"/>
              <p:cNvSpPr/>
              <p:nvPr/>
            </p:nvSpPr>
            <p:spPr>
              <a:xfrm>
                <a:off x="5939608" y="4902961"/>
                <a:ext cx="1471832" cy="33494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defTabSz="685800" fontAlgn="auto">
                  <a:spcBef>
                    <a:spcPts val="0"/>
                  </a:spcBef>
                  <a:spcAft>
                    <a:spcPts val="0"/>
                  </a:spcAft>
                </a:pPr>
                <a:r>
                  <a:rPr lang="zh-CN" altLang="en-US" sz="1350" dirty="0">
                    <a:solidFill>
                      <a:prstClr val="white"/>
                    </a:solidFill>
                    <a:latin typeface="等线" panose="020F0502020204030204"/>
                    <a:ea typeface="等线" panose="02010600030101010101" pitchFamily="2" charset="-122"/>
                  </a:rPr>
                  <a:t>卫生服务系统</a:t>
                </a:r>
              </a:p>
            </p:txBody>
          </p:sp>
        </p:grpSp>
        <p:sp>
          <p:nvSpPr>
            <p:cNvPr id="11" name="文本框 10"/>
            <p:cNvSpPr txBox="1"/>
            <p:nvPr/>
          </p:nvSpPr>
          <p:spPr>
            <a:xfrm>
              <a:off x="495933" y="5956729"/>
              <a:ext cx="3765688" cy="523220"/>
            </a:xfrm>
            <a:prstGeom prst="rect">
              <a:avLst/>
            </a:prstGeom>
            <a:noFill/>
          </p:spPr>
          <p:txBody>
            <a:bodyPr wrap="square" rtlCol="0">
              <a:spAutoFit/>
            </a:bodyPr>
            <a:lstStyle/>
            <a:p>
              <a:pPr algn="ctr"/>
              <a:r>
                <a:rPr lang="zh-CN" altLang="en-US" sz="2800" dirty="0"/>
                <a:t>根本性健康决定因素</a:t>
              </a:r>
            </a:p>
          </p:txBody>
        </p:sp>
        <p:sp>
          <p:nvSpPr>
            <p:cNvPr id="12" name="文本框 11"/>
            <p:cNvSpPr txBox="1"/>
            <p:nvPr/>
          </p:nvSpPr>
          <p:spPr>
            <a:xfrm>
              <a:off x="4641173" y="5686290"/>
              <a:ext cx="2193373" cy="1139323"/>
            </a:xfrm>
            <a:prstGeom prst="rect">
              <a:avLst/>
            </a:prstGeom>
            <a:noFill/>
          </p:spPr>
          <p:txBody>
            <a:bodyPr wrap="square" rtlCol="0">
              <a:spAutoFit/>
            </a:bodyPr>
            <a:lstStyle/>
            <a:p>
              <a:pPr algn="ctr"/>
              <a:r>
                <a:rPr lang="zh-CN" altLang="en-US" sz="2800" dirty="0">
                  <a:solidFill>
                    <a:schemeClr val="accent4">
                      <a:lumMod val="20000"/>
                      <a:lumOff val="80000"/>
                    </a:schemeClr>
                  </a:solidFill>
                </a:rPr>
                <a:t>直接性健康决定因素</a:t>
              </a:r>
            </a:p>
          </p:txBody>
        </p:sp>
      </p:grpSp>
    </p:spTree>
  </p:cSld>
  <p:clrMapOvr>
    <a:masterClrMapping/>
  </p:clrMapOvr>
  <p:transition spd="med">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bwMode="auto">
          <a:xfrm>
            <a:off x="1692275" y="260350"/>
            <a:ext cx="720020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i="0" dirty="0"/>
              <a:t>大健康的理念</a:t>
            </a:r>
          </a:p>
        </p:txBody>
      </p:sp>
      <p:sp>
        <p:nvSpPr>
          <p:cNvPr id="43011" name="文本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要依靠全社会的共同努力。</a:t>
            </a:r>
          </a:p>
          <a:p>
            <a:pPr eaLnBrk="1" hangingPunct="1"/>
            <a:r>
              <a:rPr lang="zh-CN" altLang="en-US" dirty="0"/>
              <a:t>需要形成一种新的协调工作模式，尽可能地联合政府各个部门、非政府组织、各种社会团体和社区居民的力量，从多个环节同时着手，共同应对城市中的优先健康议题</a:t>
            </a:r>
            <a:r>
              <a:rPr lang="en-US" altLang="zh-CN" dirty="0">
                <a:solidFill>
                  <a:srgbClr val="C00000"/>
                </a:solidFill>
              </a:rPr>
              <a:t>-</a:t>
            </a:r>
            <a:r>
              <a:rPr lang="zh-CN" altLang="en-US" dirty="0">
                <a:solidFill>
                  <a:srgbClr val="C00000"/>
                </a:solidFill>
              </a:rPr>
              <a:t>健康共治</a:t>
            </a:r>
            <a:r>
              <a:rPr lang="zh-CN" altLang="en-US" dirty="0"/>
              <a:t>。</a:t>
            </a:r>
          </a:p>
        </p:txBody>
      </p:sp>
    </p:spTree>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xfrm>
            <a:off x="1619250" y="260350"/>
            <a:ext cx="7417246"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健康共治（</a:t>
            </a:r>
            <a:r>
              <a:rPr lang="en-US" altLang="zh-CN" sz="3200" dirty="0"/>
              <a:t>governance for health)</a:t>
            </a:r>
            <a:endParaRPr lang="zh-CN" altLang="en-US" sz="3200" dirty="0"/>
          </a:p>
        </p:txBody>
      </p:sp>
      <p:sp>
        <p:nvSpPr>
          <p:cNvPr id="44035" name="文本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400" dirty="0"/>
              <a:t>指中央及各级政府及其相关部门以</a:t>
            </a:r>
            <a:r>
              <a:rPr lang="zh-CN" altLang="en-US" sz="2400" dirty="0">
                <a:solidFill>
                  <a:srgbClr val="006699"/>
                </a:solidFill>
              </a:rPr>
              <a:t>整个政府和全社会</a:t>
            </a:r>
            <a:r>
              <a:rPr lang="zh-CN" altLang="en-US" sz="2400" dirty="0"/>
              <a:t>的方式引导社会组织、企业和公众为了健康和福祉而共同采取的行动。</a:t>
            </a:r>
            <a:endParaRPr lang="en-US" altLang="zh-CN" sz="2400" dirty="0"/>
          </a:p>
          <a:p>
            <a:r>
              <a:rPr lang="zh-CN" altLang="en-US" sz="2400" dirty="0" smtClean="0"/>
              <a:t>强调</a:t>
            </a:r>
            <a:r>
              <a:rPr lang="zh-CN" altLang="en-US" sz="2400" dirty="0"/>
              <a:t>健康发展的全面性、公平性和协同性，要求</a:t>
            </a:r>
            <a:r>
              <a:rPr lang="zh-CN" altLang="en-US" sz="2400" dirty="0">
                <a:solidFill>
                  <a:schemeClr val="bg2"/>
                </a:solidFill>
              </a:rPr>
              <a:t>政府主动与非政府组织、公共和私营组织以及公民一起</a:t>
            </a:r>
            <a:r>
              <a:rPr lang="zh-CN" altLang="en-US" sz="2400" dirty="0"/>
              <a:t>为了健康和福祉这个全社会的共同利益而联合行动；</a:t>
            </a:r>
            <a:endParaRPr lang="en-US" altLang="zh-CN" sz="2400" dirty="0"/>
          </a:p>
          <a:p>
            <a:r>
              <a:rPr lang="zh-CN" altLang="en-US" sz="2400" dirty="0"/>
              <a:t>强调以</a:t>
            </a:r>
            <a:r>
              <a:rPr lang="zh-CN" altLang="en-US" sz="2400" dirty="0">
                <a:solidFill>
                  <a:srgbClr val="C00000"/>
                </a:solidFill>
              </a:rPr>
              <a:t>“整个政府和全社会的路径”（</a:t>
            </a:r>
            <a:r>
              <a:rPr lang="en-US" altLang="zh-CN" sz="2400" dirty="0">
                <a:solidFill>
                  <a:srgbClr val="C00000"/>
                </a:solidFill>
              </a:rPr>
              <a:t>whole-of-governments and whole-of-society approach</a:t>
            </a:r>
            <a:r>
              <a:rPr lang="zh-CN" altLang="en-US" sz="2400" dirty="0">
                <a:solidFill>
                  <a:srgbClr val="C00000"/>
                </a:solidFill>
              </a:rPr>
              <a:t>）</a:t>
            </a:r>
            <a:r>
              <a:rPr lang="zh-CN" altLang="en-US" sz="2400" dirty="0"/>
              <a:t>来应对当今社会所面临的健康问题和挑战，突出全球、国家、地方和社会事务的共治，并为此构建多元主体共同参与的平台、完善多元主体平等协商的机制，从而激发社会活力，而落脚点是全体人民的健康和福祉。</a:t>
            </a:r>
          </a:p>
        </p:txBody>
      </p:sp>
    </p:spTree>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日期占位符 1"/>
          <p:cNvSpPr>
            <a:spLocks noGrp="1"/>
          </p:cNvSpPr>
          <p:nvPr>
            <p:ph type="dt" sz="quarter" idx="4294967295"/>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fld id="{007CE418-6248-489C-AE80-34BE670D5B29}" type="datetime1">
              <a:rPr lang="zh-CN" altLang="en-US" sz="1200">
                <a:solidFill>
                  <a:srgbClr val="898989"/>
                </a:solidFill>
              </a:rPr>
              <a:pPr/>
              <a:t>2021/3/17</a:t>
            </a:fld>
            <a:endParaRPr lang="en-US" altLang="zh-CN" sz="1200">
              <a:solidFill>
                <a:srgbClr val="898989"/>
              </a:solidFill>
            </a:endParaRPr>
          </a:p>
        </p:txBody>
      </p:sp>
      <p:sp>
        <p:nvSpPr>
          <p:cNvPr id="3" name="灯片编号占位符 2"/>
          <p:cNvSpPr>
            <a:spLocks noGrp="1"/>
          </p:cNvSpPr>
          <p:nvPr>
            <p:ph type="sldNum" sz="quarter" idx="4294967295"/>
          </p:nvPr>
        </p:nvSpPr>
        <p:spPr>
          <a:xfrm>
            <a:off x="6553200" y="6356350"/>
            <a:ext cx="2133600" cy="365125"/>
          </a:xfrm>
          <a:prstGeom prst="rect">
            <a:avLst/>
          </a:prstGeom>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fld id="{A5ACE67B-9621-41F7-812B-6B722AA9A40C}" type="slidenum">
              <a:rPr lang="en-US" altLang="zh-CN" smtClean="0">
                <a:solidFill>
                  <a:srgbClr val="898989"/>
                </a:solidFill>
                <a:latin typeface="Calibri" pitchFamily="34" charset="0"/>
              </a:rPr>
              <a:pPr>
                <a:defRPr/>
              </a:pPr>
              <a:t>65</a:t>
            </a:fld>
            <a:endParaRPr lang="en-US" altLang="zh-CN" sz="1600" b="1">
              <a:solidFill>
                <a:srgbClr val="898989"/>
              </a:solidFill>
              <a:effectLst>
                <a:outerShdw blurRad="38100" dist="38100" dir="2700000" algn="tl">
                  <a:srgbClr val="C0C0C0"/>
                </a:outerShdw>
              </a:effectLst>
              <a:latin typeface="Calibri" pitchFamily="34" charset="0"/>
              <a:ea typeface="华文新魏" pitchFamily="2" charset="-122"/>
            </a:endParaRPr>
          </a:p>
        </p:txBody>
      </p:sp>
      <p:sp>
        <p:nvSpPr>
          <p:cNvPr id="2" name="标题 1"/>
          <p:cNvSpPr>
            <a:spLocks noGrp="1"/>
          </p:cNvSpPr>
          <p:nvPr>
            <p:ph type="title"/>
          </p:nvPr>
        </p:nvSpPr>
        <p:spPr/>
        <p:txBody>
          <a:bodyPr/>
          <a:lstStyle/>
          <a:p>
            <a:r>
              <a:rPr lang="zh-CN" altLang="en-US" i="0" dirty="0"/>
              <a:t>健康共治与健康教育</a:t>
            </a: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547"/>
            <a:ext cx="6840760" cy="4608512"/>
          </a:xfrm>
          <a:prstGeom prst="rect">
            <a:avLst/>
          </a:prstGeom>
          <a:noFill/>
          <a:ln>
            <a:noFill/>
          </a:ln>
        </p:spPr>
      </p:pic>
    </p:spTree>
  </p:cSld>
  <p:clrMapOvr>
    <a:masterClrMapping/>
  </p:clrMapOvr>
  <p:transition spd="slow">
    <p:circl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健康咨询</a:t>
            </a:r>
            <a:r>
              <a:rPr lang="en-US" altLang="zh-CN" dirty="0"/>
              <a:t>——</a:t>
            </a:r>
            <a:r>
              <a:rPr lang="zh-CN" altLang="en-US" dirty="0"/>
              <a:t>临床预防服务的内容之一</a:t>
            </a:r>
          </a:p>
        </p:txBody>
      </p:sp>
      <p:sp>
        <p:nvSpPr>
          <p:cNvPr id="3" name="内容占位符 2"/>
          <p:cNvSpPr>
            <a:spLocks noGrp="1"/>
          </p:cNvSpPr>
          <p:nvPr>
            <p:ph idx="1"/>
          </p:nvPr>
        </p:nvSpPr>
        <p:spPr/>
        <p:txBody>
          <a:bodyPr/>
          <a:lstStyle/>
          <a:p>
            <a:r>
              <a:rPr lang="zh-CN" altLang="en-US" dirty="0"/>
              <a:t>咨询</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Consultation</a:t>
            </a:r>
            <a:r>
              <a:rPr lang="zh-CN" altLang="en-US" dirty="0">
                <a:latin typeface="Times New Roman" panose="02020603050405020304" pitchFamily="18" charset="0"/>
                <a:cs typeface="Times New Roman" panose="02020603050405020304" pitchFamily="18" charset="0"/>
              </a:rPr>
              <a:t>）</a:t>
            </a:r>
            <a:r>
              <a:rPr lang="zh-CN" altLang="en-US" dirty="0"/>
              <a:t>指的是一个有需求的个体（通常是患者）与一个能提供支持和鼓励的个体（咨询者）接触，通过讨论使有需求的个体获得自信并找到解决问题的办法。</a:t>
            </a:r>
            <a:endParaRPr lang="en-US" altLang="zh-CN" dirty="0"/>
          </a:p>
          <a:p>
            <a:r>
              <a:rPr lang="zh-CN" altLang="en-US" dirty="0"/>
              <a:t>健康咨询是临床场所尤其是基层卫生保健机构帮助个体及家庭改变不良行为最常用的一种健康教育方式。</a:t>
            </a:r>
          </a:p>
        </p:txBody>
      </p:sp>
    </p:spTree>
    <p:extLst>
      <p:ext uri="{BB962C8B-B14F-4D97-AF65-F5344CB8AC3E}">
        <p14:creationId xmlns:p14="http://schemas.microsoft.com/office/powerpoint/2010/main" val="2551286393"/>
      </p:ext>
    </p:extLst>
  </p:cSld>
  <p:clrMapOvr>
    <a:masterClrMapping/>
  </p:clrMapOvr>
  <p:transition spd="slow">
    <p:circl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85800" y="3810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9" tIns="46030" rIns="92059" bIns="46030" anchor="ct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eaLnBrk="1" hangingPunct="1"/>
            <a:r>
              <a:rPr kumimoji="1" lang="zh-CN" altLang="en-US" sz="3900" b="1" dirty="0">
                <a:solidFill>
                  <a:srgbClr val="0099CC"/>
                </a:solidFill>
                <a:latin typeface="黑体" pitchFamily="2" charset="-122"/>
                <a:ea typeface="黑体" pitchFamily="2" charset="-122"/>
              </a:rPr>
              <a:t>健康咨询的</a:t>
            </a:r>
            <a:r>
              <a:rPr kumimoji="1" lang="en-US" altLang="zh-CN" sz="3900" b="1" dirty="0">
                <a:solidFill>
                  <a:srgbClr val="0099CC"/>
                </a:solidFill>
                <a:latin typeface="黑体" pitchFamily="2" charset="-122"/>
                <a:ea typeface="黑体" pitchFamily="2" charset="-122"/>
              </a:rPr>
              <a:t>5A</a:t>
            </a:r>
            <a:r>
              <a:rPr kumimoji="1" lang="zh-CN" altLang="en-US" sz="3900" b="1" dirty="0">
                <a:solidFill>
                  <a:srgbClr val="0099CC"/>
                </a:solidFill>
                <a:latin typeface="黑体" pitchFamily="2" charset="-122"/>
                <a:ea typeface="黑体" pitchFamily="2" charset="-122"/>
              </a:rPr>
              <a:t>模式</a:t>
            </a:r>
          </a:p>
        </p:txBody>
      </p:sp>
      <p:sp>
        <p:nvSpPr>
          <p:cNvPr id="38915" name="Text Box 13"/>
          <p:cNvSpPr txBox="1">
            <a:spLocks noChangeArrowheads="1"/>
          </p:cNvSpPr>
          <p:nvPr/>
        </p:nvSpPr>
        <p:spPr bwMode="auto">
          <a:xfrm>
            <a:off x="3352800" y="2743200"/>
            <a:ext cx="2514600" cy="2801938"/>
          </a:xfrm>
          <a:prstGeom prst="rect">
            <a:avLst/>
          </a:prstGeom>
          <a:noFill/>
          <a:ln w="101600">
            <a:solidFill>
              <a:srgbClr val="00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24" tIns="45712" rIns="91424" bIns="45712">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spcBef>
                <a:spcPct val="50000"/>
              </a:spcBef>
            </a:pPr>
            <a:r>
              <a:rPr lang="zh-CN" altLang="en-US" sz="2100" b="1">
                <a:solidFill>
                  <a:srgbClr val="006600"/>
                </a:solidFill>
                <a:latin typeface="黑体" pitchFamily="2" charset="-122"/>
                <a:ea typeface="黑体" pitchFamily="2" charset="-122"/>
              </a:rPr>
              <a:t>行动计划</a:t>
            </a:r>
            <a:r>
              <a:rPr lang="zh-CN" altLang="en-US" sz="2100">
                <a:solidFill>
                  <a:srgbClr val="006600"/>
                </a:solidFill>
                <a:latin typeface="黑体" pitchFamily="2" charset="-122"/>
                <a:ea typeface="黑体" pitchFamily="2" charset="-122"/>
              </a:rPr>
              <a:t>：</a:t>
            </a:r>
          </a:p>
          <a:p>
            <a:pPr>
              <a:spcBef>
                <a:spcPct val="50000"/>
              </a:spcBef>
            </a:pPr>
            <a:r>
              <a:rPr lang="en-US" altLang="zh-CN" sz="1600">
                <a:solidFill>
                  <a:srgbClr val="000066"/>
                </a:solidFill>
                <a:latin typeface="黑体" pitchFamily="2" charset="-122"/>
                <a:ea typeface="黑体" pitchFamily="2" charset="-122"/>
              </a:rPr>
              <a:t>1.</a:t>
            </a:r>
            <a:r>
              <a:rPr lang="zh-CN" altLang="en-US" sz="1600">
                <a:solidFill>
                  <a:srgbClr val="000066"/>
                </a:solidFill>
                <a:latin typeface="黑体" pitchFamily="2" charset="-122"/>
                <a:ea typeface="黑体" pitchFamily="2" charset="-122"/>
              </a:rPr>
              <a:t>目标</a:t>
            </a:r>
          </a:p>
          <a:p>
            <a:pPr>
              <a:spcBef>
                <a:spcPct val="50000"/>
              </a:spcBef>
            </a:pPr>
            <a:r>
              <a:rPr lang="en-US" altLang="zh-CN" sz="1600">
                <a:solidFill>
                  <a:srgbClr val="000066"/>
                </a:solidFill>
                <a:latin typeface="黑体" pitchFamily="2" charset="-122"/>
                <a:ea typeface="黑体" pitchFamily="2" charset="-122"/>
              </a:rPr>
              <a:t>2.</a:t>
            </a:r>
            <a:r>
              <a:rPr lang="zh-CN" altLang="en-US" sz="1600">
                <a:solidFill>
                  <a:srgbClr val="000066"/>
                </a:solidFill>
                <a:latin typeface="黑体" pitchFamily="2" charset="-122"/>
                <a:ea typeface="黑体" pitchFamily="2" charset="-122"/>
              </a:rPr>
              <a:t>具体行动计划：</a:t>
            </a:r>
          </a:p>
          <a:p>
            <a:pPr>
              <a:spcBef>
                <a:spcPct val="50000"/>
              </a:spcBef>
            </a:pPr>
            <a:r>
              <a:rPr lang="zh-CN" altLang="en-US" sz="1200">
                <a:solidFill>
                  <a:srgbClr val="000066"/>
                </a:solidFill>
                <a:latin typeface="黑体" pitchFamily="2" charset="-122"/>
                <a:ea typeface="黑体" pitchFamily="2" charset="-122"/>
              </a:rPr>
              <a:t>  </a:t>
            </a:r>
            <a:r>
              <a:rPr lang="en-US" altLang="zh-CN" sz="1100" b="1">
                <a:solidFill>
                  <a:srgbClr val="000066"/>
                </a:solidFill>
                <a:latin typeface="黑体" pitchFamily="2" charset="-122"/>
                <a:ea typeface="黑体" pitchFamily="2" charset="-122"/>
              </a:rPr>
              <a:t>-</a:t>
            </a:r>
            <a:r>
              <a:rPr lang="zh-CN" altLang="en-US" sz="1100" b="1">
                <a:solidFill>
                  <a:srgbClr val="000066"/>
                </a:solidFill>
                <a:latin typeface="黑体" pitchFamily="2" charset="-122"/>
                <a:ea typeface="黑体" pitchFamily="2" charset="-122"/>
              </a:rPr>
              <a:t>做什么：散步</a:t>
            </a:r>
          </a:p>
          <a:p>
            <a:pPr>
              <a:spcBef>
                <a:spcPct val="50000"/>
              </a:spcBef>
            </a:pPr>
            <a:r>
              <a:rPr lang="zh-CN" altLang="en-US" sz="1100" b="1">
                <a:solidFill>
                  <a:srgbClr val="000066"/>
                </a:solidFill>
                <a:latin typeface="黑体" pitchFamily="2" charset="-122"/>
                <a:ea typeface="黑体" pitchFamily="2" charset="-122"/>
              </a:rPr>
              <a:t>  </a:t>
            </a:r>
            <a:r>
              <a:rPr lang="en-US" altLang="zh-CN" sz="1100" b="1">
                <a:solidFill>
                  <a:srgbClr val="000066"/>
                </a:solidFill>
                <a:latin typeface="黑体" pitchFamily="2" charset="-122"/>
                <a:ea typeface="黑体" pitchFamily="2" charset="-122"/>
              </a:rPr>
              <a:t>-</a:t>
            </a:r>
            <a:r>
              <a:rPr lang="zh-CN" altLang="en-US" sz="1100" b="1">
                <a:solidFill>
                  <a:srgbClr val="000066"/>
                </a:solidFill>
                <a:latin typeface="黑体" pitchFamily="2" charset="-122"/>
                <a:ea typeface="黑体" pitchFamily="2" charset="-122"/>
              </a:rPr>
              <a:t>做多少：</a:t>
            </a:r>
            <a:r>
              <a:rPr lang="en-US" altLang="zh-CN" sz="1100" b="1">
                <a:solidFill>
                  <a:srgbClr val="000066"/>
                </a:solidFill>
                <a:latin typeface="黑体" pitchFamily="2" charset="-122"/>
                <a:ea typeface="黑体" pitchFamily="2" charset="-122"/>
              </a:rPr>
              <a:t>30</a:t>
            </a:r>
            <a:r>
              <a:rPr lang="zh-CN" altLang="en-US" sz="1100" b="1">
                <a:solidFill>
                  <a:srgbClr val="000066"/>
                </a:solidFill>
                <a:latin typeface="黑体" pitchFamily="2" charset="-122"/>
                <a:ea typeface="黑体" pitchFamily="2" charset="-122"/>
              </a:rPr>
              <a:t>分钟</a:t>
            </a:r>
          </a:p>
          <a:p>
            <a:pPr>
              <a:spcBef>
                <a:spcPct val="50000"/>
              </a:spcBef>
            </a:pPr>
            <a:r>
              <a:rPr lang="zh-CN" altLang="en-US" sz="1100" b="1">
                <a:solidFill>
                  <a:srgbClr val="000066"/>
                </a:solidFill>
                <a:latin typeface="黑体" pitchFamily="2" charset="-122"/>
                <a:ea typeface="黑体" pitchFamily="2" charset="-122"/>
              </a:rPr>
              <a:t> </a:t>
            </a:r>
            <a:r>
              <a:rPr lang="en-US" altLang="zh-CN" sz="1100" b="1">
                <a:solidFill>
                  <a:srgbClr val="000066"/>
                </a:solidFill>
                <a:latin typeface="黑体" pitchFamily="2" charset="-122"/>
                <a:ea typeface="黑体" pitchFamily="2" charset="-122"/>
              </a:rPr>
              <a:t>-</a:t>
            </a:r>
            <a:r>
              <a:rPr lang="zh-CN" altLang="en-US" sz="1100" b="1">
                <a:solidFill>
                  <a:srgbClr val="000066"/>
                </a:solidFill>
                <a:latin typeface="黑体" pitchFamily="2" charset="-122"/>
                <a:ea typeface="黑体" pitchFamily="2" charset="-122"/>
              </a:rPr>
              <a:t>什么时候做：晚饭后</a:t>
            </a:r>
            <a:r>
              <a:rPr lang="en-US" altLang="zh-CN" sz="1100" b="1">
                <a:solidFill>
                  <a:srgbClr val="000066"/>
                </a:solidFill>
                <a:latin typeface="黑体" pitchFamily="2" charset="-122"/>
                <a:ea typeface="黑体" pitchFamily="2" charset="-122"/>
              </a:rPr>
              <a:t>1</a:t>
            </a:r>
            <a:r>
              <a:rPr lang="zh-CN" altLang="en-US" sz="1100" b="1">
                <a:solidFill>
                  <a:srgbClr val="000066"/>
                </a:solidFill>
                <a:latin typeface="黑体" pitchFamily="2" charset="-122"/>
                <a:ea typeface="黑体" pitchFamily="2" charset="-122"/>
              </a:rPr>
              <a:t>小时</a:t>
            </a:r>
          </a:p>
          <a:p>
            <a:pPr>
              <a:spcBef>
                <a:spcPct val="50000"/>
              </a:spcBef>
            </a:pPr>
            <a:r>
              <a:rPr lang="zh-CN" altLang="en-US" sz="1100" b="1">
                <a:solidFill>
                  <a:srgbClr val="000066"/>
                </a:solidFill>
                <a:latin typeface="黑体" pitchFamily="2" charset="-122"/>
                <a:ea typeface="黑体" pitchFamily="2" charset="-122"/>
              </a:rPr>
              <a:t> </a:t>
            </a:r>
            <a:r>
              <a:rPr lang="en-US" altLang="zh-CN" sz="1100" b="1">
                <a:solidFill>
                  <a:srgbClr val="000066"/>
                </a:solidFill>
                <a:latin typeface="黑体" pitchFamily="2" charset="-122"/>
                <a:ea typeface="黑体" pitchFamily="2" charset="-122"/>
              </a:rPr>
              <a:t>-</a:t>
            </a:r>
            <a:r>
              <a:rPr lang="zh-CN" altLang="en-US" sz="1100" b="1">
                <a:solidFill>
                  <a:srgbClr val="000066"/>
                </a:solidFill>
                <a:latin typeface="黑体" pitchFamily="2" charset="-122"/>
                <a:ea typeface="黑体" pitchFamily="2" charset="-122"/>
              </a:rPr>
              <a:t>一个礼拜做几次：</a:t>
            </a:r>
            <a:r>
              <a:rPr lang="en-US" altLang="zh-CN" sz="1100" b="1">
                <a:solidFill>
                  <a:srgbClr val="000066"/>
                </a:solidFill>
                <a:latin typeface="黑体" pitchFamily="2" charset="-122"/>
                <a:ea typeface="黑体" pitchFamily="2" charset="-122"/>
              </a:rPr>
              <a:t>4</a:t>
            </a:r>
            <a:r>
              <a:rPr lang="zh-CN" altLang="en-US" sz="1100" b="1">
                <a:solidFill>
                  <a:srgbClr val="000066"/>
                </a:solidFill>
                <a:latin typeface="黑体" pitchFamily="2" charset="-122"/>
                <a:ea typeface="黑体" pitchFamily="2" charset="-122"/>
              </a:rPr>
              <a:t>次（周</a:t>
            </a:r>
            <a:r>
              <a:rPr lang="en-US" altLang="zh-CN" sz="1100" b="1">
                <a:solidFill>
                  <a:srgbClr val="000066"/>
                </a:solidFill>
                <a:latin typeface="黑体" pitchFamily="2" charset="-122"/>
                <a:ea typeface="黑体" pitchFamily="2" charset="-122"/>
              </a:rPr>
              <a:t>1-4</a:t>
            </a:r>
            <a:r>
              <a:rPr lang="zh-CN" altLang="en-US" sz="1100" b="1">
                <a:solidFill>
                  <a:srgbClr val="000066"/>
                </a:solidFill>
                <a:latin typeface="黑体" pitchFamily="2" charset="-122"/>
                <a:ea typeface="黑体" pitchFamily="2" charset="-122"/>
              </a:rPr>
              <a:t>）</a:t>
            </a:r>
          </a:p>
          <a:p>
            <a:pPr>
              <a:spcBef>
                <a:spcPct val="50000"/>
              </a:spcBef>
            </a:pPr>
            <a:r>
              <a:rPr lang="zh-CN" altLang="en-US" sz="1100" b="1">
                <a:solidFill>
                  <a:srgbClr val="000066"/>
                </a:solidFill>
                <a:latin typeface="黑体" pitchFamily="2" charset="-122"/>
                <a:ea typeface="黑体" pitchFamily="2" charset="-122"/>
              </a:rPr>
              <a:t>自信心：</a:t>
            </a:r>
            <a:r>
              <a:rPr lang="en-US" altLang="zh-CN" sz="1100" b="1">
                <a:solidFill>
                  <a:srgbClr val="000066"/>
                </a:solidFill>
                <a:latin typeface="黑体" pitchFamily="2" charset="-122"/>
                <a:ea typeface="黑体" pitchFamily="2" charset="-122"/>
              </a:rPr>
              <a:t>8</a:t>
            </a:r>
            <a:r>
              <a:rPr lang="zh-CN" altLang="en-US" sz="1100" b="1">
                <a:solidFill>
                  <a:srgbClr val="000066"/>
                </a:solidFill>
                <a:latin typeface="黑体" pitchFamily="2" charset="-122"/>
                <a:ea typeface="黑体" pitchFamily="2" charset="-122"/>
              </a:rPr>
              <a:t>分</a:t>
            </a:r>
          </a:p>
          <a:p>
            <a:pPr algn="ctr">
              <a:spcBef>
                <a:spcPct val="50000"/>
              </a:spcBef>
            </a:pPr>
            <a:endParaRPr lang="zh-CN" altLang="en-US" sz="1100" b="1">
              <a:solidFill>
                <a:srgbClr val="000066"/>
              </a:solidFill>
              <a:latin typeface="黑体" pitchFamily="2" charset="-122"/>
              <a:ea typeface="黑体" pitchFamily="2" charset="-122"/>
            </a:endParaRPr>
          </a:p>
        </p:txBody>
      </p:sp>
      <p:grpSp>
        <p:nvGrpSpPr>
          <p:cNvPr id="38916" name="Group 4"/>
          <p:cNvGrpSpPr>
            <a:grpSpLocks/>
          </p:cNvGrpSpPr>
          <p:nvPr/>
        </p:nvGrpSpPr>
        <p:grpSpPr bwMode="auto">
          <a:xfrm>
            <a:off x="228600" y="1371600"/>
            <a:ext cx="8610600" cy="4873625"/>
            <a:chOff x="168" y="953"/>
            <a:chExt cx="6343" cy="3384"/>
          </a:xfrm>
        </p:grpSpPr>
        <p:grpSp>
          <p:nvGrpSpPr>
            <p:cNvPr id="38917" name="Group 5"/>
            <p:cNvGrpSpPr>
              <a:grpSpLocks/>
            </p:cNvGrpSpPr>
            <p:nvPr/>
          </p:nvGrpSpPr>
          <p:grpSpPr bwMode="auto">
            <a:xfrm>
              <a:off x="168" y="953"/>
              <a:ext cx="6343" cy="3384"/>
              <a:chOff x="168" y="953"/>
              <a:chExt cx="6343" cy="3384"/>
            </a:xfrm>
          </p:grpSpPr>
          <p:sp>
            <p:nvSpPr>
              <p:cNvPr id="38931" name="Text Box 3"/>
              <p:cNvSpPr txBox="1">
                <a:spLocks noChangeArrowheads="1"/>
              </p:cNvSpPr>
              <p:nvPr/>
            </p:nvSpPr>
            <p:spPr bwMode="auto">
              <a:xfrm>
                <a:off x="2470" y="953"/>
                <a:ext cx="1908" cy="456"/>
              </a:xfrm>
              <a:prstGeom prst="rect">
                <a:avLst/>
              </a:prstGeom>
              <a:noFill/>
              <a:ln w="101600">
                <a:solidFill>
                  <a:srgbClr val="00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24" tIns="45712" rIns="91424" bIns="45712">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spcBef>
                    <a:spcPct val="50000"/>
                  </a:spcBef>
                </a:pPr>
                <a:r>
                  <a:rPr lang="zh-CN" altLang="en-US">
                    <a:solidFill>
                      <a:srgbClr val="990033"/>
                    </a:solidFill>
                    <a:latin typeface="黑体" pitchFamily="2" charset="-122"/>
                    <a:ea typeface="黑体" pitchFamily="2" charset="-122"/>
                  </a:rPr>
                  <a:t>评估（</a:t>
                </a:r>
                <a:r>
                  <a:rPr lang="en-US" altLang="zh-CN" b="1">
                    <a:solidFill>
                      <a:srgbClr val="990033"/>
                    </a:solidFill>
                    <a:latin typeface="黑体" pitchFamily="2" charset="-122"/>
                    <a:ea typeface="黑体" pitchFamily="2" charset="-122"/>
                  </a:rPr>
                  <a:t>A</a:t>
                </a:r>
                <a:r>
                  <a:rPr lang="en-US" altLang="zh-CN">
                    <a:solidFill>
                      <a:srgbClr val="990033"/>
                    </a:solidFill>
                    <a:latin typeface="黑体" pitchFamily="2" charset="-122"/>
                    <a:ea typeface="黑体" pitchFamily="2" charset="-122"/>
                  </a:rPr>
                  <a:t>ssess</a:t>
                </a:r>
                <a:r>
                  <a:rPr lang="zh-CN" altLang="en-US">
                    <a:solidFill>
                      <a:srgbClr val="990033"/>
                    </a:solidFill>
                    <a:latin typeface="黑体" pitchFamily="2" charset="-122"/>
                    <a:ea typeface="黑体" pitchFamily="2" charset="-122"/>
                  </a:rPr>
                  <a:t>）</a:t>
                </a:r>
                <a:r>
                  <a:rPr lang="zh-CN" altLang="en-US">
                    <a:solidFill>
                      <a:srgbClr val="000066"/>
                    </a:solidFill>
                    <a:latin typeface="黑体" pitchFamily="2" charset="-122"/>
                    <a:ea typeface="黑体" pitchFamily="2" charset="-122"/>
                  </a:rPr>
                  <a:t>：</a:t>
                </a:r>
                <a:r>
                  <a:rPr lang="zh-CN" altLang="en-US" sz="1200">
                    <a:solidFill>
                      <a:srgbClr val="000066"/>
                    </a:solidFill>
                    <a:latin typeface="黑体" pitchFamily="2" charset="-122"/>
                    <a:ea typeface="黑体" pitchFamily="2" charset="-122"/>
                  </a:rPr>
                  <a:t>行为的现状、知识、技能、自信心</a:t>
                </a:r>
              </a:p>
            </p:txBody>
          </p:sp>
          <p:sp>
            <p:nvSpPr>
              <p:cNvPr id="38932" name="Text Box 5"/>
              <p:cNvSpPr txBox="1">
                <a:spLocks noChangeArrowheads="1"/>
              </p:cNvSpPr>
              <p:nvPr/>
            </p:nvSpPr>
            <p:spPr bwMode="auto">
              <a:xfrm>
                <a:off x="4827" y="1799"/>
                <a:ext cx="1684" cy="590"/>
              </a:xfrm>
              <a:prstGeom prst="rect">
                <a:avLst/>
              </a:prstGeom>
              <a:noFill/>
              <a:ln w="101600">
                <a:solidFill>
                  <a:srgbClr val="00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24" tIns="45712" rIns="91424" bIns="45712">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spcBef>
                    <a:spcPct val="50000"/>
                  </a:spcBef>
                </a:pPr>
                <a:r>
                  <a:rPr lang="zh-CN" altLang="en-US">
                    <a:solidFill>
                      <a:srgbClr val="990033"/>
                    </a:solidFill>
                    <a:latin typeface="黑体" pitchFamily="2" charset="-122"/>
                    <a:ea typeface="黑体" pitchFamily="2" charset="-122"/>
                  </a:rPr>
                  <a:t>劝告（</a:t>
                </a:r>
                <a:r>
                  <a:rPr lang="en-US" altLang="zh-CN" b="1">
                    <a:solidFill>
                      <a:srgbClr val="990033"/>
                    </a:solidFill>
                    <a:latin typeface="黑体" pitchFamily="2" charset="-122"/>
                    <a:ea typeface="黑体" pitchFamily="2" charset="-122"/>
                  </a:rPr>
                  <a:t>A</a:t>
                </a:r>
                <a:r>
                  <a:rPr lang="en-US" altLang="zh-CN">
                    <a:solidFill>
                      <a:srgbClr val="990033"/>
                    </a:solidFill>
                    <a:latin typeface="黑体" pitchFamily="2" charset="-122"/>
                    <a:ea typeface="黑体" pitchFamily="2" charset="-122"/>
                  </a:rPr>
                  <a:t>dvise</a:t>
                </a:r>
                <a:r>
                  <a:rPr lang="zh-CN" altLang="en-US">
                    <a:solidFill>
                      <a:srgbClr val="000066"/>
                    </a:solidFill>
                    <a:latin typeface="黑体" pitchFamily="2" charset="-122"/>
                    <a:ea typeface="黑体" pitchFamily="2" charset="-122"/>
                  </a:rPr>
                  <a:t>）：</a:t>
                </a:r>
                <a:r>
                  <a:rPr lang="zh-CN" altLang="en-US" sz="1200">
                    <a:solidFill>
                      <a:srgbClr val="000066"/>
                    </a:solidFill>
                    <a:latin typeface="黑体" pitchFamily="2" charset="-122"/>
                    <a:ea typeface="黑体" pitchFamily="2" charset="-122"/>
                  </a:rPr>
                  <a:t>提供有关健康危害的相关信息，行为改变的益处等</a:t>
                </a:r>
              </a:p>
            </p:txBody>
          </p:sp>
          <p:sp>
            <p:nvSpPr>
              <p:cNvPr id="38933" name="Text Box 6"/>
              <p:cNvSpPr txBox="1">
                <a:spLocks noChangeArrowheads="1"/>
              </p:cNvSpPr>
              <p:nvPr/>
            </p:nvSpPr>
            <p:spPr bwMode="auto">
              <a:xfrm>
                <a:off x="4603" y="3599"/>
                <a:ext cx="1796" cy="590"/>
              </a:xfrm>
              <a:prstGeom prst="rect">
                <a:avLst/>
              </a:prstGeom>
              <a:noFill/>
              <a:ln w="101600">
                <a:solidFill>
                  <a:srgbClr val="00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24" tIns="45712" rIns="91424" bIns="45712">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spcBef>
                    <a:spcPct val="50000"/>
                  </a:spcBef>
                </a:pPr>
                <a:r>
                  <a:rPr lang="zh-CN" altLang="en-US">
                    <a:solidFill>
                      <a:srgbClr val="990033"/>
                    </a:solidFill>
                    <a:latin typeface="黑体" pitchFamily="2" charset="-122"/>
                    <a:ea typeface="黑体" pitchFamily="2" charset="-122"/>
                  </a:rPr>
                  <a:t>达成共识（</a:t>
                </a:r>
                <a:r>
                  <a:rPr lang="en-US" altLang="zh-CN" b="1">
                    <a:solidFill>
                      <a:srgbClr val="990033"/>
                    </a:solidFill>
                    <a:latin typeface="黑体" pitchFamily="2" charset="-122"/>
                    <a:ea typeface="黑体" pitchFamily="2" charset="-122"/>
                  </a:rPr>
                  <a:t>A</a:t>
                </a:r>
                <a:r>
                  <a:rPr lang="en-US" altLang="zh-CN">
                    <a:solidFill>
                      <a:srgbClr val="990033"/>
                    </a:solidFill>
                    <a:latin typeface="黑体" pitchFamily="2" charset="-122"/>
                    <a:ea typeface="黑体" pitchFamily="2" charset="-122"/>
                  </a:rPr>
                  <a:t>gree</a:t>
                </a:r>
                <a:r>
                  <a:rPr lang="zh-CN" altLang="en-US">
                    <a:solidFill>
                      <a:srgbClr val="990033"/>
                    </a:solidFill>
                    <a:latin typeface="黑体" pitchFamily="2" charset="-122"/>
                    <a:ea typeface="黑体" pitchFamily="2" charset="-122"/>
                  </a:rPr>
                  <a:t>）</a:t>
                </a:r>
                <a:r>
                  <a:rPr lang="zh-CN" altLang="en-US">
                    <a:solidFill>
                      <a:srgbClr val="000066"/>
                    </a:solidFill>
                    <a:latin typeface="黑体" pitchFamily="2" charset="-122"/>
                    <a:ea typeface="黑体" pitchFamily="2" charset="-122"/>
                  </a:rPr>
                  <a:t>：</a:t>
                </a:r>
                <a:r>
                  <a:rPr lang="zh-CN" altLang="en-US" sz="1200">
                    <a:solidFill>
                      <a:srgbClr val="000066"/>
                    </a:solidFill>
                    <a:latin typeface="黑体" pitchFamily="2" charset="-122"/>
                    <a:ea typeface="黑体" pitchFamily="2" charset="-122"/>
                  </a:rPr>
                  <a:t>根据病人的兴趣、能力共同设定一个改善健康</a:t>
                </a:r>
                <a:r>
                  <a:rPr lang="en-US" altLang="zh-CN" sz="1200">
                    <a:solidFill>
                      <a:srgbClr val="000066"/>
                    </a:solidFill>
                    <a:latin typeface="黑体" pitchFamily="2" charset="-122"/>
                    <a:ea typeface="黑体" pitchFamily="2" charset="-122"/>
                  </a:rPr>
                  <a:t>/</a:t>
                </a:r>
                <a:r>
                  <a:rPr lang="zh-CN" altLang="en-US" sz="1200">
                    <a:solidFill>
                      <a:srgbClr val="000066"/>
                    </a:solidFill>
                    <a:latin typeface="黑体" pitchFamily="2" charset="-122"/>
                    <a:ea typeface="黑体" pitchFamily="2" charset="-122"/>
                  </a:rPr>
                  <a:t>行为的目标</a:t>
                </a:r>
              </a:p>
            </p:txBody>
          </p:sp>
          <p:sp>
            <p:nvSpPr>
              <p:cNvPr id="38934" name="Text Box 9"/>
              <p:cNvSpPr txBox="1">
                <a:spLocks noChangeArrowheads="1"/>
              </p:cNvSpPr>
              <p:nvPr/>
            </p:nvSpPr>
            <p:spPr bwMode="auto">
              <a:xfrm>
                <a:off x="475" y="3613"/>
                <a:ext cx="1853" cy="724"/>
              </a:xfrm>
              <a:prstGeom prst="rect">
                <a:avLst/>
              </a:prstGeom>
              <a:noFill/>
              <a:ln w="101600">
                <a:solidFill>
                  <a:srgbClr val="00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24" tIns="45712" rIns="91424" bIns="45712">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spcBef>
                    <a:spcPct val="50000"/>
                  </a:spcBef>
                </a:pPr>
                <a:r>
                  <a:rPr lang="zh-CN" altLang="en-US">
                    <a:solidFill>
                      <a:srgbClr val="990033"/>
                    </a:solidFill>
                    <a:latin typeface="黑体" pitchFamily="2" charset="-122"/>
                    <a:ea typeface="黑体" pitchFamily="2" charset="-122"/>
                  </a:rPr>
                  <a:t>协助（</a:t>
                </a:r>
                <a:r>
                  <a:rPr lang="en-US" altLang="zh-CN" b="1">
                    <a:solidFill>
                      <a:srgbClr val="990033"/>
                    </a:solidFill>
                    <a:latin typeface="黑体" pitchFamily="2" charset="-122"/>
                    <a:ea typeface="黑体" pitchFamily="2" charset="-122"/>
                  </a:rPr>
                  <a:t>A</a:t>
                </a:r>
                <a:r>
                  <a:rPr lang="en-US" altLang="zh-CN">
                    <a:solidFill>
                      <a:srgbClr val="990033"/>
                    </a:solidFill>
                    <a:latin typeface="黑体" pitchFamily="2" charset="-122"/>
                    <a:ea typeface="黑体" pitchFamily="2" charset="-122"/>
                  </a:rPr>
                  <a:t>ssist</a:t>
                </a:r>
                <a:r>
                  <a:rPr lang="zh-CN" altLang="en-US">
                    <a:solidFill>
                      <a:srgbClr val="990033"/>
                    </a:solidFill>
                    <a:latin typeface="黑体" pitchFamily="2" charset="-122"/>
                    <a:ea typeface="黑体" pitchFamily="2" charset="-122"/>
                  </a:rPr>
                  <a:t>）</a:t>
                </a:r>
                <a:r>
                  <a:rPr lang="zh-CN" altLang="en-US">
                    <a:solidFill>
                      <a:srgbClr val="000066"/>
                    </a:solidFill>
                    <a:latin typeface="黑体" pitchFamily="2" charset="-122"/>
                    <a:ea typeface="黑体" pitchFamily="2" charset="-122"/>
                  </a:rPr>
                  <a:t>：</a:t>
                </a:r>
                <a:r>
                  <a:rPr lang="zh-CN" altLang="en-US" sz="1200">
                    <a:solidFill>
                      <a:srgbClr val="000066"/>
                    </a:solidFill>
                    <a:latin typeface="黑体" pitchFamily="2" charset="-122"/>
                    <a:ea typeface="黑体" pitchFamily="2" charset="-122"/>
                  </a:rPr>
                  <a:t>找出行动可能遇到的障碍，帮助确定正确的策略、解决问题的技巧及获得社会支持</a:t>
                </a:r>
              </a:p>
            </p:txBody>
          </p:sp>
          <p:sp>
            <p:nvSpPr>
              <p:cNvPr id="38935" name="Text Box 11"/>
              <p:cNvSpPr txBox="1">
                <a:spLocks noChangeArrowheads="1"/>
              </p:cNvSpPr>
              <p:nvPr/>
            </p:nvSpPr>
            <p:spPr bwMode="auto">
              <a:xfrm>
                <a:off x="168" y="1852"/>
                <a:ext cx="1965" cy="657"/>
              </a:xfrm>
              <a:prstGeom prst="rect">
                <a:avLst/>
              </a:prstGeom>
              <a:noFill/>
              <a:ln w="101600">
                <a:solidFill>
                  <a:srgbClr val="00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24" tIns="45712" rIns="91424" bIns="45712">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spcBef>
                    <a:spcPct val="50000"/>
                  </a:spcBef>
                </a:pPr>
                <a:r>
                  <a:rPr lang="zh-CN" altLang="en-US" b="1">
                    <a:solidFill>
                      <a:srgbClr val="990033"/>
                    </a:solidFill>
                    <a:latin typeface="黑体" pitchFamily="2" charset="-122"/>
                    <a:ea typeface="黑体" pitchFamily="2" charset="-122"/>
                  </a:rPr>
                  <a:t>安排随访（</a:t>
                </a:r>
                <a:r>
                  <a:rPr lang="en-US" altLang="zh-CN" b="1">
                    <a:solidFill>
                      <a:srgbClr val="990033"/>
                    </a:solidFill>
                    <a:latin typeface="黑体" pitchFamily="2" charset="-122"/>
                    <a:ea typeface="黑体" pitchFamily="2" charset="-122"/>
                  </a:rPr>
                  <a:t>Arrange</a:t>
                </a:r>
                <a:r>
                  <a:rPr lang="zh-CN" altLang="en-US" b="1">
                    <a:solidFill>
                      <a:srgbClr val="990033"/>
                    </a:solidFill>
                    <a:latin typeface="黑体" pitchFamily="2" charset="-122"/>
                    <a:ea typeface="黑体" pitchFamily="2" charset="-122"/>
                  </a:rPr>
                  <a:t>）</a:t>
                </a:r>
                <a:r>
                  <a:rPr lang="zh-CN" altLang="en-US" b="1">
                    <a:solidFill>
                      <a:srgbClr val="000066"/>
                    </a:solidFill>
                    <a:latin typeface="黑体" pitchFamily="2" charset="-122"/>
                    <a:ea typeface="黑体" pitchFamily="2" charset="-122"/>
                  </a:rPr>
                  <a:t>：</a:t>
                </a:r>
              </a:p>
              <a:p>
                <a:pPr algn="ctr">
                  <a:spcBef>
                    <a:spcPct val="50000"/>
                  </a:spcBef>
                </a:pPr>
                <a:r>
                  <a:rPr lang="zh-CN" altLang="en-US" sz="1200">
                    <a:solidFill>
                      <a:srgbClr val="000066"/>
                    </a:solidFill>
                  </a:rPr>
                  <a:t>明确随访的时间方式（上门、电话、电子邮件）</a:t>
                </a:r>
              </a:p>
            </p:txBody>
          </p:sp>
        </p:grpSp>
        <p:grpSp>
          <p:nvGrpSpPr>
            <p:cNvPr id="38918" name="Group 11"/>
            <p:cNvGrpSpPr>
              <a:grpSpLocks/>
            </p:cNvGrpSpPr>
            <p:nvPr/>
          </p:nvGrpSpPr>
          <p:grpSpPr bwMode="auto">
            <a:xfrm>
              <a:off x="1235" y="1142"/>
              <a:ext cx="4147" cy="2880"/>
              <a:chOff x="1235" y="1142"/>
              <a:chExt cx="4147" cy="2880"/>
            </a:xfrm>
          </p:grpSpPr>
          <p:sp>
            <p:nvSpPr>
              <p:cNvPr id="38926" name="Line 4"/>
              <p:cNvSpPr>
                <a:spLocks noChangeShapeType="1"/>
              </p:cNvSpPr>
              <p:nvPr/>
            </p:nvSpPr>
            <p:spPr bwMode="auto">
              <a:xfrm>
                <a:off x="4429" y="1142"/>
                <a:ext cx="953" cy="581"/>
              </a:xfrm>
              <a:prstGeom prst="line">
                <a:avLst/>
              </a:prstGeom>
              <a:noFill/>
              <a:ln w="101600">
                <a:solidFill>
                  <a:srgbClr val="000066"/>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7"/>
              <p:cNvSpPr>
                <a:spLocks noChangeShapeType="1"/>
              </p:cNvSpPr>
              <p:nvPr/>
            </p:nvSpPr>
            <p:spPr bwMode="auto">
              <a:xfrm>
                <a:off x="5333" y="2593"/>
                <a:ext cx="0" cy="847"/>
              </a:xfrm>
              <a:prstGeom prst="line">
                <a:avLst/>
              </a:prstGeom>
              <a:noFill/>
              <a:ln w="101600">
                <a:solidFill>
                  <a:srgbClr val="000066"/>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Line 8"/>
              <p:cNvSpPr>
                <a:spLocks noChangeShapeType="1"/>
              </p:cNvSpPr>
              <p:nvPr/>
            </p:nvSpPr>
            <p:spPr bwMode="auto">
              <a:xfrm flipH="1">
                <a:off x="2526" y="4022"/>
                <a:ext cx="1740" cy="0"/>
              </a:xfrm>
              <a:prstGeom prst="line">
                <a:avLst/>
              </a:prstGeom>
              <a:noFill/>
              <a:ln w="101600">
                <a:solidFill>
                  <a:srgbClr val="000066"/>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9" name="Line 10"/>
              <p:cNvSpPr>
                <a:spLocks noChangeShapeType="1"/>
              </p:cNvSpPr>
              <p:nvPr/>
            </p:nvSpPr>
            <p:spPr bwMode="auto">
              <a:xfrm flipV="1">
                <a:off x="1235" y="2805"/>
                <a:ext cx="0" cy="794"/>
              </a:xfrm>
              <a:prstGeom prst="line">
                <a:avLst/>
              </a:prstGeom>
              <a:noFill/>
              <a:ln w="101600">
                <a:solidFill>
                  <a:srgbClr val="000066"/>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12"/>
              <p:cNvSpPr>
                <a:spLocks noChangeShapeType="1"/>
              </p:cNvSpPr>
              <p:nvPr/>
            </p:nvSpPr>
            <p:spPr bwMode="auto">
              <a:xfrm flipV="1">
                <a:off x="1347" y="1217"/>
                <a:ext cx="1011" cy="582"/>
              </a:xfrm>
              <a:prstGeom prst="line">
                <a:avLst/>
              </a:prstGeom>
              <a:noFill/>
              <a:ln w="101600">
                <a:solidFill>
                  <a:srgbClr val="000066"/>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919" name="Group 17"/>
            <p:cNvGrpSpPr>
              <a:grpSpLocks/>
            </p:cNvGrpSpPr>
            <p:nvPr/>
          </p:nvGrpSpPr>
          <p:grpSpPr bwMode="auto">
            <a:xfrm>
              <a:off x="1794" y="1484"/>
              <a:ext cx="3268" cy="2378"/>
              <a:chOff x="1794" y="1484"/>
              <a:chExt cx="3268" cy="2378"/>
            </a:xfrm>
          </p:grpSpPr>
          <p:sp>
            <p:nvSpPr>
              <p:cNvPr id="38920" name="Oval 14"/>
              <p:cNvSpPr>
                <a:spLocks noChangeArrowheads="1"/>
              </p:cNvSpPr>
              <p:nvPr/>
            </p:nvSpPr>
            <p:spPr bwMode="auto">
              <a:xfrm>
                <a:off x="2247" y="1902"/>
                <a:ext cx="2314" cy="1960"/>
              </a:xfrm>
              <a:prstGeom prst="ellipse">
                <a:avLst/>
              </a:prstGeom>
              <a:noFill/>
              <a:ln w="22225">
                <a:solidFill>
                  <a:srgbClr val="0000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80147" tIns="40074" rIns="80147" bIns="40074" anchor="ctr"/>
              <a:lstStyle>
                <a:lvl1pPr defTabSz="801688" eaLnBrk="0" hangingPunct="0">
                  <a:defRPr>
                    <a:solidFill>
                      <a:schemeClr val="tx1"/>
                    </a:solidFill>
                    <a:latin typeface="Times New Roman" pitchFamily="18" charset="0"/>
                    <a:ea typeface="宋体" charset="-122"/>
                  </a:defRPr>
                </a:lvl1pPr>
                <a:lvl2pPr marL="742950" indent="-285750" defTabSz="801688" eaLnBrk="0" hangingPunct="0">
                  <a:defRPr>
                    <a:solidFill>
                      <a:schemeClr val="tx1"/>
                    </a:solidFill>
                    <a:latin typeface="Times New Roman" pitchFamily="18" charset="0"/>
                    <a:ea typeface="宋体" charset="-122"/>
                  </a:defRPr>
                </a:lvl2pPr>
                <a:lvl3pPr marL="1143000" indent="-228600" defTabSz="801688" eaLnBrk="0" hangingPunct="0">
                  <a:defRPr>
                    <a:solidFill>
                      <a:schemeClr val="tx1"/>
                    </a:solidFill>
                    <a:latin typeface="Times New Roman" pitchFamily="18" charset="0"/>
                    <a:ea typeface="宋体" charset="-122"/>
                  </a:defRPr>
                </a:lvl3pPr>
                <a:lvl4pPr marL="1600200" indent="-228600" defTabSz="801688" eaLnBrk="0" hangingPunct="0">
                  <a:defRPr>
                    <a:solidFill>
                      <a:schemeClr val="tx1"/>
                    </a:solidFill>
                    <a:latin typeface="Times New Roman" pitchFamily="18" charset="0"/>
                    <a:ea typeface="宋体" charset="-122"/>
                  </a:defRPr>
                </a:lvl4pPr>
                <a:lvl5pPr marL="2057400" indent="-228600" defTabSz="801688" eaLnBrk="0" hangingPunct="0">
                  <a:defRPr>
                    <a:solidFill>
                      <a:schemeClr val="tx1"/>
                    </a:solidFill>
                    <a:latin typeface="Times New Roman" pitchFamily="18" charset="0"/>
                    <a:ea typeface="宋体" charset="-122"/>
                  </a:defRPr>
                </a:lvl5pPr>
                <a:lvl6pPr marL="2514600" indent="-228600" defTabSz="801688" eaLnBrk="0" fontAlgn="base" hangingPunct="0">
                  <a:spcBef>
                    <a:spcPct val="0"/>
                  </a:spcBef>
                  <a:spcAft>
                    <a:spcPct val="0"/>
                  </a:spcAft>
                  <a:defRPr>
                    <a:solidFill>
                      <a:schemeClr val="tx1"/>
                    </a:solidFill>
                    <a:latin typeface="Times New Roman" pitchFamily="18" charset="0"/>
                    <a:ea typeface="宋体" charset="-122"/>
                  </a:defRPr>
                </a:lvl6pPr>
                <a:lvl7pPr marL="2971800" indent="-228600" defTabSz="801688" eaLnBrk="0" fontAlgn="base" hangingPunct="0">
                  <a:spcBef>
                    <a:spcPct val="0"/>
                  </a:spcBef>
                  <a:spcAft>
                    <a:spcPct val="0"/>
                  </a:spcAft>
                  <a:defRPr>
                    <a:solidFill>
                      <a:schemeClr val="tx1"/>
                    </a:solidFill>
                    <a:latin typeface="Times New Roman" pitchFamily="18" charset="0"/>
                    <a:ea typeface="宋体" charset="-122"/>
                  </a:defRPr>
                </a:lvl7pPr>
                <a:lvl8pPr marL="3429000" indent="-228600" defTabSz="801688" eaLnBrk="0" fontAlgn="base" hangingPunct="0">
                  <a:spcBef>
                    <a:spcPct val="0"/>
                  </a:spcBef>
                  <a:spcAft>
                    <a:spcPct val="0"/>
                  </a:spcAft>
                  <a:defRPr>
                    <a:solidFill>
                      <a:schemeClr val="tx1"/>
                    </a:solidFill>
                    <a:latin typeface="Times New Roman" pitchFamily="18" charset="0"/>
                    <a:ea typeface="宋体" charset="-122"/>
                  </a:defRPr>
                </a:lvl8pPr>
                <a:lvl9pPr marL="3886200" indent="-228600" defTabSz="801688" eaLnBrk="0" fontAlgn="base" hangingPunct="0">
                  <a:spcBef>
                    <a:spcPct val="0"/>
                  </a:spcBef>
                  <a:spcAft>
                    <a:spcPct val="0"/>
                  </a:spcAft>
                  <a:defRPr>
                    <a:solidFill>
                      <a:schemeClr val="tx1"/>
                    </a:solidFill>
                    <a:latin typeface="Times New Roman" pitchFamily="18" charset="0"/>
                    <a:ea typeface="宋体" charset="-122"/>
                  </a:defRPr>
                </a:lvl9pPr>
              </a:lstStyle>
              <a:p>
                <a:pPr algn="ctr" rtl="1" eaLnBrk="1" hangingPunct="1">
                  <a:spcBef>
                    <a:spcPct val="50000"/>
                  </a:spcBef>
                </a:pPr>
                <a:endParaRPr lang="zh-CN" altLang="en-US" sz="3900">
                  <a:solidFill>
                    <a:srgbClr val="000066"/>
                  </a:solidFill>
                  <a:latin typeface="Arial" charset="0"/>
                  <a:ea typeface="黑体" pitchFamily="2" charset="-122"/>
                </a:endParaRPr>
              </a:p>
            </p:txBody>
          </p:sp>
          <p:sp>
            <p:nvSpPr>
              <p:cNvPr id="38921" name="Line 15"/>
              <p:cNvSpPr>
                <a:spLocks noChangeShapeType="1"/>
              </p:cNvSpPr>
              <p:nvPr/>
            </p:nvSpPr>
            <p:spPr bwMode="auto">
              <a:xfrm flipH="1">
                <a:off x="3402" y="1484"/>
                <a:ext cx="14" cy="336"/>
              </a:xfrm>
              <a:prstGeom prst="line">
                <a:avLst/>
              </a:prstGeom>
              <a:noFill/>
              <a:ln w="41275">
                <a:solidFill>
                  <a:srgbClr val="000066"/>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2" name="Line 16"/>
              <p:cNvSpPr>
                <a:spLocks noChangeShapeType="1"/>
              </p:cNvSpPr>
              <p:nvPr/>
            </p:nvSpPr>
            <p:spPr bwMode="auto">
              <a:xfrm flipH="1">
                <a:off x="4567" y="2496"/>
                <a:ext cx="427" cy="328"/>
              </a:xfrm>
              <a:prstGeom prst="line">
                <a:avLst/>
              </a:prstGeom>
              <a:noFill/>
              <a:ln w="41275">
                <a:solidFill>
                  <a:srgbClr val="000066"/>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Line 17"/>
              <p:cNvSpPr>
                <a:spLocks noChangeShapeType="1"/>
              </p:cNvSpPr>
              <p:nvPr/>
            </p:nvSpPr>
            <p:spPr bwMode="auto">
              <a:xfrm>
                <a:off x="1794" y="2578"/>
                <a:ext cx="449" cy="317"/>
              </a:xfrm>
              <a:prstGeom prst="line">
                <a:avLst/>
              </a:prstGeom>
              <a:noFill/>
              <a:ln w="41275">
                <a:solidFill>
                  <a:srgbClr val="000066"/>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Line 18"/>
              <p:cNvSpPr>
                <a:spLocks noChangeShapeType="1"/>
              </p:cNvSpPr>
              <p:nvPr/>
            </p:nvSpPr>
            <p:spPr bwMode="auto">
              <a:xfrm flipH="1">
                <a:off x="1827" y="3140"/>
                <a:ext cx="392" cy="370"/>
              </a:xfrm>
              <a:prstGeom prst="line">
                <a:avLst/>
              </a:prstGeom>
              <a:noFill/>
              <a:ln w="41275">
                <a:solidFill>
                  <a:srgbClr val="000066"/>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5" name="Line 19"/>
              <p:cNvSpPr>
                <a:spLocks noChangeShapeType="1"/>
              </p:cNvSpPr>
              <p:nvPr/>
            </p:nvSpPr>
            <p:spPr bwMode="auto">
              <a:xfrm>
                <a:off x="4557" y="3204"/>
                <a:ext cx="505" cy="318"/>
              </a:xfrm>
              <a:prstGeom prst="line">
                <a:avLst/>
              </a:prstGeom>
              <a:noFill/>
              <a:ln w="41275">
                <a:solidFill>
                  <a:srgbClr val="000066"/>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3019251135"/>
      </p:ext>
    </p:extLst>
  </p:cSld>
  <p:clrMapOvr>
    <a:masterClrMapping/>
  </p:clrMapOvr>
  <p:transition spd="slow">
    <p:circl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健康咨询的原则</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75694520"/>
              </p:ext>
            </p:extLst>
          </p:nvPr>
        </p:nvGraphicFramePr>
        <p:xfrm>
          <a:off x="179512" y="1628800"/>
          <a:ext cx="8712968" cy="4453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992136"/>
      </p:ext>
    </p:extLst>
  </p:cSld>
  <p:clrMapOvr>
    <a:masterClrMapping/>
  </p:clrMapOvr>
  <p:transition spd="slow">
    <p:circl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帮助患者建立健康行为</a:t>
            </a:r>
          </a:p>
        </p:txBody>
      </p:sp>
      <p:sp>
        <p:nvSpPr>
          <p:cNvPr id="3" name="内容占位符 2"/>
          <p:cNvSpPr>
            <a:spLocks noGrp="1"/>
          </p:cNvSpPr>
          <p:nvPr>
            <p:ph idx="1"/>
          </p:nvPr>
        </p:nvSpPr>
        <p:spPr>
          <a:xfrm>
            <a:off x="457200" y="1556792"/>
            <a:ext cx="8229600" cy="4525963"/>
          </a:xfrm>
        </p:spPr>
        <p:txBody>
          <a:bodyPr/>
          <a:lstStyle/>
          <a:p>
            <a:r>
              <a:rPr lang="zh-CN" altLang="en-US" dirty="0"/>
              <a:t>提高认识</a:t>
            </a:r>
            <a:endParaRPr lang="en-US" altLang="zh-CN" dirty="0"/>
          </a:p>
          <a:p>
            <a:r>
              <a:rPr lang="zh-CN" altLang="en-US" dirty="0"/>
              <a:t>分析决定因素</a:t>
            </a:r>
            <a:endParaRPr lang="en-US" altLang="zh-CN" dirty="0"/>
          </a:p>
          <a:p>
            <a:r>
              <a:rPr lang="zh-CN" altLang="en-US" dirty="0"/>
              <a:t>制定可行的目标</a:t>
            </a:r>
            <a:endParaRPr lang="en-US" altLang="zh-CN" dirty="0"/>
          </a:p>
          <a:p>
            <a:pPr lvl="1"/>
            <a:r>
              <a:rPr lang="en-US" altLang="zh-CN" dirty="0"/>
              <a:t>SMART</a:t>
            </a:r>
            <a:r>
              <a:rPr lang="zh-CN" altLang="en-US" dirty="0"/>
              <a:t>原则，</a:t>
            </a:r>
            <a:endParaRPr lang="en-US" altLang="zh-CN" dirty="0"/>
          </a:p>
          <a:p>
            <a:pPr lvl="2"/>
            <a:r>
              <a:rPr lang="zh-CN" altLang="en-US" dirty="0">
                <a:latin typeface="Times New Roman" panose="02020603050405020304" pitchFamily="18" charset="0"/>
                <a:cs typeface="Times New Roman" panose="02020603050405020304" pitchFamily="18" charset="0"/>
              </a:rPr>
              <a:t>保证目标具体（</a:t>
            </a:r>
            <a:r>
              <a:rPr lang="en-US" altLang="zh-CN" dirty="0">
                <a:latin typeface="Times New Roman" panose="02020603050405020304" pitchFamily="18" charset="0"/>
                <a:cs typeface="Times New Roman" panose="02020603050405020304" pitchFamily="18" charset="0"/>
              </a:rPr>
              <a:t>Specific</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可以测量（</a:t>
            </a:r>
            <a:r>
              <a:rPr lang="en-US" altLang="zh-CN" dirty="0">
                <a:latin typeface="Times New Roman" panose="02020603050405020304" pitchFamily="18" charset="0"/>
                <a:cs typeface="Times New Roman" panose="02020603050405020304" pitchFamily="18" charset="0"/>
              </a:rPr>
              <a:t>Measurable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以行动为导向（</a:t>
            </a:r>
            <a:r>
              <a:rPr lang="en-US" altLang="zh-CN" dirty="0">
                <a:latin typeface="Times New Roman" panose="02020603050405020304" pitchFamily="18" charset="0"/>
                <a:cs typeface="Times New Roman" panose="02020603050405020304" pitchFamily="18" charset="0"/>
              </a:rPr>
              <a:t>Action-oriented</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现实（</a:t>
            </a:r>
            <a:r>
              <a:rPr lang="en-US" altLang="zh-CN" dirty="0">
                <a:latin typeface="Times New Roman" panose="02020603050405020304" pitchFamily="18" charset="0"/>
                <a:cs typeface="Times New Roman" panose="02020603050405020304" pitchFamily="18" charset="0"/>
              </a:rPr>
              <a:t>Realistic</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r>
              <a:rPr lang="zh-CN" altLang="en-US" dirty="0">
                <a:latin typeface="Times New Roman" panose="02020603050405020304" pitchFamily="18" charset="0"/>
                <a:cs typeface="Times New Roman" panose="02020603050405020304" pitchFamily="18" charset="0"/>
              </a:rPr>
              <a:t>时间节点 （</a:t>
            </a:r>
            <a:r>
              <a:rPr lang="en-US" altLang="zh-CN" dirty="0">
                <a:latin typeface="Times New Roman" panose="02020603050405020304" pitchFamily="18" charset="0"/>
                <a:cs typeface="Times New Roman" panose="02020603050405020304" pitchFamily="18" charset="0"/>
              </a:rPr>
              <a:t>Time-oriented</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t>自我激励</a:t>
            </a:r>
          </a:p>
        </p:txBody>
      </p:sp>
    </p:spTree>
    <p:extLst>
      <p:ext uri="{BB962C8B-B14F-4D97-AF65-F5344CB8AC3E}">
        <p14:creationId xmlns:p14="http://schemas.microsoft.com/office/powerpoint/2010/main" val="3561498835"/>
      </p:ext>
    </p:extLst>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2143125" y="214313"/>
            <a:ext cx="65008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a:t>Behaviour Change …1</a:t>
            </a:r>
          </a:p>
        </p:txBody>
      </p:sp>
      <p:pic>
        <p:nvPicPr>
          <p:cNvPr id="6147" name="Picture 2" descr="C:\Users\Dr. Rahul\Desktop\19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1428750"/>
            <a:ext cx="3848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 descr="C:\Users\Dr. Rahul\Desktop\20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27163"/>
            <a:ext cx="3849688" cy="428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1131888" y="6019800"/>
            <a:ext cx="6945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宋体" charset="-122"/>
              </a:defRPr>
            </a:lvl1pPr>
            <a:lvl2pPr marL="742950" indent="-285750">
              <a:defRPr>
                <a:solidFill>
                  <a:schemeClr val="tx1"/>
                </a:solidFill>
                <a:latin typeface="Times New Roman" pitchFamily="18" charset="0"/>
                <a:ea typeface="宋体" charset="-122"/>
              </a:defRPr>
            </a:lvl2pPr>
            <a:lvl3pPr marL="1143000" indent="-228600">
              <a:defRPr>
                <a:solidFill>
                  <a:schemeClr val="tx1"/>
                </a:solidFill>
                <a:latin typeface="Times New Roman" pitchFamily="18" charset="0"/>
                <a:ea typeface="宋体" charset="-122"/>
              </a:defRPr>
            </a:lvl3pPr>
            <a:lvl4pPr marL="1600200" indent="-228600">
              <a:defRPr>
                <a:solidFill>
                  <a:schemeClr val="tx1"/>
                </a:solidFill>
                <a:latin typeface="Times New Roman" pitchFamily="18" charset="0"/>
                <a:ea typeface="宋体" charset="-122"/>
              </a:defRPr>
            </a:lvl4pPr>
            <a:lvl5pPr marL="2057400" indent="-22860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800" b="1">
                <a:solidFill>
                  <a:srgbClr val="C00000"/>
                </a:solidFill>
                <a:latin typeface="Calibri" pitchFamily="34" charset="0"/>
              </a:rPr>
              <a:t>List the important changes in the pictures ???</a:t>
            </a:r>
          </a:p>
        </p:txBody>
      </p:sp>
    </p:spTree>
    <p:extLst>
      <p:ext uri="{BB962C8B-B14F-4D97-AF65-F5344CB8AC3E}">
        <p14:creationId xmlns:p14="http://schemas.microsoft.com/office/powerpoint/2010/main" val="1013575485"/>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bwMode="auto">
          <a:xfrm>
            <a:off x="2357438" y="285750"/>
            <a:ext cx="650081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本章小结</a:t>
            </a:r>
          </a:p>
        </p:txBody>
      </p:sp>
      <p:sp>
        <p:nvSpPr>
          <p:cNvPr id="7577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影响健康行为的因素</a:t>
            </a:r>
          </a:p>
          <a:p>
            <a:pPr eaLnBrk="1" hangingPunct="1"/>
            <a:r>
              <a:rPr lang="zh-CN" altLang="en-US" dirty="0"/>
              <a:t>健康行为的生态学模式</a:t>
            </a:r>
            <a:endParaRPr lang="en-US" altLang="zh-CN" dirty="0"/>
          </a:p>
          <a:p>
            <a:pPr eaLnBrk="1" hangingPunct="1"/>
            <a:r>
              <a:rPr lang="zh-CN" altLang="en-US" dirty="0"/>
              <a:t>常用健康为改变理论</a:t>
            </a:r>
          </a:p>
          <a:p>
            <a:pPr eaLnBrk="1" hangingPunct="1">
              <a:buFont typeface="Symbol" pitchFamily="18" charset="2"/>
              <a:buNone/>
            </a:pPr>
            <a:r>
              <a:rPr lang="zh-CN" altLang="en-US" dirty="0"/>
              <a:t>   </a:t>
            </a:r>
            <a:r>
              <a:rPr lang="zh-CN" altLang="en-US" dirty="0">
                <a:latin typeface="楷体_GB2312" pitchFamily="49" charset="-122"/>
                <a:ea typeface="楷体_GB2312" pitchFamily="49" charset="-122"/>
              </a:rPr>
              <a:t>健康信念模式</a:t>
            </a:r>
          </a:p>
          <a:p>
            <a:pPr eaLnBrk="1" hangingPunct="1">
              <a:buFont typeface="Symbol" pitchFamily="18" charset="2"/>
              <a:buNone/>
            </a:pPr>
            <a:r>
              <a:rPr lang="zh-CN" altLang="en-US" dirty="0">
                <a:latin typeface="楷体_GB2312" pitchFamily="49" charset="-122"/>
                <a:ea typeface="楷体_GB2312" pitchFamily="49" charset="-122"/>
              </a:rPr>
              <a:t>     阶段变化理论</a:t>
            </a:r>
          </a:p>
          <a:p>
            <a:pPr eaLnBrk="1" hangingPunct="1">
              <a:buFont typeface="Symbol" pitchFamily="18" charset="2"/>
              <a:buNone/>
            </a:pPr>
            <a:r>
              <a:rPr lang="zh-CN" altLang="en-US" dirty="0">
                <a:latin typeface="楷体_GB2312" pitchFamily="49" charset="-122"/>
                <a:ea typeface="楷体_GB2312" pitchFamily="49" charset="-122"/>
              </a:rPr>
              <a:t>     社会认知理论</a:t>
            </a:r>
          </a:p>
          <a:p>
            <a:pPr eaLnBrk="1" hangingPunct="1"/>
            <a:r>
              <a:rPr lang="zh-CN" altLang="zh-CN" dirty="0"/>
              <a:t>健康</a:t>
            </a:r>
            <a:r>
              <a:rPr lang="zh-CN" altLang="en-US" dirty="0"/>
              <a:t>教育与健康促进</a:t>
            </a:r>
            <a:endParaRPr lang="en-US" altLang="zh-CN" dirty="0"/>
          </a:p>
          <a:p>
            <a:pPr eaLnBrk="1" hangingPunct="1"/>
            <a:r>
              <a:rPr lang="zh-CN" altLang="en-US" dirty="0"/>
              <a:t>健康</a:t>
            </a:r>
            <a:r>
              <a:rPr lang="zh-CN" altLang="zh-CN" dirty="0"/>
              <a:t>咨询的基本模式与原则</a:t>
            </a:r>
            <a:endParaRPr lang="zh-CN" altLang="en-US" dirty="0"/>
          </a:p>
        </p:txBody>
      </p:sp>
    </p:spTree>
    <p:extLst>
      <p:ext uri="{BB962C8B-B14F-4D97-AF65-F5344CB8AC3E}">
        <p14:creationId xmlns:p14="http://schemas.microsoft.com/office/powerpoint/2010/main" val="2497471401"/>
      </p:ext>
    </p:extLst>
  </p:cSld>
  <p:clrMapOvr>
    <a:masterClrMapping/>
  </p:clrMapOvr>
  <p:transition spd="slow">
    <p:circl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翻转课堂</a:t>
            </a:r>
          </a:p>
        </p:txBody>
      </p:sp>
      <p:sp>
        <p:nvSpPr>
          <p:cNvPr id="3" name="内容占位符 2"/>
          <p:cNvSpPr>
            <a:spLocks noGrp="1"/>
          </p:cNvSpPr>
          <p:nvPr>
            <p:ph idx="1"/>
          </p:nvPr>
        </p:nvSpPr>
        <p:spPr>
          <a:xfrm>
            <a:off x="251520" y="1628800"/>
            <a:ext cx="8686800" cy="4525963"/>
          </a:xfrm>
        </p:spPr>
        <p:txBody>
          <a:bodyPr/>
          <a:lstStyle/>
          <a:p>
            <a:r>
              <a:rPr lang="zh-CN" altLang="en-US" sz="2400" dirty="0"/>
              <a:t>时间：</a:t>
            </a:r>
            <a:r>
              <a:rPr lang="en-US" altLang="zh-CN" sz="2400" dirty="0"/>
              <a:t>4</a:t>
            </a:r>
            <a:r>
              <a:rPr lang="zh-CN" altLang="en-US" sz="2400" dirty="0"/>
              <a:t>月</a:t>
            </a:r>
            <a:r>
              <a:rPr lang="en-US" altLang="zh-CN" sz="2400" dirty="0"/>
              <a:t>15</a:t>
            </a:r>
            <a:r>
              <a:rPr lang="zh-CN" altLang="en-US" sz="2400" dirty="0"/>
              <a:t>日</a:t>
            </a:r>
            <a:endParaRPr lang="en-US" altLang="zh-CN" sz="2400" dirty="0"/>
          </a:p>
          <a:p>
            <a:r>
              <a:rPr lang="zh-CN" altLang="en-US" sz="2400" dirty="0"/>
              <a:t>流程：预习</a:t>
            </a:r>
            <a:r>
              <a:rPr lang="en-US" altLang="zh-CN" sz="2400" dirty="0"/>
              <a:t>-</a:t>
            </a:r>
            <a:r>
              <a:rPr lang="zh-CN" altLang="en-US" sz="2400" dirty="0"/>
              <a:t>课堂讨论</a:t>
            </a:r>
            <a:r>
              <a:rPr lang="en-US" altLang="zh-CN" sz="2400" dirty="0"/>
              <a:t>-</a:t>
            </a:r>
            <a:r>
              <a:rPr lang="zh-CN" altLang="en-US" sz="2400" dirty="0"/>
              <a:t>总结</a:t>
            </a:r>
            <a:endParaRPr lang="en-US" altLang="zh-CN" sz="2400" dirty="0"/>
          </a:p>
          <a:p>
            <a:r>
              <a:rPr lang="zh-CN" altLang="en-US" sz="2400" dirty="0"/>
              <a:t>讨论主题：</a:t>
            </a:r>
            <a:endParaRPr lang="en-US" altLang="zh-CN" sz="2400" dirty="0"/>
          </a:p>
          <a:p>
            <a:pPr marL="0" lvl="0" indent="0">
              <a:buNone/>
            </a:pPr>
            <a:r>
              <a:rPr lang="en-US" altLang="zh-CN" sz="2400" dirty="0"/>
              <a:t>  1.</a:t>
            </a:r>
            <a:r>
              <a:rPr lang="zh-CN" altLang="zh-CN" sz="2400" dirty="0"/>
              <a:t>以健康信念模式为指导，设计以某种行为干预为目标的健康教育项目（例如：合理膳食、促进身体活动、不健康性行为、免疫接种、手机成瘾的干预等）。</a:t>
            </a:r>
          </a:p>
          <a:p>
            <a:pPr marL="0" lvl="0" indent="0">
              <a:buNone/>
            </a:pPr>
            <a:r>
              <a:rPr lang="en-US" altLang="zh-CN" sz="2400" dirty="0"/>
              <a:t>  2.</a:t>
            </a:r>
            <a:r>
              <a:rPr lang="zh-CN" altLang="zh-CN" sz="2400" dirty="0"/>
              <a:t>以行为改变阶段模式为指导，设计以某种行为干预为目标的健康教育项目（例如：合理膳食、促进身体活动、控烟、手机成瘾的干预等）。</a:t>
            </a:r>
          </a:p>
          <a:p>
            <a:pPr marL="0" lvl="0" indent="0">
              <a:buNone/>
            </a:pPr>
            <a:r>
              <a:rPr lang="en-US" altLang="zh-CN" sz="2400" dirty="0"/>
              <a:t>  3.</a:t>
            </a:r>
            <a:r>
              <a:rPr lang="zh-CN" altLang="zh-CN" sz="2400" dirty="0"/>
              <a:t>利用角色扮演的形式，应用健康咨询的基本原则，帮助患者建立健康行为</a:t>
            </a:r>
          </a:p>
          <a:p>
            <a:r>
              <a:rPr lang="zh-CN" altLang="en-US" sz="2400" dirty="0"/>
              <a:t>注：</a:t>
            </a:r>
            <a:r>
              <a:rPr lang="en-US" altLang="zh-CN" sz="2400" dirty="0"/>
              <a:t>3</a:t>
            </a:r>
            <a:r>
              <a:rPr lang="zh-CN" altLang="en-US" sz="2400" dirty="0"/>
              <a:t>组汇报（</a:t>
            </a:r>
            <a:r>
              <a:rPr lang="zh-CN" altLang="zh-CN" sz="2400" dirty="0"/>
              <a:t>时间不超过</a:t>
            </a:r>
            <a:r>
              <a:rPr lang="en-US" altLang="zh-CN" sz="2400" dirty="0"/>
              <a:t>15</a:t>
            </a:r>
            <a:r>
              <a:rPr lang="zh-CN" altLang="zh-CN" sz="2400" dirty="0"/>
              <a:t>分钟</a:t>
            </a:r>
            <a:r>
              <a:rPr lang="zh-CN" altLang="en-US" sz="2400" dirty="0"/>
              <a:t>），其他</a:t>
            </a:r>
            <a:r>
              <a:rPr lang="zh-CN" altLang="zh-CN" sz="2400" dirty="0"/>
              <a:t>组</a:t>
            </a:r>
            <a:r>
              <a:rPr lang="zh-CN" altLang="en-US" sz="2400" dirty="0"/>
              <a:t>回答</a:t>
            </a:r>
            <a:r>
              <a:rPr lang="zh-CN" altLang="zh-CN" sz="2400" dirty="0"/>
              <a:t>提问</a:t>
            </a:r>
            <a:endParaRPr lang="zh-CN" altLang="en-US" sz="2400" dirty="0"/>
          </a:p>
        </p:txBody>
      </p:sp>
    </p:spTree>
    <p:extLst>
      <p:ext uri="{BB962C8B-B14F-4D97-AF65-F5344CB8AC3E}">
        <p14:creationId xmlns:p14="http://schemas.microsoft.com/office/powerpoint/2010/main" val="736079571"/>
      </p:ext>
    </p:extLst>
  </p:cSld>
  <p:clrMapOvr>
    <a:masterClrMapping/>
  </p:clrMapOvr>
  <p:transition spd="slow">
    <p:circl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WordArt 7"/>
          <p:cNvSpPr>
            <a:spLocks noChangeArrowheads="1" noChangeShapeType="1" noTextEdit="1"/>
          </p:cNvSpPr>
          <p:nvPr/>
        </p:nvSpPr>
        <p:spPr bwMode="auto">
          <a:xfrm>
            <a:off x="2057400" y="2286000"/>
            <a:ext cx="4876800" cy="2286000"/>
          </a:xfrm>
          <a:prstGeom prst="rect">
            <a:avLst/>
          </a:prstGeom>
        </p:spPr>
        <p:txBody>
          <a:bodyPr wrap="none" fromWordArt="1">
            <a:prstTxWarp prst="textCascadeUp">
              <a:avLst>
                <a:gd name="adj" fmla="val 71653"/>
              </a:avLst>
            </a:prstTxWarp>
            <a:scene3d>
              <a:camera prst="legacyPerspectiveFront">
                <a:rot lat="20519958" lon="1080000" rev="0"/>
              </a:camera>
              <a:lightRig rig="legacyHarsh2" dir="b"/>
            </a:scene3d>
            <a:sp3d extrusionH="430200" prstMaterial="legacyMatte">
              <a:extrusionClr>
                <a:srgbClr val="FF6600"/>
              </a:extrusionClr>
              <a:contourClr>
                <a:srgbClr val="FFE701"/>
              </a:contourClr>
            </a:sp3d>
          </a:bodyPr>
          <a:lstStyle/>
          <a:p>
            <a:pPr algn="ctr"/>
            <a:r>
              <a:rPr lang="zh-CN" altLang="en-US" sz="6000" i="1" kern="10">
                <a:ln w="9525">
                  <a:round/>
                  <a:headEnd/>
                  <a:tailEnd/>
                </a:ln>
                <a:gradFill rotWithShape="1">
                  <a:gsLst>
                    <a:gs pos="0">
                      <a:srgbClr val="FFE701"/>
                    </a:gs>
                    <a:gs pos="100000">
                      <a:srgbClr val="FE3E02"/>
                    </a:gs>
                  </a:gsLst>
                  <a:lin ang="5400000" scaled="1"/>
                </a:gradFill>
                <a:latin typeface="华文新魏" panose="02010800040101010101" pitchFamily="2" charset="-122"/>
                <a:ea typeface="华文新魏" panose="02010800040101010101" pitchFamily="2" charset="-122"/>
              </a:rPr>
              <a:t>谢谢</a:t>
            </a:r>
          </a:p>
        </p:txBody>
      </p:sp>
    </p:spTree>
    <p:extLst>
      <p:ext uri="{BB962C8B-B14F-4D97-AF65-F5344CB8AC3E}">
        <p14:creationId xmlns:p14="http://schemas.microsoft.com/office/powerpoint/2010/main" val="4027477772"/>
      </p:ext>
    </p:extLst>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7778" name="Rectangle 2"/>
          <p:cNvSpPr>
            <a:spLocks noGrp="1" noChangeArrowheads="1"/>
          </p:cNvSpPr>
          <p:nvPr>
            <p:ph type="body" idx="1"/>
          </p:nvPr>
        </p:nvSpPr>
        <p:spPr bwMode="auto">
          <a:xfrm>
            <a:off x="838200" y="1927225"/>
            <a:ext cx="8305800" cy="434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147" tIns="40074" rIns="80147" bIns="40074" numCol="1" anchor="t" anchorCtr="0" compatLnSpc="1">
            <a:prstTxWarp prst="textNoShape">
              <a:avLst/>
            </a:prstTxWarp>
          </a:bodyPr>
          <a:lstStyle/>
          <a:p>
            <a:pPr marL="168275" indent="-168275" defTabSz="800100" eaLnBrk="1" hangingPunct="1"/>
            <a:r>
              <a:rPr lang="zh-CN" altLang="en-US" sz="2800">
                <a:solidFill>
                  <a:srgbClr val="FF3300"/>
                </a:solidFill>
              </a:rPr>
              <a:t>快速反应：影响健康行为的因素有？</a:t>
            </a:r>
          </a:p>
          <a:p>
            <a:pPr marL="168275" indent="-168275" defTabSz="800100" eaLnBrk="1" hangingPunct="1">
              <a:buFont typeface="Symbol" pitchFamily="18" charset="2"/>
              <a:buNone/>
            </a:pPr>
            <a:r>
              <a:rPr lang="zh-CN" altLang="en-US" sz="2800">
                <a:solidFill>
                  <a:srgbClr val="FFFF66"/>
                </a:solidFill>
              </a:rPr>
              <a:t>  </a:t>
            </a:r>
            <a:endParaRPr lang="en-US" altLang="zh-CN" sz="2800"/>
          </a:p>
        </p:txBody>
      </p:sp>
      <p:sp>
        <p:nvSpPr>
          <p:cNvPr id="25603" name="Rectangle 3"/>
          <p:cNvSpPr>
            <a:spLocks noChangeArrowheads="1"/>
          </p:cNvSpPr>
          <p:nvPr/>
        </p:nvSpPr>
        <p:spPr bwMode="auto">
          <a:xfrm>
            <a:off x="1928813" y="285750"/>
            <a:ext cx="7848600" cy="584200"/>
          </a:xfrm>
          <a:prstGeom prst="rect">
            <a:avLst/>
          </a:prstGeom>
          <a:noFill/>
          <a:ln w="9525">
            <a:noFill/>
            <a:miter lim="800000"/>
            <a:headEnd/>
            <a:tailEnd/>
          </a:ln>
        </p:spPr>
        <p:txBody>
          <a:bodyPr lIns="91424" tIns="45712" rIns="91424" bIns="45712">
            <a:spAutoFit/>
          </a:bodyPr>
          <a:lstStyle/>
          <a:p>
            <a:pPr defTabSz="914179" eaLnBrk="1" hangingPunct="1">
              <a:defRPr/>
            </a:pPr>
            <a:r>
              <a:rPr kumimoji="1" lang="zh-CN" altLang="en-US" sz="3200" b="1" dirty="0">
                <a:solidFill>
                  <a:srgbClr val="002060"/>
                </a:solidFill>
                <a:latin typeface="+mj-lt"/>
                <a:ea typeface="宋体" pitchFamily="2" charset="-122"/>
              </a:rPr>
              <a:t>影响健康行为的因素</a:t>
            </a:r>
            <a:r>
              <a:rPr kumimoji="1" lang="zh-CN" altLang="en-US" sz="3200" b="1" dirty="0">
                <a:solidFill>
                  <a:srgbClr val="002060"/>
                </a:solidFill>
                <a:latin typeface="+mj-lt"/>
                <a:ea typeface="隶书" pitchFamily="49" charset="-122"/>
              </a:rPr>
              <a:t> </a:t>
            </a:r>
          </a:p>
        </p:txBody>
      </p:sp>
    </p:spTree>
    <p:extLst>
      <p:ext uri="{BB962C8B-B14F-4D97-AF65-F5344CB8AC3E}">
        <p14:creationId xmlns:p14="http://schemas.microsoft.com/office/powerpoint/2010/main" val="2170116159"/>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7778">
                                            <p:txEl>
                                              <p:pRg st="0" end="0"/>
                                            </p:txEl>
                                          </p:spTgt>
                                        </p:tgtEl>
                                        <p:attrNameLst>
                                          <p:attrName>style.visibility</p:attrName>
                                        </p:attrNameLst>
                                      </p:cBhvr>
                                      <p:to>
                                        <p:strVal val="visible"/>
                                      </p:to>
                                    </p:set>
                                    <p:anim calcmode="lin" valueType="num">
                                      <p:cBhvr additive="base">
                                        <p:cTn id="7" dur="500" fill="hold"/>
                                        <p:tgtEl>
                                          <p:spTgt spid="5877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77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7778">
                                            <p:txEl>
                                              <p:pRg st="1" end="1"/>
                                            </p:txEl>
                                          </p:spTgt>
                                        </p:tgtEl>
                                        <p:attrNameLst>
                                          <p:attrName>style.visibility</p:attrName>
                                        </p:attrNameLst>
                                      </p:cBhvr>
                                      <p:to>
                                        <p:strVal val="visible"/>
                                      </p:to>
                                    </p:set>
                                    <p:anim calcmode="lin" valueType="num">
                                      <p:cBhvr additive="base">
                                        <p:cTn id="13" dur="500" fill="hold"/>
                                        <p:tgtEl>
                                          <p:spTgt spid="5877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777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影响健康行为的因素</a:t>
            </a:r>
          </a:p>
        </p:txBody>
      </p:sp>
      <p:grpSp>
        <p:nvGrpSpPr>
          <p:cNvPr id="17" name="组合 16"/>
          <p:cNvGrpSpPr/>
          <p:nvPr/>
        </p:nvGrpSpPr>
        <p:grpSpPr>
          <a:xfrm>
            <a:off x="1937246" y="1890464"/>
            <a:ext cx="5505549" cy="3770784"/>
            <a:chOff x="1937246" y="1814090"/>
            <a:chExt cx="5505549" cy="3770784"/>
          </a:xfrm>
        </p:grpSpPr>
        <p:sp>
          <p:nvSpPr>
            <p:cNvPr id="4" name="椭圆 3"/>
            <p:cNvSpPr/>
            <p:nvPr/>
          </p:nvSpPr>
          <p:spPr>
            <a:xfrm>
              <a:off x="1937246" y="1816249"/>
              <a:ext cx="1368152" cy="720080"/>
            </a:xfrm>
            <a:prstGeom prst="ellipse">
              <a:avLst/>
            </a:prstGeom>
            <a:solidFill>
              <a:srgbClr val="99003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行为改变前</a:t>
              </a:r>
            </a:p>
          </p:txBody>
        </p:sp>
        <p:sp>
          <p:nvSpPr>
            <p:cNvPr id="5" name="圆角矩形 4"/>
            <p:cNvSpPr/>
            <p:nvPr/>
          </p:nvSpPr>
          <p:spPr>
            <a:xfrm>
              <a:off x="3914403" y="1814090"/>
              <a:ext cx="3528392" cy="720080"/>
            </a:xfrm>
            <a:prstGeom prst="roundRect">
              <a:avLst/>
            </a:prstGeom>
            <a:solidFill>
              <a:srgbClr val="99003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倾向因素（</a:t>
              </a:r>
              <a:r>
                <a:rPr lang="en-US" altLang="zh-CN" dirty="0">
                  <a:latin typeface="Times New Roman" panose="02020603050405020304" pitchFamily="18" charset="0"/>
                  <a:cs typeface="Times New Roman" panose="02020603050405020304" pitchFamily="18" charset="0"/>
                </a:rPr>
                <a:t>Predisposing factors</a:t>
              </a:r>
              <a:r>
                <a:rPr lang="zh-CN" altLang="en-US" dirty="0">
                  <a:latin typeface="Times New Roman" panose="02020603050405020304" pitchFamily="18" charset="0"/>
                  <a:cs typeface="Times New Roman" panose="02020603050405020304" pitchFamily="18" charset="0"/>
                </a:rPr>
                <a:t>）</a:t>
              </a:r>
              <a:endParaRPr lang="zh-CN" altLang="en-US" dirty="0"/>
            </a:p>
          </p:txBody>
        </p:sp>
        <p:sp>
          <p:nvSpPr>
            <p:cNvPr id="6" name="圆角矩形 5"/>
            <p:cNvSpPr/>
            <p:nvPr/>
          </p:nvSpPr>
          <p:spPr>
            <a:xfrm>
              <a:off x="3914403" y="3284984"/>
              <a:ext cx="3528392" cy="720080"/>
            </a:xfrm>
            <a:prstGeom prst="roundRect">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促成因素（</a:t>
              </a:r>
              <a:r>
                <a:rPr lang="en-US" altLang="zh-CN" dirty="0">
                  <a:latin typeface="Times New Roman" panose="02020603050405020304" pitchFamily="18" charset="0"/>
                  <a:cs typeface="Times New Roman" panose="02020603050405020304" pitchFamily="18" charset="0"/>
                </a:rPr>
                <a:t>Enabling factors</a:t>
              </a:r>
              <a:r>
                <a:rPr lang="zh-CN" altLang="en-US" dirty="0">
                  <a:latin typeface="Times New Roman" panose="02020603050405020304" pitchFamily="18" charset="0"/>
                  <a:cs typeface="Times New Roman" panose="02020603050405020304" pitchFamily="18" charset="0"/>
                </a:rPr>
                <a:t>）</a:t>
              </a:r>
            </a:p>
          </p:txBody>
        </p:sp>
        <p:sp>
          <p:nvSpPr>
            <p:cNvPr id="7" name="下箭头 6"/>
            <p:cNvSpPr/>
            <p:nvPr/>
          </p:nvSpPr>
          <p:spPr>
            <a:xfrm>
              <a:off x="2542853" y="2542125"/>
              <a:ext cx="156939" cy="791545"/>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下箭头 7"/>
            <p:cNvSpPr/>
            <p:nvPr/>
          </p:nvSpPr>
          <p:spPr>
            <a:xfrm>
              <a:off x="2532212" y="4061705"/>
              <a:ext cx="156939" cy="791545"/>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 name="椭圆 8"/>
            <p:cNvSpPr/>
            <p:nvPr/>
          </p:nvSpPr>
          <p:spPr>
            <a:xfrm>
              <a:off x="1937246" y="3330081"/>
              <a:ext cx="1368152" cy="720080"/>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行为改变</a:t>
              </a:r>
              <a:r>
                <a:rPr lang="zh-CN" altLang="en-US" sz="2400" dirty="0"/>
                <a:t>中</a:t>
              </a:r>
            </a:p>
          </p:txBody>
        </p:sp>
        <p:sp>
          <p:nvSpPr>
            <p:cNvPr id="10" name="椭圆 9"/>
            <p:cNvSpPr/>
            <p:nvPr/>
          </p:nvSpPr>
          <p:spPr>
            <a:xfrm>
              <a:off x="1937246" y="4864794"/>
              <a:ext cx="1368152" cy="720080"/>
            </a:xfrm>
            <a:prstGeom prst="ellipse">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行为改变</a:t>
              </a:r>
              <a:r>
                <a:rPr lang="zh-CN" altLang="en-US" sz="2800" dirty="0"/>
                <a:t>后</a:t>
              </a:r>
            </a:p>
          </p:txBody>
        </p:sp>
        <p:cxnSp>
          <p:nvCxnSpPr>
            <p:cNvPr id="12" name="直接箭头连接符 11"/>
            <p:cNvCxnSpPr/>
            <p:nvPr/>
          </p:nvCxnSpPr>
          <p:spPr>
            <a:xfrm flipH="1">
              <a:off x="3295873" y="2174130"/>
              <a:ext cx="618530" cy="2159"/>
            </a:xfrm>
            <a:prstGeom prst="straightConnector1">
              <a:avLst/>
            </a:prstGeom>
            <a:ln w="38100">
              <a:solidFill>
                <a:srgbClr val="99003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295873" y="3687962"/>
              <a:ext cx="618530" cy="2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3914403" y="4841754"/>
              <a:ext cx="3528392" cy="720080"/>
            </a:xfrm>
            <a:prstGeom prst="round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强化因素（</a:t>
              </a:r>
              <a:r>
                <a:rPr lang="en-US" altLang="zh-CN" dirty="0">
                  <a:latin typeface="Times New Roman" panose="02020603050405020304" pitchFamily="18" charset="0"/>
                  <a:cs typeface="Times New Roman" panose="02020603050405020304" pitchFamily="18" charset="0"/>
                </a:rPr>
                <a:t>Reinforcing factors</a:t>
              </a:r>
              <a:r>
                <a:rPr lang="zh-CN" altLang="en-US" dirty="0">
                  <a:latin typeface="Times New Roman" panose="02020603050405020304" pitchFamily="18" charset="0"/>
                  <a:cs typeface="Times New Roman" panose="02020603050405020304" pitchFamily="18" charset="0"/>
                </a:rPr>
                <a:t>）</a:t>
              </a:r>
            </a:p>
          </p:txBody>
        </p:sp>
        <p:cxnSp>
          <p:nvCxnSpPr>
            <p:cNvPr id="15" name="直接箭头连接符 14"/>
            <p:cNvCxnSpPr/>
            <p:nvPr/>
          </p:nvCxnSpPr>
          <p:spPr>
            <a:xfrm flipH="1">
              <a:off x="3295873" y="5224834"/>
              <a:ext cx="618530" cy="215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3838187"/>
      </p:ext>
    </p:extLst>
  </p:cSld>
  <p:clrMapOvr>
    <a:masterClrMapping/>
  </p:clrMapOvr>
  <p:transition spd="slow">
    <p:circl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健康行为干预&amp;quot;&quot;/&gt;&lt;property id=&quot;20307&quot; value=&quot;610&quot;/&gt;&lt;/object&gt;&lt;object type=&quot;3&quot; unique_id=&quot;10004&quot;&gt;&lt;property id=&quot;20148&quot; value=&quot;5&quot;/&gt;&lt;property id=&quot;20300&quot; value=&quot;Slide 2 - &amp;quot;学习目的&amp;quot;&quot;/&gt;&lt;property id=&quot;20307&quot; value=&quot;673&quot;/&gt;&lt;/object&gt;&lt;object type=&quot;3&quot; unique_id=&quot;10005&quot;&gt;&lt;property id=&quot;20148&quot; value=&quot;5&quot;/&gt;&lt;property id=&quot;20300&quot; value=&quot;Slide 3 - &amp;quot;影响健康的主要因素&amp;quot;&quot;/&gt;&lt;property id=&quot;20307&quot; value=&quot;721&quot;/&gt;&lt;/object&gt;&lt;object type=&quot;3&quot; unique_id=&quot;10006&quot;&gt;&lt;property id=&quot;20148&quot; value=&quot;5&quot;/&gt;&lt;property id=&quot;20300&quot; value=&quot;Slide 4 - &amp;quot;影响健康的主要因素&amp;quot;&quot;/&gt;&lt;property id=&quot;20307&quot; value=&quot;722&quot;/&gt;&lt;/object&gt;&lt;object type=&quot;3&quot; unique_id=&quot;10007&quot;&gt;&lt;property id=&quot;20148&quot; value=&quot;5&quot;/&gt;&lt;property id=&quot;20300&quot; value=&quot;Slide 5 - &amp;quot;行为的概念&amp;quot;&quot;/&gt;&lt;property id=&quot;20307&quot; value=&quot;726&quot;/&gt;&lt;/object&gt;&lt;object type=&quot;3&quot; unique_id=&quot;10008&quot;&gt;&lt;property id=&quot;20148&quot; value=&quot;5&quot;/&gt;&lt;property id=&quot;20300&quot; value=&quot;Slide 6 - &amp;quot;行为的概念&amp;quot;&quot;/&gt;&lt;property id=&quot;20307&quot; value=&quot;727&quot;/&gt;&lt;/object&gt;&lt;object type=&quot;3&quot; unique_id=&quot;10009&quot;&gt;&lt;property id=&quot;20148&quot; value=&quot;5&quot;/&gt;&lt;property id=&quot;20300&quot; value=&quot;Slide 7 - &amp;quot;影响健康行为的因素&amp;quot;&quot;/&gt;&lt;property id=&quot;20307&quot; value=&quot;728&quot;/&gt;&lt;/object&gt;&lt;object type=&quot;3&quot; unique_id=&quot;10010&quot;&gt;&lt;property id=&quot;20148&quot; value=&quot;5&quot;/&gt;&lt;property id=&quot;20300&quot; value=&quot;Slide 8&quot;/&gt;&lt;property id=&quot;20307&quot; value=&quot;724&quot;/&gt;&lt;/object&gt;&lt;object type=&quot;3&quot; unique_id=&quot;10011&quot;&gt;&lt;property id=&quot;20148&quot; value=&quot;5&quot;/&gt;&lt;property id=&quot;20300&quot; value=&quot;Slide 9 - &amp;quot;常用健康健康行为改变理论&amp;quot;&quot;/&gt;&lt;property id=&quot;20307&quot; value=&quot;723&quot;/&gt;&lt;/object&gt;&lt;object type=&quot;3&quot; unique_id=&quot;10012&quot;&gt;&lt;property id=&quot;20148&quot; value=&quot;5&quot;/&gt;&lt;property id=&quot;20300&quot; value=&quot;Slide 27 - &amp;quot;健康教育&amp;quot;&quot;/&gt;&lt;property id=&quot;20307&quot; value=&quot;612&quot;/&gt;&lt;/object&gt;&lt;object type=&quot;3&quot; unique_id=&quot;10013&quot;&gt;&lt;property id=&quot;20148&quot; value=&quot;5&quot;/&gt;&lt;property id=&quot;20300&quot; value=&quot;Slide 28 - &amp;quot;健康教育的环节&amp;quot;&quot;/&gt;&lt;property id=&quot;20307&quot; value=&quot;730&quot;/&gt;&lt;/object&gt;&lt;object type=&quot;3&quot; unique_id=&quot;10014&quot;&gt;&lt;property id=&quot;20148&quot; value=&quot;5&quot;/&gt;&lt;property id=&quot;20300&quot; value=&quot;Slide 29 - &amp;quot;健康教育的场所&amp;quot;&quot;/&gt;&lt;property id=&quot;20307&quot; value=&quot;729&quot;/&gt;&lt;/object&gt;&lt;object type=&quot;3&quot; unique_id=&quot;10015&quot;&gt;&lt;property id=&quot;20148&quot; value=&quot;5&quot;/&gt;&lt;property id=&quot;20300&quot; value=&quot;Slide 30 - &amp;quot;健康教育与增权&amp;quot;&quot;/&gt;&lt;property id=&quot;20307&quot; value=&quot;731&quot;/&gt;&lt;/object&gt;&lt;object type=&quot;3&quot; unique_id=&quot;10016&quot;&gt;&lt;property id=&quot;20148&quot; value=&quot;5&quot;/&gt;&lt;property id=&quot;20300&quot; value=&quot;Slide 31 - &amp;quot;健康教育与健康素养&amp;quot;&quot;/&gt;&lt;property id=&quot;20307&quot; value=&quot;732&quot;/&gt;&lt;/object&gt;&lt;object type=&quot;3&quot; unique_id=&quot;10017&quot;&gt;&lt;property id=&quot;20148&quot; value=&quot;5&quot;/&gt;&lt;property id=&quot;20300&quot; value=&quot;Slide 32 - &amp;quot;健康教育与健康素养&amp;quot;&quot;/&gt;&lt;property id=&quot;20307&quot; value=&quot;733&quot;/&gt;&lt;/object&gt;&lt;object type=&quot;3&quot; unique_id=&quot;10018&quot;&gt;&lt;property id=&quot;20148&quot; value=&quot;5&quot;/&gt;&lt;property id=&quot;20300&quot; value=&quot;Slide 33 - &amp;quot;请问儿童肥胖的原因是什么&amp;quot;&quot;/&gt;&lt;property id=&quot;20307&quot; value=&quot;706&quot;/&gt;&lt;/object&gt;&lt;object type=&quot;3&quot; unique_id=&quot;10019&quot;&gt;&lt;property id=&quot;20148&quot; value=&quot;5&quot;/&gt;&lt;property id=&quot;20300&quot; value=&quot;Slide 34 - &amp;quot;Urban sprawl  street layout&amp;quot;&quot;/&gt;&lt;property id=&quot;20307&quot; value=&quot;694&quot;/&gt;&lt;/object&gt;&lt;object type=&quot;3&quot; unique_id=&quot;10020&quot;&gt;&lt;property id=&quot;20148&quot; value=&quot;5&quot;/&gt;&lt;property id=&quot;20300&quot; value=&quot;Slide 35 - &amp;quot;肥胖流行的综合控制&amp;quot;&quot;/&gt;&lt;property id=&quot;20307&quot; value=&quot;712&quot;/&gt;&lt;/object&gt;&lt;object type=&quot;3&quot; unique_id=&quot;10021&quot;&gt;&lt;property id=&quot;20148&quot; value=&quot;5&quot;/&gt;&lt;property id=&quot;20300&quot; value=&quot;Slide 36 - &amp;quot;健康促进&amp;quot;&quot;/&gt;&lt;property id=&quot;20307&quot; value=&quot;622&quot;/&gt;&lt;/object&gt;&lt;object type=&quot;3&quot; unique_id=&quot;10022&quot;&gt;&lt;property id=&quot;20148&quot; value=&quot;5&quot;/&gt;&lt;property id=&quot;20300&quot; value=&quot;Slide 37 - &amp;quot;健康促进5个活动领域&amp;quot;&quot;/&gt;&lt;property id=&quot;20307&quot; value=&quot;623&quot;/&gt;&lt;/object&gt;&lt;object type=&quot;3&quot; unique_id=&quot;10023&quot;&gt;&lt;property id=&quot;20148&quot; value=&quot;5&quot;/&gt;&lt;property id=&quot;20300&quot; value=&quot;Slide 38 - &amp;quot;健康促进的基本策略&amp;quot;&quot;/&gt;&lt;property id=&quot;20307&quot; value=&quot;635&quot;/&gt;&lt;/object&gt;&lt;object type=&quot;3&quot; unique_id=&quot;10024&quot;&gt;&lt;property id=&quot;20148&quot; value=&quot;5&quot;/&gt;&lt;property id=&quot;20300&quot; value=&quot;Slide 39 - &amp;quot;大健康的理念&amp;quot;&quot;/&gt;&lt;property id=&quot;20307&quot; value=&quot;687&quot;/&gt;&lt;/object&gt;&lt;object type=&quot;3&quot; unique_id=&quot;10025&quot;&gt;&lt;property id=&quot;20148&quot; value=&quot;5&quot;/&gt;&lt;property id=&quot;20300&quot; value=&quot;Slide 40 - &amp;quot;大健康的理念&amp;quot;&quot;/&gt;&lt;property id=&quot;20307&quot; value=&quot;688&quot;/&gt;&lt;/object&gt;&lt;object type=&quot;3&quot; unique_id=&quot;10026&quot;&gt;&lt;property id=&quot;20148&quot; value=&quot;5&quot;/&gt;&lt;property id=&quot;20300&quot; value=&quot;Slide 41 - &amp;quot;健康共治（governance for health)&amp;quot;&quot;/&gt;&lt;property id=&quot;20307&quot; value=&quot;689&quot;/&gt;&lt;/object&gt;&lt;object type=&quot;3&quot; unique_id=&quot;10027&quot;&gt;&lt;property id=&quot;20148&quot; value=&quot;5&quot;/&gt;&lt;property id=&quot;20300&quot; value=&quot;Slide 42 - &amp;quot;健康共治与健康教育&amp;quot;&quot;/&gt;&lt;property id=&quot;20307&quot; value=&quot;690&quot;/&gt;&lt;/object&gt;&lt;object type=&quot;3&quot; unique_id=&quot;10028&quot;&gt;&lt;property id=&quot;20148&quot; value=&quot;5&quot;/&gt;&lt;property id=&quot;20300&quot; value=&quot;Slide 43 - &amp;quot;健康咨询&amp;quot;&quot;/&gt;&lt;property id=&quot;20307&quot; value=&quot;734&quot;/&gt;&lt;/object&gt;&lt;object type=&quot;3&quot; unique_id=&quot;10029&quot;&gt;&lt;property id=&quot;20148&quot; value=&quot;5&quot;/&gt;&lt;property id=&quot;20300&quot; value=&quot;Slide 44 - &amp;quot;健康咨询的基本模式-5A模式&amp;quot;&quot;/&gt;&lt;property id=&quot;20307&quot; value=&quot;735&quot;/&gt;&lt;/object&gt;&lt;object type=&quot;3&quot; unique_id=&quot;10030&quot;&gt;&lt;property id=&quot;20148&quot; value=&quot;5&quot;/&gt;&lt;property id=&quot;20300&quot; value=&quot;Slide 45 - &amp;quot;健康咨询的原则&amp;quot;&quot;/&gt;&lt;property id=&quot;20307&quot; value=&quot;736&quot;/&gt;&lt;/object&gt;&lt;object type=&quot;3&quot; unique_id=&quot;10031&quot;&gt;&lt;property id=&quot;20148&quot; value=&quot;5&quot;/&gt;&lt;property id=&quot;20300&quot; value=&quot;Slide 46 - &amp;quot;帮助患者建立健康行为&amp;quot;&quot;/&gt;&lt;property id=&quot;20307&quot; value=&quot;737&quot;/&gt;&lt;/object&gt;&lt;object type=&quot;3&quot; unique_id=&quot;10736&quot;&gt;&lt;property id=&quot;20148&quot; value=&quot;5&quot;/&gt;&lt;property id=&quot;20300&quot; value=&quot;Slide 10&quot;/&gt;&lt;property id=&quot;20307&quot; value=&quot;738&quot;/&gt;&lt;/object&gt;&lt;object type=&quot;3&quot; unique_id=&quot;10737&quot;&gt;&lt;property id=&quot;20148&quot; value=&quot;5&quot;/&gt;&lt;property id=&quot;20300&quot; value=&quot;Slide 11 - &amp;quot;理论背景&amp;quot;&quot;/&gt;&lt;property id=&quot;20307&quot; value=&quot;739&quot;/&gt;&lt;/object&gt;&lt;object type=&quot;3&quot; unique_id=&quot;10738&quot;&gt;&lt;property id=&quot;20148&quot; value=&quot;5&quot;/&gt;&lt;property id=&quot;20300&quot; value=&quot;Slide 12 - &amp;quot;理论背景&amp;quot;&quot;/&gt;&lt;property id=&quot;20307&quot; value=&quot;740&quot;/&gt;&lt;/object&gt;&lt;object type=&quot;3&quot; unique_id=&quot;10739&quot;&gt;&lt;property id=&quot;20148&quot; value=&quot;5&quot;/&gt;&lt;property id=&quot;20300&quot; value=&quot;Slide 13 - &amp;quot;理论背景&amp;quot;&quot;/&gt;&lt;property id=&quot;20307&quot; value=&quot;741&quot;/&gt;&lt;/object&gt;&lt;object type=&quot;3&quot; unique_id=&quot;10740&quot;&gt;&lt;property id=&quot;20148&quot; value=&quot;5&quot;/&gt;&lt;property id=&quot;20300&quot; value=&quot;Slide 14 - &amp;quot;理论假设&amp;quot;&quot;/&gt;&lt;property id=&quot;20307&quot; value=&quot;742&quot;/&gt;&lt;/object&gt;&lt;object type=&quot;3&quot; unique_id=&quot;10741&quot;&gt;&lt;property id=&quot;20148&quot; value=&quot;5&quot;/&gt;&lt;property id=&quot;20300&quot; value=&quot;Slide 15 - &amp;quot;SCT中行为的影响因素&amp;quot;&quot;/&gt;&lt;property id=&quot;20307&quot; value=&quot;743&quot;/&gt;&lt;/object&gt;&lt;object type=&quot;3&quot; unique_id=&quot;10742&quot;&gt;&lt;property id=&quot;20148&quot; value=&quot;5&quot;/&gt;&lt;property id=&quot;20300&quot; value=&quot;Slide 16 - &amp;quot;SCT中行为的影响因素&amp;quot;&quot;/&gt;&lt;property id=&quot;20307&quot; value=&quot;744&quot;/&gt;&lt;/object&gt;&lt;object type=&quot;3&quot; unique_id=&quot;10743&quot;&gt;&lt;property id=&quot;20148&quot; value=&quot;5&quot;/&gt;&lt;property id=&quot;20300&quot; value=&quot;Slide 17 - &amp;quot;SCT中行为的影响因素&amp;quot;&quot;/&gt;&lt;property id=&quot;20307&quot; value=&quot;745&quot;/&gt;&lt;/object&gt;&lt;object type=&quot;3&quot; unique_id=&quot;10744&quot;&gt;&lt;property id=&quot;20148&quot; value=&quot;5&quot;/&gt;&lt;property id=&quot;20300&quot; value=&quot;Slide 18 - &amp;quot;SCT中行为的影响因素&amp;quot;&quot;/&gt;&lt;property id=&quot;20307&quot; value=&quot;746&quot;/&gt;&lt;/object&gt;&lt;object type=&quot;3&quot; unique_id=&quot;10745&quot;&gt;&lt;property id=&quot;20148&quot; value=&quot;5&quot;/&gt;&lt;property id=&quot;20300&quot; value=&quot;Slide 19 - &amp;quot;SCT中行为的影响因素&amp;quot;&quot;/&gt;&lt;property id=&quot;20307&quot; value=&quot;747&quot;/&gt;&lt;/object&gt;&lt;object type=&quot;3&quot; unique_id=&quot;10746&quot;&gt;&lt;property id=&quot;20148&quot; value=&quot;5&quot;/&gt;&lt;property id=&quot;20300&quot; value=&quot;Slide 20 - &amp;quot;SCT中行为的影响因素&amp;quot;&quot;/&gt;&lt;property id=&quot;20307&quot; value=&quot;748&quot;/&gt;&lt;/object&gt;&lt;object type=&quot;3&quot; unique_id=&quot;10747&quot;&gt;&lt;property id=&quot;20148&quot; value=&quot;5&quot;/&gt;&lt;property id=&quot;20300&quot; value=&quot;Slide 21 - &amp;quot;理论框架&amp;quot;&quot;/&gt;&lt;property id=&quot;20307&quot; value=&quot;749&quot;/&gt;&lt;/object&gt;&lt;object type=&quot;3&quot; unique_id=&quot;10748&quot;&gt;&lt;property id=&quot;20148&quot; value=&quot;5&quot;/&gt;&lt;property id=&quot;20300&quot; value=&quot;Slide 22 - &amp;quot;理论框架&amp;quot;&quot;/&gt;&lt;property id=&quot;20307&quot; value=&quot;750&quot;/&gt;&lt;/object&gt;&lt;object type=&quot;3&quot; unique_id=&quot;10749&quot;&gt;&lt;property id=&quot;20148&quot; value=&quot;5&quot;/&gt;&lt;property id=&quot;20300&quot; value=&quot;Slide 23 - &amp;quot;应用举例&amp;quot;&quot;/&gt;&lt;property id=&quot;20307&quot; value=&quot;751&quot;/&gt;&lt;/object&gt;&lt;object type=&quot;3&quot; unique_id=&quot;10750&quot;&gt;&lt;property id=&quot;20148&quot; value=&quot;5&quot;/&gt;&lt;property id=&quot;20300&quot; value=&quot;Slide 24&quot;/&gt;&lt;property id=&quot;20307&quot; value=&quot;752&quot;/&gt;&lt;/object&gt;&lt;object type=&quot;3&quot; unique_id=&quot;10751&quot;&gt;&lt;property id=&quot;20148&quot; value=&quot;5&quot;/&gt;&lt;property id=&quot;20300&quot; value=&quot;Slide 25&quot;/&gt;&lt;property id=&quot;20307&quot; value=&quot;753&quot;/&gt;&lt;/object&gt;&lt;object type=&quot;3&quot; unique_id=&quot;10752&quot;&gt;&lt;property id=&quot;20148&quot; value=&quot;5&quot;/&gt;&lt;property id=&quot;20300&quot; value=&quot;Slide 26&quot;/&gt;&lt;property id=&quot;20307&quot; value=&quot;754&quot;/&gt;&lt;/object&gt;&lt;/object&gt;&lt;object type=&quot;8&quot; unique_id=&quot;10062&quot;&gt;&lt;/object&gt;&lt;/object&gt;&lt;/database&gt;"/>
  <p:tag name="SECTOMILLISECCONVERTED" val="1"/>
</p:tagLst>
</file>

<file path=ppt/theme/theme1.xml><?xml version="1.0" encoding="utf-8"?>
<a:theme xmlns:a="http://schemas.openxmlformats.org/drawingml/2006/main" name="科技产业简报一">
  <a:themeElements>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科技产业简报一">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科技产业简报一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科技产业简报一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科技产业简报一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科技产业简报一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科技产业简报一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科技产业简报一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科技产业简报一</Template>
  <TotalTime>2647</TotalTime>
  <Words>4848</Words>
  <Application>Microsoft Office PowerPoint</Application>
  <PresentationFormat>全屏显示(4:3)</PresentationFormat>
  <Paragraphs>502</Paragraphs>
  <Slides>72</Slides>
  <Notes>13</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7" baseType="lpstr">
      <vt:lpstr>等线</vt:lpstr>
      <vt:lpstr>黑体</vt:lpstr>
      <vt:lpstr>华文新魏</vt:lpstr>
      <vt:lpstr>楷体_GB2312</vt:lpstr>
      <vt:lpstr>隶书</vt:lpstr>
      <vt:lpstr>宋体</vt:lpstr>
      <vt:lpstr>微软雅黑</vt:lpstr>
      <vt:lpstr>Arial</vt:lpstr>
      <vt:lpstr>Calibri</vt:lpstr>
      <vt:lpstr>Gill Sans MT</vt:lpstr>
      <vt:lpstr>Symbol</vt:lpstr>
      <vt:lpstr>Times New Roman</vt:lpstr>
      <vt:lpstr>Wingdings</vt:lpstr>
      <vt:lpstr>科技产业简报一</vt:lpstr>
      <vt:lpstr>位图图像</vt:lpstr>
      <vt:lpstr>PowerPoint 演示文稿</vt:lpstr>
      <vt:lpstr>学习目的</vt:lpstr>
      <vt:lpstr>影响健康的主要因素</vt:lpstr>
      <vt:lpstr>影响健康的主要因素</vt:lpstr>
      <vt:lpstr>行为的概念</vt:lpstr>
      <vt:lpstr>行为的概念</vt:lpstr>
      <vt:lpstr>Behaviour Change …1</vt:lpstr>
      <vt:lpstr>PowerPoint 演示文稿</vt:lpstr>
      <vt:lpstr>影响健康行为的因素</vt:lpstr>
      <vt:lpstr>PowerPoint 演示文稿</vt:lpstr>
      <vt:lpstr>PowerPoint 演示文稿</vt:lpstr>
      <vt:lpstr>PowerPoint 演示文稿</vt:lpstr>
      <vt:lpstr>PowerPoint 演示文稿</vt:lpstr>
      <vt:lpstr>PowerPoint 演示文稿</vt:lpstr>
      <vt:lpstr>为什么要学习理论</vt:lpstr>
      <vt:lpstr>常用健康健康行为改变理论</vt:lpstr>
      <vt:lpstr>PowerPoint 演示文稿</vt:lpstr>
      <vt:lpstr>理论背景</vt:lpstr>
      <vt:lpstr>理论背景</vt:lpstr>
      <vt:lpstr>SCT的观点</vt:lpstr>
      <vt:lpstr>PowerPoint 演示文稿</vt:lpstr>
      <vt:lpstr>SCT理论中行为的影响因素</vt:lpstr>
      <vt:lpstr>SCT中行为的影响因素</vt:lpstr>
      <vt:lpstr>SCT中行为的影响因素</vt:lpstr>
      <vt:lpstr>Outcome expectation　（结果预期） and expectancies　（结果期望） </vt:lpstr>
      <vt:lpstr>Outcome expectancies　结果期望</vt:lpstr>
      <vt:lpstr>SCT中行为的影响因素</vt:lpstr>
      <vt:lpstr>SCT中行为的影响因素</vt:lpstr>
      <vt:lpstr>SCT中行为的影响因素</vt:lpstr>
      <vt:lpstr>PowerPoint 演示文稿</vt:lpstr>
      <vt:lpstr>社会认知理论的强化</vt:lpstr>
      <vt:lpstr>SCT中行为的影响因素</vt:lpstr>
      <vt:lpstr>结果期望和自我效能交互作用</vt:lpstr>
      <vt:lpstr>SCT中行为的影响因素</vt:lpstr>
      <vt:lpstr>SCT理论中的行为过程</vt:lpstr>
      <vt:lpstr>个体与环境的相互作用</vt:lpstr>
      <vt:lpstr>相互作用</vt:lpstr>
      <vt:lpstr>应用举例</vt:lpstr>
      <vt:lpstr>PowerPoint 演示文稿</vt:lpstr>
      <vt:lpstr>PowerPoint 演示文稿</vt:lpstr>
      <vt:lpstr>PowerPoint 演示文稿</vt:lpstr>
      <vt:lpstr>PowerPoint 演示文稿</vt:lpstr>
      <vt:lpstr>健康教育的概念</vt:lpstr>
      <vt:lpstr>健康教育的环节</vt:lpstr>
      <vt:lpstr>健康教育的场所</vt:lpstr>
      <vt:lpstr>健康教育与增权</vt:lpstr>
      <vt:lpstr>健康教育与健康素养</vt:lpstr>
      <vt:lpstr>PowerPoint 演示文稿</vt:lpstr>
      <vt:lpstr>健康促进</vt:lpstr>
      <vt:lpstr>PowerPoint 演示文稿</vt:lpstr>
      <vt:lpstr>PowerPoint 演示文稿</vt:lpstr>
      <vt:lpstr>健康教育与健康促进</vt:lpstr>
      <vt:lpstr>健康促进5个活动领域</vt:lpstr>
      <vt:lpstr>1 制订公共卫生政策</vt:lpstr>
      <vt:lpstr>交通安全—立法实施见成效</vt:lpstr>
      <vt:lpstr>      2 营造支持性环境</vt:lpstr>
      <vt:lpstr>PowerPoint 演示文稿</vt:lpstr>
      <vt:lpstr>4 强化社区行动</vt:lpstr>
      <vt:lpstr>5 调整卫生服务方向</vt:lpstr>
      <vt:lpstr>PowerPoint 演示文稿</vt:lpstr>
      <vt:lpstr>健康促进的基本策略</vt:lpstr>
      <vt:lpstr>大健康的理念</vt:lpstr>
      <vt:lpstr>大健康的理念</vt:lpstr>
      <vt:lpstr>健康共治（governance for health)</vt:lpstr>
      <vt:lpstr>健康共治与健康教育</vt:lpstr>
      <vt:lpstr>健康咨询——临床预防服务的内容之一</vt:lpstr>
      <vt:lpstr>PowerPoint 演示文稿</vt:lpstr>
      <vt:lpstr>健康咨询的原则</vt:lpstr>
      <vt:lpstr>帮助患者建立健康行为</vt:lpstr>
      <vt:lpstr>本章小结</vt:lpstr>
      <vt:lpstr>翻转课堂</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Xiao Qianyi</cp:lastModifiedBy>
  <cp:revision>292</cp:revision>
  <cp:lastPrinted>1601-01-01T00:00:00Z</cp:lastPrinted>
  <dcterms:created xsi:type="dcterms:W3CDTF">2004-02-17T12:18:53Z</dcterms:created>
  <dcterms:modified xsi:type="dcterms:W3CDTF">2021-03-17T16:06:12Z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TC010596912052</vt:lpwstr>
  </property>
</Properties>
</file>