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56" r:id="rId3"/>
    <p:sldId id="263" r:id="rId4"/>
    <p:sldId id="265" r:id="rId5"/>
    <p:sldId id="266" r:id="rId6"/>
    <p:sldId id="268" r:id="rId7"/>
    <p:sldId id="269" r:id="rId8"/>
    <p:sldId id="270" r:id="rId9"/>
    <p:sldId id="257" r:id="rId10"/>
    <p:sldId id="258" r:id="rId11"/>
    <p:sldId id="264" r:id="rId12"/>
    <p:sldId id="274" r:id="rId13"/>
    <p:sldId id="275" r:id="rId14"/>
    <p:sldId id="267" r:id="rId15"/>
    <p:sldId id="272" r:id="rId16"/>
    <p:sldId id="273" r:id="rId17"/>
    <p:sldId id="271" r:id="rId18"/>
    <p:sldId id="261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FCB5-CBFF-4098-ADBC-47562B4E5BC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454CD-0B11-4B37-B305-353DA6F69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4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A%B4%EC%98%81_%EC%B2%B4%EC%A0%9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%EC%A3%BC%EA%B8%B0%EC%96%B5%EC%9E%A5%EC%B9%98" TargetMode="External"/><Relationship Id="rId5" Type="http://schemas.openxmlformats.org/officeDocument/2006/relationships/hyperlink" Target="https://ko.wikipedia.org/wiki/%EC%A0%80%EC%9E%A5_%EC%9E%A5%EC%B9%98" TargetMode="External"/><Relationship Id="rId4" Type="http://schemas.openxmlformats.org/officeDocument/2006/relationships/hyperlink" Target="https://ko.wikipedia.org/wiki/%ED%95%98%EB%93%9C%EB%94%94%EC%8A%A4%ED%81%AC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트리는 표시되는 각 요소의 레이아웃을 계산하는 데 사용되고 픽셀을 화면에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페인트 프로세스에 대한 입력으로 처리됩니다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(loader)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컴퓨터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운영 체제"/>
              </a:rPr>
              <a:t>운영 체제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일부분으로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하드디스크"/>
              </a:rPr>
              <a:t>하드디스크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오프라인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저장 장치"/>
              </a:rPr>
              <a:t>저장 장치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특정 프로그램을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경우 응용 프로그램이지만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 따라서는 운영 체제 그 자신의 일부가 될 수도 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찾아서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주기억장치"/>
              </a:rPr>
              <a:t>주기억장치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적재하고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프로그램이 실행되도록 하는 역할을 담당한다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454CD-0B11-4B37-B305-353DA6F69A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454CD-0B11-4B37-B305-353DA6F69AC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1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5DF6D-64E7-45FE-8B2E-2B558E45F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6B864F-38CA-4FDF-841B-B73EC8F69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E3B60-43D3-49EE-9D69-641172C3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12D-F3A8-4909-8A29-FAA077257E0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C81B7-21E9-43E4-9626-4CD94BFF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6766E-4F9C-4516-9F88-0319CDD9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AE2-ABFD-4163-9BC5-74344B60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58262-F99B-4307-83E6-0817F248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CA2CD2-A70E-416A-B2FC-D20034BF9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4A8F6-D446-43FC-8C04-A590B99C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12D-F3A8-4909-8A29-FAA077257E0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043AE-9125-4D72-AA06-EDF80FCF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5A1F4-AC6E-4CA5-B6A1-6426346A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AE2-ABFD-4163-9BC5-74344B60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4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8D7D4-5FE9-4A3F-AC45-5921F30B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A8009-47AC-4F5C-81E2-78BE8EE58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7D1EF-4F30-4EDB-947C-B7053AD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12D-F3A8-4909-8A29-FAA077257E0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2BAB5-DB89-486F-8CFE-7208AF60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0F42B-B454-42A5-86EB-250A2922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AE2-ABFD-4163-9BC5-74344B60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5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9224C-C2AA-43EF-ADEC-D0A67519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82E36-B4EE-41C4-A2F7-45317440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48B1A-DDE2-48D1-9B14-3E941EB9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12D-F3A8-4909-8A29-FAA077257E0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815A6-5008-456D-B716-A05A27D3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34187-A7C3-477C-826D-D821236E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AE2-ABFD-4163-9BC5-74344B60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1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362A7-5B0B-4046-9DB5-C4764854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F9D37-0F6C-4C86-8C28-85F62640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8230F-32D2-40A7-AACD-4B24A4B0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12D-F3A8-4909-8A29-FAA077257E0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7E005-A93D-4C26-9DC4-6A4C14AE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56003-48E8-4C76-B2AB-92C1CDD2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AE2-ABFD-4163-9BC5-74344B60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3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AC6F3-38A6-402F-A7AE-08FA4150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DE99F-3ED2-434F-94CB-741ED6A4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E3317F-1B8E-4D6A-81DF-FC7C981E5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CBDD1-0C31-4649-BB9E-7B8B41D7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12D-F3A8-4909-8A29-FAA077257E0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0BA81-DBA2-47B2-A38D-BF70D27B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46FC9-B496-49B3-B1EF-B60B4474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AE2-ABFD-4163-9BC5-74344B60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7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54CB1-12E6-4C5E-928B-3E5E7027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C8DAD-3C6C-4C94-A0F9-EFD29C6C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BDFF5-505C-4EE5-951F-61115E7F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274498-3A19-432C-982D-662BA6740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21B747-DD37-49E3-BF7C-0FA4DC48D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38259B-ED64-4110-947C-C60A0E83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12D-F3A8-4909-8A29-FAA077257E0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E6C0A0-CE6C-4C89-97FF-C0C78192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23212C-DC67-42A9-81D6-59E652C4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AE2-ABFD-4163-9BC5-74344B60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2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15877-DFB8-471D-B28A-8A19F341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AEF11F-9E96-4F08-8BB0-102DF046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12D-F3A8-4909-8A29-FAA077257E0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1CC93A-A2EB-4D04-90F4-80954248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59AD7-6D0E-486B-B72F-30BBFAF5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AE2-ABFD-4163-9BC5-74344B60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6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BDF0DB-B1EC-4CED-BC0E-32D7B90E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12D-F3A8-4909-8A29-FAA077257E0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BE791-4F8F-4774-BAC2-43537063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D69C5F-5F96-4721-81D5-30A3AA0D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AE2-ABFD-4163-9BC5-74344B60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9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6E8AC-5596-4893-8594-C7FE7F77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073EE-4208-4F34-8087-14325F09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7FE854-33BC-4652-9CBF-660766445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5916C-8B00-44D0-85FE-9A1194B9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12D-F3A8-4909-8A29-FAA077257E0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38820-156F-4A4C-A0C2-9E9FFED6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E4068-907F-4C1D-BF90-2F04ECEB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AE2-ABFD-4163-9BC5-74344B60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3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65DB4-A5FE-4945-B5CD-ED3DDA4A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C5C69E-C872-4ACC-A038-0A0DF13CB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C8E5AD-0CBC-4BB2-9615-6DBD256F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80EF0-4D71-422C-BF80-6658F11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12D-F3A8-4909-8A29-FAA077257E0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DC0E1-D60A-4FB8-AA7D-21420623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59BEF-ECC9-4FBD-8A7B-635A7810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AE2-ABFD-4163-9BC5-74344B60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27FABC-F943-4F05-8B2E-A45611CA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DCEB-1797-4BBA-9A4C-06BF31E16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1F728-F92E-4B10-9FB7-4CEF889D7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D512D-F3A8-4909-8A29-FAA077257E0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29569-5F9A-4C02-8461-A6F08993E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9AD21-CDF3-48E8-8D3F-E1655BBCE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FAE2-ABFD-4163-9BC5-74344B60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7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D%B8%ED%84%B0%EB%84%B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wikipedia.org/wiki/%ED%95%98%EC%9D%B4%ED%8D%BC%ED%85%8D%EC%8A%A4%ED%8A%B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C%A3%BC%EA%B8%B0%EC%96%B5%EC%9E%A5%EC%B9%9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5473C-289A-425B-8294-CD33C748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4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/>
              <a:t>HTML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905195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71AF1-BD49-49E1-8F13-CEBC32088332}"/>
              </a:ext>
            </a:extLst>
          </p:cNvPr>
          <p:cNvSpPr txBox="1"/>
          <p:nvPr/>
        </p:nvSpPr>
        <p:spPr>
          <a:xfrm>
            <a:off x="239697" y="2752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참고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0BB31-562A-4B87-A28C-A3AE50C01B0A}"/>
              </a:ext>
            </a:extLst>
          </p:cNvPr>
          <p:cNvSpPr txBox="1"/>
          <p:nvPr/>
        </p:nvSpPr>
        <p:spPr>
          <a:xfrm>
            <a:off x="239697" y="921539"/>
            <a:ext cx="370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</a:t>
            </a:r>
            <a:r>
              <a:rPr lang="ko-KR" altLang="en-US" dirty="0"/>
              <a:t>는 위로</a:t>
            </a:r>
            <a:r>
              <a:rPr lang="en-US" altLang="ko-KR" dirty="0"/>
              <a:t>. JAVASPRIPT</a:t>
            </a:r>
            <a:r>
              <a:rPr lang="ko-KR" altLang="en-US" dirty="0"/>
              <a:t>는 아래로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DC891C-DDF9-44DE-8AED-BAF1134F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" y="1290871"/>
            <a:ext cx="102203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3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2C91B-A835-4FEF-8F86-436E2F0C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시멘틱</a:t>
            </a:r>
            <a:r>
              <a:rPr lang="ko-KR" altLang="en-US" dirty="0"/>
              <a:t> 마크업</a:t>
            </a:r>
            <a:r>
              <a:rPr lang="en-US" altLang="ko-KR" dirty="0"/>
              <a:t>. (Plain Old Semantic Html)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75200-B652-4623-A287-0FD3DB56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시멘틱이란</a:t>
            </a:r>
            <a:r>
              <a:rPr lang="ko-KR" altLang="en-US" dirty="0"/>
              <a:t> 컴퓨터가 잘 이해할 수 있도록 하는 것을 말한다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의미에 맞게 </a:t>
            </a:r>
            <a:r>
              <a:rPr lang="en-US" altLang="ko-KR" dirty="0"/>
              <a:t>HTML </a:t>
            </a:r>
            <a:r>
              <a:rPr lang="ko-KR" altLang="en-US" dirty="0"/>
              <a:t>요소를 올바르게 </a:t>
            </a:r>
            <a:r>
              <a:rPr lang="ko-KR" altLang="en-US" dirty="0" err="1"/>
              <a:t>입력하는것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7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99CF52-FF70-47F6-AEB4-7B8539241859}"/>
              </a:ext>
            </a:extLst>
          </p:cNvPr>
          <p:cNvSpPr/>
          <p:nvPr/>
        </p:nvSpPr>
        <p:spPr>
          <a:xfrm>
            <a:off x="340311" y="1964272"/>
            <a:ext cx="11360458" cy="292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시멘틱</a:t>
            </a:r>
            <a:r>
              <a:rPr lang="ko-KR" altLang="en-US" sz="2400" dirty="0"/>
              <a:t> 마크업(</a:t>
            </a:r>
            <a:r>
              <a:rPr lang="ko-KR" altLang="en-US" sz="2400" dirty="0" err="1"/>
              <a:t>Semantic</a:t>
            </a:r>
            <a:r>
              <a:rPr lang="ko-KR" altLang="en-US" sz="2400" dirty="0"/>
              <a:t> </a:t>
            </a:r>
            <a:r>
              <a:rPr lang="ko-KR" altLang="en-US" sz="2400" dirty="0" err="1"/>
              <a:t>Markup</a:t>
            </a:r>
            <a:r>
              <a:rPr lang="ko-KR" altLang="en-US" sz="2400" dirty="0"/>
              <a:t>)HTML(</a:t>
            </a:r>
            <a:r>
              <a:rPr lang="ko-KR" altLang="en-US" sz="2400" dirty="0" err="1"/>
              <a:t>HyperText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Markup</a:t>
            </a:r>
            <a:r>
              <a:rPr lang="ko-KR" altLang="en-US" sz="2400" dirty="0"/>
              <a:t> </a:t>
            </a:r>
            <a:r>
              <a:rPr lang="ko-KR" altLang="en-US" sz="2400" dirty="0" err="1"/>
              <a:t>Language</a:t>
            </a:r>
            <a:r>
              <a:rPr lang="ko-KR" altLang="en-US" sz="2400" dirty="0"/>
              <a:t>)은 웹사이트 콘텐츠를 설명하는데 사용되는 마크업 </a:t>
            </a:r>
            <a:r>
              <a:rPr lang="ko-KR" altLang="en-US" sz="2400" dirty="0" err="1"/>
              <a:t>언어입니다.HTML은</a:t>
            </a:r>
            <a:r>
              <a:rPr lang="ko-KR" altLang="en-US" sz="2400" dirty="0"/>
              <a:t> 콘텐츠의 의미를 설명하는데 유일한 목적을 가집니다. 비주얼 디자인(모양, 색, 크기 등)이목표가 아니라, 구조 설계(</a:t>
            </a:r>
            <a:r>
              <a:rPr lang="ko-KR" altLang="en-US" sz="2400" dirty="0" err="1"/>
              <a:t>Structure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Design</a:t>
            </a:r>
            <a:r>
              <a:rPr lang="ko-KR" altLang="en-US" sz="2400" dirty="0"/>
              <a:t>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목표로 합니다.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D17E5-06CA-4A12-BED1-CA3965B4CAE9}"/>
              </a:ext>
            </a:extLst>
          </p:cNvPr>
          <p:cNvSpPr txBox="1"/>
          <p:nvPr/>
        </p:nvSpPr>
        <p:spPr>
          <a:xfrm>
            <a:off x="340311" y="603682"/>
            <a:ext cx="275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SEMATIC-MARKUP.TXT</a:t>
            </a:r>
          </a:p>
          <a:p>
            <a:r>
              <a:rPr lang="en-US" altLang="ko-KR" dirty="0"/>
              <a:t>SEMATIC-MARKUP.HTML</a:t>
            </a:r>
          </a:p>
        </p:txBody>
      </p:sp>
    </p:spTree>
    <p:extLst>
      <p:ext uri="{BB962C8B-B14F-4D97-AF65-F5344CB8AC3E}">
        <p14:creationId xmlns:p14="http://schemas.microsoft.com/office/powerpoint/2010/main" val="344693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4B95BA-3515-43BE-A7C1-580F11DC9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1" y="1256962"/>
            <a:ext cx="5173901" cy="4344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A7ECB5-7D81-437C-8F7E-341577EC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934" y="1256962"/>
            <a:ext cx="5931645" cy="4344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726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52079-FA62-4365-BB9D-4D8ED2A0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Non-semantic element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AD30F-53B9-4844-BF21-EE5EDAE5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내용에 대해 아무것도 지시하지 않는 요소입니다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D85A6F-4E5E-4A71-8C05-BD2D49B932ED}"/>
              </a:ext>
            </a:extLst>
          </p:cNvPr>
          <p:cNvSpPr/>
          <p:nvPr/>
        </p:nvSpPr>
        <p:spPr>
          <a:xfrm>
            <a:off x="838200" y="281641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222222"/>
                </a:solidFill>
                <a:latin typeface="Apple SD Gothic Neo"/>
              </a:rPr>
              <a:t>Non</a:t>
            </a:r>
            <a:r>
              <a:rPr lang="en-US" altLang="ko-KR" dirty="0">
                <a:solidFill>
                  <a:srgbClr val="222222"/>
                </a:solidFill>
                <a:latin typeface="Apple SD Gothic Neo"/>
              </a:rPr>
              <a:t>-</a:t>
            </a:r>
            <a:r>
              <a:rPr lang="en-US" altLang="ko-KR" b="1" dirty="0">
                <a:solidFill>
                  <a:srgbClr val="222222"/>
                </a:solidFill>
                <a:latin typeface="Apple SD Gothic Neo"/>
              </a:rPr>
              <a:t>semantic</a:t>
            </a:r>
            <a:r>
              <a:rPr lang="en-US" altLang="ko-KR" dirty="0">
                <a:solidFill>
                  <a:srgbClr val="222222"/>
                </a:solidFill>
                <a:latin typeface="Apple SD Gothic Neo"/>
              </a:rPr>
              <a:t> element are the element which Tells nothing about its content. In other terms element whose name doesn't suggest you what they do. e.g. &lt;div&gt; and &lt;span&gt;.</a:t>
            </a:r>
          </a:p>
          <a:p>
            <a:endParaRPr lang="en-US" altLang="ko-KR" dirty="0">
              <a:solidFill>
                <a:srgbClr val="222222"/>
              </a:solidFill>
              <a:latin typeface="Apple SD Gothic Neo"/>
            </a:endParaRPr>
          </a:p>
          <a:p>
            <a:endParaRPr lang="en-US" altLang="ko-KR" dirty="0">
              <a:solidFill>
                <a:srgbClr val="222222"/>
              </a:solidFill>
              <a:latin typeface="Apple SD Gothic Neo"/>
            </a:endParaRPr>
          </a:p>
          <a:p>
            <a:endParaRPr lang="en-US" altLang="ko-KR" dirty="0">
              <a:solidFill>
                <a:srgbClr val="222222"/>
              </a:solidFill>
              <a:latin typeface="Apple SD Gothic Neo"/>
            </a:endParaRPr>
          </a:p>
          <a:p>
            <a:endParaRPr lang="en-US" altLang="ko-KR" dirty="0">
              <a:solidFill>
                <a:srgbClr val="222222"/>
              </a:solidFill>
              <a:latin typeface="Apple SD Gothic Neo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pple SD Gothic Neo"/>
              </a:rPr>
              <a:t>&lt;SPAN&gt;  &lt;DIV&gt;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07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B273D-1D7E-43EE-BBC1-C6DD13F7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element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BE6F9-4A7F-4CE2-9BA9-95780A807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내용을 명확하게 정의하는 요소</a:t>
            </a:r>
            <a:endParaRPr lang="en-US" altLang="ko-KR" dirty="0"/>
          </a:p>
          <a:p>
            <a:r>
              <a:rPr lang="en-US" altLang="ko-KR" dirty="0"/>
              <a:t>A </a:t>
            </a:r>
            <a:r>
              <a:rPr lang="en-US" altLang="ko-KR" b="1" dirty="0"/>
              <a:t>semantic</a:t>
            </a:r>
            <a:r>
              <a:rPr lang="en-US" altLang="ko-KR" dirty="0"/>
              <a:t> element clearly describes its meaning to both the browser and the developer. Examples of </a:t>
            </a:r>
            <a:r>
              <a:rPr lang="en-US" altLang="ko-KR" b="1" dirty="0"/>
              <a:t>non</a:t>
            </a:r>
            <a:r>
              <a:rPr lang="en-US" altLang="ko-KR" dirty="0"/>
              <a:t>-</a:t>
            </a:r>
            <a:r>
              <a:rPr lang="en-US" altLang="ko-KR" b="1" dirty="0"/>
              <a:t>semantic</a:t>
            </a:r>
            <a:r>
              <a:rPr lang="en-US" altLang="ko-KR" dirty="0"/>
              <a:t> elements: &lt;div&gt; and &lt;span&gt; - Tells nothing about its content. Examples of </a:t>
            </a:r>
            <a:r>
              <a:rPr lang="en-US" altLang="ko-KR" b="1" dirty="0"/>
              <a:t>semantic</a:t>
            </a:r>
            <a:r>
              <a:rPr lang="en-US" altLang="ko-KR" dirty="0"/>
              <a:t> elements: &lt;form&gt; , &lt;table&gt; , and &lt;article&gt; - Clearly defines its content.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&lt;form&gt;&lt;table&gt;&lt;article&gt;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547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F5F411-926B-4100-B9DB-400845C0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51" y="1943100"/>
            <a:ext cx="7058025" cy="29718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CC87C37-B524-4098-9D30-9A9E4534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44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1099ED-1C56-4F99-A32A-4834751F8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4" y="1504495"/>
            <a:ext cx="5449756" cy="463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C4E8A8-A2A0-4419-9FA5-4F49C04D8468}"/>
              </a:ext>
            </a:extLst>
          </p:cNvPr>
          <p:cNvSpPr txBox="1"/>
          <p:nvPr/>
        </p:nvSpPr>
        <p:spPr>
          <a:xfrm>
            <a:off x="506284" y="211759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3B7F72-4D31-4579-BE6A-8801291F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23" y="3261028"/>
            <a:ext cx="11036269" cy="836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25A24-1A6D-488B-88AB-9AAFD436D4B7}"/>
              </a:ext>
            </a:extLst>
          </p:cNvPr>
          <p:cNvSpPr txBox="1"/>
          <p:nvPr/>
        </p:nvSpPr>
        <p:spPr>
          <a:xfrm>
            <a:off x="506284" y="4345257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paragraph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363FB-C8D9-486E-A1DA-377CD5E96F81}"/>
              </a:ext>
            </a:extLst>
          </p:cNvPr>
          <p:cNvSpPr txBox="1"/>
          <p:nvPr/>
        </p:nvSpPr>
        <p:spPr>
          <a:xfrm>
            <a:off x="603682" y="1083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D7BDC-4F14-4D36-BCA8-319854B5CC92}"/>
              </a:ext>
            </a:extLst>
          </p:cNvPr>
          <p:cNvSpPr txBox="1"/>
          <p:nvPr/>
        </p:nvSpPr>
        <p:spPr>
          <a:xfrm>
            <a:off x="603682" y="2828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문단</a:t>
            </a:r>
          </a:p>
        </p:txBody>
      </p:sp>
    </p:spTree>
    <p:extLst>
      <p:ext uri="{BB962C8B-B14F-4D97-AF65-F5344CB8AC3E}">
        <p14:creationId xmlns:p14="http://schemas.microsoft.com/office/powerpoint/2010/main" val="217905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71AF1-BD49-49E1-8F13-CEBC32088332}"/>
              </a:ext>
            </a:extLst>
          </p:cNvPr>
          <p:cNvSpPr txBox="1"/>
          <p:nvPr/>
        </p:nvSpPr>
        <p:spPr>
          <a:xfrm>
            <a:off x="239697" y="2752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참고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0BB31-562A-4B87-A28C-A3AE50C01B0A}"/>
              </a:ext>
            </a:extLst>
          </p:cNvPr>
          <p:cNvSpPr txBox="1"/>
          <p:nvPr/>
        </p:nvSpPr>
        <p:spPr>
          <a:xfrm>
            <a:off x="239697" y="921539"/>
            <a:ext cx="559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jQuery </a:t>
            </a:r>
            <a:r>
              <a:rPr lang="en-US" altLang="ko-KR" dirty="0" err="1"/>
              <a:t>Document.ready</a:t>
            </a:r>
            <a:r>
              <a:rPr lang="en-US" altLang="ko-KR" dirty="0"/>
              <a:t>(), </a:t>
            </a:r>
            <a:r>
              <a:rPr lang="en-US" altLang="ko-KR" dirty="0" err="1"/>
              <a:t>Window.load</a:t>
            </a:r>
            <a:r>
              <a:rPr lang="en-US" altLang="ko-KR" dirty="0"/>
              <a:t>() </a:t>
            </a:r>
            <a:r>
              <a:rPr lang="ko-KR" altLang="en-US" dirty="0"/>
              <a:t>실행 순서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3FB0F9-3231-415F-8D27-7FAC1638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" y="1455903"/>
            <a:ext cx="8517975" cy="48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5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8CB689-C836-4B55-AB95-34A938AD6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9979"/>
            <a:ext cx="10287000" cy="3152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8BA363B-9436-4AF9-BF61-01DC7ABEB13B}"/>
              </a:ext>
            </a:extLst>
          </p:cNvPr>
          <p:cNvSpPr/>
          <p:nvPr/>
        </p:nvSpPr>
        <p:spPr>
          <a:xfrm>
            <a:off x="7298441" y="3775205"/>
            <a:ext cx="2267339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웹브라우저</a:t>
            </a:r>
            <a:r>
              <a:rPr lang="ko-KR" altLang="en-US" dirty="0"/>
              <a:t> 정보</a:t>
            </a:r>
            <a:endParaRPr lang="en-US" altLang="ko-KR" dirty="0"/>
          </a:p>
          <a:p>
            <a:pPr algn="ctr"/>
            <a:r>
              <a:rPr lang="en-US" altLang="ko-KR" dirty="0"/>
              <a:t>&lt;HEAD&gt;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C53149-CA0F-45C1-B2D2-C2D1455C0FCB}"/>
              </a:ext>
            </a:extLst>
          </p:cNvPr>
          <p:cNvSpPr/>
          <p:nvPr/>
        </p:nvSpPr>
        <p:spPr>
          <a:xfrm>
            <a:off x="7298441" y="4769504"/>
            <a:ext cx="2267339" cy="162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사용자가 보는 정보</a:t>
            </a:r>
            <a:endParaRPr lang="en-US" altLang="ko-KR" dirty="0"/>
          </a:p>
          <a:p>
            <a:pPr algn="ctr"/>
            <a:r>
              <a:rPr lang="en-US" altLang="ko-KR" dirty="0"/>
              <a:t>&lt;BODY&gt;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4B4D7-EA48-4D77-AAD6-4AECE9B2E2D6}"/>
              </a:ext>
            </a:extLst>
          </p:cNvPr>
          <p:cNvSpPr txBox="1"/>
          <p:nvPr/>
        </p:nvSpPr>
        <p:spPr>
          <a:xfrm>
            <a:off x="603682" y="3950563"/>
            <a:ext cx="2267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&lt;html&gt;</a:t>
            </a:r>
          </a:p>
          <a:p>
            <a:pPr lvl="1"/>
            <a:r>
              <a:rPr lang="en-US" altLang="ko-KR" dirty="0"/>
              <a:t>&lt;head&gt;</a:t>
            </a:r>
          </a:p>
          <a:p>
            <a:pPr lvl="1"/>
            <a:r>
              <a:rPr lang="en-US" altLang="ko-KR" dirty="0"/>
              <a:t>&lt;/head&gt;</a:t>
            </a:r>
          </a:p>
          <a:p>
            <a:pPr lvl="1"/>
            <a:r>
              <a:rPr lang="en-US" altLang="ko-KR" dirty="0"/>
              <a:t>&lt;body&gt;</a:t>
            </a:r>
          </a:p>
          <a:p>
            <a:pPr lvl="1"/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6FDE38-9448-48E5-B935-9667017AEC83}"/>
              </a:ext>
            </a:extLst>
          </p:cNvPr>
          <p:cNvSpPr/>
          <p:nvPr/>
        </p:nvSpPr>
        <p:spPr>
          <a:xfrm>
            <a:off x="3828661" y="4321634"/>
            <a:ext cx="2267339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루트엘리먼트</a:t>
            </a:r>
            <a:r>
              <a:rPr lang="en-US" altLang="ko-KR" dirty="0"/>
              <a:t>(</a:t>
            </a:r>
            <a:r>
              <a:rPr lang="ko-KR" altLang="en-US" dirty="0"/>
              <a:t>뿌리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&lt;html&gt;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85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한눈에 보는 HTML 요소(Elements &amp; Attributes) 총정리 | HEROPY">
            <a:extLst>
              <a:ext uri="{FF2B5EF4-FFF2-40B4-BE49-F238E27FC236}">
                <a16:creationId xmlns:a16="http://schemas.microsoft.com/office/drawing/2014/main" id="{BCF48572-A2AF-4814-8C4C-58103B55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0342" y="180975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14D36-AF3C-439C-B368-F870175A4E59}"/>
              </a:ext>
            </a:extLst>
          </p:cNvPr>
          <p:cNvSpPr txBox="1"/>
          <p:nvPr/>
        </p:nvSpPr>
        <p:spPr>
          <a:xfrm>
            <a:off x="3224638" y="48161"/>
            <a:ext cx="10021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C00000"/>
                </a:solidFill>
              </a:rPr>
              <a:t>H</a:t>
            </a:r>
            <a:endParaRPr lang="ko-KR" altLang="en-US" sz="88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AF9DD-6CC6-4620-B521-B5EC8EAE0F7A}"/>
              </a:ext>
            </a:extLst>
          </p:cNvPr>
          <p:cNvSpPr txBox="1"/>
          <p:nvPr/>
        </p:nvSpPr>
        <p:spPr>
          <a:xfrm>
            <a:off x="3332038" y="1737212"/>
            <a:ext cx="7873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FF0000"/>
                </a:solidFill>
              </a:rPr>
              <a:t>T</a:t>
            </a:r>
            <a:endParaRPr lang="ko-KR" altLang="en-US" sz="8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FA59B-6737-4555-9182-5BE8C42B4729}"/>
              </a:ext>
            </a:extLst>
          </p:cNvPr>
          <p:cNvSpPr txBox="1"/>
          <p:nvPr/>
        </p:nvSpPr>
        <p:spPr>
          <a:xfrm>
            <a:off x="3115631" y="3426263"/>
            <a:ext cx="12202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FFC000"/>
                </a:solidFill>
              </a:rPr>
              <a:t>M</a:t>
            </a:r>
            <a:endParaRPr lang="ko-KR" altLang="en-US" sz="880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9930B-F0BF-4FD7-AD55-CE79926BA557}"/>
              </a:ext>
            </a:extLst>
          </p:cNvPr>
          <p:cNvSpPr txBox="1"/>
          <p:nvPr/>
        </p:nvSpPr>
        <p:spPr>
          <a:xfrm>
            <a:off x="3362494" y="5115314"/>
            <a:ext cx="7264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92D050"/>
                </a:solidFill>
              </a:rPr>
              <a:t>L</a:t>
            </a:r>
            <a:endParaRPr lang="ko-KR" altLang="en-US" sz="8800" dirty="0">
              <a:solidFill>
                <a:srgbClr val="92D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CD38B-9494-400B-ACF1-26D9F089B0FF}"/>
              </a:ext>
            </a:extLst>
          </p:cNvPr>
          <p:cNvSpPr txBox="1"/>
          <p:nvPr/>
        </p:nvSpPr>
        <p:spPr>
          <a:xfrm>
            <a:off x="4341379" y="72585"/>
            <a:ext cx="27366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YPER</a:t>
            </a:r>
            <a:endParaRPr lang="ko-KR" altLang="en-US" sz="8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380B-D1D6-4E23-85C9-D82818A5A507}"/>
              </a:ext>
            </a:extLst>
          </p:cNvPr>
          <p:cNvSpPr txBox="1"/>
          <p:nvPr/>
        </p:nvSpPr>
        <p:spPr>
          <a:xfrm>
            <a:off x="4448781" y="3418845"/>
            <a:ext cx="37192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ARKUP</a:t>
            </a:r>
            <a:endParaRPr lang="ko-KR" altLang="en-US" sz="8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C89FD-806C-48FE-9DC5-F94605303A9A}"/>
              </a:ext>
            </a:extLst>
          </p:cNvPr>
          <p:cNvSpPr txBox="1"/>
          <p:nvPr/>
        </p:nvSpPr>
        <p:spPr>
          <a:xfrm>
            <a:off x="4448781" y="1759971"/>
            <a:ext cx="20737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EXT</a:t>
            </a:r>
            <a:endParaRPr lang="ko-KR" altLang="en-US" sz="8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3CB34-5F4F-4E0E-A952-3A35D8D0758D}"/>
              </a:ext>
            </a:extLst>
          </p:cNvPr>
          <p:cNvSpPr txBox="1"/>
          <p:nvPr/>
        </p:nvSpPr>
        <p:spPr>
          <a:xfrm>
            <a:off x="4448781" y="5115314"/>
            <a:ext cx="54536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ANGUAGE</a:t>
            </a:r>
            <a:endParaRPr lang="ko-KR" altLang="en-US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CF947-102D-4863-87A4-4278145CC00C}"/>
              </a:ext>
            </a:extLst>
          </p:cNvPr>
          <p:cNvSpPr txBox="1"/>
          <p:nvPr/>
        </p:nvSpPr>
        <p:spPr>
          <a:xfrm>
            <a:off x="7987138" y="1475602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하이퍼</a:t>
            </a:r>
            <a:r>
              <a:rPr lang="ko-KR" altLang="en-US" sz="2800" dirty="0"/>
              <a:t> 링크 시스템</a:t>
            </a: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C13CFA86-6F4C-412A-95C7-7E5395F50C6A}"/>
              </a:ext>
            </a:extLst>
          </p:cNvPr>
          <p:cNvSpPr/>
          <p:nvPr/>
        </p:nvSpPr>
        <p:spPr>
          <a:xfrm>
            <a:off x="6958739" y="795860"/>
            <a:ext cx="678508" cy="17663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96DBD-6B98-4836-82E1-96F540B64EBD}"/>
              </a:ext>
            </a:extLst>
          </p:cNvPr>
          <p:cNvSpPr txBox="1"/>
          <p:nvPr/>
        </p:nvSpPr>
        <p:spPr>
          <a:xfrm>
            <a:off x="8498582" y="38879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구조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349AD-C31F-47BC-B2E1-D57FD780B278}"/>
              </a:ext>
            </a:extLst>
          </p:cNvPr>
          <p:cNvSpPr txBox="1"/>
          <p:nvPr/>
        </p:nvSpPr>
        <p:spPr>
          <a:xfrm>
            <a:off x="10364606" y="55769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언어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2B00AC-188A-49BE-8876-59B626AC5FC3}"/>
              </a:ext>
            </a:extLst>
          </p:cNvPr>
          <p:cNvSpPr/>
          <p:nvPr/>
        </p:nvSpPr>
        <p:spPr>
          <a:xfrm>
            <a:off x="7765828" y="2076068"/>
            <a:ext cx="4020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1989</a:t>
            </a:r>
            <a:r>
              <a:rPr lang="ko-KR" altLang="en-US" dirty="0"/>
              <a:t>년에 팀 </a:t>
            </a:r>
            <a:r>
              <a:rPr lang="ko-KR" altLang="en-US" dirty="0" err="1"/>
              <a:t>버너스리는</a:t>
            </a:r>
            <a:r>
              <a:rPr lang="ko-KR" altLang="en-US" dirty="0"/>
              <a:t> </a:t>
            </a:r>
            <a:r>
              <a:rPr lang="ko-KR" altLang="en-US" dirty="0">
                <a:hlinkClick r:id="rId3" tooltip="인터넷"/>
              </a:rPr>
              <a:t>인터넷</a:t>
            </a:r>
            <a:r>
              <a:rPr lang="ko-KR" altLang="en-US" dirty="0"/>
              <a:t> 기반 </a:t>
            </a:r>
            <a:r>
              <a:rPr lang="ko-KR" altLang="en-US" dirty="0">
                <a:hlinkClick r:id="rId4" tooltip="하이퍼텍스트"/>
              </a:rPr>
              <a:t>하이퍼텍스트</a:t>
            </a:r>
            <a:r>
              <a:rPr lang="ko-KR" altLang="en-US" dirty="0"/>
              <a:t> 체계를 제안하는 메모를 작성했다</a:t>
            </a:r>
            <a:r>
              <a:rPr lang="en-US" altLang="ko-KR" dirty="0"/>
              <a:t>.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25B419-59C3-406A-96D6-6523667693FB}"/>
              </a:ext>
            </a:extLst>
          </p:cNvPr>
          <p:cNvSpPr/>
          <p:nvPr/>
        </p:nvSpPr>
        <p:spPr>
          <a:xfrm>
            <a:off x="284038" y="48149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독자가 한 문서에서 다른 문서로 즉시 접근할 수 있는 텍스트이다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340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966894-D76F-4A41-9736-757CA6682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" b="6076"/>
          <a:stretch/>
        </p:blipFill>
        <p:spPr>
          <a:xfrm>
            <a:off x="630859" y="4695194"/>
            <a:ext cx="5762742" cy="17266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6CC64-0C02-4810-814C-50F9E938CBE3}"/>
              </a:ext>
            </a:extLst>
          </p:cNvPr>
          <p:cNvSpPr txBox="1"/>
          <p:nvPr/>
        </p:nvSpPr>
        <p:spPr>
          <a:xfrm>
            <a:off x="630859" y="3566013"/>
            <a:ext cx="258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document.characterSet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8D5B1-DC38-4172-9B3D-252BE80C2B59}"/>
              </a:ext>
            </a:extLst>
          </p:cNvPr>
          <p:cNvSpPr txBox="1"/>
          <p:nvPr/>
        </p:nvSpPr>
        <p:spPr>
          <a:xfrm>
            <a:off x="630859" y="2992953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Console.log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EA9999-3D41-4708-A59F-EBA8DBC65B64}"/>
              </a:ext>
            </a:extLst>
          </p:cNvPr>
          <p:cNvSpPr/>
          <p:nvPr/>
        </p:nvSpPr>
        <p:spPr>
          <a:xfrm>
            <a:off x="4104443" y="49934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dirty="0">
                <a:solidFill>
                  <a:srgbClr val="333333"/>
                </a:solidFill>
                <a:latin typeface="x-locale-heading-primary"/>
              </a:rPr>
              <a:t>Empty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FA2AF-6120-4A26-BDBF-AB9C26DDAD7C}"/>
              </a:ext>
            </a:extLst>
          </p:cNvPr>
          <p:cNvSpPr txBox="1"/>
          <p:nvPr/>
        </p:nvSpPr>
        <p:spPr>
          <a:xfrm>
            <a:off x="4181383" y="1376039"/>
            <a:ext cx="7584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텅빈</a:t>
            </a:r>
            <a:r>
              <a:rPr lang="ko-KR" altLang="en-US" dirty="0"/>
              <a:t> 요소는 요소가 컨텐츠를 감싸지 않아서 </a:t>
            </a:r>
            <a:r>
              <a:rPr lang="ko-KR" altLang="en-US" dirty="0" err="1"/>
              <a:t>비어있는</a:t>
            </a:r>
            <a:r>
              <a:rPr lang="ko-KR" altLang="en-US" dirty="0"/>
              <a:t>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86850A-3D1D-4517-9898-BE5A9E2FE223}"/>
              </a:ext>
            </a:extLst>
          </p:cNvPr>
          <p:cNvSpPr/>
          <p:nvPr/>
        </p:nvSpPr>
        <p:spPr>
          <a:xfrm>
            <a:off x="4104443" y="1930037"/>
            <a:ext cx="2706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charset</a:t>
            </a:r>
            <a:r>
              <a:rPr lang="ko-KR" altLang="en-US" dirty="0"/>
              <a:t>="utf-8"&gt;</a:t>
            </a:r>
          </a:p>
        </p:txBody>
      </p:sp>
    </p:spTree>
    <p:extLst>
      <p:ext uri="{BB962C8B-B14F-4D97-AF65-F5344CB8AC3E}">
        <p14:creationId xmlns:p14="http://schemas.microsoft.com/office/powerpoint/2010/main" val="40025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013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F6463-9CA8-4934-8955-8E1C2DF6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0462A-1047-4536-8C5C-CAC5F6AC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2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621A543-7BE0-4835-90F8-8EE941D46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0" y="576381"/>
            <a:ext cx="10590660" cy="57052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93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컴퓨터">
            <a:extLst>
              <a:ext uri="{FF2B5EF4-FFF2-40B4-BE49-F238E27FC236}">
                <a16:creationId xmlns:a16="http://schemas.microsoft.com/office/drawing/2014/main" id="{D052B7A9-079C-4738-B744-9DD05CD07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147" y="1898779"/>
            <a:ext cx="2542592" cy="25425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4C1B94-6186-44E7-9EBA-6840CF19E3CB}"/>
              </a:ext>
            </a:extLst>
          </p:cNvPr>
          <p:cNvSpPr/>
          <p:nvPr/>
        </p:nvSpPr>
        <p:spPr>
          <a:xfrm>
            <a:off x="4204996" y="1211721"/>
            <a:ext cx="7878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 tooltip="주기억장치"/>
              </a:rPr>
              <a:t>주기억장치</a:t>
            </a:r>
            <a:r>
              <a:rPr lang="ko-KR" altLang="en-US" dirty="0"/>
              <a:t>에 적재하고</a:t>
            </a:r>
            <a:r>
              <a:rPr lang="en-US" altLang="ko-KR" dirty="0"/>
              <a:t>, </a:t>
            </a:r>
            <a:r>
              <a:rPr lang="ko-KR" altLang="en-US" dirty="0"/>
              <a:t>그 프로그램이 실행되도록 하는 역할을 담당한다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96797-1FC5-4081-AD0C-8C4C7AD42BF0}"/>
              </a:ext>
            </a:extLst>
          </p:cNvPr>
          <p:cNvSpPr txBox="1"/>
          <p:nvPr/>
        </p:nvSpPr>
        <p:spPr>
          <a:xfrm>
            <a:off x="4204996" y="53447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로더</a:t>
            </a:r>
            <a:endParaRPr lang="ko-KR" altLang="en-US" sz="3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F69D27-D48D-4645-9F30-97009038FC58}"/>
              </a:ext>
            </a:extLst>
          </p:cNvPr>
          <p:cNvSpPr/>
          <p:nvPr/>
        </p:nvSpPr>
        <p:spPr>
          <a:xfrm>
            <a:off x="4204996" y="24074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Karla"/>
              </a:rPr>
              <a:t>서버로부터 전달 받는 리소스 스트림을 읽어 들이고</a:t>
            </a:r>
            <a:endParaRPr lang="en-US" altLang="ko-KR" dirty="0">
              <a:solidFill>
                <a:srgbClr val="000000"/>
              </a:solidFill>
              <a:latin typeface="Karl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Karla"/>
              </a:rPr>
              <a:t>읽으면서 어떤 파일인지</a:t>
            </a:r>
            <a:r>
              <a:rPr lang="en-US" altLang="ko-KR" dirty="0">
                <a:solidFill>
                  <a:srgbClr val="000000"/>
                </a:solidFill>
                <a:latin typeface="Karl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arla"/>
              </a:rPr>
              <a:t>데이터인지 파일을 다운로드할 것인지 등을 결정한다</a:t>
            </a:r>
            <a:r>
              <a:rPr lang="en-US" altLang="ko-KR" dirty="0">
                <a:solidFill>
                  <a:srgbClr val="000000"/>
                </a:solidFill>
                <a:latin typeface="Karl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4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구글 크롬, 파이어폭스, MS 엣지 중 가장 성능 좋은 웹브라우저는?">
            <a:extLst>
              <a:ext uri="{FF2B5EF4-FFF2-40B4-BE49-F238E27FC236}">
                <a16:creationId xmlns:a16="http://schemas.microsoft.com/office/drawing/2014/main" id="{A7384E3A-B6B4-4B53-9D7E-6C834E37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2" y="0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BCD3D1-2CA5-443D-AEBE-8A614FE1E624}"/>
              </a:ext>
            </a:extLst>
          </p:cNvPr>
          <p:cNvSpPr/>
          <p:nvPr/>
        </p:nvSpPr>
        <p:spPr>
          <a:xfrm>
            <a:off x="638519" y="3333750"/>
            <a:ext cx="5745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arla"/>
              </a:rPr>
              <a:t>HTML/XML </a:t>
            </a:r>
            <a:r>
              <a:rPr lang="ko-KR" altLang="en-US" dirty="0" err="1">
                <a:solidFill>
                  <a:srgbClr val="000000"/>
                </a:solidFill>
                <a:latin typeface="Karla"/>
              </a:rPr>
              <a:t>파서가</a:t>
            </a:r>
            <a:r>
              <a:rPr lang="ko-KR" altLang="en-US" dirty="0">
                <a:solidFill>
                  <a:srgbClr val="000000"/>
                </a:solidFill>
                <a:latin typeface="Karla"/>
              </a:rPr>
              <a:t> 문서를 </a:t>
            </a:r>
            <a:r>
              <a:rPr lang="ko-KR" altLang="en-US" dirty="0" err="1">
                <a:solidFill>
                  <a:srgbClr val="000000"/>
                </a:solidFill>
                <a:latin typeface="Karla"/>
              </a:rPr>
              <a:t>파싱해서</a:t>
            </a:r>
            <a:r>
              <a:rPr lang="ko-KR" altLang="en-US" dirty="0">
                <a:solidFill>
                  <a:srgbClr val="000000"/>
                </a:solidFill>
                <a:latin typeface="Karl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arla"/>
              </a:rPr>
              <a:t>DOM Tree</a:t>
            </a:r>
            <a:r>
              <a:rPr lang="ko-KR" altLang="en-US" dirty="0">
                <a:solidFill>
                  <a:srgbClr val="000000"/>
                </a:solidFill>
                <a:latin typeface="Karla"/>
              </a:rPr>
              <a:t>를 만든다</a:t>
            </a:r>
            <a:r>
              <a:rPr lang="en-US" altLang="ko-KR" dirty="0">
                <a:solidFill>
                  <a:srgbClr val="000000"/>
                </a:solidFill>
                <a:latin typeface="Karla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5B4EE1-77EB-4972-AC76-155949824158}"/>
              </a:ext>
            </a:extLst>
          </p:cNvPr>
          <p:cNvSpPr/>
          <p:nvPr/>
        </p:nvSpPr>
        <p:spPr>
          <a:xfrm>
            <a:off x="7218784" y="586570"/>
            <a:ext cx="44164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22222"/>
                </a:solidFill>
                <a:effectLst/>
                <a:latin typeface="Apple SD Gothic Neo"/>
              </a:rPr>
              <a:t>인터프리터나 컴파일러의 구성 요소 가운데 하나로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pple SD Gothic Neo"/>
              </a:rPr>
              <a:t>입력 토큰에 내재된 자료 구조를 빌드하고 문법을 검사한다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5181D2-281B-46A4-A779-4C3D2EF2688B}"/>
              </a:ext>
            </a:extLst>
          </p:cNvPr>
          <p:cNvSpPr/>
          <p:nvPr/>
        </p:nvSpPr>
        <p:spPr>
          <a:xfrm>
            <a:off x="7205908" y="2172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Karla"/>
              </a:rPr>
              <a:t>파서</a:t>
            </a:r>
            <a:endParaRPr lang="ko-KR" altLang="en-US" dirty="0"/>
          </a:p>
        </p:txBody>
      </p:sp>
      <p:pic>
        <p:nvPicPr>
          <p:cNvPr id="3078" name="Picture 6" descr="DOM | PoiemaWeb">
            <a:extLst>
              <a:ext uri="{FF2B5EF4-FFF2-40B4-BE49-F238E27FC236}">
                <a16:creationId xmlns:a16="http://schemas.microsoft.com/office/drawing/2014/main" id="{BBBD61B4-82B7-4644-91FC-ADAAF1EDD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208" y="3333750"/>
            <a:ext cx="6442037" cy="303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6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OM | PoiemaWeb">
            <a:extLst>
              <a:ext uri="{FF2B5EF4-FFF2-40B4-BE49-F238E27FC236}">
                <a16:creationId xmlns:a16="http://schemas.microsoft.com/office/drawing/2014/main" id="{8FCC33FD-A4B0-41E4-901D-6043E75E8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7" y="1225032"/>
            <a:ext cx="6442037" cy="303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이방인 - 게임산업의 시발점, 팩맨(Pacman) 스토리">
            <a:extLst>
              <a:ext uri="{FF2B5EF4-FFF2-40B4-BE49-F238E27FC236}">
                <a16:creationId xmlns:a16="http://schemas.microsoft.com/office/drawing/2014/main" id="{34E16FF0-5E7F-4BDC-B62E-24B7828B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7298" y="2151774"/>
            <a:ext cx="19812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00D7DA-F6FE-4D49-8AE8-720670682DE6}"/>
              </a:ext>
            </a:extLst>
          </p:cNvPr>
          <p:cNvSpPr txBox="1"/>
          <p:nvPr/>
        </p:nvSpPr>
        <p:spPr>
          <a:xfrm>
            <a:off x="7317298" y="178244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07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팩맨 - Google 검색 | 패턴, 검색">
            <a:extLst>
              <a:ext uri="{FF2B5EF4-FFF2-40B4-BE49-F238E27FC236}">
                <a16:creationId xmlns:a16="http://schemas.microsoft.com/office/drawing/2014/main" id="{AEE84654-5165-4E47-9105-C507C2884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2" y="1632381"/>
            <a:ext cx="4992736" cy="462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CE3E589-6F32-4A95-8171-9318A6D3F763}"/>
              </a:ext>
            </a:extLst>
          </p:cNvPr>
          <p:cNvSpPr/>
          <p:nvPr/>
        </p:nvSpPr>
        <p:spPr>
          <a:xfrm>
            <a:off x="1118628" y="874358"/>
            <a:ext cx="6362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arla"/>
              </a:rPr>
              <a:t>HTML </a:t>
            </a:r>
            <a:r>
              <a:rPr lang="ko-KR" altLang="en-US" dirty="0">
                <a:solidFill>
                  <a:srgbClr val="000000"/>
                </a:solidFill>
                <a:latin typeface="Karla"/>
              </a:rPr>
              <a:t>태그들을 크기나 위치를 정해주고 레이아웃을 배치한다</a:t>
            </a:r>
            <a:r>
              <a:rPr lang="en-US" altLang="ko-KR" dirty="0">
                <a:solidFill>
                  <a:srgbClr val="000000"/>
                </a:solidFill>
                <a:latin typeface="Karla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54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홈페이지 벡터 스케치 아이콘 배경에 고립. 손으로 그린 홈페이지 ...">
            <a:extLst>
              <a:ext uri="{FF2B5EF4-FFF2-40B4-BE49-F238E27FC236}">
                <a16:creationId xmlns:a16="http://schemas.microsoft.com/office/drawing/2014/main" id="{C671F2AE-3F79-4626-807E-5A7AE8DA4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5" t="27923" r="22595" b="21416"/>
          <a:stretch/>
        </p:blipFill>
        <p:spPr bwMode="auto">
          <a:xfrm>
            <a:off x="1698171" y="2761861"/>
            <a:ext cx="2948474" cy="26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동남필방 거봉 고급서예붓 20호 종합정보 행복쇼핑의 시작 ! 다나와 ...">
            <a:extLst>
              <a:ext uri="{FF2B5EF4-FFF2-40B4-BE49-F238E27FC236}">
                <a16:creationId xmlns:a16="http://schemas.microsoft.com/office/drawing/2014/main" id="{51D810B9-B513-4A1E-AD0F-8C539E3A7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329" y="75111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EB9F7-3A3F-4F82-A15E-1C3948993435}"/>
              </a:ext>
            </a:extLst>
          </p:cNvPr>
          <p:cNvSpPr txBox="1"/>
          <p:nvPr/>
        </p:nvSpPr>
        <p:spPr>
          <a:xfrm>
            <a:off x="1864310" y="1961965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만들어진 것들을 그려준다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58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ML 웹 사이트 만들기/웹 페이지 동작 과정/ Apache(아파치) 설치 ...">
            <a:extLst>
              <a:ext uri="{FF2B5EF4-FFF2-40B4-BE49-F238E27FC236}">
                <a16:creationId xmlns:a16="http://schemas.microsoft.com/office/drawing/2014/main" id="{C73DB54E-BC04-452B-9EAC-83BDD37D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672" y="369283"/>
            <a:ext cx="4996473" cy="278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C19033-3FDD-4E59-863E-874BDF7E66FD}"/>
              </a:ext>
            </a:extLst>
          </p:cNvPr>
          <p:cNvSpPr/>
          <p:nvPr/>
        </p:nvSpPr>
        <p:spPr>
          <a:xfrm>
            <a:off x="5928049" y="524003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Karla"/>
              </a:rPr>
              <a:t>1.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Karla"/>
              </a:rPr>
              <a:t>불러오기</a:t>
            </a:r>
            <a:endParaRPr lang="ko-KR" altLang="en-US" sz="1200" b="0" i="0" dirty="0">
              <a:solidFill>
                <a:srgbClr val="000000"/>
              </a:solidFill>
              <a:effectLst/>
              <a:latin typeface="Karla"/>
            </a:endParaRPr>
          </a:p>
          <a:p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Karla"/>
              </a:rPr>
              <a:t>로더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(Loader)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가 서버로부터 전달 받는 리소스 스트림을 읽는 과정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.</a:t>
            </a:r>
          </a:p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읽으면서 어떤 파일인지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데이터인지 파일을 다운로드할 것인지 등을 결정한다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.</a:t>
            </a:r>
          </a:p>
          <a:p>
            <a:endParaRPr lang="en-US" altLang="ko-KR" sz="1200" b="0" i="0" dirty="0">
              <a:solidFill>
                <a:srgbClr val="000000"/>
              </a:solidFill>
              <a:effectLst/>
              <a:latin typeface="Karla"/>
            </a:endParaRPr>
          </a:p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Karla"/>
              </a:rPr>
              <a:t>2.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Karla"/>
              </a:rPr>
              <a:t>파싱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Karla"/>
              </a:rPr>
              <a:t>(Phasing)</a:t>
            </a:r>
            <a:endParaRPr lang="ko-KR" altLang="en-US" sz="1200" b="0" i="0" dirty="0">
              <a:solidFill>
                <a:srgbClr val="000000"/>
              </a:solidFill>
              <a:effectLst/>
              <a:latin typeface="Karla"/>
            </a:endParaRPr>
          </a:p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웹 엔진이 가지고 있는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HTML/XML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Karla"/>
              </a:rPr>
              <a:t>파서가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 문서를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Karla"/>
              </a:rPr>
              <a:t>파싱해서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DOM Tree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를 만든다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.</a:t>
            </a:r>
          </a:p>
          <a:p>
            <a:endParaRPr lang="en-US" altLang="ko-KR" sz="1200" b="0" i="0" dirty="0">
              <a:solidFill>
                <a:srgbClr val="000000"/>
              </a:solidFill>
              <a:effectLst/>
              <a:latin typeface="Karla"/>
            </a:endParaRPr>
          </a:p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Karla"/>
              </a:rPr>
              <a:t>3.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Karla"/>
              </a:rPr>
              <a:t>렌더링 트리 만들기</a:t>
            </a:r>
            <a:endParaRPr lang="ko-KR" altLang="en-US" sz="1200" b="0" i="0" dirty="0">
              <a:solidFill>
                <a:srgbClr val="000000"/>
              </a:solidFill>
              <a:effectLst/>
              <a:latin typeface="Karla"/>
            </a:endParaRPr>
          </a:p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DOM Tree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는 내용을 저장하는 트리로 자바스크립트에서 접근하는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DOM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객체를 쓸 때 이용하는 것이고 별도로 그리기 위한 트리가 만들어져야 하는데 그것이 렌더링 트리다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. 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그릴 때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Karla"/>
              </a:rPr>
              <a:t>필요없는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head, title, body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Karla"/>
              </a:rPr>
              <a:t>태그등이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 없음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+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Karla"/>
              </a:rPr>
              <a:t>display:none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처럼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DOM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에는 있지만 화면에서는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Karla"/>
              </a:rPr>
              <a:t>걸러내야할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 것들을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Karla"/>
              </a:rPr>
              <a:t>걸러냄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)</a:t>
            </a:r>
          </a:p>
          <a:p>
            <a:endParaRPr lang="en-US" altLang="ko-KR" sz="1200" b="0" i="0" dirty="0">
              <a:solidFill>
                <a:srgbClr val="000000"/>
              </a:solidFill>
              <a:effectLst/>
              <a:latin typeface="Karla"/>
            </a:endParaRPr>
          </a:p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Karla"/>
              </a:rPr>
              <a:t>4. CSS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Karla"/>
              </a:rPr>
              <a:t>결정</a:t>
            </a:r>
            <a:endParaRPr lang="ko-KR" altLang="en-US" sz="1200" b="0" i="0" dirty="0">
              <a:solidFill>
                <a:srgbClr val="000000"/>
              </a:solidFill>
              <a:effectLst/>
              <a:latin typeface="Karla"/>
            </a:endParaRPr>
          </a:p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CSS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는 선택자에 따라서 적용되는 태그가 다르기 때문에 모든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CSS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스타일을 분석해 태그에 스타일 규칙이 적용되게 결정한다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.</a:t>
            </a:r>
          </a:p>
          <a:p>
            <a:endParaRPr lang="en-US" altLang="ko-KR" sz="1200" b="0" i="0" dirty="0">
              <a:solidFill>
                <a:srgbClr val="000000"/>
              </a:solidFill>
              <a:effectLst/>
              <a:latin typeface="Karla"/>
            </a:endParaRPr>
          </a:p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Karla"/>
              </a:rPr>
              <a:t>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Karla"/>
              </a:rPr>
              <a:t>레이아웃</a:t>
            </a:r>
            <a:endParaRPr lang="ko-KR" altLang="en-US" sz="1200" b="0" i="0" dirty="0">
              <a:solidFill>
                <a:srgbClr val="000000"/>
              </a:solidFill>
              <a:effectLst/>
              <a:latin typeface="Karla"/>
            </a:endParaRPr>
          </a:p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렌더링 트리에서 위치나 크기를 가지고 있지 않기 때문에 객체들에게 위치와 크기를 정해주는 과정을 레이아웃이라고 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.</a:t>
            </a:r>
          </a:p>
          <a:p>
            <a:endParaRPr lang="en-US" altLang="ko-KR" sz="1200" b="0" i="0" dirty="0">
              <a:solidFill>
                <a:srgbClr val="000000"/>
              </a:solidFill>
              <a:effectLst/>
              <a:latin typeface="Karla"/>
            </a:endParaRPr>
          </a:p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Karla"/>
              </a:rPr>
              <a:t>6.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Karla"/>
              </a:rPr>
              <a:t>그리기</a:t>
            </a:r>
            <a:endParaRPr lang="ko-KR" altLang="en-US" sz="1200" b="0" i="0" dirty="0">
              <a:solidFill>
                <a:srgbClr val="000000"/>
              </a:solidFill>
              <a:effectLst/>
              <a:latin typeface="Karla"/>
            </a:endParaRPr>
          </a:p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렌더링 트리를 탐색하면서 그리기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.</a:t>
            </a:r>
          </a:p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*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참고로 렌더링 엔진은 가능하면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HTML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문서가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Karla"/>
              </a:rPr>
              <a:t>파싱될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 때까지 기다리지 않고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arla"/>
              </a:rPr>
              <a:t>배치와 그리기 과정을 시작한다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arl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35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345</Words>
  <Application>Microsoft Office PowerPoint</Application>
  <PresentationFormat>와이드스크린</PresentationFormat>
  <Paragraphs>94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Apple SD Gothic Neo</vt:lpstr>
      <vt:lpstr>Karla</vt:lpstr>
      <vt:lpstr>x-locale-heading-primary</vt:lpstr>
      <vt:lpstr>맑은 고딕</vt:lpstr>
      <vt:lpstr>Arial</vt:lpstr>
      <vt:lpstr>Office 테마</vt:lpstr>
      <vt:lpstr>HTML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시멘틱 마크업. (Plain Old Semantic Html) </vt:lpstr>
      <vt:lpstr>PowerPoint 프레젠테이션</vt:lpstr>
      <vt:lpstr>PowerPoint 프레젠테이션</vt:lpstr>
      <vt:lpstr>Non-semantic element </vt:lpstr>
      <vt:lpstr>Semantic element</vt:lpstr>
      <vt:lpstr>실습.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박노율</dc:creator>
  <cp:lastModifiedBy>박노율</cp:lastModifiedBy>
  <cp:revision>23</cp:revision>
  <dcterms:created xsi:type="dcterms:W3CDTF">2020-03-28T07:16:22Z</dcterms:created>
  <dcterms:modified xsi:type="dcterms:W3CDTF">2020-03-28T20:53:27Z</dcterms:modified>
</cp:coreProperties>
</file>