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BC47-EDDD-4A97-8D66-372935EC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0618E5-8E40-4B49-8912-6D24AB98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742F8-5E00-437B-AE43-78F4720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CA284-5A67-4AA7-BCCB-69114A7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5CE9-C872-411E-953D-25EB20C1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7DA79-068F-47BF-8E2C-B851FA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5E790-BA60-43C1-B7A4-67C02554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48E3D-E028-4E04-A68D-0714D938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B1899-6A06-417B-AD4D-0703A044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9C531-A257-4A5A-A5DC-A3A536A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9547A-6E00-4110-AD34-54E76E01C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03ABB-2FCB-4D70-9D84-33379F66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EBD03-F06B-409F-AAC1-921F1715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F3D6A-2FB6-45A3-ABDC-7607075F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84042-74B9-45EC-A66C-9635471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671D2-9302-4140-BAF5-49E559C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2DD0-AC02-4CE3-BDD4-CB56DFF3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80938-5DBA-4B27-AA47-BE6B226A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72C58-8810-472F-A916-D037883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6FD59-9019-4831-B14E-BCBBD73E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11B57-B109-4147-81A0-97151F60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9D731-F26C-4D31-BC6D-2C11E673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EE801-0763-41BB-8AA9-E0EBD026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406C-1AD2-4448-BC3D-228501EE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6D97-F3E4-4855-B59C-26CE394D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8A39-0AE9-453E-8998-F874D76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6B9B3-CC38-4A33-97BC-2A68A56A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696A4-2207-4E97-AE4C-8CAFD10F0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4D9B6-A35B-4E36-B463-89C18E12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065E2-BBAA-4759-9CA4-F0FEE536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AA717-2967-4B17-9718-B14D7F5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3FBF-8385-4EEE-A487-DE3D55B8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FB8F7-D53F-4F94-B5E3-75A53340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F18D6-D9E7-41EB-AC46-B06CDF4F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1BE21-0E54-4264-8F7C-8D6708517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28F4D-EF25-4823-8518-33F62368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671E7-6D8A-4085-9FC6-F6AB51FB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EE7D1-101F-41CD-B436-E28AD1FB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66E30-F3FA-4C46-8BB1-0405B8E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0BA0-02E5-4E21-BF11-B05F4AA9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78B7-2F99-40D4-AF7E-86E0668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272FE8-BAF5-4B78-BA64-6B5040A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89F3B-7071-406E-B13E-38DF6EDB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007BA-B802-4DE3-94CF-1EDFE20F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B7BA1-517A-4D0D-AE62-ED0A147A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6FCC3-5203-4578-B382-83B75568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F73CB-D908-4C14-87FA-85D93A4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0D3F5-D5D4-4A74-AAA6-B37F7B4A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11C4C-85E2-4BDB-9D65-4FE83139E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A7ED7-9802-497A-ACA4-CAFE6218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D79BA-A4D0-4D0A-BB39-5E4A7E06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5AEAB-AAD0-441C-9199-C357B33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FA0A7-98F0-48FB-95AA-414FEFFB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39A2C-EABF-4CE4-81C2-AD4323A5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67C63-796A-4943-A8B3-E542E487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42C85-9279-4B42-9077-4D36F20F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34B1B-EE95-4DE7-A461-A6762D15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0DF8C-07DE-4647-8DEA-954451A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8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7376A-D623-46E1-9A56-37BB1E74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5B21D-87DA-4025-A04F-51CE640D6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E8591-14B4-4212-BBBC-008CBFD7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253A-3F55-4E2B-B2C0-C28EACC891DF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95750-CAE5-4D76-B9E0-17CEABB9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50C4-18A7-4155-ADDE-7F9DA39F9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F599-1742-4C74-B4AB-F7B90CFC9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24164-D681-4DF4-A5EE-AD6E6B01F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리액트란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29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3. Virtual 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80A59E-54F9-49E7-8DD4-7CF51A69F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329" y="302359"/>
            <a:ext cx="11321232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dirty="0"/>
              <a:t>Virtual DOM</a:t>
            </a:r>
            <a:r>
              <a:rPr lang="ko-KR" altLang="en-US" dirty="0"/>
              <a:t>은 가상의 </a:t>
            </a:r>
            <a:r>
              <a:rPr lang="en-US" altLang="ko-KR" dirty="0"/>
              <a:t>Document Object Model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일반적으로 </a:t>
            </a:r>
            <a:r>
              <a:rPr lang="en-US" altLang="ko-KR" dirty="0"/>
              <a:t>html</a:t>
            </a:r>
            <a:r>
              <a:rPr lang="ko-KR" altLang="en-US" dirty="0"/>
              <a:t>코드를 짜고 웹 브라우저에서 </a:t>
            </a:r>
            <a:r>
              <a:rPr lang="en-US" altLang="ko-KR" dirty="0"/>
              <a:t>html </a:t>
            </a:r>
            <a:r>
              <a:rPr lang="ko-KR" altLang="en-US" dirty="0"/>
              <a:t>파일을 </a:t>
            </a:r>
            <a:r>
              <a:rPr lang="ko-KR" altLang="en-US" dirty="0" err="1"/>
              <a:t>열게되면</a:t>
            </a:r>
            <a:r>
              <a:rPr lang="en-US" altLang="ko-KR" dirty="0"/>
              <a:t>, html</a:t>
            </a:r>
            <a:r>
              <a:rPr lang="ko-KR" altLang="en-US" dirty="0"/>
              <a:t>코드들이 </a:t>
            </a:r>
            <a:r>
              <a:rPr lang="en-US" altLang="ko-KR" dirty="0"/>
              <a:t>DOM</a:t>
            </a:r>
            <a:r>
              <a:rPr lang="ko-KR" altLang="en-US" dirty="0"/>
              <a:t>을 </a:t>
            </a:r>
            <a:r>
              <a:rPr lang="ko-KR" altLang="en-US" dirty="0" err="1"/>
              <a:t>만들게된다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그리고 만약 </a:t>
            </a:r>
            <a:r>
              <a:rPr lang="en-US" altLang="ko-KR" dirty="0"/>
              <a:t>html </a:t>
            </a:r>
            <a:r>
              <a:rPr lang="ko-KR" altLang="en-US" dirty="0"/>
              <a:t>코드의 특정 한 부분이 변경되게 된다면 전체 </a:t>
            </a:r>
            <a:r>
              <a:rPr lang="en-US" altLang="ko-KR" dirty="0"/>
              <a:t>DOM</a:t>
            </a:r>
            <a:r>
              <a:rPr lang="ko-KR" altLang="en-US" dirty="0"/>
              <a:t>을 새롭게 만들게 되어 비효율적인 구조이다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이러한 문제점들은 </a:t>
            </a:r>
            <a:r>
              <a:rPr lang="ko-KR" altLang="en-US" dirty="0" err="1"/>
              <a:t>리액트에서</a:t>
            </a:r>
            <a:r>
              <a:rPr lang="ko-KR" altLang="en-US" dirty="0"/>
              <a:t> 해결이 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 err="1"/>
              <a:t>리액트는</a:t>
            </a:r>
            <a:r>
              <a:rPr lang="ko-KR" altLang="en-US" dirty="0"/>
              <a:t> 가상의 </a:t>
            </a:r>
            <a:r>
              <a:rPr lang="en-US" altLang="ko-KR" dirty="0"/>
              <a:t>DOM</a:t>
            </a:r>
            <a:r>
              <a:rPr lang="ko-KR" altLang="en-US" dirty="0"/>
              <a:t>을 만들어서 진짜 </a:t>
            </a:r>
            <a:r>
              <a:rPr lang="en-US" altLang="ko-KR" dirty="0"/>
              <a:t>DOM</a:t>
            </a:r>
            <a:r>
              <a:rPr lang="ko-KR" altLang="en-US" dirty="0"/>
              <a:t>과 비교하여 변경 사항이 있을 경우 전체를 새롭게 만드는게 아니라</a:t>
            </a:r>
            <a:br>
              <a:rPr lang="ko-KR" altLang="en-US" dirty="0"/>
            </a:br>
            <a:r>
              <a:rPr lang="ko-KR" altLang="en-US" dirty="0"/>
              <a:t>변경된 부분만 진짜 </a:t>
            </a:r>
            <a:r>
              <a:rPr lang="en-US" altLang="ko-KR" dirty="0"/>
              <a:t>DOM</a:t>
            </a:r>
            <a:r>
              <a:rPr lang="ko-KR" altLang="en-US" dirty="0"/>
              <a:t>의 반영하는 방식으로 작업을 수행한다</a:t>
            </a:r>
            <a:r>
              <a:rPr lang="en-US" altLang="ko-KR" dirty="0"/>
              <a:t>.</a:t>
            </a:r>
          </a:p>
          <a:p>
            <a:pPr marL="0" lvl="0" indent="0" latinLnBrk="0">
              <a:lnSpc>
                <a:spcPct val="10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그럼으로써 앱의 효율성과 속도를 높일 수 있게 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6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10CE6-53F3-4F9E-BD4D-B35136B6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76A91-3672-4D4C-A142-FBC8C1D4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환장 문법이며 </a:t>
            </a:r>
            <a:r>
              <a:rPr lang="en-US" altLang="ko-KR" dirty="0"/>
              <a:t>XML</a:t>
            </a:r>
            <a:r>
              <a:rPr lang="ko-KR" altLang="en-US" dirty="0"/>
              <a:t>과 비슷하게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브라우저에서 실행되기 전 코드가 </a:t>
            </a:r>
            <a:r>
              <a:rPr lang="ko-KR" altLang="en-US" dirty="0" err="1"/>
              <a:t>번들링</a:t>
            </a:r>
            <a:r>
              <a:rPr lang="ko-KR" altLang="en-US" dirty="0"/>
              <a:t> 되는 과정에서 일반 자바스크립트 형태의 코드로 변환됨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1473B-C08A-41F1-940A-500B56107B2F}"/>
              </a:ext>
            </a:extLst>
          </p:cNvPr>
          <p:cNvSpPr/>
          <p:nvPr/>
        </p:nvSpPr>
        <p:spPr>
          <a:xfrm>
            <a:off x="237689" y="3781338"/>
            <a:ext cx="4980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678DD"/>
                </a:solidFill>
                <a:latin typeface="dm"/>
              </a:rPr>
              <a:t>function</a:t>
            </a:r>
            <a:r>
              <a:rPr lang="en-US" altLang="ko-KR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dirty="0">
                <a:solidFill>
                  <a:srgbClr val="61AFEF"/>
                </a:solidFill>
                <a:latin typeface="dm"/>
              </a:rPr>
              <a:t>App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{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C678DD"/>
                </a:solidFill>
                <a:latin typeface="dm"/>
              </a:rPr>
              <a:t>return</a:t>
            </a:r>
            <a:r>
              <a:rPr lang="en-US" altLang="ko-KR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(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2"/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2"/>
            <a:r>
              <a:rPr lang="en-US" altLang="ko-KR" dirty="0">
                <a:solidFill>
                  <a:srgbClr val="ABB2BF"/>
                </a:solidFill>
                <a:latin typeface="dm"/>
              </a:rPr>
              <a:t>	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dm"/>
              </a:rPr>
              <a:t>안녕하세요 </a:t>
            </a:r>
            <a:r>
              <a:rPr lang="ko-KR" altLang="en-US" dirty="0" err="1">
                <a:solidFill>
                  <a:srgbClr val="ABB2BF"/>
                </a:solidFill>
                <a:latin typeface="dm"/>
              </a:rPr>
              <a:t>리액트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2"/>
            <a:r>
              <a:rPr lang="en-US" altLang="ko-KR" dirty="0">
                <a:solidFill>
                  <a:srgbClr val="ABB2BF"/>
                </a:solidFill>
                <a:latin typeface="dm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ABB2BF"/>
                </a:solidFill>
                <a:latin typeface="dm"/>
              </a:rPr>
              <a:t>);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dm"/>
              </a:rPr>
              <a:t>}</a:t>
            </a:r>
            <a:endParaRPr lang="en-US" altLang="ko-KR" b="0" dirty="0">
              <a:solidFill>
                <a:srgbClr val="999999"/>
              </a:solidFill>
              <a:effectLst/>
              <a:latin typeface="d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D539A-728F-4B8E-BB7C-44809DA8CA5C}"/>
              </a:ext>
            </a:extLst>
          </p:cNvPr>
          <p:cNvSpPr/>
          <p:nvPr/>
        </p:nvSpPr>
        <p:spPr>
          <a:xfrm>
            <a:off x="6344871" y="4427668"/>
            <a:ext cx="57688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678DD"/>
                </a:solidFill>
                <a:latin typeface="dm"/>
              </a:rPr>
              <a:t>function</a:t>
            </a:r>
            <a:r>
              <a:rPr lang="en-US" altLang="ko-KR" sz="14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400" dirty="0">
                <a:solidFill>
                  <a:srgbClr val="61AFEF"/>
                </a:solidFill>
                <a:latin typeface="dm"/>
              </a:rPr>
              <a:t>App</a:t>
            </a:r>
            <a:r>
              <a:rPr lang="en-US" altLang="ko-KR" sz="1400" dirty="0">
                <a:solidFill>
                  <a:srgbClr val="ABB2BF"/>
                </a:solidFill>
                <a:latin typeface="dm"/>
              </a:rPr>
              <a:t>()</a:t>
            </a:r>
            <a:r>
              <a:rPr lang="en-US" altLang="ko-KR" sz="14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400" dirty="0">
                <a:solidFill>
                  <a:srgbClr val="ABB2BF"/>
                </a:solidFill>
                <a:latin typeface="dm"/>
              </a:rPr>
              <a:t>{</a:t>
            </a:r>
            <a:endParaRPr lang="en-US" altLang="ko-KR" sz="1400" dirty="0">
              <a:solidFill>
                <a:srgbClr val="999999"/>
              </a:solidFill>
              <a:latin typeface="dm"/>
            </a:endParaRPr>
          </a:p>
          <a:p>
            <a:r>
              <a:rPr lang="en-US" altLang="ko-KR" sz="1400" dirty="0">
                <a:solidFill>
                  <a:srgbClr val="C678DD"/>
                </a:solidFill>
                <a:latin typeface="dm"/>
              </a:rPr>
              <a:t>      </a:t>
            </a:r>
            <a:r>
              <a:rPr lang="en-US" altLang="ko-KR" sz="1000" dirty="0">
                <a:solidFill>
                  <a:srgbClr val="C678DD"/>
                </a:solidFill>
                <a:latin typeface="dm"/>
              </a:rPr>
              <a:t>return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 err="1">
                <a:solidFill>
                  <a:srgbClr val="E06C75"/>
                </a:solidFill>
                <a:latin typeface="dm"/>
              </a:rPr>
              <a:t>React</a:t>
            </a:r>
            <a:r>
              <a:rPr lang="en-US" altLang="ko-KR" sz="1000" dirty="0" err="1">
                <a:solidFill>
                  <a:srgbClr val="ABB2BF"/>
                </a:solidFill>
                <a:latin typeface="dm"/>
              </a:rPr>
              <a:t>.</a:t>
            </a:r>
            <a:r>
              <a:rPr lang="en-US" altLang="ko-KR" sz="1000" dirty="0" err="1">
                <a:solidFill>
                  <a:srgbClr val="61AFEF"/>
                </a:solidFill>
                <a:latin typeface="dm"/>
              </a:rPr>
              <a:t>createElement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(</a:t>
            </a:r>
            <a:r>
              <a:rPr lang="en-US" altLang="ko-KR" sz="1000" dirty="0">
                <a:solidFill>
                  <a:srgbClr val="98C379"/>
                </a:solidFill>
                <a:latin typeface="dm"/>
              </a:rPr>
              <a:t>"div"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,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>
                <a:solidFill>
                  <a:srgbClr val="D19A66"/>
                </a:solidFill>
                <a:latin typeface="dm"/>
              </a:rPr>
              <a:t>null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,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>
                <a:solidFill>
                  <a:srgbClr val="98C379"/>
                </a:solidFill>
                <a:latin typeface="dm"/>
              </a:rPr>
              <a:t>"Hello"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,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 err="1">
                <a:solidFill>
                  <a:srgbClr val="ABB2BF"/>
                </a:solidFill>
                <a:latin typeface="dm"/>
              </a:rPr>
              <a:t>React,</a:t>
            </a:r>
            <a:r>
              <a:rPr lang="en-US" altLang="ko-KR" sz="1000" dirty="0" err="1">
                <a:solidFill>
                  <a:srgbClr val="61AFEF"/>
                </a:solidFill>
                <a:latin typeface="dm"/>
              </a:rPr>
              <a:t>createElement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(</a:t>
            </a:r>
            <a:r>
              <a:rPr lang="en-US" altLang="ko-KR" sz="1000" dirty="0">
                <a:solidFill>
                  <a:srgbClr val="98C379"/>
                </a:solidFill>
                <a:latin typeface="dm"/>
              </a:rPr>
              <a:t>"b"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,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>
                <a:solidFill>
                  <a:srgbClr val="D19A66"/>
                </a:solidFill>
                <a:latin typeface="dm"/>
              </a:rPr>
              <a:t>null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,</a:t>
            </a:r>
            <a:r>
              <a:rPr lang="en-US" altLang="ko-KR" sz="1000" dirty="0">
                <a:solidFill>
                  <a:srgbClr val="999999"/>
                </a:solidFill>
                <a:latin typeface="dm"/>
              </a:rPr>
              <a:t> </a:t>
            </a:r>
            <a:r>
              <a:rPr lang="en-US" altLang="ko-KR" sz="1000" dirty="0">
                <a:solidFill>
                  <a:srgbClr val="98C379"/>
                </a:solidFill>
                <a:latin typeface="dm"/>
              </a:rPr>
              <a:t>"react"</a:t>
            </a:r>
            <a:r>
              <a:rPr lang="en-US" altLang="ko-KR" sz="1000" dirty="0">
                <a:solidFill>
                  <a:srgbClr val="ABB2BF"/>
                </a:solidFill>
                <a:latin typeface="dm"/>
              </a:rPr>
              <a:t>));</a:t>
            </a:r>
            <a:endParaRPr lang="en-US" altLang="ko-KR" sz="1000" dirty="0">
              <a:solidFill>
                <a:srgbClr val="999999"/>
              </a:solidFill>
              <a:latin typeface="dm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dm"/>
              </a:rPr>
              <a:t>}</a:t>
            </a:r>
            <a:endParaRPr lang="en-US" altLang="ko-KR" sz="1400" b="0" dirty="0">
              <a:solidFill>
                <a:srgbClr val="999999"/>
              </a:solidFill>
              <a:effectLst/>
              <a:latin typeface="dm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594C6A-E736-4D0A-9052-934A2DD61D17}"/>
              </a:ext>
            </a:extLst>
          </p:cNvPr>
          <p:cNvCxnSpPr/>
          <p:nvPr/>
        </p:nvCxnSpPr>
        <p:spPr>
          <a:xfrm>
            <a:off x="5139655" y="4797000"/>
            <a:ext cx="9563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0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BF856-5CDE-4B65-96FE-3290479E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는 공식적인 자바스크립트 문법이 아니고 바벨에서는 여러 문법을 지원 할 수 있도록 </a:t>
            </a:r>
            <a:r>
              <a:rPr lang="en-US" altLang="ko-KR" dirty="0"/>
              <a:t>preset </a:t>
            </a:r>
            <a:r>
              <a:rPr lang="ko-KR" altLang="en-US" dirty="0"/>
              <a:t>및 </a:t>
            </a:r>
            <a:r>
              <a:rPr lang="en-US" altLang="ko-KR" dirty="0"/>
              <a:t>plugin</a:t>
            </a:r>
            <a:r>
              <a:rPr lang="ko-KR" altLang="en-US" dirty="0"/>
              <a:t>을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바벨을 통해 개발자들이 임의로 만든 문법</a:t>
            </a:r>
            <a:r>
              <a:rPr lang="en-US" altLang="ko-KR" dirty="0"/>
              <a:t>, </a:t>
            </a:r>
            <a:r>
              <a:rPr lang="ko-KR" altLang="en-US" dirty="0"/>
              <a:t>혹은 자기 자바스크립트의 문법을 사용할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10C105E-E2A9-4D5B-AD18-87D7F0E2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는 자바스크립트 문법인가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9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365D-9CC0-4358-9A52-B9E8BFB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ED140-A2CF-477C-A8C2-8E9E7C89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보기 익숙하다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더욱 높은 활용도</a:t>
            </a:r>
          </a:p>
        </p:txBody>
      </p:sp>
    </p:spTree>
    <p:extLst>
      <p:ext uri="{BB962C8B-B14F-4D97-AF65-F5344CB8AC3E}">
        <p14:creationId xmlns:p14="http://schemas.microsoft.com/office/powerpoint/2010/main" val="81301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C8701-46E8-4EA2-B460-35ED068A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JSX</a:t>
            </a:r>
            <a:r>
              <a:rPr lang="ko-KR" altLang="en-US" dirty="0"/>
              <a:t>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BAACA-81F5-44BE-9516-C635F33E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컴포넌트에 여러 요소가 있다면 반드시 부모 요소 하나로 </a:t>
            </a:r>
            <a:r>
              <a:rPr lang="ko-KR" altLang="en-US" dirty="0" err="1"/>
              <a:t>감싸야합니다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부모를 반드시 필요로 하다면 </a:t>
            </a:r>
            <a:r>
              <a:rPr lang="en-US" altLang="ko-KR" dirty="0"/>
              <a:t>fragment</a:t>
            </a:r>
            <a:r>
              <a:rPr lang="ko-KR" altLang="en-US" dirty="0"/>
              <a:t>를 </a:t>
            </a:r>
            <a:r>
              <a:rPr lang="ko-KR" altLang="en-US" dirty="0" err="1"/>
              <a:t>사용하면됨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&lt;&gt;</a:t>
            </a:r>
            <a:r>
              <a:rPr lang="ko-KR" altLang="en-US" dirty="0"/>
              <a:t>태그를 써서 </a:t>
            </a:r>
            <a:r>
              <a:rPr lang="en-US" altLang="ko-KR" dirty="0"/>
              <a:t>fragment</a:t>
            </a:r>
            <a:r>
              <a:rPr lang="ko-KR" altLang="en-US" dirty="0"/>
              <a:t>를 </a:t>
            </a:r>
            <a:r>
              <a:rPr lang="ko-KR" altLang="en-US" dirty="0" err="1"/>
              <a:t>생략할수있음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7AE5AE-C77E-4FE3-A0DA-B2196D405A55}"/>
              </a:ext>
            </a:extLst>
          </p:cNvPr>
          <p:cNvSpPr/>
          <p:nvPr/>
        </p:nvSpPr>
        <p:spPr>
          <a:xfrm>
            <a:off x="497747" y="3864795"/>
            <a:ext cx="3369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>
                <a:solidFill>
                  <a:srgbClr val="999999"/>
                </a:solidFill>
                <a:latin typeface="dm"/>
              </a:rPr>
            </a:br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5C07B"/>
                </a:solidFill>
                <a:latin typeface="dm"/>
              </a:rPr>
              <a:t>Fragment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r>
              <a:rPr lang="ko-KR" altLang="en-US" dirty="0" err="1">
                <a:solidFill>
                  <a:srgbClr val="ABB2BF"/>
                </a:solidFill>
                <a:latin typeface="dm"/>
              </a:rPr>
              <a:t>리액트</a:t>
            </a:r>
            <a:r>
              <a:rPr lang="ko-KR" altLang="en-US" dirty="0">
                <a:solidFill>
                  <a:srgbClr val="ABB2BF"/>
                </a:solidFill>
                <a:latin typeface="dm"/>
              </a:rPr>
              <a:t> 안녕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!&lt;/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h2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dm"/>
              </a:rPr>
              <a:t>잘 작동하니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?&lt;/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h2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dm"/>
              </a:rPr>
              <a:t>&lt;/</a:t>
            </a:r>
            <a:r>
              <a:rPr lang="en-US" altLang="ko-KR" dirty="0">
                <a:solidFill>
                  <a:srgbClr val="E5C07B"/>
                </a:solidFill>
                <a:latin typeface="dm"/>
              </a:rPr>
              <a:t>Fragment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b="0" dirty="0">
              <a:solidFill>
                <a:srgbClr val="999999"/>
              </a:solidFill>
              <a:effectLst/>
              <a:latin typeface="d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25E30D-CC43-4BCF-A133-2AB3C46F7A0E}"/>
              </a:ext>
            </a:extLst>
          </p:cNvPr>
          <p:cNvSpPr/>
          <p:nvPr/>
        </p:nvSpPr>
        <p:spPr>
          <a:xfrm>
            <a:off x="6638488" y="3864795"/>
            <a:ext cx="3369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>
                <a:solidFill>
                  <a:srgbClr val="999999"/>
                </a:solidFill>
                <a:latin typeface="dm"/>
              </a:rPr>
            </a:br>
            <a:r>
              <a:rPr lang="en-US" altLang="ko-KR" dirty="0">
                <a:solidFill>
                  <a:srgbClr val="ABB2BF"/>
                </a:solidFill>
                <a:latin typeface="dm"/>
              </a:rPr>
              <a:t>&lt;&gt;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r>
              <a:rPr lang="ko-KR" altLang="en-US" dirty="0" err="1">
                <a:solidFill>
                  <a:srgbClr val="ABB2BF"/>
                </a:solidFill>
                <a:latin typeface="dm"/>
              </a:rPr>
              <a:t>리액트</a:t>
            </a:r>
            <a:r>
              <a:rPr lang="ko-KR" altLang="en-US" dirty="0">
                <a:solidFill>
                  <a:srgbClr val="ABB2BF"/>
                </a:solidFill>
                <a:latin typeface="dm"/>
              </a:rPr>
              <a:t> 안녕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!&lt;/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h1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pPr lvl="1"/>
            <a:r>
              <a:rPr lang="en-US" altLang="ko-KR" dirty="0">
                <a:solidFill>
                  <a:srgbClr val="ABB2BF"/>
                </a:solidFill>
                <a:latin typeface="dm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h2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dm"/>
              </a:rPr>
              <a:t>잘 작동하니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?&lt;/</a:t>
            </a:r>
            <a:r>
              <a:rPr lang="en-US" altLang="ko-KR" dirty="0">
                <a:solidFill>
                  <a:srgbClr val="E06C75"/>
                </a:solidFill>
                <a:latin typeface="dm"/>
              </a:rPr>
              <a:t>h2</a:t>
            </a:r>
            <a:r>
              <a:rPr lang="en-US" altLang="ko-KR" dirty="0">
                <a:solidFill>
                  <a:srgbClr val="ABB2BF"/>
                </a:solidFill>
                <a:latin typeface="dm"/>
              </a:rPr>
              <a:t>&gt;</a:t>
            </a:r>
            <a:endParaRPr lang="en-US" altLang="ko-KR" dirty="0">
              <a:solidFill>
                <a:srgbClr val="999999"/>
              </a:solidFill>
              <a:latin typeface="dm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dm"/>
              </a:rPr>
              <a:t>&lt;/&gt;</a:t>
            </a:r>
            <a:endParaRPr lang="en-US" altLang="ko-KR" b="0" dirty="0">
              <a:solidFill>
                <a:srgbClr val="999999"/>
              </a:solidFill>
              <a:effectLst/>
              <a:latin typeface="dm"/>
            </a:endParaRPr>
          </a:p>
        </p:txBody>
      </p:sp>
    </p:spTree>
    <p:extLst>
      <p:ext uri="{BB962C8B-B14F-4D97-AF65-F5344CB8AC3E}">
        <p14:creationId xmlns:p14="http://schemas.microsoft.com/office/powerpoint/2010/main" val="351394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9FA9-34ED-42C8-8E12-82CC5B6D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삼항연산자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A85AC-13D9-4FC8-84E9-47CA61C3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5" y="1690688"/>
            <a:ext cx="33909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6C6B-74DC-46EC-A46A-956CDCC9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줄이기 </a:t>
            </a:r>
            <a:r>
              <a:rPr lang="en-US" altLang="ko-KR" dirty="0"/>
              <a:t>true </a:t>
            </a:r>
            <a:r>
              <a:rPr lang="ko-KR" altLang="en-US" dirty="0" err="1"/>
              <a:t>일떄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73FFB-8524-465F-A541-22A607F6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6" y="1690688"/>
            <a:ext cx="5676900" cy="1933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A4C0BC-84E0-4F22-8ACE-55DBB6AD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6" y="3930651"/>
            <a:ext cx="567690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61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BA45E-D90D-49A1-9F31-EC5B01DB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해당 값이 </a:t>
            </a:r>
            <a:r>
              <a:rPr lang="en-US" altLang="ko-KR" sz="4000" dirty="0"/>
              <a:t>null</a:t>
            </a:r>
            <a:r>
              <a:rPr lang="ko-KR" altLang="en-US" sz="4000" dirty="0"/>
              <a:t>이거나 </a:t>
            </a:r>
            <a:r>
              <a:rPr lang="en-US" altLang="ko-KR" sz="4000" dirty="0"/>
              <a:t>undefined </a:t>
            </a:r>
            <a:r>
              <a:rPr lang="ko-KR" altLang="en-US" sz="4000" dirty="0" err="1"/>
              <a:t>일때</a:t>
            </a:r>
            <a:r>
              <a:rPr lang="ko-KR" altLang="en-US" sz="4000" dirty="0"/>
              <a:t>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B87F6-F63A-4F2A-9079-7C90EAA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178"/>
            <a:ext cx="4661750" cy="31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8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12A6-C345-4C50-95F8-DF2A3E4D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리액트</a:t>
            </a:r>
            <a:r>
              <a:rPr lang="ko-KR" altLang="en-US" sz="3200" dirty="0"/>
              <a:t> 요소 인라인 스타일 적용시 객체형태로 </a:t>
            </a:r>
            <a:r>
              <a:rPr lang="ko-KR" altLang="en-US" sz="3200" dirty="0" err="1"/>
              <a:t>넣어야함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F6179-FE8D-49A7-BA1E-D609D9AA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008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7BC13D-006A-466D-A782-DFDB5FCC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015852"/>
            <a:ext cx="108000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페이스북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제공해주는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프론트엔드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라이브러리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이다.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1" name="Picture 3" descr="페이스북에 대한 이미지 검색결과">
            <a:extLst>
              <a:ext uri="{FF2B5EF4-FFF2-40B4-BE49-F238E27FC236}">
                <a16:creationId xmlns:a16="http://schemas.microsoft.com/office/drawing/2014/main" id="{9DE40CA7-15E6-4428-B301-30041D64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4" y="398929"/>
            <a:ext cx="2187626" cy="81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D4A294-E25C-4000-8326-7ABDD52E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677835"/>
            <a:ext cx="1080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기반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으로 되어있어서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 데이터를 내려주면 개발자가 설계한대로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UI가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만들어져 사용자에게 보여진다.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D486B-1F2F-4731-91C6-B1087045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3647595"/>
            <a:ext cx="1080000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작은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들은 다른 화면에서도 사용될 수 있는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재사용성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을 가지고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있기 때문에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</a:t>
            </a:r>
            <a:r>
              <a:rPr lang="ko-KR" altLang="ko-KR" sz="2000" dirty="0">
                <a:solidFill>
                  <a:srgbClr val="343A40"/>
                </a:solidFill>
                <a:ea typeface="-apple-system"/>
              </a:rPr>
              <a:t>똑같은 코드를 반복적으로 입력할 필요가 없어서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효율적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이다.</a:t>
            </a:r>
            <a:r>
              <a:rPr lang="ko-KR" altLang="ko-KR" sz="2000" dirty="0"/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그림 1 The State of JavaScript의 2017년 설문 조사 결과와 네이버 개발자 대상 2018년 설문 조사 결과 라이브러리와 프레임워크">
            <a:extLst>
              <a:ext uri="{FF2B5EF4-FFF2-40B4-BE49-F238E27FC236}">
                <a16:creationId xmlns:a16="http://schemas.microsoft.com/office/drawing/2014/main" id="{33E16268-D86C-4076-96F7-B3E8A791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4" y="300037"/>
            <a:ext cx="5462494" cy="6257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그림 2 JavaScript 라이브러리와 프레임워크 관련 구인 글 통계">
            <a:extLst>
              <a:ext uri="{FF2B5EF4-FFF2-40B4-BE49-F238E27FC236}">
                <a16:creationId xmlns:a16="http://schemas.microsoft.com/office/drawing/2014/main" id="{D2784C42-D79B-47C2-BC07-FAAF5EEA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11" y="300036"/>
            <a:ext cx="5572125" cy="6257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41625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195BB4F-4418-42CA-8902-16872A98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4" y="250448"/>
            <a:ext cx="1080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기반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으로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되어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?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EA2795-ECFA-4632-9AE2-B7EB907E50A6}"/>
              </a:ext>
            </a:extLst>
          </p:cNvPr>
          <p:cNvSpPr/>
          <p:nvPr/>
        </p:nvSpPr>
        <p:spPr>
          <a:xfrm>
            <a:off x="1605151" y="63436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뜻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구성 요소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69BE8B-32B6-4941-9A19-DC4DA131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544062"/>
            <a:ext cx="9255760" cy="453771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DAF2892-20F0-495E-B167-88D3B7CE3F32}"/>
              </a:ext>
            </a:extLst>
          </p:cNvPr>
          <p:cNvSpPr/>
          <p:nvPr/>
        </p:nvSpPr>
        <p:spPr>
          <a:xfrm>
            <a:off x="1026160" y="1387616"/>
            <a:ext cx="8829040" cy="5095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27B981-F4A7-4DB0-B69A-D13DB80C9041}"/>
              </a:ext>
            </a:extLst>
          </p:cNvPr>
          <p:cNvSpPr/>
          <p:nvPr/>
        </p:nvSpPr>
        <p:spPr>
          <a:xfrm>
            <a:off x="2170407" y="1642409"/>
            <a:ext cx="1696720" cy="44699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7AE620-E23B-47E5-AE51-C9E39BC00760}"/>
              </a:ext>
            </a:extLst>
          </p:cNvPr>
          <p:cNvSpPr/>
          <p:nvPr/>
        </p:nvSpPr>
        <p:spPr>
          <a:xfrm>
            <a:off x="3759200" y="1897202"/>
            <a:ext cx="4507207" cy="15706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FD3E5A-0625-48D4-9873-E345E6D652DB}"/>
              </a:ext>
            </a:extLst>
          </p:cNvPr>
          <p:cNvSpPr/>
          <p:nvPr/>
        </p:nvSpPr>
        <p:spPr>
          <a:xfrm>
            <a:off x="3759200" y="3626223"/>
            <a:ext cx="4301515" cy="26119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9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CE4158-7C0C-4CC3-B4E8-16AD574C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052062"/>
            <a:ext cx="9255760" cy="45377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7C47CADB-79A4-4791-91B4-9ED0B774A4E3}"/>
              </a:ext>
            </a:extLst>
          </p:cNvPr>
          <p:cNvSpPr/>
          <p:nvPr/>
        </p:nvSpPr>
        <p:spPr>
          <a:xfrm>
            <a:off x="2292327" y="2668569"/>
            <a:ext cx="1162073" cy="3692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EC2E8D-AB17-46E2-87F3-B2E64FBD8D4D}"/>
              </a:ext>
            </a:extLst>
          </p:cNvPr>
          <p:cNvSpPr/>
          <p:nvPr/>
        </p:nvSpPr>
        <p:spPr>
          <a:xfrm>
            <a:off x="3206727" y="3937000"/>
            <a:ext cx="4535193" cy="26527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34489-51FF-4A0C-96CD-1BC132410FEB}"/>
              </a:ext>
            </a:extLst>
          </p:cNvPr>
          <p:cNvSpPr txBox="1"/>
          <p:nvPr/>
        </p:nvSpPr>
        <p:spPr>
          <a:xfrm>
            <a:off x="663388" y="887506"/>
            <a:ext cx="1016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메뉴 </a:t>
            </a:r>
            <a:r>
              <a:rPr lang="ko-KR" altLang="en-US" dirty="0" err="1"/>
              <a:t>클릭시</a:t>
            </a:r>
            <a:r>
              <a:rPr lang="ko-KR" altLang="en-US" dirty="0"/>
              <a:t> 전부다 깜박이는 것보다 가운데 내용만 </a:t>
            </a:r>
            <a:r>
              <a:rPr lang="ko-KR" altLang="en-US" dirty="0" err="1"/>
              <a:t>바끼기</a:t>
            </a:r>
            <a:r>
              <a:rPr lang="ko-KR" altLang="en-US" dirty="0"/>
              <a:t> 때문에 사용자에게 좋은 인식을</a:t>
            </a:r>
            <a:endParaRPr lang="en-US" altLang="ko-KR" dirty="0"/>
          </a:p>
          <a:p>
            <a:r>
              <a:rPr lang="ko-KR" altLang="en-US" dirty="0" err="1"/>
              <a:t>줄수있다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0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12ED-D963-4A93-85B2-9411F953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24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단방향 데이터 흐름</a:t>
            </a:r>
          </a:p>
        </p:txBody>
      </p:sp>
    </p:spTree>
    <p:extLst>
      <p:ext uri="{BB962C8B-B14F-4D97-AF65-F5344CB8AC3E}">
        <p14:creationId xmlns:p14="http://schemas.microsoft.com/office/powerpoint/2010/main" val="2972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_06_Data_Flow-re">
            <a:extLst>
              <a:ext uri="{FF2B5EF4-FFF2-40B4-BE49-F238E27FC236}">
                <a16:creationId xmlns:a16="http://schemas.microsoft.com/office/drawing/2014/main" id="{8B4FEEEB-77A2-4F2C-91DF-1FDA7A8A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91160"/>
            <a:ext cx="5352787" cy="607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6291B3-D588-45E3-A2E2-1490B46A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480" y="687139"/>
            <a:ext cx="6746240" cy="1954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리액트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데이터의 흐름이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한 방향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으로만 흐른다.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데이터가 내려가기만 하지 밑에서 데이터를 올려줄 수는 없다.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그래서 부모의 데이터를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바꿔주기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 위해서는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이용해야 한다.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F1697F3-A25A-4065-BFE3-25792974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" y="141945"/>
            <a:ext cx="11585223" cy="60631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props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부모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 자식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 전달해 주는 데이터를 말한다.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읽기 전용 데이터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라고 생각하면 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자식 컴포넌트에서 전달 받은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불가능하고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전달해준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최상위 부모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변경할 수 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44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state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동적인 데이터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 다룰 때 사용한다.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사용자와의 상호작용을 통해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데이터를 동적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으로 변경을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해야할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때 사용한다.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클래스형 컴포넌트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에서만 사용할 수 있는데 각각의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독립적이라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다른 컴포넌트의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직접적인 접근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은 불가능하다.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그러나 자신보다 상위에 있는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가능한데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변경해주는 함수를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받는다면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state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변경이 가능하다.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주의해야할 점은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props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넘겨줄 때에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this의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binding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신경써줘야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ea typeface="-apple-system"/>
              </a:rPr>
              <a:t> 한다.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343A4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197</Words>
  <Application>Microsoft Office PowerPoint</Application>
  <PresentationFormat>와이드스크린</PresentationFormat>
  <Paragraphs>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 Unicode MS</vt:lpstr>
      <vt:lpstr>dm</vt:lpstr>
      <vt:lpstr>Roboto</vt:lpstr>
      <vt:lpstr>맑은 고딕</vt:lpstr>
      <vt:lpstr>Arial</vt:lpstr>
      <vt:lpstr>Office 테마</vt:lpstr>
      <vt:lpstr>리액트란 무엇인가?</vt:lpstr>
      <vt:lpstr>PowerPoint 프레젠테이션</vt:lpstr>
      <vt:lpstr>PowerPoint 프레젠테이션</vt:lpstr>
      <vt:lpstr>1. 컴포넌트</vt:lpstr>
      <vt:lpstr>PowerPoint 프레젠테이션</vt:lpstr>
      <vt:lpstr>PowerPoint 프레젠테이션</vt:lpstr>
      <vt:lpstr>2. 단방향 데이터 흐름</vt:lpstr>
      <vt:lpstr>PowerPoint 프레젠테이션</vt:lpstr>
      <vt:lpstr>PowerPoint 프레젠테이션</vt:lpstr>
      <vt:lpstr>3. Virtual DOM</vt:lpstr>
      <vt:lpstr>PowerPoint 프레젠테이션</vt:lpstr>
      <vt:lpstr>JSX </vt:lpstr>
      <vt:lpstr>JSX는 자바스크립트 문법인가? </vt:lpstr>
      <vt:lpstr>JSX 장점</vt:lpstr>
      <vt:lpstr>JSX 문법</vt:lpstr>
      <vt:lpstr>삼항연산자</vt:lpstr>
      <vt:lpstr>코드 줄이기 true 일떄</vt:lpstr>
      <vt:lpstr>해당 값이 null이거나 undefined 일때 출력</vt:lpstr>
      <vt:lpstr>리액트 요소 인라인 스타일 적용시 객체형태로 넣어야함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리액트란 무엇인가?</dc:title>
  <dc:creator>박노율</dc:creator>
  <cp:lastModifiedBy>박노율</cp:lastModifiedBy>
  <cp:revision>19</cp:revision>
  <dcterms:created xsi:type="dcterms:W3CDTF">2020-03-26T16:49:18Z</dcterms:created>
  <dcterms:modified xsi:type="dcterms:W3CDTF">2020-03-29T13:47:22Z</dcterms:modified>
</cp:coreProperties>
</file>