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57" r:id="rId4"/>
    <p:sldId id="265" r:id="rId5"/>
    <p:sldId id="266" r:id="rId6"/>
    <p:sldId id="258" r:id="rId7"/>
    <p:sldId id="267" r:id="rId8"/>
    <p:sldId id="260" r:id="rId9"/>
    <p:sldId id="269" r:id="rId10"/>
    <p:sldId id="270" r:id="rId11"/>
    <p:sldId id="271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85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8A37-0CD2-43D5-9893-3135270DA02D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F0912-3B6C-4856-9E26-53EDB8FF8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2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01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Simple profit and loss, and cash flow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12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Current members</a:t>
            </a:r>
          </a:p>
          <a:p>
            <a:pPr lvl="1"/>
            <a:r>
              <a:rPr lang="en-GB" sz="2400" dirty="0" smtClean="0"/>
              <a:t>CVs</a:t>
            </a:r>
          </a:p>
          <a:p>
            <a:r>
              <a:rPr lang="en-GB" dirty="0" smtClean="0"/>
              <a:t>Skills still needed</a:t>
            </a:r>
          </a:p>
          <a:p>
            <a:pPr lvl="1"/>
            <a:r>
              <a:rPr lang="en-GB" sz="2400" dirty="0" smtClean="0"/>
              <a:t>Recruitment plans?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the market?</a:t>
            </a:r>
          </a:p>
          <a:p>
            <a:pPr lvl="1"/>
            <a:r>
              <a:rPr lang="en-GB" sz="2400" dirty="0" smtClean="0"/>
              <a:t>What problem are you solving and for whom?</a:t>
            </a:r>
          </a:p>
          <a:p>
            <a:pPr lvl="1"/>
            <a:r>
              <a:rPr lang="en-GB" sz="2400" dirty="0" smtClean="0"/>
              <a:t>Who are the key players?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4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TAM/SAM/SOM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6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Any interactions to date?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8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What is the technology offer?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63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Is there any cost analysis?</a:t>
            </a:r>
          </a:p>
          <a:p>
            <a:pPr lvl="1"/>
            <a:r>
              <a:rPr lang="en-GB" sz="2400" dirty="0" smtClean="0"/>
              <a:t>What are the advantages over the competition?</a:t>
            </a:r>
          </a:p>
          <a:p>
            <a:pPr lvl="1"/>
            <a:r>
              <a:rPr lang="en-GB" sz="2400" dirty="0" smtClean="0"/>
              <a:t>Why is it unique and for whom?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8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Summary of the value chain and position of </a:t>
            </a:r>
            <a:r>
              <a:rPr lang="en-GB" dirty="0" err="1" smtClean="0"/>
              <a:t>newco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07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Licence? Outsource? Manufacturing?</a:t>
            </a:r>
          </a:p>
          <a:p>
            <a:pPr lvl="1"/>
            <a:r>
              <a:rPr lang="en-GB" sz="2400" dirty="0" smtClean="0"/>
              <a:t>When will you have a product ready to sell?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5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How will these be overcome?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F0912-3B6C-4856-9E26-53EDB8FF81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4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FED5-32CF-466E-BA4B-E420B55782C7}" type="datetime1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C10D-DD41-4DAE-9A3E-89203E53CE31}" type="datetime1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3633-DEB1-4BB7-AEE6-0C954E520945}" type="datetime1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B714-C876-43B1-B2FD-1B8BBF5CBCA7}" type="datetime1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1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EBBD-CBE8-44CE-A5B9-18B66012DA9E}" type="datetime1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0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FD48-AC7F-462C-8B17-3893C12308EC}" type="datetime1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5005-5F3D-45E9-9101-2F4DA7D190C8}" type="datetime1">
              <a:rPr lang="en-GB" smtClean="0"/>
              <a:t>16/06/2016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E2AD-7329-4E82-8264-B5C9CD8094AB}" type="datetime1">
              <a:rPr lang="en-GB" smtClean="0"/>
              <a:t>16/06/2016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975-DCB5-4B52-85B6-7317114D89A2}" type="datetime1">
              <a:rPr lang="en-GB" smtClean="0"/>
              <a:t>16/06/2016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013D453-CFCD-4C68-B69F-E418305AEF1F}" type="datetime1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5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8964-DC27-4A14-80CF-9602B033F433}" type="datetime1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46E85-3769-429B-8735-5710DAE09BB8}" type="datetime1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145615-D16E-478F-923B-FFEB456A137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Park Pay Wireless</a:t>
            </a:r>
            <a:endParaRPr lang="en-GB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future of parking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2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Barriers to adoption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The main barrier to adoption will be the initial cost of the device.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This can be overcome with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 </a:t>
            </a:r>
            <a:r>
              <a:rPr lang="en-GB" sz="1600" dirty="0" smtClean="0"/>
              <a:t>the active support of town councils (who are on board with our idea)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 </a:t>
            </a:r>
            <a:r>
              <a:rPr lang="en-GB" sz="1600" dirty="0" smtClean="0"/>
              <a:t>effective marketing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 </a:t>
            </a:r>
            <a:r>
              <a:rPr lang="en-GB" sz="1600" dirty="0" smtClean="0"/>
              <a:t>using the traction gained in the market earlier to expand</a:t>
            </a: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Financial Model</a:t>
            </a:r>
            <a:endParaRPr lang="en-GB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71438"/>
            <a:ext cx="7133416" cy="453873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Team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/>
              <a:t> Harish Shivaraj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CEO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smtClean="0"/>
              <a:t>Student at University of Oxford in Software Engineering</a:t>
            </a: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/>
              <a:t> Miquel Izquierdo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CTO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Several years of hardware, firmware development experience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/>
              <a:t> Nisarg Mehta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COO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Student at University of Cambridge in Information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Executive summary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dirty="0" smtClean="0"/>
              <a:t> We are building a simple, fair automated parking payment system for on street parking.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GB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dirty="0" smtClean="0"/>
              <a:t> This will maximise revenue for councils and significantly improve customer experience while also reducing costs.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GB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dirty="0" smtClean="0"/>
              <a:t> We have spoken to both councils and consumers – who love the idea.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4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Market need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Almost 50% of all drivers use street parking on a regular basis.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Motorists </a:t>
            </a:r>
            <a:r>
              <a:rPr lang="en-GB" dirty="0"/>
              <a:t>are  expected to know for how long the vehicle will </a:t>
            </a:r>
            <a:r>
              <a:rPr lang="en-GB" dirty="0" smtClean="0"/>
              <a:t>be parked.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Significant </a:t>
            </a:r>
            <a:r>
              <a:rPr lang="en-GB" dirty="0"/>
              <a:t>inconvenience if the need arises to extend </a:t>
            </a:r>
            <a:r>
              <a:rPr lang="en-GB" dirty="0" smtClean="0"/>
              <a:t>parking.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The entire parking process takes a long time.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Market Size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Total Available Market (TAM) = 30 million people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Serviceable Available Market (SAM):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Phase 1 =  70,000 people (7000 small businesses)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Phase 2 =  500,000 people</a:t>
            </a:r>
            <a:endParaRPr lang="en-GB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Phase 3 =  15 million people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Serviceable Obtainable Market (SOM):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Phase 1 = 20,000 people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Phase 2 = 170,000 people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 smtClean="0"/>
              <a:t>Phase 3 = 1 million people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Customer Feedback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We have spoken to multiple people who have liked the idea.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We have also refined and revised our idea based on feedback we received through market research.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Value proposition</a:t>
            </a:r>
            <a:endParaRPr lang="en-GB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103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/>
              <a:t>“Cars </a:t>
            </a:r>
            <a:r>
              <a:rPr lang="en-GB" dirty="0"/>
              <a:t>should manage their own parking </a:t>
            </a:r>
            <a:r>
              <a:rPr lang="en-GB" dirty="0" smtClean="0"/>
              <a:t>payments”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75656" y="3140966"/>
            <a:ext cx="3605025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44" y="3390794"/>
            <a:ext cx="3203848" cy="1588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62" y="3107506"/>
            <a:ext cx="954963" cy="127968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0969589">
            <a:off x="4994602" y="3885203"/>
            <a:ext cx="1871007" cy="288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1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9" y="83671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/>
              <a:t>Key benefits </a:t>
            </a:r>
            <a:r>
              <a:rPr lang="en-GB" sz="6000" b="1" dirty="0"/>
              <a:t>to </a:t>
            </a:r>
            <a:r>
              <a:rPr lang="en-GB" sz="6000" b="1" dirty="0" smtClean="0"/>
              <a:t>customers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GB" dirty="0" smtClean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GB" dirty="0" smtClean="0"/>
              <a:t> Customers only pay for the duration that the vehicle is parked. 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GB" dirty="0" smtClean="0"/>
              <a:t> A customer avoids getting issued parking tickets.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GB" dirty="0" smtClean="0"/>
              <a:t> </a:t>
            </a:r>
            <a:r>
              <a:rPr lang="en-GB" dirty="0"/>
              <a:t>A customer </a:t>
            </a:r>
            <a:r>
              <a:rPr lang="en-GB" dirty="0" smtClean="0"/>
              <a:t>avoids </a:t>
            </a:r>
            <a:r>
              <a:rPr lang="en-GB" dirty="0"/>
              <a:t>additional convenience charges for extending the parking. 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GB" dirty="0" smtClean="0"/>
              <a:t> </a:t>
            </a:r>
            <a:r>
              <a:rPr lang="en-GB" dirty="0"/>
              <a:t>A customer </a:t>
            </a:r>
            <a:r>
              <a:rPr lang="en-GB" dirty="0" smtClean="0"/>
              <a:t>has </a:t>
            </a:r>
            <a:r>
              <a:rPr lang="en-GB" dirty="0"/>
              <a:t>peace of mind</a:t>
            </a:r>
            <a:r>
              <a:rPr lang="en-GB" dirty="0" smtClean="0"/>
              <a:t>.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GB" dirty="0"/>
              <a:t> The inconvenience of paying for parking is </a:t>
            </a:r>
            <a:r>
              <a:rPr lang="en-GB" dirty="0" smtClean="0"/>
              <a:t>eliminated.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Strategy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Phase 1: Sell to small business that have workers that travel around and park often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Phase 2: Sell to consumers using the traction generated from Phase 1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smtClean="0"/>
              <a:t> Phase 3: Sell to more consumers in a wider geographical area using traction generated in Phase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Business Model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GB" sz="2000" dirty="0" smtClean="0"/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GB" sz="2000" dirty="0" smtClean="0"/>
              <a:t>We plan to charge customers for the device and a small convenience fee for each parking transaction.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GB" sz="2000" dirty="0" smtClean="0"/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GB" sz="2000" dirty="0" smtClean="0"/>
              <a:t>The </a:t>
            </a:r>
            <a:r>
              <a:rPr lang="en-GB" sz="2000" smtClean="0"/>
              <a:t>target </a:t>
            </a:r>
            <a:r>
              <a:rPr lang="en-GB" sz="2000" smtClean="0"/>
              <a:t>customers are:</a:t>
            </a:r>
            <a:endParaRPr lang="en-GB" sz="2000" dirty="0" smtClean="0"/>
          </a:p>
          <a:p>
            <a:pPr marL="34290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sz="2000" dirty="0" smtClean="0"/>
              <a:t>Phase </a:t>
            </a:r>
            <a:r>
              <a:rPr lang="en-GB" sz="2000" dirty="0"/>
              <a:t>1: S</a:t>
            </a:r>
            <a:r>
              <a:rPr lang="en-GB" sz="2000" dirty="0" smtClean="0"/>
              <a:t>mall </a:t>
            </a:r>
            <a:r>
              <a:rPr lang="en-GB" sz="2000" dirty="0"/>
              <a:t>businesses/professionals in Cambridgeshire</a:t>
            </a:r>
            <a:r>
              <a:rPr lang="en-GB" sz="2000" dirty="0" smtClean="0"/>
              <a:t>.</a:t>
            </a:r>
          </a:p>
          <a:p>
            <a:pPr marL="34290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sz="2000" dirty="0" smtClean="0"/>
              <a:t>Phase 2: Motorists in Cambridgeshire</a:t>
            </a:r>
            <a:endParaRPr lang="en-GB" sz="2000" dirty="0"/>
          </a:p>
          <a:p>
            <a:pPr marL="34290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sz="2000" dirty="0" smtClean="0"/>
              <a:t>Phase 3: Expand to other areas of the United Kingdom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Park Pay Wireless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5615-D16E-478F-923B-FFEB456A13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9212</TotalTime>
  <Words>603</Words>
  <Application>Microsoft Office PowerPoint</Application>
  <PresentationFormat>On-screen Show (4:3)</PresentationFormat>
  <Paragraphs>134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Courier New</vt:lpstr>
      <vt:lpstr>Retrospect</vt:lpstr>
      <vt:lpstr>Park Pay Wireless</vt:lpstr>
      <vt:lpstr>Executive summary</vt:lpstr>
      <vt:lpstr>Market need</vt:lpstr>
      <vt:lpstr>Market Size</vt:lpstr>
      <vt:lpstr>Customer Feedback</vt:lpstr>
      <vt:lpstr>Value proposition</vt:lpstr>
      <vt:lpstr>Key benefits to customers </vt:lpstr>
      <vt:lpstr>Strategy</vt:lpstr>
      <vt:lpstr>Business Model</vt:lpstr>
      <vt:lpstr>Barriers to adoption</vt:lpstr>
      <vt:lpstr>Financial Model</vt:lpstr>
      <vt:lpstr>Team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slide pack for investment pitch</dc:title>
  <dc:creator>Anne Dobree</dc:creator>
  <cp:lastModifiedBy>Nisarg Mehta</cp:lastModifiedBy>
  <cp:revision>101</cp:revision>
  <dcterms:created xsi:type="dcterms:W3CDTF">2014-02-19T13:25:28Z</dcterms:created>
  <dcterms:modified xsi:type="dcterms:W3CDTF">2016-06-16T21:46:40Z</dcterms:modified>
</cp:coreProperties>
</file>