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62" r:id="rId7"/>
    <p:sldId id="259" r:id="rId8"/>
    <p:sldId id="263" r:id="rId9"/>
  </p:sldIdLst>
  <p:sldSz cx="9144000" cy="5143500" type="screen16x9"/>
  <p:notesSz cx="6858000" cy="9144000"/>
  <p:embeddedFontLst>
    <p:embeddedFont>
      <p:font typeface="나눔바른펜" panose="020B0503000000000000" pitchFamily="50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8"/>
    <p:restoredTop sz="94692"/>
  </p:normalViewPr>
  <p:slideViewPr>
    <p:cSldViewPr>
      <p:cViewPr varScale="1">
        <p:scale>
          <a:sx n="90" d="100"/>
          <a:sy n="90" d="100"/>
        </p:scale>
        <p:origin x="-816" y="-102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78"/>
        <p:guide pos="215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A4175B8C-DF90-4444-88E4-F1D95D87E965}" type="datetime1">
              <a:rPr lang="ko-KR" altLang="en-US"/>
              <a:pPr lvl="0">
                <a:defRPr lang="ko-KR" altLang="en-US"/>
              </a:pPr>
              <a:t>2017-11-18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8405DAE-064F-4E16-A6EA-40DBFA52F80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2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0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8405DAE-064F-4E16-A6EA-40DBFA52F806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0EEEF72-D11B-4B45-80B2-11F8785BC426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3FF6344-EBAA-4085-A258-559FF331E266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flipV="1">
            <a:off x="101154" y="98078"/>
            <a:ext cx="864096" cy="477157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090FF6-59C0-4879-B026-626A45E9659E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596B71F-E5F5-4A0E-890A-E016AAB339A5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E021B9-18A6-4AF5-A374-48BE1ECA2072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FA1C93-9B06-4276-BC97-0ADB2A4437DB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07ABF81-9823-4755-9B74-B9CC032432DE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958A5C5-A760-4665-A940-E20F510C69FE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4677985"/>
            <a:ext cx="136376" cy="36312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346960" cy="273844"/>
          </a:xfrm>
          <a:prstGeom prst="rect">
            <a:avLst/>
          </a:prstGeom>
        </p:spPr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96930" y="94773"/>
            <a:ext cx="8867558" cy="4940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119276" y="4818006"/>
            <a:ext cx="49054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- </a:t>
            </a:r>
            <a:r>
              <a:rPr lang="en-US" altLang="ko-KR" sz="700" dirty="0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Copyright</a:t>
            </a:r>
            <a:r>
              <a:rPr lang="en-US" altLang="ko-KR" sz="700" dirty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ⓒ</a:t>
            </a:r>
            <a:r>
              <a:rPr lang="en-US" altLang="ko-KR" sz="700" dirty="0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2016 All </a:t>
            </a:r>
            <a:r>
              <a:rPr lang="en-US" altLang="ko-KR" sz="700" dirty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rights </a:t>
            </a:r>
            <a:r>
              <a:rPr lang="en-US" altLang="ko-KR" sz="700" dirty="0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reserved </a:t>
            </a:r>
            <a:r>
              <a:rPr lang="en-US" altLang="ko-KR" sz="700" dirty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by </a:t>
            </a:r>
            <a:r>
              <a:rPr lang="en-US" altLang="ko-KR" sz="700" dirty="0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Angry </a:t>
            </a:r>
            <a:r>
              <a:rPr lang="en-US" altLang="ko-KR" sz="700" dirty="0" err="1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rPr>
              <a:t>momo</a:t>
            </a:r>
            <a:endParaRPr lang="ko-KR" altLang="en-US" sz="700" dirty="0"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87824" y="1063010"/>
            <a:ext cx="3168352" cy="2984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987824" y="915566"/>
            <a:ext cx="3168352" cy="298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67844" y="1743658"/>
            <a:ext cx="2808312" cy="109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6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rPr>
              <a:t>맵디자인</a:t>
            </a:r>
          </a:p>
        </p:txBody>
      </p:sp>
      <p:sp>
        <p:nvSpPr>
          <p:cNvPr id="9" name="액자 8"/>
          <p:cNvSpPr/>
          <p:nvPr/>
        </p:nvSpPr>
        <p:spPr>
          <a:xfrm>
            <a:off x="2915816" y="843557"/>
            <a:ext cx="3312368" cy="3120581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136274"/>
            <a:ext cx="2987824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56176" y="2136274"/>
            <a:ext cx="2987824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madeit-top1\Documents\PPT\[45] Angrymomo_trend_color\ribbon_PNG1542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915816" y="843558"/>
            <a:ext cx="1615812" cy="88456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21876" y="766534"/>
            <a:ext cx="7618575" cy="4139788"/>
            <a:chOff x="1007604" y="862155"/>
            <a:chExt cx="7128792" cy="3826984"/>
          </a:xfrm>
        </p:grpSpPr>
        <p:sp>
          <p:nvSpPr>
            <p:cNvPr id="17" name="직사각형 23"/>
            <p:cNvSpPr/>
            <p:nvPr/>
          </p:nvSpPr>
          <p:spPr>
            <a:xfrm>
              <a:off x="1162578" y="1088166"/>
              <a:ext cx="6818844" cy="36009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18" name="직사각형 82"/>
            <p:cNvSpPr/>
            <p:nvPr/>
          </p:nvSpPr>
          <p:spPr>
            <a:xfrm>
              <a:off x="1162578" y="940722"/>
              <a:ext cx="6818844" cy="3600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19" name="액자 8"/>
            <p:cNvSpPr/>
            <p:nvPr/>
          </p:nvSpPr>
          <p:spPr>
            <a:xfrm>
              <a:off x="1007604" y="862155"/>
              <a:ext cx="7128792" cy="3764654"/>
            </a:xfrm>
            <a:prstGeom prst="frame">
              <a:avLst>
                <a:gd name="adj1" fmla="val 674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나눔바른펜"/>
                <a:ea typeface="나눔바른펜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ko-KR" altLang="en-US">
                <a:latin typeface="나눔바른펜"/>
                <a:ea typeface="나눔바른펜"/>
              </a:rPr>
              <a:t>전체맵</a:t>
            </a:r>
          </a:p>
        </p:txBody>
      </p:sp>
      <p:pic>
        <p:nvPicPr>
          <p:cNvPr id="4179" name="그림 4178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>
            <a:off x="1385471" y="1131854"/>
            <a:ext cx="6858966" cy="2953162"/>
          </a:xfrm>
          <a:prstGeom prst="rect">
            <a:avLst/>
          </a:prstGeom>
        </p:spPr>
      </p:pic>
      <p:sp>
        <p:nvSpPr>
          <p:cNvPr id="4180" name="TextBox 4179"/>
          <p:cNvSpPr txBox="1"/>
          <p:nvPr/>
        </p:nvSpPr>
        <p:spPr>
          <a:xfrm>
            <a:off x="1403648" y="4041068"/>
            <a:ext cx="576064" cy="25202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B1</a:t>
            </a:r>
          </a:p>
        </p:txBody>
      </p:sp>
      <p:sp>
        <p:nvSpPr>
          <p:cNvPr id="4181" name="TextBox 4180"/>
          <p:cNvSpPr txBox="1"/>
          <p:nvPr/>
        </p:nvSpPr>
        <p:spPr>
          <a:xfrm>
            <a:off x="3959932" y="4041068"/>
            <a:ext cx="576064" cy="25202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F1</a:t>
            </a:r>
          </a:p>
        </p:txBody>
      </p:sp>
      <p:sp>
        <p:nvSpPr>
          <p:cNvPr id="4182" name="TextBox 4181"/>
          <p:cNvSpPr txBox="1"/>
          <p:nvPr/>
        </p:nvSpPr>
        <p:spPr>
          <a:xfrm>
            <a:off x="6588224" y="4041068"/>
            <a:ext cx="576064" cy="25202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F2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164288" y="1707654"/>
            <a:ext cx="524336" cy="48222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3714586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★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7882402" y="1599642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882402" y="1244248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903288" y="1131854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903288" y="1487248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7882401" y="1244248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64459" y="1131590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82"/>
          <p:cNvSpPr/>
          <p:nvPr/>
        </p:nvSpPr>
        <p:spPr>
          <a:xfrm>
            <a:off x="1187497" y="851523"/>
            <a:ext cx="7287332" cy="389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펜"/>
              <a:ea typeface="나눔바른펜"/>
            </a:endParaRPr>
          </a:p>
        </p:txBody>
      </p:sp>
      <p:sp>
        <p:nvSpPr>
          <p:cNvPr id="25" name="액자 8"/>
          <p:cNvSpPr/>
          <p:nvPr/>
        </p:nvSpPr>
        <p:spPr>
          <a:xfrm>
            <a:off x="1021876" y="766534"/>
            <a:ext cx="7618575" cy="4072363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나눔바른펜"/>
              <a:ea typeface="나눔바른펜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F1</a:t>
            </a:r>
          </a:p>
        </p:txBody>
      </p:sp>
      <p:pic>
        <p:nvPicPr>
          <p:cNvPr id="4179" name="그림 4178"/>
          <p:cNvPicPr>
            <a:picLocks noChangeAspect="1"/>
          </p:cNvPicPr>
          <p:nvPr/>
        </p:nvPicPr>
        <p:blipFill rotWithShape="1">
          <a:blip r:embed="rId2">
            <a:lum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3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t="56270" r="64410"/>
          <a:stretch>
            <a:fillRect/>
          </a:stretch>
        </p:blipFill>
        <p:spPr>
          <a:xfrm>
            <a:off x="1475656" y="1563824"/>
            <a:ext cx="3276364" cy="1865175"/>
          </a:xfrm>
          <a:prstGeom prst="rect">
            <a:avLst/>
          </a:prstGeom>
        </p:spPr>
      </p:pic>
      <p:sp>
        <p:nvSpPr>
          <p:cNvPr id="4183" name="TextBox 4182"/>
          <p:cNvSpPr txBox="1"/>
          <p:nvPr/>
        </p:nvSpPr>
        <p:spPr>
          <a:xfrm>
            <a:off x="5220072" y="1448780"/>
            <a:ext cx="2880320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ko-KR" altLang="en-US" dirty="0">
                <a:latin typeface="나눔바른펜"/>
                <a:ea typeface="나눔바른펜"/>
              </a:rPr>
              <a:t>①방 : 비명소리, 시체</a:t>
            </a:r>
          </a:p>
          <a:p>
            <a:pPr>
              <a:buFont typeface="Arial"/>
              <a:buNone/>
              <a:defRPr lang="ko-KR" altLang="en-US"/>
            </a:pPr>
            <a:endParaRPr lang="ko-KR" altLang="en-US" dirty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나눔바른펜"/>
                <a:ea typeface="나눔바른펜"/>
              </a:rPr>
              <a:t>②방&amp;③방 : 말단 </a:t>
            </a:r>
            <a:r>
              <a:rPr lang="ko-KR" altLang="en-US" dirty="0" smtClean="0">
                <a:latin typeface="나눔바른펜"/>
                <a:ea typeface="나눔바른펜"/>
              </a:rPr>
              <a:t>연구원 이동경로  </a:t>
            </a:r>
            <a:endParaRPr lang="ko-KR" altLang="en-US" dirty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나눔바른펜"/>
                <a:ea typeface="나눔바른펜"/>
              </a:rPr>
              <a:t>③방</a:t>
            </a:r>
            <a:r>
              <a:rPr lang="en-US" altLang="ko-KR" dirty="0">
                <a:latin typeface="나눔바른펜"/>
                <a:ea typeface="나눔바른펜"/>
              </a:rPr>
              <a:t> </a:t>
            </a:r>
            <a:r>
              <a:rPr lang="ko-KR" altLang="en-US" dirty="0">
                <a:latin typeface="나눔바른펜"/>
                <a:ea typeface="나눔바른펜"/>
              </a:rPr>
              <a:t>:</a:t>
            </a:r>
            <a:r>
              <a:rPr lang="en-US" altLang="ko-KR" dirty="0">
                <a:latin typeface="나눔바른펜"/>
                <a:ea typeface="나눔바른펜"/>
              </a:rPr>
              <a:t> </a:t>
            </a:r>
            <a:r>
              <a:rPr lang="en-US" altLang="ko-KR" dirty="0">
                <a:latin typeface="나눔바른펜"/>
                <a:ea typeface="나눔바른펜"/>
              </a:rPr>
              <a:t> </a:t>
            </a:r>
            <a:r>
              <a:rPr lang="ko-KR" altLang="en-US" dirty="0" smtClean="0">
                <a:latin typeface="나눔바른펜"/>
                <a:ea typeface="나눔바른펜"/>
              </a:rPr>
              <a:t>공문서  단서</a:t>
            </a:r>
            <a:r>
              <a:rPr lang="ko-KR" altLang="en-US" dirty="0">
                <a:latin typeface="나눔바른펜"/>
                <a:ea typeface="나눔바른펜"/>
              </a:rPr>
              <a:t>(</a:t>
            </a:r>
            <a:r>
              <a:rPr lang="ko-KR" altLang="en-US" u="sng" dirty="0">
                <a:latin typeface="나눔바른펜"/>
                <a:ea typeface="나눔바른펜"/>
              </a:rPr>
              <a:t>말단 연구원스킬 </a:t>
            </a:r>
            <a:r>
              <a:rPr lang="en-US" altLang="ko-KR" u="sng" dirty="0">
                <a:latin typeface="나눔바른펜"/>
                <a:ea typeface="나눔바른펜"/>
              </a:rPr>
              <a:t>get</a:t>
            </a:r>
            <a:r>
              <a:rPr lang="en-US" altLang="ko-KR" dirty="0">
                <a:latin typeface="나눔바른펜"/>
                <a:ea typeface="나눔바른펜"/>
              </a:rPr>
              <a:t>)</a:t>
            </a:r>
            <a:r>
              <a:rPr lang="ko-KR" altLang="en-US" dirty="0">
                <a:latin typeface="나눔바른펜"/>
                <a:ea typeface="나눔바른펜"/>
              </a:rPr>
              <a:t> </a:t>
            </a:r>
          </a:p>
          <a:p>
            <a:pPr>
              <a:buNone/>
              <a:defRPr lang="ko-KR" altLang="en-US"/>
            </a:pPr>
            <a:endParaRPr lang="en-US" altLang="ko-KR" dirty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나눔바른펜"/>
                <a:ea typeface="나눔바른펜"/>
              </a:rPr>
              <a:t>④방 : 주인공 </a:t>
            </a:r>
            <a:r>
              <a:rPr lang="en-US" altLang="ko-KR" dirty="0">
                <a:latin typeface="나눔바른펜"/>
                <a:ea typeface="나눔바른펜"/>
              </a:rPr>
              <a:t>Start</a:t>
            </a:r>
          </a:p>
          <a:p>
            <a:pPr>
              <a:buNone/>
              <a:defRPr lang="ko-KR" altLang="en-US"/>
            </a:pPr>
            <a:endParaRPr lang="en-US" altLang="ko-KR" dirty="0">
              <a:latin typeface="나눔바른펜"/>
              <a:ea typeface="나눔바른펜"/>
            </a:endParaRPr>
          </a:p>
        </p:txBody>
      </p:sp>
      <p:pic>
        <p:nvPicPr>
          <p:cNvPr id="4184" name="그림 418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12489" y="1736812"/>
            <a:ext cx="359410" cy="382352"/>
          </a:xfrm>
          <a:prstGeom prst="rect">
            <a:avLst/>
          </a:prstGeom>
        </p:spPr>
      </p:pic>
      <p:sp>
        <p:nvSpPr>
          <p:cNvPr id="4186" name="TextBox 4185"/>
          <p:cNvSpPr txBox="1"/>
          <p:nvPr/>
        </p:nvSpPr>
        <p:spPr>
          <a:xfrm>
            <a:off x="1979712" y="1700808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①</a:t>
            </a:r>
          </a:p>
        </p:txBody>
      </p:sp>
      <p:sp>
        <p:nvSpPr>
          <p:cNvPr id="4187" name="TextBox 4186"/>
          <p:cNvSpPr txBox="1"/>
          <p:nvPr/>
        </p:nvSpPr>
        <p:spPr>
          <a:xfrm>
            <a:off x="3131840" y="1700808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②</a:t>
            </a:r>
          </a:p>
        </p:txBody>
      </p:sp>
      <p:sp>
        <p:nvSpPr>
          <p:cNvPr id="4188" name="TextBox 4187"/>
          <p:cNvSpPr txBox="1"/>
          <p:nvPr/>
        </p:nvSpPr>
        <p:spPr>
          <a:xfrm>
            <a:off x="3491880" y="2888940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③</a:t>
            </a:r>
          </a:p>
        </p:txBody>
      </p:sp>
      <p:sp>
        <p:nvSpPr>
          <p:cNvPr id="4189" name="TextBox 4188"/>
          <p:cNvSpPr txBox="1"/>
          <p:nvPr/>
        </p:nvSpPr>
        <p:spPr>
          <a:xfrm>
            <a:off x="2123728" y="2888940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>
                <a:latin typeface="나눔바른펜"/>
                <a:ea typeface="나눔바른펜"/>
              </a:rPr>
              <a:t>④</a:t>
            </a:r>
          </a:p>
        </p:txBody>
      </p:sp>
      <p:cxnSp>
        <p:nvCxnSpPr>
          <p:cNvPr id="4190" name="직선 화살표 연결선 4189"/>
          <p:cNvCxnSpPr/>
          <p:nvPr/>
        </p:nvCxnSpPr>
        <p:spPr>
          <a:xfrm rot="16200000" flipH="1">
            <a:off x="3239986" y="2393885"/>
            <a:ext cx="720080" cy="270030"/>
          </a:xfrm>
          <a:prstGeom prst="straightConnector1">
            <a:avLst/>
          </a:prstGeom>
          <a:ln w="28575" algn="ctr">
            <a:solidFill>
              <a:srgbClr val="C00000">
                <a:alpha val="64000"/>
              </a:srgbClr>
            </a:solidFill>
            <a:headEnd type="arrow"/>
            <a:tailEnd type="arrow"/>
          </a:ln>
        </p:spPr>
      </p:cxnSp>
      <p:sp>
        <p:nvSpPr>
          <p:cNvPr id="4191" name="TextBox 4190"/>
          <p:cNvSpPr txBox="1"/>
          <p:nvPr/>
        </p:nvSpPr>
        <p:spPr>
          <a:xfrm>
            <a:off x="3743908" y="2996952"/>
            <a:ext cx="468052" cy="324036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  <p:txBody>
          <a:bodyPr vert="horz" wrap="square" lIns="91440" tIns="45720" rIns="91440" bIns="45720" anchor="t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✉</a:t>
            </a:r>
            <a:endParaRPr lang="en-US" altLang="ko-KR" dirty="0">
              <a:solidFill>
                <a:srgbClr val="FF0000"/>
              </a:solidFill>
              <a:effectLst>
                <a:glow rad="190500">
                  <a:schemeClr val="accent3">
                    <a:satMod val="175000"/>
                    <a:alpha val="50000"/>
                  </a:schemeClr>
                </a:glow>
              </a:effectLst>
              <a:latin typeface="나눔바른펜"/>
              <a:ea typeface="나눔바른펜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3753036"/>
            <a:ext cx="327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비활성화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  <a:sym typeface="Wingdings" panose="05000000000000000000" pitchFamily="2" charset="2"/>
              </a:rPr>
              <a:t>말단연구원 스킬 활성화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03748" y="3003798"/>
            <a:ext cx="540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★</a:t>
            </a:r>
            <a:endParaRPr lang="en-US" altLang="ko-KR" dirty="0">
              <a:latin typeface="나눔바른펜"/>
              <a:ea typeface="나눔바른펜"/>
            </a:endParaRPr>
          </a:p>
        </p:txBody>
      </p:sp>
    </p:spTree>
  </p:cSld>
  <p:clrMapOvr>
    <a:masterClrMapping/>
  </p:clrMapOvr>
  <p:transition spd="slow"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82"/>
          <p:cNvSpPr/>
          <p:nvPr/>
        </p:nvSpPr>
        <p:spPr>
          <a:xfrm>
            <a:off x="1187497" y="851523"/>
            <a:ext cx="7287332" cy="389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펜"/>
              <a:ea typeface="나눔바른펜"/>
            </a:endParaRPr>
          </a:p>
        </p:txBody>
      </p:sp>
      <p:sp>
        <p:nvSpPr>
          <p:cNvPr id="44" name="액자 8"/>
          <p:cNvSpPr/>
          <p:nvPr/>
        </p:nvSpPr>
        <p:spPr>
          <a:xfrm>
            <a:off x="1021876" y="766534"/>
            <a:ext cx="7618575" cy="4072363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나눔바른펜"/>
              <a:ea typeface="나눔바른펜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884" y="19207"/>
            <a:ext cx="2880320" cy="830997"/>
            <a:chOff x="1367644" y="1211718"/>
            <a:chExt cx="2880320" cy="830997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pic>
        <p:nvPicPr>
          <p:cNvPr id="4192" name="그림 4191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l="30790" r="24580"/>
          <a:stretch>
            <a:fillRect/>
          </a:stretch>
        </p:blipFill>
        <p:spPr>
          <a:xfrm>
            <a:off x="1439652" y="1175583"/>
            <a:ext cx="3249361" cy="3072655"/>
          </a:xfrm>
          <a:prstGeom prst="rect">
            <a:avLst/>
          </a:prstGeom>
        </p:spPr>
      </p:pic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B1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83" name="TextBox 4182"/>
          <p:cNvSpPr txBox="1"/>
          <p:nvPr/>
        </p:nvSpPr>
        <p:spPr>
          <a:xfrm>
            <a:off x="4865530" y="1082549"/>
            <a:ext cx="3312368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①방 : 실험실</a:t>
            </a:r>
          </a:p>
          <a:p>
            <a:pPr>
              <a:buFont typeface="Arial"/>
              <a:buNone/>
              <a:defRPr lang="ko-KR" altLang="en-US"/>
            </a:pP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②방 : 조력자(환자)-&gt;정보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제공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병원의 비밀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경보기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③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방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wife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방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en-US" altLang="ko-KR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wife</a:t>
            </a:r>
            <a:r>
              <a:rPr lang="ko-KR" altLang="en-US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</a:t>
            </a:r>
            <a:r>
              <a:rPr lang="en-US" altLang="ko-KR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get</a:t>
            </a:r>
          </a:p>
          <a:p>
            <a:pPr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④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방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honey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딸 스킬</a:t>
            </a:r>
            <a:r>
              <a:rPr lang="en-US" altLang="ko-KR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get</a:t>
            </a:r>
          </a:p>
          <a:p>
            <a:pPr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wife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의 모습일 때 에만 딸 스킬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get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가능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r>
              <a:rPr lang="ko-KR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⑤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경비원 이동경로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None/>
              <a:defRPr lang="ko-KR" altLang="en-US"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⑥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: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경비원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♫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경보음을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통해 유인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184" name="그림 4183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2686705" y="2931790"/>
            <a:ext cx="359410" cy="382352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</p:pic>
      <p:sp>
        <p:nvSpPr>
          <p:cNvPr id="4186" name="TextBox 4185"/>
          <p:cNvSpPr txBox="1"/>
          <p:nvPr/>
        </p:nvSpPr>
        <p:spPr>
          <a:xfrm>
            <a:off x="1907704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①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87" name="TextBox 4186"/>
          <p:cNvSpPr txBox="1"/>
          <p:nvPr/>
        </p:nvSpPr>
        <p:spPr>
          <a:xfrm>
            <a:off x="2497139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②</a:t>
            </a:r>
          </a:p>
        </p:txBody>
      </p:sp>
      <p:sp>
        <p:nvSpPr>
          <p:cNvPr id="4188" name="TextBox 4187"/>
          <p:cNvSpPr txBox="1"/>
          <p:nvPr/>
        </p:nvSpPr>
        <p:spPr>
          <a:xfrm>
            <a:off x="3023828" y="2072659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③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189" name="TextBox 4188"/>
          <p:cNvSpPr txBox="1"/>
          <p:nvPr/>
        </p:nvSpPr>
        <p:spPr>
          <a:xfrm>
            <a:off x="2218653" y="3699030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④</a:t>
            </a:r>
          </a:p>
        </p:txBody>
      </p:sp>
      <p:sp>
        <p:nvSpPr>
          <p:cNvPr id="4191" name="TextBox 4190"/>
          <p:cNvSpPr txBox="1"/>
          <p:nvPr/>
        </p:nvSpPr>
        <p:spPr>
          <a:xfrm>
            <a:off x="2231740" y="3861048"/>
            <a:ext cx="468052" cy="324036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  <p:txBody>
          <a:bodyPr vert="horz" wrap="square" lIns="91440" tIns="45720" rIns="91440" bIns="45720" anchor="t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✉</a:t>
            </a:r>
            <a:r>
              <a:rPr lang="ko-KR" altLang="en-US" dirty="0" smtClean="0">
                <a:effectLst>
                  <a:glow rad="1028700">
                    <a:schemeClr val="accent3">
                      <a:satMod val="175000"/>
                      <a:alpha val="40000"/>
                    </a:schemeClr>
                  </a:glo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b="1" dirty="0">
              <a:effectLst>
                <a:glow rad="1028700">
                  <a:schemeClr val="accent3">
                    <a:satMod val="175000"/>
                    <a:alpha val="40000"/>
                  </a:schemeClr>
                </a:glo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028" name="Picture 4" descr="woman ic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51" y="2391729"/>
            <a:ext cx="237515" cy="2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>
            <a:off x="2051720" y="3642010"/>
            <a:ext cx="1818336" cy="0"/>
          </a:xfrm>
          <a:prstGeom prst="straightConnector1">
            <a:avLst/>
          </a:prstGeom>
          <a:ln w="28575" algn="ctr">
            <a:solidFill>
              <a:srgbClr val="C00000">
                <a:alpha val="64000"/>
              </a:srgbClr>
            </a:solidFill>
            <a:headEnd type="arrow"/>
            <a:tailEnd type="arrow"/>
          </a:ln>
        </p:spPr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8799" y="3363546"/>
            <a:ext cx="359410" cy="382352"/>
          </a:xfrm>
          <a:prstGeom prst="rect">
            <a:avLst/>
          </a:prstGeom>
        </p:spPr>
      </p:pic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72" y="4071017"/>
            <a:ext cx="217184" cy="22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91880" y="3219822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⑤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55371" y="2003675"/>
            <a:ext cx="359410" cy="3823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60993" y="1887993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⑥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05722" y="46566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♫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064333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4316929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2898"/>
      </p:ext>
    </p:extLst>
  </p:cSld>
  <p:clrMapOvr>
    <a:masterClrMapping/>
  </p:clrMapOvr>
  <p:transition spd="slow"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82"/>
          <p:cNvSpPr/>
          <p:nvPr/>
        </p:nvSpPr>
        <p:spPr>
          <a:xfrm>
            <a:off x="1187497" y="851523"/>
            <a:ext cx="7287332" cy="389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펜"/>
              <a:ea typeface="나눔바른펜"/>
            </a:endParaRPr>
          </a:p>
        </p:txBody>
      </p:sp>
      <p:sp>
        <p:nvSpPr>
          <p:cNvPr id="38" name="액자 8"/>
          <p:cNvSpPr/>
          <p:nvPr/>
        </p:nvSpPr>
        <p:spPr>
          <a:xfrm>
            <a:off x="1021876" y="766534"/>
            <a:ext cx="7618575" cy="4072363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나눔바른펜"/>
              <a:ea typeface="나눔바른펜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pic>
        <p:nvPicPr>
          <p:cNvPr id="4192" name="그림 4191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l="30790" r="24580"/>
          <a:stretch>
            <a:fillRect/>
          </a:stretch>
        </p:blipFill>
        <p:spPr>
          <a:xfrm>
            <a:off x="1439652" y="1175583"/>
            <a:ext cx="3249361" cy="3072655"/>
          </a:xfrm>
          <a:prstGeom prst="rect">
            <a:avLst/>
          </a:prstGeom>
        </p:spPr>
      </p:pic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B1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3" name="TextBox 4182"/>
          <p:cNvSpPr txBox="1"/>
          <p:nvPr/>
        </p:nvSpPr>
        <p:spPr>
          <a:xfrm>
            <a:off x="4865529" y="1009886"/>
            <a:ext cx="3609299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en-US" altLang="ko-KR" dirty="0">
                <a:latin typeface="나눔바른펜"/>
                <a:ea typeface="나눔바른펜"/>
              </a:rPr>
              <a:t>② </a:t>
            </a:r>
            <a:r>
              <a:rPr lang="ko-KR" altLang="en-US" dirty="0" smtClean="0">
                <a:latin typeface="나눔바른펜"/>
                <a:ea typeface="나눔바른펜"/>
              </a:rPr>
              <a:t>조력자에게 단서 얻기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위해서 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주인공 원래 얼굴 일 때 단서 제공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말단연구원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Wife,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딸 일 때에는 무반응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en-US" altLang="ko-KR" dirty="0">
                <a:latin typeface="나눔바른펜"/>
                <a:ea typeface="나눔바른펜"/>
              </a:rPr>
              <a:t>③ </a:t>
            </a:r>
            <a:r>
              <a:rPr lang="en-US" altLang="ko-KR" dirty="0" smtClean="0">
                <a:latin typeface="나눔바른펜"/>
                <a:ea typeface="나눔바른펜"/>
              </a:rPr>
              <a:t>wife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에게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wife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얻기 위해서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주인공 원래 얼굴 일 때 단서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제공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말단연구원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 때에는  무반응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endParaRPr lang="en-US" altLang="ko-KR" dirty="0" smtClean="0">
              <a:latin typeface="나눔바른펜"/>
              <a:ea typeface="나눔바른펜"/>
            </a:endParaRPr>
          </a:p>
          <a:p>
            <a:pPr>
              <a:defRPr lang="ko-KR" altLang="en-US"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en-US" altLang="ko-KR" dirty="0">
                <a:latin typeface="나눔바른펜"/>
                <a:ea typeface="나눔바른펜"/>
              </a:rPr>
              <a:t>④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honey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에게 딸 스킬 얻기 위해서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B1,</a:t>
            </a:r>
            <a:r>
              <a:rPr lang="en-US" altLang="ko-KR" dirty="0">
                <a:latin typeface="나눔바른펜"/>
                <a:ea typeface="나눔바른펜"/>
              </a:rPr>
              <a:t> ③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wife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스킬 필요 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-&gt; </a:t>
            </a:r>
            <a:r>
              <a:rPr lang="ko-KR" altLang="en-US" dirty="0">
                <a:latin typeface="나눔바른펜"/>
                <a:ea typeface="나눔바른펜"/>
              </a:rPr>
              <a:t>주인공 원래 얼굴로 만날 시 </a:t>
            </a:r>
            <a:r>
              <a:rPr lang="en-US" altLang="ko-KR" dirty="0">
                <a:latin typeface="나눔바른펜"/>
                <a:ea typeface="나눔바른펜"/>
              </a:rPr>
              <a:t>Game Over</a:t>
            </a:r>
          </a:p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-&gt;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말단연구원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딸일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때에는  무반응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endParaRPr lang="en-US" altLang="ko-KR" dirty="0">
              <a:latin typeface="나눔바른펜"/>
              <a:ea typeface="나눔바른펜"/>
            </a:endParaRPr>
          </a:p>
          <a:p>
            <a:pPr>
              <a:defRPr lang="ko-KR" altLang="en-US"/>
            </a:pPr>
            <a:endParaRPr lang="ko-KR" altLang="en-US" dirty="0" smtClean="0"/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dirty="0">
              <a:latin typeface="나눔바른펜"/>
              <a:ea typeface="나눔바른펜"/>
            </a:endParaRPr>
          </a:p>
        </p:txBody>
      </p:sp>
      <p:pic>
        <p:nvPicPr>
          <p:cNvPr id="4184" name="그림 4183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2686705" y="2931790"/>
            <a:ext cx="359410" cy="382352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</p:pic>
      <p:sp>
        <p:nvSpPr>
          <p:cNvPr id="4186" name="TextBox 4185"/>
          <p:cNvSpPr txBox="1"/>
          <p:nvPr/>
        </p:nvSpPr>
        <p:spPr>
          <a:xfrm>
            <a:off x="1907704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①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7" name="TextBox 4186"/>
          <p:cNvSpPr txBox="1"/>
          <p:nvPr/>
        </p:nvSpPr>
        <p:spPr>
          <a:xfrm>
            <a:off x="2497139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②</a:t>
            </a:r>
          </a:p>
        </p:txBody>
      </p:sp>
      <p:sp>
        <p:nvSpPr>
          <p:cNvPr id="4188" name="TextBox 4187"/>
          <p:cNvSpPr txBox="1"/>
          <p:nvPr/>
        </p:nvSpPr>
        <p:spPr>
          <a:xfrm>
            <a:off x="3023828" y="2072659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③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9" name="TextBox 4188"/>
          <p:cNvSpPr txBox="1"/>
          <p:nvPr/>
        </p:nvSpPr>
        <p:spPr>
          <a:xfrm>
            <a:off x="2218653" y="3699030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④</a:t>
            </a:r>
          </a:p>
        </p:txBody>
      </p:sp>
      <p:sp>
        <p:nvSpPr>
          <p:cNvPr id="4191" name="TextBox 4190"/>
          <p:cNvSpPr txBox="1"/>
          <p:nvPr/>
        </p:nvSpPr>
        <p:spPr>
          <a:xfrm>
            <a:off x="2231740" y="3861048"/>
            <a:ext cx="468052" cy="324036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  <p:txBody>
          <a:bodyPr vert="horz" wrap="square" lIns="91440" tIns="45720" rIns="91440" bIns="45720" anchor="t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✉</a:t>
            </a:r>
            <a:r>
              <a:rPr lang="ko-KR" altLang="en-US" dirty="0" smtClean="0">
                <a:effectLst>
                  <a:glow rad="1028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altLang="ko-KR" b="1" dirty="0">
              <a:effectLst>
                <a:glow rad="1028700">
                  <a:schemeClr val="accent3">
                    <a:satMod val="175000"/>
                    <a:alpha val="40000"/>
                  </a:schemeClr>
                </a:glow>
              </a:effectLst>
              <a:latin typeface="나눔바른펜"/>
              <a:ea typeface="나눔바른펜"/>
            </a:endParaRPr>
          </a:p>
        </p:txBody>
      </p:sp>
      <p:pic>
        <p:nvPicPr>
          <p:cNvPr id="1028" name="Picture 4" descr="woman ic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51" y="2391729"/>
            <a:ext cx="237515" cy="2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>
            <a:off x="2051720" y="3642010"/>
            <a:ext cx="1818336" cy="0"/>
          </a:xfrm>
          <a:prstGeom prst="straightConnector1">
            <a:avLst/>
          </a:prstGeom>
          <a:ln w="28575" algn="ctr">
            <a:solidFill>
              <a:srgbClr val="C00000">
                <a:alpha val="64000"/>
              </a:srgbClr>
            </a:solidFill>
            <a:headEnd type="arrow"/>
            <a:tailEnd type="arrow"/>
          </a:ln>
        </p:spPr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8799" y="3363546"/>
            <a:ext cx="359410" cy="382352"/>
          </a:xfrm>
          <a:prstGeom prst="rect">
            <a:avLst/>
          </a:prstGeom>
        </p:spPr>
      </p:pic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72" y="4071017"/>
            <a:ext cx="217184" cy="22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91880" y="3219822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나눔바른펜"/>
                <a:ea typeface="나눔바른펜"/>
              </a:rPr>
              <a:t>⑤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55371" y="2003675"/>
            <a:ext cx="359410" cy="3823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60993" y="1887993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펜"/>
                <a:ea typeface="나눔바른펜"/>
              </a:rPr>
              <a:t>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05722" y="46566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♫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064333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4316929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85784"/>
      </p:ext>
    </p:extLst>
  </p:cSld>
  <p:clrMapOvr>
    <a:masterClrMapping/>
  </p:clrMapOvr>
  <p:transition spd="slow"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82"/>
          <p:cNvSpPr/>
          <p:nvPr/>
        </p:nvSpPr>
        <p:spPr>
          <a:xfrm>
            <a:off x="1187497" y="851523"/>
            <a:ext cx="7287332" cy="389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펜"/>
              <a:ea typeface="나눔바른펜"/>
            </a:endParaRPr>
          </a:p>
        </p:txBody>
      </p:sp>
      <p:sp>
        <p:nvSpPr>
          <p:cNvPr id="38" name="액자 8"/>
          <p:cNvSpPr/>
          <p:nvPr/>
        </p:nvSpPr>
        <p:spPr>
          <a:xfrm>
            <a:off x="1021876" y="766534"/>
            <a:ext cx="7618575" cy="4072363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나눔바른펜"/>
              <a:ea typeface="나눔바른펜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pic>
        <p:nvPicPr>
          <p:cNvPr id="4192" name="그림 4191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l="30790" r="24580"/>
          <a:stretch>
            <a:fillRect/>
          </a:stretch>
        </p:blipFill>
        <p:spPr>
          <a:xfrm>
            <a:off x="1439652" y="1175583"/>
            <a:ext cx="3249361" cy="3072655"/>
          </a:xfrm>
          <a:prstGeom prst="rect">
            <a:avLst/>
          </a:prstGeom>
        </p:spPr>
      </p:pic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B1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3" name="TextBox 4182"/>
          <p:cNvSpPr txBox="1"/>
          <p:nvPr/>
        </p:nvSpPr>
        <p:spPr>
          <a:xfrm>
            <a:off x="4865529" y="1009886"/>
            <a:ext cx="3609299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⑤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경비 피하기 위해서 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F1,</a:t>
            </a:r>
            <a:r>
              <a:rPr lang="en-US" altLang="ko-KR" dirty="0">
                <a:latin typeface="나눔바른펜"/>
                <a:ea typeface="나눔바른펜"/>
              </a:rPr>
              <a:t> </a:t>
            </a:r>
            <a:r>
              <a:rPr lang="en-US" altLang="ko-KR" dirty="0" smtClean="0">
                <a:latin typeface="나눔바른펜"/>
                <a:ea typeface="나눔바른펜"/>
              </a:rPr>
              <a:t>③</a:t>
            </a:r>
            <a:r>
              <a:rPr lang="ko-KR" altLang="en-US" dirty="0" smtClean="0">
                <a:latin typeface="나눔바른펜"/>
                <a:ea typeface="나눔바른펜"/>
              </a:rPr>
              <a:t>방 단서</a:t>
            </a:r>
            <a:r>
              <a:rPr lang="en-US" altLang="ko-KR" dirty="0" smtClean="0">
                <a:latin typeface="나눔바른펜"/>
                <a:ea typeface="나눔바른펜"/>
              </a:rPr>
              <a:t>( </a:t>
            </a:r>
            <a:r>
              <a:rPr lang="ko-KR" altLang="en-US" dirty="0" smtClean="0">
                <a:latin typeface="나눔바른펜"/>
                <a:ea typeface="나눔바른펜"/>
              </a:rPr>
              <a:t>말단 연구원스킬 </a:t>
            </a:r>
            <a:r>
              <a:rPr lang="en-US" altLang="ko-KR" dirty="0" smtClean="0">
                <a:latin typeface="나눔바른펜"/>
                <a:ea typeface="나눔바른펜"/>
              </a:rPr>
              <a:t>)</a:t>
            </a:r>
            <a:r>
              <a:rPr lang="ko-KR" altLang="en-US" dirty="0" smtClean="0">
                <a:latin typeface="나눔바른펜"/>
                <a:ea typeface="나눔바른펜"/>
              </a:rPr>
              <a:t>사용  필요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이후 주인공의 얼굴이 주인공 </a:t>
            </a:r>
            <a:r>
              <a:rPr lang="ko-KR" altLang="en-US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원래얼굴일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경우에만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Game Over </a:t>
            </a:r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말단연구원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Wife,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딸 일 때에는 무반응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buFont typeface="Arial"/>
              <a:buNone/>
              <a:defRPr lang="ko-KR" altLang="en-US"/>
            </a:pP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en-US" altLang="ko-KR" dirty="0" smtClean="0">
                <a:latin typeface="나눔바른펜"/>
                <a:ea typeface="나눔바른펜"/>
              </a:rPr>
              <a:t>⑥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경비 피하기 위해서 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B1,</a:t>
            </a:r>
            <a:r>
              <a:rPr lang="en-US" altLang="ko-KR" dirty="0" smtClean="0">
                <a:latin typeface="나눔바른펜"/>
                <a:ea typeface="나눔바른펜"/>
              </a:rPr>
              <a:t> ② </a:t>
            </a:r>
            <a:r>
              <a:rPr lang="ko-KR" altLang="en-US" dirty="0" smtClean="0">
                <a:latin typeface="나눔바른펜"/>
                <a:ea typeface="나눔바른펜"/>
              </a:rPr>
              <a:t>조력자의 단서 </a:t>
            </a:r>
            <a:r>
              <a:rPr lang="en-US" altLang="ko-KR" dirty="0" smtClean="0">
                <a:latin typeface="나눔바른펜"/>
                <a:ea typeface="나눔바른펜"/>
              </a:rPr>
              <a:t>(</a:t>
            </a:r>
            <a:r>
              <a:rPr lang="ko-KR" altLang="en-US" dirty="0" smtClean="0">
                <a:latin typeface="나눔바른펜"/>
                <a:ea typeface="나눔바른펜"/>
              </a:rPr>
              <a:t> 경보기</a:t>
            </a:r>
            <a:r>
              <a:rPr lang="en-US" altLang="ko-KR" dirty="0" smtClean="0">
                <a:latin typeface="나눔바른펜"/>
                <a:ea typeface="나눔바른펜"/>
              </a:rPr>
              <a:t>)</a:t>
            </a:r>
            <a:r>
              <a:rPr lang="ko-KR" altLang="en-US" dirty="0" smtClean="0">
                <a:latin typeface="나눔바른펜"/>
                <a:ea typeface="나눔바른펜"/>
              </a:rPr>
              <a:t> 필요</a:t>
            </a:r>
            <a:endParaRPr lang="en-US" altLang="ko-KR" dirty="0" smtClean="0">
              <a:latin typeface="나눔바른펜"/>
              <a:ea typeface="나눔바른펜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-&gt; </a:t>
            </a:r>
            <a:r>
              <a:rPr lang="ko-KR" altLang="en-US" dirty="0" smtClean="0">
                <a:latin typeface="나눔바른펜"/>
                <a:ea typeface="나눔바른펜"/>
              </a:rPr>
              <a:t>주인공 원래 얼굴로 만날 시 </a:t>
            </a:r>
            <a:r>
              <a:rPr lang="en-US" altLang="ko-KR" dirty="0" smtClean="0">
                <a:latin typeface="나눔바른펜"/>
                <a:ea typeface="나눔바른펜"/>
              </a:rPr>
              <a:t>Game Over</a:t>
            </a:r>
          </a:p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-&gt;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말단연구원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Wife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만날 때에는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Go Back</a:t>
            </a:r>
          </a:p>
          <a:p>
            <a:pPr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딸의 모습일 때에는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………???????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endParaRPr lang="en-US" altLang="ko-KR" dirty="0">
              <a:latin typeface="나눔바른펜"/>
              <a:ea typeface="나눔바른펜"/>
            </a:endParaRPr>
          </a:p>
          <a:p>
            <a:pPr>
              <a:defRPr lang="ko-KR" altLang="en-US"/>
            </a:pPr>
            <a:endParaRPr lang="ko-KR" altLang="en-US" dirty="0" smtClean="0"/>
          </a:p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endParaRPr lang="ko-KR" altLang="en-US" dirty="0">
              <a:latin typeface="나눔바른펜"/>
              <a:ea typeface="나눔바른펜"/>
            </a:endParaRPr>
          </a:p>
        </p:txBody>
      </p:sp>
      <p:pic>
        <p:nvPicPr>
          <p:cNvPr id="4184" name="그림 4183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2686705" y="2931790"/>
            <a:ext cx="359410" cy="382352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</p:pic>
      <p:sp>
        <p:nvSpPr>
          <p:cNvPr id="4186" name="TextBox 4185"/>
          <p:cNvSpPr txBox="1"/>
          <p:nvPr/>
        </p:nvSpPr>
        <p:spPr>
          <a:xfrm>
            <a:off x="1907704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①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7" name="TextBox 4186"/>
          <p:cNvSpPr txBox="1"/>
          <p:nvPr/>
        </p:nvSpPr>
        <p:spPr>
          <a:xfrm>
            <a:off x="2497139" y="2895786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②</a:t>
            </a:r>
          </a:p>
        </p:txBody>
      </p:sp>
      <p:sp>
        <p:nvSpPr>
          <p:cNvPr id="4188" name="TextBox 4187"/>
          <p:cNvSpPr txBox="1"/>
          <p:nvPr/>
        </p:nvSpPr>
        <p:spPr>
          <a:xfrm>
            <a:off x="3023828" y="2072659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③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9" name="TextBox 4188"/>
          <p:cNvSpPr txBox="1"/>
          <p:nvPr/>
        </p:nvSpPr>
        <p:spPr>
          <a:xfrm>
            <a:off x="2218653" y="3699030"/>
            <a:ext cx="46805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>
                <a:latin typeface="나눔바른펜"/>
                <a:ea typeface="나눔바른펜"/>
              </a:rPr>
              <a:t>④</a:t>
            </a:r>
          </a:p>
        </p:txBody>
      </p:sp>
      <p:sp>
        <p:nvSpPr>
          <p:cNvPr id="4191" name="TextBox 4190"/>
          <p:cNvSpPr txBox="1"/>
          <p:nvPr/>
        </p:nvSpPr>
        <p:spPr>
          <a:xfrm>
            <a:off x="2231740" y="3861048"/>
            <a:ext cx="468052" cy="324036"/>
          </a:xfrm>
          <a:prstGeom prst="rect">
            <a:avLst/>
          </a:prstGeom>
          <a:effectLst>
            <a:glow rad="190500">
              <a:schemeClr val="accent3">
                <a:satMod val="175000"/>
                <a:alpha val="50000"/>
              </a:schemeClr>
            </a:glow>
          </a:effectLst>
        </p:spPr>
        <p:txBody>
          <a:bodyPr vert="horz" wrap="square" lIns="91440" tIns="45720" rIns="91440" bIns="45720" anchor="t"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✉</a:t>
            </a:r>
            <a:r>
              <a:rPr lang="ko-KR" altLang="en-US" dirty="0" smtClean="0">
                <a:effectLst>
                  <a:glow rad="1028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altLang="ko-KR" b="1" dirty="0">
              <a:effectLst>
                <a:glow rad="1028700">
                  <a:schemeClr val="accent3">
                    <a:satMod val="175000"/>
                    <a:alpha val="40000"/>
                  </a:schemeClr>
                </a:glow>
              </a:effectLst>
              <a:latin typeface="나눔바른펜"/>
              <a:ea typeface="나눔바른펜"/>
            </a:endParaRPr>
          </a:p>
        </p:txBody>
      </p:sp>
      <p:pic>
        <p:nvPicPr>
          <p:cNvPr id="1028" name="Picture 4" descr="woman icon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51" y="2391729"/>
            <a:ext cx="237515" cy="2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/>
          <p:cNvCxnSpPr/>
          <p:nvPr/>
        </p:nvCxnSpPr>
        <p:spPr>
          <a:xfrm>
            <a:off x="2051720" y="3642010"/>
            <a:ext cx="1818336" cy="0"/>
          </a:xfrm>
          <a:prstGeom prst="straightConnector1">
            <a:avLst/>
          </a:prstGeom>
          <a:ln w="28575" algn="ctr">
            <a:solidFill>
              <a:srgbClr val="C00000">
                <a:alpha val="64000"/>
              </a:srgbClr>
            </a:solidFill>
            <a:headEnd type="arrow"/>
            <a:tailEnd type="arrow"/>
          </a:ln>
        </p:spPr>
      </p:cxn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8799" y="3363546"/>
            <a:ext cx="359410" cy="382352"/>
          </a:xfrm>
          <a:prstGeom prst="rect">
            <a:avLst/>
          </a:prstGeom>
        </p:spPr>
      </p:pic>
      <p:pic>
        <p:nvPicPr>
          <p:cNvPr id="1030" name="Picture 6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072" y="4071017"/>
            <a:ext cx="217184" cy="22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491880" y="3219822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latin typeface="나눔바른펜"/>
                <a:ea typeface="나눔바른펜"/>
              </a:rPr>
              <a:t>⑤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55371" y="2003675"/>
            <a:ext cx="359410" cy="38235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60993" y="1887993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펜"/>
                <a:ea typeface="나눔바른펜"/>
              </a:rPr>
              <a:t>⑥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05722" y="465664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♫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064333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 flipV="1">
            <a:off x="4316929" y="639981"/>
            <a:ext cx="10624" cy="5548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69525"/>
      </p:ext>
    </p:extLst>
  </p:cSld>
  <p:clrMapOvr>
    <a:masterClrMapping/>
  </p:clrMapOvr>
  <p:transition spd="slow"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015789" y="766534"/>
            <a:ext cx="7618575" cy="3904298"/>
            <a:chOff x="1007604" y="862155"/>
            <a:chExt cx="7128792" cy="3826985"/>
          </a:xfrm>
        </p:grpSpPr>
        <p:sp>
          <p:nvSpPr>
            <p:cNvPr id="28" name="직사각형 23"/>
            <p:cNvSpPr/>
            <p:nvPr/>
          </p:nvSpPr>
          <p:spPr>
            <a:xfrm>
              <a:off x="1162578" y="1088166"/>
              <a:ext cx="6818844" cy="36009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29" name="직사각형 82"/>
            <p:cNvSpPr/>
            <p:nvPr/>
          </p:nvSpPr>
          <p:spPr>
            <a:xfrm>
              <a:off x="1162578" y="940722"/>
              <a:ext cx="6818844" cy="3600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0" name="액자 8"/>
            <p:cNvSpPr/>
            <p:nvPr/>
          </p:nvSpPr>
          <p:spPr>
            <a:xfrm>
              <a:off x="1007604" y="862155"/>
              <a:ext cx="7128792" cy="3764654"/>
            </a:xfrm>
            <a:prstGeom prst="frame">
              <a:avLst>
                <a:gd name="adj1" fmla="val 674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  <a:latin typeface="나눔바른펜"/>
                <a:ea typeface="나눔바른펜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B2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sp>
        <p:nvSpPr>
          <p:cNvPr id="4183" name="TextBox 4182"/>
          <p:cNvSpPr txBox="1"/>
          <p:nvPr/>
        </p:nvSpPr>
        <p:spPr>
          <a:xfrm>
            <a:off x="4864796" y="1387613"/>
            <a:ext cx="2880320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ko-KR" altLang="en-US" dirty="0" smtClean="0">
                <a:latin typeface="나눔바른펜"/>
                <a:ea typeface="나눔바른펜"/>
              </a:rPr>
              <a:t>① </a:t>
            </a:r>
            <a:r>
              <a:rPr lang="ko-KR" altLang="en-US" dirty="0">
                <a:latin typeface="나눔바른펜"/>
                <a:ea typeface="나눔바른펜"/>
              </a:rPr>
              <a:t>: </a:t>
            </a:r>
            <a:r>
              <a:rPr lang="ko-KR" altLang="en-US" dirty="0" smtClean="0">
                <a:latin typeface="나눔바른펜"/>
                <a:ea typeface="나눔바른펜"/>
              </a:rPr>
              <a:t>기계</a:t>
            </a:r>
            <a:r>
              <a:rPr lang="en-US" altLang="ko-KR" dirty="0" smtClean="0">
                <a:latin typeface="나눔바른펜"/>
                <a:ea typeface="나눔바른펜"/>
              </a:rPr>
              <a:t>(</a:t>
            </a:r>
            <a:r>
              <a:rPr lang="ko-KR" altLang="en-US" dirty="0" smtClean="0">
                <a:latin typeface="나눔바른펜"/>
                <a:ea typeface="나눔바른펜"/>
              </a:rPr>
              <a:t>딸</a:t>
            </a:r>
            <a:r>
              <a:rPr lang="en-US" altLang="ko-KR" dirty="0" smtClean="0">
                <a:latin typeface="나눔바른펜"/>
                <a:ea typeface="나눔바른펜"/>
              </a:rPr>
              <a:t>)</a:t>
            </a:r>
            <a:endParaRPr lang="ko-KR" altLang="en-US" dirty="0">
              <a:latin typeface="나눔바른펜"/>
              <a:ea typeface="나눔바른펜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 dirty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r>
              <a:rPr lang="ko-KR" altLang="en-US" dirty="0" smtClean="0">
                <a:latin typeface="나눔바른펜"/>
                <a:ea typeface="나눔바른펜"/>
              </a:rPr>
              <a:t>② </a:t>
            </a:r>
            <a:r>
              <a:rPr lang="ko-KR" altLang="en-US" dirty="0">
                <a:latin typeface="나눔바른펜"/>
                <a:ea typeface="나눔바른펜"/>
              </a:rPr>
              <a:t>: </a:t>
            </a:r>
            <a:r>
              <a:rPr lang="ko-KR" altLang="en-US" dirty="0" smtClean="0">
                <a:latin typeface="나눔바른펜"/>
                <a:ea typeface="나눔바른펜"/>
              </a:rPr>
              <a:t>변신 기회 제공 공간</a:t>
            </a:r>
            <a:endParaRPr lang="ko-KR" altLang="en-US" dirty="0">
              <a:latin typeface="나눔바른펜"/>
              <a:ea typeface="나눔바른펜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 dirty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③ : </a:t>
            </a:r>
            <a:r>
              <a:rPr lang="ko-KR" altLang="en-US" dirty="0" smtClean="0">
                <a:latin typeface="나눔바른펜"/>
                <a:ea typeface="나눔바른펜"/>
              </a:rPr>
              <a:t>연구소장</a:t>
            </a:r>
            <a:r>
              <a:rPr lang="en-US" altLang="ko-KR" dirty="0">
                <a:latin typeface="나눔바른펜"/>
                <a:ea typeface="나눔바른펜"/>
              </a:rPr>
              <a:t> </a:t>
            </a:r>
            <a:r>
              <a:rPr lang="en-US" altLang="ko-KR" dirty="0" smtClean="0">
                <a:latin typeface="나눔바른펜"/>
                <a:ea typeface="나눔바른펜"/>
              </a:rPr>
              <a:t>-&gt; F1,B1</a:t>
            </a:r>
            <a:r>
              <a:rPr lang="ko-KR" altLang="en-US" dirty="0" smtClean="0">
                <a:latin typeface="나눔바른펜"/>
                <a:ea typeface="나눔바른펜"/>
              </a:rPr>
              <a:t>에서 주어진 단서를 이용한 퀴즈</a:t>
            </a:r>
            <a:endParaRPr lang="en-US" altLang="ko-KR" dirty="0" smtClean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endParaRPr lang="en-US" altLang="ko-KR" dirty="0" smtClean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endParaRPr lang="en-US" altLang="ko-KR" dirty="0">
              <a:latin typeface="나눔바른펜"/>
              <a:ea typeface="나눔바른펜"/>
            </a:endParaRPr>
          </a:p>
          <a:p>
            <a:pPr>
              <a:buNone/>
              <a:defRPr lang="ko-KR" altLang="en-US"/>
            </a:pPr>
            <a:r>
              <a:rPr lang="ko-KR" altLang="en-US" dirty="0" smtClean="0">
                <a:latin typeface="나눔바른펜"/>
                <a:ea typeface="나눔바른펜"/>
              </a:rPr>
              <a:t>이외의 방 </a:t>
            </a:r>
            <a:r>
              <a:rPr lang="en-US" altLang="ko-KR" dirty="0" smtClean="0">
                <a:latin typeface="나눔바른펜"/>
                <a:ea typeface="나눔바른펜"/>
              </a:rPr>
              <a:t>: </a:t>
            </a:r>
            <a:r>
              <a:rPr lang="ko-KR" altLang="en-US" dirty="0" smtClean="0">
                <a:latin typeface="나눔바른펜"/>
                <a:ea typeface="나눔바른펜"/>
              </a:rPr>
              <a:t>추억의 방 </a:t>
            </a:r>
            <a:r>
              <a:rPr lang="en-US" altLang="ko-KR" dirty="0" smtClean="0">
                <a:latin typeface="나눔바른펜"/>
                <a:ea typeface="나눔바른펜"/>
              </a:rPr>
              <a:t>or </a:t>
            </a:r>
            <a:r>
              <a:rPr lang="ko-KR" altLang="en-US" dirty="0" smtClean="0">
                <a:latin typeface="나눔바른펜"/>
                <a:ea typeface="나눔바른펜"/>
              </a:rPr>
              <a:t>빈방</a:t>
            </a:r>
            <a:endParaRPr lang="en-US" altLang="ko-KR" dirty="0" smtClean="0">
              <a:latin typeface="나눔바른펜"/>
              <a:ea typeface="나눔바른펜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l="70486" b="10814"/>
          <a:stretch/>
        </p:blipFill>
        <p:spPr>
          <a:xfrm>
            <a:off x="1763688" y="1635646"/>
            <a:ext cx="2024361" cy="26338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718036" y="2274723"/>
            <a:ext cx="524336" cy="48222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5728" y="235507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펜"/>
                <a:ea typeface="나눔바른펜"/>
              </a:rPr>
              <a:t>①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80234" y="2833971"/>
            <a:ext cx="359410" cy="38235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63688" y="156363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펜"/>
                <a:ea typeface="나눔바른펜"/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16350" y="283397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펜"/>
                <a:ea typeface="나눔바른펜"/>
              </a:rPr>
              <a:t>③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3426878" y="2103698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426878" y="1748304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447764" y="1635910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447764" y="1991304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426877" y="1748304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808935" y="1635646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82"/>
          <p:cNvSpPr/>
          <p:nvPr/>
        </p:nvSpPr>
        <p:spPr>
          <a:xfrm>
            <a:off x="1187497" y="851523"/>
            <a:ext cx="7287332" cy="389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펜"/>
              <a:ea typeface="나눔바른펜"/>
            </a:endParaRPr>
          </a:p>
        </p:txBody>
      </p:sp>
      <p:sp>
        <p:nvSpPr>
          <p:cNvPr id="25" name="액자 8"/>
          <p:cNvSpPr/>
          <p:nvPr/>
        </p:nvSpPr>
        <p:spPr>
          <a:xfrm>
            <a:off x="1021876" y="766534"/>
            <a:ext cx="7618575" cy="4072363"/>
          </a:xfrm>
          <a:prstGeom prst="frame">
            <a:avLst>
              <a:gd name="adj1" fmla="val 67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  <a:latin typeface="나눔바른펜"/>
              <a:ea typeface="나눔바른펜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9884" y="19207"/>
            <a:ext cx="2880320" cy="817088"/>
            <a:chOff x="1367644" y="1211718"/>
            <a:chExt cx="2880320" cy="817088"/>
          </a:xfrm>
        </p:grpSpPr>
        <p:sp>
          <p:nvSpPr>
            <p:cNvPr id="53" name="직사각형 52"/>
            <p:cNvSpPr/>
            <p:nvPr/>
          </p:nvSpPr>
          <p:spPr>
            <a:xfrm>
              <a:off x="1367644" y="1427742"/>
              <a:ext cx="2880320" cy="44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나눔바른펜"/>
                <a:ea typeface="나눔바른펜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1680" y="1211718"/>
              <a:ext cx="2124236" cy="8170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ko-KR" altLang="en-US" sz="3200">
                <a:gradFill>
                  <a:gsLst>
                    <a:gs pos="0">
                      <a:schemeClr val="tx2">
                        <a:lumMod val="60000"/>
                        <a:lumOff val="40000"/>
                      </a:schemeClr>
                    </a:gs>
                    <a:gs pos="100000">
                      <a:schemeClr val="tx2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latin typeface="나눔바른펜"/>
                <a:ea typeface="나눔바른펜"/>
              </a:endParaRPr>
            </a:p>
          </p:txBody>
        </p:sp>
      </p:grpSp>
      <p:sp>
        <p:nvSpPr>
          <p:cNvPr id="4109" name="TextBox 4108"/>
          <p:cNvSpPr txBox="1"/>
          <p:nvPr/>
        </p:nvSpPr>
        <p:spPr>
          <a:xfrm>
            <a:off x="287524" y="296652"/>
            <a:ext cx="1908212" cy="324036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r>
              <a:rPr lang="en-US" altLang="ko-KR" dirty="0" smtClean="0">
                <a:latin typeface="나눔바른펜"/>
                <a:ea typeface="나눔바른펜"/>
              </a:rPr>
              <a:t>B2</a:t>
            </a:r>
            <a:endParaRPr lang="en-US" altLang="ko-KR" dirty="0">
              <a:latin typeface="나눔바른펜"/>
              <a:ea typeface="나눔바른펜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>
            <a:lum/>
            <a:extLst>
              <a:ext uri="783A4284-B454-46f5-B8C8-42B5039CE256">
                <hp:hncPhoto xmlns:hp="http://schemas.haansoft.com/office/presentation/8.0" xmlns:dsp="http://schemas.microsoft.com/office/drawing/2008/diagram" xmlns:dgm="http://schemas.openxmlformats.org/drawingml/2006/diagram" xmlns:c="http://schemas.openxmlformats.org/drawingml/2006/chart" xmlns="">
                  <hd:imgLayer xmlns:hd="http://schemas.haansoft.com/office/drawingml/8.0" r:embed="rId4">
                    <hd:imgEffect xmlns:hd="http://schemas.haansoft.com/office/drawingml/8.0">
                      <hd:artEffectSoftPortrait trans="10000"/>
                    </hd:imgEffect>
                  </hd:imgLayer>
                </hp:hncPhoto>
              </a:ext>
            </a:extLst>
          </a:blip>
          <a:srcRect l="70486" b="10814"/>
          <a:stretch/>
        </p:blipFill>
        <p:spPr>
          <a:xfrm>
            <a:off x="1763688" y="1635646"/>
            <a:ext cx="2024361" cy="263380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718036" y="2274723"/>
            <a:ext cx="524336" cy="48222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95728" y="235507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펜"/>
                <a:ea typeface="나눔바른펜"/>
              </a:rPr>
              <a:t>①</a:t>
            </a:r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80234" y="2833971"/>
            <a:ext cx="359410" cy="38235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763688" y="156363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바른펜"/>
                <a:ea typeface="나눔바른펜"/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16350" y="2833971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펜"/>
                <a:ea typeface="나눔바른펜"/>
              </a:rPr>
              <a:t>③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3426878" y="2103698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426878" y="1748304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447764" y="1635910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447764" y="1991304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426877" y="1748304"/>
            <a:ext cx="36117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2808935" y="1635646"/>
            <a:ext cx="0" cy="3553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21" y="1563638"/>
            <a:ext cx="3312368" cy="2304256"/>
          </a:xfrm>
          <a:prstGeom prst="rect">
            <a:avLst/>
          </a:prstGeom>
        </p:spPr>
        <p:txBody>
          <a:bodyPr wrap="square"/>
          <a:lstStyle/>
          <a:p>
            <a:pPr>
              <a:buFont typeface="Arial"/>
              <a:buNone/>
              <a:defRPr lang="ko-KR" altLang="en-US"/>
            </a:pP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#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주인공에 따른 </a:t>
            </a:r>
            <a:r>
              <a:rPr lang="en-US" altLang="ko-KR" dirty="0" smtClean="0">
                <a:latin typeface="나눔바른펜"/>
                <a:ea typeface="나눔바른펜"/>
              </a:rPr>
              <a:t>③ </a:t>
            </a:r>
            <a:r>
              <a:rPr lang="ko-KR" altLang="en-US" dirty="0" smtClean="0">
                <a:latin typeface="나눔바른펜"/>
                <a:ea typeface="나눔바른펜"/>
              </a:rPr>
              <a:t>연구소장 반응 </a:t>
            </a:r>
            <a:r>
              <a:rPr lang="en-US" altLang="ko-KR" dirty="0" smtClean="0">
                <a:latin typeface="나눔바른펜"/>
                <a:ea typeface="나눔바른펜"/>
              </a:rPr>
              <a:t>: </a:t>
            </a:r>
          </a:p>
          <a:p>
            <a:pPr>
              <a:buFont typeface="Arial"/>
              <a:buNone/>
              <a:defRPr lang="ko-KR" altLang="en-US"/>
            </a:pPr>
            <a:r>
              <a:rPr lang="ko-KR" altLang="en-US" dirty="0" smtClean="0">
                <a:latin typeface="나눔바른펜"/>
                <a:ea typeface="나눔바른펜"/>
              </a:rPr>
              <a:t>주인공 원래 얼</a:t>
            </a:r>
            <a:r>
              <a:rPr lang="ko-KR" altLang="en-US" dirty="0">
                <a:latin typeface="나눔바른펜"/>
                <a:ea typeface="나눔바른펜"/>
              </a:rPr>
              <a:t>굴</a:t>
            </a:r>
            <a:r>
              <a:rPr lang="ko-KR" altLang="en-US" dirty="0" smtClean="0">
                <a:latin typeface="나눔바른펜"/>
                <a:ea typeface="나눔바른펜"/>
              </a:rPr>
              <a:t> </a:t>
            </a:r>
            <a:r>
              <a:rPr lang="en-US" altLang="ko-KR" dirty="0" smtClean="0">
                <a:latin typeface="나눔바른펜"/>
                <a:ea typeface="나눔바른펜"/>
              </a:rPr>
              <a:t>-&gt; Game Over</a:t>
            </a:r>
          </a:p>
          <a:p>
            <a:pPr>
              <a:buFont typeface="Arial"/>
              <a:buNone/>
              <a:defRPr lang="ko-KR" altLang="en-US"/>
            </a:pPr>
            <a:r>
              <a:rPr lang="ko-KR" altLang="en-US" dirty="0" smtClean="0">
                <a:latin typeface="나눔바른펜"/>
                <a:ea typeface="나눔바른펜"/>
              </a:rPr>
              <a:t>말단 연구원 </a:t>
            </a:r>
            <a:r>
              <a:rPr lang="en-US" altLang="ko-KR" dirty="0" smtClean="0">
                <a:latin typeface="나눔바른펜"/>
                <a:ea typeface="나눔바른펜"/>
              </a:rPr>
              <a:t>&amp; </a:t>
            </a:r>
            <a:r>
              <a:rPr lang="en-US" altLang="ko-KR" dirty="0">
                <a:latin typeface="나눔바른펜"/>
                <a:ea typeface="나눔바른펜"/>
              </a:rPr>
              <a:t>Wife </a:t>
            </a:r>
            <a:r>
              <a:rPr lang="en-US" altLang="ko-KR" dirty="0" smtClean="0">
                <a:latin typeface="나눔바른펜"/>
                <a:ea typeface="나눔바른펜"/>
              </a:rPr>
              <a:t>-&gt; Go Back or </a:t>
            </a:r>
            <a:r>
              <a:rPr lang="ko-KR" altLang="en-US" dirty="0" smtClean="0">
                <a:latin typeface="나눔바른펜"/>
                <a:ea typeface="나눔바른펜"/>
              </a:rPr>
              <a:t>무반응</a:t>
            </a:r>
            <a:endParaRPr lang="en-US" altLang="ko-KR" dirty="0" smtClean="0">
              <a:latin typeface="나눔바른펜"/>
              <a:ea typeface="나눔바른펜"/>
            </a:endParaRPr>
          </a:p>
          <a:p>
            <a:pPr>
              <a:defRPr lang="ko-KR" altLang="en-US"/>
            </a:pP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딸 </a:t>
            </a:r>
            <a:r>
              <a:rPr lang="en-US" altLang="ko-KR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퀴즈 시작</a:t>
            </a: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>
              <a:defRPr lang="ko-KR" altLang="en-US"/>
            </a:pPr>
            <a:endParaRPr lang="en-US" altLang="ko-KR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471266"/>
      </p:ext>
    </p:extLst>
  </p:cSld>
  <p:clrMapOvr>
    <a:masterClrMapping/>
  </p:clrMapOvr>
  <p:transition spd="slow">
    <p:split/>
  </p:transition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C00000"/>
      </a:dk1>
      <a:lt1>
        <a:sysClr val="window" lastClr="FFFFFF"/>
      </a:lt1>
      <a:dk2>
        <a:srgbClr val="333333"/>
      </a:dk2>
      <a:lt2>
        <a:srgbClr val="EEECE1"/>
      </a:lt2>
      <a:accent1>
        <a:srgbClr val="06A3B6"/>
      </a:accent1>
      <a:accent2>
        <a:srgbClr val="D5797C"/>
      </a:accent2>
      <a:accent3>
        <a:srgbClr val="DEC978"/>
      </a:accent3>
      <a:accent4>
        <a:srgbClr val="8064A2"/>
      </a:accent4>
      <a:accent5>
        <a:srgbClr val="4BACC6"/>
      </a:accent5>
      <a:accent6>
        <a:srgbClr val="D5797C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351</Words>
  <Application>Microsoft Office PowerPoint</Application>
  <PresentationFormat>화면 슬라이드 쇼(16:9)</PresentationFormat>
  <Paragraphs>112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Arial</vt:lpstr>
      <vt:lpstr>나눔바른펜</vt:lpstr>
      <vt:lpstr>Noto Sans Korean Medium</vt:lpstr>
      <vt:lpstr>Noto Sans Korean Bold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CHRIS</cp:lastModifiedBy>
  <cp:revision>100</cp:revision>
  <dcterms:created xsi:type="dcterms:W3CDTF">2014-08-30T22:01:36Z</dcterms:created>
  <dcterms:modified xsi:type="dcterms:W3CDTF">2017-11-18T13:20:01Z</dcterms:modified>
</cp:coreProperties>
</file>