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61" r:id="rId12"/>
    <p:sldId id="259" r:id="rId13"/>
    <p:sldId id="260" r:id="rId14"/>
    <p:sldId id="25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75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9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5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82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8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3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0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5BE1-FF8C-4A6E-B655-98FE83E7C73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1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C5BE1-FF8C-4A6E-B655-98FE83E7C73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482F-B26C-4252-8836-565B52DE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9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클래스와 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3863" y="780176"/>
            <a:ext cx="2097248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설계도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4138" y="4085439"/>
            <a:ext cx="2553344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인스턴스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부품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7" idx="2"/>
            <a:endCxn id="25" idx="0"/>
          </p:cNvCxnSpPr>
          <p:nvPr/>
        </p:nvCxnSpPr>
        <p:spPr>
          <a:xfrm>
            <a:off x="1842487" y="1283515"/>
            <a:ext cx="18323" cy="2801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99002" y="24998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인스턴스화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436082" y="780176"/>
            <a:ext cx="3114009" cy="2088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</a:rPr>
              <a:t>ublic </a:t>
            </a:r>
            <a:r>
              <a:rPr lang="ko-KR" altLang="en-US" dirty="0" smtClean="0">
                <a:solidFill>
                  <a:schemeClr val="tx1"/>
                </a:solidFill>
              </a:rPr>
              <a:t>클래스 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ko-KR" altLang="en-US" dirty="0" smtClean="0">
                <a:solidFill>
                  <a:schemeClr val="tx1"/>
                </a:solidFill>
              </a:rPr>
              <a:t>속성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r>
              <a:rPr lang="en-US" altLang="ko-KR" dirty="0" smtClean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ko-KR" altLang="en-US" dirty="0" smtClean="0">
                <a:solidFill>
                  <a:schemeClr val="tx1"/>
                </a:solidFill>
              </a:rPr>
              <a:t>기능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어떤 속성과 기능이 필요한지 설계를 해보고 코딩을 시작하는 게 좋다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0" name="직선 화살표 연결선 19"/>
          <p:cNvCxnSpPr>
            <a:stCxn id="7" idx="3"/>
            <a:endCxn id="29" idx="1"/>
          </p:cNvCxnSpPr>
          <p:nvPr/>
        </p:nvCxnSpPr>
        <p:spPr>
          <a:xfrm>
            <a:off x="2891111" y="1031846"/>
            <a:ext cx="1544971" cy="792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436082" y="3440884"/>
            <a:ext cx="3114009" cy="303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해당 클래스의 속성들을 다양한 데이터 타입의 변수들로 </a:t>
            </a:r>
            <a:r>
              <a:rPr lang="ko-KR" altLang="en-US" dirty="0" err="1" smtClean="0">
                <a:solidFill>
                  <a:schemeClr val="tx1"/>
                </a:solidFill>
              </a:rPr>
              <a:t>정의해놓는</a:t>
            </a:r>
            <a:r>
              <a:rPr lang="ko-KR" altLang="en-US" dirty="0" smtClean="0">
                <a:solidFill>
                  <a:schemeClr val="tx1"/>
                </a:solidFill>
              </a:rPr>
              <a:t> 것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선언과 동시에 초기화도 가능하지만 대부분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dirty="0" smtClean="0">
                <a:solidFill>
                  <a:schemeClr val="tx1"/>
                </a:solidFill>
              </a:rPr>
              <a:t> 통한 초기화를 진행한다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접근제어자가 </a:t>
            </a:r>
            <a:r>
              <a:rPr lang="en-US" altLang="ko-KR" dirty="0" err="1" smtClean="0">
                <a:solidFill>
                  <a:schemeClr val="tx1"/>
                </a:solidFill>
              </a:rPr>
              <a:t>privat</a:t>
            </a:r>
            <a:r>
              <a:rPr lang="ko-KR" altLang="en-US" dirty="0" smtClean="0">
                <a:solidFill>
                  <a:schemeClr val="tx1"/>
                </a:solidFill>
              </a:rPr>
              <a:t>일 때는 </a:t>
            </a:r>
            <a:r>
              <a:rPr lang="en-US" altLang="ko-KR" dirty="0" smtClean="0">
                <a:solidFill>
                  <a:schemeClr val="tx1"/>
                </a:solidFill>
              </a:rPr>
              <a:t>getter/setter</a:t>
            </a:r>
            <a:r>
              <a:rPr lang="ko-KR" altLang="en-US" dirty="0" smtClean="0">
                <a:solidFill>
                  <a:schemeClr val="tx1"/>
                </a:solidFill>
              </a:rPr>
              <a:t>를 이용해서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멤버변수에</a:t>
            </a:r>
            <a:r>
              <a:rPr lang="ko-KR" altLang="en-US" dirty="0" smtClean="0">
                <a:solidFill>
                  <a:schemeClr val="tx1"/>
                </a:solidFill>
              </a:rPr>
              <a:t> 접근한다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3" name="직선 화살표 연결선 32"/>
          <p:cNvCxnSpPr>
            <a:stCxn id="29" idx="2"/>
            <a:endCxn id="32" idx="0"/>
          </p:cNvCxnSpPr>
          <p:nvPr/>
        </p:nvCxnSpPr>
        <p:spPr>
          <a:xfrm>
            <a:off x="5993087" y="2869143"/>
            <a:ext cx="0" cy="571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397084" y="780177"/>
            <a:ext cx="3114009" cy="281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해당 클래스의 기능을 </a:t>
            </a:r>
            <a:r>
              <a:rPr lang="ko-KR" altLang="en-US" dirty="0" err="1" smtClean="0">
                <a:solidFill>
                  <a:schemeClr val="tx1"/>
                </a:solidFill>
              </a:rPr>
              <a:t>정의해놓은</a:t>
            </a:r>
            <a:r>
              <a:rPr lang="ko-KR" altLang="en-US" dirty="0" smtClean="0">
                <a:solidFill>
                  <a:schemeClr val="tx1"/>
                </a:solidFill>
              </a:rPr>
              <a:t> 소스코드의 집합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접근제어자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리턴타입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메소드명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매개변수</a:t>
            </a:r>
            <a:r>
              <a:rPr lang="en-US" altLang="ko-KR" dirty="0" smtClean="0">
                <a:solidFill>
                  <a:schemeClr val="tx1"/>
                </a:solidFill>
              </a:rPr>
              <a:t>) {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ko-KR" altLang="en-US" dirty="0" smtClean="0">
                <a:solidFill>
                  <a:schemeClr val="tx1"/>
                </a:solidFill>
              </a:rPr>
              <a:t>기능의 소스코드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return </a:t>
            </a:r>
            <a:r>
              <a:rPr lang="ko-KR" altLang="en-US" dirty="0" err="1" smtClean="0">
                <a:solidFill>
                  <a:schemeClr val="tx1"/>
                </a:solidFill>
              </a:rPr>
              <a:t>리턴타입의</a:t>
            </a:r>
            <a:r>
              <a:rPr lang="ko-KR" altLang="en-US" dirty="0" smtClean="0">
                <a:solidFill>
                  <a:schemeClr val="tx1"/>
                </a:solidFill>
              </a:rPr>
              <a:t> 변수나 결과 또는 값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}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29" idx="3"/>
            <a:endCxn id="34" idx="1"/>
          </p:cNvCxnSpPr>
          <p:nvPr/>
        </p:nvCxnSpPr>
        <p:spPr>
          <a:xfrm>
            <a:off x="7550091" y="1824660"/>
            <a:ext cx="846993" cy="364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9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중첩클래스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9508" y="704676"/>
            <a:ext cx="3036409" cy="4043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인스턴스 중첩 클래스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외부클래스의 안에서 선언된 클래스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객체를 생성하려면 외부클래스</a:t>
            </a:r>
            <a:r>
              <a:rPr lang="ko-KR" altLang="en-US" dirty="0" smtClean="0">
                <a:solidFill>
                  <a:schemeClr val="tx1"/>
                </a:solidFill>
              </a:rPr>
              <a:t>의 객체를 먼저 생성해야 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tatic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선언불가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final </a:t>
            </a:r>
            <a:r>
              <a:rPr lang="en-US" altLang="ko-KR" dirty="0" err="1" smtClean="0">
                <a:solidFill>
                  <a:schemeClr val="tx1"/>
                </a:solidFill>
              </a:rPr>
              <a:t>stati</a:t>
            </a:r>
            <a:r>
              <a:rPr lang="ko-KR" altLang="en-US" dirty="0" smtClean="0">
                <a:solidFill>
                  <a:schemeClr val="tx1"/>
                </a:solidFill>
              </a:rPr>
              <a:t>으로 만들어진 변수는 상수기때문에 </a:t>
            </a:r>
            <a:r>
              <a:rPr lang="ko-KR" altLang="en-US" dirty="0" err="1" smtClean="0">
                <a:solidFill>
                  <a:schemeClr val="tx1"/>
                </a:solidFill>
              </a:rPr>
              <a:t>선언가능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멤버에 접근하기 위해서는 항상 객체를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외부클래스의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처럼</a:t>
            </a:r>
            <a:r>
              <a:rPr lang="ko-KR" altLang="en-US" dirty="0" smtClean="0">
                <a:solidFill>
                  <a:schemeClr val="tx1"/>
                </a:solidFill>
              </a:rPr>
              <a:t> 사용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91667" y="696288"/>
            <a:ext cx="3036409" cy="3338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정적 중첩 클래스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인스턴스 중첩 클래스와 동일하지만 </a:t>
            </a:r>
            <a:r>
              <a:rPr lang="en-US" altLang="ko-KR" dirty="0" smtClean="0">
                <a:solidFill>
                  <a:schemeClr val="tx1"/>
                </a:solidFill>
              </a:rPr>
              <a:t>static</a:t>
            </a:r>
            <a:r>
              <a:rPr lang="ko-KR" altLang="en-US" dirty="0" smtClean="0">
                <a:solidFill>
                  <a:schemeClr val="tx1"/>
                </a:solidFill>
              </a:rPr>
              <a:t>키워드를 이용해서 선언된 클래스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외부클래스의 </a:t>
            </a:r>
            <a:r>
              <a:rPr lang="ko-KR" altLang="en-US" dirty="0" err="1" smtClean="0">
                <a:solidFill>
                  <a:schemeClr val="tx1"/>
                </a:solidFill>
              </a:rPr>
              <a:t>객체없이도</a:t>
            </a:r>
            <a:r>
              <a:rPr lang="ko-KR" altLang="en-US" dirty="0" smtClean="0">
                <a:solidFill>
                  <a:schemeClr val="tx1"/>
                </a:solidFill>
              </a:rPr>
              <a:t> 사용가능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smtClean="0">
                <a:solidFill>
                  <a:schemeClr val="tx1"/>
                </a:solidFill>
              </a:rPr>
              <a:t>키워드로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</a:rPr>
              <a:t> 선언할 수 있기 때문에 객체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생성없이도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static</a:t>
            </a:r>
            <a:r>
              <a:rPr lang="ko-KR" altLang="en-US" dirty="0" smtClean="0">
                <a:solidFill>
                  <a:schemeClr val="tx1"/>
                </a:solidFill>
              </a:rPr>
              <a:t>멤버들에 접근 가능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62550" y="696288"/>
            <a:ext cx="3036409" cy="3573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지역 중첩 클래스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메소드나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{}</a:t>
            </a:r>
            <a:r>
              <a:rPr lang="ko-KR" altLang="en-US" dirty="0" err="1" smtClean="0">
                <a:solidFill>
                  <a:schemeClr val="tx1"/>
                </a:solidFill>
              </a:rPr>
              <a:t>블록안에서</a:t>
            </a:r>
            <a:r>
              <a:rPr lang="ko-KR" altLang="en-US" dirty="0" smtClean="0">
                <a:solidFill>
                  <a:schemeClr val="tx1"/>
                </a:solidFill>
              </a:rPr>
              <a:t> 선언된 클래스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해당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메소드나</a:t>
            </a:r>
            <a:r>
              <a:rPr lang="ko-KR" altLang="en-US" dirty="0" smtClean="0">
                <a:solidFill>
                  <a:schemeClr val="tx1"/>
                </a:solidFill>
              </a:rPr>
              <a:t> 클래스를 사용하지 않으면 </a:t>
            </a:r>
            <a:r>
              <a:rPr lang="ko-KR" altLang="en-US" dirty="0" err="1" smtClean="0">
                <a:solidFill>
                  <a:schemeClr val="tx1"/>
                </a:solidFill>
              </a:rPr>
              <a:t>생성불가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외부클래스의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mtClean="0">
                <a:solidFill>
                  <a:schemeClr val="tx1"/>
                </a:solidFill>
              </a:rPr>
              <a:t> 매개변수에 모두 접근가능</a:t>
            </a:r>
            <a:endParaRPr lang="en-US" altLang="ko-KR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124334" y="1318182"/>
          <a:ext cx="2648065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065">
                  <a:extLst>
                    <a:ext uri="{9D8B030D-6E8A-4147-A177-3AD203B41FA5}">
                      <a16:colId xmlns:a16="http://schemas.microsoft.com/office/drawing/2014/main" val="1466198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1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0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55256"/>
                  </a:ext>
                </a:extLst>
              </a:tr>
              <a:tr h="1545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0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3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2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2007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53798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33118" y="16875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3117" y="205684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28924" y="2720708"/>
            <a:ext cx="79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1003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num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3117" y="3915570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1007</a:t>
            </a:r>
          </a:p>
          <a:p>
            <a:r>
              <a:rPr lang="en-US" altLang="ko-KR" dirty="0" smtClean="0"/>
              <a:t>(c)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19743" y="2824542"/>
            <a:ext cx="7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08046" y="453074"/>
          <a:ext cx="209942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425">
                  <a:extLst>
                    <a:ext uri="{9D8B030D-6E8A-4147-A177-3AD203B41FA5}">
                      <a16:colId xmlns:a16="http://schemas.microsoft.com/office/drawing/2014/main" val="514415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으로 선언된변수나 </a:t>
                      </a:r>
                      <a:r>
                        <a:rPr lang="ko-KR" altLang="en-US" b="0" baseline="0" dirty="0" err="1" smtClean="0">
                          <a:solidFill>
                            <a:schemeClr val="tx1"/>
                          </a:solidFill>
                        </a:rPr>
                        <a:t>전역변수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74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  <a:p>
                      <a:pPr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참조타입의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변수나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메소드가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저장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30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  <a:p>
                      <a:pPr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원시타입의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변수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54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59976" y="4330902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Stack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75403" y="1239888"/>
          <a:ext cx="2648065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065">
                  <a:extLst>
                    <a:ext uri="{9D8B030D-6E8A-4147-A177-3AD203B41FA5}">
                      <a16:colId xmlns:a16="http://schemas.microsoft.com/office/drawing/2014/main" val="1466198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1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0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55256"/>
                  </a:ext>
                </a:extLst>
              </a:tr>
              <a:tr h="1545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0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3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2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r>
                        <a:rPr lang="en-US" altLang="ko-KR" baseline="0" dirty="0" smtClean="0"/>
                        <a:t> Class(); //</a:t>
                      </a:r>
                      <a:r>
                        <a:rPr lang="ko-KR" altLang="en-US" baseline="0" dirty="0" smtClean="0"/>
                        <a:t>설계도로부품을 만든 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53798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152609" y="4471016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483881" y="15982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483880" y="19676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483880" y="23538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83880" y="38263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9097" y="3367039"/>
            <a:ext cx="1826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참조타입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Class c = new Class();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6" idx="3"/>
            <a:endCxn id="11" idx="1"/>
          </p:cNvCxnSpPr>
          <p:nvPr/>
        </p:nvCxnSpPr>
        <p:spPr>
          <a:xfrm>
            <a:off x="3815283" y="3967204"/>
            <a:ext cx="617834" cy="27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3"/>
            <a:endCxn id="24" idx="1"/>
          </p:cNvCxnSpPr>
          <p:nvPr/>
        </p:nvCxnSpPr>
        <p:spPr>
          <a:xfrm>
            <a:off x="3815283" y="3967204"/>
            <a:ext cx="4668597" cy="437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4" idx="2"/>
          </p:cNvCxnSpPr>
          <p:nvPr/>
        </p:nvCxnSpPr>
        <p:spPr>
          <a:xfrm flipH="1" flipV="1">
            <a:off x="6700058" y="4102970"/>
            <a:ext cx="2129430" cy="9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33117" y="4840348"/>
            <a:ext cx="75039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참조타입</a:t>
            </a:r>
            <a:r>
              <a:rPr lang="ko-KR" altLang="en-US" dirty="0" smtClean="0"/>
              <a:t> 변수 선언 및 초기화 시 </a:t>
            </a:r>
            <a:endParaRPr lang="en-US" altLang="ko-KR" dirty="0" smtClean="0"/>
          </a:p>
          <a:p>
            <a:r>
              <a:rPr lang="ko-KR" altLang="en-US" dirty="0" smtClean="0"/>
              <a:t>값은 </a:t>
            </a:r>
            <a:r>
              <a:rPr lang="en-US" altLang="ko-KR" dirty="0" smtClean="0"/>
              <a:t>heap</a:t>
            </a:r>
            <a:r>
              <a:rPr lang="ko-KR" altLang="en-US" dirty="0" smtClean="0"/>
              <a:t>영역에 저장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영역에는 </a:t>
            </a:r>
            <a:endParaRPr lang="en-US" altLang="ko-KR" dirty="0" smtClean="0"/>
          </a:p>
          <a:p>
            <a:r>
              <a:rPr lang="ko-KR" altLang="en-US" dirty="0" smtClean="0"/>
              <a:t>값이 저장된 </a:t>
            </a:r>
            <a:r>
              <a:rPr lang="en-US" altLang="ko-KR" dirty="0" smtClean="0"/>
              <a:t>heap</a:t>
            </a:r>
            <a:r>
              <a:rPr lang="ko-KR" altLang="en-US" dirty="0" smtClean="0"/>
              <a:t>영역의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r>
              <a:rPr lang="en-US" altLang="ko-KR" dirty="0" smtClean="0"/>
              <a:t>Stack</a:t>
            </a:r>
            <a:r>
              <a:rPr lang="ko-KR" altLang="en-US" dirty="0" smtClean="0"/>
              <a:t>영역의 주소에 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별칭으로 붙여서 사용</a:t>
            </a:r>
            <a:endParaRPr lang="en-US" altLang="ko-KR" dirty="0" smtClean="0"/>
          </a:p>
          <a:p>
            <a:r>
              <a:rPr lang="ko-KR" altLang="en-US" dirty="0" smtClean="0"/>
              <a:t>실제 값을 </a:t>
            </a:r>
            <a:r>
              <a:rPr lang="en-US" altLang="ko-KR" dirty="0" smtClean="0"/>
              <a:t>heap</a:t>
            </a:r>
            <a:r>
              <a:rPr lang="ko-KR" altLang="en-US" dirty="0" smtClean="0"/>
              <a:t>영역을 참조해서 가져오기 때문에 </a:t>
            </a:r>
            <a:r>
              <a:rPr lang="ko-KR" altLang="en-US" dirty="0" err="1" smtClean="0"/>
              <a:t>참조타입이라고</a:t>
            </a:r>
            <a:r>
              <a:rPr lang="ko-KR" altLang="en-US" dirty="0" smtClean="0"/>
              <a:t> 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44208"/>
              </p:ext>
            </p:extLst>
          </p:nvPr>
        </p:nvGraphicFramePr>
        <p:xfrm>
          <a:off x="2431465" y="1318182"/>
          <a:ext cx="2648065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065">
                  <a:extLst>
                    <a:ext uri="{9D8B030D-6E8A-4147-A177-3AD203B41FA5}">
                      <a16:colId xmlns:a16="http://schemas.microsoft.com/office/drawing/2014/main" val="1466198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1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0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55256"/>
                  </a:ext>
                </a:extLst>
              </a:tr>
              <a:tr h="1545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0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3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2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2003(</a:t>
                      </a:r>
                      <a:r>
                        <a:rPr lang="ko-KR" altLang="en-US" dirty="0" smtClean="0"/>
                        <a:t>배열의 첫 번째 요소의 주소만 저장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53798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40249" y="16875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0248" y="205684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32320" y="2720708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1003</a:t>
            </a:r>
          </a:p>
          <a:p>
            <a:r>
              <a:rPr lang="en-US" altLang="ko-KR" dirty="0" err="1" smtClean="0"/>
              <a:t>copyArr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40248" y="3915570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1007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3550" y="4549062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Stack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5568"/>
              </p:ext>
            </p:extLst>
          </p:nvPr>
        </p:nvGraphicFramePr>
        <p:xfrm>
          <a:off x="6482534" y="1239888"/>
          <a:ext cx="2648065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065">
                  <a:extLst>
                    <a:ext uri="{9D8B030D-6E8A-4147-A177-3AD203B41FA5}">
                      <a16:colId xmlns:a16="http://schemas.microsoft.com/office/drawing/2014/main" val="1466198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1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0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55256"/>
                  </a:ext>
                </a:extLst>
              </a:tr>
              <a:tr h="15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0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3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2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53798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459740" y="4471016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91012" y="15982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91011" y="19676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91011" y="23538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011" y="38263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23" idx="1"/>
          </p:cNvCxnSpPr>
          <p:nvPr/>
        </p:nvCxnSpPr>
        <p:spPr>
          <a:xfrm flipV="1">
            <a:off x="5150840" y="2538488"/>
            <a:ext cx="640171" cy="165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23" idx="1"/>
          </p:cNvCxnSpPr>
          <p:nvPr/>
        </p:nvCxnSpPr>
        <p:spPr>
          <a:xfrm flipV="1">
            <a:off x="5075339" y="2538488"/>
            <a:ext cx="715672" cy="42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78212" y="411625"/>
            <a:ext cx="6348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얕은 복사는 같은 주소를 참조하여 동일한 배열을 공유한다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복사된 배열에서 값을 변경하면 원본 배열에도 영향이 간다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21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40208"/>
              </p:ext>
            </p:extLst>
          </p:nvPr>
        </p:nvGraphicFramePr>
        <p:xfrm>
          <a:off x="2431465" y="1318182"/>
          <a:ext cx="2648065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065">
                  <a:extLst>
                    <a:ext uri="{9D8B030D-6E8A-4147-A177-3AD203B41FA5}">
                      <a16:colId xmlns:a16="http://schemas.microsoft.com/office/drawing/2014/main" val="1466198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1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0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55256"/>
                  </a:ext>
                </a:extLst>
              </a:tr>
              <a:tr h="1545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0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3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2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2003(</a:t>
                      </a:r>
                      <a:r>
                        <a:rPr lang="ko-KR" altLang="en-US" dirty="0" smtClean="0"/>
                        <a:t>배열의 첫 번째 요소의 주소만 저장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53798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40249" y="16875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0248" y="205684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32320" y="2720708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1003</a:t>
            </a:r>
          </a:p>
          <a:p>
            <a:r>
              <a:rPr lang="en-US" altLang="ko-KR" dirty="0" err="1" smtClean="0"/>
              <a:t>copyArr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40248" y="3915570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1007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3550" y="4549062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Stack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14189"/>
              </p:ext>
            </p:extLst>
          </p:nvPr>
        </p:nvGraphicFramePr>
        <p:xfrm>
          <a:off x="6482534" y="1239888"/>
          <a:ext cx="264806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065">
                  <a:extLst>
                    <a:ext uri="{9D8B030D-6E8A-4147-A177-3AD203B41FA5}">
                      <a16:colId xmlns:a16="http://schemas.microsoft.com/office/drawing/2014/main" val="1466198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1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0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55256"/>
                  </a:ext>
                </a:extLst>
              </a:tr>
              <a:tr h="15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3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0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2838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copyArr</a:t>
                      </a:r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537984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copyArr</a:t>
                      </a:r>
                      <a:r>
                        <a:rPr lang="en-US" altLang="ko-KR" dirty="0" smtClean="0"/>
                        <a:t>[1]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84189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copyArr</a:t>
                      </a:r>
                      <a:r>
                        <a:rPr lang="en-US" altLang="ko-KR" dirty="0" smtClean="0"/>
                        <a:t>[2]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565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434573" y="4927968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91012" y="15982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91011" y="19676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91011" y="23538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011" y="38263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2007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23" idx="1"/>
          </p:cNvCxnSpPr>
          <p:nvPr/>
        </p:nvCxnSpPr>
        <p:spPr>
          <a:xfrm flipV="1">
            <a:off x="5150840" y="2538488"/>
            <a:ext cx="640171" cy="165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24" idx="1"/>
          </p:cNvCxnSpPr>
          <p:nvPr/>
        </p:nvCxnSpPr>
        <p:spPr>
          <a:xfrm>
            <a:off x="5075339" y="2961314"/>
            <a:ext cx="715672" cy="104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78212" y="411625"/>
            <a:ext cx="6829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깊은 복사는 복사되는 배열을 </a:t>
            </a:r>
            <a:r>
              <a:rPr lang="en-US" altLang="ko-KR" dirty="0" smtClean="0"/>
              <a:t>Heap </a:t>
            </a:r>
            <a:r>
              <a:rPr lang="ko-KR" altLang="en-US" dirty="0" smtClean="0"/>
              <a:t>메모리 영역에 하나 더 생성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복사된 배열의 값을 변경해도 </a:t>
            </a:r>
            <a:r>
              <a:rPr lang="ko-KR" altLang="en-US" dirty="0" err="1" smtClean="0"/>
              <a:t>원본배열에</a:t>
            </a:r>
            <a:r>
              <a:rPr lang="ko-KR" altLang="en-US" dirty="0" smtClean="0"/>
              <a:t> 영향이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65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331273"/>
              </p:ext>
            </p:extLst>
          </p:nvPr>
        </p:nvGraphicFramePr>
        <p:xfrm>
          <a:off x="4170027" y="226572"/>
          <a:ext cx="2935448" cy="633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448">
                  <a:extLst>
                    <a:ext uri="{9D8B030D-6E8A-4147-A177-3AD203B41FA5}">
                      <a16:colId xmlns:a16="http://schemas.microsoft.com/office/drawing/2014/main" val="514415681"/>
                    </a:ext>
                  </a:extLst>
                </a:gridCol>
              </a:tblGrid>
              <a:tr h="2146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  <a:p>
                      <a:pPr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 static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키워드로 생성된 변수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baseline="0" dirty="0" err="1" smtClean="0">
                          <a:solidFill>
                            <a:schemeClr val="tx1"/>
                          </a:solidFill>
                        </a:rPr>
                        <a:t>전역변수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 등 저장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GC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의 영향을 받지 않아서 프로그램 시작 시 메모리에 저장되고 프로그램 종료할 때까지 메모리에서 삭제되지 않음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749220"/>
                  </a:ext>
                </a:extLst>
              </a:tr>
              <a:tr h="17622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  <a:p>
                      <a:pPr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참조타입의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변수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클래스 정보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등을 저장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GC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의 영향을 받아서 사용하지 않는 객체나 배열들은 바로 메모리 삭제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301903"/>
                  </a:ext>
                </a:extLst>
              </a:tr>
              <a:tr h="15028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  <a:p>
                      <a:pPr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원시타입의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변수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참조타입의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값이 저장되어 있는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heap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메모리의 주소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GC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의 영향을 받아서 사용하지 않는 변수들은 바로 메모리에서 삭제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5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4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클래스와 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3863" y="780176"/>
            <a:ext cx="2097248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설계도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4138" y="4085439"/>
            <a:ext cx="2553344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인스턴스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부품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7" idx="2"/>
            <a:endCxn id="25" idx="0"/>
          </p:cNvCxnSpPr>
          <p:nvPr/>
        </p:nvCxnSpPr>
        <p:spPr>
          <a:xfrm>
            <a:off x="1842487" y="1283515"/>
            <a:ext cx="18323" cy="2801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99002" y="24998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인스턴스화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3939736" y="870330"/>
            <a:ext cx="2997960" cy="3628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인스턴스화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설계도에 대한 부품을 만들어주는 작업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en-US" altLang="ko-KR" dirty="0" smtClean="0">
                <a:solidFill>
                  <a:schemeClr val="tx1"/>
                </a:solidFill>
              </a:rPr>
              <a:t>ew +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생성자도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중 하나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오버로딩을 통해 다양한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dirty="0" smtClean="0">
                <a:solidFill>
                  <a:schemeClr val="tx1"/>
                </a:solidFill>
              </a:rPr>
              <a:t> 정의할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생성자의 명칭은 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클래스명과</a:t>
            </a:r>
            <a:r>
              <a:rPr lang="ko-KR" altLang="en-US" dirty="0" smtClean="0">
                <a:solidFill>
                  <a:schemeClr val="tx1"/>
                </a:solidFill>
              </a:rPr>
              <a:t> 동일해야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dirty="0" smtClean="0">
                <a:solidFill>
                  <a:schemeClr val="tx1"/>
                </a:solidFill>
              </a:rPr>
              <a:t> 제외한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메소드들은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클래스명과</a:t>
            </a:r>
            <a:r>
              <a:rPr lang="ko-KR" altLang="en-US" dirty="0" smtClean="0">
                <a:solidFill>
                  <a:schemeClr val="tx1"/>
                </a:solidFill>
              </a:rPr>
              <a:t> 다르게 </a:t>
            </a:r>
            <a:r>
              <a:rPr lang="ko-KR" altLang="en-US" dirty="0" err="1" smtClean="0">
                <a:solidFill>
                  <a:schemeClr val="tx1"/>
                </a:solidFill>
              </a:rPr>
              <a:t>지어야한다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" name="직선 화살표 연결선 3"/>
          <p:cNvCxnSpPr>
            <a:stCxn id="27" idx="3"/>
            <a:endCxn id="29" idx="1"/>
          </p:cNvCxnSpPr>
          <p:nvPr/>
        </p:nvCxnSpPr>
        <p:spPr>
          <a:xfrm>
            <a:off x="3237830" y="2684477"/>
            <a:ext cx="7019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437633" y="176169"/>
            <a:ext cx="2997960" cy="3112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tx1"/>
                </a:solidFill>
              </a:rPr>
              <a:t>기본생성자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클래스를 생성하면 기본으로 제공되는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생성자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p</a:t>
            </a:r>
            <a:r>
              <a:rPr lang="en-US" altLang="ko-KR" sz="1600" dirty="0" smtClean="0">
                <a:solidFill>
                  <a:schemeClr val="tx1"/>
                </a:solidFill>
              </a:rPr>
              <a:t>ublic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클래스명</a:t>
            </a:r>
            <a:r>
              <a:rPr lang="en-US" altLang="ko-KR" sz="1600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멤버변수들의 초기화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또는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비워놓음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-   </a:t>
            </a:r>
            <a:r>
              <a:rPr lang="ko-KR" altLang="en-US" sz="1600" dirty="0" smtClean="0">
                <a:solidFill>
                  <a:schemeClr val="tx1"/>
                </a:solidFill>
              </a:rPr>
              <a:t>매개변수가 있는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600" dirty="0" smtClean="0">
                <a:solidFill>
                  <a:schemeClr val="tx1"/>
                </a:solidFill>
              </a:rPr>
              <a:t> 정의하면 기본으로 제공되던 기본생성자를 사용하지 못하고 기본생성자를 정의해줘야 사용할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437633" y="3449273"/>
            <a:ext cx="2997960" cy="2892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매개변수가 있는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생성자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매개변수로 받아온 값들을 통해서 멤버변수들의 초기화를 진행해주는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생성자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/>
                </a:solidFill>
              </a:rPr>
              <a:t>Public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클래스명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매개변수</a:t>
            </a:r>
            <a:r>
              <a:rPr lang="en-US" altLang="ko-KR" sz="1600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멤버변수</a:t>
            </a:r>
            <a:r>
              <a:rPr lang="ko-KR" altLang="en-US" sz="1600" dirty="0" smtClean="0">
                <a:solidFill>
                  <a:schemeClr val="tx1"/>
                </a:solidFill>
              </a:rPr>
              <a:t> 초기화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}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매개변수의 개수는 최대 멤버변수의 개수와 일치시키거나 더 작게 설정하는 것이 일반적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" name="직선 화살표 연결선 7"/>
          <p:cNvCxnSpPr>
            <a:stCxn id="29" idx="3"/>
            <a:endCxn id="16" idx="1"/>
          </p:cNvCxnSpPr>
          <p:nvPr/>
        </p:nvCxnSpPr>
        <p:spPr>
          <a:xfrm flipV="1">
            <a:off x="6937696" y="1732327"/>
            <a:ext cx="1499937" cy="952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9" idx="3"/>
            <a:endCxn id="17" idx="1"/>
          </p:cNvCxnSpPr>
          <p:nvPr/>
        </p:nvCxnSpPr>
        <p:spPr>
          <a:xfrm>
            <a:off x="6937696" y="2684477"/>
            <a:ext cx="1499937" cy="2211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2237847" y="308268"/>
            <a:ext cx="2997960" cy="2164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기본생성자로 생성된 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어떤 공정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현대 아반떼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기아 </a:t>
            </a:r>
            <a:r>
              <a:rPr lang="en-US" altLang="ko-KR" dirty="0" smtClean="0">
                <a:solidFill>
                  <a:schemeClr val="tx1"/>
                </a:solidFill>
              </a:rPr>
              <a:t>k7, </a:t>
            </a:r>
            <a:r>
              <a:rPr lang="ko-KR" altLang="en-US" dirty="0" smtClean="0">
                <a:solidFill>
                  <a:schemeClr val="tx1"/>
                </a:solidFill>
              </a:rPr>
              <a:t>쉐보레 </a:t>
            </a:r>
            <a:r>
              <a:rPr lang="ko-KR" altLang="en-US" dirty="0" err="1" smtClean="0">
                <a:solidFill>
                  <a:schemeClr val="tx1"/>
                </a:solidFill>
              </a:rPr>
              <a:t>카마로</a:t>
            </a:r>
            <a:r>
              <a:rPr lang="en-US" altLang="ko-KR" dirty="0" smtClean="0">
                <a:solidFill>
                  <a:schemeClr val="tx1"/>
                </a:solidFill>
              </a:rPr>
              <a:t>..)</a:t>
            </a:r>
            <a:r>
              <a:rPr lang="ko-KR" altLang="en-US" dirty="0" smtClean="0">
                <a:solidFill>
                  <a:schemeClr val="tx1"/>
                </a:solidFill>
              </a:rPr>
              <a:t>에서도 사용할 수 있는 부품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어떤 속성의 값도 정해지지 않는 경우가 많다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2237847" y="2804020"/>
            <a:ext cx="2997960" cy="3569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매개변수가 있는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생성자로</a:t>
            </a:r>
            <a:r>
              <a:rPr lang="ko-KR" altLang="en-US" dirty="0" smtClean="0">
                <a:solidFill>
                  <a:schemeClr val="tx1"/>
                </a:solidFill>
              </a:rPr>
              <a:t> 생성된 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특정 속성의 값이 지정되어 특정 공정에서만 사용하는 부품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Car c = new Car(“</a:t>
            </a:r>
            <a:r>
              <a:rPr lang="ko-KR" altLang="en-US" dirty="0" smtClean="0">
                <a:solidFill>
                  <a:schemeClr val="tx1"/>
                </a:solidFill>
              </a:rPr>
              <a:t>현대</a:t>
            </a:r>
            <a:r>
              <a:rPr lang="en-US" altLang="ko-KR" dirty="0" smtClean="0">
                <a:solidFill>
                  <a:schemeClr val="tx1"/>
                </a:solidFill>
              </a:rPr>
              <a:t>”, “</a:t>
            </a:r>
            <a:r>
              <a:rPr lang="ko-KR" altLang="en-US" dirty="0" smtClean="0">
                <a:solidFill>
                  <a:schemeClr val="tx1"/>
                </a:solidFill>
              </a:rPr>
              <a:t>아반떼</a:t>
            </a:r>
            <a:r>
              <a:rPr lang="en-US" altLang="ko-KR" dirty="0" smtClean="0">
                <a:solidFill>
                  <a:schemeClr val="tx1"/>
                </a:solidFill>
              </a:rPr>
              <a:t>“);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 smtClean="0">
                <a:solidFill>
                  <a:schemeClr val="tx1"/>
                </a:solidFill>
              </a:rPr>
              <a:t>라는 객체는 현대의 아반떼 생산 공정에서만 </a:t>
            </a:r>
            <a:r>
              <a:rPr lang="ko-KR" altLang="en-US" dirty="0" err="1" smtClean="0">
                <a:solidFill>
                  <a:schemeClr val="tx1"/>
                </a:solidFill>
              </a:rPr>
              <a:t>사용가능한</a:t>
            </a:r>
            <a:r>
              <a:rPr lang="ko-KR" altLang="en-US" dirty="0" smtClean="0">
                <a:solidFill>
                  <a:schemeClr val="tx1"/>
                </a:solidFill>
              </a:rPr>
              <a:t> 부품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물론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멤버변수를</a:t>
            </a:r>
            <a:r>
              <a:rPr lang="ko-KR" altLang="en-US" dirty="0" smtClean="0">
                <a:solidFill>
                  <a:schemeClr val="tx1"/>
                </a:solidFill>
              </a:rPr>
              <a:t> 변경하면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다른 곳에서도 사용할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" name="직선 화살표 연결선 11"/>
          <p:cNvCxnSpPr>
            <a:stCxn id="16" idx="3"/>
            <a:endCxn id="22" idx="1"/>
          </p:cNvCxnSpPr>
          <p:nvPr/>
        </p:nvCxnSpPr>
        <p:spPr>
          <a:xfrm flipV="1">
            <a:off x="11435593" y="1390462"/>
            <a:ext cx="802254" cy="341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7" idx="3"/>
            <a:endCxn id="23" idx="1"/>
          </p:cNvCxnSpPr>
          <p:nvPr/>
        </p:nvCxnSpPr>
        <p:spPr>
          <a:xfrm flipV="1">
            <a:off x="11435593" y="4588778"/>
            <a:ext cx="802254" cy="306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1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클래스와 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3863" y="780176"/>
            <a:ext cx="2097248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설계도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4138" y="4085439"/>
            <a:ext cx="2553344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인스턴스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부품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7" idx="2"/>
            <a:endCxn id="25" idx="0"/>
          </p:cNvCxnSpPr>
          <p:nvPr/>
        </p:nvCxnSpPr>
        <p:spPr>
          <a:xfrm>
            <a:off x="1842487" y="1283515"/>
            <a:ext cx="18323" cy="2801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99002" y="24998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인스턴스화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3930574" y="394255"/>
            <a:ext cx="2997960" cy="2164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기본생성자로 생성된 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어떤 공정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현대 아반떼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기아 </a:t>
            </a:r>
            <a:r>
              <a:rPr lang="en-US" altLang="ko-KR" dirty="0" smtClean="0">
                <a:solidFill>
                  <a:schemeClr val="tx1"/>
                </a:solidFill>
              </a:rPr>
              <a:t>k7, </a:t>
            </a:r>
            <a:r>
              <a:rPr lang="ko-KR" altLang="en-US" dirty="0" smtClean="0">
                <a:solidFill>
                  <a:schemeClr val="tx1"/>
                </a:solidFill>
              </a:rPr>
              <a:t>쉐보레 </a:t>
            </a:r>
            <a:r>
              <a:rPr lang="ko-KR" altLang="en-US" dirty="0" err="1" smtClean="0">
                <a:solidFill>
                  <a:schemeClr val="tx1"/>
                </a:solidFill>
              </a:rPr>
              <a:t>카마로</a:t>
            </a:r>
            <a:r>
              <a:rPr lang="en-US" altLang="ko-KR" dirty="0" smtClean="0">
                <a:solidFill>
                  <a:schemeClr val="tx1"/>
                </a:solidFill>
              </a:rPr>
              <a:t>..)</a:t>
            </a:r>
            <a:r>
              <a:rPr lang="ko-KR" altLang="en-US" dirty="0" smtClean="0">
                <a:solidFill>
                  <a:schemeClr val="tx1"/>
                </a:solidFill>
              </a:rPr>
              <a:t>에서도 사용할 수 있는 부품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어떤 속성의 값도 정해지지 않는 경우가 많다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30574" y="2890007"/>
            <a:ext cx="2997960" cy="3569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매개변수가 있는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생성자로</a:t>
            </a:r>
            <a:r>
              <a:rPr lang="ko-KR" altLang="en-US" dirty="0" smtClean="0">
                <a:solidFill>
                  <a:schemeClr val="tx1"/>
                </a:solidFill>
              </a:rPr>
              <a:t> 생성된 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특정 속성의 값이 지정되어 특정 공정에서만 사용하는 부품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Car c = new Car(“</a:t>
            </a:r>
            <a:r>
              <a:rPr lang="ko-KR" altLang="en-US" dirty="0" smtClean="0">
                <a:solidFill>
                  <a:schemeClr val="tx1"/>
                </a:solidFill>
              </a:rPr>
              <a:t>현대</a:t>
            </a:r>
            <a:r>
              <a:rPr lang="en-US" altLang="ko-KR" dirty="0" smtClean="0">
                <a:solidFill>
                  <a:schemeClr val="tx1"/>
                </a:solidFill>
              </a:rPr>
              <a:t>”, “</a:t>
            </a:r>
            <a:r>
              <a:rPr lang="ko-KR" altLang="en-US" dirty="0" smtClean="0">
                <a:solidFill>
                  <a:schemeClr val="tx1"/>
                </a:solidFill>
              </a:rPr>
              <a:t>아반떼</a:t>
            </a:r>
            <a:r>
              <a:rPr lang="en-US" altLang="ko-KR" dirty="0" smtClean="0">
                <a:solidFill>
                  <a:schemeClr val="tx1"/>
                </a:solidFill>
              </a:rPr>
              <a:t>“);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 smtClean="0">
                <a:solidFill>
                  <a:schemeClr val="tx1"/>
                </a:solidFill>
              </a:rPr>
              <a:t>라는 객체는 현대의 아반떼 생산 공정에서만 </a:t>
            </a:r>
            <a:r>
              <a:rPr lang="ko-KR" altLang="en-US" dirty="0" err="1" smtClean="0">
                <a:solidFill>
                  <a:schemeClr val="tx1"/>
                </a:solidFill>
              </a:rPr>
              <a:t>사용가능한</a:t>
            </a:r>
            <a:r>
              <a:rPr lang="ko-KR" altLang="en-US" dirty="0" smtClean="0">
                <a:solidFill>
                  <a:schemeClr val="tx1"/>
                </a:solidFill>
              </a:rPr>
              <a:t> 부품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물론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멤버변수를</a:t>
            </a:r>
            <a:r>
              <a:rPr lang="ko-KR" altLang="en-US" dirty="0" smtClean="0">
                <a:solidFill>
                  <a:schemeClr val="tx1"/>
                </a:solidFill>
              </a:rPr>
              <a:t> 변경하면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다른 곳에서도 사용할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" name="직선 화살표 연결선 11"/>
          <p:cNvCxnSpPr>
            <a:stCxn id="27" idx="3"/>
            <a:endCxn id="29" idx="1"/>
          </p:cNvCxnSpPr>
          <p:nvPr/>
        </p:nvCxnSpPr>
        <p:spPr>
          <a:xfrm flipV="1">
            <a:off x="3237830" y="1476449"/>
            <a:ext cx="692744" cy="120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7" idx="3"/>
            <a:endCxn id="13" idx="1"/>
          </p:cNvCxnSpPr>
          <p:nvPr/>
        </p:nvCxnSpPr>
        <p:spPr>
          <a:xfrm>
            <a:off x="3237830" y="2684477"/>
            <a:ext cx="692744" cy="1990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클래스와 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3863" y="780176"/>
            <a:ext cx="2097248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설계도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4138" y="4085439"/>
            <a:ext cx="2553344" cy="503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객체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인스턴스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부품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7" idx="2"/>
            <a:endCxn id="25" idx="0"/>
          </p:cNvCxnSpPr>
          <p:nvPr/>
        </p:nvCxnSpPr>
        <p:spPr>
          <a:xfrm>
            <a:off x="1842487" y="1283515"/>
            <a:ext cx="18323" cy="2801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99002" y="24998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인스턴스화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39735" y="155305"/>
            <a:ext cx="2997960" cy="6279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인스턴스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부품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클래스를 인스턴스화를 진행하여 </a:t>
            </a:r>
            <a:r>
              <a:rPr lang="en-US" altLang="ko-KR" sz="1600" dirty="0" smtClean="0">
                <a:solidFill>
                  <a:schemeClr val="tx1"/>
                </a:solidFill>
              </a:rPr>
              <a:t>heap</a:t>
            </a:r>
            <a:r>
              <a:rPr lang="ko-KR" altLang="en-US" sz="1600" dirty="0" smtClean="0">
                <a:solidFill>
                  <a:schemeClr val="tx1"/>
                </a:solidFill>
              </a:rPr>
              <a:t>메모리에 저장되는 부품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클래스에 정의되어 있는 모든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멤버변수와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600" dirty="0" smtClean="0">
                <a:solidFill>
                  <a:schemeClr val="tx1"/>
                </a:solidFill>
              </a:rPr>
              <a:t> 가지고 있고 사용할 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있게된다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객체는 참조타입이어서 객체를 생성하면 </a:t>
            </a:r>
            <a:r>
              <a:rPr lang="en-US" altLang="ko-KR" sz="1600" dirty="0" smtClean="0">
                <a:solidFill>
                  <a:schemeClr val="tx1"/>
                </a:solidFill>
              </a:rPr>
              <a:t>heap</a:t>
            </a:r>
            <a:r>
              <a:rPr lang="ko-KR" altLang="en-US" sz="1600" dirty="0" smtClean="0">
                <a:solidFill>
                  <a:schemeClr val="tx1"/>
                </a:solidFill>
              </a:rPr>
              <a:t>메모리에 저장됨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객체 자체와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멤버변수들</a:t>
            </a:r>
            <a:r>
              <a:rPr lang="en-US" altLang="ko-KR" sz="1600" dirty="0" smtClean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클래스안의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메소드들은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static</a:t>
            </a:r>
            <a:r>
              <a:rPr lang="ko-KR" altLang="en-US" sz="1600" dirty="0" smtClean="0">
                <a:solidFill>
                  <a:schemeClr val="tx1"/>
                </a:solidFill>
              </a:rPr>
              <a:t>메모리에 저장된다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600" dirty="0" smtClean="0">
                <a:solidFill>
                  <a:schemeClr val="tx1"/>
                </a:solidFill>
              </a:rPr>
              <a:t> 인스턴스화를 진행하기전에 어플리케이션을 실행했을 때 클래스를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로드하면서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stati</a:t>
            </a:r>
            <a:r>
              <a:rPr lang="ko-KR" altLang="en-US" sz="1600" dirty="0" smtClean="0">
                <a:solidFill>
                  <a:schemeClr val="tx1"/>
                </a:solidFill>
              </a:rPr>
              <a:t>영역에 저장됨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/>
                </a:solidFill>
              </a:rPr>
              <a:t>Static</a:t>
            </a:r>
            <a:r>
              <a:rPr lang="ko-KR" altLang="en-US" sz="1600" dirty="0" smtClean="0">
                <a:solidFill>
                  <a:schemeClr val="tx1"/>
                </a:solidFill>
              </a:rPr>
              <a:t>영역은 어플리케이션 시작부터 끝까지 사리지 않고 존재하는데 클래스의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인스턴스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en-US" altLang="ko-KR" sz="1600" dirty="0" smtClean="0">
                <a:solidFill>
                  <a:schemeClr val="tx1"/>
                </a:solidFill>
              </a:rPr>
              <a:t>static</a:t>
            </a:r>
            <a:r>
              <a:rPr lang="ko-KR" altLang="en-US" sz="1600" dirty="0" smtClean="0">
                <a:solidFill>
                  <a:schemeClr val="tx1"/>
                </a:solidFill>
              </a:rPr>
              <a:t>영역에 저장이 되지만 객체를 생성하지 않고는 사용할 수 없다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86319" y="966886"/>
            <a:ext cx="2997960" cy="4655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Car c = new Car();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멤버변수가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public</a:t>
            </a:r>
            <a:r>
              <a:rPr lang="ko-KR" altLang="en-US" dirty="0" smtClean="0">
                <a:solidFill>
                  <a:schemeClr val="tx1"/>
                </a:solidFill>
              </a:rPr>
              <a:t>일 경우 </a:t>
            </a:r>
            <a:r>
              <a:rPr lang="en-US" altLang="ko-KR" dirty="0" smtClean="0">
                <a:solidFill>
                  <a:schemeClr val="tx1"/>
                </a:solidFill>
              </a:rPr>
              <a:t>c.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멤버변수로</a:t>
            </a:r>
            <a:r>
              <a:rPr lang="ko-KR" altLang="en-US" dirty="0" smtClean="0">
                <a:solidFill>
                  <a:schemeClr val="tx1"/>
                </a:solidFill>
              </a:rPr>
              <a:t> 멤버변수의 값을 변경하거나 사용할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멤버변수가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private</a:t>
            </a:r>
            <a:r>
              <a:rPr lang="ko-KR" altLang="en-US" dirty="0" smtClean="0">
                <a:solidFill>
                  <a:schemeClr val="tx1"/>
                </a:solidFill>
              </a:rPr>
              <a:t>일 경우 </a:t>
            </a:r>
            <a:r>
              <a:rPr lang="en-US" altLang="ko-KR" dirty="0" smtClean="0">
                <a:solidFill>
                  <a:schemeClr val="tx1"/>
                </a:solidFill>
              </a:rPr>
              <a:t>getter/setter </a:t>
            </a:r>
            <a:r>
              <a:rPr lang="ko-KR" altLang="en-US" dirty="0" smtClean="0">
                <a:solidFill>
                  <a:schemeClr val="tx1"/>
                </a:solidFill>
              </a:rPr>
              <a:t>따로 정의하여 멤버변수의 값을 변경하거나 사용할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멤버변수의 값을 </a:t>
            </a:r>
            <a:r>
              <a:rPr lang="ko-KR" altLang="en-US" dirty="0" err="1" smtClean="0">
                <a:solidFill>
                  <a:schemeClr val="tx1"/>
                </a:solidFill>
              </a:rPr>
              <a:t>아무때나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아무클래스에서나</a:t>
            </a:r>
            <a:r>
              <a:rPr lang="ko-KR" altLang="en-US" dirty="0" smtClean="0">
                <a:solidFill>
                  <a:schemeClr val="tx1"/>
                </a:solidFill>
              </a:rPr>
              <a:t> 변경하면 안되기 때문에 보안상 문제로 대부분 </a:t>
            </a:r>
            <a:r>
              <a:rPr lang="en-US" altLang="ko-KR" dirty="0" smtClean="0">
                <a:solidFill>
                  <a:schemeClr val="tx1"/>
                </a:solidFill>
              </a:rPr>
              <a:t>private</a:t>
            </a:r>
            <a:r>
              <a:rPr lang="ko-KR" altLang="en-US" dirty="0" smtClean="0">
                <a:solidFill>
                  <a:schemeClr val="tx1"/>
                </a:solidFill>
              </a:rPr>
              <a:t>으로 선언하게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" name="직선 화살표 연결선 11"/>
          <p:cNvCxnSpPr>
            <a:stCxn id="25" idx="3"/>
            <a:endCxn id="29" idx="1"/>
          </p:cNvCxnSpPr>
          <p:nvPr/>
        </p:nvCxnSpPr>
        <p:spPr>
          <a:xfrm flipV="1">
            <a:off x="3137482" y="3294831"/>
            <a:ext cx="802253" cy="1042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29" idx="3"/>
            <a:endCxn id="13" idx="1"/>
          </p:cNvCxnSpPr>
          <p:nvPr/>
        </p:nvCxnSpPr>
        <p:spPr>
          <a:xfrm>
            <a:off x="6937695" y="3294831"/>
            <a:ext cx="1048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8029" y="637563"/>
            <a:ext cx="1882225" cy="1216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부모클래스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부모의 속성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부모의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43431" y="637563"/>
            <a:ext cx="3827072" cy="1216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자식클래스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extends </a:t>
            </a:r>
            <a:r>
              <a:rPr lang="ko-KR" altLang="en-US" dirty="0" err="1" smtClean="0">
                <a:solidFill>
                  <a:schemeClr val="tx1"/>
                </a:solidFill>
              </a:rPr>
              <a:t>부모클래스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자식의 속성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자식의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4" name="직선 화살표 연결선 3"/>
          <p:cNvCxnSpPr>
            <a:stCxn id="7" idx="3"/>
            <a:endCxn id="11" idx="1"/>
          </p:cNvCxnSpPr>
          <p:nvPr/>
        </p:nvCxnSpPr>
        <p:spPr>
          <a:xfrm>
            <a:off x="2550254" y="1245711"/>
            <a:ext cx="29931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543431" y="2462006"/>
            <a:ext cx="3827072" cy="3422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자식객체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부모의 속성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자식의 속성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부모의 기능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자식의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부모의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메소드와</a:t>
            </a:r>
            <a:r>
              <a:rPr lang="ko-KR" altLang="en-US" dirty="0" smtClean="0">
                <a:solidFill>
                  <a:schemeClr val="tx1"/>
                </a:solidFill>
              </a:rPr>
              <a:t> 자식의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모두 </a:t>
            </a: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smtClean="0">
                <a:solidFill>
                  <a:schemeClr val="tx1"/>
                </a:solidFill>
              </a:rPr>
              <a:t>영역에 저장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객체 자체와 멤버변수들은 </a:t>
            </a:r>
            <a:r>
              <a:rPr lang="en-US" altLang="ko-KR" dirty="0" smtClean="0">
                <a:solidFill>
                  <a:schemeClr val="tx1"/>
                </a:solidFill>
              </a:rPr>
              <a:t>heap </a:t>
            </a:r>
            <a:r>
              <a:rPr lang="ko-KR" altLang="en-US" dirty="0" smtClean="0">
                <a:solidFill>
                  <a:schemeClr val="tx1"/>
                </a:solidFill>
              </a:rPr>
              <a:t>영역에 저장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객체가 생성되면서 부모의 속성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들도 함께 저장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11" idx="2"/>
            <a:endCxn id="9" idx="0"/>
          </p:cNvCxnSpPr>
          <p:nvPr/>
        </p:nvCxnSpPr>
        <p:spPr>
          <a:xfrm>
            <a:off x="7456967" y="1853859"/>
            <a:ext cx="0" cy="60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460" y="599380"/>
            <a:ext cx="199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xtends </a:t>
            </a:r>
            <a:r>
              <a:rPr lang="ko-KR" altLang="en-US" dirty="0" smtClean="0"/>
              <a:t>키워드를</a:t>
            </a:r>
            <a:endParaRPr lang="en-US" altLang="ko-KR" dirty="0" smtClean="0"/>
          </a:p>
          <a:p>
            <a:r>
              <a:rPr lang="ko-KR" altLang="en-US" dirty="0" smtClean="0"/>
              <a:t>통한 상속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56967" y="19732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인스턴스화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668029" y="2289453"/>
            <a:ext cx="3827072" cy="3966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4392" y="2345896"/>
            <a:ext cx="1880564" cy="1275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자식객체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부모의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자식의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8101" y="3859185"/>
            <a:ext cx="35269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 </a:t>
            </a:r>
            <a:r>
              <a:rPr lang="ko-KR" altLang="en-US" dirty="0" smtClean="0"/>
              <a:t>메모리 영역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Heap </a:t>
            </a:r>
            <a:r>
              <a:rPr lang="ko-KR" altLang="en-US" dirty="0" smtClean="0"/>
              <a:t>메모리에 저장되는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참조 타입들은 동적 크기로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클래스마다 멤버변수의 개수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타입들이 서로 다르기 때문에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바이트 수를 지정할 수 없기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때문에 동적으로 크기 지정</a:t>
            </a:r>
            <a:endParaRPr lang="en-US" altLang="ko-KR" dirty="0"/>
          </a:p>
        </p:txBody>
      </p:sp>
      <p:cxnSp>
        <p:nvCxnSpPr>
          <p:cNvPr id="21" name="직선 화살표 연결선 20"/>
          <p:cNvCxnSpPr>
            <a:stCxn id="9" idx="1"/>
            <a:endCxn id="17" idx="3"/>
          </p:cNvCxnSpPr>
          <p:nvPr/>
        </p:nvCxnSpPr>
        <p:spPr>
          <a:xfrm flipH="1">
            <a:off x="4495101" y="4173379"/>
            <a:ext cx="1048330" cy="9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9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4007" y="2792288"/>
            <a:ext cx="2637134" cy="1216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부모의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public void speedup() {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13395" y="162215"/>
            <a:ext cx="3827072" cy="4852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자식클래스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</a:rPr>
              <a:t>ublic void speedup() 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syso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ko-KR" altLang="en-US" dirty="0" smtClean="0">
                <a:solidFill>
                  <a:schemeClr val="tx1"/>
                </a:solidFill>
              </a:rPr>
              <a:t>스피드 업</a:t>
            </a:r>
            <a:r>
              <a:rPr lang="en-US" altLang="ko-KR" dirty="0" smtClean="0">
                <a:solidFill>
                  <a:schemeClr val="tx1"/>
                </a:solidFill>
              </a:rPr>
              <a:t>“)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오버라이딩은 부모클래스에 </a:t>
            </a:r>
            <a:r>
              <a:rPr lang="ko-KR" altLang="en-US" dirty="0" err="1" smtClean="0">
                <a:solidFill>
                  <a:schemeClr val="tx1"/>
                </a:solidFill>
              </a:rPr>
              <a:t>정의되어있는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</a:rPr>
              <a:t> 자식클래스에서 재정의하여 사용하는 것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부모클래스에 정의되어 있는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리턴타입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매개변수의 개수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순서 모두 완전 동일하게 선언해야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public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speedUp</a:t>
            </a:r>
            <a:r>
              <a:rPr lang="en-US" altLang="ko-KR" dirty="0" smtClean="0">
                <a:solidFill>
                  <a:schemeClr val="tx1"/>
                </a:solidFill>
              </a:rPr>
              <a:t>() =&gt; </a:t>
            </a:r>
            <a:r>
              <a:rPr lang="ko-KR" altLang="en-US" dirty="0" smtClean="0">
                <a:solidFill>
                  <a:schemeClr val="tx1"/>
                </a:solidFill>
              </a:rPr>
              <a:t>다른  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dirty="0" smtClean="0">
                <a:solidFill>
                  <a:schemeClr val="tx1"/>
                </a:solidFill>
              </a:rPr>
              <a:t> 인식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부모클래스에서 지정한 접근제어자보다 좁은 접근제어자를 사용할 수 없다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protected void speedup() -&gt; X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13395" y="5348341"/>
            <a:ext cx="3827072" cy="1179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자식클래스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Public void speedup() 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syso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ko-KR" altLang="en-US" dirty="0" smtClean="0">
                <a:solidFill>
                  <a:schemeClr val="tx1"/>
                </a:solidFill>
              </a:rPr>
              <a:t>속도를 올린다</a:t>
            </a:r>
            <a:r>
              <a:rPr lang="en-US" altLang="ko-KR" dirty="0" smtClean="0">
                <a:solidFill>
                  <a:schemeClr val="tx1"/>
                </a:solidFill>
              </a:rPr>
              <a:t>.”);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5" name="직선 화살표 연결선 4"/>
          <p:cNvCxnSpPr>
            <a:stCxn id="7" idx="3"/>
            <a:endCxn id="11" idx="1"/>
          </p:cNvCxnSpPr>
          <p:nvPr/>
        </p:nvCxnSpPr>
        <p:spPr>
          <a:xfrm flipV="1">
            <a:off x="3241141" y="2588544"/>
            <a:ext cx="772254" cy="811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7" idx="3"/>
            <a:endCxn id="14" idx="1"/>
          </p:cNvCxnSpPr>
          <p:nvPr/>
        </p:nvCxnSpPr>
        <p:spPr>
          <a:xfrm>
            <a:off x="3241141" y="3400436"/>
            <a:ext cx="772254" cy="2537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7921865" y="3158120"/>
            <a:ext cx="978408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81671" y="977773"/>
            <a:ext cx="3210329" cy="4960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부모클래스</a:t>
            </a:r>
            <a:r>
              <a:rPr lang="ko-KR" altLang="en-US" dirty="0" smtClean="0">
                <a:solidFill>
                  <a:schemeClr val="tx1"/>
                </a:solidFill>
              </a:rPr>
              <a:t> 형태의 변수에 자식객체들을 저장할 </a:t>
            </a:r>
            <a:r>
              <a:rPr lang="ko-KR" altLang="en-US" dirty="0" err="1" smtClean="0">
                <a:solidFill>
                  <a:schemeClr val="tx1"/>
                </a:solidFill>
              </a:rPr>
              <a:t>수있다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자식클래스가 부모클래스를 상속받아 부모의 형태도 가지고 있기 때문이다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Car c = new </a:t>
            </a:r>
            <a:r>
              <a:rPr lang="en-US" altLang="ko-KR" dirty="0" err="1" smtClean="0">
                <a:solidFill>
                  <a:schemeClr val="tx1"/>
                </a:solidFill>
              </a:rPr>
              <a:t>KiaCar</a:t>
            </a:r>
            <a:r>
              <a:rPr lang="en-US" altLang="ko-KR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c.speedUp</a:t>
            </a:r>
            <a:r>
              <a:rPr lang="en-US" altLang="ko-KR" dirty="0" smtClean="0">
                <a:solidFill>
                  <a:schemeClr val="tx1"/>
                </a:solidFill>
              </a:rPr>
              <a:t>() -&gt; </a:t>
            </a:r>
            <a:r>
              <a:rPr lang="ko-KR" altLang="en-US" dirty="0" smtClean="0">
                <a:solidFill>
                  <a:schemeClr val="tx1"/>
                </a:solidFill>
              </a:rPr>
              <a:t>자식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의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c = new </a:t>
            </a:r>
            <a:r>
              <a:rPr lang="en-US" altLang="ko-KR" dirty="0" err="1" smtClean="0">
                <a:solidFill>
                  <a:schemeClr val="tx1"/>
                </a:solidFill>
              </a:rPr>
              <a:t>HyundaiCar</a:t>
            </a:r>
            <a:r>
              <a:rPr lang="en-US" altLang="ko-KR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c.speedup</a:t>
            </a:r>
            <a:r>
              <a:rPr lang="en-US" altLang="ko-KR" dirty="0">
                <a:solidFill>
                  <a:schemeClr val="tx1"/>
                </a:solidFill>
              </a:rPr>
              <a:t>() -&gt; </a:t>
            </a:r>
            <a:r>
              <a:rPr lang="ko-KR" altLang="en-US" dirty="0" smtClean="0">
                <a:solidFill>
                  <a:schemeClr val="tx1"/>
                </a:solidFill>
              </a:rPr>
              <a:t>자식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의 기능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오버라이딩을 통해 같은 이름의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dirty="0" smtClean="0">
                <a:solidFill>
                  <a:schemeClr val="tx1"/>
                </a:solidFill>
              </a:rPr>
              <a:t> 다른 기능들을 계속해서 만들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오버라이딩은 같은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dirty="0" smtClean="0">
                <a:solidFill>
                  <a:schemeClr val="tx1"/>
                </a:solidFill>
              </a:rPr>
              <a:t> 다른 기능이나 다른 결과값을 얻을 수 있기 때문에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다형성의</a:t>
            </a:r>
            <a:r>
              <a:rPr lang="ko-KR" altLang="en-US" b="1" dirty="0" smtClean="0">
                <a:solidFill>
                  <a:schemeClr val="tx1"/>
                </a:solidFill>
              </a:rPr>
              <a:t> 기초</a:t>
            </a:r>
            <a:r>
              <a:rPr lang="ko-KR" altLang="en-US" dirty="0" smtClean="0">
                <a:solidFill>
                  <a:schemeClr val="tx1"/>
                </a:solidFill>
              </a:rPr>
              <a:t>가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3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클래스변수와 </a:t>
            </a:r>
            <a:r>
              <a:rPr lang="ko-KR" altLang="en-US" dirty="0" err="1" smtClean="0"/>
              <a:t>클래스메소드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4007" y="773364"/>
            <a:ext cx="3036409" cy="1426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클래스 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static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static void </a:t>
            </a:r>
            <a:r>
              <a:rPr lang="en-US" altLang="ko-KR" dirty="0" err="1" smtClean="0">
                <a:solidFill>
                  <a:schemeClr val="tx1"/>
                </a:solidFill>
              </a:rPr>
              <a:t>checkNum</a:t>
            </a:r>
            <a:r>
              <a:rPr lang="en-US" altLang="ko-KR" dirty="0" smtClean="0">
                <a:solidFill>
                  <a:schemeClr val="tx1"/>
                </a:solidFill>
              </a:rPr>
              <a:t>() {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92483" y="2682136"/>
            <a:ext cx="1849482" cy="57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프로그램 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7" idx="2"/>
            <a:endCxn id="12" idx="0"/>
          </p:cNvCxnSpPr>
          <p:nvPr/>
        </p:nvCxnSpPr>
        <p:spPr>
          <a:xfrm flipH="1">
            <a:off x="2117224" y="2199991"/>
            <a:ext cx="4988" cy="48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0593" y="3945801"/>
            <a:ext cx="4013261" cy="1938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JRE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클래스로더가</a:t>
            </a:r>
            <a:r>
              <a:rPr lang="ko-KR" altLang="en-US" dirty="0" smtClean="0">
                <a:solidFill>
                  <a:schemeClr val="tx1"/>
                </a:solidFill>
              </a:rPr>
              <a:t> 프로그램에 포함되어 있거나 라이브러리로 참조된 클래스들을 모두 읽어서 </a:t>
            </a:r>
            <a:r>
              <a:rPr lang="ko-KR" altLang="en-US" dirty="0" err="1" smtClean="0">
                <a:solidFill>
                  <a:schemeClr val="tx1"/>
                </a:solidFill>
              </a:rPr>
              <a:t>로드한다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로드할</a:t>
            </a:r>
            <a:r>
              <a:rPr lang="ko-KR" altLang="en-US" dirty="0" smtClean="0">
                <a:solidFill>
                  <a:schemeClr val="tx1"/>
                </a:solidFill>
              </a:rPr>
              <a:t> 때 </a:t>
            </a:r>
            <a:r>
              <a:rPr lang="en-US" altLang="ko-KR" dirty="0" smtClean="0">
                <a:solidFill>
                  <a:schemeClr val="tx1"/>
                </a:solidFill>
              </a:rPr>
              <a:t>static</a:t>
            </a:r>
            <a:r>
              <a:rPr lang="ko-KR" altLang="en-US" dirty="0" smtClean="0">
                <a:solidFill>
                  <a:schemeClr val="tx1"/>
                </a:solidFill>
              </a:rPr>
              <a:t>으로 선언된 변수와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일반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smtClean="0">
                <a:solidFill>
                  <a:schemeClr val="tx1"/>
                </a:solidFill>
              </a:rPr>
              <a:t>메모리에 저장시킨다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12" idx="2"/>
            <a:endCxn id="16" idx="0"/>
          </p:cNvCxnSpPr>
          <p:nvPr/>
        </p:nvCxnSpPr>
        <p:spPr>
          <a:xfrm>
            <a:off x="2117224" y="3259247"/>
            <a:ext cx="0" cy="686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772027" y="741771"/>
            <a:ext cx="3036409" cy="5142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smtClean="0">
                <a:solidFill>
                  <a:schemeClr val="tx1"/>
                </a:solidFill>
              </a:rPr>
              <a:t>키워드로 선언된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클래스변수와 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클래스메소드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가 </a:t>
            </a: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smtClean="0">
                <a:solidFill>
                  <a:schemeClr val="tx1"/>
                </a:solidFill>
              </a:rPr>
              <a:t>영역에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void </a:t>
            </a:r>
            <a:r>
              <a:rPr lang="en-US" altLang="ko-KR" dirty="0" err="1" smtClean="0">
                <a:solidFill>
                  <a:schemeClr val="tx1"/>
                </a:solidFill>
              </a:rPr>
              <a:t>checkNum</a:t>
            </a:r>
            <a:r>
              <a:rPr lang="en-US" altLang="ko-KR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일반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인스턴스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도 </a:t>
            </a: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smtClean="0">
                <a:solidFill>
                  <a:schemeClr val="tx1"/>
                </a:solidFill>
              </a:rPr>
              <a:t>영역에 저장됨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void add();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v</a:t>
            </a:r>
            <a:r>
              <a:rPr lang="en-US" altLang="ko-KR" dirty="0" smtClean="0">
                <a:solidFill>
                  <a:schemeClr val="tx1"/>
                </a:solidFill>
              </a:rPr>
              <a:t>oid sub();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44862" y="5959825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Static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6" idx="3"/>
            <a:endCxn id="19" idx="1"/>
          </p:cNvCxnSpPr>
          <p:nvPr/>
        </p:nvCxnSpPr>
        <p:spPr>
          <a:xfrm flipV="1">
            <a:off x="4123854" y="3313262"/>
            <a:ext cx="1648173" cy="1602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추상화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04007" y="657881"/>
            <a:ext cx="3036409" cy="1045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추상화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공통된 기능을 뽑아서 단순화를 진행하는 작업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4007" y="2471301"/>
            <a:ext cx="3036409" cy="228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추상클래스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일반클래스의 역할 </a:t>
            </a: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err="1" smtClean="0">
                <a:solidFill>
                  <a:schemeClr val="tx1"/>
                </a:solidFill>
              </a:rPr>
              <a:t>추상메소드를</a:t>
            </a:r>
            <a:r>
              <a:rPr lang="ko-KR" altLang="en-US" dirty="0" smtClean="0">
                <a:solidFill>
                  <a:schemeClr val="tx1"/>
                </a:solidFill>
              </a:rPr>
              <a:t> 만들 수 있는 기능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r>
              <a:rPr lang="en-US" altLang="ko-KR" dirty="0" smtClean="0">
                <a:solidFill>
                  <a:schemeClr val="tx1"/>
                </a:solidFill>
              </a:rPr>
              <a:t>bstract class 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추상클래스는 인스턴스화를 할 수 없어 객체 생성이 불가능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19" idx="2"/>
            <a:endCxn id="11" idx="0"/>
          </p:cNvCxnSpPr>
          <p:nvPr/>
        </p:nvCxnSpPr>
        <p:spPr>
          <a:xfrm>
            <a:off x="2122212" y="1702965"/>
            <a:ext cx="0" cy="768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548231" y="2198658"/>
            <a:ext cx="3036409" cy="2830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추상메소드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선언부만</a:t>
            </a:r>
            <a:r>
              <a:rPr lang="ko-KR" altLang="en-US" dirty="0" smtClean="0">
                <a:solidFill>
                  <a:schemeClr val="tx1"/>
                </a:solidFill>
              </a:rPr>
              <a:t> 존재하는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추상클래스를 상속받은 자식클래스에서 구현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abstract </a:t>
            </a:r>
            <a:r>
              <a:rPr lang="ko-KR" altLang="en-US" dirty="0" err="1" smtClean="0">
                <a:solidFill>
                  <a:schemeClr val="tx1"/>
                </a:solidFill>
              </a:rPr>
              <a:t>리턴타입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메소드명</a:t>
            </a:r>
            <a:r>
              <a:rPr lang="en-US" altLang="ko-KR" dirty="0" smtClean="0">
                <a:solidFill>
                  <a:schemeClr val="tx1"/>
                </a:solidFill>
              </a:rPr>
              <a:t>();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{} </a:t>
            </a:r>
            <a:r>
              <a:rPr lang="ko-KR" altLang="en-US" dirty="0" smtClean="0">
                <a:solidFill>
                  <a:schemeClr val="tx1"/>
                </a:solidFill>
              </a:rPr>
              <a:t>블록이 없기 때문에 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세미콜론을 항상 붙여줘야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1" idx="3"/>
            <a:endCxn id="14" idx="1"/>
          </p:cNvCxnSpPr>
          <p:nvPr/>
        </p:nvCxnSpPr>
        <p:spPr>
          <a:xfrm flipV="1">
            <a:off x="3640416" y="3613929"/>
            <a:ext cx="9078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6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07" y="1761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96286" y="478173"/>
            <a:ext cx="3036409" cy="6379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인터페이스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추상클래스의 일종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final stati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 smtClean="0">
                <a:solidFill>
                  <a:schemeClr val="tx1"/>
                </a:solidFill>
              </a:rPr>
              <a:t>으로 선언되는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상수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와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추상함수만</a:t>
            </a:r>
            <a:r>
              <a:rPr lang="ko-KR" altLang="en-US" dirty="0" smtClean="0">
                <a:solidFill>
                  <a:schemeClr val="tx1"/>
                </a:solidFill>
              </a:rPr>
              <a:t> 선언할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nterface </a:t>
            </a:r>
            <a:r>
              <a:rPr lang="ko-KR" altLang="en-US" dirty="0" smtClean="0">
                <a:solidFill>
                  <a:schemeClr val="tx1"/>
                </a:solidFill>
              </a:rPr>
              <a:t>인터페이스명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final static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ko-KR" altLang="en-US" dirty="0" err="1" smtClean="0">
                <a:solidFill>
                  <a:schemeClr val="tx1"/>
                </a:solidFill>
              </a:rPr>
              <a:t>생략가능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</a:rPr>
              <a:t>ublic abstract</a:t>
            </a:r>
            <a:r>
              <a:rPr lang="ko-KR" altLang="en-US" dirty="0" smtClean="0">
                <a:solidFill>
                  <a:schemeClr val="tx1"/>
                </a:solidFill>
              </a:rPr>
              <a:t>를 붙여서 만드는데 </a:t>
            </a:r>
            <a:r>
              <a:rPr lang="ko-KR" altLang="en-US" dirty="0" err="1" smtClean="0">
                <a:solidFill>
                  <a:schemeClr val="tx1"/>
                </a:solidFill>
              </a:rPr>
              <a:t>생략가능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인터페이스를 클래스가 상속받을 때는 </a:t>
            </a:r>
            <a:r>
              <a:rPr lang="en-US" altLang="ko-KR" dirty="0" smtClean="0">
                <a:solidFill>
                  <a:schemeClr val="tx1"/>
                </a:solidFill>
              </a:rPr>
              <a:t>implements </a:t>
            </a:r>
            <a:r>
              <a:rPr lang="ko-KR" altLang="en-US" dirty="0" smtClean="0">
                <a:solidFill>
                  <a:schemeClr val="tx1"/>
                </a:solidFill>
              </a:rPr>
              <a:t>키워드를 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인터페이스 끼리 상속을 주고 받을 때는 </a:t>
            </a:r>
            <a:r>
              <a:rPr lang="en-US" altLang="ko-KR" dirty="0" smtClean="0">
                <a:solidFill>
                  <a:schemeClr val="tx1"/>
                </a:solidFill>
              </a:rPr>
              <a:t>extends</a:t>
            </a:r>
            <a:r>
              <a:rPr lang="ko-KR" altLang="en-US" dirty="0" smtClean="0">
                <a:solidFill>
                  <a:schemeClr val="tx1"/>
                </a:solidFill>
              </a:rPr>
              <a:t>키워드를 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인터페이스는 다중 상속이 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자식클래스를 </a:t>
            </a:r>
            <a:r>
              <a:rPr lang="en-US" altLang="ko-KR" dirty="0" smtClean="0">
                <a:solidFill>
                  <a:schemeClr val="tx1"/>
                </a:solidFill>
              </a:rPr>
              <a:t>abstract</a:t>
            </a:r>
            <a:r>
              <a:rPr lang="ko-KR" altLang="en-US" dirty="0" smtClean="0">
                <a:solidFill>
                  <a:schemeClr val="tx1"/>
                </a:solidFill>
              </a:rPr>
              <a:t>를 이용해 추상클래스로 선언하면 필요한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오버라이딩</a:t>
            </a:r>
            <a:r>
              <a:rPr lang="ko-KR" altLang="en-US" dirty="0" smtClean="0">
                <a:solidFill>
                  <a:schemeClr val="tx1"/>
                </a:solidFill>
              </a:rPr>
              <a:t> 가능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55952" y="657880"/>
            <a:ext cx="3840760" cy="3704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default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메소드와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static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두 개의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dirty="0" smtClean="0">
                <a:solidFill>
                  <a:schemeClr val="tx1"/>
                </a:solidFill>
              </a:rPr>
              <a:t> 인터페이스에서  구현까지 </a:t>
            </a:r>
            <a:r>
              <a:rPr lang="ko-KR" altLang="en-US" dirty="0" err="1" smtClean="0">
                <a:solidFill>
                  <a:schemeClr val="tx1"/>
                </a:solidFill>
              </a:rPr>
              <a:t>해야됨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default</a:t>
            </a:r>
            <a:r>
              <a:rPr lang="ko-KR" altLang="en-US" dirty="0" smtClean="0">
                <a:solidFill>
                  <a:schemeClr val="tx1"/>
                </a:solidFill>
              </a:rPr>
              <a:t>나 </a:t>
            </a:r>
            <a:r>
              <a:rPr lang="en-US" altLang="ko-KR" dirty="0" smtClean="0">
                <a:solidFill>
                  <a:schemeClr val="tx1"/>
                </a:solidFill>
              </a:rPr>
              <a:t>static</a:t>
            </a:r>
            <a:r>
              <a:rPr lang="ko-KR" altLang="en-US" dirty="0" smtClean="0">
                <a:solidFill>
                  <a:schemeClr val="tx1"/>
                </a:solidFill>
              </a:rPr>
              <a:t>키워드를 사용하여 만들어준다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default </a:t>
            </a:r>
            <a:r>
              <a:rPr lang="ko-KR" altLang="en-US" dirty="0" err="1" smtClean="0">
                <a:solidFill>
                  <a:schemeClr val="tx1"/>
                </a:solidFill>
              </a:rPr>
              <a:t>리턴타입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err="1" smtClean="0">
                <a:solidFill>
                  <a:schemeClr val="tx1"/>
                </a:solidFill>
              </a:rPr>
              <a:t>리턴타입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default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오버라이딩</a:t>
            </a:r>
            <a:r>
              <a:rPr lang="ko-KR" altLang="en-US" dirty="0" smtClean="0">
                <a:solidFill>
                  <a:schemeClr val="tx1"/>
                </a:solidFill>
              </a:rPr>
              <a:t> 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오버라이딩</a:t>
            </a:r>
            <a:r>
              <a:rPr lang="ko-KR" altLang="en-US" dirty="0" smtClean="0">
                <a:solidFill>
                  <a:schemeClr val="tx1"/>
                </a:solidFill>
              </a:rPr>
              <a:t> 불가능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기본 접근제어자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default </a:t>
            </a:r>
            <a:r>
              <a:rPr lang="ko-KR" altLang="en-US" dirty="0" smtClean="0">
                <a:solidFill>
                  <a:schemeClr val="tx1"/>
                </a:solidFill>
              </a:rPr>
              <a:t>키워드는 무관하다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5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1355</Words>
  <Application>Microsoft Office PowerPoint</Application>
  <PresentationFormat>와이드스크린</PresentationFormat>
  <Paragraphs>282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</dc:creator>
  <cp:lastModifiedBy>bitcamp</cp:lastModifiedBy>
  <cp:revision>92</cp:revision>
  <dcterms:created xsi:type="dcterms:W3CDTF">2023-03-07T07:44:37Z</dcterms:created>
  <dcterms:modified xsi:type="dcterms:W3CDTF">2023-03-22T01:11:55Z</dcterms:modified>
</cp:coreProperties>
</file>