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30"/>
  </p:notesMasterIdLst>
  <p:handoutMasterIdLst>
    <p:handoutMasterId r:id="rId31"/>
  </p:handoutMasterIdLst>
  <p:sldIdLst>
    <p:sldId id="256" r:id="rId2"/>
    <p:sldId id="877" r:id="rId3"/>
    <p:sldId id="879" r:id="rId4"/>
    <p:sldId id="881" r:id="rId5"/>
    <p:sldId id="882" r:id="rId6"/>
    <p:sldId id="883" r:id="rId7"/>
    <p:sldId id="884" r:id="rId8"/>
    <p:sldId id="885" r:id="rId9"/>
    <p:sldId id="886" r:id="rId10"/>
    <p:sldId id="887" r:id="rId11"/>
    <p:sldId id="888" r:id="rId12"/>
    <p:sldId id="889" r:id="rId13"/>
    <p:sldId id="891" r:id="rId14"/>
    <p:sldId id="892" r:id="rId15"/>
    <p:sldId id="893" r:id="rId16"/>
    <p:sldId id="894" r:id="rId17"/>
    <p:sldId id="895" r:id="rId18"/>
    <p:sldId id="897" r:id="rId19"/>
    <p:sldId id="898" r:id="rId20"/>
    <p:sldId id="900" r:id="rId21"/>
    <p:sldId id="901" r:id="rId22"/>
    <p:sldId id="902" r:id="rId23"/>
    <p:sldId id="903" r:id="rId24"/>
    <p:sldId id="904" r:id="rId25"/>
    <p:sldId id="905" r:id="rId26"/>
    <p:sldId id="906" r:id="rId27"/>
    <p:sldId id="907" r:id="rId28"/>
    <p:sldId id="275" r:id="rId29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C1BE"/>
    <a:srgbClr val="D6E7E6"/>
    <a:srgbClr val="17928F"/>
    <a:srgbClr val="40C4C1"/>
    <a:srgbClr val="98D2D0"/>
    <a:srgbClr val="E2F1F0"/>
    <a:srgbClr val="66B9B7"/>
    <a:srgbClr val="64B7CE"/>
    <a:srgbClr val="5A8DDC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362" autoAdjust="0"/>
  </p:normalViewPr>
  <p:slideViewPr>
    <p:cSldViewPr>
      <p:cViewPr varScale="1">
        <p:scale>
          <a:sx n="113" d="100"/>
          <a:sy n="113" d="100"/>
        </p:scale>
        <p:origin x="834" y="96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2019-09-17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2019-09-17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rgbClr val="D6E7E6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09130" y="5099566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50C1BE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13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쉽게 배우는 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JSP </a:t>
            </a: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웹 프로그래밍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1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6477000"/>
            <a:ext cx="1228725" cy="2571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8BF1E9C-21A3-41D4-8B65-A0F4F21F6AC7}"/>
              </a:ext>
            </a:extLst>
          </p:cNvPr>
          <p:cNvSpPr txBox="1"/>
          <p:nvPr userDrawn="1"/>
        </p:nvSpPr>
        <p:spPr>
          <a:xfrm>
            <a:off x="1499169" y="1340768"/>
            <a:ext cx="6531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JSP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웹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b="1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b="1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936" y="3004317"/>
            <a:ext cx="5148064" cy="63143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95936" y="3635752"/>
            <a:ext cx="5148064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41933" y="1659835"/>
            <a:ext cx="2693964" cy="3515469"/>
            <a:chOff x="1619672" y="548680"/>
            <a:chExt cx="5904656" cy="5778928"/>
          </a:xfrm>
        </p:grpSpPr>
        <p:sp>
          <p:nvSpPr>
            <p:cNvPr id="9" name="Oval 8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cxnSp>
          <p:nvCxnSpPr>
            <p:cNvPr id="13" name="Straight Connector 12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446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47531" y="1124744"/>
            <a:ext cx="8474901" cy="5376597"/>
          </a:xfrm>
          <a:prstGeom prst="rect">
            <a:avLst/>
          </a:prstGeom>
        </p:spPr>
        <p:txBody>
          <a:bodyPr/>
          <a:lstStyle>
            <a:lvl1pPr marL="457189" indent="-457189">
              <a:buClr>
                <a:srgbClr val="38A4A1"/>
              </a:buClr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990575" indent="-380990">
              <a:buClr>
                <a:srgbClr val="FED2AB"/>
              </a:buClr>
              <a:buSzPct val="70000"/>
              <a:buFont typeface="Wingdings" panose="05000000000000000000" pitchFamily="2" charset="2"/>
              <a:buChar char="l"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>
              <a:buClr>
                <a:srgbClr val="38A4A1"/>
              </a:buCl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065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2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200" dirty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/24</a:t>
            </a: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50C1B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pic>
        <p:nvPicPr>
          <p:cNvPr id="1033" name="그림 29" descr="쿡북로고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58788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  <p:sldLayoutId id="2147484676" r:id="rId5"/>
    <p:sldLayoutId id="2147484677" r:id="rId6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b="1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3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/>
              <a:t>디렉티브</a:t>
            </a:r>
            <a:r>
              <a:rPr lang="ko-KR" altLang="en-US" dirty="0"/>
              <a:t> 태그</a:t>
            </a: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pageEncoding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페이지의 문자 인코딩 유형을 설정하는 데 사용</a:t>
            </a:r>
            <a:endParaRPr lang="en-US" altLang="ko-KR" dirty="0"/>
          </a:p>
          <a:p>
            <a:pPr lvl="1"/>
            <a:r>
              <a:rPr lang="ko-KR" altLang="en-US" dirty="0"/>
              <a:t>문자 인코딩 유형의 기본 값은 </a:t>
            </a:r>
            <a:r>
              <a:rPr lang="en-US" altLang="ko-KR" dirty="0"/>
              <a:t>ISO-8859-1</a:t>
            </a: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xmlns="" id="{EE21A3B2-32E0-4BBF-A3CB-617AA1984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page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디렉티브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태그의 기능과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353" y="2276872"/>
            <a:ext cx="7747942" cy="127051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851" y="3961721"/>
            <a:ext cx="7776864" cy="7673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5400000">
            <a:off x="4222995" y="3548787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8A4A1"/>
                </a:solidFill>
              </a:rPr>
              <a:t>=</a:t>
            </a:r>
            <a:endParaRPr lang="ko-KR" altLang="en-US" dirty="0">
              <a:solidFill>
                <a:srgbClr val="38A4A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4978390"/>
            <a:ext cx="7776864" cy="302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97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import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페이지에서 사용할 자바 클래스를 설정하는 데 사용</a:t>
            </a:r>
            <a:endParaRPr lang="en-US" altLang="ko-KR" dirty="0"/>
          </a:p>
          <a:p>
            <a:pPr lvl="1"/>
            <a:r>
              <a:rPr lang="ko-KR" altLang="en-US" dirty="0"/>
              <a:t>둘 이상의 자바 클래스를 포함하는 경우 쉼표</a:t>
            </a:r>
            <a:r>
              <a:rPr lang="en-US" altLang="ko-KR" dirty="0"/>
              <a:t>(,)</a:t>
            </a:r>
            <a:r>
              <a:rPr lang="ko-KR" altLang="en-US" dirty="0"/>
              <a:t>로 구분하여 연속해서 여러 개의 자바 클래스를 설정</a:t>
            </a:r>
            <a:endParaRPr lang="en-US" altLang="ko-KR" dirty="0"/>
          </a:p>
          <a:p>
            <a:pPr lvl="1"/>
            <a:r>
              <a:rPr lang="ko-KR" altLang="en-US" dirty="0"/>
              <a:t>또는 여러 개의 자바 클래스를 각각 별도로 설정할 수도 있음</a:t>
            </a: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xmlns="" id="{6AD75092-F563-485B-B725-1FEA536D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page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디렉티브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태그의 기능과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57" y="2996952"/>
            <a:ext cx="8334375" cy="1028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82" y="4245616"/>
            <a:ext cx="8324850" cy="1066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832" y="5438721"/>
            <a:ext cx="8229600" cy="10191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5400000">
            <a:off x="4300328" y="5119447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8A4A1"/>
                </a:solidFill>
              </a:rPr>
              <a:t>=</a:t>
            </a:r>
            <a:endParaRPr lang="ko-KR" altLang="en-US" dirty="0">
              <a:solidFill>
                <a:srgbClr val="38A4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384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내용 개체 틀 9">
            <a:extLst>
              <a:ext uri="{FF2B5EF4-FFF2-40B4-BE49-F238E27FC236}">
                <a16:creationId xmlns:a16="http://schemas.microsoft.com/office/drawing/2014/main" xmlns="" id="{4DA852FD-387A-4751-9806-F376B8FAAA6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476" y="3217934"/>
            <a:ext cx="3019048" cy="1142857"/>
          </a:xfrm>
        </p:spPr>
      </p:pic>
      <p:sp>
        <p:nvSpPr>
          <p:cNvPr id="8" name="제목 7">
            <a:extLst>
              <a:ext uri="{FF2B5EF4-FFF2-40B4-BE49-F238E27FC236}">
                <a16:creationId xmlns:a16="http://schemas.microsoft.com/office/drawing/2014/main" xmlns="" id="{C9044375-86A1-41ED-A1E9-4AFAC1644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page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디렉티브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태그의 기능과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35" y="909975"/>
            <a:ext cx="8191500" cy="51435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256035" y="1916832"/>
            <a:ext cx="8374491" cy="3888432"/>
            <a:chOff x="401556" y="1706826"/>
            <a:chExt cx="8374491" cy="359172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1556" y="1706826"/>
              <a:ext cx="8315325" cy="277177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1672" y="4365104"/>
              <a:ext cx="8334375" cy="933450"/>
            </a:xfrm>
            <a:prstGeom prst="rect">
              <a:avLst/>
            </a:prstGeom>
          </p:spPr>
        </p:pic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DC1490A8-F9C0-4E35-B117-847781C62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429549"/>
            <a:ext cx="3198861" cy="135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056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include </a:t>
            </a:r>
            <a:r>
              <a:rPr lang="ko-KR" altLang="en-US" dirty="0" err="1"/>
              <a:t>디렉티브</a:t>
            </a:r>
            <a:r>
              <a:rPr lang="ko-KR" altLang="en-US" dirty="0"/>
              <a:t> 태그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페이지의 특정 영역에 외부 파일의 내용을 포함하는 태그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페이지에 포함할 수 있는 외부 파일</a:t>
            </a:r>
            <a:endParaRPr lang="en-US" altLang="ko-KR" dirty="0"/>
          </a:p>
          <a:p>
            <a:pPr lvl="2"/>
            <a:r>
              <a:rPr lang="en-US" altLang="ko-KR" dirty="0"/>
              <a:t>HTML, JSP, </a:t>
            </a:r>
            <a:r>
              <a:rPr lang="ko-KR" altLang="en-US" dirty="0"/>
              <a:t>텍스트 파일</a:t>
            </a:r>
            <a:endParaRPr lang="en-US" altLang="ko-KR" dirty="0"/>
          </a:p>
          <a:p>
            <a:pPr lvl="1"/>
            <a:r>
              <a:rPr lang="en-US" altLang="ko-KR" dirty="0"/>
              <a:t>include </a:t>
            </a:r>
            <a:r>
              <a:rPr lang="ko-KR" altLang="en-US" dirty="0" err="1"/>
              <a:t>디렉티브</a:t>
            </a:r>
            <a:r>
              <a:rPr lang="ko-KR" altLang="en-US" dirty="0"/>
              <a:t> 태그는 </a:t>
            </a:r>
            <a:r>
              <a:rPr lang="en-US" altLang="ko-KR" dirty="0"/>
              <a:t>JSP </a:t>
            </a:r>
            <a:r>
              <a:rPr lang="ko-KR" altLang="en-US" dirty="0"/>
              <a:t>페이지 </a:t>
            </a:r>
            <a:r>
              <a:rPr lang="ko-KR" altLang="en-US" dirty="0" err="1"/>
              <a:t>어디에서든</a:t>
            </a:r>
            <a:r>
              <a:rPr lang="ko-KR" altLang="en-US" dirty="0"/>
              <a:t> 선언 가능</a:t>
            </a:r>
            <a:endParaRPr lang="en-US" altLang="ko-KR" dirty="0"/>
          </a:p>
          <a:p>
            <a:endParaRPr lang="en-US" altLang="ko-KR" b="0" dirty="0"/>
          </a:p>
          <a:p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file </a:t>
            </a:r>
            <a:r>
              <a:rPr lang="ko-KR" altLang="en-US" dirty="0"/>
              <a:t>속성 값 </a:t>
            </a:r>
            <a:endParaRPr lang="en-US" altLang="ko-KR" dirty="0"/>
          </a:p>
          <a:p>
            <a:pPr lvl="2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페이지에 포함할 내용을 가진 외부 파일명</a:t>
            </a:r>
            <a:endParaRPr lang="en-US" altLang="ko-KR" dirty="0"/>
          </a:p>
          <a:p>
            <a:pPr lvl="2"/>
            <a:r>
              <a:rPr lang="ko-KR" altLang="en-US" dirty="0"/>
              <a:t>이때 외부 파일이 현재 </a:t>
            </a:r>
            <a:r>
              <a:rPr lang="en-US" altLang="ko-KR" dirty="0"/>
              <a:t>JSP </a:t>
            </a:r>
            <a:r>
              <a:rPr lang="ko-KR" altLang="en-US" dirty="0"/>
              <a:t>페이지와 같은 디렉터리에 있으면 파일명만 설정하고</a:t>
            </a:r>
            <a:r>
              <a:rPr lang="en-US" altLang="ko-KR" dirty="0"/>
              <a:t>, </a:t>
            </a:r>
          </a:p>
          <a:p>
            <a:pPr lvl="2"/>
            <a:r>
              <a:rPr lang="ko-KR" altLang="en-US" dirty="0"/>
              <a:t>그렇지 않으면 전체 </a:t>
            </a:r>
            <a:r>
              <a:rPr lang="en-US" altLang="ko-KR" dirty="0"/>
              <a:t>URL(</a:t>
            </a:r>
            <a:r>
              <a:rPr lang="ko-KR" altLang="en-US" dirty="0"/>
              <a:t>또는 상대 경로</a:t>
            </a:r>
            <a:r>
              <a:rPr lang="en-US" altLang="ko-KR" dirty="0"/>
              <a:t>)</a:t>
            </a:r>
            <a:r>
              <a:rPr lang="ko-KR" altLang="en-US" dirty="0"/>
              <a:t>을 설정</a:t>
            </a: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B77017C-EA22-42F3-94F7-4D95145B3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include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068960"/>
            <a:ext cx="7560840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986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8951CD-1501-4EE1-A759-D9701BDB9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include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48" y="990128"/>
            <a:ext cx="8136904" cy="2808312"/>
          </a:xfrm>
          <a:prstGeom prst="rect">
            <a:avLst/>
          </a:prstGeom>
        </p:spPr>
      </p:pic>
      <p:pic>
        <p:nvPicPr>
          <p:cNvPr id="10" name="내용 개체 틀 9">
            <a:extLst>
              <a:ext uri="{FF2B5EF4-FFF2-40B4-BE49-F238E27FC236}">
                <a16:creationId xmlns:a16="http://schemas.microsoft.com/office/drawing/2014/main" xmlns="" id="{B6D95DE3-26A4-4B51-ABAE-319DB4D687B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798440"/>
            <a:ext cx="5472608" cy="2978932"/>
          </a:xfrm>
        </p:spPr>
      </p:pic>
    </p:spTree>
    <p:extLst>
      <p:ext uri="{BB962C8B-B14F-4D97-AF65-F5344CB8AC3E}">
        <p14:creationId xmlns:p14="http://schemas.microsoft.com/office/powerpoint/2010/main" val="1264024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9B0F1A7-A473-4198-9F05-E156ACC64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include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xmlns="" id="{8D6B8DA1-CBD7-4360-B5CD-485C6AE5E0C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12776"/>
            <a:ext cx="6455048" cy="3672408"/>
          </a:xfrm>
        </p:spPr>
      </p:pic>
    </p:spTree>
    <p:extLst>
      <p:ext uri="{BB962C8B-B14F-4D97-AF65-F5344CB8AC3E}">
        <p14:creationId xmlns:p14="http://schemas.microsoft.com/office/powerpoint/2010/main" val="1666883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>
            <a:extLst>
              <a:ext uri="{FF2B5EF4-FFF2-40B4-BE49-F238E27FC236}">
                <a16:creationId xmlns:a16="http://schemas.microsoft.com/office/drawing/2014/main" xmlns="" id="{9EC808E8-F5D1-427F-B855-B19B4D48731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809" y="3075077"/>
            <a:ext cx="3152381" cy="1428571"/>
          </a:xfr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xmlns="" id="{7A5FD6D3-E3F0-4968-82A2-925163B15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include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3" y="923180"/>
            <a:ext cx="8239125" cy="5238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028" y="1489948"/>
            <a:ext cx="5908627" cy="336923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5537" y="3430791"/>
            <a:ext cx="4754935" cy="321602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A89F8CAF-CE10-4F29-83F8-5E6DC44B60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018250"/>
            <a:ext cx="2885714" cy="1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43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내용 개체 틀 9">
            <a:extLst>
              <a:ext uri="{FF2B5EF4-FFF2-40B4-BE49-F238E27FC236}">
                <a16:creationId xmlns:a16="http://schemas.microsoft.com/office/drawing/2014/main" xmlns="" id="{5A028366-76F0-4CC1-847B-929FE45C22E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143" y="2741744"/>
            <a:ext cx="2885714" cy="2095238"/>
          </a:xfrm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xmlns="" id="{7964A35D-35EA-4A8D-B987-2C446A2B7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include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3" y="931818"/>
            <a:ext cx="8181975" cy="5619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068" y="1591279"/>
            <a:ext cx="5760640" cy="349986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013" y="5557901"/>
            <a:ext cx="5760640" cy="1219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5862" y="2426259"/>
            <a:ext cx="5156584" cy="321254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D8B7B953-A80C-4169-A259-EB2894C69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2852936"/>
            <a:ext cx="1872208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974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ko-KR" altLang="en-US" dirty="0" err="1"/>
              <a:t>디렉티브</a:t>
            </a:r>
            <a:r>
              <a:rPr lang="ko-KR" altLang="en-US" dirty="0"/>
              <a:t> 태그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페이지에 표현 언어</a:t>
            </a:r>
            <a:r>
              <a:rPr lang="en-US" altLang="ko-KR" dirty="0"/>
              <a:t>, JSTL, </a:t>
            </a:r>
            <a:r>
              <a:rPr lang="ko-KR" altLang="en-US" dirty="0"/>
              <a:t>사용자 정의 태그</a:t>
            </a:r>
            <a:r>
              <a:rPr lang="en-US" altLang="ko-KR" dirty="0"/>
              <a:t>(custom tag) </a:t>
            </a:r>
            <a:r>
              <a:rPr lang="ko-KR" altLang="en-US" dirty="0"/>
              <a:t>등 태그 라이브러리를 설정하는 태그</a:t>
            </a:r>
          </a:p>
          <a:p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9A022F37-6347-47FD-858B-22F60B459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539" y="2336145"/>
            <a:ext cx="7850832" cy="6191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98" y="3157284"/>
            <a:ext cx="83248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614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>
            <a:extLst>
              <a:ext uri="{FF2B5EF4-FFF2-40B4-BE49-F238E27FC236}">
                <a16:creationId xmlns:a16="http://schemas.microsoft.com/office/drawing/2014/main" xmlns="" id="{ECBCB4F0-2FFA-4C68-8FFD-B4738D61A2D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666" y="3217934"/>
            <a:ext cx="2666667" cy="1142857"/>
          </a:xfrm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xmlns="" id="{98F67B9D-B8DA-4452-8EF9-C9220DC51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69925" y="1125538"/>
            <a:ext cx="8474075" cy="5375275"/>
          </a:xfrm>
        </p:spPr>
        <p:txBody>
          <a:bodyPr/>
          <a:lstStyle/>
          <a:p>
            <a:endParaRPr lang="en-US" altLang="ko-KR" b="0" dirty="0"/>
          </a:p>
          <a:p>
            <a:pPr lvl="1"/>
            <a:r>
              <a:rPr lang="en-US" altLang="ko-KR" b="0" dirty="0"/>
              <a:t>/WEB-INF/lib/ </a:t>
            </a:r>
            <a:r>
              <a:rPr lang="ko-KR" altLang="en-US" b="0" dirty="0"/>
              <a:t>폴더에 </a:t>
            </a:r>
            <a:r>
              <a:rPr lang="en-US" altLang="ko-KR" b="0" dirty="0"/>
              <a:t>JSTL </a:t>
            </a:r>
            <a:r>
              <a:rPr lang="ko-KR" altLang="en-US" b="0" dirty="0"/>
              <a:t>태그 라이브러리인 </a:t>
            </a:r>
            <a:r>
              <a:rPr lang="en-US" altLang="ko-KR" b="0" dirty="0"/>
              <a:t>JSTL-1.2.jar </a:t>
            </a:r>
            <a:r>
              <a:rPr lang="ko-KR" altLang="en-US" b="0" dirty="0"/>
              <a:t>파일을 추가합니다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3" y="931133"/>
            <a:ext cx="8239125" cy="5524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2204864"/>
            <a:ext cx="8315325" cy="4191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35490654-9B03-4D91-B6D9-FF55D2A9F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020" y="3068960"/>
            <a:ext cx="2666667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00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>
          <a:xfrm>
            <a:off x="263436" y="1016726"/>
            <a:ext cx="8568000" cy="5580625"/>
          </a:xfrm>
        </p:spPr>
        <p:txBody>
          <a:bodyPr/>
          <a:lstStyle/>
          <a:p>
            <a:endParaRPr lang="en-US" altLang="ko-KR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15179EC9-C880-4310-8BB5-61D6DEA36D93}"/>
              </a:ext>
            </a:extLst>
          </p:cNvPr>
          <p:cNvSpPr/>
          <p:nvPr/>
        </p:nvSpPr>
        <p:spPr>
          <a:xfrm>
            <a:off x="1087060" y="1125017"/>
            <a:ext cx="7085340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" name="TextBox 12">
            <a:extLst>
              <a:ext uri="{FF2B5EF4-FFF2-40B4-BE49-F238E27FC236}">
                <a16:creationId xmlns:a16="http://schemas.microsoft.com/office/drawing/2014/main" xmlns="" id="{0C793EB3-440C-4247-96D7-06FEFF4152E4}"/>
              </a:ext>
            </a:extLst>
          </p:cNvPr>
          <p:cNvSpPr txBox="1"/>
          <p:nvPr/>
        </p:nvSpPr>
        <p:spPr bwMode="auto">
          <a:xfrm>
            <a:off x="1683837" y="1219842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디렉티브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태그의 개요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5174CD31-BF8A-404E-B363-1815188385BA}"/>
              </a:ext>
            </a:extLst>
          </p:cNvPr>
          <p:cNvSpPr/>
          <p:nvPr/>
        </p:nvSpPr>
        <p:spPr>
          <a:xfrm>
            <a:off x="755576" y="1094712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B635BFB-0E90-4908-8D89-928DE4D56A3C}"/>
              </a:ext>
            </a:extLst>
          </p:cNvPr>
          <p:cNvSpPr txBox="1"/>
          <p:nvPr/>
        </p:nvSpPr>
        <p:spPr>
          <a:xfrm>
            <a:off x="879457" y="1175362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7" name="Rectangle 31">
            <a:extLst>
              <a:ext uri="{FF2B5EF4-FFF2-40B4-BE49-F238E27FC236}">
                <a16:creationId xmlns:a16="http://schemas.microsoft.com/office/drawing/2014/main" xmlns="" id="{0607668C-84D6-4A78-8A81-16F0A5C1BD5E}"/>
              </a:ext>
            </a:extLst>
          </p:cNvPr>
          <p:cNvSpPr/>
          <p:nvPr/>
        </p:nvSpPr>
        <p:spPr>
          <a:xfrm>
            <a:off x="1059502" y="1773090"/>
            <a:ext cx="7116018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xmlns="" id="{C0A8F129-DFB5-41CC-A1A3-36627220DCD5}"/>
              </a:ext>
            </a:extLst>
          </p:cNvPr>
          <p:cNvSpPr txBox="1"/>
          <p:nvPr/>
        </p:nvSpPr>
        <p:spPr bwMode="auto">
          <a:xfrm>
            <a:off x="1683837" y="1867915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디렉티브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태그의 기능과 사용법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Oval 33">
            <a:extLst>
              <a:ext uri="{FF2B5EF4-FFF2-40B4-BE49-F238E27FC236}">
                <a16:creationId xmlns:a16="http://schemas.microsoft.com/office/drawing/2014/main" xmlns="" id="{8EA7DCCE-EAAA-4A91-8FCD-B6647EED91CE}"/>
              </a:ext>
            </a:extLst>
          </p:cNvPr>
          <p:cNvSpPr/>
          <p:nvPr/>
        </p:nvSpPr>
        <p:spPr>
          <a:xfrm>
            <a:off x="755576" y="1742784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rgbClr val="40C4C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853CBAF-0D9A-48E8-8B23-5E54A35CD307}"/>
              </a:ext>
            </a:extLst>
          </p:cNvPr>
          <p:cNvSpPr txBox="1"/>
          <p:nvPr/>
        </p:nvSpPr>
        <p:spPr>
          <a:xfrm>
            <a:off x="879457" y="1823435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11" name="Rectangle 36">
            <a:extLst>
              <a:ext uri="{FF2B5EF4-FFF2-40B4-BE49-F238E27FC236}">
                <a16:creationId xmlns:a16="http://schemas.microsoft.com/office/drawing/2014/main" xmlns="" id="{B0D84BDB-03E5-48FA-A8D3-DCFD39CB59D0}"/>
              </a:ext>
            </a:extLst>
          </p:cNvPr>
          <p:cNvSpPr/>
          <p:nvPr/>
        </p:nvSpPr>
        <p:spPr>
          <a:xfrm>
            <a:off x="1087060" y="2421162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xmlns="" id="{616A9CE2-7A18-4FC0-9ECA-F1EFF4FFDF86}"/>
              </a:ext>
            </a:extLst>
          </p:cNvPr>
          <p:cNvSpPr txBox="1"/>
          <p:nvPr/>
        </p:nvSpPr>
        <p:spPr bwMode="auto">
          <a:xfrm>
            <a:off x="1683837" y="2515987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include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디렉티브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태그의 기능과 사용법</a:t>
            </a:r>
          </a:p>
        </p:txBody>
      </p:sp>
      <p:sp>
        <p:nvSpPr>
          <p:cNvPr id="13" name="Oval 38">
            <a:extLst>
              <a:ext uri="{FF2B5EF4-FFF2-40B4-BE49-F238E27FC236}">
                <a16:creationId xmlns:a16="http://schemas.microsoft.com/office/drawing/2014/main" xmlns="" id="{C4B585F2-7552-4961-8664-08AE6D46097C}"/>
              </a:ext>
            </a:extLst>
          </p:cNvPr>
          <p:cNvSpPr/>
          <p:nvPr/>
        </p:nvSpPr>
        <p:spPr>
          <a:xfrm>
            <a:off x="755576" y="2390856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5C8F98B-CB44-4C5B-B3F9-5C6BDBB51677}"/>
              </a:ext>
            </a:extLst>
          </p:cNvPr>
          <p:cNvSpPr txBox="1"/>
          <p:nvPr/>
        </p:nvSpPr>
        <p:spPr>
          <a:xfrm>
            <a:off x="879457" y="2471508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17" name="Rectangle 36">
            <a:extLst>
              <a:ext uri="{FF2B5EF4-FFF2-40B4-BE49-F238E27FC236}">
                <a16:creationId xmlns:a16="http://schemas.microsoft.com/office/drawing/2014/main" xmlns="" id="{7ECB5E6D-DEB6-4D5E-8831-1E16B9B12D88}"/>
              </a:ext>
            </a:extLst>
          </p:cNvPr>
          <p:cNvSpPr/>
          <p:nvPr/>
        </p:nvSpPr>
        <p:spPr>
          <a:xfrm>
            <a:off x="1087060" y="3069234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xmlns="" id="{B01A02FD-44FF-4B0A-997B-853D53D1FC62}"/>
              </a:ext>
            </a:extLst>
          </p:cNvPr>
          <p:cNvSpPr txBox="1"/>
          <p:nvPr/>
        </p:nvSpPr>
        <p:spPr bwMode="auto">
          <a:xfrm>
            <a:off x="1683837" y="3164059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taglib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디렉티브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태그의 기능과 사용법</a:t>
            </a:r>
          </a:p>
        </p:txBody>
      </p:sp>
      <p:sp>
        <p:nvSpPr>
          <p:cNvPr id="19" name="Oval 38">
            <a:extLst>
              <a:ext uri="{FF2B5EF4-FFF2-40B4-BE49-F238E27FC236}">
                <a16:creationId xmlns:a16="http://schemas.microsoft.com/office/drawing/2014/main" xmlns="" id="{2082DF2E-498D-4102-BA37-83963426BBCF}"/>
              </a:ext>
            </a:extLst>
          </p:cNvPr>
          <p:cNvSpPr/>
          <p:nvPr/>
        </p:nvSpPr>
        <p:spPr>
          <a:xfrm>
            <a:off x="755576" y="3038928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C28F001-B2AC-4833-B0B7-0C12D832F226}"/>
              </a:ext>
            </a:extLst>
          </p:cNvPr>
          <p:cNvSpPr txBox="1"/>
          <p:nvPr/>
        </p:nvSpPr>
        <p:spPr>
          <a:xfrm>
            <a:off x="879457" y="3119581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21" name="Rectangle 36">
            <a:extLst>
              <a:ext uri="{FF2B5EF4-FFF2-40B4-BE49-F238E27FC236}">
                <a16:creationId xmlns:a16="http://schemas.microsoft.com/office/drawing/2014/main" xmlns="" id="{E762FE22-35B9-49C0-BD23-162768A54A3D}"/>
              </a:ext>
            </a:extLst>
          </p:cNvPr>
          <p:cNvSpPr/>
          <p:nvPr/>
        </p:nvSpPr>
        <p:spPr>
          <a:xfrm>
            <a:off x="1087060" y="3717306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2" name="TextBox 12">
            <a:extLst>
              <a:ext uri="{FF2B5EF4-FFF2-40B4-BE49-F238E27FC236}">
                <a16:creationId xmlns:a16="http://schemas.microsoft.com/office/drawing/2014/main" xmlns="" id="{F561489B-1B5D-4CD6-9812-DB4B135851D0}"/>
              </a:ext>
            </a:extLst>
          </p:cNvPr>
          <p:cNvSpPr txBox="1"/>
          <p:nvPr/>
        </p:nvSpPr>
        <p:spPr bwMode="auto">
          <a:xfrm>
            <a:off x="1683837" y="3812131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쇼핑몰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한글 출력 및 페이지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모듈화하기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Oval 38">
            <a:extLst>
              <a:ext uri="{FF2B5EF4-FFF2-40B4-BE49-F238E27FC236}">
                <a16:creationId xmlns:a16="http://schemas.microsoft.com/office/drawing/2014/main" xmlns="" id="{37E4633B-FEF2-463E-A370-99CBC1AA2B6C}"/>
              </a:ext>
            </a:extLst>
          </p:cNvPr>
          <p:cNvSpPr/>
          <p:nvPr/>
        </p:nvSpPr>
        <p:spPr>
          <a:xfrm>
            <a:off x="755576" y="3687000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2D725D7C-D471-4CCF-BF8D-8A9080BF1D24}"/>
              </a:ext>
            </a:extLst>
          </p:cNvPr>
          <p:cNvSpPr txBox="1"/>
          <p:nvPr/>
        </p:nvSpPr>
        <p:spPr>
          <a:xfrm>
            <a:off x="879457" y="3767653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5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B553AAFD-4856-4645-B49A-C6650A791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86" y="4558093"/>
            <a:ext cx="7962900" cy="189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1DB9D67E-3C29-419D-9E1A-063D1DE63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한글 출력 및 페이지 </a:t>
            </a:r>
            <a:r>
              <a:rPr lang="ko-KR" altLang="en-US" dirty="0" err="1"/>
              <a:t>모듈화하기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69925" y="1125538"/>
            <a:ext cx="8474075" cy="5375275"/>
          </a:xfrm>
        </p:spPr>
        <p:txBody>
          <a:bodyPr/>
          <a:lstStyle/>
          <a:p>
            <a:endParaRPr lang="en-US" altLang="ko-KR" b="0" dirty="0"/>
          </a:p>
          <a:p>
            <a:pPr lvl="1"/>
            <a:endParaRPr lang="en-US" altLang="ko-KR" b="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67" y="1556792"/>
            <a:ext cx="82867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26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1FB2539F-588F-4A71-83D3-9B966B542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한글 출력 및 페이지 </a:t>
            </a:r>
            <a:r>
              <a:rPr lang="ko-KR" altLang="en-US" dirty="0" err="1"/>
              <a:t>모듈화하기</a:t>
            </a:r>
            <a:endParaRPr lang="ko-KR" alt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xmlns="" id="{2B7BB551-3CE0-4BE9-A79F-F1626E1AEE4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56792"/>
            <a:ext cx="8233419" cy="4009843"/>
          </a:xfrm>
        </p:spPr>
      </p:pic>
    </p:spTree>
    <p:extLst>
      <p:ext uri="{BB962C8B-B14F-4D97-AF65-F5344CB8AC3E}">
        <p14:creationId xmlns:p14="http://schemas.microsoft.com/office/powerpoint/2010/main" val="1996019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10FD1A75-C668-46A8-80AE-B049DAA64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한글 출력 및 페이지 </a:t>
            </a:r>
            <a:r>
              <a:rPr lang="ko-KR" altLang="en-US" dirty="0" err="1"/>
              <a:t>모듈화하기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31818"/>
            <a:ext cx="8248650" cy="542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793" y="1840682"/>
            <a:ext cx="8334375" cy="2812454"/>
          </a:xfrm>
          <a:prstGeom prst="rect">
            <a:avLst/>
          </a:prstGeo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xmlns="" id="{9344AFBB-C1A5-4561-8092-C30FA341197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636913"/>
            <a:ext cx="2668000" cy="1512168"/>
          </a:xfrm>
        </p:spPr>
      </p:pic>
    </p:spTree>
    <p:extLst>
      <p:ext uri="{BB962C8B-B14F-4D97-AF65-F5344CB8AC3E}">
        <p14:creationId xmlns:p14="http://schemas.microsoft.com/office/powerpoint/2010/main" val="2227912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xmlns="" id="{7F8B6C5D-9058-4022-BFC9-C6CAFF57A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한글 출력 및 페이지 </a:t>
            </a:r>
            <a:r>
              <a:rPr lang="ko-KR" altLang="en-US" dirty="0" err="1"/>
              <a:t>모듈화하기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96433" y="994966"/>
            <a:ext cx="8538534" cy="5588703"/>
            <a:chOff x="290264" y="600605"/>
            <a:chExt cx="8538534" cy="542068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0264" y="4509121"/>
              <a:ext cx="8458200" cy="1512168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598" y="600605"/>
              <a:ext cx="8458200" cy="4232498"/>
            </a:xfrm>
            <a:prstGeom prst="rect">
              <a:avLst/>
            </a:prstGeom>
          </p:spPr>
        </p:pic>
      </p:grp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xmlns="" id="{91F02C87-48FC-4854-882C-73E391F09051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653271"/>
            <a:ext cx="3600400" cy="1356527"/>
          </a:xfrm>
        </p:spPr>
      </p:pic>
    </p:spTree>
    <p:extLst>
      <p:ext uri="{BB962C8B-B14F-4D97-AF65-F5344CB8AC3E}">
        <p14:creationId xmlns:p14="http://schemas.microsoft.com/office/powerpoint/2010/main" val="8098850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xmlns="" id="{266E2CB1-4091-44F8-9468-77AC86C2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한글 출력 및 페이지 </a:t>
            </a:r>
            <a:r>
              <a:rPr lang="ko-KR" altLang="en-US" dirty="0" err="1"/>
              <a:t>모듈화하기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86" y="934828"/>
            <a:ext cx="8210550" cy="523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916832"/>
            <a:ext cx="85344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677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xmlns="" id="{6C4BBE78-F0BF-49F2-BEFB-C191F3A02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한글 출력 및 페이지 </a:t>
            </a:r>
            <a:r>
              <a:rPr lang="ko-KR" altLang="en-US" dirty="0" err="1"/>
              <a:t>모듈화하기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69925" y="1125538"/>
            <a:ext cx="8474075" cy="5375275"/>
          </a:xfrm>
        </p:spPr>
        <p:txBody>
          <a:bodyPr/>
          <a:lstStyle/>
          <a:p>
            <a:endParaRPr lang="en-US" altLang="ko-KR" dirty="0"/>
          </a:p>
          <a:p>
            <a:pPr lvl="1"/>
            <a:r>
              <a:rPr lang="ko-KR" altLang="en-US" dirty="0"/>
              <a:t>머리글 </a:t>
            </a:r>
            <a:r>
              <a:rPr lang="en-US" altLang="ko-KR" dirty="0"/>
              <a:t>JSP </a:t>
            </a:r>
            <a:r>
              <a:rPr lang="ko-KR" altLang="en-US" dirty="0"/>
              <a:t>페이지 작성하기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390636" y="2181373"/>
            <a:ext cx="8362728" cy="3043551"/>
            <a:chOff x="381222" y="2728912"/>
            <a:chExt cx="8362728" cy="304355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0050" y="2728912"/>
              <a:ext cx="8343900" cy="140017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222" y="3848413"/>
              <a:ext cx="8343900" cy="1924050"/>
            </a:xfrm>
            <a:prstGeom prst="rect">
              <a:avLst/>
            </a:prstGeom>
          </p:spPr>
        </p:pic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013" y="944262"/>
            <a:ext cx="82105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67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xmlns="" id="{14C85A47-D5EC-48A4-BBEC-F9975A3C2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한글 출력 및 페이지 </a:t>
            </a:r>
            <a:r>
              <a:rPr lang="ko-KR" altLang="en-US" dirty="0" err="1"/>
              <a:t>모듈화하기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69925" y="1125538"/>
            <a:ext cx="8474075" cy="5375275"/>
          </a:xfrm>
        </p:spPr>
        <p:txBody>
          <a:bodyPr/>
          <a:lstStyle/>
          <a:p>
            <a:endParaRPr lang="en-US" altLang="ko-KR" b="0" dirty="0"/>
          </a:p>
          <a:p>
            <a:pPr lvl="1"/>
            <a:r>
              <a:rPr lang="ko-KR" altLang="en-US" b="0" dirty="0"/>
              <a:t>바닥글 </a:t>
            </a:r>
            <a:r>
              <a:rPr lang="en-US" altLang="ko-KR" b="0" dirty="0"/>
              <a:t>JSP </a:t>
            </a:r>
            <a:r>
              <a:rPr lang="ko-KR" altLang="en-US" b="0" dirty="0"/>
              <a:t>페이지 작성하기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168503"/>
            <a:ext cx="8372475" cy="18097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3" y="931818"/>
            <a:ext cx="82105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3341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40BCBDB-E21A-4F85-8E81-8D914EDF7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한글 출력 및 페이지 </a:t>
            </a:r>
            <a:r>
              <a:rPr lang="ko-KR" altLang="en-US" dirty="0" err="1"/>
              <a:t>모듈화하기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69925" y="1125538"/>
            <a:ext cx="8474075" cy="5375275"/>
          </a:xfrm>
        </p:spPr>
        <p:txBody>
          <a:bodyPr/>
          <a:lstStyle/>
          <a:p>
            <a:endParaRPr lang="en-US" altLang="ko-KR" b="0" dirty="0"/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페이지 모듈화하기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82" y="2056253"/>
            <a:ext cx="8401050" cy="40370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3" y="928818"/>
            <a:ext cx="82105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8612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디렉티브</a:t>
            </a:r>
            <a:r>
              <a:rPr lang="ko-KR" altLang="en-US" dirty="0"/>
              <a:t> 태그</a:t>
            </a:r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페이지를 어떻게 처리할 것인지를 설정하는 태그</a:t>
            </a:r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페이지가 </a:t>
            </a:r>
            <a:r>
              <a:rPr lang="ko-KR" altLang="en-US" dirty="0" err="1"/>
              <a:t>서블릿</a:t>
            </a:r>
            <a:r>
              <a:rPr lang="ko-KR" altLang="en-US" dirty="0"/>
              <a:t> 프로그램에서 </a:t>
            </a:r>
            <a:r>
              <a:rPr lang="ko-KR" altLang="en-US" dirty="0" err="1"/>
              <a:t>서블릿</a:t>
            </a:r>
            <a:r>
              <a:rPr lang="ko-KR" altLang="en-US" dirty="0"/>
              <a:t> 클래스로 변환할 때 </a:t>
            </a:r>
            <a:endParaRPr lang="en-US" altLang="ko-KR" dirty="0"/>
          </a:p>
          <a:p>
            <a:pPr lvl="2"/>
            <a:r>
              <a:rPr lang="en-US" altLang="ko-KR" dirty="0"/>
              <a:t>JSP </a:t>
            </a:r>
            <a:r>
              <a:rPr lang="ko-KR" altLang="en-US" dirty="0"/>
              <a:t>페이지와 관련된 정보를 </a:t>
            </a:r>
            <a:r>
              <a:rPr lang="en-US" altLang="ko-KR" dirty="0"/>
              <a:t>JSP</a:t>
            </a:r>
            <a:r>
              <a:rPr lang="ko-KR" altLang="en-US" dirty="0"/>
              <a:t>컨테이너에 지시하는 메시지</a:t>
            </a:r>
            <a:endParaRPr lang="en-US" altLang="ko-KR" dirty="0"/>
          </a:p>
          <a:p>
            <a:pPr lvl="1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D82FC2F9-D5D3-4F18-9799-A606A833A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개요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64" y="2810632"/>
            <a:ext cx="7848872" cy="195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061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페이지에 대한 정보를 설정하는 태그</a:t>
            </a:r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페이지의 </a:t>
            </a:r>
            <a:r>
              <a:rPr lang="ko-KR" altLang="en-US" dirty="0" err="1"/>
              <a:t>어디에서든</a:t>
            </a:r>
            <a:r>
              <a:rPr lang="ko-KR" altLang="en-US" dirty="0"/>
              <a:t> 선언할 수 있지만 일반적으로 </a:t>
            </a:r>
            <a:r>
              <a:rPr lang="en-US" altLang="ko-KR" dirty="0"/>
              <a:t>JSP </a:t>
            </a:r>
            <a:r>
              <a:rPr lang="ko-KR" altLang="en-US" dirty="0"/>
              <a:t>페이지의 최상단에 선언하는 것을 권장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8F5AC328-A3E2-4263-9C3F-6FF48E50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page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디렉티브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태그의 기능과 사용법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94" y="2924944"/>
            <a:ext cx="8248650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28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속성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ACA100DF-599B-422A-8574-018D40A29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page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디렉티브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태그의 기능과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1628800"/>
            <a:ext cx="8248650" cy="490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71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JSP Files </a:t>
            </a:r>
            <a:r>
              <a:rPr lang="ko-KR" altLang="en-US" dirty="0"/>
              <a:t>생성시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xmlns="" id="{10D3A48E-6DF9-4F2E-AAED-224F2C0C6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page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디렉티브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태그의 기능과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700808"/>
            <a:ext cx="7776864" cy="302360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87624" y="1700808"/>
            <a:ext cx="6768752" cy="504056"/>
          </a:xfrm>
          <a:prstGeom prst="rect">
            <a:avLst/>
          </a:prstGeom>
          <a:noFill/>
          <a:ln>
            <a:solidFill>
              <a:srgbClr val="FED2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319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language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페이지에서 사용할 프로그래밍 언어를 설정하는 데 사용</a:t>
            </a:r>
            <a:endParaRPr lang="en-US" altLang="ko-KR" dirty="0"/>
          </a:p>
          <a:p>
            <a:pPr lvl="1"/>
            <a:r>
              <a:rPr lang="ko-KR" altLang="en-US" dirty="0"/>
              <a:t>기본 값은 </a:t>
            </a:r>
            <a:r>
              <a:rPr lang="en-US" altLang="ko-KR" dirty="0"/>
              <a:t>java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31167ABE-6118-4FA6-8E56-C877E1346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page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디렉티브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태그의 기능과 사용법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279067"/>
            <a:ext cx="7632848" cy="13441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789318"/>
            <a:ext cx="7776864" cy="302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7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contentType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페이지의 콘텐츠 유형</a:t>
            </a:r>
            <a:r>
              <a:rPr lang="en-US" altLang="ko-KR" dirty="0"/>
              <a:t>(MIME-type)</a:t>
            </a:r>
            <a:r>
              <a:rPr lang="ko-KR" altLang="en-US" dirty="0"/>
              <a:t>을 설정하는 데 사용</a:t>
            </a:r>
            <a:endParaRPr lang="en-US" altLang="ko-KR" dirty="0"/>
          </a:p>
          <a:p>
            <a:pPr lvl="1"/>
            <a:r>
              <a:rPr lang="ko-KR" altLang="en-US" dirty="0"/>
              <a:t>콘텐츠 유형</a:t>
            </a:r>
            <a:endParaRPr lang="en-US" altLang="ko-KR" dirty="0"/>
          </a:p>
          <a:p>
            <a:pPr lvl="2"/>
            <a:r>
              <a:rPr lang="en-US" altLang="ko-KR" dirty="0"/>
              <a:t>text/html, text/xml, text/plain </a:t>
            </a:r>
            <a:r>
              <a:rPr lang="ko-KR" altLang="en-US" dirty="0"/>
              <a:t>등</a:t>
            </a:r>
            <a:endParaRPr lang="en-US" altLang="ko-KR" dirty="0"/>
          </a:p>
          <a:p>
            <a:pPr lvl="2"/>
            <a:r>
              <a:rPr lang="ko-KR" altLang="en-US" dirty="0"/>
              <a:t>기본 값은 </a:t>
            </a:r>
            <a:r>
              <a:rPr lang="en-US" altLang="ko-KR" dirty="0"/>
              <a:t>text/html</a:t>
            </a:r>
            <a:endParaRPr lang="ko-KR" altLang="en-US" dirty="0"/>
          </a:p>
          <a:p>
            <a:pPr lvl="1"/>
            <a:r>
              <a:rPr lang="en-US" altLang="ko-KR" dirty="0"/>
              <a:t>HTML</a:t>
            </a:r>
            <a:r>
              <a:rPr lang="ko-KR" altLang="en-US" dirty="0"/>
              <a:t>을 출력하는 </a:t>
            </a:r>
            <a:r>
              <a:rPr lang="en-US" altLang="ko-KR" dirty="0"/>
              <a:t>JSP </a:t>
            </a:r>
            <a:r>
              <a:rPr lang="ko-KR" altLang="en-US" dirty="0"/>
              <a:t>페이지는 </a:t>
            </a:r>
            <a:r>
              <a:rPr lang="en-US" altLang="ko-KR" dirty="0" err="1"/>
              <a:t>contentType</a:t>
            </a:r>
            <a:r>
              <a:rPr lang="ko-KR" altLang="en-US" dirty="0"/>
              <a:t>을 사용할 필요가 없음</a:t>
            </a:r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xmlns="" id="{AFC362C9-B636-4BA4-9B5A-1B305A35E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page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디렉티브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태그의 기능과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059" y="3284984"/>
            <a:ext cx="7488832" cy="11824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32" y="4520885"/>
            <a:ext cx="7626485" cy="126982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549" y="5994967"/>
            <a:ext cx="7776864" cy="302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285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>
            <a:extLst>
              <a:ext uri="{FF2B5EF4-FFF2-40B4-BE49-F238E27FC236}">
                <a16:creationId xmlns:a16="http://schemas.microsoft.com/office/drawing/2014/main" xmlns="" id="{6A14A4BC-FA0A-4300-8CDC-BDFD81AF9C9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857" y="2384601"/>
            <a:ext cx="3914286" cy="2809524"/>
          </a:xfrm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xmlns="" id="{13DA2AA5-8850-4C58-8557-A97B4347C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page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디렉티브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태그의 기능과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3" y="904440"/>
            <a:ext cx="8210550" cy="533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37" y="1844824"/>
            <a:ext cx="8315325" cy="41338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5D143E54-2907-4421-B43C-53306BD87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376" y="2996952"/>
            <a:ext cx="3914286" cy="2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7444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720</TotalTime>
  <Words>514</Words>
  <Application>Microsoft Office PowerPoint</Application>
  <PresentationFormat>화면 슬라이드 쇼(4:3)</PresentationFormat>
  <Paragraphs>87</Paragraphs>
  <Slides>28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9" baseType="lpstr">
      <vt:lpstr>HY견고딕</vt:lpstr>
      <vt:lpstr>HY견명조</vt:lpstr>
      <vt:lpstr>HY헤드라인M</vt:lpstr>
      <vt:lpstr>굴림</vt:lpstr>
      <vt:lpstr>돋움</vt:lpstr>
      <vt:lpstr>맑은 고딕</vt:lpstr>
      <vt:lpstr>휴먼둥근헤드라인</vt:lpstr>
      <vt:lpstr>휴먼옛체</vt:lpstr>
      <vt:lpstr>Arial</vt:lpstr>
      <vt:lpstr>Wingdings</vt:lpstr>
      <vt:lpstr>1_마스터</vt:lpstr>
      <vt:lpstr>디렉티브 태그</vt:lpstr>
      <vt:lpstr>PowerPoint 프레젠테이션</vt:lpstr>
      <vt:lpstr>1. 디렉티브 태그의 개요</vt:lpstr>
      <vt:lpstr>2. page 디렉티브 태그의 기능과 사용법</vt:lpstr>
      <vt:lpstr>2. page 디렉티브 태그의 기능과 사용법</vt:lpstr>
      <vt:lpstr>2. page 디렉티브 태그의 기능과 사용법</vt:lpstr>
      <vt:lpstr>2. page 디렉티브 태그의 기능과 사용법</vt:lpstr>
      <vt:lpstr>2. page 디렉티브 태그의 기능과 사용법</vt:lpstr>
      <vt:lpstr>2. page 디렉티브 태그의 기능과 사용법</vt:lpstr>
      <vt:lpstr>2. page 디렉티브 태그의 기능과 사용법</vt:lpstr>
      <vt:lpstr>2. page 디렉티브 태그의 기능과 사용법</vt:lpstr>
      <vt:lpstr>2. page 디렉티브 태그의 기능과 사용법</vt:lpstr>
      <vt:lpstr>3. include 디렉티브 태그의 기능과 사용법</vt:lpstr>
      <vt:lpstr>3. include 디렉티브 태그의 기능과 사용법</vt:lpstr>
      <vt:lpstr>3. include 디렉티브 태그의 기능과 사용법</vt:lpstr>
      <vt:lpstr>3. include 디렉티브 태그의 기능과 사용법</vt:lpstr>
      <vt:lpstr>3. include 디렉티브 태그의 기능과 사용법</vt:lpstr>
      <vt:lpstr>4. taglib 디렉티브 태그의 기능과 사용법</vt:lpstr>
      <vt:lpstr>4. taglib 디렉티브 태그의 기능과 사용법</vt:lpstr>
      <vt:lpstr>5. [웹 쇼핑몰] 한글 출력 및 페이지 모듈화하기</vt:lpstr>
      <vt:lpstr>5. [웹 쇼핑몰] 한글 출력 및 페이지 모듈화하기</vt:lpstr>
      <vt:lpstr>5. [웹 쇼핑몰] 한글 출력 및 페이지 모듈화하기</vt:lpstr>
      <vt:lpstr>5. [웹 쇼핑몰] 한글 출력 및 페이지 모듈화하기</vt:lpstr>
      <vt:lpstr>5. [웹 쇼핑몰] 한글 출력 및 페이지 모듈화하기</vt:lpstr>
      <vt:lpstr>5. [웹 쇼핑몰] 한글 출력 및 페이지 모듈화하기</vt:lpstr>
      <vt:lpstr>5. [웹 쇼핑몰] 한글 출력 및 페이지 모듈화하기</vt:lpstr>
      <vt:lpstr>5. [웹 쇼핑몰] 한글 출력 및 페이지 모듈화하기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이 병숙</cp:lastModifiedBy>
  <cp:revision>274</cp:revision>
  <dcterms:created xsi:type="dcterms:W3CDTF">2011-01-05T15:14:06Z</dcterms:created>
  <dcterms:modified xsi:type="dcterms:W3CDTF">2019-09-17T14:35:56Z</dcterms:modified>
</cp:coreProperties>
</file>