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877" r:id="rId3"/>
    <p:sldId id="881" r:id="rId4"/>
    <p:sldId id="882" r:id="rId5"/>
    <p:sldId id="883" r:id="rId6"/>
    <p:sldId id="884" r:id="rId7"/>
    <p:sldId id="885" r:id="rId8"/>
    <p:sldId id="886" r:id="rId9"/>
    <p:sldId id="887" r:id="rId10"/>
    <p:sldId id="888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20" r:id="rId41"/>
    <p:sldId id="921" r:id="rId42"/>
    <p:sldId id="922" r:id="rId43"/>
    <p:sldId id="923" r:id="rId44"/>
    <p:sldId id="924" r:id="rId45"/>
    <p:sldId id="925" r:id="rId46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0" autoAdjust="0"/>
    <p:restoredTop sz="94362" autoAdjust="0"/>
  </p:normalViewPr>
  <p:slideViewPr>
    <p:cSldViewPr>
      <p:cViewPr varScale="1">
        <p:scale>
          <a:sx n="106" d="100"/>
          <a:sy n="106" d="100"/>
        </p:scale>
        <p:origin x="1914" y="10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2019-08-24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개요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생명주기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7A2974C-7739-4357-8BA1-6512988C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B27DF8D-6619-4678-A754-8FFFF9CE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0648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8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개발 환경 도구</a:t>
            </a:r>
            <a:endParaRPr lang="en-US" altLang="ko-KR" dirty="0"/>
          </a:p>
          <a:p>
            <a:pPr lvl="1"/>
            <a:r>
              <a:rPr lang="ko-KR" altLang="en-US" dirty="0"/>
              <a:t>자바 개발환경 </a:t>
            </a:r>
            <a:r>
              <a:rPr lang="en-US" altLang="ko-KR" dirty="0"/>
              <a:t>: JDK</a:t>
            </a:r>
          </a:p>
          <a:p>
            <a:pPr lvl="1"/>
            <a:r>
              <a:rPr lang="ko-KR" altLang="en-US" dirty="0"/>
              <a:t>웹서버 </a:t>
            </a:r>
            <a:r>
              <a:rPr lang="en-US" altLang="ko-KR" dirty="0"/>
              <a:t>: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ko-KR" altLang="en-US" dirty="0"/>
              <a:t>통합 개발 환경 </a:t>
            </a:r>
            <a:r>
              <a:rPr lang="en-US" altLang="ko-KR" dirty="0"/>
              <a:t>:</a:t>
            </a:r>
            <a:r>
              <a:rPr lang="ko-KR" altLang="en-US" dirty="0"/>
              <a:t>이클립스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E7A18D-D4D2-45D7-9F89-F0CB92B2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741682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자바 설치하고 환경 설정하기</a:t>
            </a:r>
            <a:endParaRPr lang="en-US" altLang="ko-KR" dirty="0"/>
          </a:p>
          <a:p>
            <a:pPr lvl="1"/>
            <a:r>
              <a:rPr lang="ko-KR" altLang="en-US" kern="0" dirty="0">
                <a:solidFill>
                  <a:srgbClr val="000000"/>
                </a:solidFill>
              </a:rPr>
              <a:t>자바 개발 키트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JDK(Java Development Kit)</a:t>
            </a:r>
            <a:endParaRPr lang="ko-KR" altLang="en-US" dirty="0"/>
          </a:p>
          <a:p>
            <a:pPr lvl="1"/>
            <a:r>
              <a:rPr lang="ko-KR" altLang="en-US" kern="0" dirty="0">
                <a:solidFill>
                  <a:srgbClr val="000000"/>
                </a:solidFill>
              </a:rPr>
              <a:t>자바 실행 환경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JRE(Java Runtime Environment)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01C743-8982-4622-9860-C023ED33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6145" name="_x210206752" descr="EMB000018a849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381642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3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오라클 사이트에 접속하기</a:t>
            </a:r>
            <a:endParaRPr lang="en-US" altLang="ko-KR" dirty="0"/>
          </a:p>
          <a:p>
            <a:pPr lvl="2"/>
            <a:r>
              <a:rPr lang="en-US" altLang="ko-KR" dirty="0"/>
              <a:t>http://www.oracle.com/kr/java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E4B885-742A-4D88-B6B8-1E489EAE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7169" name="_x48535360" descr="EMB000018a84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75" y="2780928"/>
            <a:ext cx="4036095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641" y="12875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7171" name="_x48535360" descr="EMB000018a849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19" y="2780928"/>
            <a:ext cx="4219475" cy="32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898628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2.JDK </a:t>
            </a:r>
            <a:r>
              <a:rPr lang="ko-KR" altLang="en-US" dirty="0"/>
              <a:t>선택하기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라이선스 동의 및 운영체제 버전에 맞는 설치 파일 선택하기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946C1F-1EC0-4E57-B6BD-F5D89E8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6873" y="2446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193" name="_x48535360" descr="EMB000018a849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07" y="4005064"/>
            <a:ext cx="4106863" cy="2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9673" y="12875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195" name="_x48535440" descr="EMB000018a8499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61" y="1472209"/>
            <a:ext cx="4106863" cy="24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07951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자바 설치하기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823FBA-7288-42BB-AC77-588ED1F3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16475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7496408" descr="EMB00001e3c5c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0" y="2102634"/>
            <a:ext cx="4080453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17497608" descr="EMB00001e3c5c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523" y="2083880"/>
            <a:ext cx="4290790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17497368" descr="EMB00001e3c5c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34259"/>
            <a:ext cx="4068095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98" y="942755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5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자바 설치 위치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86D4AF-B870-4E6B-934F-549E6F04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1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0241" name="_x116123648" descr="EMB000018a849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53310"/>
            <a:ext cx="5472608" cy="22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[</a:t>
            </a:r>
            <a:r>
              <a:rPr lang="ko-KR" altLang="en-US" dirty="0"/>
              <a:t>환경 변수</a:t>
            </a:r>
            <a:r>
              <a:rPr lang="en-US" altLang="ko-KR" dirty="0"/>
              <a:t>] </a:t>
            </a:r>
            <a:r>
              <a:rPr lang="ko-KR" altLang="en-US" dirty="0"/>
              <a:t>대화상자 열기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2E0F50-D490-47C0-8106-FF867212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9" y="179159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1265" name="_x316297576" descr="EMB000018a849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0" y="2060848"/>
            <a:ext cx="7108434" cy="40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97859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자바 환경 변수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565DA2-317C-427B-B907-AA115598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9" y="9697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2289" name="_x210300720" descr="EMB000018a849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47076"/>
            <a:ext cx="6768752" cy="46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8720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5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자바에 설정한 환경 변수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496C94-F3E4-44F3-8102-57DB536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3" y="481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3313" name="_x316297656" descr="EMB000018a849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68132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951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179EC9-C880-4310-8BB5-61D6DEA36D93}"/>
              </a:ext>
            </a:extLst>
          </p:cNvPr>
          <p:cNvSpPr/>
          <p:nvPr/>
        </p:nvSpPr>
        <p:spPr>
          <a:xfrm>
            <a:off x="1087060" y="1155049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0C793EB3-440C-4247-96D7-06FEFF4152E4}"/>
              </a:ext>
            </a:extLst>
          </p:cNvPr>
          <p:cNvSpPr txBox="1"/>
          <p:nvPr/>
        </p:nvSpPr>
        <p:spPr bwMode="auto">
          <a:xfrm>
            <a:off x="1683837" y="1249874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이해하기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74CD31-BF8A-404E-B363-1815188385BA}"/>
              </a:ext>
            </a:extLst>
          </p:cNvPr>
          <p:cNvSpPr/>
          <p:nvPr/>
        </p:nvSpPr>
        <p:spPr>
          <a:xfrm>
            <a:off x="755576" y="112474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635BFB-0E90-4908-8D89-928DE4D56A3C}"/>
              </a:ext>
            </a:extLst>
          </p:cNvPr>
          <p:cNvSpPr txBox="1"/>
          <p:nvPr/>
        </p:nvSpPr>
        <p:spPr>
          <a:xfrm>
            <a:off x="879457" y="1205394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0607668C-84D6-4A78-8A81-16F0A5C1BD5E}"/>
              </a:ext>
            </a:extLst>
          </p:cNvPr>
          <p:cNvSpPr/>
          <p:nvPr/>
        </p:nvSpPr>
        <p:spPr>
          <a:xfrm>
            <a:off x="1059502" y="1803122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C0A8F129-DFB5-41CC-A1A3-36627220DCD5}"/>
              </a:ext>
            </a:extLst>
          </p:cNvPr>
          <p:cNvSpPr txBox="1"/>
          <p:nvPr/>
        </p:nvSpPr>
        <p:spPr bwMode="auto">
          <a:xfrm>
            <a:off x="1683837" y="189794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xmlns="" id="{8EA7DCCE-EAAA-4A91-8FCD-B6647EED91CE}"/>
              </a:ext>
            </a:extLst>
          </p:cNvPr>
          <p:cNvSpPr/>
          <p:nvPr/>
        </p:nvSpPr>
        <p:spPr>
          <a:xfrm>
            <a:off x="755576" y="177281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3CBAF-0D9A-48E8-8B23-5E54A35CD307}"/>
              </a:ext>
            </a:extLst>
          </p:cNvPr>
          <p:cNvSpPr txBox="1"/>
          <p:nvPr/>
        </p:nvSpPr>
        <p:spPr>
          <a:xfrm>
            <a:off x="879457" y="1853467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0D84BDB-03E5-48FA-A8D3-DCFD39CB59D0}"/>
              </a:ext>
            </a:extLst>
          </p:cNvPr>
          <p:cNvSpPr/>
          <p:nvPr/>
        </p:nvSpPr>
        <p:spPr>
          <a:xfrm>
            <a:off x="1087060" y="245119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16A9CE2-7A18-4FC0-9ECA-F1EFF4FFDF86}"/>
              </a:ext>
            </a:extLst>
          </p:cNvPr>
          <p:cNvSpPr txBox="1"/>
          <p:nvPr/>
        </p:nvSpPr>
        <p:spPr bwMode="auto">
          <a:xfrm>
            <a:off x="1683837" y="254601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생성하기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xmlns="" id="{C4B585F2-7552-4961-8664-08AE6D46097C}"/>
              </a:ext>
            </a:extLst>
          </p:cNvPr>
          <p:cNvSpPr/>
          <p:nvPr/>
        </p:nvSpPr>
        <p:spPr>
          <a:xfrm>
            <a:off x="755576" y="242088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C8F98B-CB44-4C5B-B3F9-5C6BDBB51677}"/>
              </a:ext>
            </a:extLst>
          </p:cNvPr>
          <p:cNvSpPr txBox="1"/>
          <p:nvPr/>
        </p:nvSpPr>
        <p:spPr>
          <a:xfrm>
            <a:off x="879457" y="2501540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0711DDA-531B-42EC-BF4E-35E1F835F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50316"/>
            <a:ext cx="7929323" cy="23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서버와 통합 개발 환경 설치하기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endParaRPr lang="en-US" altLang="ko-KR" dirty="0"/>
          </a:p>
          <a:p>
            <a:pPr lvl="2"/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/>
              <a:t>아파치 소프트웨어재단</a:t>
            </a:r>
            <a:r>
              <a:rPr lang="en-US" altLang="ko-KR" dirty="0"/>
              <a:t>(Apache Software Foundation)</a:t>
            </a:r>
            <a:r>
              <a:rPr lang="ko-KR" altLang="en-US" dirty="0"/>
              <a:t>에서 개발한 웹 애플리케이션 서버</a:t>
            </a:r>
            <a:endParaRPr lang="en-US" altLang="ko-KR" dirty="0"/>
          </a:p>
          <a:p>
            <a:pPr lvl="3"/>
            <a:r>
              <a:rPr lang="ko-KR" altLang="en-US" dirty="0"/>
              <a:t>자바 만들어진 웹 페이지를 구동하기 위한 엔진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통합 개발 환경</a:t>
            </a:r>
            <a:endParaRPr lang="en-US" altLang="ko-KR" dirty="0"/>
          </a:p>
          <a:p>
            <a:pPr lvl="2"/>
            <a:r>
              <a:rPr lang="ko-KR" altLang="en-US" dirty="0"/>
              <a:t>이클립스</a:t>
            </a:r>
            <a:endParaRPr lang="en-US" altLang="ko-KR" dirty="0"/>
          </a:p>
          <a:p>
            <a:pPr lvl="3"/>
            <a:r>
              <a:rPr lang="ko-KR" altLang="en-US" dirty="0"/>
              <a:t>자바 통합 개발 환경</a:t>
            </a:r>
            <a:r>
              <a:rPr lang="en-US" altLang="ko-KR" dirty="0"/>
              <a:t>(IDE) </a:t>
            </a:r>
            <a:r>
              <a:rPr lang="ko-KR" altLang="en-US" dirty="0"/>
              <a:t>중 가장 많이 사용되는 개발 도구</a:t>
            </a:r>
            <a:endParaRPr lang="en-US" altLang="ko-KR" dirty="0"/>
          </a:p>
          <a:p>
            <a:pPr lvl="3"/>
            <a:r>
              <a:rPr lang="ko-KR" altLang="en-US" dirty="0"/>
              <a:t>자바를 기반으로 애플리케이션을 개발하기 위해 이클립스를 사용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F490F0-F933-4200-B10D-025F5707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5557" y="27655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996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아파치 사이트에 접속 및 다운로드하기</a:t>
            </a:r>
          </a:p>
          <a:p>
            <a:pPr lvl="2"/>
            <a:r>
              <a:rPr lang="en-US" altLang="ko-KR" dirty="0"/>
              <a:t>Http://tomcat.apache.org</a:t>
            </a:r>
          </a:p>
          <a:p>
            <a:pPr lvl="1"/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F89E70F6-88C7-4BC5-97F9-D13BA9B8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31818"/>
            <a:ext cx="8474901" cy="504825"/>
          </a:xfrm>
          <a:prstGeom prst="rect">
            <a:avLst/>
          </a:prstGeom>
        </p:spPr>
      </p:pic>
      <p:pic>
        <p:nvPicPr>
          <p:cNvPr id="5" name="_x210300800" descr="EMB000018a849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2732923"/>
            <a:ext cx="4106863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16297656" descr="EMB000018a8499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29" y="2721438"/>
            <a:ext cx="4106863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7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</a:t>
            </a:r>
            <a:r>
              <a:rPr lang="en-US" altLang="ko-KR" dirty="0"/>
              <a:t>apache-tomcat-9.0.2-windows-x64.zip</a:t>
            </a:r>
            <a:r>
              <a:rPr lang="ko-KR" altLang="en-US" dirty="0"/>
              <a:t>의 압축을 풀고 하위에 있는 </a:t>
            </a:r>
            <a:r>
              <a:rPr lang="en-US" altLang="ko-KR" dirty="0"/>
              <a:t>apache-tomcat-9.0.2 </a:t>
            </a:r>
            <a:r>
              <a:rPr lang="ko-KR" altLang="en-US" dirty="0"/>
              <a:t>폴더를 </a:t>
            </a:r>
            <a:r>
              <a:rPr lang="en-US" altLang="ko-KR" dirty="0"/>
              <a:t>C </a:t>
            </a:r>
            <a:r>
              <a:rPr lang="ko-KR" altLang="en-US" dirty="0"/>
              <a:t>드라이브로 </a:t>
            </a:r>
            <a:r>
              <a:rPr lang="ko-KR" altLang="en-US" dirty="0" smtClean="0"/>
              <a:t>옮겨둡니다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(C:\ </a:t>
            </a:r>
            <a:r>
              <a:rPr lang="ko-KR" altLang="en-US" dirty="0"/>
              <a:t>경로에 바로 압축을 풀어도 됩니다</a:t>
            </a:r>
            <a:r>
              <a:rPr lang="en-US" altLang="ko-KR" dirty="0"/>
              <a:t>).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E898C4-FD31-43BE-93A8-1A1CDA2B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5361" name="_x210300720" descr="EMB000018a849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0405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27564"/>
            <a:ext cx="847490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이클립스 사이트에 접속하기</a:t>
            </a:r>
          </a:p>
          <a:p>
            <a:pPr lvl="2"/>
            <a:r>
              <a:rPr lang="en-US" altLang="ko-KR" dirty="0"/>
              <a:t>http://www.eclipse.org/downloads/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B3F472-77E8-481B-8B8B-48585CBB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20076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5" name="_x210300720" descr="EMB000018a8499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73" y="2530735"/>
            <a:ext cx="5544616" cy="33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1023" y="23013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2923" y="38594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31818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54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이클립스 설치 파일 다운로드하기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8AAD9A-510F-48CE-A9B4-3A644474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20076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1023" y="23013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7" name="_x115456848" descr="EMB000018a849a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15" y="2223219"/>
            <a:ext cx="4116512" cy="278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2923" y="38594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9" name="_x316297576" descr="EMB000018a849a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89" y="2253499"/>
            <a:ext cx="3854443" cy="27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79959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설치 완료하고 실행하기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E6E988-915F-4BA2-A4E7-FF2EE5B8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6912" y="22956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7409" name="_x115456848" descr="EMB000018a849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5655"/>
            <a:ext cx="6105349" cy="25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31818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2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이클립스 작업 공간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B843C6-C83A-4372-AB81-3BEA71D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8433" name="_x115456848" descr="EMB000018a849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32939"/>
            <a:ext cx="5688632" cy="21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69867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이클립스 실행 화면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933683-729B-4ACE-B964-DE7A0B6F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9371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9457" name="_x116123648" descr="DRW000018a84a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336704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79959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[Server</a:t>
            </a:r>
            <a:r>
              <a:rPr lang="en-US" altLang="ko-KR" dirty="0"/>
              <a:t>] </a:t>
            </a:r>
            <a:r>
              <a:rPr lang="ko-KR" altLang="en-US" dirty="0"/>
              <a:t>프로젝트 생성하기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37F678-E6E1-4B00-A85D-2C76E3B1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207963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0481" name="_x115456848" descr="EMB000018a849a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82" b="36548"/>
          <a:stretch>
            <a:fillRect/>
          </a:stretch>
        </p:blipFill>
        <p:spPr bwMode="auto">
          <a:xfrm>
            <a:off x="1547664" y="2079630"/>
            <a:ext cx="4464496" cy="39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79959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웹 서버 유형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F414B-FDD8-4C03-AB49-DECDEF4D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1505" name="_x115456848" descr="EMB000018a849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7" y="2182847"/>
            <a:ext cx="336313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1507" name="_x48535360" descr="EMB000018a849a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83" b="9528"/>
          <a:stretch>
            <a:fillRect/>
          </a:stretch>
        </p:blipFill>
        <p:spPr bwMode="auto">
          <a:xfrm>
            <a:off x="4932040" y="2204864"/>
            <a:ext cx="2808312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83963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인터넷과 웹의 개요</a:t>
            </a:r>
            <a:endParaRPr lang="en-US" altLang="ko-KR" dirty="0"/>
          </a:p>
          <a:p>
            <a:pPr lvl="1"/>
            <a:r>
              <a:rPr lang="ko-KR" altLang="en-US" dirty="0"/>
              <a:t>인터넷</a:t>
            </a:r>
            <a:endParaRPr lang="en-US" altLang="ko-KR" dirty="0"/>
          </a:p>
          <a:p>
            <a:pPr lvl="2"/>
            <a:r>
              <a:rPr lang="ko-KR" altLang="en-US" dirty="0"/>
              <a:t>컴퓨터가 서로 연결되어 </a:t>
            </a:r>
            <a:r>
              <a:rPr lang="en-US" altLang="ko-KR" dirty="0"/>
              <a:t>TCP/IP</a:t>
            </a:r>
            <a:r>
              <a:rPr lang="ko-KR" altLang="en-US" dirty="0"/>
              <a:t>라는 통신 프로토콜을 이용하여 정보를 주고받는 전 세계의 컴퓨터 네트워크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웹</a:t>
            </a:r>
            <a:endParaRPr lang="en-US" altLang="ko-KR" dirty="0"/>
          </a:p>
          <a:p>
            <a:pPr lvl="2"/>
            <a:r>
              <a:rPr lang="ko-KR" altLang="en-US" dirty="0"/>
              <a:t>인터넷에 연결된 컴퓨터들을 통해 사람들이 정보를 공유할 수 있는 정보 공간</a:t>
            </a:r>
            <a:endParaRPr lang="en-US" altLang="ko-KR" dirty="0"/>
          </a:p>
          <a:p>
            <a:pPr lvl="2"/>
            <a:r>
              <a:rPr lang="ko-KR" altLang="en-US" dirty="0"/>
              <a:t>월드 와이드 웹</a:t>
            </a:r>
            <a:r>
              <a:rPr lang="en-US" altLang="ko-KR" dirty="0"/>
              <a:t>(world wide web)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FC15975-AA7C-4C0C-94D5-A99848B6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4064496" cy="28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웹 서버 위치와 </a:t>
            </a:r>
            <a:r>
              <a:rPr lang="en-US" altLang="ko-KR" dirty="0"/>
              <a:t>JRE </a:t>
            </a:r>
            <a:r>
              <a:rPr lang="ko-KR" altLang="en-US" dirty="0"/>
              <a:t>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9CA94B-F94A-4E80-9D8C-09015103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2529" name="_x48535440" descr="EMB000018a849a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50346"/>
            <a:ext cx="4176464" cy="33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2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연동 확인하기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7E3085D-F688-4B4B-930F-3479D83F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3553" name="_x115456688" descr="EMB000018a849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4150"/>
            <a:ext cx="540067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9913" y="234199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3555" name="_x48535360" descr="EMB000018a849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20507"/>
            <a:ext cx="3941763" cy="31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13" y="931818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7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만들고 실행하기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0419C779-1D50-4E80-8B20-2395F8F9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609" y="16475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16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98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동적 웹 프로젝트의 구조 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867759A-FAE8-485E-8D8B-33A1D62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99593" y="1863607"/>
            <a:ext cx="7400037" cy="4392339"/>
            <a:chOff x="899593" y="1863607"/>
            <a:chExt cx="7400037" cy="439233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899593" y="1863607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sz="180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3" y="1863607"/>
              <a:ext cx="7400037" cy="439233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4168" y="3501008"/>
              <a:ext cx="1800200" cy="31203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84168" y="4005063"/>
              <a:ext cx="1728192" cy="21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45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동적 웹 프로젝트 생성하기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F3CB90-C355-406D-9E67-C6249AD7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5" name="_x48535360" descr="EMB000018a849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1" b="75136"/>
          <a:stretch>
            <a:fillRect/>
          </a:stretch>
        </p:blipFill>
        <p:spPr bwMode="auto">
          <a:xfrm>
            <a:off x="1691680" y="2564904"/>
            <a:ext cx="5593283" cy="20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9585" y="44999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7945" y="24642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1906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0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프로젝트명 설정하기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1EA9707A-5B07-4190-BB44-18EC0658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9585" y="44999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7" name="_x48535360" descr="EMB000018a849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66" y="2454587"/>
            <a:ext cx="3528392" cy="38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7945" y="24642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9" name="_x210300720" descr="EMB000018a849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26" y="3212976"/>
            <a:ext cx="22133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71263"/>
            <a:ext cx="8181975" cy="504825"/>
          </a:xfrm>
          <a:prstGeom prst="rect">
            <a:avLst/>
          </a:prstGeom>
        </p:spPr>
      </p:pic>
      <p:sp>
        <p:nvSpPr>
          <p:cNvPr id="2" name="모서리가 둥근 사각형 설명선 1"/>
          <p:cNvSpPr/>
          <p:nvPr/>
        </p:nvSpPr>
        <p:spPr>
          <a:xfrm>
            <a:off x="5491950" y="2659980"/>
            <a:ext cx="2195137" cy="456986"/>
          </a:xfrm>
          <a:prstGeom prst="wedgeRoundRectCallout">
            <a:avLst>
              <a:gd name="adj1" fmla="val -154102"/>
              <a:gd name="adj2" fmla="val 113430"/>
              <a:gd name="adj3" fmla="val 16667"/>
            </a:avLst>
          </a:prstGeom>
          <a:solidFill>
            <a:srgbClr val="FFD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JSPBook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900836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JSP </a:t>
            </a:r>
            <a:r>
              <a:rPr lang="ko-KR" altLang="en-US" dirty="0"/>
              <a:t>파일 생성하기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76D2E1-3A4E-4E91-9551-7D15C54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5617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7649" name="_x210300800" descr="EMB000018a849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982" y="2420888"/>
            <a:ext cx="6728036" cy="408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7483" y="36906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96856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2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JSP </a:t>
            </a:r>
            <a:r>
              <a:rPr lang="ko-KR" altLang="en-US" dirty="0"/>
              <a:t>페이지 코드 작성하기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1FD676-6E31-440E-987E-932BA369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5617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7483" y="36906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7651" name="_x210300720" descr="EMB000018a849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3133"/>
            <a:ext cx="5056255" cy="24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DEC616-76D5-4600-9558-B204FE98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8673" name="_x316297736" descr="EMB000018a849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80" y="2431105"/>
            <a:ext cx="6372708" cy="424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86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실행 결과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6984E6-C0B0-4A86-9A35-64A896EA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697" name="_x210300800" descr="EMB000018a849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6" y="2378827"/>
            <a:ext cx="5616624" cy="362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3509" y="6486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699" name="_x210300880" descr="EMB000018a849b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60" y="2409145"/>
            <a:ext cx="2766282" cy="25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03637" y="35240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701" name="_x210300880" descr="EMB000018a849b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917" y="5484998"/>
            <a:ext cx="4308475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6BB9202A-7266-4E30-8FF0-A40B69EAA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웹의 동작 원리</a:t>
            </a:r>
            <a:endParaRPr lang="en-US" altLang="ko-KR" dirty="0"/>
          </a:p>
          <a:p>
            <a:pPr lvl="1"/>
            <a:r>
              <a:rPr lang="ko-KR" altLang="en-US" dirty="0"/>
              <a:t>웹은 기본적으로 클라이언트</a:t>
            </a:r>
            <a:r>
              <a:rPr lang="en-US" altLang="ko-KR" dirty="0"/>
              <a:t>/</a:t>
            </a:r>
            <a:r>
              <a:rPr lang="ko-KR" altLang="en-US" dirty="0"/>
              <a:t>서버 방식으로 동작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널리 쓰이는 웹 서버</a:t>
            </a:r>
            <a:endParaRPr lang="en-US" altLang="ko-KR" dirty="0"/>
          </a:p>
          <a:p>
            <a:pPr lvl="2"/>
            <a:r>
              <a:rPr lang="ko-KR" altLang="en-US" dirty="0"/>
              <a:t>아파치</a:t>
            </a:r>
            <a:r>
              <a:rPr lang="en-US" altLang="ko-KR" dirty="0"/>
              <a:t>(Apache), </a:t>
            </a:r>
            <a:r>
              <a:rPr lang="ko-KR" altLang="en-US" dirty="0" err="1"/>
              <a:t>톰캣</a:t>
            </a:r>
            <a:r>
              <a:rPr lang="en-US" altLang="ko-KR" dirty="0"/>
              <a:t>(Tomcat), IIS(Internet Information Server) </a:t>
            </a:r>
          </a:p>
          <a:p>
            <a:pPr marL="609585" lvl="1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1772D07C-8269-4C90-AB9B-7E8D9BBD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39953" y="28138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B1E9CAD-B03B-48A5-9394-B726054E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7" y="2348880"/>
            <a:ext cx="2892747" cy="21302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A4AB1E7-83A6-47C3-97C2-975E5E1C8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04864"/>
            <a:ext cx="3147219" cy="25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42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5CC985-C84A-4CF3-841D-1A2F6C79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7" y="1071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0721" name="_x316297736" descr="EMB000018a849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2" y="1844824"/>
            <a:ext cx="54006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29415"/>
            <a:ext cx="8449837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42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생성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동적 웹 프로젝트 생성하기</a:t>
            </a:r>
            <a:endParaRPr lang="en-US" altLang="ko-KR" dirty="0"/>
          </a:p>
          <a:p>
            <a:pPr lvl="2"/>
            <a:r>
              <a:rPr lang="ko-KR" altLang="en-US" dirty="0"/>
              <a:t>이클립스의 </a:t>
            </a:r>
            <a:r>
              <a:rPr lang="en-US" altLang="ko-KR" dirty="0"/>
              <a:t>[File]-[New]-[Dynamic Web Project]</a:t>
            </a:r>
            <a:r>
              <a:rPr lang="ko-KR" altLang="en-US" dirty="0"/>
              <a:t>를 선택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프로젝트명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41CFCE-9784-415D-85A2-50E82E6F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9265" y="28331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1747" name="_x210300800" descr="EMB000018a849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35733"/>
            <a:ext cx="3384376" cy="343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9593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1749" name="_x210300800" descr="EMB000018a849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5272529" y="2675221"/>
            <a:ext cx="2195137" cy="609763"/>
          </a:xfrm>
          <a:prstGeom prst="wedgeRoundRectCallout">
            <a:avLst>
              <a:gd name="adj1" fmla="val -151744"/>
              <a:gd name="adj2" fmla="val 160116"/>
              <a:gd name="adj3" fmla="val 16667"/>
            </a:avLst>
          </a:prstGeom>
          <a:solidFill>
            <a:srgbClr val="D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WebMarket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32696" y="6237313"/>
            <a:ext cx="723280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44854" y="4753679"/>
            <a:ext cx="2439114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36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[JSP </a:t>
            </a:r>
            <a:r>
              <a:rPr lang="ko-KR" altLang="en-US" dirty="0"/>
              <a:t>페이지 작성하기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3. JSP </a:t>
            </a:r>
            <a:r>
              <a:rPr lang="ko-KR" altLang="en-US" dirty="0"/>
              <a:t>파일 생성하기</a:t>
            </a:r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19E802A2-8B22-46B5-9DFF-DB0375C4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5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2769" name="_x316297736" descr="EMB000018a849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0281"/>
            <a:ext cx="3528392" cy="36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5724128" y="3657890"/>
            <a:ext cx="2195137" cy="609763"/>
          </a:xfrm>
          <a:prstGeom prst="wedgeRoundRectCallout">
            <a:avLst>
              <a:gd name="adj1" fmla="val -158032"/>
              <a:gd name="adj2" fmla="val 93624"/>
              <a:gd name="adj3" fmla="val 16667"/>
            </a:avLst>
          </a:prstGeom>
          <a:solidFill>
            <a:srgbClr val="D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welcome.jsp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3688" y="3212976"/>
            <a:ext cx="1152128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7884" y="5445224"/>
            <a:ext cx="828092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2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[JSP </a:t>
            </a:r>
            <a:r>
              <a:rPr lang="ko-KR" altLang="en-US" dirty="0"/>
              <a:t>페이지 작성하기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4. JSP </a:t>
            </a:r>
            <a:r>
              <a:rPr lang="ko-KR" altLang="en-US" dirty="0"/>
              <a:t>페이지 코드 작성하기</a:t>
            </a:r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xmlns="" id="{C251D481-E26D-4757-90A3-BD9FA791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5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259632" y="2145935"/>
            <a:ext cx="6840760" cy="3356301"/>
            <a:chOff x="1988097" y="2834878"/>
            <a:chExt cx="6219825" cy="26772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2859" y="2834878"/>
              <a:ext cx="6210300" cy="15811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8097" y="4378699"/>
              <a:ext cx="6219825" cy="113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641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실행하기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  <a:endParaRPr lang="en-US" altLang="ko-KR" dirty="0"/>
          </a:p>
          <a:p>
            <a:pPr lvl="2"/>
            <a:r>
              <a:rPr lang="ko-KR" altLang="en-US" dirty="0"/>
              <a:t>이클립스의 아래쪽 창 </a:t>
            </a:r>
            <a:r>
              <a:rPr lang="en-US" altLang="ko-KR" dirty="0"/>
              <a:t>[Servers] </a:t>
            </a:r>
            <a:r>
              <a:rPr lang="ko-KR" altLang="en-US" dirty="0"/>
              <a:t>탭에 있는 </a:t>
            </a:r>
            <a:r>
              <a:rPr lang="en-US" altLang="ko-KR" dirty="0"/>
              <a:t>Tomcat v9.0 Server at localhost</a:t>
            </a:r>
            <a:r>
              <a:rPr lang="ko-KR" altLang="en-US" dirty="0"/>
              <a:t>에서 마우스 오른쪽 버튼을 누르고 </a:t>
            </a:r>
            <a:r>
              <a:rPr lang="en-US" altLang="ko-KR" dirty="0"/>
              <a:t>[Add and Remove]</a:t>
            </a:r>
            <a:r>
              <a:rPr lang="ko-KR" altLang="en-US" dirty="0"/>
              <a:t>를 선택</a:t>
            </a:r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C89475-188C-415A-8C7E-C80CB306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47257" y="45473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3793" name="_x316297576" descr="EMB000018a849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4" y="2936203"/>
            <a:ext cx="4032448" cy="32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689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3795" name="_x316297576" descr="EMB000018a849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52550"/>
            <a:ext cx="3600400" cy="31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77982" y="4490674"/>
            <a:ext cx="953858" cy="30647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72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실행하기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6.</a:t>
            </a:r>
            <a:r>
              <a:rPr lang="ko-KR" altLang="en-US" dirty="0"/>
              <a:t>실행 결과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AC723E-E27F-4F99-A1F4-08BF5C9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[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웹 쇼핑몰</a:t>
            </a:r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]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561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4823" name="_x48535440" descr="EMB000018a849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79983"/>
            <a:ext cx="6624736" cy="4220397"/>
          </a:xfrm>
          <a:prstGeom prst="rect">
            <a:avLst/>
          </a:prstGeom>
          <a:noFill/>
          <a:ln>
            <a:solidFill>
              <a:srgbClr val="50C1B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15816" y="3284984"/>
            <a:ext cx="1944216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2032" y="3284984"/>
            <a:ext cx="2004223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25163" y="2575396"/>
            <a:ext cx="178885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9" y="5445224"/>
            <a:ext cx="792088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웹 페이지와 동적 웹 페이지</a:t>
            </a:r>
            <a:endParaRPr lang="en-US" altLang="ko-KR" dirty="0"/>
          </a:p>
          <a:p>
            <a:pPr lvl="1"/>
            <a:r>
              <a:rPr lang="ko-KR" altLang="en-US" dirty="0"/>
              <a:t>정적 웹 페이지</a:t>
            </a:r>
            <a:endParaRPr lang="en-US" altLang="ko-KR" dirty="0"/>
          </a:p>
          <a:p>
            <a:pPr lvl="2"/>
            <a:r>
              <a:rPr lang="ko-KR" altLang="en-US" dirty="0"/>
              <a:t>컴퓨터에 저장된 텍스트 파일을 그대로 보는 것</a:t>
            </a:r>
            <a:endParaRPr lang="en-US" altLang="ko-KR" dirty="0"/>
          </a:p>
          <a:p>
            <a:pPr lvl="2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동적 웹 페이지 </a:t>
            </a:r>
            <a:endParaRPr lang="en-US" altLang="ko-KR" dirty="0"/>
          </a:p>
          <a:p>
            <a:pPr lvl="2"/>
            <a:r>
              <a:rPr lang="ko-KR" altLang="en-US" dirty="0"/>
              <a:t>저장된 내용을 다른 변수로 가공 처리하여 보는 것</a:t>
            </a:r>
          </a:p>
          <a:p>
            <a:pPr lvl="2"/>
            <a:r>
              <a:rPr lang="en-US" altLang="ko-KR" dirty="0"/>
              <a:t>PHP(Personal Home Page), ASP(Active Server Page), JSP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CC3418-552B-4A49-84E1-CADE974A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</p:spTree>
    <p:extLst>
      <p:ext uri="{BB962C8B-B14F-4D97-AF65-F5344CB8AC3E}">
        <p14:creationId xmlns:p14="http://schemas.microsoft.com/office/powerpoint/2010/main" val="168781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웹 페이지의 동작 방식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083513B-D334-4D19-A895-73BC2EC4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7FCAFA9-1575-4F1F-9087-19DC41A0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8015808" cy="30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동적 웹 페이지의 동작 방식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551F2627-0043-46AA-9DFC-8A1CA0EE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3DFFD6E-7B92-4DFB-BCF7-366F8E67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772816"/>
            <a:ext cx="770485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0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프로그래밍과 </a:t>
            </a:r>
            <a:r>
              <a:rPr lang="en-US" altLang="ko-KR" dirty="0"/>
              <a:t>JSP</a:t>
            </a:r>
            <a:endParaRPr lang="ko-KR" altLang="en-US" dirty="0"/>
          </a:p>
          <a:p>
            <a:pPr lvl="1"/>
            <a:r>
              <a:rPr lang="ko-KR" altLang="en-US" dirty="0"/>
              <a:t>웹 프로그래밍 언어</a:t>
            </a:r>
            <a:endParaRPr lang="en-US" altLang="ko-KR" dirty="0"/>
          </a:p>
          <a:p>
            <a:pPr lvl="2"/>
            <a:r>
              <a:rPr lang="ko-KR" altLang="en-US" dirty="0"/>
              <a:t>클라이언트 측 실행 언어와 서버 측 실행 언어로 구분</a:t>
            </a:r>
            <a:endParaRPr lang="en-US" altLang="ko-KR" dirty="0"/>
          </a:p>
          <a:p>
            <a:pPr lvl="2"/>
            <a:r>
              <a:rPr lang="ko-KR" altLang="en-US" dirty="0"/>
              <a:t>자바를 기반으로 하는 </a:t>
            </a:r>
            <a:r>
              <a:rPr lang="en-US" altLang="ko-KR" dirty="0"/>
              <a:t>JSP</a:t>
            </a:r>
            <a:r>
              <a:rPr lang="ko-KR" altLang="en-US" dirty="0"/>
              <a:t>는 서버 측 웹 프로그래밍 언어 중 하나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ko-KR" altLang="en-US" dirty="0" err="1"/>
              <a:t>서블릿</a:t>
            </a:r>
            <a:r>
              <a:rPr lang="ko-KR" altLang="en-US" dirty="0"/>
              <a:t> 기술의 확장입니다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유지 관리가 용이합니다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빠른 개발이 가능합니다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로 개발하면 코드 길이를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C65B88-8C71-4EB7-870C-DCD4A4EA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</p:spTree>
    <p:extLst>
      <p:ext uri="{BB962C8B-B14F-4D97-AF65-F5344CB8AC3E}">
        <p14:creationId xmlns:p14="http://schemas.microsoft.com/office/powerpoint/2010/main" val="190476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en-US" altLang="ko-KR" dirty="0" err="1"/>
              <a:t>페이지의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r>
              <a:rPr lang="en-US" altLang="ko-KR" dirty="0"/>
              <a:t> </a:t>
            </a:r>
            <a:r>
              <a:rPr lang="en-US" altLang="ko-KR" dirty="0" err="1"/>
              <a:t>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B728791-98FE-47D1-8C33-125E2543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98CC1D6-207F-4CEC-8D7D-844A7B2A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412776"/>
            <a:ext cx="8420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9585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24</TotalTime>
  <Words>834</Words>
  <Application>Microsoft Office PowerPoint</Application>
  <PresentationFormat>화면 슬라이드 쇼(4:3)</PresentationFormat>
  <Paragraphs>218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HY견고딕</vt:lpstr>
      <vt:lpstr>HY엽서M</vt:lpstr>
      <vt:lpstr>HY헤드라인M</vt:lpstr>
      <vt:lpstr>굴림</vt:lpstr>
      <vt:lpstr>돋움</vt:lpstr>
      <vt:lpstr>맑은 고딕</vt:lpstr>
      <vt:lpstr>휴먼둥근헤드라인</vt:lpstr>
      <vt:lpstr>휴먼매직체</vt:lpstr>
      <vt:lpstr>Arial</vt:lpstr>
      <vt:lpstr>Wingdings</vt:lpstr>
      <vt:lpstr>1_마스터</vt:lpstr>
      <vt:lpstr>JSP 개요</vt:lpstr>
      <vt:lpstr>PowerPoint 프레젠테이션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3. [웹 쇼핑몰] 프로젝트 생성하기</vt:lpstr>
      <vt:lpstr>3. [웹 쇼핑몰] 프로젝트 생성하기</vt:lpstr>
      <vt:lpstr>3. [웹 쇼핑몰] 프로젝트 생성하기</vt:lpstr>
      <vt:lpstr>3. [웹 쇼핑몰] 프로젝트 생성하기</vt:lpstr>
      <vt:lpstr>3. [웹 쇼핑몰] 프로젝트 생성하기</vt:lpstr>
      <vt:lpstr>3. [웹 쇼핑몰] 프로젝트 생성하기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이 병숙</cp:lastModifiedBy>
  <cp:revision>265</cp:revision>
  <dcterms:created xsi:type="dcterms:W3CDTF">2011-01-05T15:14:06Z</dcterms:created>
  <dcterms:modified xsi:type="dcterms:W3CDTF">2019-08-24T04:54:57Z</dcterms:modified>
</cp:coreProperties>
</file>