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73" r:id="rId2"/>
    <p:sldId id="288" r:id="rId3"/>
    <p:sldId id="296" r:id="rId4"/>
    <p:sldId id="300" r:id="rId5"/>
    <p:sldId id="302" r:id="rId6"/>
    <p:sldId id="303" r:id="rId7"/>
    <p:sldId id="304" r:id="rId8"/>
    <p:sldId id="297" r:id="rId9"/>
    <p:sldId id="305" r:id="rId10"/>
    <p:sldId id="306" r:id="rId11"/>
    <p:sldId id="307" r:id="rId12"/>
    <p:sldId id="308" r:id="rId13"/>
    <p:sldId id="309" r:id="rId14"/>
    <p:sldId id="310" r:id="rId15"/>
    <p:sldId id="312" r:id="rId16"/>
    <p:sldId id="314" r:id="rId17"/>
    <p:sldId id="313" r:id="rId18"/>
    <p:sldId id="315" r:id="rId19"/>
    <p:sldId id="316" r:id="rId20"/>
    <p:sldId id="318" r:id="rId21"/>
    <p:sldId id="311" r:id="rId22"/>
    <p:sldId id="319" r:id="rId23"/>
    <p:sldId id="320" r:id="rId24"/>
    <p:sldId id="326" r:id="rId25"/>
    <p:sldId id="321" r:id="rId26"/>
    <p:sldId id="322" r:id="rId27"/>
    <p:sldId id="327" r:id="rId28"/>
    <p:sldId id="328" r:id="rId29"/>
    <p:sldId id="323" r:id="rId30"/>
    <p:sldId id="324" r:id="rId31"/>
    <p:sldId id="330" r:id="rId32"/>
    <p:sldId id="331" r:id="rId33"/>
    <p:sldId id="329" r:id="rId34"/>
    <p:sldId id="325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449BB7"/>
    <a:srgbClr val="E0E0E0"/>
    <a:srgbClr val="B1C0D4"/>
    <a:srgbClr val="2E575E"/>
    <a:srgbClr val="FFFFFF"/>
    <a:srgbClr val="FF3300"/>
    <a:srgbClr val="C0C0C0"/>
    <a:srgbClr val="43688C"/>
    <a:srgbClr val="DAB7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34" autoAdjust="0"/>
    <p:restoredTop sz="95226" autoAdjust="0"/>
  </p:normalViewPr>
  <p:slideViewPr>
    <p:cSldViewPr>
      <p:cViewPr varScale="1">
        <p:scale>
          <a:sx n="48" d="100"/>
          <a:sy n="48" d="100"/>
        </p:scale>
        <p:origin x="941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F126EB-970B-45E1-AA71-6A536BBB53D4}" type="datetimeFigureOut">
              <a:rPr lang="ko-KR" altLang="en-US" smtClean="0"/>
              <a:t>2019-07-03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BEC443-B18F-436A-89BD-02870B6C3B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3866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A23AF-497F-45B1-AB8C-2B6DE22E9A9F}" type="datetimeFigureOut">
              <a:rPr lang="ko-KR" altLang="en-US" smtClean="0"/>
              <a:pPr/>
              <a:t>2019-07-03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5231C-664B-4A37-B570-047E6A9118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233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A23AF-497F-45B1-AB8C-2B6DE22E9A9F}" type="datetimeFigureOut">
              <a:rPr lang="ko-KR" altLang="en-US" smtClean="0"/>
              <a:pPr/>
              <a:t>2019-07-03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5231C-664B-4A37-B570-047E6A9118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827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A23AF-497F-45B1-AB8C-2B6DE22E9A9F}" type="datetimeFigureOut">
              <a:rPr lang="ko-KR" altLang="en-US" smtClean="0"/>
              <a:pPr/>
              <a:t>2019-07-03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5231C-664B-4A37-B570-047E6A9118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584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A23AF-497F-45B1-AB8C-2B6DE22E9A9F}" type="datetimeFigureOut">
              <a:rPr lang="ko-KR" altLang="en-US" smtClean="0"/>
              <a:pPr/>
              <a:t>2019-07-03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5231C-664B-4A37-B570-047E6A9118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7705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A23AF-497F-45B1-AB8C-2B6DE22E9A9F}" type="datetimeFigureOut">
              <a:rPr lang="ko-KR" altLang="en-US" smtClean="0"/>
              <a:pPr/>
              <a:t>2019-07-03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5231C-664B-4A37-B570-047E6A9118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967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A23AF-497F-45B1-AB8C-2B6DE22E9A9F}" type="datetimeFigureOut">
              <a:rPr lang="ko-KR" altLang="en-US" smtClean="0"/>
              <a:pPr/>
              <a:t>2019-07-03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5231C-664B-4A37-B570-047E6A9118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9926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A23AF-497F-45B1-AB8C-2B6DE22E9A9F}" type="datetimeFigureOut">
              <a:rPr lang="ko-KR" altLang="en-US" smtClean="0"/>
              <a:pPr/>
              <a:t>2019-07-03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5231C-664B-4A37-B570-047E6A9118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724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A23AF-497F-45B1-AB8C-2B6DE22E9A9F}" type="datetimeFigureOut">
              <a:rPr lang="ko-KR" altLang="en-US" smtClean="0"/>
              <a:pPr/>
              <a:t>2019-07-03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5231C-664B-4A37-B570-047E6A9118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320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A23AF-497F-45B1-AB8C-2B6DE22E9A9F}" type="datetimeFigureOut">
              <a:rPr lang="ko-KR" altLang="en-US" smtClean="0"/>
              <a:pPr/>
              <a:t>2019-07-03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5231C-664B-4A37-B570-047E6A9118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41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A23AF-497F-45B1-AB8C-2B6DE22E9A9F}" type="datetimeFigureOut">
              <a:rPr lang="ko-KR" altLang="en-US" smtClean="0"/>
              <a:pPr/>
              <a:t>2019-07-03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5231C-664B-4A37-B570-047E6A9118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365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A23AF-497F-45B1-AB8C-2B6DE22E9A9F}" type="datetimeFigureOut">
              <a:rPr lang="ko-KR" altLang="en-US" smtClean="0"/>
              <a:pPr/>
              <a:t>2019-07-03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5231C-664B-4A37-B570-047E6A9118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284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A23AF-497F-45B1-AB8C-2B6DE22E9A9F}" type="datetimeFigureOut">
              <a:rPr lang="ko-KR" altLang="en-US" smtClean="0"/>
              <a:pPr/>
              <a:t>2019-07-03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5231C-664B-4A37-B570-047E6A9118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096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v.org/releases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CB0E7A5-F644-43EB-A25F-4FB0F85EE6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57" b="7990"/>
          <a:stretch/>
        </p:blipFill>
        <p:spPr>
          <a:xfrm>
            <a:off x="0" y="-14392"/>
            <a:ext cx="12192000" cy="687239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661A33B-8222-4AAA-B0D5-06B15DCF52C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0B782EB-245E-4024-AFBA-065BB6B8B6F0}"/>
              </a:ext>
            </a:extLst>
          </p:cNvPr>
          <p:cNvSpPr/>
          <p:nvPr/>
        </p:nvSpPr>
        <p:spPr>
          <a:xfrm>
            <a:off x="7716000" y="2451322"/>
            <a:ext cx="3251111" cy="1665071"/>
          </a:xfrm>
          <a:prstGeom prst="rect">
            <a:avLst/>
          </a:prstGeom>
          <a:noFill/>
          <a:effectLst>
            <a:outerShdw blurRad="50800" dist="38100" dir="5400000" algn="t" rotWithShape="0">
              <a:srgbClr val="449BB7"/>
            </a:outerShdw>
          </a:effectLst>
        </p:spPr>
        <p:txBody>
          <a:bodyPr wrap="square">
            <a:sp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5400" u="sng" dirty="0">
                <a:solidFill>
                  <a:schemeClr val="bg1"/>
                </a:solidFill>
                <a:latin typeface="Bebas" pitchFamily="2" charset="0"/>
                <a:cs typeface="Aharoni" panose="020B0604020202020204" pitchFamily="2" charset="-79"/>
              </a:rPr>
              <a:t>OPEN  CV  </a:t>
            </a:r>
          </a:p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5400" u="sng" dirty="0">
                <a:solidFill>
                  <a:srgbClr val="FF7C80"/>
                </a:solidFill>
                <a:latin typeface="Bebas" pitchFamily="2" charset="0"/>
                <a:cs typeface="Aharoni" panose="020B0604020202020204" pitchFamily="2" charset="-79"/>
              </a:rPr>
              <a:t>Seminar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36F5BED-5027-4810-9BE5-94817BC3E93F}"/>
              </a:ext>
            </a:extLst>
          </p:cNvPr>
          <p:cNvSpPr/>
          <p:nvPr/>
        </p:nvSpPr>
        <p:spPr>
          <a:xfrm>
            <a:off x="6636000" y="4294754"/>
            <a:ext cx="3797657" cy="931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90000"/>
              </a:lnSpc>
            </a:pPr>
            <a:r>
              <a:rPr lang="en-US" altLang="ko-KR" sz="2000" spc="60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Chap 1 · 2</a:t>
            </a:r>
          </a:p>
          <a:p>
            <a:pPr algn="ctr" latinLnBrk="0">
              <a:lnSpc>
                <a:spcPct val="90000"/>
              </a:lnSpc>
            </a:pPr>
            <a:endParaRPr lang="en-US" altLang="ko-KR" sz="2000" spc="600" dirty="0">
              <a:solidFill>
                <a:schemeClr val="bg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 latinLnBrk="0">
              <a:lnSpc>
                <a:spcPct val="90000"/>
              </a:lnSpc>
            </a:pPr>
            <a:r>
              <a:rPr lang="en-US" altLang="ko-KR" sz="2000" spc="60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2019/07/03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CDB01C3-83D4-4930-B32C-A8CBBCBECE4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351525"/>
            <a:ext cx="1733905" cy="1764868"/>
          </a:xfrm>
          <a:prstGeom prst="rect">
            <a:avLst/>
          </a:prstGeom>
          <a:effectLst>
            <a:outerShdw blurRad="50800" dist="38100" dir="5400000" algn="tl" rotWithShape="0">
              <a:srgbClr val="449BB7">
                <a:alpha val="40000"/>
              </a:srgbClr>
            </a:outerShdw>
          </a:effectLst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147140B5-F181-427B-AB9C-84212D047C8A}"/>
              </a:ext>
            </a:extLst>
          </p:cNvPr>
          <p:cNvSpPr/>
          <p:nvPr/>
        </p:nvSpPr>
        <p:spPr>
          <a:xfrm>
            <a:off x="10596000" y="6335164"/>
            <a:ext cx="1451124" cy="3485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90000"/>
              </a:lnSpc>
            </a:pPr>
            <a:r>
              <a:rPr lang="ko-KR" altLang="en-US" spc="600" dirty="0">
                <a:solidFill>
                  <a:schemeClr val="bg1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박소민</a:t>
            </a:r>
            <a:endParaRPr lang="en-US" altLang="ko-KR" spc="600" dirty="0">
              <a:solidFill>
                <a:schemeClr val="bg1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7772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:a16="http://schemas.microsoft.com/office/drawing/2014/main" id="{48DDADCA-5E4A-44A4-9968-86D1BA429266}"/>
              </a:ext>
            </a:extLst>
          </p:cNvPr>
          <p:cNvSpPr/>
          <p:nvPr/>
        </p:nvSpPr>
        <p:spPr>
          <a:xfrm>
            <a:off x="1002850" y="2269548"/>
            <a:ext cx="10358150" cy="3964703"/>
          </a:xfrm>
          <a:prstGeom prst="rect">
            <a:avLst/>
          </a:prstGeom>
          <a:solidFill>
            <a:srgbClr val="C0C0C0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제목 1">
            <a:extLst>
              <a:ext uri="{FF2B5EF4-FFF2-40B4-BE49-F238E27FC236}">
                <a16:creationId xmlns:a16="http://schemas.microsoft.com/office/drawing/2014/main" id="{CC2F9254-5BB3-4D66-AF46-80A0B6A6F0B9}"/>
              </a:ext>
            </a:extLst>
          </p:cNvPr>
          <p:cNvSpPr txBox="1">
            <a:spLocks/>
          </p:cNvSpPr>
          <p:nvPr/>
        </p:nvSpPr>
        <p:spPr>
          <a:xfrm>
            <a:off x="857666" y="-11115"/>
            <a:ext cx="1645669" cy="448381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500" spc="300" dirty="0">
                <a:latin typeface="Bebas" pitchFamily="2" charset="0"/>
              </a:rPr>
              <a:t>Open cv</a:t>
            </a:r>
            <a:endParaRPr lang="ko-KR" altLang="en-US" sz="2500" spc="300" dirty="0">
              <a:latin typeface="Bebas" pitchFamily="2" charset="0"/>
            </a:endParaRPr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53EC315C-D672-49C2-802C-E278FC127939}"/>
              </a:ext>
            </a:extLst>
          </p:cNvPr>
          <p:cNvSpPr txBox="1">
            <a:spLocks/>
          </p:cNvSpPr>
          <p:nvPr/>
        </p:nvSpPr>
        <p:spPr>
          <a:xfrm>
            <a:off x="857665" y="755339"/>
            <a:ext cx="1645669" cy="53084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3000" b="1" spc="300" dirty="0">
                <a:latin typeface="Bebas" pitchFamily="2" charset="0"/>
                <a:ea typeface="210 맨발의청춘 L" panose="02020603020101020101" pitchFamily="18" charset="-127"/>
              </a:rPr>
              <a:t>Chap 2</a:t>
            </a:r>
            <a:endParaRPr lang="ko-KR" altLang="en-US" sz="3000" b="1" spc="300" dirty="0">
              <a:latin typeface="Bebas" pitchFamily="2" charset="0"/>
              <a:ea typeface="210 맨발의청춘 L" panose="02020603020101020101" pitchFamily="18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A9791EC7-D6F2-4EA2-ABF0-5F78CDF0F5CC}"/>
              </a:ext>
            </a:extLst>
          </p:cNvPr>
          <p:cNvCxnSpPr>
            <a:cxnSpLocks/>
          </p:cNvCxnSpPr>
          <p:nvPr/>
        </p:nvCxnSpPr>
        <p:spPr>
          <a:xfrm flipH="1">
            <a:off x="857666" y="1294657"/>
            <a:ext cx="1645669" cy="0"/>
          </a:xfrm>
          <a:prstGeom prst="line">
            <a:avLst/>
          </a:prstGeom>
          <a:ln w="28575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4ACF386-3E3C-4112-83C6-EE9BEF92EEEF}"/>
              </a:ext>
            </a:extLst>
          </p:cNvPr>
          <p:cNvSpPr txBox="1"/>
          <p:nvPr/>
        </p:nvSpPr>
        <p:spPr>
          <a:xfrm>
            <a:off x="2631063" y="828525"/>
            <a:ext cx="7379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OpenCV </a:t>
            </a:r>
            <a:r>
              <a:rPr lang="ko-KR" altLang="en-US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기본 클래스</a:t>
            </a:r>
            <a:r>
              <a:rPr lang="en-US" altLang="ko-KR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- 02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87438E5-75E6-4927-B94D-E449B79EE43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55" y="13801"/>
            <a:ext cx="706090" cy="7060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CA55905-B3E6-46D4-A738-D31D8736AEF3}"/>
              </a:ext>
            </a:extLst>
          </p:cNvPr>
          <p:cNvSpPr txBox="1"/>
          <p:nvPr/>
        </p:nvSpPr>
        <p:spPr>
          <a:xfrm>
            <a:off x="1002850" y="1461077"/>
            <a:ext cx="1800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Matx</a:t>
            </a:r>
            <a:endParaRPr lang="ko-KR" altLang="en-US" sz="28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5869BE3-0D8E-4174-82DA-973F052877B7}"/>
              </a:ext>
            </a:extLst>
          </p:cNvPr>
          <p:cNvGrpSpPr/>
          <p:nvPr/>
        </p:nvGrpSpPr>
        <p:grpSpPr>
          <a:xfrm>
            <a:off x="1266548" y="2435968"/>
            <a:ext cx="9933720" cy="3624951"/>
            <a:chOff x="1266548" y="2150717"/>
            <a:chExt cx="9933720" cy="3624951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AC2A821D-735E-43AC-9E0A-C86C37F7180E}"/>
                </a:ext>
              </a:extLst>
            </p:cNvPr>
            <p:cNvSpPr/>
            <p:nvPr/>
          </p:nvSpPr>
          <p:spPr>
            <a:xfrm>
              <a:off x="5387698" y="3414620"/>
              <a:ext cx="5658302" cy="2342978"/>
            </a:xfrm>
            <a:prstGeom prst="rect">
              <a:avLst/>
            </a:prstGeom>
            <a:solidFill>
              <a:srgbClr val="C0C0C0">
                <a:alpha val="49804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3611E5BB-2E0C-4101-9858-3C2842C6D5E7}"/>
                </a:ext>
              </a:extLst>
            </p:cNvPr>
            <p:cNvSpPr/>
            <p:nvPr/>
          </p:nvSpPr>
          <p:spPr>
            <a:xfrm>
              <a:off x="3210987" y="3408461"/>
              <a:ext cx="2030013" cy="2342978"/>
            </a:xfrm>
            <a:prstGeom prst="rect">
              <a:avLst/>
            </a:prstGeom>
            <a:solidFill>
              <a:srgbClr val="C0C0C0">
                <a:alpha val="49804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804E8423-0CC1-40E8-9556-A22830827B87}"/>
                </a:ext>
              </a:extLst>
            </p:cNvPr>
            <p:cNvSpPr/>
            <p:nvPr/>
          </p:nvSpPr>
          <p:spPr>
            <a:xfrm>
              <a:off x="1266548" y="3402302"/>
              <a:ext cx="1797741" cy="2342978"/>
            </a:xfrm>
            <a:prstGeom prst="rect">
              <a:avLst/>
            </a:prstGeom>
            <a:solidFill>
              <a:srgbClr val="C0C0C0">
                <a:alpha val="49804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946CF110-C818-4822-84ED-21A63D0B071C}"/>
                </a:ext>
              </a:extLst>
            </p:cNvPr>
            <p:cNvGrpSpPr/>
            <p:nvPr/>
          </p:nvGrpSpPr>
          <p:grpSpPr>
            <a:xfrm>
              <a:off x="1318134" y="2150717"/>
              <a:ext cx="9882134" cy="3624951"/>
              <a:chOff x="1318134" y="2150717"/>
              <a:chExt cx="9882134" cy="3624951"/>
            </a:xfrm>
          </p:grpSpPr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C9633C06-06EE-4DA6-B3EC-F7E11E3DC6B7}"/>
                  </a:ext>
                </a:extLst>
              </p:cNvPr>
              <p:cNvGrpSpPr/>
              <p:nvPr/>
            </p:nvGrpSpPr>
            <p:grpSpPr>
              <a:xfrm>
                <a:off x="1318134" y="2150717"/>
                <a:ext cx="8583389" cy="3624951"/>
                <a:chOff x="3724761" y="1846339"/>
                <a:chExt cx="6500082" cy="3536045"/>
              </a:xfrm>
            </p:grpSpPr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49A7717E-8FC7-4E50-942A-87778007B2FD}"/>
                    </a:ext>
                  </a:extLst>
                </p:cNvPr>
                <p:cNvSpPr txBox="1"/>
                <p:nvPr/>
              </p:nvSpPr>
              <p:spPr>
                <a:xfrm>
                  <a:off x="3724761" y="1846339"/>
                  <a:ext cx="6500082" cy="85371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ko-KR" altLang="en-US" dirty="0">
                      <a:latin typeface="08서울남산체 EB" panose="02020603020101020101" pitchFamily="18" charset="-127"/>
                      <a:ea typeface="08서울남산체 EB" panose="02020603020101020101" pitchFamily="18" charset="-127"/>
                    </a:rPr>
                    <a:t>고정된 작은 크기의 행렬 </a:t>
                  </a:r>
                  <a:r>
                    <a:rPr lang="ko-KR" altLang="en-US" dirty="0">
                      <a:latin typeface="08서울남산체 M" panose="02020603020101020101" pitchFamily="18" charset="-127"/>
                      <a:ea typeface="08서울남산체 M" panose="02020603020101020101" pitchFamily="18" charset="-127"/>
                    </a:rPr>
                    <a:t>템플릿 클래스</a:t>
                  </a:r>
                  <a:endParaRPr lang="en-US" altLang="ko-KR" dirty="0">
                    <a:latin typeface="08서울남산체 M" panose="02020603020101020101" pitchFamily="18" charset="-127"/>
                    <a:ea typeface="08서울남산체 M" panose="02020603020101020101" pitchFamily="18" charset="-127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ko-KR" dirty="0">
                      <a:latin typeface="08서울남산체 EB" panose="02020603020101020101" pitchFamily="18" charset="-127"/>
                      <a:ea typeface="08서울남산체 EB" panose="02020603020101020101" pitchFamily="18" charset="-127"/>
                    </a:rPr>
                    <a:t>float/double</a:t>
                  </a:r>
                  <a:r>
                    <a:rPr lang="ko-KR" altLang="en-US" dirty="0">
                      <a:latin typeface="08서울남산체 M" panose="02020603020101020101" pitchFamily="18" charset="-127"/>
                      <a:ea typeface="08서울남산체 M" panose="02020603020101020101" pitchFamily="18" charset="-127"/>
                    </a:rPr>
                    <a:t>의</a:t>
                  </a:r>
                  <a:r>
                    <a:rPr lang="ko-KR" altLang="en-US" dirty="0">
                      <a:latin typeface="08서울남산체 EB" panose="02020603020101020101" pitchFamily="18" charset="-127"/>
                      <a:ea typeface="08서울남산체 EB" panose="02020603020101020101" pitchFamily="18" charset="-127"/>
                    </a:rPr>
                    <a:t> </a:t>
                  </a:r>
                  <a:r>
                    <a:rPr lang="en-US" altLang="ko-KR" dirty="0">
                      <a:latin typeface="08서울남산체 EB" panose="02020603020101020101" pitchFamily="18" charset="-127"/>
                      <a:ea typeface="08서울남산체 EB" panose="02020603020101020101" pitchFamily="18" charset="-127"/>
                    </a:rPr>
                    <a:t>1 * 1 ~ 6 * 6 </a:t>
                  </a:r>
                  <a:r>
                    <a:rPr lang="ko-KR" altLang="en-US" dirty="0">
                      <a:latin typeface="08서울남산체 M" panose="02020603020101020101" pitchFamily="18" charset="-127"/>
                      <a:ea typeface="08서울남산체 M" panose="02020603020101020101" pitchFamily="18" charset="-127"/>
                    </a:rPr>
                    <a:t>까지의</a:t>
                  </a:r>
                  <a:r>
                    <a:rPr lang="en-US" altLang="ko-KR" dirty="0">
                      <a:latin typeface="08서울남산체 M" panose="02020603020101020101" pitchFamily="18" charset="-127"/>
                      <a:ea typeface="08서울남산체 M" panose="02020603020101020101" pitchFamily="18" charset="-127"/>
                    </a:rPr>
                    <a:t> </a:t>
                  </a:r>
                  <a:r>
                    <a:rPr lang="ko-KR" altLang="en-US" dirty="0">
                      <a:latin typeface="08서울남산체 M" panose="02020603020101020101" pitchFamily="18" charset="-127"/>
                      <a:ea typeface="08서울남산체 M" panose="02020603020101020101" pitchFamily="18" charset="-127"/>
                    </a:rPr>
                    <a:t>행렬</a:t>
                  </a:r>
                  <a:endParaRPr lang="en-US" altLang="ko-KR" dirty="0">
                    <a:latin typeface="08서울남산체 M" panose="02020603020101020101" pitchFamily="18" charset="-127"/>
                    <a:ea typeface="08서울남산체 M" panose="02020603020101020101" pitchFamily="18" charset="-127"/>
                  </a:endParaRP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23B69759-A676-4673-AC81-090E51774AAB}"/>
                    </a:ext>
                  </a:extLst>
                </p:cNvPr>
                <p:cNvSpPr txBox="1"/>
                <p:nvPr/>
              </p:nvSpPr>
              <p:spPr>
                <a:xfrm>
                  <a:off x="6978201" y="3492886"/>
                  <a:ext cx="1918605" cy="1889498"/>
                </a:xfrm>
                <a:prstGeom prst="rect">
                  <a:avLst/>
                </a:prstGeom>
                <a:noFill/>
              </p:spPr>
              <p:txBody>
                <a:bodyPr wrap="square" numCol="1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ko-KR" sz="1600" dirty="0" err="1">
                      <a:latin typeface="08서울남산체 L" panose="02020603020101020101" pitchFamily="18" charset="-127"/>
                      <a:ea typeface="08서울남산체 L" panose="02020603020101020101" pitchFamily="18" charset="-127"/>
                    </a:rPr>
                    <a:t>A.row</a:t>
                  </a:r>
                  <a:r>
                    <a:rPr lang="en-US" altLang="ko-KR" sz="1600" dirty="0">
                      <a:latin typeface="08서울남산체 L" panose="02020603020101020101" pitchFamily="18" charset="-127"/>
                      <a:ea typeface="08서울남산체 L" panose="02020603020101020101" pitchFamily="18" charset="-127"/>
                    </a:rPr>
                    <a:t>(n)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ko-KR" sz="1600" dirty="0" err="1">
                      <a:latin typeface="08서울남산체 L" panose="02020603020101020101" pitchFamily="18" charset="-127"/>
                      <a:ea typeface="08서울남산체 L" panose="02020603020101020101" pitchFamily="18" charset="-127"/>
                    </a:rPr>
                    <a:t>A.col</a:t>
                  </a:r>
                  <a:r>
                    <a:rPr lang="en-US" altLang="ko-KR" sz="1600" dirty="0">
                      <a:latin typeface="08서울남산체 L" panose="02020603020101020101" pitchFamily="18" charset="-127"/>
                      <a:ea typeface="08서울남산체 L" panose="02020603020101020101" pitchFamily="18" charset="-127"/>
                    </a:rPr>
                    <a:t>(n)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ko-KR" sz="1600" dirty="0" err="1">
                      <a:latin typeface="08서울남산체 L" panose="02020603020101020101" pitchFamily="18" charset="-127"/>
                      <a:ea typeface="08서울남산체 L" panose="02020603020101020101" pitchFamily="18" charset="-127"/>
                    </a:rPr>
                    <a:t>A.get_minor</a:t>
                  </a:r>
                  <a:r>
                    <a:rPr lang="en-US" altLang="ko-KR" sz="1600" dirty="0">
                      <a:latin typeface="08서울남산체 L" panose="02020603020101020101" pitchFamily="18" charset="-127"/>
                      <a:ea typeface="08서울남산체 L" panose="02020603020101020101" pitchFamily="18" charset="-127"/>
                    </a:rPr>
                    <a:t>&lt;</a:t>
                  </a:r>
                  <a:r>
                    <a:rPr lang="en-US" altLang="ko-KR" sz="1400" dirty="0">
                      <a:latin typeface="08서울남산체 L" panose="02020603020101020101" pitchFamily="18" charset="-127"/>
                      <a:ea typeface="08서울남산체 L" panose="02020603020101020101" pitchFamily="18" charset="-127"/>
                    </a:rPr>
                    <a:t>n1,n2</a:t>
                  </a:r>
                  <a:r>
                    <a:rPr lang="en-US" altLang="ko-KR" sz="1600" dirty="0">
                      <a:latin typeface="08서울남산체 L" panose="02020603020101020101" pitchFamily="18" charset="-127"/>
                      <a:ea typeface="08서울남산체 L" panose="02020603020101020101" pitchFamily="18" charset="-127"/>
                    </a:rPr>
                    <a:t>&gt;(</a:t>
                  </a:r>
                  <a:r>
                    <a:rPr lang="en-US" altLang="ko-KR" sz="1600" dirty="0" err="1">
                      <a:latin typeface="08서울남산체 L" panose="02020603020101020101" pitchFamily="18" charset="-127"/>
                      <a:ea typeface="08서울남산체 L" panose="02020603020101020101" pitchFamily="18" charset="-127"/>
                    </a:rPr>
                    <a:t>a,b</a:t>
                  </a:r>
                  <a:r>
                    <a:rPr lang="en-US" altLang="ko-KR" sz="1600" dirty="0">
                      <a:latin typeface="08서울남산체 L" panose="02020603020101020101" pitchFamily="18" charset="-127"/>
                      <a:ea typeface="08서울남산체 L" panose="02020603020101020101" pitchFamily="18" charset="-127"/>
                    </a:rPr>
                    <a:t>)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ko-KR" sz="1600" dirty="0" err="1">
                      <a:latin typeface="08서울남산체 L" panose="02020603020101020101" pitchFamily="18" charset="-127"/>
                      <a:ea typeface="08서울남산체 L" panose="02020603020101020101" pitchFamily="18" charset="-127"/>
                    </a:rPr>
                    <a:t>A.mul</a:t>
                  </a:r>
                  <a:r>
                    <a:rPr lang="en-US" altLang="ko-KR" sz="1600" dirty="0">
                      <a:latin typeface="08서울남산체 L" panose="02020603020101020101" pitchFamily="18" charset="-127"/>
                      <a:ea typeface="08서울남산체 L" panose="02020603020101020101" pitchFamily="18" charset="-127"/>
                    </a:rPr>
                    <a:t>(B) == A * B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ko-KR" sz="1600" dirty="0">
                      <a:latin typeface="08서울남산체 L" panose="02020603020101020101" pitchFamily="18" charset="-127"/>
                      <a:ea typeface="08서울남산체 L" panose="02020603020101020101" pitchFamily="18" charset="-127"/>
                    </a:rPr>
                    <a:t>A.dot(B)</a:t>
                  </a: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A99E0D07-D0BF-4575-84E4-E70E98A79EC8}"/>
                    </a:ext>
                  </a:extLst>
                </p:cNvPr>
                <p:cNvSpPr txBox="1"/>
                <p:nvPr/>
              </p:nvSpPr>
              <p:spPr>
                <a:xfrm>
                  <a:off x="3724761" y="3470793"/>
                  <a:ext cx="1295839" cy="1889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ko-KR" sz="1600" dirty="0">
                      <a:latin typeface="08서울남산체 L" panose="02020603020101020101" pitchFamily="18" charset="-127"/>
                      <a:ea typeface="08서울남산체 L" panose="02020603020101020101" pitchFamily="18" charset="-127"/>
                    </a:rPr>
                    <a:t>::zeros()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ko-KR" sz="1600" dirty="0">
                      <a:latin typeface="08서울남산체 L" panose="02020603020101020101" pitchFamily="18" charset="-127"/>
                      <a:ea typeface="08서울남산체 L" panose="02020603020101020101" pitchFamily="18" charset="-127"/>
                    </a:rPr>
                    <a:t>::ones()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ko-KR" sz="1600" dirty="0">
                      <a:latin typeface="08서울남산체 L" panose="02020603020101020101" pitchFamily="18" charset="-127"/>
                      <a:ea typeface="08서울남산체 L" panose="02020603020101020101" pitchFamily="18" charset="-127"/>
                    </a:rPr>
                    <a:t>::all(</a:t>
                  </a:r>
                  <a:r>
                    <a:rPr lang="en-US" altLang="ko-KR" sz="1600" dirty="0" err="1">
                      <a:latin typeface="08서울남산체 L" panose="02020603020101020101" pitchFamily="18" charset="-127"/>
                      <a:ea typeface="08서울남산체 L" panose="02020603020101020101" pitchFamily="18" charset="-127"/>
                    </a:rPr>
                    <a:t>val</a:t>
                  </a:r>
                  <a:r>
                    <a:rPr lang="en-US" altLang="ko-KR" sz="1600" dirty="0">
                      <a:latin typeface="08서울남산체 L" panose="02020603020101020101" pitchFamily="18" charset="-127"/>
                      <a:ea typeface="08서울남산체 L" panose="02020603020101020101" pitchFamily="18" charset="-127"/>
                    </a:rPr>
                    <a:t>)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ko-KR" sz="1600" dirty="0">
                      <a:latin typeface="08서울남산체 L" panose="02020603020101020101" pitchFamily="18" charset="-127"/>
                      <a:ea typeface="08서울남산체 L" panose="02020603020101020101" pitchFamily="18" charset="-127"/>
                    </a:rPr>
                    <a:t>::eye()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ko-KR" sz="1600" dirty="0">
                      <a:latin typeface="08서울남산체 L" panose="02020603020101020101" pitchFamily="18" charset="-127"/>
                      <a:ea typeface="08서울남산체 L" panose="02020603020101020101" pitchFamily="18" charset="-127"/>
                    </a:rPr>
                    <a:t> </a:t>
                  </a:r>
                  <a:r>
                    <a:rPr lang="en-US" altLang="ko-KR" sz="1200" dirty="0">
                      <a:latin typeface="08서울남산체 L" panose="02020603020101020101" pitchFamily="18" charset="-127"/>
                      <a:ea typeface="08서울남산체 L" panose="02020603020101020101" pitchFamily="18" charset="-127"/>
                    </a:rPr>
                    <a:t>: </a:t>
                  </a:r>
                  <a:r>
                    <a:rPr lang="ko-KR" altLang="en-US" sz="1200" dirty="0">
                      <a:latin typeface="08서울남산체 L" panose="02020603020101020101" pitchFamily="18" charset="-127"/>
                      <a:ea typeface="08서울남산체 L" panose="02020603020101020101" pitchFamily="18" charset="-127"/>
                    </a:rPr>
                    <a:t>대각선이 </a:t>
                  </a:r>
                  <a:r>
                    <a:rPr lang="en-US" altLang="ko-KR" sz="1200" dirty="0">
                      <a:latin typeface="08서울남산체 L" panose="02020603020101020101" pitchFamily="18" charset="-127"/>
                      <a:ea typeface="08서울남산체 L" panose="02020603020101020101" pitchFamily="18" charset="-127"/>
                    </a:rPr>
                    <a:t>1</a:t>
                  </a:r>
                  <a:r>
                    <a:rPr lang="ko-KR" altLang="en-US" sz="1200" dirty="0">
                      <a:latin typeface="08서울남산체 L" panose="02020603020101020101" pitchFamily="18" charset="-127"/>
                      <a:ea typeface="08서울남산체 L" panose="02020603020101020101" pitchFamily="18" charset="-127"/>
                    </a:rPr>
                    <a:t>인 단위행렬</a:t>
                  </a:r>
                  <a:endParaRPr lang="en-US" altLang="ko-KR" sz="1600" dirty="0">
                    <a:latin typeface="08서울남산체 L" panose="02020603020101020101" pitchFamily="18" charset="-127"/>
                    <a:ea typeface="08서울남산체 L" panose="02020603020101020101" pitchFamily="18" charset="-127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TextBox 17">
                      <a:extLst>
                        <a:ext uri="{FF2B5EF4-FFF2-40B4-BE49-F238E27FC236}">
                          <a16:creationId xmlns:a16="http://schemas.microsoft.com/office/drawing/2014/main" id="{5B541A39-C783-4934-B71D-0A55AC50E7C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168821" y="3492886"/>
                      <a:ext cx="1595060" cy="148875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600" dirty="0">
                          <a:latin typeface="08서울남산체 L" panose="02020603020101020101" pitchFamily="18" charset="-127"/>
                          <a:ea typeface="08서울남산체 L" panose="02020603020101020101" pitchFamily="18" charset="-127"/>
                        </a:rPr>
                        <a:t>::</a:t>
                      </a:r>
                      <a:r>
                        <a:rPr lang="en-US" altLang="ko-KR" sz="1600" dirty="0" err="1">
                          <a:latin typeface="08서울남산체 L" panose="02020603020101020101" pitchFamily="18" charset="-127"/>
                          <a:ea typeface="08서울남산체 L" panose="02020603020101020101" pitchFamily="18" charset="-127"/>
                        </a:rPr>
                        <a:t>randu</a:t>
                      </a:r>
                      <a:r>
                        <a:rPr lang="en-US" altLang="ko-KR" sz="1600" dirty="0">
                          <a:latin typeface="08서울남산체 L" panose="02020603020101020101" pitchFamily="18" charset="-127"/>
                          <a:ea typeface="08서울남산체 L" panose="02020603020101020101" pitchFamily="18" charset="-127"/>
                        </a:rPr>
                        <a:t>(0.0, 1.0)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600" dirty="0">
                          <a:latin typeface="08서울남산체 L" panose="02020603020101020101" pitchFamily="18" charset="-127"/>
                          <a:ea typeface="08서울남산체 L" panose="02020603020101020101" pitchFamily="18" charset="-127"/>
                        </a:rPr>
                        <a:t>  </a:t>
                      </a:r>
                      <a:r>
                        <a:rPr lang="en-US" altLang="ko-KR" sz="1200" dirty="0">
                          <a:latin typeface="08서울남산체 L" panose="02020603020101020101" pitchFamily="18" charset="-127"/>
                          <a:ea typeface="08서울남산체 L" panose="02020603020101020101" pitchFamily="18" charset="-127"/>
                        </a:rPr>
                        <a:t>:  0~1 </a:t>
                      </a:r>
                      <a:r>
                        <a:rPr lang="ko-KR" altLang="en-US" sz="1200" dirty="0">
                          <a:latin typeface="08서울남산체 L" panose="02020603020101020101" pitchFamily="18" charset="-127"/>
                          <a:ea typeface="08서울남산체 L" panose="02020603020101020101" pitchFamily="18" charset="-127"/>
                        </a:rPr>
                        <a:t>사이의 균등분포</a:t>
                      </a:r>
                      <a:endParaRPr lang="en-US" altLang="ko-KR" sz="1600" dirty="0">
                        <a:latin typeface="08서울남산체 L" panose="02020603020101020101" pitchFamily="18" charset="-127"/>
                        <a:ea typeface="08서울남산체 L" panose="02020603020101020101" pitchFamily="18" charset="-127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600" dirty="0">
                          <a:latin typeface="08서울남산체 L" panose="02020603020101020101" pitchFamily="18" charset="-127"/>
                          <a:ea typeface="08서울남산체 L" panose="02020603020101020101" pitchFamily="18" charset="-127"/>
                        </a:rPr>
                        <a:t>::</a:t>
                      </a:r>
                      <a:r>
                        <a:rPr lang="en-US" altLang="ko-KR" sz="1600" dirty="0" err="1">
                          <a:latin typeface="08서울남산체 L" panose="02020603020101020101" pitchFamily="18" charset="-127"/>
                          <a:ea typeface="08서울남산체 L" panose="02020603020101020101" pitchFamily="18" charset="-127"/>
                        </a:rPr>
                        <a:t>randn</a:t>
                      </a:r>
                      <a:r>
                        <a:rPr lang="en-US" altLang="ko-KR" sz="1600" dirty="0">
                          <a:latin typeface="08서울남산체 L" panose="02020603020101020101" pitchFamily="18" charset="-127"/>
                          <a:ea typeface="08서울남산체 L" panose="02020603020101020101" pitchFamily="18" charset="-127"/>
                        </a:rPr>
                        <a:t>(0.0, 1.0)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600" dirty="0">
                          <a:latin typeface="08서울남산체 L" panose="02020603020101020101" pitchFamily="18" charset="-127"/>
                          <a:ea typeface="08서울남산체 L" panose="02020603020101020101" pitchFamily="18" charset="-127"/>
                        </a:rPr>
                        <a:t>  </a:t>
                      </a:r>
                      <a:r>
                        <a:rPr lang="en-US" altLang="ko-KR" sz="1200" dirty="0">
                          <a:latin typeface="08서울남산체 L" panose="02020603020101020101" pitchFamily="18" charset="-127"/>
                          <a:ea typeface="08서울남산체 L" panose="02020603020101020101" pitchFamily="18" charset="-127"/>
                        </a:rPr>
                        <a:t>:  Ave</a:t>
                      </a:r>
                      <a:r>
                        <a:rPr lang="ko-KR" altLang="en-US" sz="1200" dirty="0">
                          <a:latin typeface="08서울남산체 L" panose="02020603020101020101" pitchFamily="18" charset="-127"/>
                          <a:ea typeface="08서울남산체 L" panose="02020603020101020101" pitchFamily="18" charset="-127"/>
                        </a:rPr>
                        <a:t> </a:t>
                      </a:r>
                      <a:r>
                        <a:rPr lang="en-US" altLang="ko-KR" sz="1200" dirty="0">
                          <a:latin typeface="08서울남산체 L" panose="02020603020101020101" pitchFamily="18" charset="-127"/>
                          <a:ea typeface="08서울남산체 L" panose="02020603020101020101" pitchFamily="18" charset="-127"/>
                        </a:rPr>
                        <a:t>0, </a:t>
                      </a:r>
                      <a14:m>
                        <m:oMath xmlns:m="http://schemas.openxmlformats.org/officeDocument/2006/math">
                          <m:sSup>
                            <m:sSupPr>
                              <m:ctrlPr>
                                <a:rPr lang="el-GR" altLang="ko-KR" sz="1600" i="1" smtClean="0">
                                  <a:latin typeface="Cambria Math" panose="02040503050406030204" pitchFamily="18" charset="0"/>
                                  <a:ea typeface="08서울남산체 L" panose="02020603020101020101" pitchFamily="18" charset="-127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el-GR" altLang="ko-KR" sz="1600" dirty="0">
                                  <a:latin typeface="08서울남산체 L" panose="02020603020101020101" pitchFamily="18" charset="-127"/>
                                  <a:ea typeface="08서울남산체 L" panose="02020603020101020101" pitchFamily="18" charset="-127"/>
                                </a:rPr>
                                <m:t>σ</m:t>
                              </m:r>
                            </m:e>
                            <m:sup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08서울남산체 L" panose="02020603020101020101" pitchFamily="18" charset="-127"/>
                                </a:rPr>
                                <m:t>2</m:t>
                              </m:r>
                            </m:sup>
                          </m:sSup>
                        </m:oMath>
                      </a14:m>
                      <a:r>
                        <a:rPr lang="en-US" altLang="ko-KR" sz="1200" dirty="0">
                          <a:latin typeface="08서울남산체 L" panose="02020603020101020101" pitchFamily="18" charset="-127"/>
                          <a:ea typeface="08서울남산체 L" panose="02020603020101020101" pitchFamily="18" charset="-127"/>
                        </a:rPr>
                        <a:t> 1</a:t>
                      </a:r>
                      <a:r>
                        <a:rPr lang="ko-KR" altLang="en-US" sz="1200" dirty="0">
                          <a:latin typeface="08서울남산체 L" panose="02020603020101020101" pitchFamily="18" charset="-127"/>
                          <a:ea typeface="08서울남산체 L" panose="02020603020101020101" pitchFamily="18" charset="-127"/>
                        </a:rPr>
                        <a:t>인 정규분포</a:t>
                      </a:r>
                      <a:endParaRPr lang="en-US" altLang="ko-KR" sz="1600" dirty="0">
                        <a:latin typeface="08서울남산체 L" panose="02020603020101020101" pitchFamily="18" charset="-127"/>
                        <a:ea typeface="08서울남산체 L" panose="02020603020101020101" pitchFamily="18" charset="-127"/>
                      </a:endParaRPr>
                    </a:p>
                  </p:txBody>
                </p:sp>
              </mc:Choice>
              <mc:Fallback xmlns="">
                <p:sp>
                  <p:nvSpPr>
                    <p:cNvPr id="18" name="TextBox 17">
                      <a:extLst>
                        <a:ext uri="{FF2B5EF4-FFF2-40B4-BE49-F238E27FC236}">
                          <a16:creationId xmlns:a16="http://schemas.microsoft.com/office/drawing/2014/main" id="{5B541A39-C783-4934-B71D-0A55AC50E7C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168821" y="3492886"/>
                      <a:ext cx="1595060" cy="1488756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1445" b="-119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409A56-1BD6-4F6B-8E31-EF85E715586A}"/>
                  </a:ext>
                </a:extLst>
              </p:cNvPr>
              <p:cNvSpPr txBox="1"/>
              <p:nvPr/>
            </p:nvSpPr>
            <p:spPr>
              <a:xfrm>
                <a:off x="6837952" y="2378888"/>
                <a:ext cx="4351198" cy="418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Ex) Matx23f    </a:t>
                </a:r>
                <a:r>
                  <a:rPr lang="en-US" altLang="ko-KR" sz="1600" dirty="0">
                    <a:latin typeface="08서울남산체 M" panose="02020603020101020101" pitchFamily="18" charset="-127"/>
                    <a:ea typeface="08서울남산체 M" panose="02020603020101020101" pitchFamily="18" charset="-127"/>
                  </a:rPr>
                  <a:t>float</a:t>
                </a:r>
                <a:r>
                  <a:rPr lang="ko-KR" altLang="en-US" sz="1600" dirty="0">
                    <a:latin typeface="08서울남산체 M" panose="02020603020101020101" pitchFamily="18" charset="-127"/>
                    <a:ea typeface="08서울남산체 M" panose="02020603020101020101" pitchFamily="18" charset="-127"/>
                  </a:rPr>
                  <a:t>형의 </a:t>
                </a:r>
                <a:r>
                  <a:rPr lang="en-US" altLang="ko-KR" sz="1600" dirty="0">
                    <a:latin typeface="08서울남산체 M" panose="02020603020101020101" pitchFamily="18" charset="-127"/>
                    <a:ea typeface="08서울남산체 M" panose="02020603020101020101" pitchFamily="18" charset="-127"/>
                  </a:rPr>
                  <a:t>2 *3 </a:t>
                </a:r>
                <a:r>
                  <a:rPr lang="ko-KR" altLang="en-US" sz="1600" dirty="0">
                    <a:latin typeface="08서울남산체 M" panose="02020603020101020101" pitchFamily="18" charset="-127"/>
                    <a:ea typeface="08서울남산체 M" panose="02020603020101020101" pitchFamily="18" charset="-127"/>
                  </a:rPr>
                  <a:t>행렬</a:t>
                </a:r>
                <a:endParaRPr lang="en-US" altLang="ko-KR" sz="1600" dirty="0">
                  <a:latin typeface="08서울남산체 M" panose="02020603020101020101" pitchFamily="18" charset="-127"/>
                  <a:ea typeface="08서울남산체 M" panose="02020603020101020101" pitchFamily="18" charset="-127"/>
                </a:endParaRPr>
              </a:p>
            </p:txBody>
          </p: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61549C6-7880-4C77-95E6-F96CAED62BDB}"/>
                  </a:ext>
                </a:extLst>
              </p:cNvPr>
              <p:cNvSpPr txBox="1"/>
              <p:nvPr/>
            </p:nvSpPr>
            <p:spPr>
              <a:xfrm>
                <a:off x="8343569" y="3838663"/>
                <a:ext cx="2856699" cy="19370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dirty="0">
                    <a:latin typeface="08서울남산체 L" panose="02020603020101020101" pitchFamily="18" charset="-127"/>
                    <a:ea typeface="08서울남산체 L" panose="02020603020101020101" pitchFamily="18" charset="-127"/>
                  </a:rPr>
                  <a:t>A.t() </a:t>
                </a:r>
                <a:r>
                  <a:rPr lang="en-US" altLang="ko-KR" sz="1200" dirty="0">
                    <a:latin typeface="08서울남산체 L" panose="02020603020101020101" pitchFamily="18" charset="-127"/>
                    <a:ea typeface="08서울남산체 L" panose="02020603020101020101" pitchFamily="18" charset="-127"/>
                  </a:rPr>
                  <a:t>: </a:t>
                </a:r>
                <a:r>
                  <a:rPr lang="ko-KR" altLang="en-US" sz="1200" dirty="0">
                    <a:latin typeface="08서울남산체 L" panose="02020603020101020101" pitchFamily="18" charset="-127"/>
                    <a:ea typeface="08서울남산체 L" panose="02020603020101020101" pitchFamily="18" charset="-127"/>
                  </a:rPr>
                  <a:t>전치행렬</a:t>
                </a:r>
                <a:endParaRPr lang="en-US" altLang="ko-KR" sz="1200" dirty="0">
                  <a:latin typeface="08서울남산체 L" panose="02020603020101020101" pitchFamily="18" charset="-127"/>
                  <a:ea typeface="08서울남산체 L" panose="02020603020101020101" pitchFamily="18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 err="1">
                    <a:latin typeface="08서울남산체 L" panose="02020603020101020101" pitchFamily="18" charset="-127"/>
                    <a:ea typeface="08서울남산체 L" panose="02020603020101020101" pitchFamily="18" charset="-127"/>
                  </a:rPr>
                  <a:t>A.reshape</a:t>
                </a:r>
                <a:r>
                  <a:rPr lang="en-US" altLang="ko-KR" sz="1600" dirty="0">
                    <a:latin typeface="08서울남산체 L" panose="02020603020101020101" pitchFamily="18" charset="-127"/>
                    <a:ea typeface="08서울남산체 L" panose="02020603020101020101" pitchFamily="18" charset="-127"/>
                  </a:rPr>
                  <a:t>&lt;</a:t>
                </a:r>
                <a:r>
                  <a:rPr lang="en-US" altLang="ko-KR" sz="1400" dirty="0">
                    <a:latin typeface="08서울남산체 L" panose="02020603020101020101" pitchFamily="18" charset="-127"/>
                    <a:ea typeface="08서울남산체 L" panose="02020603020101020101" pitchFamily="18" charset="-127"/>
                  </a:rPr>
                  <a:t>n1,n2</a:t>
                </a:r>
                <a:r>
                  <a:rPr lang="en-US" altLang="ko-KR" sz="1600" dirty="0">
                    <a:latin typeface="08서울남산체 L" panose="02020603020101020101" pitchFamily="18" charset="-127"/>
                    <a:ea typeface="08서울남산체 L" panose="02020603020101020101" pitchFamily="18" charset="-127"/>
                  </a:rPr>
                  <a:t>&gt;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 err="1">
                    <a:latin typeface="08서울남산체 L" panose="02020603020101020101" pitchFamily="18" charset="-127"/>
                    <a:ea typeface="08서울남산체 L" panose="02020603020101020101" pitchFamily="18" charset="-127"/>
                  </a:rPr>
                  <a:t>A.inv</a:t>
                </a:r>
                <a:r>
                  <a:rPr lang="en-US" altLang="ko-KR" sz="1600" dirty="0">
                    <a:latin typeface="08서울남산체 L" panose="02020603020101020101" pitchFamily="18" charset="-127"/>
                    <a:ea typeface="08서울남산체 L" panose="02020603020101020101" pitchFamily="18" charset="-127"/>
                  </a:rPr>
                  <a:t>(</a:t>
                </a:r>
                <a:r>
                  <a:rPr lang="en-US" altLang="ko-KR" sz="1400" dirty="0">
                    <a:latin typeface="08서울남산체 L" panose="02020603020101020101" pitchFamily="18" charset="-127"/>
                    <a:ea typeface="08서울남산체 L" panose="02020603020101020101" pitchFamily="18" charset="-127"/>
                  </a:rPr>
                  <a:t>DECOMP_CHOLESKY/LU</a:t>
                </a:r>
                <a:r>
                  <a:rPr lang="en-US" altLang="ko-KR" sz="1600" dirty="0">
                    <a:latin typeface="08서울남산체 L" panose="02020603020101020101" pitchFamily="18" charset="-127"/>
                    <a:ea typeface="08서울남산체 L" panose="02020603020101020101" pitchFamily="18" charset="-127"/>
                  </a:rPr>
                  <a:t>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>
                    <a:latin typeface="08서울남산체 L" panose="02020603020101020101" pitchFamily="18" charset="-127"/>
                    <a:ea typeface="08서울남산체 L" panose="02020603020101020101" pitchFamily="18" charset="-127"/>
                  </a:rPr>
                  <a:t> </a:t>
                </a:r>
                <a:r>
                  <a:rPr lang="en-US" altLang="ko-KR" sz="1200" dirty="0">
                    <a:latin typeface="08서울남산체 L" panose="02020603020101020101" pitchFamily="18" charset="-127"/>
                    <a:ea typeface="08서울남산체 L" panose="02020603020101020101" pitchFamily="18" charset="-127"/>
                  </a:rPr>
                  <a:t>:  </a:t>
                </a:r>
                <a:r>
                  <a:rPr lang="ko-KR" altLang="en-US" sz="1200" dirty="0" err="1">
                    <a:latin typeface="08서울남산체 L" panose="02020603020101020101" pitchFamily="18" charset="-127"/>
                    <a:ea typeface="08서울남산체 L" panose="02020603020101020101" pitchFamily="18" charset="-127"/>
                  </a:rPr>
                  <a:t>역행렬</a:t>
                </a:r>
                <a:endParaRPr lang="en-US" altLang="ko-KR" sz="1600" dirty="0">
                  <a:latin typeface="08서울남산체 L" panose="02020603020101020101" pitchFamily="18" charset="-127"/>
                  <a:ea typeface="08서울남산체 L" panose="02020603020101020101" pitchFamily="18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 err="1">
                    <a:latin typeface="08서울남산체 L" panose="02020603020101020101" pitchFamily="18" charset="-127"/>
                    <a:ea typeface="08서울남산체 L" panose="02020603020101020101" pitchFamily="18" charset="-127"/>
                  </a:rPr>
                  <a:t>A.solve</a:t>
                </a:r>
                <a:r>
                  <a:rPr lang="en-US" altLang="ko-KR" sz="1600" dirty="0">
                    <a:latin typeface="08서울남산체 L" panose="02020603020101020101" pitchFamily="18" charset="-127"/>
                    <a:ea typeface="08서울남산체 L" panose="02020603020101020101" pitchFamily="18" charset="-127"/>
                  </a:rPr>
                  <a:t>(B)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4032E31-7190-4B1E-878C-574B2BCC4603}"/>
                  </a:ext>
                </a:extLst>
              </p:cNvPr>
              <p:cNvSpPr txBox="1"/>
              <p:nvPr/>
            </p:nvSpPr>
            <p:spPr>
              <a:xfrm>
                <a:off x="1318134" y="3454063"/>
                <a:ext cx="892425" cy="418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600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초기화</a:t>
                </a:r>
                <a:endParaRPr lang="en-US" altLang="ko-KR" sz="1600" dirty="0">
                  <a:latin typeface="08서울남산체 M" panose="02020603020101020101" pitchFamily="18" charset="-127"/>
                  <a:ea typeface="08서울남산체 M" panose="02020603020101020101" pitchFamily="18" charset="-127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AB3340E-7127-464F-A325-A22034515CDC}"/>
                  </a:ext>
                </a:extLst>
              </p:cNvPr>
              <p:cNvSpPr txBox="1"/>
              <p:nvPr/>
            </p:nvSpPr>
            <p:spPr>
              <a:xfrm>
                <a:off x="3225021" y="3462706"/>
                <a:ext cx="1138120" cy="418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600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난수 생성</a:t>
                </a:r>
                <a:endParaRPr lang="en-US" altLang="ko-KR" sz="1600" dirty="0">
                  <a:latin typeface="08서울남산체 M" panose="02020603020101020101" pitchFamily="18" charset="-127"/>
                  <a:ea typeface="08서울남산체 M" panose="02020603020101020101" pitchFamily="18" charset="-127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9E4614F-3533-4FD1-AE06-6DFE5044574D}"/>
                  </a:ext>
                </a:extLst>
              </p:cNvPr>
              <p:cNvSpPr txBox="1"/>
              <p:nvPr/>
            </p:nvSpPr>
            <p:spPr>
              <a:xfrm>
                <a:off x="5548430" y="3454064"/>
                <a:ext cx="1138120" cy="418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600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행렬 연산</a:t>
                </a:r>
                <a:endParaRPr lang="en-US" altLang="ko-KR" sz="1600" dirty="0">
                  <a:latin typeface="08서울남산체 M" panose="02020603020101020101" pitchFamily="18" charset="-127"/>
                  <a:ea typeface="08서울남산체 M" panose="02020603020101020101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25199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>
            <a:extLst>
              <a:ext uri="{FF2B5EF4-FFF2-40B4-BE49-F238E27FC236}">
                <a16:creationId xmlns:a16="http://schemas.microsoft.com/office/drawing/2014/main" id="{CC2F9254-5BB3-4D66-AF46-80A0B6A6F0B9}"/>
              </a:ext>
            </a:extLst>
          </p:cNvPr>
          <p:cNvSpPr txBox="1">
            <a:spLocks/>
          </p:cNvSpPr>
          <p:nvPr/>
        </p:nvSpPr>
        <p:spPr>
          <a:xfrm>
            <a:off x="857666" y="-11115"/>
            <a:ext cx="1645669" cy="448381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500" spc="300" dirty="0">
                <a:latin typeface="Bebas" pitchFamily="2" charset="0"/>
              </a:rPr>
              <a:t>Open cv</a:t>
            </a:r>
            <a:endParaRPr lang="ko-KR" altLang="en-US" sz="2500" spc="300" dirty="0">
              <a:latin typeface="Bebas" pitchFamily="2" charset="0"/>
            </a:endParaRPr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53EC315C-D672-49C2-802C-E278FC127939}"/>
              </a:ext>
            </a:extLst>
          </p:cNvPr>
          <p:cNvSpPr txBox="1">
            <a:spLocks/>
          </p:cNvSpPr>
          <p:nvPr/>
        </p:nvSpPr>
        <p:spPr>
          <a:xfrm>
            <a:off x="857665" y="755339"/>
            <a:ext cx="1645669" cy="53084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3000" b="1" spc="300" dirty="0">
                <a:latin typeface="Bebas" pitchFamily="2" charset="0"/>
                <a:ea typeface="210 맨발의청춘 L" panose="02020603020101020101" pitchFamily="18" charset="-127"/>
              </a:rPr>
              <a:t>Chap 2</a:t>
            </a:r>
            <a:endParaRPr lang="ko-KR" altLang="en-US" sz="3000" b="1" spc="300" dirty="0">
              <a:latin typeface="Bebas" pitchFamily="2" charset="0"/>
              <a:ea typeface="210 맨발의청춘 L" panose="02020603020101020101" pitchFamily="18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A9791EC7-D6F2-4EA2-ABF0-5F78CDF0F5CC}"/>
              </a:ext>
            </a:extLst>
          </p:cNvPr>
          <p:cNvCxnSpPr>
            <a:cxnSpLocks/>
          </p:cNvCxnSpPr>
          <p:nvPr/>
        </p:nvCxnSpPr>
        <p:spPr>
          <a:xfrm flipH="1">
            <a:off x="857666" y="1294657"/>
            <a:ext cx="1645669" cy="0"/>
          </a:xfrm>
          <a:prstGeom prst="line">
            <a:avLst/>
          </a:prstGeom>
          <a:ln w="28575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4ACF386-3E3C-4112-83C6-EE9BEF92EEEF}"/>
              </a:ext>
            </a:extLst>
          </p:cNvPr>
          <p:cNvSpPr txBox="1"/>
          <p:nvPr/>
        </p:nvSpPr>
        <p:spPr>
          <a:xfrm>
            <a:off x="2631063" y="828525"/>
            <a:ext cx="7379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OpenCV </a:t>
            </a:r>
            <a:r>
              <a:rPr lang="ko-KR" altLang="en-US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기본 클래스</a:t>
            </a:r>
            <a:r>
              <a:rPr lang="en-US" altLang="ko-KR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- 02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87438E5-75E6-4927-B94D-E449B79EE43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55" y="13801"/>
            <a:ext cx="706090" cy="7060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CA55905-B3E6-46D4-A738-D31D8736AEF3}"/>
              </a:ext>
            </a:extLst>
          </p:cNvPr>
          <p:cNvSpPr txBox="1"/>
          <p:nvPr/>
        </p:nvSpPr>
        <p:spPr>
          <a:xfrm>
            <a:off x="1002850" y="1461077"/>
            <a:ext cx="1800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Vec</a:t>
            </a:r>
            <a:endParaRPr lang="ko-KR" altLang="en-US" sz="28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B7869AC8-B7A3-4F3E-A28A-4ACF6160F7A3}"/>
              </a:ext>
            </a:extLst>
          </p:cNvPr>
          <p:cNvGrpSpPr/>
          <p:nvPr/>
        </p:nvGrpSpPr>
        <p:grpSpPr>
          <a:xfrm>
            <a:off x="1002850" y="2000882"/>
            <a:ext cx="10358150" cy="2014452"/>
            <a:chOff x="1002850" y="2269549"/>
            <a:chExt cx="10358150" cy="2014452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48DDADCA-5E4A-44A4-9968-86D1BA429266}"/>
                </a:ext>
              </a:extLst>
            </p:cNvPr>
            <p:cNvSpPr/>
            <p:nvPr/>
          </p:nvSpPr>
          <p:spPr>
            <a:xfrm>
              <a:off x="1002850" y="2269549"/>
              <a:ext cx="10358150" cy="2014452"/>
            </a:xfrm>
            <a:prstGeom prst="rect">
              <a:avLst/>
            </a:prstGeom>
            <a:solidFill>
              <a:srgbClr val="C0C0C0">
                <a:alpha val="49804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946CF110-C818-4822-84ED-21A63D0B071C}"/>
                </a:ext>
              </a:extLst>
            </p:cNvPr>
            <p:cNvGrpSpPr/>
            <p:nvPr/>
          </p:nvGrpSpPr>
          <p:grpSpPr>
            <a:xfrm>
              <a:off x="1318136" y="2435968"/>
              <a:ext cx="4867867" cy="1374744"/>
              <a:chOff x="1318136" y="2150717"/>
              <a:chExt cx="4867867" cy="1374744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9A7717E-8FC7-4E50-942A-87778007B2FD}"/>
                  </a:ext>
                </a:extLst>
              </p:cNvPr>
              <p:cNvSpPr txBox="1"/>
              <p:nvPr/>
            </p:nvSpPr>
            <p:spPr>
              <a:xfrm>
                <a:off x="1318136" y="2150717"/>
                <a:ext cx="4867867" cy="8751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짧은 수치 벡터</a:t>
                </a:r>
                <a:r>
                  <a:rPr lang="ko-KR" altLang="en-US" dirty="0">
                    <a:latin typeface="08서울남산체 M" panose="02020603020101020101" pitchFamily="18" charset="-127"/>
                    <a:ea typeface="08서울남산체 M" panose="02020603020101020101" pitchFamily="18" charset="-127"/>
                  </a:rPr>
                  <a:t>를 위한 템플릿 클래스</a:t>
                </a:r>
                <a:r>
                  <a:rPr lang="en-US" altLang="ko-KR" dirty="0">
                    <a:latin typeface="08서울남산체 M" panose="02020603020101020101" pitchFamily="18" charset="-127"/>
                    <a:ea typeface="08서울남산체 M" panose="02020603020101020101" pitchFamily="18" charset="-127"/>
                  </a:rPr>
                  <a:t>(</a:t>
                </a:r>
                <a:r>
                  <a:rPr lang="en-US" altLang="ko-KR" dirty="0" err="1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Matx</a:t>
                </a:r>
                <a:r>
                  <a:rPr lang="en-US" altLang="ko-KR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</a:t>
                </a:r>
                <a:r>
                  <a:rPr lang="ko-KR" altLang="en-US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상속</a:t>
                </a:r>
                <a:r>
                  <a:rPr lang="en-US" altLang="ko-KR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)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dirty="0">
                    <a:latin typeface="08서울남산체 M" panose="02020603020101020101" pitchFamily="18" charset="-127"/>
                    <a:ea typeface="08서울남산체 M" panose="02020603020101020101" pitchFamily="18" charset="-127"/>
                  </a:rPr>
                  <a:t>자료형 </a:t>
                </a:r>
                <a:r>
                  <a:rPr lang="en-US" altLang="ko-KR" dirty="0">
                    <a:latin typeface="08서울남산체 M" panose="02020603020101020101" pitchFamily="18" charset="-127"/>
                    <a:ea typeface="08서울남산체 M" panose="02020603020101020101" pitchFamily="18" charset="-127"/>
                  </a:rPr>
                  <a:t>: Vec2b, Vec3b </a:t>
                </a:r>
                <a:r>
                  <a:rPr lang="ko-KR" altLang="en-US" dirty="0">
                    <a:latin typeface="08서울남산체 M" panose="02020603020101020101" pitchFamily="18" charset="-127"/>
                    <a:ea typeface="08서울남산체 M" panose="02020603020101020101" pitchFamily="18" charset="-127"/>
                  </a:rPr>
                  <a:t>등</a:t>
                </a:r>
                <a:r>
                  <a:rPr lang="en-US" altLang="ko-KR" dirty="0">
                    <a:latin typeface="08서울남산체 M" panose="02020603020101020101" pitchFamily="18" charset="-127"/>
                    <a:ea typeface="08서울남산체 M" panose="02020603020101020101" pitchFamily="18" charset="-127"/>
                  </a:rPr>
                  <a:t>…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409A56-1BD6-4F6B-8E31-EF85E715586A}"/>
                  </a:ext>
                </a:extLst>
              </p:cNvPr>
              <p:cNvSpPr txBox="1"/>
              <p:nvPr/>
            </p:nvSpPr>
            <p:spPr>
              <a:xfrm>
                <a:off x="1318136" y="3106628"/>
                <a:ext cx="4351198" cy="418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Ex) </a:t>
                </a:r>
                <a:r>
                  <a:rPr lang="en-US" altLang="ko-KR" sz="1600" dirty="0" err="1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Vec</a:t>
                </a:r>
                <a:r>
                  <a:rPr lang="en-US" altLang="ko-KR" sz="1600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&lt;float, 3&gt; X(1,0,0) == Vev3f X(1,0,0)</a:t>
                </a:r>
                <a:endParaRPr lang="en-US" altLang="ko-KR" sz="1600" dirty="0">
                  <a:latin typeface="08서울남산체 M" panose="02020603020101020101" pitchFamily="18" charset="-127"/>
                  <a:ea typeface="08서울남산체 M" panose="02020603020101020101" pitchFamily="18" charset="-127"/>
                </a:endParaRPr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766AE426-123F-4696-AFEC-7B8A82B22034}"/>
                </a:ext>
              </a:extLst>
            </p:cNvPr>
            <p:cNvGrpSpPr/>
            <p:nvPr/>
          </p:nvGrpSpPr>
          <p:grpSpPr>
            <a:xfrm>
              <a:off x="6611409" y="2477128"/>
              <a:ext cx="4324184" cy="1668032"/>
              <a:chOff x="6893521" y="2477127"/>
              <a:chExt cx="4324184" cy="1668032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35A675DC-4E12-41F0-A54F-6E7F2C4F1EE7}"/>
                  </a:ext>
                </a:extLst>
              </p:cNvPr>
              <p:cNvSpPr/>
              <p:nvPr/>
            </p:nvSpPr>
            <p:spPr>
              <a:xfrm>
                <a:off x="6893521" y="2477127"/>
                <a:ext cx="4324184" cy="1668032"/>
              </a:xfrm>
              <a:prstGeom prst="rect">
                <a:avLst/>
              </a:prstGeom>
              <a:solidFill>
                <a:srgbClr val="C0C0C0">
                  <a:alpha val="49804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BD5C882-85D4-446E-98E5-BCC836857E77}"/>
                  </a:ext>
                </a:extLst>
              </p:cNvPr>
              <p:cNvSpPr txBox="1"/>
              <p:nvPr/>
            </p:nvSpPr>
            <p:spPr>
              <a:xfrm>
                <a:off x="7035416" y="2610163"/>
                <a:ext cx="12449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dirty="0" err="1">
                    <a:latin typeface="08서울남산체 M" panose="02020603020101020101" pitchFamily="18" charset="-127"/>
                    <a:ea typeface="08서울남산체 M" panose="02020603020101020101" pitchFamily="18" charset="-127"/>
                  </a:rPr>
                  <a:t>Vec</a:t>
                </a:r>
                <a:r>
                  <a:rPr lang="en-US" altLang="ko-KR" dirty="0">
                    <a:latin typeface="08서울남산체 M" panose="02020603020101020101" pitchFamily="18" charset="-127"/>
                    <a:ea typeface="08서울남산체 M" panose="02020603020101020101" pitchFamily="18" charset="-127"/>
                  </a:rPr>
                  <a:t>&lt;T,2&gt;</a:t>
                </a:r>
                <a:endParaRPr lang="ko-KR" altLang="en-US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CD7FB39-B030-40EC-89BC-DB9A3FA2139C}"/>
                  </a:ext>
                </a:extLst>
              </p:cNvPr>
              <p:cNvSpPr txBox="1"/>
              <p:nvPr/>
            </p:nvSpPr>
            <p:spPr>
              <a:xfrm>
                <a:off x="7035416" y="3104538"/>
                <a:ext cx="12449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dirty="0" err="1">
                    <a:latin typeface="08서울남산체 M" panose="02020603020101020101" pitchFamily="18" charset="-127"/>
                    <a:ea typeface="08서울남산체 M" panose="02020603020101020101" pitchFamily="18" charset="-127"/>
                  </a:rPr>
                  <a:t>Vec</a:t>
                </a:r>
                <a:r>
                  <a:rPr lang="en-US" altLang="ko-KR" dirty="0">
                    <a:latin typeface="08서울남산체 M" panose="02020603020101020101" pitchFamily="18" charset="-127"/>
                    <a:ea typeface="08서울남산체 M" panose="02020603020101020101" pitchFamily="18" charset="-127"/>
                  </a:rPr>
                  <a:t>&lt;T,3&gt;</a:t>
                </a:r>
                <a:endParaRPr lang="ko-KR" altLang="en-US" dirty="0"/>
              </a:p>
            </p:txBody>
          </p:sp>
          <p:sp>
            <p:nvSpPr>
              <p:cNvPr id="6" name="화살표: 왼쪽/오른쪽 5">
                <a:extLst>
                  <a:ext uri="{FF2B5EF4-FFF2-40B4-BE49-F238E27FC236}">
                    <a16:creationId xmlns:a16="http://schemas.microsoft.com/office/drawing/2014/main" id="{E15DF12E-6D13-442A-A8B9-1457DDECFE99}"/>
                  </a:ext>
                </a:extLst>
              </p:cNvPr>
              <p:cNvSpPr/>
              <p:nvPr/>
            </p:nvSpPr>
            <p:spPr>
              <a:xfrm>
                <a:off x="8363447" y="3148417"/>
                <a:ext cx="816704" cy="325453"/>
              </a:xfrm>
              <a:prstGeom prst="leftRightArrow">
                <a:avLst/>
              </a:prstGeom>
              <a:solidFill>
                <a:srgbClr val="FF5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00927BE-26D6-435D-91CC-1CD5278CD307}"/>
                  </a:ext>
                </a:extLst>
              </p:cNvPr>
              <p:cNvSpPr txBox="1"/>
              <p:nvPr/>
            </p:nvSpPr>
            <p:spPr>
              <a:xfrm>
                <a:off x="9282292" y="2582644"/>
                <a:ext cx="12449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08서울남산체 M" panose="02020603020101020101" pitchFamily="18" charset="-127"/>
                    <a:ea typeface="08서울남산체 M" panose="02020603020101020101" pitchFamily="18" charset="-127"/>
                  </a:rPr>
                  <a:t>Point_</a:t>
                </a:r>
                <a:endParaRPr lang="ko-KR" altLang="en-US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BE52D29-F183-4E79-89D8-02C58F7300FD}"/>
                  </a:ext>
                </a:extLst>
              </p:cNvPr>
              <p:cNvSpPr txBox="1"/>
              <p:nvPr/>
            </p:nvSpPr>
            <p:spPr>
              <a:xfrm>
                <a:off x="9282292" y="3098673"/>
                <a:ext cx="12449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08서울남산체 M" panose="02020603020101020101" pitchFamily="18" charset="-127"/>
                    <a:ea typeface="08서울남산체 M" panose="02020603020101020101" pitchFamily="18" charset="-127"/>
                  </a:rPr>
                  <a:t>Point3_</a:t>
                </a:r>
                <a:endParaRPr lang="ko-KR" altLang="en-US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F9E0115-A29A-4ADA-A9E5-427C8CE5C21E}"/>
                  </a:ext>
                </a:extLst>
              </p:cNvPr>
              <p:cNvSpPr txBox="1"/>
              <p:nvPr/>
            </p:nvSpPr>
            <p:spPr>
              <a:xfrm>
                <a:off x="7035416" y="3574455"/>
                <a:ext cx="12449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dirty="0" err="1">
                    <a:latin typeface="08서울남산체 M" panose="02020603020101020101" pitchFamily="18" charset="-127"/>
                    <a:ea typeface="08서울남산체 M" panose="02020603020101020101" pitchFamily="18" charset="-127"/>
                  </a:rPr>
                  <a:t>Vec</a:t>
                </a:r>
                <a:r>
                  <a:rPr lang="en-US" altLang="ko-KR" dirty="0">
                    <a:latin typeface="08서울남산체 M" panose="02020603020101020101" pitchFamily="18" charset="-127"/>
                    <a:ea typeface="08서울남산체 M" panose="02020603020101020101" pitchFamily="18" charset="-127"/>
                  </a:rPr>
                  <a:t>&lt;T,4&gt;</a:t>
                </a:r>
                <a:endParaRPr lang="ko-KR" altLang="en-US" dirty="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CAF593A-4C45-4F5F-AA0D-3FD0268F81B1}"/>
                  </a:ext>
                </a:extLst>
              </p:cNvPr>
              <p:cNvSpPr txBox="1"/>
              <p:nvPr/>
            </p:nvSpPr>
            <p:spPr>
              <a:xfrm>
                <a:off x="9282292" y="3582707"/>
                <a:ext cx="19259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08서울남산체 M" panose="02020603020101020101" pitchFamily="18" charset="-127"/>
                    <a:ea typeface="08서울남산체 M" panose="02020603020101020101" pitchFamily="18" charset="-127"/>
                  </a:rPr>
                  <a:t>Scalar_, </a:t>
                </a:r>
                <a:r>
                  <a:rPr lang="en-US" altLang="ko-KR" dirty="0" err="1">
                    <a:latin typeface="08서울남산체 M" panose="02020603020101020101" pitchFamily="18" charset="-127"/>
                    <a:ea typeface="08서울남산체 M" panose="02020603020101020101" pitchFamily="18" charset="-127"/>
                  </a:rPr>
                  <a:t>CvScalar</a:t>
                </a:r>
                <a:endParaRPr lang="ko-KR" altLang="en-US" dirty="0"/>
              </a:p>
            </p:txBody>
          </p:sp>
        </p:grp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BB760B94-F0BF-4723-9404-915C2A4359A4}"/>
              </a:ext>
            </a:extLst>
          </p:cNvPr>
          <p:cNvSpPr txBox="1"/>
          <p:nvPr/>
        </p:nvSpPr>
        <p:spPr>
          <a:xfrm>
            <a:off x="1008899" y="4102506"/>
            <a:ext cx="1800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Scalar_</a:t>
            </a:r>
            <a:endParaRPr lang="ko-KR" altLang="en-US" sz="28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DCFEF733-5C9B-4ABF-9A14-418D3C81A938}"/>
              </a:ext>
            </a:extLst>
          </p:cNvPr>
          <p:cNvGrpSpPr/>
          <p:nvPr/>
        </p:nvGrpSpPr>
        <p:grpSpPr>
          <a:xfrm>
            <a:off x="1008899" y="4642311"/>
            <a:ext cx="10358150" cy="2014452"/>
            <a:chOff x="1008899" y="4642311"/>
            <a:chExt cx="10358150" cy="2014452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AFFBB9FD-0909-4DBE-B703-A2521E1B5739}"/>
                </a:ext>
              </a:extLst>
            </p:cNvPr>
            <p:cNvSpPr/>
            <p:nvPr/>
          </p:nvSpPr>
          <p:spPr>
            <a:xfrm>
              <a:off x="1008899" y="4642311"/>
              <a:ext cx="10358150" cy="2014452"/>
            </a:xfrm>
            <a:prstGeom prst="rect">
              <a:avLst/>
            </a:prstGeom>
            <a:solidFill>
              <a:srgbClr val="C0C0C0">
                <a:alpha val="49804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F15841AD-4362-4368-A050-F0CD75A21BEF}"/>
                </a:ext>
              </a:extLst>
            </p:cNvPr>
            <p:cNvGrpSpPr/>
            <p:nvPr/>
          </p:nvGrpSpPr>
          <p:grpSpPr>
            <a:xfrm>
              <a:off x="1314610" y="4808730"/>
              <a:ext cx="4877442" cy="1359050"/>
              <a:chOff x="1308561" y="2150717"/>
              <a:chExt cx="4877442" cy="1359050"/>
            </a:xfrm>
          </p:grpSpPr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0B55EC9-CBA0-4A36-8115-2EB15A19A1B6}"/>
                  </a:ext>
                </a:extLst>
              </p:cNvPr>
              <p:cNvSpPr txBox="1"/>
              <p:nvPr/>
            </p:nvSpPr>
            <p:spPr>
              <a:xfrm>
                <a:off x="1318136" y="2150717"/>
                <a:ext cx="4867867" cy="4596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dirty="0" err="1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Vec</a:t>
                </a:r>
                <a:r>
                  <a:rPr lang="en-US" altLang="ko-KR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</a:t>
                </a:r>
                <a:r>
                  <a:rPr lang="ko-KR" altLang="en-US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클래스에서 상속</a:t>
                </a:r>
                <a:r>
                  <a:rPr lang="ko-KR" altLang="en-US" dirty="0">
                    <a:latin typeface="08서울남산체 M" panose="02020603020101020101" pitchFamily="18" charset="-127"/>
                    <a:ea typeface="08서울남산체 M" panose="02020603020101020101" pitchFamily="18" charset="-127"/>
                  </a:rPr>
                  <a:t>받은 </a:t>
                </a:r>
                <a:r>
                  <a:rPr lang="en-US" altLang="ko-KR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4</a:t>
                </a:r>
                <a:r>
                  <a:rPr lang="ko-KR" altLang="en-US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개의 요소 </a:t>
                </a:r>
                <a:r>
                  <a:rPr lang="ko-KR" altLang="en-US" dirty="0">
                    <a:latin typeface="08서울남산체 M" panose="02020603020101020101" pitchFamily="18" charset="-127"/>
                    <a:ea typeface="08서울남산체 M" panose="02020603020101020101" pitchFamily="18" charset="-127"/>
                  </a:rPr>
                  <a:t>갖는</a:t>
                </a:r>
                <a:r>
                  <a:rPr lang="ko-KR" altLang="en-US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</a:t>
                </a:r>
                <a:r>
                  <a:rPr lang="ko-KR" altLang="en-US" dirty="0">
                    <a:latin typeface="08서울남산체 M" panose="02020603020101020101" pitchFamily="18" charset="-127"/>
                    <a:ea typeface="08서울남산체 M" panose="02020603020101020101" pitchFamily="18" charset="-127"/>
                  </a:rPr>
                  <a:t>템플릿</a:t>
                </a:r>
                <a:endParaRPr lang="en-US" altLang="ko-KR" dirty="0">
                  <a:latin typeface="08서울남산체 M" panose="02020603020101020101" pitchFamily="18" charset="-127"/>
                  <a:ea typeface="08서울남산체 M" panose="02020603020101020101" pitchFamily="18" charset="-127"/>
                </a:endParaRP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A24E7A5-1ED6-45E4-9FA5-D50AC60CFF57}"/>
                  </a:ext>
                </a:extLst>
              </p:cNvPr>
              <p:cNvSpPr txBox="1"/>
              <p:nvPr/>
            </p:nvSpPr>
            <p:spPr>
              <a:xfrm>
                <a:off x="1308561" y="2721603"/>
                <a:ext cx="4250358" cy="788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Ex) Scalar_&lt;</a:t>
                </a:r>
                <a:r>
                  <a:rPr lang="en-US" altLang="ko-KR" sz="1600" dirty="0" err="1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uchar</a:t>
                </a:r>
                <a:r>
                  <a:rPr lang="en-US" altLang="ko-KR" sz="1600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/int/float/double&gt; S =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    Scalar_&lt;</a:t>
                </a:r>
                <a:r>
                  <a:rPr lang="en-US" altLang="ko-KR" sz="1600" dirty="0" err="1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uchar</a:t>
                </a:r>
                <a:r>
                  <a:rPr lang="en-US" altLang="ko-KR" sz="1600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/int/float/double&gt;::all(255)</a:t>
                </a:r>
                <a:endParaRPr lang="en-US" altLang="ko-KR" sz="1600" dirty="0">
                  <a:latin typeface="08서울남산체 M" panose="02020603020101020101" pitchFamily="18" charset="-127"/>
                  <a:ea typeface="08서울남산체 M" panose="02020603020101020101" pitchFamily="18" charset="-127"/>
                </a:endParaRPr>
              </a:p>
            </p:txBody>
          </p: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1D730896-D18D-4CBB-A793-8FC857DE4F4D}"/>
                </a:ext>
              </a:extLst>
            </p:cNvPr>
            <p:cNvGrpSpPr/>
            <p:nvPr/>
          </p:nvGrpSpPr>
          <p:grpSpPr>
            <a:xfrm>
              <a:off x="6617458" y="4849890"/>
              <a:ext cx="4324184" cy="1668032"/>
              <a:chOff x="6893521" y="2477127"/>
              <a:chExt cx="4324184" cy="1668032"/>
            </a:xfrm>
          </p:grpSpPr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8827D00A-E6DB-4052-8D83-7838B7C79E1C}"/>
                  </a:ext>
                </a:extLst>
              </p:cNvPr>
              <p:cNvSpPr/>
              <p:nvPr/>
            </p:nvSpPr>
            <p:spPr>
              <a:xfrm>
                <a:off x="6893521" y="2477127"/>
                <a:ext cx="4324184" cy="1668032"/>
              </a:xfrm>
              <a:prstGeom prst="rect">
                <a:avLst/>
              </a:prstGeom>
              <a:solidFill>
                <a:srgbClr val="C0C0C0">
                  <a:alpha val="49804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7" name="화살표: 왼쪽/오른쪽 46">
                <a:extLst>
                  <a:ext uri="{FF2B5EF4-FFF2-40B4-BE49-F238E27FC236}">
                    <a16:creationId xmlns:a16="http://schemas.microsoft.com/office/drawing/2014/main" id="{BFACA7C7-E774-4F8A-BFAF-B0BC3204AD9A}"/>
                  </a:ext>
                </a:extLst>
              </p:cNvPr>
              <p:cNvSpPr/>
              <p:nvPr/>
            </p:nvSpPr>
            <p:spPr>
              <a:xfrm>
                <a:off x="8527293" y="3028793"/>
                <a:ext cx="816704" cy="325453"/>
              </a:xfrm>
              <a:prstGeom prst="leftRightArrow">
                <a:avLst/>
              </a:prstGeom>
              <a:solidFill>
                <a:srgbClr val="FF5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E49DE8E-7906-4EB3-BAED-EA7D81148626}"/>
                  </a:ext>
                </a:extLst>
              </p:cNvPr>
              <p:cNvSpPr txBox="1"/>
              <p:nvPr/>
            </p:nvSpPr>
            <p:spPr>
              <a:xfrm>
                <a:off x="7199262" y="3006853"/>
                <a:ext cx="12449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dirty="0">
                    <a:latin typeface="08서울남산체 M" panose="02020603020101020101" pitchFamily="18" charset="-127"/>
                    <a:ea typeface="08서울남산체 M" panose="02020603020101020101" pitchFamily="18" charset="-127"/>
                  </a:rPr>
                  <a:t>Scalar_</a:t>
                </a:r>
                <a:endParaRPr lang="ko-KR" altLang="en-US" dirty="0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B39486F-CC8B-4218-AAA9-BF03AF9EC4CD}"/>
                  </a:ext>
                </a:extLst>
              </p:cNvPr>
              <p:cNvSpPr txBox="1"/>
              <p:nvPr/>
            </p:nvSpPr>
            <p:spPr>
              <a:xfrm>
                <a:off x="9446138" y="3006853"/>
                <a:ext cx="12449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>
                    <a:latin typeface="08서울남산체 M" panose="02020603020101020101" pitchFamily="18" charset="-127"/>
                    <a:ea typeface="08서울남산체 M" panose="02020603020101020101" pitchFamily="18" charset="-127"/>
                  </a:rPr>
                  <a:t>CvScalar</a:t>
                </a:r>
                <a:endParaRPr lang="ko-KR" altLang="en-US" dirty="0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EF88419-2C6A-4934-A6A5-C199C7B5DBA5}"/>
                  </a:ext>
                </a:extLst>
              </p:cNvPr>
              <p:cNvSpPr txBox="1"/>
              <p:nvPr/>
            </p:nvSpPr>
            <p:spPr>
              <a:xfrm>
                <a:off x="7458486" y="3494193"/>
                <a:ext cx="31821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err="1"/>
                  <a:t>cv.</a:t>
                </a:r>
                <a:r>
                  <a:rPr lang="en-US" altLang="ko-KR" err="1"/>
                  <a:t>h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필요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589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>
            <a:extLst>
              <a:ext uri="{FF2B5EF4-FFF2-40B4-BE49-F238E27FC236}">
                <a16:creationId xmlns:a16="http://schemas.microsoft.com/office/drawing/2014/main" id="{CC2F9254-5BB3-4D66-AF46-80A0B6A6F0B9}"/>
              </a:ext>
            </a:extLst>
          </p:cNvPr>
          <p:cNvSpPr txBox="1">
            <a:spLocks/>
          </p:cNvSpPr>
          <p:nvPr/>
        </p:nvSpPr>
        <p:spPr>
          <a:xfrm>
            <a:off x="857666" y="-11115"/>
            <a:ext cx="1645669" cy="448381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500" spc="300" dirty="0">
                <a:latin typeface="Bebas" pitchFamily="2" charset="0"/>
              </a:rPr>
              <a:t>Open cv</a:t>
            </a:r>
            <a:endParaRPr lang="ko-KR" altLang="en-US" sz="2500" spc="300" dirty="0">
              <a:latin typeface="Bebas" pitchFamily="2" charset="0"/>
            </a:endParaRPr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53EC315C-D672-49C2-802C-E278FC127939}"/>
              </a:ext>
            </a:extLst>
          </p:cNvPr>
          <p:cNvSpPr txBox="1">
            <a:spLocks/>
          </p:cNvSpPr>
          <p:nvPr/>
        </p:nvSpPr>
        <p:spPr>
          <a:xfrm>
            <a:off x="857665" y="755339"/>
            <a:ext cx="1645669" cy="53084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3000" b="1" spc="300" dirty="0">
                <a:latin typeface="Bebas" pitchFamily="2" charset="0"/>
                <a:ea typeface="210 맨발의청춘 L" panose="02020603020101020101" pitchFamily="18" charset="-127"/>
              </a:rPr>
              <a:t>Chap 2</a:t>
            </a:r>
            <a:endParaRPr lang="ko-KR" altLang="en-US" sz="3000" b="1" spc="300" dirty="0">
              <a:latin typeface="Bebas" pitchFamily="2" charset="0"/>
              <a:ea typeface="210 맨발의청춘 L" panose="02020603020101020101" pitchFamily="18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A9791EC7-D6F2-4EA2-ABF0-5F78CDF0F5CC}"/>
              </a:ext>
            </a:extLst>
          </p:cNvPr>
          <p:cNvCxnSpPr>
            <a:cxnSpLocks/>
          </p:cNvCxnSpPr>
          <p:nvPr/>
        </p:nvCxnSpPr>
        <p:spPr>
          <a:xfrm flipH="1">
            <a:off x="857666" y="1294657"/>
            <a:ext cx="1645669" cy="0"/>
          </a:xfrm>
          <a:prstGeom prst="line">
            <a:avLst/>
          </a:prstGeom>
          <a:ln w="28575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4ACF386-3E3C-4112-83C6-EE9BEF92EEEF}"/>
              </a:ext>
            </a:extLst>
          </p:cNvPr>
          <p:cNvSpPr txBox="1"/>
          <p:nvPr/>
        </p:nvSpPr>
        <p:spPr>
          <a:xfrm>
            <a:off x="2631063" y="828525"/>
            <a:ext cx="7379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OpenCV </a:t>
            </a:r>
            <a:r>
              <a:rPr lang="ko-KR" altLang="en-US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기본 클래스</a:t>
            </a:r>
            <a:r>
              <a:rPr lang="en-US" altLang="ko-KR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- 02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87438E5-75E6-4927-B94D-E449B79EE43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55" y="13801"/>
            <a:ext cx="706090" cy="7060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CA55905-B3E6-46D4-A738-D31D8736AEF3}"/>
              </a:ext>
            </a:extLst>
          </p:cNvPr>
          <p:cNvSpPr txBox="1"/>
          <p:nvPr/>
        </p:nvSpPr>
        <p:spPr>
          <a:xfrm>
            <a:off x="1002850" y="1461077"/>
            <a:ext cx="1800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Range</a:t>
            </a:r>
            <a:endParaRPr lang="ko-KR" altLang="en-US" sz="28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B7869AC8-B7A3-4F3E-A28A-4ACF6160F7A3}"/>
              </a:ext>
            </a:extLst>
          </p:cNvPr>
          <p:cNvGrpSpPr/>
          <p:nvPr/>
        </p:nvGrpSpPr>
        <p:grpSpPr>
          <a:xfrm>
            <a:off x="1002850" y="2000882"/>
            <a:ext cx="10358150" cy="1253074"/>
            <a:chOff x="1002850" y="2269549"/>
            <a:chExt cx="10358150" cy="1253074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48DDADCA-5E4A-44A4-9968-86D1BA429266}"/>
                </a:ext>
              </a:extLst>
            </p:cNvPr>
            <p:cNvSpPr/>
            <p:nvPr/>
          </p:nvSpPr>
          <p:spPr>
            <a:xfrm>
              <a:off x="1002850" y="2269549"/>
              <a:ext cx="10358150" cy="1253074"/>
            </a:xfrm>
            <a:prstGeom prst="rect">
              <a:avLst/>
            </a:prstGeom>
            <a:solidFill>
              <a:srgbClr val="C0C0C0">
                <a:alpha val="49804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9A7717E-8FC7-4E50-942A-87778007B2FD}"/>
                </a:ext>
              </a:extLst>
            </p:cNvPr>
            <p:cNvSpPr txBox="1"/>
            <p:nvPr/>
          </p:nvSpPr>
          <p:spPr>
            <a:xfrm>
              <a:off x="1318136" y="2458498"/>
              <a:ext cx="5497864" cy="875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행 또는 열의 범위 지정</a:t>
              </a:r>
              <a:r>
                <a:rPr lang="ko-KR" altLang="en-US" dirty="0"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하는 템플릿 클래스</a:t>
              </a:r>
              <a:r>
                <a:rPr lang="en-US" altLang="ko-KR" dirty="0"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(Mat</a:t>
              </a:r>
              <a:r>
                <a:rPr lang="ko-KR" altLang="en-US" dirty="0"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 클래스</a:t>
              </a:r>
              <a:r>
                <a:rPr lang="en-US" altLang="ko-KR" dirty="0"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)</a:t>
              </a:r>
              <a:endPara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dirty="0"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(n1,</a:t>
              </a:r>
              <a:r>
                <a:rPr lang="ko-KR" altLang="en-US" dirty="0"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 </a:t>
              </a:r>
              <a:r>
                <a:rPr lang="en-US" altLang="ko-KR" dirty="0"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n2)</a:t>
              </a:r>
              <a:r>
                <a:rPr lang="ko-KR" altLang="en-US" dirty="0"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 </a:t>
              </a:r>
              <a:r>
                <a:rPr lang="en-US" altLang="ko-KR" dirty="0"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:</a:t>
              </a:r>
              <a:r>
                <a:rPr lang="ko-KR" altLang="en-US" dirty="0"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 </a:t>
              </a:r>
              <a:r>
                <a:rPr lang="en-US" altLang="ko-KR" dirty="0"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n1</a:t>
              </a:r>
              <a:r>
                <a:rPr lang="ko-KR" altLang="en-US" dirty="0"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포함</a:t>
              </a:r>
              <a:r>
                <a:rPr lang="en-US" altLang="ko-KR" dirty="0"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, n2</a:t>
              </a:r>
              <a:r>
                <a:rPr lang="ko-KR" altLang="en-US" dirty="0"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 </a:t>
              </a:r>
              <a:r>
                <a:rPr lang="ko-KR" altLang="en-US" dirty="0" err="1"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비포함</a:t>
              </a:r>
              <a:endPara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BB760B94-F0BF-4723-9404-915C2A4359A4}"/>
              </a:ext>
            </a:extLst>
          </p:cNvPr>
          <p:cNvSpPr txBox="1"/>
          <p:nvPr/>
        </p:nvSpPr>
        <p:spPr>
          <a:xfrm>
            <a:off x="1008899" y="3372652"/>
            <a:ext cx="1800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Ptr</a:t>
            </a:r>
            <a:endParaRPr lang="ko-KR" altLang="en-US" sz="28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DCFEF733-5C9B-4ABF-9A14-418D3C81A938}"/>
              </a:ext>
            </a:extLst>
          </p:cNvPr>
          <p:cNvGrpSpPr/>
          <p:nvPr/>
        </p:nvGrpSpPr>
        <p:grpSpPr>
          <a:xfrm>
            <a:off x="1008899" y="3964649"/>
            <a:ext cx="10358150" cy="2344352"/>
            <a:chOff x="1008899" y="3964649"/>
            <a:chExt cx="10358150" cy="2344352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AFFBB9FD-0909-4DBE-B703-A2521E1B5739}"/>
                </a:ext>
              </a:extLst>
            </p:cNvPr>
            <p:cNvSpPr/>
            <p:nvPr/>
          </p:nvSpPr>
          <p:spPr>
            <a:xfrm>
              <a:off x="1008899" y="3964649"/>
              <a:ext cx="10358150" cy="2344352"/>
            </a:xfrm>
            <a:prstGeom prst="rect">
              <a:avLst/>
            </a:prstGeom>
            <a:solidFill>
              <a:srgbClr val="C0C0C0">
                <a:alpha val="49804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F15841AD-4362-4368-A050-F0CD75A21BEF}"/>
                </a:ext>
              </a:extLst>
            </p:cNvPr>
            <p:cNvGrpSpPr/>
            <p:nvPr/>
          </p:nvGrpSpPr>
          <p:grpSpPr>
            <a:xfrm>
              <a:off x="1324185" y="4146886"/>
              <a:ext cx="9742173" cy="1882589"/>
              <a:chOff x="1318136" y="1488873"/>
              <a:chExt cx="9742173" cy="1882589"/>
            </a:xfrm>
          </p:grpSpPr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0B55EC9-CBA0-4A36-8115-2EB15A19A1B6}"/>
                  </a:ext>
                </a:extLst>
              </p:cNvPr>
              <p:cNvSpPr txBox="1"/>
              <p:nvPr/>
            </p:nvSpPr>
            <p:spPr>
              <a:xfrm>
                <a:off x="1318136" y="1488873"/>
                <a:ext cx="6706815" cy="4596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dirty="0">
                    <a:latin typeface="08서울남산체 M" panose="02020603020101020101" pitchFamily="18" charset="-127"/>
                    <a:ea typeface="08서울남산체 M" panose="02020603020101020101" pitchFamily="18" charset="-127"/>
                  </a:rPr>
                  <a:t>포인터를 감싸서 </a:t>
                </a:r>
                <a:r>
                  <a:rPr lang="ko-KR" altLang="en-US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메모리를 안전하게 사용</a:t>
                </a:r>
                <a:r>
                  <a:rPr lang="ko-KR" altLang="en-US" dirty="0">
                    <a:latin typeface="08서울남산체 M" panose="02020603020101020101" pitchFamily="18" charset="-127"/>
                    <a:ea typeface="08서울남산체 M" panose="02020603020101020101" pitchFamily="18" charset="-127"/>
                  </a:rPr>
                  <a:t>하도록 하는 템플릿 클래스</a:t>
                </a:r>
                <a:endParaRPr lang="en-US" altLang="ko-KR" dirty="0">
                  <a:latin typeface="08서울남산체 M" panose="02020603020101020101" pitchFamily="18" charset="-127"/>
                  <a:ea typeface="08서울남산체 M" panose="02020603020101020101" pitchFamily="18" charset="-127"/>
                </a:endParaRP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A24E7A5-1ED6-45E4-9FA5-D50AC60CFF57}"/>
                  </a:ext>
                </a:extLst>
              </p:cNvPr>
              <p:cNvSpPr txBox="1"/>
              <p:nvPr/>
            </p:nvSpPr>
            <p:spPr>
              <a:xfrm>
                <a:off x="1409951" y="2213966"/>
                <a:ext cx="4250358" cy="1157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Ex) </a:t>
                </a:r>
                <a:r>
                  <a:rPr lang="en-US" altLang="ko-KR" sz="1600" dirty="0">
                    <a:latin typeface="08서울남산체 M" panose="02020603020101020101" pitchFamily="18" charset="-127"/>
                    <a:ea typeface="08서울남산체 M" panose="02020603020101020101" pitchFamily="18" charset="-127"/>
                  </a:rPr>
                  <a:t>int</a:t>
                </a:r>
                <a:r>
                  <a:rPr lang="ko-KR" altLang="en-US" sz="1600" dirty="0">
                    <a:latin typeface="08서울남산체 M" panose="02020603020101020101" pitchFamily="18" charset="-127"/>
                    <a:ea typeface="08서울남산체 M" panose="02020603020101020101" pitchFamily="18" charset="-127"/>
                  </a:rPr>
                  <a:t> </a:t>
                </a:r>
                <a:r>
                  <a:rPr lang="en-US" altLang="ko-KR" sz="1600" dirty="0">
                    <a:latin typeface="08서울남산체 M" panose="02020603020101020101" pitchFamily="18" charset="-127"/>
                    <a:ea typeface="08서울남산체 M" panose="02020603020101020101" pitchFamily="18" charset="-127"/>
                  </a:rPr>
                  <a:t>*</a:t>
                </a:r>
                <a:r>
                  <a:rPr lang="en-US" altLang="ko-KR" sz="1600" dirty="0" err="1">
                    <a:latin typeface="08서울남산체 M" panose="02020603020101020101" pitchFamily="18" charset="-127"/>
                    <a:ea typeface="08서울남산체 M" panose="02020603020101020101" pitchFamily="18" charset="-127"/>
                  </a:rPr>
                  <a:t>ptr</a:t>
                </a:r>
                <a:r>
                  <a:rPr lang="ko-KR" altLang="en-US" sz="1600" dirty="0">
                    <a:latin typeface="08서울남산체 M" panose="02020603020101020101" pitchFamily="18" charset="-127"/>
                    <a:ea typeface="08서울남산체 M" panose="02020603020101020101" pitchFamily="18" charset="-127"/>
                  </a:rPr>
                  <a:t> </a:t>
                </a:r>
                <a:r>
                  <a:rPr lang="en-US" altLang="ko-KR" sz="1600" dirty="0">
                    <a:latin typeface="08서울남산체 M" panose="02020603020101020101" pitchFamily="18" charset="-127"/>
                    <a:ea typeface="08서울남산체 M" panose="02020603020101020101" pitchFamily="18" charset="-127"/>
                  </a:rPr>
                  <a:t>=</a:t>
                </a:r>
                <a:r>
                  <a:rPr lang="ko-KR" altLang="en-US" sz="1600" dirty="0">
                    <a:latin typeface="08서울남산체 M" panose="02020603020101020101" pitchFamily="18" charset="-127"/>
                    <a:ea typeface="08서울남산체 M" panose="02020603020101020101" pitchFamily="18" charset="-127"/>
                  </a:rPr>
                  <a:t> </a:t>
                </a:r>
                <a:r>
                  <a:rPr lang="en-US" altLang="ko-KR" sz="1600" dirty="0">
                    <a:latin typeface="08서울남산체 M" panose="02020603020101020101" pitchFamily="18" charset="-127"/>
                    <a:ea typeface="08서울남산체 M" panose="02020603020101020101" pitchFamily="18" charset="-127"/>
                  </a:rPr>
                  <a:t>new</a:t>
                </a:r>
                <a:r>
                  <a:rPr lang="ko-KR" altLang="en-US" sz="1600" dirty="0">
                    <a:latin typeface="08서울남산체 M" panose="02020603020101020101" pitchFamily="18" charset="-127"/>
                    <a:ea typeface="08서울남산체 M" panose="02020603020101020101" pitchFamily="18" charset="-127"/>
                  </a:rPr>
                  <a:t> </a:t>
                </a:r>
                <a:r>
                  <a:rPr lang="en-US" altLang="ko-KR" sz="1600" dirty="0">
                    <a:latin typeface="08서울남산체 M" panose="02020603020101020101" pitchFamily="18" charset="-127"/>
                    <a:ea typeface="08서울남산체 M" panose="02020603020101020101" pitchFamily="18" charset="-127"/>
                  </a:rPr>
                  <a:t>int[100];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    </a:t>
                </a:r>
                <a:r>
                  <a:rPr lang="en-US" altLang="ko-KR" sz="1600" dirty="0" err="1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Ptr</a:t>
                </a:r>
                <a:r>
                  <a:rPr lang="en-US" altLang="ko-KR" sz="1600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&lt;int&gt; </a:t>
                </a:r>
                <a:r>
                  <a:rPr lang="en-US" altLang="ko-KR" sz="1600" dirty="0" err="1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intData</a:t>
                </a:r>
                <a:r>
                  <a:rPr lang="en-US" altLang="ko-KR" sz="1600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(</a:t>
                </a:r>
                <a:r>
                  <a:rPr lang="en-US" altLang="ko-KR" sz="1600" dirty="0" err="1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ptr</a:t>
                </a:r>
                <a:r>
                  <a:rPr lang="en-US" altLang="ko-KR" sz="1600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);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>
                    <a:latin typeface="08서울남산체 EB" panose="02020603020101020101" pitchFamily="18" charset="-127"/>
                    <a:ea typeface="08서울남산체 EB" panose="02020603020101020101" pitchFamily="18" charset="-127"/>
                  </a:rPr>
                  <a:t>     </a:t>
                </a:r>
                <a:r>
                  <a:rPr lang="en-US" altLang="ko-KR" sz="1600" dirty="0">
                    <a:latin typeface="08서울남산체 M" panose="02020603020101020101" pitchFamily="18" charset="-127"/>
                    <a:ea typeface="08서울남산체 M" panose="02020603020101020101" pitchFamily="18" charset="-127"/>
                  </a:rPr>
                  <a:t>for(int I =0; </a:t>
                </a:r>
                <a:r>
                  <a:rPr lang="en-US" altLang="ko-KR" sz="1600" dirty="0" err="1">
                    <a:latin typeface="08서울남산체 M" panose="02020603020101020101" pitchFamily="18" charset="-127"/>
                    <a:ea typeface="08서울남산체 M" panose="02020603020101020101" pitchFamily="18" charset="-127"/>
                  </a:rPr>
                  <a:t>i</a:t>
                </a:r>
                <a:r>
                  <a:rPr lang="en-US" altLang="ko-KR" sz="1600" dirty="0">
                    <a:latin typeface="08서울남산체 M" panose="02020603020101020101" pitchFamily="18" charset="-127"/>
                    <a:ea typeface="08서울남산체 M" panose="02020603020101020101" pitchFamily="18" charset="-127"/>
                  </a:rPr>
                  <a:t>&lt;100; </a:t>
                </a:r>
                <a:r>
                  <a:rPr lang="en-US" altLang="ko-KR" sz="1600" dirty="0" err="1">
                    <a:latin typeface="08서울남산체 M" panose="02020603020101020101" pitchFamily="18" charset="-127"/>
                    <a:ea typeface="08서울남산체 M" panose="02020603020101020101" pitchFamily="18" charset="-127"/>
                  </a:rPr>
                  <a:t>i</a:t>
                </a:r>
                <a:r>
                  <a:rPr lang="en-US" altLang="ko-KR" sz="1600" dirty="0">
                    <a:latin typeface="08서울남산체 M" panose="02020603020101020101" pitchFamily="18" charset="-127"/>
                    <a:ea typeface="08서울남산체 M" panose="02020603020101020101" pitchFamily="18" charset="-127"/>
                  </a:rPr>
                  <a:t>++)  </a:t>
                </a:r>
                <a:r>
                  <a:rPr lang="en-US" altLang="ko-KR" sz="1600" dirty="0" err="1">
                    <a:latin typeface="08서울남산체 M" panose="02020603020101020101" pitchFamily="18" charset="-127"/>
                    <a:ea typeface="08서울남산체 M" panose="02020603020101020101" pitchFamily="18" charset="-127"/>
                  </a:rPr>
                  <a:t>intData</a:t>
                </a:r>
                <a:r>
                  <a:rPr lang="en-US" altLang="ko-KR" sz="1600" dirty="0">
                    <a:latin typeface="08서울남산체 M" panose="02020603020101020101" pitchFamily="18" charset="-127"/>
                    <a:ea typeface="08서울남산체 M" panose="02020603020101020101" pitchFamily="18" charset="-127"/>
                  </a:rPr>
                  <a:t>[</a:t>
                </a:r>
                <a:r>
                  <a:rPr lang="en-US" altLang="ko-KR" sz="1600" dirty="0" err="1">
                    <a:latin typeface="08서울남산체 M" panose="02020603020101020101" pitchFamily="18" charset="-127"/>
                    <a:ea typeface="08서울남산체 M" panose="02020603020101020101" pitchFamily="18" charset="-127"/>
                  </a:rPr>
                  <a:t>i</a:t>
                </a:r>
                <a:r>
                  <a:rPr lang="en-US" altLang="ko-KR" sz="1600" dirty="0">
                    <a:latin typeface="08서울남산체 M" panose="02020603020101020101" pitchFamily="18" charset="-127"/>
                    <a:ea typeface="08서울남산체 M" panose="02020603020101020101" pitchFamily="18" charset="-127"/>
                  </a:rPr>
                  <a:t>] = </a:t>
                </a:r>
                <a:r>
                  <a:rPr lang="en-US" altLang="ko-KR" sz="1600" dirty="0" err="1">
                    <a:latin typeface="08서울남산체 M" panose="02020603020101020101" pitchFamily="18" charset="-127"/>
                    <a:ea typeface="08서울남산체 M" panose="02020603020101020101" pitchFamily="18" charset="-127"/>
                  </a:rPr>
                  <a:t>i</a:t>
                </a:r>
                <a:r>
                  <a:rPr lang="en-US" altLang="ko-KR" sz="1600" dirty="0">
                    <a:latin typeface="08서울남산체 M" panose="02020603020101020101" pitchFamily="18" charset="-127"/>
                    <a:ea typeface="08서울남산체 M" panose="02020603020101020101" pitchFamily="18" charset="-127"/>
                  </a:rPr>
                  <a:t>;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F7C3C58-23F0-4C46-A90D-1870BB2CD40D}"/>
                  </a:ext>
                </a:extLst>
              </p:cNvPr>
              <p:cNvSpPr txBox="1"/>
              <p:nvPr/>
            </p:nvSpPr>
            <p:spPr>
              <a:xfrm>
                <a:off x="6809951" y="2213966"/>
                <a:ext cx="4250358" cy="1157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600" dirty="0">
                    <a:latin typeface="08서울남산체 M" panose="02020603020101020101" pitchFamily="18" charset="-127"/>
                    <a:ea typeface="08서울남산체 M" panose="02020603020101020101" pitchFamily="18" charset="-127"/>
                  </a:rPr>
                  <a:t>메모리 누수</a:t>
                </a:r>
                <a:r>
                  <a:rPr lang="en-US" altLang="ko-KR" sz="1600" dirty="0">
                    <a:latin typeface="08서울남산체 M" panose="02020603020101020101" pitchFamily="18" charset="-127"/>
                    <a:ea typeface="08서울남산체 M" panose="02020603020101020101" pitchFamily="18" charset="-127"/>
                  </a:rPr>
                  <a:t>(memory</a:t>
                </a:r>
                <a:r>
                  <a:rPr lang="ko-KR" altLang="en-US" sz="1600" dirty="0">
                    <a:latin typeface="08서울남산체 M" panose="02020603020101020101" pitchFamily="18" charset="-127"/>
                    <a:ea typeface="08서울남산체 M" panose="02020603020101020101" pitchFamily="18" charset="-127"/>
                  </a:rPr>
                  <a:t> </a:t>
                </a:r>
                <a:r>
                  <a:rPr lang="en-US" altLang="ko-KR" sz="1600" dirty="0">
                    <a:latin typeface="08서울남산체 M" panose="02020603020101020101" pitchFamily="18" charset="-127"/>
                    <a:ea typeface="08서울남산체 M" panose="02020603020101020101" pitchFamily="18" charset="-127"/>
                  </a:rPr>
                  <a:t>leak)</a:t>
                </a:r>
                <a:r>
                  <a:rPr lang="ko-KR" altLang="en-US" sz="1600" dirty="0">
                    <a:latin typeface="08서울남산체 M" panose="02020603020101020101" pitchFamily="18" charset="-127"/>
                    <a:ea typeface="08서울남산체 M" panose="02020603020101020101" pitchFamily="18" charset="-127"/>
                  </a:rPr>
                  <a:t>가 일어나지 않음</a:t>
                </a:r>
                <a:endParaRPr lang="en-US" altLang="ko-KR" sz="1600" dirty="0">
                  <a:latin typeface="08서울남산체 M" panose="02020603020101020101" pitchFamily="18" charset="-127"/>
                  <a:ea typeface="08서울남산체 M" panose="02020603020101020101" pitchFamily="18" charset="-127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1600" dirty="0">
                    <a:latin typeface="08서울남산체 M" panose="02020603020101020101" pitchFamily="18" charset="-127"/>
                    <a:ea typeface="08서울남산체 M" panose="02020603020101020101" pitchFamily="18" charset="-127"/>
                  </a:rPr>
                  <a:t>동적 할당된 메모리의 해제를 파괴자에서 </a:t>
                </a:r>
                <a:endParaRPr lang="en-US" altLang="ko-KR" sz="1600" dirty="0">
                  <a:latin typeface="08서울남산체 M" panose="02020603020101020101" pitchFamily="18" charset="-127"/>
                  <a:ea typeface="08서울남산체 M" panose="02020603020101020101" pitchFamily="18" charset="-127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1600" dirty="0">
                    <a:latin typeface="08서울남산체 M" panose="02020603020101020101" pitchFamily="18" charset="-127"/>
                    <a:ea typeface="08서울남산체 M" panose="02020603020101020101" pitchFamily="18" charset="-127"/>
                  </a:rPr>
                  <a:t>자동으로 실시함</a:t>
                </a:r>
                <a:endParaRPr lang="en-US" altLang="ko-KR" sz="1600" dirty="0">
                  <a:latin typeface="08서울남산체 M" panose="02020603020101020101" pitchFamily="18" charset="-127"/>
                  <a:ea typeface="08서울남산체 M" panose="02020603020101020101" pitchFamily="18" charset="-127"/>
                </a:endParaRPr>
              </a:p>
            </p:txBody>
          </p:sp>
        </p:grpSp>
      </p:grpSp>
      <p:sp>
        <p:nvSpPr>
          <p:cNvPr id="46" name="화살표: 오른쪽 45">
            <a:extLst>
              <a:ext uri="{FF2B5EF4-FFF2-40B4-BE49-F238E27FC236}">
                <a16:creationId xmlns:a16="http://schemas.microsoft.com/office/drawing/2014/main" id="{FC31A18F-0C66-4D38-9830-CA831D378251}"/>
              </a:ext>
            </a:extLst>
          </p:cNvPr>
          <p:cNvSpPr/>
          <p:nvPr/>
        </p:nvSpPr>
        <p:spPr>
          <a:xfrm>
            <a:off x="5722722" y="5122889"/>
            <a:ext cx="810000" cy="655675"/>
          </a:xfrm>
          <a:prstGeom prst="rightArrow">
            <a:avLst/>
          </a:prstGeom>
          <a:solidFill>
            <a:srgbClr val="FF5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598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>
            <a:extLst>
              <a:ext uri="{FF2B5EF4-FFF2-40B4-BE49-F238E27FC236}">
                <a16:creationId xmlns:a16="http://schemas.microsoft.com/office/drawing/2014/main" id="{CC2F9254-5BB3-4D66-AF46-80A0B6A6F0B9}"/>
              </a:ext>
            </a:extLst>
          </p:cNvPr>
          <p:cNvSpPr txBox="1">
            <a:spLocks/>
          </p:cNvSpPr>
          <p:nvPr/>
        </p:nvSpPr>
        <p:spPr>
          <a:xfrm>
            <a:off x="857666" y="-11115"/>
            <a:ext cx="1645669" cy="448381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500" spc="300" dirty="0">
                <a:latin typeface="Bebas" pitchFamily="2" charset="0"/>
              </a:rPr>
              <a:t>Open cv</a:t>
            </a:r>
            <a:endParaRPr lang="ko-KR" altLang="en-US" sz="2500" spc="300" dirty="0">
              <a:latin typeface="Bebas" pitchFamily="2" charset="0"/>
            </a:endParaRPr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53EC315C-D672-49C2-802C-E278FC127939}"/>
              </a:ext>
            </a:extLst>
          </p:cNvPr>
          <p:cNvSpPr txBox="1">
            <a:spLocks/>
          </p:cNvSpPr>
          <p:nvPr/>
        </p:nvSpPr>
        <p:spPr>
          <a:xfrm>
            <a:off x="857665" y="755339"/>
            <a:ext cx="1645669" cy="53084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3000" b="1" spc="300" dirty="0">
                <a:latin typeface="Bebas" pitchFamily="2" charset="0"/>
                <a:ea typeface="210 맨발의청춘 L" panose="02020603020101020101" pitchFamily="18" charset="-127"/>
              </a:rPr>
              <a:t>Chap 2</a:t>
            </a:r>
            <a:endParaRPr lang="ko-KR" altLang="en-US" sz="3000" b="1" spc="300" dirty="0">
              <a:latin typeface="Bebas" pitchFamily="2" charset="0"/>
              <a:ea typeface="210 맨발의청춘 L" panose="02020603020101020101" pitchFamily="18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A9791EC7-D6F2-4EA2-ABF0-5F78CDF0F5CC}"/>
              </a:ext>
            </a:extLst>
          </p:cNvPr>
          <p:cNvCxnSpPr>
            <a:cxnSpLocks/>
          </p:cNvCxnSpPr>
          <p:nvPr/>
        </p:nvCxnSpPr>
        <p:spPr>
          <a:xfrm flipH="1">
            <a:off x="857666" y="1294657"/>
            <a:ext cx="1645669" cy="0"/>
          </a:xfrm>
          <a:prstGeom prst="line">
            <a:avLst/>
          </a:prstGeom>
          <a:ln w="28575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4ACF386-3E3C-4112-83C6-EE9BEF92EEEF}"/>
              </a:ext>
            </a:extLst>
          </p:cNvPr>
          <p:cNvSpPr txBox="1"/>
          <p:nvPr/>
        </p:nvSpPr>
        <p:spPr>
          <a:xfrm>
            <a:off x="2631063" y="828525"/>
            <a:ext cx="7379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OpenCV </a:t>
            </a:r>
            <a:r>
              <a:rPr lang="ko-KR" altLang="en-US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기본 클래스</a:t>
            </a:r>
            <a:r>
              <a:rPr lang="en-US" altLang="ko-KR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- 03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87438E5-75E6-4927-B94D-E449B79EE43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55" y="13801"/>
            <a:ext cx="706090" cy="706090"/>
          </a:xfrm>
          <a:prstGeom prst="rect">
            <a:avLst/>
          </a:prstGeom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48DDADCA-5E4A-44A4-9968-86D1BA429266}"/>
              </a:ext>
            </a:extLst>
          </p:cNvPr>
          <p:cNvSpPr/>
          <p:nvPr/>
        </p:nvSpPr>
        <p:spPr>
          <a:xfrm>
            <a:off x="1002850" y="2269548"/>
            <a:ext cx="10358150" cy="3964703"/>
          </a:xfrm>
          <a:prstGeom prst="rect">
            <a:avLst/>
          </a:prstGeom>
          <a:solidFill>
            <a:srgbClr val="C0C0C0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46CF110-C818-4822-84ED-21A63D0B071C}"/>
              </a:ext>
            </a:extLst>
          </p:cNvPr>
          <p:cNvGrpSpPr/>
          <p:nvPr/>
        </p:nvGrpSpPr>
        <p:grpSpPr>
          <a:xfrm>
            <a:off x="1318134" y="2367671"/>
            <a:ext cx="9412866" cy="2036252"/>
            <a:chOff x="1318134" y="1799615"/>
            <a:chExt cx="9412866" cy="203625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9A7717E-8FC7-4E50-942A-87778007B2FD}"/>
                </a:ext>
              </a:extLst>
            </p:cNvPr>
            <p:cNvSpPr txBox="1"/>
            <p:nvPr/>
          </p:nvSpPr>
          <p:spPr>
            <a:xfrm>
              <a:off x="1318134" y="1799615"/>
              <a:ext cx="9322866" cy="1117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1</a:t>
              </a:r>
              <a:r>
                <a:rPr lang="ko-KR" altLang="en-US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채널 혹은 다채널의 실수</a:t>
              </a:r>
              <a:r>
                <a:rPr lang="en-US" altLang="ko-KR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, </a:t>
              </a:r>
              <a:r>
                <a:rPr lang="ko-KR" altLang="en-US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복소수</a:t>
              </a:r>
              <a:r>
                <a:rPr lang="en-US" altLang="ko-KR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, </a:t>
              </a:r>
              <a:r>
                <a:rPr lang="ko-KR" altLang="en-US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행렬</a:t>
              </a:r>
              <a:r>
                <a:rPr lang="en-US" altLang="ko-KR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, </a:t>
              </a:r>
              <a:r>
                <a:rPr lang="ko-KR" altLang="en-US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영상 등의 수치 데이터를 표현하는 </a:t>
              </a:r>
              <a:r>
                <a:rPr lang="en-US" altLang="ko-KR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n </a:t>
              </a:r>
              <a:r>
                <a:rPr lang="ko-KR" altLang="en-US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차원 행렬 </a:t>
              </a:r>
              <a:r>
                <a:rPr lang="ko-KR" altLang="en-US" dirty="0"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클래스</a:t>
              </a:r>
              <a:endPara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endParaRPr>
            </a:p>
            <a:p>
              <a:pPr>
                <a:lnSpc>
                  <a:spcPct val="200000"/>
                </a:lnSpc>
              </a:pPr>
              <a:r>
                <a:rPr lang="en-US" altLang="ko-KR" dirty="0" err="1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copyData</a:t>
              </a:r>
              <a:r>
                <a:rPr lang="en-US" altLang="ko-KR" dirty="0"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  </a:t>
              </a:r>
              <a:r>
                <a:rPr lang="en-US" altLang="ko-KR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false </a:t>
              </a:r>
              <a:r>
                <a:rPr lang="en-US" altLang="ko-KR" dirty="0"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: </a:t>
              </a:r>
              <a:r>
                <a:rPr lang="ko-KR" altLang="en-US" dirty="0"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메모리 공유</a:t>
              </a:r>
              <a:r>
                <a:rPr lang="en-US" altLang="ko-KR" dirty="0"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(</a:t>
              </a:r>
              <a:r>
                <a:rPr lang="ko-KR" altLang="en-US" dirty="0"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기본</a:t>
              </a:r>
              <a:r>
                <a:rPr lang="en-US" altLang="ko-KR" dirty="0"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)  </a:t>
              </a:r>
              <a:r>
                <a:rPr lang="en-US" altLang="ko-KR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true</a:t>
              </a:r>
              <a:r>
                <a:rPr lang="ko-KR" altLang="en-US" dirty="0"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 </a:t>
              </a:r>
              <a:r>
                <a:rPr lang="en-US" altLang="ko-KR" dirty="0"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:</a:t>
              </a:r>
              <a:r>
                <a:rPr lang="ko-KR" altLang="en-US" dirty="0"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 복사하여 공유 안 함 </a:t>
              </a:r>
              <a:r>
                <a:rPr lang="en-US" altLang="ko-KR" dirty="0"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(= Mat::clone())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4409A56-1BD6-4F6B-8E31-EF85E715586A}"/>
                </a:ext>
              </a:extLst>
            </p:cNvPr>
            <p:cNvSpPr txBox="1"/>
            <p:nvPr/>
          </p:nvSpPr>
          <p:spPr>
            <a:xfrm>
              <a:off x="1318134" y="3047703"/>
              <a:ext cx="9412866" cy="788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Ex) 2</a:t>
              </a:r>
              <a:r>
                <a:rPr lang="ko-KR" altLang="en-US" sz="16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차원 </a:t>
              </a:r>
              <a:r>
                <a:rPr lang="en-US" altLang="ko-KR" sz="16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: Mat A((rows, cols)/size, type) / (((rows, cols)/size, type, Scalar/*data) …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     3</a:t>
              </a:r>
              <a:r>
                <a:rPr lang="ko-KR" altLang="en-US" sz="16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차원 </a:t>
              </a:r>
              <a:r>
                <a:rPr lang="en-US" altLang="ko-KR" sz="16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: Mat A(</a:t>
              </a:r>
              <a:r>
                <a:rPr lang="en-US" altLang="ko-KR" sz="1600" dirty="0" err="1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ndims</a:t>
              </a:r>
              <a:r>
                <a:rPr lang="en-US" altLang="ko-KR" sz="16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, *sizes, type, Scalar/*data, …) …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60DC9E2A-973B-48FD-907F-5C619E8F8A22}"/>
              </a:ext>
            </a:extLst>
          </p:cNvPr>
          <p:cNvSpPr txBox="1"/>
          <p:nvPr/>
        </p:nvSpPr>
        <p:spPr>
          <a:xfrm>
            <a:off x="2991000" y="3493473"/>
            <a:ext cx="171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size(3, 2) == 2 * 3 </a:t>
            </a:r>
            <a:r>
              <a:rPr lang="ko-KR" altLang="en-US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행렬</a:t>
            </a:r>
            <a:endParaRPr lang="ko-KR" altLang="en-US" sz="1200" dirty="0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A8113BA9-E206-46E9-8F99-E684E8A357C9}"/>
              </a:ext>
            </a:extLst>
          </p:cNvPr>
          <p:cNvCxnSpPr>
            <a:cxnSpLocks/>
          </p:cNvCxnSpPr>
          <p:nvPr/>
        </p:nvCxnSpPr>
        <p:spPr>
          <a:xfrm flipH="1">
            <a:off x="3148500" y="3753493"/>
            <a:ext cx="1350000" cy="0"/>
          </a:xfrm>
          <a:prstGeom prst="line">
            <a:avLst/>
          </a:prstGeom>
          <a:ln w="1905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74AF3F9-E640-4F9B-9AD2-2E67DA582B5D}"/>
              </a:ext>
            </a:extLst>
          </p:cNvPr>
          <p:cNvSpPr txBox="1"/>
          <p:nvPr/>
        </p:nvSpPr>
        <p:spPr>
          <a:xfrm>
            <a:off x="1318134" y="4541657"/>
            <a:ext cx="8332866" cy="1290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Mat::create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2</a:t>
            </a:r>
            <a:r>
              <a:rPr lang="ko-KR" altLang="en-US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차원 </a:t>
            </a: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: </a:t>
            </a:r>
            <a:r>
              <a:rPr lang="en-US" altLang="ko-KR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A.create</a:t>
            </a: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(rows, cols, type)  </a:t>
            </a:r>
            <a:r>
              <a:rPr lang="en-US" altLang="ko-KR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A.create</a:t>
            </a: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(size, type)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다차원 </a:t>
            </a: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: </a:t>
            </a:r>
            <a:r>
              <a:rPr lang="en-US" altLang="ko-KR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A.create</a:t>
            </a: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(</a:t>
            </a:r>
            <a:r>
              <a:rPr lang="en-US" altLang="ko-KR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ndims</a:t>
            </a: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, *sizes, type)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84D0E605-2AD2-40EE-A729-538777DDE456}"/>
              </a:ext>
            </a:extLst>
          </p:cNvPr>
          <p:cNvCxnSpPr>
            <a:cxnSpLocks/>
          </p:cNvCxnSpPr>
          <p:nvPr/>
        </p:nvCxnSpPr>
        <p:spPr>
          <a:xfrm flipH="1">
            <a:off x="3216000" y="3159000"/>
            <a:ext cx="1125000" cy="0"/>
          </a:xfrm>
          <a:prstGeom prst="line">
            <a:avLst/>
          </a:prstGeom>
          <a:ln w="1905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3552EF19-9F0F-4D8C-AE0C-DBE43FB9BF6F}"/>
              </a:ext>
            </a:extLst>
          </p:cNvPr>
          <p:cNvCxnSpPr>
            <a:cxnSpLocks/>
            <a:stCxn id="40" idx="1"/>
          </p:cNvCxnSpPr>
          <p:nvPr/>
        </p:nvCxnSpPr>
        <p:spPr>
          <a:xfrm rot="10800000" flipV="1">
            <a:off x="4359576" y="1984297"/>
            <a:ext cx="597817" cy="1186080"/>
          </a:xfrm>
          <a:prstGeom prst="bentConnector2">
            <a:avLst/>
          </a:prstGeom>
          <a:ln w="19050">
            <a:solidFill>
              <a:srgbClr val="FF5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9E5C08F-CDAC-4496-9930-B365B9EB646A}"/>
              </a:ext>
            </a:extLst>
          </p:cNvPr>
          <p:cNvSpPr txBox="1"/>
          <p:nvPr/>
        </p:nvSpPr>
        <p:spPr>
          <a:xfrm>
            <a:off x="4957392" y="1815020"/>
            <a:ext cx="171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*</a:t>
            </a:r>
            <a:r>
              <a:rPr lang="en-US" altLang="ko-KR" sz="16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A.refcount</a:t>
            </a:r>
            <a:r>
              <a:rPr lang="en-US" altLang="ko-KR" sz="16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</a:t>
            </a:r>
            <a:r>
              <a:rPr lang="ko-KR" altLang="en-US" sz="16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증가</a:t>
            </a:r>
            <a:endParaRPr lang="ko-KR" altLang="en-US" sz="16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287EBBF-2501-4387-A1E2-9DB8227184C3}"/>
              </a:ext>
            </a:extLst>
          </p:cNvPr>
          <p:cNvSpPr txBox="1"/>
          <p:nvPr/>
        </p:nvSpPr>
        <p:spPr>
          <a:xfrm>
            <a:off x="997768" y="1503091"/>
            <a:ext cx="284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Mat</a:t>
            </a:r>
            <a:endParaRPr lang="ko-KR" altLang="en-US" sz="28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0508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0881C96E-05B2-4C99-845E-0ECC41D048A8}"/>
              </a:ext>
            </a:extLst>
          </p:cNvPr>
          <p:cNvSpPr/>
          <p:nvPr/>
        </p:nvSpPr>
        <p:spPr>
          <a:xfrm>
            <a:off x="1002850" y="2269548"/>
            <a:ext cx="10358150" cy="3964703"/>
          </a:xfrm>
          <a:prstGeom prst="rect">
            <a:avLst/>
          </a:prstGeom>
          <a:solidFill>
            <a:srgbClr val="C0C0C0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제목 1">
            <a:extLst>
              <a:ext uri="{FF2B5EF4-FFF2-40B4-BE49-F238E27FC236}">
                <a16:creationId xmlns:a16="http://schemas.microsoft.com/office/drawing/2014/main" id="{CC2F9254-5BB3-4D66-AF46-80A0B6A6F0B9}"/>
              </a:ext>
            </a:extLst>
          </p:cNvPr>
          <p:cNvSpPr txBox="1">
            <a:spLocks/>
          </p:cNvSpPr>
          <p:nvPr/>
        </p:nvSpPr>
        <p:spPr>
          <a:xfrm>
            <a:off x="857666" y="-11115"/>
            <a:ext cx="1645669" cy="448381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500" spc="300" dirty="0">
                <a:latin typeface="Bebas" pitchFamily="2" charset="0"/>
              </a:rPr>
              <a:t>Open cv</a:t>
            </a:r>
            <a:endParaRPr lang="ko-KR" altLang="en-US" sz="2500" spc="300" dirty="0">
              <a:latin typeface="Bebas" pitchFamily="2" charset="0"/>
            </a:endParaRPr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53EC315C-D672-49C2-802C-E278FC127939}"/>
              </a:ext>
            </a:extLst>
          </p:cNvPr>
          <p:cNvSpPr txBox="1">
            <a:spLocks/>
          </p:cNvSpPr>
          <p:nvPr/>
        </p:nvSpPr>
        <p:spPr>
          <a:xfrm>
            <a:off x="857665" y="755339"/>
            <a:ext cx="1645669" cy="53084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3000" b="1" spc="300" dirty="0">
                <a:latin typeface="Bebas" pitchFamily="2" charset="0"/>
                <a:ea typeface="210 맨발의청춘 L" panose="02020603020101020101" pitchFamily="18" charset="-127"/>
              </a:rPr>
              <a:t>Chap 2</a:t>
            </a:r>
            <a:endParaRPr lang="ko-KR" altLang="en-US" sz="3000" b="1" spc="300" dirty="0">
              <a:latin typeface="Bebas" pitchFamily="2" charset="0"/>
              <a:ea typeface="210 맨발의청춘 L" panose="02020603020101020101" pitchFamily="18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A9791EC7-D6F2-4EA2-ABF0-5F78CDF0F5CC}"/>
              </a:ext>
            </a:extLst>
          </p:cNvPr>
          <p:cNvCxnSpPr>
            <a:cxnSpLocks/>
          </p:cNvCxnSpPr>
          <p:nvPr/>
        </p:nvCxnSpPr>
        <p:spPr>
          <a:xfrm flipH="1">
            <a:off x="857666" y="1294657"/>
            <a:ext cx="1645669" cy="0"/>
          </a:xfrm>
          <a:prstGeom prst="line">
            <a:avLst/>
          </a:prstGeom>
          <a:ln w="28575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4ACF386-3E3C-4112-83C6-EE9BEF92EEEF}"/>
              </a:ext>
            </a:extLst>
          </p:cNvPr>
          <p:cNvSpPr txBox="1"/>
          <p:nvPr/>
        </p:nvSpPr>
        <p:spPr>
          <a:xfrm>
            <a:off x="2631063" y="828525"/>
            <a:ext cx="7379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OpenCV </a:t>
            </a:r>
            <a:r>
              <a:rPr lang="ko-KR" altLang="en-US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기본 클래스</a:t>
            </a:r>
            <a:r>
              <a:rPr lang="en-US" altLang="ko-KR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- 03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87438E5-75E6-4927-B94D-E449B79EE43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55" y="13801"/>
            <a:ext cx="706090" cy="7060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CA55905-B3E6-46D4-A738-D31D8736AEF3}"/>
              </a:ext>
            </a:extLst>
          </p:cNvPr>
          <p:cNvSpPr txBox="1"/>
          <p:nvPr/>
        </p:nvSpPr>
        <p:spPr>
          <a:xfrm>
            <a:off x="997768" y="1503091"/>
            <a:ext cx="284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Mat </a:t>
            </a:r>
            <a:r>
              <a:rPr lang="ko-KR" altLang="en-US" sz="28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행렬 정보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C2738B8-65FC-4A86-B089-5FCBD4D6B8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921508"/>
              </p:ext>
            </p:extLst>
          </p:nvPr>
        </p:nvGraphicFramePr>
        <p:xfrm>
          <a:off x="1371000" y="3051424"/>
          <a:ext cx="4500000" cy="11786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354012695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19532327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52824774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38633698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530525483"/>
                    </a:ext>
                  </a:extLst>
                </a:gridCol>
              </a:tblGrid>
              <a:tr h="294655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71307" marR="71307" marT="35653" marB="35653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71307" marR="71307" marT="35653" marB="35653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307" marR="71307" marT="35653" marB="35653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307" marR="71307" marT="35653" marB="35653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307" marR="71307" marT="35653" marB="35653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8974833"/>
                  </a:ext>
                </a:extLst>
              </a:tr>
              <a:tr h="294655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307" marR="71307" marT="35653" marB="35653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307" marR="71307" marT="35653" marB="35653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307" marR="71307" marT="35653" marB="35653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307" marR="71307" marT="35653" marB="35653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307" marR="71307" marT="35653" marB="35653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1833371"/>
                  </a:ext>
                </a:extLst>
              </a:tr>
              <a:tr h="294655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307" marR="71307" marT="35653" marB="35653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307" marR="71307" marT="35653" marB="35653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307" marR="71307" marT="35653" marB="35653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307" marR="71307" marT="35653" marB="35653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307" marR="71307" marT="35653" marB="35653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6564162"/>
                  </a:ext>
                </a:extLst>
              </a:tr>
              <a:tr h="294655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71307" marR="71307" marT="35653" marB="35653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307" marR="71307" marT="35653" marB="35653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307" marR="71307" marT="35653" marB="35653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marL="71307" marR="71307" marT="35653" marB="35653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71307" marR="71307" marT="35653" marB="35653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9110512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9F1122C1-EF28-48CA-87FE-EE80C48E5311}"/>
              </a:ext>
            </a:extLst>
          </p:cNvPr>
          <p:cNvSpPr txBox="1"/>
          <p:nvPr/>
        </p:nvSpPr>
        <p:spPr>
          <a:xfrm>
            <a:off x="1318134" y="2439000"/>
            <a:ext cx="2662866" cy="459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Mat</a:t>
            </a:r>
            <a:r>
              <a:rPr lang="ko-KR" altLang="en-US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</a:t>
            </a: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A(4, 5, CV_32FC3);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26F2541-35C4-4D1A-AD27-5912EF385197}"/>
              </a:ext>
            </a:extLst>
          </p:cNvPr>
          <p:cNvSpPr txBox="1"/>
          <p:nvPr/>
        </p:nvSpPr>
        <p:spPr>
          <a:xfrm>
            <a:off x="1371000" y="4382790"/>
            <a:ext cx="4398262" cy="152682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rows : 4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cols : 5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dims : 2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total() : 20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89D040-FE5A-4ACA-B732-5276C97C0075}"/>
              </a:ext>
            </a:extLst>
          </p:cNvPr>
          <p:cNvSpPr txBox="1"/>
          <p:nvPr/>
        </p:nvSpPr>
        <p:spPr>
          <a:xfrm>
            <a:off x="6321002" y="2932393"/>
            <a:ext cx="4770002" cy="2900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isContinuous</a:t>
            </a:r>
            <a:r>
              <a:rPr lang="en-US" altLang="ko-KR" sz="16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() : 1 </a:t>
            </a:r>
            <a:r>
              <a:rPr lang="en-US" altLang="ko-KR" sz="11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(</a:t>
            </a:r>
            <a:r>
              <a:rPr lang="ko-KR" altLang="en-US" sz="11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각</a:t>
            </a:r>
            <a:r>
              <a:rPr lang="en-US" altLang="ko-KR" sz="11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</a:t>
            </a:r>
            <a:r>
              <a:rPr lang="ko-KR" altLang="en-US" sz="11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행의 마지막에 연속으로 데이터가 저장되었는가</a:t>
            </a:r>
            <a:r>
              <a:rPr lang="en-US" altLang="ko-KR" sz="11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?)</a:t>
            </a:r>
          </a:p>
          <a:p>
            <a:pPr>
              <a:lnSpc>
                <a:spcPct val="150000"/>
              </a:lnSpc>
            </a:pPr>
            <a:endParaRPr lang="en-US" altLang="ko-KR" sz="50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elemSize</a:t>
            </a:r>
            <a:r>
              <a:rPr lang="en-US" altLang="ko-KR" sz="16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() : float(4byte) * 3(channels) = 12 byte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elemSize1() : </a:t>
            </a:r>
            <a:r>
              <a:rPr lang="en-US" altLang="ko-KR" sz="1600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elemSize</a:t>
            </a:r>
            <a:r>
              <a:rPr lang="en-US" altLang="ko-KR" sz="16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()/channel = 4 byte</a:t>
            </a:r>
          </a:p>
          <a:p>
            <a:pPr>
              <a:lnSpc>
                <a:spcPct val="150000"/>
              </a:lnSpc>
            </a:pPr>
            <a:endParaRPr lang="en-US" altLang="ko-KR" sz="50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step() : cols * </a:t>
            </a:r>
            <a:r>
              <a:rPr lang="en-US" altLang="ko-KR" sz="1600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elemSize</a:t>
            </a:r>
            <a:r>
              <a:rPr lang="en-US" altLang="ko-KR" sz="16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() = 60 byte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step1() : step()/rows = 15 byte</a:t>
            </a:r>
          </a:p>
          <a:p>
            <a:pPr>
              <a:lnSpc>
                <a:spcPct val="150000"/>
              </a:lnSpc>
            </a:pPr>
            <a:endParaRPr lang="en-US" altLang="ko-KR" sz="50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type() : CV_32FC3 = 21</a:t>
            </a:r>
          </a:p>
          <a:p>
            <a:r>
              <a:rPr lang="en-US" altLang="ko-KR" sz="1600" dirty="0"/>
              <a:t>depth() : </a:t>
            </a:r>
            <a:r>
              <a:rPr lang="en-US" altLang="ko-KR" sz="16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CV_32F = 5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515664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0881C96E-05B2-4C99-845E-0ECC41D048A8}"/>
              </a:ext>
            </a:extLst>
          </p:cNvPr>
          <p:cNvSpPr/>
          <p:nvPr/>
        </p:nvSpPr>
        <p:spPr>
          <a:xfrm>
            <a:off x="1002850" y="2269548"/>
            <a:ext cx="10358150" cy="3964703"/>
          </a:xfrm>
          <a:prstGeom prst="rect">
            <a:avLst/>
          </a:prstGeom>
          <a:solidFill>
            <a:srgbClr val="C0C0C0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제목 1">
            <a:extLst>
              <a:ext uri="{FF2B5EF4-FFF2-40B4-BE49-F238E27FC236}">
                <a16:creationId xmlns:a16="http://schemas.microsoft.com/office/drawing/2014/main" id="{CC2F9254-5BB3-4D66-AF46-80A0B6A6F0B9}"/>
              </a:ext>
            </a:extLst>
          </p:cNvPr>
          <p:cNvSpPr txBox="1">
            <a:spLocks/>
          </p:cNvSpPr>
          <p:nvPr/>
        </p:nvSpPr>
        <p:spPr>
          <a:xfrm>
            <a:off x="857666" y="-11115"/>
            <a:ext cx="1645669" cy="448381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500" spc="300" dirty="0">
                <a:latin typeface="Bebas" pitchFamily="2" charset="0"/>
              </a:rPr>
              <a:t>Open cv</a:t>
            </a:r>
            <a:endParaRPr lang="ko-KR" altLang="en-US" sz="2500" spc="300" dirty="0">
              <a:latin typeface="Bebas" pitchFamily="2" charset="0"/>
            </a:endParaRPr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53EC315C-D672-49C2-802C-E278FC127939}"/>
              </a:ext>
            </a:extLst>
          </p:cNvPr>
          <p:cNvSpPr txBox="1">
            <a:spLocks/>
          </p:cNvSpPr>
          <p:nvPr/>
        </p:nvSpPr>
        <p:spPr>
          <a:xfrm>
            <a:off x="857665" y="755339"/>
            <a:ext cx="1645669" cy="53084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3000" b="1" spc="300" dirty="0">
                <a:latin typeface="Bebas" pitchFamily="2" charset="0"/>
                <a:ea typeface="210 맨발의청춘 L" panose="02020603020101020101" pitchFamily="18" charset="-127"/>
              </a:rPr>
              <a:t>Chap 2</a:t>
            </a:r>
            <a:endParaRPr lang="ko-KR" altLang="en-US" sz="3000" b="1" spc="300" dirty="0">
              <a:latin typeface="Bebas" pitchFamily="2" charset="0"/>
              <a:ea typeface="210 맨발의청춘 L" panose="02020603020101020101" pitchFamily="18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A9791EC7-D6F2-4EA2-ABF0-5F78CDF0F5CC}"/>
              </a:ext>
            </a:extLst>
          </p:cNvPr>
          <p:cNvCxnSpPr>
            <a:cxnSpLocks/>
          </p:cNvCxnSpPr>
          <p:nvPr/>
        </p:nvCxnSpPr>
        <p:spPr>
          <a:xfrm flipH="1">
            <a:off x="857666" y="1294657"/>
            <a:ext cx="1645669" cy="0"/>
          </a:xfrm>
          <a:prstGeom prst="line">
            <a:avLst/>
          </a:prstGeom>
          <a:ln w="28575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4ACF386-3E3C-4112-83C6-EE9BEF92EEEF}"/>
              </a:ext>
            </a:extLst>
          </p:cNvPr>
          <p:cNvSpPr txBox="1"/>
          <p:nvPr/>
        </p:nvSpPr>
        <p:spPr>
          <a:xfrm>
            <a:off x="2631063" y="828525"/>
            <a:ext cx="7379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OpenCV </a:t>
            </a:r>
            <a:r>
              <a:rPr lang="ko-KR" altLang="en-US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기본 클래스</a:t>
            </a:r>
            <a:r>
              <a:rPr lang="en-US" altLang="ko-KR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- 03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87438E5-75E6-4927-B94D-E449B79EE43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55" y="13801"/>
            <a:ext cx="706090" cy="7060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CA55905-B3E6-46D4-A738-D31D8736AEF3}"/>
              </a:ext>
            </a:extLst>
          </p:cNvPr>
          <p:cNvSpPr txBox="1"/>
          <p:nvPr/>
        </p:nvSpPr>
        <p:spPr>
          <a:xfrm>
            <a:off x="997768" y="1503091"/>
            <a:ext cx="3973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Mat </a:t>
            </a:r>
            <a:r>
              <a:rPr lang="ko-KR" altLang="en-US" sz="28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행렬 </a:t>
            </a:r>
            <a:r>
              <a:rPr lang="en-US" altLang="ko-KR" sz="28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= </a:t>
            </a:r>
            <a:r>
              <a:rPr lang="ko-KR" altLang="en-US" sz="28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연산자 함수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ADFF44-4C8E-49F2-8362-B64891EF31F9}"/>
              </a:ext>
            </a:extLst>
          </p:cNvPr>
          <p:cNvSpPr txBox="1"/>
          <p:nvPr/>
        </p:nvSpPr>
        <p:spPr>
          <a:xfrm>
            <a:off x="1511792" y="2617492"/>
            <a:ext cx="513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Mat&amp; Mat::operator = (const Mat&amp; m)</a:t>
            </a:r>
            <a:endParaRPr lang="ko-KR" altLang="en-US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0C181D-4481-4785-A59B-41A3E9C728CE}"/>
              </a:ext>
            </a:extLst>
          </p:cNvPr>
          <p:cNvSpPr txBox="1"/>
          <p:nvPr/>
        </p:nvSpPr>
        <p:spPr>
          <a:xfrm>
            <a:off x="1511682" y="3781516"/>
            <a:ext cx="513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Mat&amp; Mat::operator = (const </a:t>
            </a:r>
            <a:r>
              <a:rPr lang="en-US" altLang="ko-KR" dirty="0" err="1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MatExpr</a:t>
            </a:r>
            <a:r>
              <a:rPr lang="en-US" altLang="ko-KR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&amp; expr)</a:t>
            </a:r>
            <a:endParaRPr lang="ko-KR" altLang="en-US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44871E-BBC9-47BB-B4D0-3020C2A82B9D}"/>
              </a:ext>
            </a:extLst>
          </p:cNvPr>
          <p:cNvSpPr txBox="1"/>
          <p:nvPr/>
        </p:nvSpPr>
        <p:spPr>
          <a:xfrm>
            <a:off x="1506000" y="4945540"/>
            <a:ext cx="513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Mat&amp; Mat::operator = (const Scalar&amp; s)</a:t>
            </a:r>
            <a:endParaRPr lang="ko-KR" altLang="en-US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A8AABC-EA3C-461E-A4A1-F4CAD5EA929B}"/>
              </a:ext>
            </a:extLst>
          </p:cNvPr>
          <p:cNvSpPr txBox="1"/>
          <p:nvPr/>
        </p:nvSpPr>
        <p:spPr>
          <a:xfrm>
            <a:off x="1820968" y="3055740"/>
            <a:ext cx="6706815" cy="459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오른쪽 행렬</a:t>
            </a:r>
            <a:r>
              <a:rPr lang="en-US" altLang="ko-KR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(m)</a:t>
            </a:r>
            <a:r>
              <a:rPr lang="ko-KR" altLang="en-US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이 왼쪽 행렬로 데이터를 복사하지 않고 공유됨</a:t>
            </a:r>
            <a:endParaRPr lang="en-US" altLang="ko-KR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CA56EFC-7533-43BA-A63A-21E8BBE63316}"/>
              </a:ext>
            </a:extLst>
          </p:cNvPr>
          <p:cNvSpPr txBox="1"/>
          <p:nvPr/>
        </p:nvSpPr>
        <p:spPr>
          <a:xfrm>
            <a:off x="1820970" y="4185306"/>
            <a:ext cx="3735000" cy="459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오른쪽 행렬이 수식일 때 호출됨</a:t>
            </a:r>
            <a:endParaRPr lang="en-US" altLang="ko-KR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912622E-5178-47C0-B63C-81A2B5E38CA3}"/>
              </a:ext>
            </a:extLst>
          </p:cNvPr>
          <p:cNvSpPr txBox="1"/>
          <p:nvPr/>
        </p:nvSpPr>
        <p:spPr>
          <a:xfrm>
            <a:off x="1820968" y="5314872"/>
            <a:ext cx="4905001" cy="459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행렬의 모든 요소를 </a:t>
            </a:r>
            <a:r>
              <a:rPr lang="en-US" altLang="ko-KR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s </a:t>
            </a:r>
            <a:r>
              <a:rPr lang="ko-KR" altLang="en-US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값으로 변경함</a:t>
            </a:r>
            <a:endParaRPr lang="en-US" altLang="ko-KR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4228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>
            <a:extLst>
              <a:ext uri="{FF2B5EF4-FFF2-40B4-BE49-F238E27FC236}">
                <a16:creationId xmlns:a16="http://schemas.microsoft.com/office/drawing/2014/main" id="{CC2F9254-5BB3-4D66-AF46-80A0B6A6F0B9}"/>
              </a:ext>
            </a:extLst>
          </p:cNvPr>
          <p:cNvSpPr txBox="1">
            <a:spLocks/>
          </p:cNvSpPr>
          <p:nvPr/>
        </p:nvSpPr>
        <p:spPr>
          <a:xfrm>
            <a:off x="857666" y="-11115"/>
            <a:ext cx="1645669" cy="448381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500" spc="300" dirty="0">
                <a:latin typeface="Bebas" pitchFamily="2" charset="0"/>
              </a:rPr>
              <a:t>Open cv</a:t>
            </a:r>
            <a:endParaRPr lang="ko-KR" altLang="en-US" sz="2500" spc="300" dirty="0">
              <a:latin typeface="Bebas" pitchFamily="2" charset="0"/>
            </a:endParaRPr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53EC315C-D672-49C2-802C-E278FC127939}"/>
              </a:ext>
            </a:extLst>
          </p:cNvPr>
          <p:cNvSpPr txBox="1">
            <a:spLocks/>
          </p:cNvSpPr>
          <p:nvPr/>
        </p:nvSpPr>
        <p:spPr>
          <a:xfrm>
            <a:off x="857665" y="755339"/>
            <a:ext cx="1645669" cy="53084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3000" b="1" spc="300" dirty="0">
                <a:latin typeface="Bebas" pitchFamily="2" charset="0"/>
                <a:ea typeface="210 맨발의청춘 L" panose="02020603020101020101" pitchFamily="18" charset="-127"/>
              </a:rPr>
              <a:t>Chap 2</a:t>
            </a:r>
            <a:endParaRPr lang="ko-KR" altLang="en-US" sz="3000" b="1" spc="300" dirty="0">
              <a:latin typeface="Bebas" pitchFamily="2" charset="0"/>
              <a:ea typeface="210 맨발의청춘 L" panose="0202060302010102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4ACF386-3E3C-4112-83C6-EE9BEF92EEEF}"/>
              </a:ext>
            </a:extLst>
          </p:cNvPr>
          <p:cNvSpPr txBox="1"/>
          <p:nvPr/>
        </p:nvSpPr>
        <p:spPr>
          <a:xfrm>
            <a:off x="2631063" y="828525"/>
            <a:ext cx="7379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OpenCV </a:t>
            </a:r>
            <a:r>
              <a:rPr lang="ko-KR" altLang="en-US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기본 클래스</a:t>
            </a:r>
            <a:r>
              <a:rPr lang="en-US" altLang="ko-KR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- 03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87438E5-75E6-4927-B94D-E449B79EE43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55" y="13801"/>
            <a:ext cx="706090" cy="70609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BB760B94-F0BF-4723-9404-915C2A4359A4}"/>
              </a:ext>
            </a:extLst>
          </p:cNvPr>
          <p:cNvSpPr txBox="1"/>
          <p:nvPr/>
        </p:nvSpPr>
        <p:spPr>
          <a:xfrm>
            <a:off x="1008899" y="4102506"/>
            <a:ext cx="1800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Mat::</a:t>
            </a:r>
            <a:r>
              <a:rPr lang="en-US" altLang="ko-KR" sz="28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ptr</a:t>
            </a:r>
            <a:endParaRPr lang="ko-KR" altLang="en-US" sz="28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FFBB9FD-0909-4DBE-B703-A2521E1B5739}"/>
              </a:ext>
            </a:extLst>
          </p:cNvPr>
          <p:cNvSpPr/>
          <p:nvPr/>
        </p:nvSpPr>
        <p:spPr>
          <a:xfrm>
            <a:off x="1008899" y="4642311"/>
            <a:ext cx="10358150" cy="2014452"/>
          </a:xfrm>
          <a:prstGeom prst="rect">
            <a:avLst/>
          </a:prstGeom>
          <a:solidFill>
            <a:srgbClr val="C0C0C0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4EC371FB-C9C4-405B-B9D2-DC92C6BBCDAA}"/>
              </a:ext>
            </a:extLst>
          </p:cNvPr>
          <p:cNvGrpSpPr/>
          <p:nvPr/>
        </p:nvGrpSpPr>
        <p:grpSpPr>
          <a:xfrm>
            <a:off x="857666" y="1294657"/>
            <a:ext cx="10503334" cy="2766843"/>
            <a:chOff x="857666" y="1294657"/>
            <a:chExt cx="10503334" cy="2766843"/>
          </a:xfrm>
        </p:grpSpPr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A9791EC7-D6F2-4EA2-ABF0-5F78CDF0F5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7666" y="1294657"/>
              <a:ext cx="1645669" cy="0"/>
            </a:xfrm>
            <a:prstGeom prst="line">
              <a:avLst/>
            </a:prstGeom>
            <a:ln w="28575">
              <a:solidFill>
                <a:srgbClr val="FF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CA55905-B3E6-46D4-A738-D31D8736AEF3}"/>
                </a:ext>
              </a:extLst>
            </p:cNvPr>
            <p:cNvSpPr txBox="1"/>
            <p:nvPr/>
          </p:nvSpPr>
          <p:spPr>
            <a:xfrm>
              <a:off x="1002850" y="1461077"/>
              <a:ext cx="180063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Mat::at</a:t>
              </a:r>
              <a:endParaRPr lang="ko-KR" altLang="en-US" sz="28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C95C2601-7897-4D04-A518-9D89094565C3}"/>
                </a:ext>
              </a:extLst>
            </p:cNvPr>
            <p:cNvGrpSpPr/>
            <p:nvPr/>
          </p:nvGrpSpPr>
          <p:grpSpPr>
            <a:xfrm>
              <a:off x="1002850" y="2047048"/>
              <a:ext cx="10358150" cy="2014452"/>
              <a:chOff x="1002850" y="2047048"/>
              <a:chExt cx="10358150" cy="2014452"/>
            </a:xfrm>
          </p:grpSpPr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B7869AC8-B7A3-4F3E-A28A-4ACF6160F7A3}"/>
                  </a:ext>
                </a:extLst>
              </p:cNvPr>
              <p:cNvGrpSpPr/>
              <p:nvPr/>
            </p:nvGrpSpPr>
            <p:grpSpPr>
              <a:xfrm>
                <a:off x="1002850" y="2047048"/>
                <a:ext cx="10358150" cy="2014452"/>
                <a:chOff x="1002850" y="2315715"/>
                <a:chExt cx="10358150" cy="2014452"/>
              </a:xfrm>
            </p:grpSpPr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48DDADCA-5E4A-44A4-9968-86D1BA429266}"/>
                    </a:ext>
                  </a:extLst>
                </p:cNvPr>
                <p:cNvSpPr/>
                <p:nvPr/>
              </p:nvSpPr>
              <p:spPr>
                <a:xfrm>
                  <a:off x="1002850" y="2315715"/>
                  <a:ext cx="10358150" cy="2014452"/>
                </a:xfrm>
                <a:prstGeom prst="rect">
                  <a:avLst/>
                </a:prstGeom>
                <a:solidFill>
                  <a:srgbClr val="C0C0C0">
                    <a:alpha val="49804"/>
                  </a:srgb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grpSp>
              <p:nvGrpSpPr>
                <p:cNvPr id="3" name="그룹 2">
                  <a:extLst>
                    <a:ext uri="{FF2B5EF4-FFF2-40B4-BE49-F238E27FC236}">
                      <a16:creationId xmlns:a16="http://schemas.microsoft.com/office/drawing/2014/main" id="{946CF110-C818-4822-84ED-21A63D0B071C}"/>
                    </a:ext>
                  </a:extLst>
                </p:cNvPr>
                <p:cNvGrpSpPr/>
                <p:nvPr/>
              </p:nvGrpSpPr>
              <p:grpSpPr>
                <a:xfrm>
                  <a:off x="1318137" y="2435968"/>
                  <a:ext cx="6080794" cy="459678"/>
                  <a:chOff x="1318137" y="2150717"/>
                  <a:chExt cx="6080794" cy="459678"/>
                </a:xfrm>
              </p:grpSpPr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49A7717E-8FC7-4E50-942A-87778007B2FD}"/>
                      </a:ext>
                    </a:extLst>
                  </p:cNvPr>
                  <p:cNvSpPr txBox="1"/>
                  <p:nvPr/>
                </p:nvSpPr>
                <p:spPr>
                  <a:xfrm>
                    <a:off x="1318137" y="2150717"/>
                    <a:ext cx="1852864" cy="45967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dirty="0">
                        <a:latin typeface="08서울남산체 EB" panose="02020603020101020101" pitchFamily="18" charset="-127"/>
                        <a:ea typeface="08서울남산체 EB" panose="02020603020101020101" pitchFamily="18" charset="-127"/>
                      </a:rPr>
                      <a:t>1 </a:t>
                    </a:r>
                    <a:r>
                      <a:rPr lang="ko-KR" altLang="en-US" dirty="0">
                        <a:latin typeface="08서울남산체 EB" panose="02020603020101020101" pitchFamily="18" charset="-127"/>
                        <a:ea typeface="08서울남산체 EB" panose="02020603020101020101" pitchFamily="18" charset="-127"/>
                      </a:rPr>
                      <a:t>채널 행렬 접근</a:t>
                    </a:r>
                    <a:endParaRPr lang="en-US" altLang="ko-KR" dirty="0">
                      <a:latin typeface="08서울남산체 M" panose="02020603020101020101" pitchFamily="18" charset="-127"/>
                      <a:ea typeface="08서울남산체 M" panose="02020603020101020101" pitchFamily="18" charset="-127"/>
                    </a:endParaRPr>
                  </a:p>
                </p:txBody>
              </p:sp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93221842-206B-4F95-9C53-6F62D4C0F89B}"/>
                      </a:ext>
                    </a:extLst>
                  </p:cNvPr>
                  <p:cNvSpPr txBox="1"/>
                  <p:nvPr/>
                </p:nvSpPr>
                <p:spPr>
                  <a:xfrm>
                    <a:off x="5546067" y="2150717"/>
                    <a:ext cx="1852864" cy="45967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dirty="0">
                        <a:latin typeface="08서울남산체 EB" panose="02020603020101020101" pitchFamily="18" charset="-127"/>
                        <a:ea typeface="08서울남산체 EB" panose="02020603020101020101" pitchFamily="18" charset="-127"/>
                      </a:rPr>
                      <a:t>n </a:t>
                    </a:r>
                    <a:r>
                      <a:rPr lang="ko-KR" altLang="en-US" dirty="0">
                        <a:latin typeface="08서울남산체 EB" panose="02020603020101020101" pitchFamily="18" charset="-127"/>
                        <a:ea typeface="08서울남산체 EB" panose="02020603020101020101" pitchFamily="18" charset="-127"/>
                      </a:rPr>
                      <a:t>채널 행렬 접근</a:t>
                    </a:r>
                    <a:endParaRPr lang="en-US" altLang="ko-KR" dirty="0">
                      <a:latin typeface="08서울남산체 M" panose="02020603020101020101" pitchFamily="18" charset="-127"/>
                      <a:ea typeface="08서울남산체 M" panose="02020603020101020101" pitchFamily="18" charset="-127"/>
                    </a:endParaRPr>
                  </a:p>
                </p:txBody>
              </p:sp>
            </p:grpSp>
          </p:grp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A25F7D1-C928-489F-BDC0-F4A7BB5AE157}"/>
                  </a:ext>
                </a:extLst>
              </p:cNvPr>
              <p:cNvSpPr txBox="1"/>
              <p:nvPr/>
            </p:nvSpPr>
            <p:spPr>
              <a:xfrm>
                <a:off x="5736000" y="2653790"/>
                <a:ext cx="535240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latin typeface="08서울남산체 M" panose="02020603020101020101" pitchFamily="18" charset="-127"/>
                    <a:ea typeface="08서울남산체 M" panose="02020603020101020101" pitchFamily="18" charset="-127"/>
                  </a:rPr>
                  <a:t>A.at&lt;Vec2d&gt;(</a:t>
                </a:r>
                <a:r>
                  <a:rPr lang="en-US" altLang="ko-KR" dirty="0" err="1">
                    <a:latin typeface="08서울남산체 M" panose="02020603020101020101" pitchFamily="18" charset="-127"/>
                    <a:ea typeface="08서울남산체 M" panose="02020603020101020101" pitchFamily="18" charset="-127"/>
                  </a:rPr>
                  <a:t>i</a:t>
                </a:r>
                <a:r>
                  <a:rPr lang="en-US" altLang="ko-KR" dirty="0">
                    <a:latin typeface="08서울남산체 M" panose="02020603020101020101" pitchFamily="18" charset="-127"/>
                    <a:ea typeface="08서울남산체 M" panose="02020603020101020101" pitchFamily="18" charset="-127"/>
                  </a:rPr>
                  <a:t>, j)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latin typeface="08서울남산체 M" panose="02020603020101020101" pitchFamily="18" charset="-127"/>
                    <a:ea typeface="08서울남산체 M" panose="02020603020101020101" pitchFamily="18" charset="-127"/>
                  </a:rPr>
                  <a:t>A.at&lt;Vec3d&gt;(</a:t>
                </a:r>
                <a:r>
                  <a:rPr lang="en-US" altLang="ko-KR" dirty="0" err="1">
                    <a:latin typeface="08서울남산체 M" panose="02020603020101020101" pitchFamily="18" charset="-127"/>
                    <a:ea typeface="08서울남산체 M" panose="02020603020101020101" pitchFamily="18" charset="-127"/>
                  </a:rPr>
                  <a:t>i</a:t>
                </a:r>
                <a:r>
                  <a:rPr lang="en-US" altLang="ko-KR" dirty="0">
                    <a:latin typeface="08서울남산체 M" panose="02020603020101020101" pitchFamily="18" charset="-127"/>
                    <a:ea typeface="08서울남산체 M" panose="02020603020101020101" pitchFamily="18" charset="-127"/>
                  </a:rPr>
                  <a:t>, j)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latin typeface="08서울남산체 M" panose="02020603020101020101" pitchFamily="18" charset="-127"/>
                    <a:ea typeface="08서울남산체 M" panose="02020603020101020101" pitchFamily="18" charset="-127"/>
                  </a:rPr>
                  <a:t>A.at&lt;Vec4d&gt;(</a:t>
                </a:r>
                <a:r>
                  <a:rPr lang="en-US" altLang="ko-KR" dirty="0" err="1">
                    <a:latin typeface="08서울남산체 M" panose="02020603020101020101" pitchFamily="18" charset="-127"/>
                    <a:ea typeface="08서울남산체 M" panose="02020603020101020101" pitchFamily="18" charset="-127"/>
                  </a:rPr>
                  <a:t>i</a:t>
                </a:r>
                <a:r>
                  <a:rPr lang="en-US" altLang="ko-KR" dirty="0">
                    <a:latin typeface="08서울남산체 M" panose="02020603020101020101" pitchFamily="18" charset="-127"/>
                    <a:ea typeface="08서울남산체 M" panose="02020603020101020101" pitchFamily="18" charset="-127"/>
                  </a:rPr>
                  <a:t>, j) == A.at&lt;Scalar&gt;(</a:t>
                </a:r>
                <a:r>
                  <a:rPr lang="en-US" altLang="ko-KR" dirty="0" err="1">
                    <a:latin typeface="08서울남산체 M" panose="02020603020101020101" pitchFamily="18" charset="-127"/>
                    <a:ea typeface="08서울남산체 M" panose="02020603020101020101" pitchFamily="18" charset="-127"/>
                  </a:rPr>
                  <a:t>i</a:t>
                </a:r>
                <a:r>
                  <a:rPr lang="en-US" altLang="ko-KR" dirty="0">
                    <a:latin typeface="08서울남산체 M" panose="02020603020101020101" pitchFamily="18" charset="-127"/>
                    <a:ea typeface="08서울남산체 M" panose="02020603020101020101" pitchFamily="18" charset="-127"/>
                  </a:rPr>
                  <a:t> ,j)</a:t>
                </a:r>
                <a:endParaRPr lang="ko-KR" altLang="en-US" dirty="0">
                  <a:latin typeface="08서울남산체 M" panose="02020603020101020101" pitchFamily="18" charset="-127"/>
                  <a:ea typeface="08서울남산체 M" panose="02020603020101020101" pitchFamily="18" charset="-127"/>
                </a:endParaRPr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3C31313-B338-42E7-9FFE-4C99E9B1FF76}"/>
                </a:ext>
              </a:extLst>
            </p:cNvPr>
            <p:cNvSpPr txBox="1"/>
            <p:nvPr/>
          </p:nvSpPr>
          <p:spPr>
            <a:xfrm>
              <a:off x="1556196" y="2653791"/>
              <a:ext cx="327980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A.at&lt;float&gt;(</a:t>
              </a:r>
              <a:r>
                <a:rPr lang="en-US" altLang="ko-KR" dirty="0" err="1"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i</a:t>
              </a:r>
              <a:r>
                <a:rPr lang="en-US" altLang="ko-KR" dirty="0"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, j)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A.at&lt;float&gt;(Point(j, </a:t>
              </a:r>
              <a:r>
                <a:rPr lang="en-US" altLang="ko-KR" dirty="0" err="1"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i</a:t>
              </a:r>
              <a:r>
                <a:rPr lang="en-US" altLang="ko-KR" dirty="0"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))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 err="1"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idx</a:t>
              </a:r>
              <a:r>
                <a:rPr lang="en-US" altLang="ko-KR" dirty="0"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[0] = </a:t>
              </a:r>
              <a:r>
                <a:rPr lang="en-US" altLang="ko-KR" dirty="0" err="1"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i</a:t>
              </a:r>
              <a:r>
                <a:rPr lang="en-US" altLang="ko-KR" dirty="0"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; </a:t>
              </a:r>
              <a:r>
                <a:rPr lang="en-US" altLang="ko-KR" dirty="0" err="1"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idx</a:t>
              </a:r>
              <a:r>
                <a:rPr lang="en-US" altLang="ko-KR" dirty="0"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[1] = j;</a:t>
              </a:r>
            </a:p>
            <a:p>
              <a:r>
                <a:rPr lang="en-US" altLang="ko-KR" dirty="0"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   A.at&lt;float&gt;(</a:t>
              </a:r>
              <a:r>
                <a:rPr lang="en-US" altLang="ko-KR" dirty="0" err="1"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idx</a:t>
              </a:r>
              <a:r>
                <a:rPr lang="en-US" altLang="ko-KR" dirty="0"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)</a:t>
              </a:r>
              <a:endParaRPr lang="ko-KR" altLang="en-US" dirty="0">
                <a:latin typeface="08서울남산체 M" panose="02020603020101020101" pitchFamily="18" charset="-127"/>
                <a:ea typeface="08서울남산체 M" panose="02020603020101020101" pitchFamily="18" charset="-127"/>
              </a:endParaRPr>
            </a:p>
          </p:txBody>
        </p:sp>
        <p:cxnSp>
          <p:nvCxnSpPr>
            <p:cNvPr id="17" name="연결선: 꺾임 16">
              <a:extLst>
                <a:ext uri="{FF2B5EF4-FFF2-40B4-BE49-F238E27FC236}">
                  <a16:creationId xmlns:a16="http://schemas.microsoft.com/office/drawing/2014/main" id="{7A0E1A8F-0D2F-4E88-BB1A-58F8309475E4}"/>
                </a:ext>
              </a:extLst>
            </p:cNvPr>
            <p:cNvCxnSpPr>
              <a:cxnSpLocks/>
              <a:endCxn id="48" idx="1"/>
            </p:cNvCxnSpPr>
            <p:nvPr/>
          </p:nvCxnSpPr>
          <p:spPr>
            <a:xfrm flipV="1">
              <a:off x="6642980" y="2499902"/>
              <a:ext cx="826409" cy="196288"/>
            </a:xfrm>
            <a:prstGeom prst="bentConnector3">
              <a:avLst>
                <a:gd name="adj1" fmla="val 78226"/>
              </a:avLst>
            </a:prstGeom>
            <a:ln w="19050">
              <a:solidFill>
                <a:srgbClr val="FF5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DABF5CC-FBEE-4523-8029-D02AE9E2FF94}"/>
                </a:ext>
              </a:extLst>
            </p:cNvPr>
            <p:cNvSpPr txBox="1"/>
            <p:nvPr/>
          </p:nvSpPr>
          <p:spPr>
            <a:xfrm>
              <a:off x="7469389" y="2346013"/>
              <a:ext cx="20529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= &lt;</a:t>
              </a:r>
              <a:r>
                <a:rPr lang="en-US" altLang="ko-KR" sz="1400" dirty="0" err="1"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Vec</a:t>
              </a:r>
              <a:r>
                <a:rPr lang="en-US" altLang="ko-KR" sz="1400" dirty="0"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&lt;</a:t>
              </a:r>
              <a:r>
                <a:rPr lang="en-US" altLang="ko-KR" sz="1400" dirty="0" err="1"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double,n</a:t>
              </a:r>
              <a:r>
                <a:rPr lang="en-US" altLang="ko-KR" sz="1400" dirty="0"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&gt;&gt;</a:t>
              </a:r>
              <a:endParaRPr lang="ko-KR" altLang="en-US" sz="1400" dirty="0">
                <a:latin typeface="08서울남산체 M" panose="02020603020101020101" pitchFamily="18" charset="-127"/>
                <a:ea typeface="08서울남산체 M" panose="02020603020101020101" pitchFamily="18" charset="-127"/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E743FAF1-6B27-4873-B198-13CB50C5B094}"/>
              </a:ext>
            </a:extLst>
          </p:cNvPr>
          <p:cNvSpPr txBox="1"/>
          <p:nvPr/>
        </p:nvSpPr>
        <p:spPr>
          <a:xfrm>
            <a:off x="1318137" y="4818358"/>
            <a:ext cx="1852864" cy="459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1 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채널 행렬 접근</a:t>
            </a:r>
            <a:endParaRPr lang="en-US" altLang="ko-KR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3D0CEF1-7346-44C8-BE94-2024B9A07786}"/>
              </a:ext>
            </a:extLst>
          </p:cNvPr>
          <p:cNvSpPr txBox="1"/>
          <p:nvPr/>
        </p:nvSpPr>
        <p:spPr>
          <a:xfrm>
            <a:off x="4971000" y="4818358"/>
            <a:ext cx="1852864" cy="459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 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채널 행렬 접근</a:t>
            </a:r>
            <a:endParaRPr lang="en-US" altLang="ko-KR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F4B8436-87F8-4F6C-B097-08C1E298863A}"/>
              </a:ext>
            </a:extLst>
          </p:cNvPr>
          <p:cNvSpPr txBox="1"/>
          <p:nvPr/>
        </p:nvSpPr>
        <p:spPr>
          <a:xfrm>
            <a:off x="5224549" y="5278036"/>
            <a:ext cx="630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Mat A(3,3,CV_32FC3);	Vec3f* </a:t>
            </a:r>
            <a:r>
              <a:rPr lang="en-US" altLang="ko-KR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ptrA</a:t>
            </a: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= </a:t>
            </a:r>
            <a:r>
              <a:rPr lang="en-US" altLang="ko-KR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A.ptr</a:t>
            </a: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&lt;Vec3f&gt;(</a:t>
            </a:r>
            <a:r>
              <a:rPr lang="en-US" altLang="ko-KR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i</a:t>
            </a: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);</a:t>
            </a:r>
          </a:p>
          <a:p>
            <a:r>
              <a:rPr lang="en-US" altLang="ko-KR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ptrA</a:t>
            </a: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[j] = </a:t>
            </a:r>
            <a:r>
              <a:rPr lang="en-US" altLang="ko-KR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Vec</a:t>
            </a: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&lt;float,3&gt;(n1,n2,n3); </a:t>
            </a:r>
          </a:p>
          <a:p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	or</a:t>
            </a:r>
          </a:p>
          <a:p>
            <a:r>
              <a:rPr lang="en-US" altLang="ko-KR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ptrA</a:t>
            </a: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[j*3], </a:t>
            </a:r>
            <a:r>
              <a:rPr lang="en-US" altLang="ko-KR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ptrA</a:t>
            </a: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[j*3 + 1], </a:t>
            </a:r>
            <a:r>
              <a:rPr lang="en-US" altLang="ko-KR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ptrA</a:t>
            </a: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[j*3 + 2]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9FA8DF5-7054-4391-BC41-03945624A304}"/>
              </a:ext>
            </a:extLst>
          </p:cNvPr>
          <p:cNvSpPr txBox="1"/>
          <p:nvPr/>
        </p:nvSpPr>
        <p:spPr>
          <a:xfrm>
            <a:off x="1556196" y="5367234"/>
            <a:ext cx="3144804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Mat A(3,3,CV_32F);</a:t>
            </a:r>
          </a:p>
          <a:p>
            <a:endParaRPr lang="en-US" altLang="ko-KR" sz="50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float *</a:t>
            </a:r>
            <a:r>
              <a:rPr lang="en-US" altLang="ko-KR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ptrA</a:t>
            </a: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= </a:t>
            </a:r>
            <a:r>
              <a:rPr lang="en-US" altLang="ko-KR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A.ptr</a:t>
            </a: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&lt;float&gt;(</a:t>
            </a:r>
            <a:r>
              <a:rPr lang="en-US" altLang="ko-KR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i</a:t>
            </a: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);</a:t>
            </a:r>
          </a:p>
          <a:p>
            <a:r>
              <a:rPr lang="en-US" altLang="ko-KR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ptrA</a:t>
            </a: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[j] = n;</a:t>
            </a:r>
            <a:endParaRPr lang="ko-KR" altLang="en-US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27BA9C9-EE2C-446B-830F-47A6C1F58D9D}"/>
              </a:ext>
            </a:extLst>
          </p:cNvPr>
          <p:cNvSpPr txBox="1"/>
          <p:nvPr/>
        </p:nvSpPr>
        <p:spPr>
          <a:xfrm>
            <a:off x="3087707" y="6029475"/>
            <a:ext cx="117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i</a:t>
            </a:r>
            <a:r>
              <a:rPr lang="ko-KR" altLang="en-US" sz="1200" dirty="0"/>
              <a:t>행 주소 저장</a:t>
            </a:r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96974762-017D-4BF3-80CF-AE788402811E}"/>
              </a:ext>
            </a:extLst>
          </p:cNvPr>
          <p:cNvCxnSpPr>
            <a:cxnSpLocks/>
          </p:cNvCxnSpPr>
          <p:nvPr/>
        </p:nvCxnSpPr>
        <p:spPr>
          <a:xfrm flipH="1">
            <a:off x="2959414" y="6015106"/>
            <a:ext cx="1426586" cy="0"/>
          </a:xfrm>
          <a:prstGeom prst="line">
            <a:avLst/>
          </a:prstGeom>
          <a:ln w="1905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11248FFC-5074-45BE-ACF8-097820BB5540}"/>
              </a:ext>
            </a:extLst>
          </p:cNvPr>
          <p:cNvSpPr txBox="1"/>
          <p:nvPr/>
        </p:nvSpPr>
        <p:spPr>
          <a:xfrm>
            <a:off x="1556196" y="6288720"/>
            <a:ext cx="117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j</a:t>
            </a:r>
            <a:r>
              <a:rPr lang="ko-KR" altLang="en-US" sz="1200" dirty="0"/>
              <a:t>열 요소 접근</a:t>
            </a: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DAAE608D-6E17-4CED-8B40-85F62EBBF8C4}"/>
              </a:ext>
            </a:extLst>
          </p:cNvPr>
          <p:cNvCxnSpPr>
            <a:cxnSpLocks/>
          </p:cNvCxnSpPr>
          <p:nvPr/>
        </p:nvCxnSpPr>
        <p:spPr>
          <a:xfrm flipH="1">
            <a:off x="1671967" y="6306474"/>
            <a:ext cx="644033" cy="0"/>
          </a:xfrm>
          <a:prstGeom prst="line">
            <a:avLst/>
          </a:prstGeom>
          <a:ln w="1905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5CC9FBF5-5ACC-4093-9494-C11657102010}"/>
              </a:ext>
            </a:extLst>
          </p:cNvPr>
          <p:cNvSpPr txBox="1"/>
          <p:nvPr/>
        </p:nvSpPr>
        <p:spPr>
          <a:xfrm>
            <a:off x="9652940" y="5634000"/>
            <a:ext cx="117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i</a:t>
            </a:r>
            <a:r>
              <a:rPr lang="ko-KR" altLang="en-US" sz="1200" dirty="0"/>
              <a:t>행 주소 저장</a:t>
            </a: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571F01D0-EAAE-40FB-8874-E7D9579D5C11}"/>
              </a:ext>
            </a:extLst>
          </p:cNvPr>
          <p:cNvCxnSpPr>
            <a:cxnSpLocks/>
          </p:cNvCxnSpPr>
          <p:nvPr/>
        </p:nvCxnSpPr>
        <p:spPr>
          <a:xfrm flipH="1">
            <a:off x="9524647" y="5619631"/>
            <a:ext cx="1426586" cy="0"/>
          </a:xfrm>
          <a:prstGeom prst="line">
            <a:avLst/>
          </a:prstGeom>
          <a:ln w="1905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E53ED00-DA90-4448-8BBF-E75F0E83BCBB}"/>
              </a:ext>
            </a:extLst>
          </p:cNvPr>
          <p:cNvSpPr txBox="1"/>
          <p:nvPr/>
        </p:nvSpPr>
        <p:spPr>
          <a:xfrm>
            <a:off x="9033761" y="5908926"/>
            <a:ext cx="117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j</a:t>
            </a:r>
            <a:r>
              <a:rPr lang="ko-KR" altLang="en-US" sz="1200" dirty="0"/>
              <a:t>열 요소 접근</a:t>
            </a: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2EAC7DA1-DF0D-488D-9487-616FB6916675}"/>
              </a:ext>
            </a:extLst>
          </p:cNvPr>
          <p:cNvCxnSpPr>
            <a:cxnSpLocks/>
          </p:cNvCxnSpPr>
          <p:nvPr/>
        </p:nvCxnSpPr>
        <p:spPr>
          <a:xfrm flipV="1">
            <a:off x="9040473" y="5772499"/>
            <a:ext cx="0" cy="595010"/>
          </a:xfrm>
          <a:prstGeom prst="line">
            <a:avLst/>
          </a:prstGeom>
          <a:ln w="1905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5470D94D-AA07-4D0B-9A4B-08C1CB0EA3ED}"/>
              </a:ext>
            </a:extLst>
          </p:cNvPr>
          <p:cNvCxnSpPr>
            <a:cxnSpLocks/>
          </p:cNvCxnSpPr>
          <p:nvPr/>
        </p:nvCxnSpPr>
        <p:spPr>
          <a:xfrm>
            <a:off x="8661000" y="5772499"/>
            <a:ext cx="379473" cy="0"/>
          </a:xfrm>
          <a:prstGeom prst="line">
            <a:avLst/>
          </a:prstGeom>
          <a:ln w="1905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BFCE8CA-D542-424E-B439-C07B16AD3294}"/>
              </a:ext>
            </a:extLst>
          </p:cNvPr>
          <p:cNvCxnSpPr>
            <a:cxnSpLocks/>
          </p:cNvCxnSpPr>
          <p:nvPr/>
        </p:nvCxnSpPr>
        <p:spPr>
          <a:xfrm>
            <a:off x="8906180" y="6367508"/>
            <a:ext cx="127581" cy="0"/>
          </a:xfrm>
          <a:prstGeom prst="line">
            <a:avLst/>
          </a:prstGeom>
          <a:ln w="1905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0923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2B53EA7E-B529-4469-899D-E4521A51C4C9}"/>
              </a:ext>
            </a:extLst>
          </p:cNvPr>
          <p:cNvSpPr/>
          <p:nvPr/>
        </p:nvSpPr>
        <p:spPr>
          <a:xfrm>
            <a:off x="1015181" y="3671263"/>
            <a:ext cx="10358150" cy="3087737"/>
          </a:xfrm>
          <a:prstGeom prst="rect">
            <a:avLst/>
          </a:prstGeom>
          <a:solidFill>
            <a:srgbClr val="C0C0C0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881C96E-05B2-4C99-845E-0ECC41D048A8}"/>
              </a:ext>
            </a:extLst>
          </p:cNvPr>
          <p:cNvSpPr/>
          <p:nvPr/>
        </p:nvSpPr>
        <p:spPr>
          <a:xfrm>
            <a:off x="1002850" y="2051516"/>
            <a:ext cx="10358150" cy="858421"/>
          </a:xfrm>
          <a:prstGeom prst="rect">
            <a:avLst/>
          </a:prstGeom>
          <a:solidFill>
            <a:srgbClr val="C0C0C0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제목 1">
            <a:extLst>
              <a:ext uri="{FF2B5EF4-FFF2-40B4-BE49-F238E27FC236}">
                <a16:creationId xmlns:a16="http://schemas.microsoft.com/office/drawing/2014/main" id="{CC2F9254-5BB3-4D66-AF46-80A0B6A6F0B9}"/>
              </a:ext>
            </a:extLst>
          </p:cNvPr>
          <p:cNvSpPr txBox="1">
            <a:spLocks/>
          </p:cNvSpPr>
          <p:nvPr/>
        </p:nvSpPr>
        <p:spPr>
          <a:xfrm>
            <a:off x="857666" y="-11115"/>
            <a:ext cx="1645669" cy="448381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500" spc="300" dirty="0">
                <a:latin typeface="Bebas" pitchFamily="2" charset="0"/>
              </a:rPr>
              <a:t>Open cv</a:t>
            </a:r>
            <a:endParaRPr lang="ko-KR" altLang="en-US" sz="2500" spc="300" dirty="0">
              <a:latin typeface="Bebas" pitchFamily="2" charset="0"/>
            </a:endParaRPr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53EC315C-D672-49C2-802C-E278FC127939}"/>
              </a:ext>
            </a:extLst>
          </p:cNvPr>
          <p:cNvSpPr txBox="1">
            <a:spLocks/>
          </p:cNvSpPr>
          <p:nvPr/>
        </p:nvSpPr>
        <p:spPr>
          <a:xfrm>
            <a:off x="857665" y="755339"/>
            <a:ext cx="1645669" cy="53084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3000" b="1" spc="300" dirty="0">
                <a:latin typeface="Bebas" pitchFamily="2" charset="0"/>
                <a:ea typeface="210 맨발의청춘 L" panose="02020603020101020101" pitchFamily="18" charset="-127"/>
              </a:rPr>
              <a:t>Chap 2</a:t>
            </a:r>
            <a:endParaRPr lang="ko-KR" altLang="en-US" sz="3000" b="1" spc="300" dirty="0">
              <a:latin typeface="Bebas" pitchFamily="2" charset="0"/>
              <a:ea typeface="210 맨발의청춘 L" panose="02020603020101020101" pitchFamily="18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A9791EC7-D6F2-4EA2-ABF0-5F78CDF0F5CC}"/>
              </a:ext>
            </a:extLst>
          </p:cNvPr>
          <p:cNvCxnSpPr>
            <a:cxnSpLocks/>
          </p:cNvCxnSpPr>
          <p:nvPr/>
        </p:nvCxnSpPr>
        <p:spPr>
          <a:xfrm flipH="1">
            <a:off x="857666" y="1294657"/>
            <a:ext cx="1645669" cy="0"/>
          </a:xfrm>
          <a:prstGeom prst="line">
            <a:avLst/>
          </a:prstGeom>
          <a:ln w="28575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4ACF386-3E3C-4112-83C6-EE9BEF92EEEF}"/>
              </a:ext>
            </a:extLst>
          </p:cNvPr>
          <p:cNvSpPr txBox="1"/>
          <p:nvPr/>
        </p:nvSpPr>
        <p:spPr>
          <a:xfrm>
            <a:off x="2631063" y="828525"/>
            <a:ext cx="7379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OpenCV </a:t>
            </a:r>
            <a:r>
              <a:rPr lang="ko-KR" altLang="en-US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기본 클래스</a:t>
            </a:r>
            <a:r>
              <a:rPr lang="en-US" altLang="ko-KR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- 03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87438E5-75E6-4927-B94D-E449B79EE43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55" y="13801"/>
            <a:ext cx="706090" cy="7060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CA55905-B3E6-46D4-A738-D31D8736AEF3}"/>
              </a:ext>
            </a:extLst>
          </p:cNvPr>
          <p:cNvSpPr txBox="1"/>
          <p:nvPr/>
        </p:nvSpPr>
        <p:spPr>
          <a:xfrm>
            <a:off x="997768" y="1503091"/>
            <a:ext cx="3973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Mat </a:t>
            </a:r>
            <a:r>
              <a:rPr lang="ko-KR" altLang="en-US" sz="28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부분</a:t>
            </a:r>
            <a:r>
              <a:rPr lang="en-US" altLang="ko-KR" sz="28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ko-KR" altLang="en-US" sz="28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행렬 헤더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ADFF44-4C8E-49F2-8362-B64891EF31F9}"/>
              </a:ext>
            </a:extLst>
          </p:cNvPr>
          <p:cNvSpPr txBox="1"/>
          <p:nvPr/>
        </p:nvSpPr>
        <p:spPr>
          <a:xfrm>
            <a:off x="1410499" y="2165299"/>
            <a:ext cx="1381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.row(y)</a:t>
            </a:r>
          </a:p>
          <a:p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.col(x)</a:t>
            </a:r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440C0BAD-45D3-4DA7-A430-8AF45B32C994}"/>
              </a:ext>
            </a:extLst>
          </p:cNvPr>
          <p:cNvCxnSpPr>
            <a:cxnSpLocks/>
          </p:cNvCxnSpPr>
          <p:nvPr/>
        </p:nvCxnSpPr>
        <p:spPr>
          <a:xfrm flipV="1">
            <a:off x="2649418" y="1752459"/>
            <a:ext cx="1781582" cy="228794"/>
          </a:xfrm>
          <a:prstGeom prst="bentConnector3">
            <a:avLst>
              <a:gd name="adj1" fmla="val 78281"/>
            </a:avLst>
          </a:prstGeom>
          <a:ln w="28575">
            <a:solidFill>
              <a:srgbClr val="FF5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2B1FACE-318B-477C-B40E-A9AA2065BF55}"/>
              </a:ext>
            </a:extLst>
          </p:cNvPr>
          <p:cNvSpPr txBox="1"/>
          <p:nvPr/>
        </p:nvSpPr>
        <p:spPr>
          <a:xfrm>
            <a:off x="4431060" y="1590615"/>
            <a:ext cx="2969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행렬 데이터를 </a:t>
            </a:r>
            <a:r>
              <a:rPr lang="ko-KR" altLang="en-US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공유</a:t>
            </a:r>
            <a:r>
              <a:rPr lang="ko-KR" altLang="en-US" sz="16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한다는 의미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AE8C3C27-A8E8-4EDC-AC6F-C8DDBB65FFFA}"/>
              </a:ext>
            </a:extLst>
          </p:cNvPr>
          <p:cNvGrpSpPr/>
          <p:nvPr/>
        </p:nvGrpSpPr>
        <p:grpSpPr>
          <a:xfrm>
            <a:off x="7647526" y="2353831"/>
            <a:ext cx="404293" cy="334873"/>
            <a:chOff x="8636180" y="5772499"/>
            <a:chExt cx="404293" cy="334873"/>
          </a:xfrm>
        </p:grpSpPr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6FDF4F4A-E74A-4D1C-B897-E1962708F7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40473" y="5772499"/>
              <a:ext cx="0" cy="334873"/>
            </a:xfrm>
            <a:prstGeom prst="line">
              <a:avLst/>
            </a:prstGeom>
            <a:ln w="19050">
              <a:solidFill>
                <a:srgbClr val="FF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147CD7A4-7B4F-4DD9-BFFF-C0BC08B81B63}"/>
                </a:ext>
              </a:extLst>
            </p:cNvPr>
            <p:cNvCxnSpPr>
              <a:cxnSpLocks/>
            </p:cNvCxnSpPr>
            <p:nvPr/>
          </p:nvCxnSpPr>
          <p:spPr>
            <a:xfrm>
              <a:off x="8906180" y="5772499"/>
              <a:ext cx="134293" cy="0"/>
            </a:xfrm>
            <a:prstGeom prst="line">
              <a:avLst/>
            </a:prstGeom>
            <a:ln w="19050">
              <a:solidFill>
                <a:srgbClr val="FF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957B8E3E-2C7B-4AE7-BE9F-CD51150CF359}"/>
                </a:ext>
              </a:extLst>
            </p:cNvPr>
            <p:cNvCxnSpPr>
              <a:cxnSpLocks/>
            </p:cNvCxnSpPr>
            <p:nvPr/>
          </p:nvCxnSpPr>
          <p:spPr>
            <a:xfrm>
              <a:off x="8636180" y="6107372"/>
              <a:ext cx="404293" cy="0"/>
            </a:xfrm>
            <a:prstGeom prst="line">
              <a:avLst/>
            </a:prstGeom>
            <a:ln w="19050">
              <a:solidFill>
                <a:srgbClr val="FF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BCEC3448-456F-4A7E-8967-EFE70E42C73D}"/>
              </a:ext>
            </a:extLst>
          </p:cNvPr>
          <p:cNvSpPr txBox="1"/>
          <p:nvPr/>
        </p:nvSpPr>
        <p:spPr>
          <a:xfrm>
            <a:off x="8118967" y="2331296"/>
            <a:ext cx="1880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start ~ (end-1)</a:t>
            </a:r>
            <a:r>
              <a:rPr lang="ko-KR" altLang="en-US" sz="16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까지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88E0B19-405E-4C99-9CFB-44365999D843}"/>
              </a:ext>
            </a:extLst>
          </p:cNvPr>
          <p:cNvSpPr txBox="1"/>
          <p:nvPr/>
        </p:nvSpPr>
        <p:spPr>
          <a:xfrm>
            <a:off x="4765907" y="2177408"/>
            <a:ext cx="3218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.</a:t>
            </a:r>
            <a:r>
              <a:rPr lang="en-US" altLang="ko-KR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rowRange</a:t>
            </a: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(</a:t>
            </a:r>
            <a:r>
              <a:rPr lang="en-US" altLang="ko-KR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startRow</a:t>
            </a: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, </a:t>
            </a:r>
            <a:r>
              <a:rPr lang="en-US" altLang="ko-KR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endRow</a:t>
            </a: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)</a:t>
            </a:r>
          </a:p>
          <a:p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.</a:t>
            </a:r>
            <a:r>
              <a:rPr lang="en-US" altLang="ko-KR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colRange</a:t>
            </a: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(</a:t>
            </a:r>
            <a:r>
              <a:rPr lang="en-US" altLang="ko-KR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startCol</a:t>
            </a: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, </a:t>
            </a:r>
            <a:r>
              <a:rPr lang="en-US" altLang="ko-KR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endCol</a:t>
            </a: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)</a:t>
            </a:r>
            <a:endParaRPr lang="ko-KR" altLang="en-US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5C562E7-0164-4A5C-A0E6-F432BC1F8059}"/>
              </a:ext>
            </a:extLst>
          </p:cNvPr>
          <p:cNvSpPr txBox="1"/>
          <p:nvPr/>
        </p:nvSpPr>
        <p:spPr>
          <a:xfrm>
            <a:off x="997058" y="3036752"/>
            <a:ext cx="86089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Mat </a:t>
            </a:r>
            <a:r>
              <a:rPr lang="ko-KR" altLang="en-US" sz="28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행렬의 복제</a:t>
            </a:r>
            <a:r>
              <a:rPr lang="en-US" altLang="ko-KR" sz="28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, </a:t>
            </a:r>
            <a:r>
              <a:rPr lang="ko-KR" altLang="en-US" sz="28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복사</a:t>
            </a:r>
            <a:r>
              <a:rPr lang="en-US" altLang="ko-KR" sz="28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, </a:t>
            </a:r>
            <a:r>
              <a:rPr lang="ko-KR" altLang="en-US" sz="28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변환</a:t>
            </a:r>
            <a:r>
              <a:rPr lang="en-US" altLang="ko-KR" sz="28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, </a:t>
            </a:r>
            <a:r>
              <a:rPr lang="ko-KR" altLang="en-US" sz="28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값 설정 및 모양 변경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CB3165F-0872-443B-84A5-AF95AFEE587D}"/>
              </a:ext>
            </a:extLst>
          </p:cNvPr>
          <p:cNvSpPr txBox="1"/>
          <p:nvPr/>
        </p:nvSpPr>
        <p:spPr>
          <a:xfrm>
            <a:off x="6411000" y="3778452"/>
            <a:ext cx="485999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.</a:t>
            </a:r>
            <a:r>
              <a:rPr lang="en-US" altLang="ko-KR" sz="1600" dirty="0" err="1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convertTo</a:t>
            </a:r>
            <a:r>
              <a:rPr lang="en-US" altLang="ko-KR" sz="16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(</a:t>
            </a:r>
            <a:r>
              <a:rPr lang="en-US" altLang="ko-KR" sz="1600" dirty="0" err="1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OutputArray</a:t>
            </a:r>
            <a:r>
              <a:rPr lang="en-US" altLang="ko-KR" sz="16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m, int</a:t>
            </a:r>
            <a:r>
              <a:rPr lang="ko-KR" altLang="en-US" sz="16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en-US" altLang="ko-KR" sz="1600" dirty="0" err="1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rtype</a:t>
            </a:r>
            <a:r>
              <a:rPr lang="en-US" altLang="ko-KR" sz="16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, double alpha, double beta)</a:t>
            </a:r>
          </a:p>
          <a:p>
            <a:endParaRPr lang="en-US" altLang="ko-KR" sz="200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r>
              <a:rPr lang="en-US" altLang="ko-KR" sz="14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</a:t>
            </a:r>
            <a:r>
              <a:rPr lang="en-US" altLang="ko-KR" sz="1400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rtype</a:t>
            </a:r>
            <a:r>
              <a:rPr lang="ko-KR" altLang="en-US" sz="14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으로 행렬 </a:t>
            </a:r>
            <a:r>
              <a:rPr lang="en-US" altLang="ko-KR" sz="14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m</a:t>
            </a:r>
            <a:r>
              <a:rPr lang="ko-KR" altLang="en-US" sz="14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을 변환</a:t>
            </a:r>
            <a:endParaRPr lang="en-US" altLang="ko-KR" sz="140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r>
              <a:rPr lang="ko-KR" altLang="en-US" sz="14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모든 행렬요소에 </a:t>
            </a:r>
            <a:r>
              <a:rPr lang="en-US" altLang="ko-KR" sz="14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alpha</a:t>
            </a:r>
            <a:r>
              <a:rPr lang="ko-KR" altLang="en-US" sz="14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를 곱하고</a:t>
            </a:r>
            <a:r>
              <a:rPr lang="en-US" altLang="ko-KR" sz="14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,</a:t>
            </a:r>
            <a:r>
              <a:rPr lang="ko-KR" altLang="en-US" sz="14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</a:t>
            </a:r>
            <a:r>
              <a:rPr lang="en-US" altLang="ko-KR" sz="14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beta</a:t>
            </a:r>
            <a:r>
              <a:rPr lang="ko-KR" altLang="en-US" sz="14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를 더하여 반환</a:t>
            </a:r>
            <a:endParaRPr lang="en-US" altLang="ko-KR" sz="140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endParaRPr lang="en-US" altLang="ko-KR" sz="50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r>
              <a:rPr lang="en-US" altLang="ko-KR" sz="16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.</a:t>
            </a:r>
            <a:r>
              <a:rPr lang="en-US" altLang="ko-KR" sz="1600" dirty="0" err="1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assignTo</a:t>
            </a:r>
            <a:r>
              <a:rPr lang="en-US" altLang="ko-KR" sz="16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(Mat &amp;m, int type)</a:t>
            </a:r>
          </a:p>
          <a:p>
            <a:endParaRPr lang="en-US" altLang="ko-KR" sz="100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r>
              <a:rPr lang="en-US" altLang="ko-KR" sz="14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alpha</a:t>
            </a:r>
            <a:r>
              <a:rPr lang="ko-KR" altLang="en-US" sz="14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와 </a:t>
            </a:r>
            <a:r>
              <a:rPr lang="en-US" altLang="ko-KR" sz="14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beta</a:t>
            </a:r>
            <a:r>
              <a:rPr lang="ko-KR" altLang="en-US" sz="14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가 없는 </a:t>
            </a:r>
            <a:r>
              <a:rPr lang="en-US" altLang="ko-KR" sz="1400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convertTo</a:t>
            </a:r>
            <a:r>
              <a:rPr lang="en-US" altLang="ko-KR" sz="14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()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14AAB3C-E18A-43F6-B954-2F6DA08A900F}"/>
              </a:ext>
            </a:extLst>
          </p:cNvPr>
          <p:cNvSpPr txBox="1"/>
          <p:nvPr/>
        </p:nvSpPr>
        <p:spPr>
          <a:xfrm>
            <a:off x="1410499" y="3778366"/>
            <a:ext cx="622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복제</a:t>
            </a:r>
            <a:endParaRPr lang="en-US" altLang="ko-KR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D02DBD9-0428-401B-82AD-1294D223998B}"/>
              </a:ext>
            </a:extLst>
          </p:cNvPr>
          <p:cNvSpPr txBox="1"/>
          <p:nvPr/>
        </p:nvSpPr>
        <p:spPr>
          <a:xfrm>
            <a:off x="2143601" y="3778366"/>
            <a:ext cx="15355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.clone()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988FF92-9744-4CB2-B32F-D705BC5A4E2A}"/>
              </a:ext>
            </a:extLst>
          </p:cNvPr>
          <p:cNvSpPr txBox="1"/>
          <p:nvPr/>
        </p:nvSpPr>
        <p:spPr>
          <a:xfrm>
            <a:off x="1410498" y="4187802"/>
            <a:ext cx="622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복사</a:t>
            </a:r>
            <a:endParaRPr lang="en-US" altLang="ko-KR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11C1399-4625-4A87-A3ED-83ABEB0FDFC5}"/>
              </a:ext>
            </a:extLst>
          </p:cNvPr>
          <p:cNvSpPr txBox="1"/>
          <p:nvPr/>
        </p:nvSpPr>
        <p:spPr>
          <a:xfrm>
            <a:off x="2147047" y="4187802"/>
            <a:ext cx="282395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.</a:t>
            </a:r>
            <a:r>
              <a:rPr lang="en-US" altLang="ko-KR" sz="1600" dirty="0" err="1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copyTo</a:t>
            </a:r>
            <a:r>
              <a:rPr lang="en-US" altLang="ko-KR" sz="16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(</a:t>
            </a:r>
            <a:r>
              <a:rPr lang="en-US" altLang="ko-KR" sz="1600" dirty="0" err="1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OutputArray</a:t>
            </a:r>
            <a:r>
              <a:rPr lang="en-US" altLang="ko-KR" sz="16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m)</a:t>
            </a:r>
          </a:p>
          <a:p>
            <a:endParaRPr lang="en-US" altLang="ko-KR" sz="200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r>
              <a:rPr lang="ko-KR" altLang="en-US" sz="14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행렬의 크기 및 자료형이 다르면</a:t>
            </a:r>
            <a:endParaRPr lang="en-US" altLang="ko-KR" sz="140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r>
              <a:rPr lang="en-US" altLang="ko-KR" sz="14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create()</a:t>
            </a:r>
            <a:r>
              <a:rPr lang="ko-KR" altLang="en-US" sz="14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가 다시 생성</a:t>
            </a:r>
            <a:endParaRPr lang="en-US" altLang="ko-KR" sz="140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45A677F-0A23-4AFF-8634-50A10FF2B7CD}"/>
              </a:ext>
            </a:extLst>
          </p:cNvPr>
          <p:cNvSpPr txBox="1"/>
          <p:nvPr/>
        </p:nvSpPr>
        <p:spPr>
          <a:xfrm>
            <a:off x="2101215" y="5045604"/>
            <a:ext cx="2816582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.</a:t>
            </a:r>
            <a:r>
              <a:rPr lang="en-US" altLang="ko-KR" sz="1600" dirty="0" err="1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copyTo</a:t>
            </a:r>
            <a:r>
              <a:rPr lang="en-US" altLang="ko-KR" sz="16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(</a:t>
            </a:r>
            <a:r>
              <a:rPr lang="en-US" altLang="ko-KR" sz="1600" dirty="0" err="1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OutputArray</a:t>
            </a:r>
            <a:r>
              <a:rPr lang="en-US" altLang="ko-KR" sz="16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m, </a:t>
            </a:r>
            <a:r>
              <a:rPr lang="en-US" altLang="ko-KR" sz="1600" dirty="0" err="1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InputArray</a:t>
            </a:r>
            <a:r>
              <a:rPr lang="en-US" altLang="ko-KR" sz="16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mask)</a:t>
            </a:r>
          </a:p>
          <a:p>
            <a:endParaRPr lang="en-US" altLang="ko-KR" sz="200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r>
              <a:rPr lang="en-US" altLang="ko-KR" sz="14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mask</a:t>
            </a:r>
            <a:r>
              <a:rPr lang="ko-KR" altLang="en-US" sz="14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에서 </a:t>
            </a:r>
            <a:r>
              <a:rPr lang="en-US" altLang="ko-KR" sz="14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0</a:t>
            </a:r>
            <a:r>
              <a:rPr lang="ko-KR" altLang="en-US" sz="14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이 아닌 값의 위치면  </a:t>
            </a:r>
            <a:endParaRPr lang="en-US" altLang="ko-KR" sz="140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r>
              <a:rPr lang="en-US" altLang="ko-KR" sz="14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m</a:t>
            </a:r>
            <a:r>
              <a:rPr lang="ko-KR" altLang="en-US" sz="14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으로 복사</a:t>
            </a:r>
            <a:endParaRPr lang="en-US" altLang="ko-KR" sz="140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6C88BA3-0454-474C-9CF8-A0474BA1A3FE}"/>
              </a:ext>
            </a:extLst>
          </p:cNvPr>
          <p:cNvSpPr txBox="1"/>
          <p:nvPr/>
        </p:nvSpPr>
        <p:spPr>
          <a:xfrm>
            <a:off x="5460449" y="3762076"/>
            <a:ext cx="897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변환</a:t>
            </a:r>
            <a:endParaRPr lang="en-US" altLang="ko-KR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18A2EBD-BD23-4643-9DB2-157DA8306F85}"/>
              </a:ext>
            </a:extLst>
          </p:cNvPr>
          <p:cNvSpPr txBox="1"/>
          <p:nvPr/>
        </p:nvSpPr>
        <p:spPr>
          <a:xfrm>
            <a:off x="5454229" y="5443693"/>
            <a:ext cx="897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값 설정</a:t>
            </a:r>
            <a:endParaRPr lang="en-US" altLang="ko-KR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A9CA6FB-8074-49B5-9038-BDF6D1F47E4B}"/>
              </a:ext>
            </a:extLst>
          </p:cNvPr>
          <p:cNvSpPr txBox="1"/>
          <p:nvPr/>
        </p:nvSpPr>
        <p:spPr>
          <a:xfrm>
            <a:off x="6411000" y="5443693"/>
            <a:ext cx="46151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.</a:t>
            </a:r>
            <a:r>
              <a:rPr lang="en-US" altLang="ko-KR" sz="1600" dirty="0" err="1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setTo</a:t>
            </a:r>
            <a:r>
              <a:rPr lang="en-US" altLang="ko-KR" sz="16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(</a:t>
            </a:r>
            <a:r>
              <a:rPr lang="en-US" altLang="ko-KR" sz="1600" dirty="0" err="1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InputArray</a:t>
            </a:r>
            <a:r>
              <a:rPr lang="en-US" altLang="ko-KR" sz="16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en-US" altLang="ko-KR" sz="1600" dirty="0" err="1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val</a:t>
            </a:r>
            <a:r>
              <a:rPr lang="en-US" altLang="ko-KR" sz="16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, </a:t>
            </a:r>
            <a:r>
              <a:rPr lang="en-US" altLang="ko-KR" sz="1600" dirty="0" err="1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InputArray</a:t>
            </a:r>
            <a:r>
              <a:rPr lang="en-US" altLang="ko-KR" sz="16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mask)</a:t>
            </a:r>
          </a:p>
          <a:p>
            <a:endParaRPr lang="en-US" altLang="ko-KR" sz="200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r>
              <a:rPr lang="ko-KR" altLang="en-US" sz="14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행렬 요소를 </a:t>
            </a:r>
            <a:r>
              <a:rPr lang="en-US" altLang="ko-KR" sz="1400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val</a:t>
            </a:r>
            <a:r>
              <a:rPr lang="ko-KR" altLang="en-US" sz="14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으로 설정</a:t>
            </a:r>
            <a:endParaRPr lang="en-US" altLang="ko-KR" sz="140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C79C17B-D550-4943-8EB0-5CC847643E8A}"/>
              </a:ext>
            </a:extLst>
          </p:cNvPr>
          <p:cNvSpPr txBox="1"/>
          <p:nvPr/>
        </p:nvSpPr>
        <p:spPr>
          <a:xfrm>
            <a:off x="1188632" y="6240856"/>
            <a:ext cx="1065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모양 변경</a:t>
            </a:r>
            <a:endParaRPr lang="en-US" altLang="ko-KR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8775249-25F3-4BF9-8A97-5C8770F6E44C}"/>
              </a:ext>
            </a:extLst>
          </p:cNvPr>
          <p:cNvSpPr txBox="1"/>
          <p:nvPr/>
        </p:nvSpPr>
        <p:spPr>
          <a:xfrm>
            <a:off x="2445593" y="6274095"/>
            <a:ext cx="8619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.reshape(int </a:t>
            </a:r>
            <a:r>
              <a:rPr lang="en-US" altLang="ko-KR" sz="1600" dirty="0" err="1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cn</a:t>
            </a:r>
            <a:r>
              <a:rPr lang="en-US" altLang="ko-KR" sz="16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, int rows)		</a:t>
            </a:r>
            <a:r>
              <a:rPr lang="en-US" altLang="ko-KR" sz="1400" dirty="0" err="1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cn</a:t>
            </a:r>
            <a:r>
              <a:rPr lang="ko-KR" altLang="en-US" sz="14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</a:t>
            </a:r>
            <a:r>
              <a:rPr lang="en-US" altLang="ko-KR" sz="14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= </a:t>
            </a:r>
            <a:r>
              <a:rPr lang="ko-KR" altLang="en-US" sz="14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새로운 채널 개수  </a:t>
            </a:r>
            <a:r>
              <a:rPr lang="en-US" altLang="ko-KR" sz="14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rows = </a:t>
            </a:r>
            <a:r>
              <a:rPr lang="ko-KR" altLang="en-US" sz="14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새로운 행의 개수</a:t>
            </a:r>
            <a:r>
              <a:rPr lang="en-US" altLang="ko-KR" sz="14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,</a:t>
            </a:r>
            <a:r>
              <a:rPr lang="ko-KR" altLang="en-US" sz="14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</a:t>
            </a:r>
            <a:r>
              <a:rPr lang="en-US" altLang="ko-KR" sz="14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0</a:t>
            </a:r>
            <a:r>
              <a:rPr lang="ko-KR" altLang="en-US" sz="14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이면 유지 </a:t>
            </a:r>
            <a:endParaRPr lang="en-US" altLang="ko-KR" sz="140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7341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0881C96E-05B2-4C99-845E-0ECC41D048A8}"/>
              </a:ext>
            </a:extLst>
          </p:cNvPr>
          <p:cNvSpPr/>
          <p:nvPr/>
        </p:nvSpPr>
        <p:spPr>
          <a:xfrm>
            <a:off x="997767" y="1963613"/>
            <a:ext cx="10358150" cy="2029089"/>
          </a:xfrm>
          <a:prstGeom prst="rect">
            <a:avLst/>
          </a:prstGeom>
          <a:solidFill>
            <a:srgbClr val="C0C0C0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제목 1">
            <a:extLst>
              <a:ext uri="{FF2B5EF4-FFF2-40B4-BE49-F238E27FC236}">
                <a16:creationId xmlns:a16="http://schemas.microsoft.com/office/drawing/2014/main" id="{CC2F9254-5BB3-4D66-AF46-80A0B6A6F0B9}"/>
              </a:ext>
            </a:extLst>
          </p:cNvPr>
          <p:cNvSpPr txBox="1">
            <a:spLocks/>
          </p:cNvSpPr>
          <p:nvPr/>
        </p:nvSpPr>
        <p:spPr>
          <a:xfrm>
            <a:off x="857666" y="-11115"/>
            <a:ext cx="1645669" cy="448381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500" spc="300" dirty="0">
                <a:latin typeface="Bebas" pitchFamily="2" charset="0"/>
              </a:rPr>
              <a:t>Open cv</a:t>
            </a:r>
            <a:endParaRPr lang="ko-KR" altLang="en-US" sz="2500" spc="300" dirty="0">
              <a:latin typeface="Bebas" pitchFamily="2" charset="0"/>
            </a:endParaRPr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53EC315C-D672-49C2-802C-E278FC127939}"/>
              </a:ext>
            </a:extLst>
          </p:cNvPr>
          <p:cNvSpPr txBox="1">
            <a:spLocks/>
          </p:cNvSpPr>
          <p:nvPr/>
        </p:nvSpPr>
        <p:spPr>
          <a:xfrm>
            <a:off x="857665" y="755339"/>
            <a:ext cx="1645669" cy="53084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3000" b="1" spc="300" dirty="0">
                <a:latin typeface="Bebas" pitchFamily="2" charset="0"/>
                <a:ea typeface="210 맨발의청춘 L" panose="02020603020101020101" pitchFamily="18" charset="-127"/>
              </a:rPr>
              <a:t>Chap 2</a:t>
            </a:r>
            <a:endParaRPr lang="ko-KR" altLang="en-US" sz="3000" b="1" spc="300" dirty="0">
              <a:latin typeface="Bebas" pitchFamily="2" charset="0"/>
              <a:ea typeface="210 맨발의청춘 L" panose="02020603020101020101" pitchFamily="18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A9791EC7-D6F2-4EA2-ABF0-5F78CDF0F5CC}"/>
              </a:ext>
            </a:extLst>
          </p:cNvPr>
          <p:cNvCxnSpPr>
            <a:cxnSpLocks/>
          </p:cNvCxnSpPr>
          <p:nvPr/>
        </p:nvCxnSpPr>
        <p:spPr>
          <a:xfrm flipH="1">
            <a:off x="857666" y="1294657"/>
            <a:ext cx="1645669" cy="0"/>
          </a:xfrm>
          <a:prstGeom prst="line">
            <a:avLst/>
          </a:prstGeom>
          <a:ln w="28575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4ACF386-3E3C-4112-83C6-EE9BEF92EEEF}"/>
              </a:ext>
            </a:extLst>
          </p:cNvPr>
          <p:cNvSpPr txBox="1"/>
          <p:nvPr/>
        </p:nvSpPr>
        <p:spPr>
          <a:xfrm>
            <a:off x="2631063" y="828525"/>
            <a:ext cx="7379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OpenCV </a:t>
            </a:r>
            <a:r>
              <a:rPr lang="ko-KR" altLang="en-US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기본 클래스</a:t>
            </a:r>
            <a:r>
              <a:rPr lang="en-US" altLang="ko-KR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- 03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87438E5-75E6-4927-B94D-E449B79EE43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55" y="13801"/>
            <a:ext cx="706090" cy="7060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CA55905-B3E6-46D4-A738-D31D8736AEF3}"/>
              </a:ext>
            </a:extLst>
          </p:cNvPr>
          <p:cNvSpPr txBox="1"/>
          <p:nvPr/>
        </p:nvSpPr>
        <p:spPr>
          <a:xfrm>
            <a:off x="997767" y="1436793"/>
            <a:ext cx="69197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Mat </a:t>
            </a:r>
            <a:r>
              <a:rPr lang="ko-KR" altLang="en-US" sz="28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행렬의 메모리 해제</a:t>
            </a:r>
            <a:r>
              <a:rPr lang="en-US" altLang="ko-KR" sz="28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, </a:t>
            </a:r>
            <a:r>
              <a:rPr lang="ko-KR" altLang="en-US" sz="28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크기 변경</a:t>
            </a:r>
            <a:r>
              <a:rPr lang="en-US" altLang="ko-KR" sz="28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, </a:t>
            </a:r>
            <a:r>
              <a:rPr lang="ko-KR" altLang="en-US" sz="28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공간 확보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14AAB3C-E18A-43F6-B954-2F6DA08A900F}"/>
              </a:ext>
            </a:extLst>
          </p:cNvPr>
          <p:cNvSpPr txBox="1"/>
          <p:nvPr/>
        </p:nvSpPr>
        <p:spPr>
          <a:xfrm>
            <a:off x="6568519" y="2136107"/>
            <a:ext cx="1355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메모리 해제</a:t>
            </a:r>
            <a:endParaRPr lang="en-US" altLang="ko-KR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11C1399-4625-4A87-A3ED-83ABEB0FDFC5}"/>
              </a:ext>
            </a:extLst>
          </p:cNvPr>
          <p:cNvSpPr txBox="1"/>
          <p:nvPr/>
        </p:nvSpPr>
        <p:spPr>
          <a:xfrm>
            <a:off x="8104020" y="2136107"/>
            <a:ext cx="282395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release()</a:t>
            </a:r>
          </a:p>
          <a:p>
            <a:r>
              <a:rPr lang="ko-KR" altLang="en-US" sz="16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행렬의 참조 카운터 </a:t>
            </a:r>
            <a:r>
              <a:rPr lang="en-US" altLang="ko-KR" sz="16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1 </a:t>
            </a:r>
            <a:r>
              <a:rPr lang="ko-KR" altLang="en-US" sz="16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감소</a:t>
            </a:r>
            <a:endParaRPr lang="en-US" altLang="ko-KR" sz="160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r>
              <a:rPr lang="ko-KR" altLang="en-US" sz="16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</a:t>
            </a:r>
            <a:r>
              <a:rPr lang="en-US" altLang="ko-KR" sz="16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0</a:t>
            </a:r>
            <a:r>
              <a:rPr lang="ko-KR" altLang="en-US" sz="16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이 되면 메모리 해제</a:t>
            </a:r>
            <a:endParaRPr lang="en-US" altLang="ko-KR" sz="160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1A82B8D-2920-48F6-9E6C-83FBE1E3AF50}"/>
              </a:ext>
            </a:extLst>
          </p:cNvPr>
          <p:cNvSpPr txBox="1"/>
          <p:nvPr/>
        </p:nvSpPr>
        <p:spPr>
          <a:xfrm>
            <a:off x="1008613" y="2137204"/>
            <a:ext cx="1355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크기 변경</a:t>
            </a:r>
            <a:endParaRPr lang="en-US" altLang="ko-KR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3469184-A76C-4E24-AB57-BD3A5021C43C}"/>
              </a:ext>
            </a:extLst>
          </p:cNvPr>
          <p:cNvSpPr txBox="1"/>
          <p:nvPr/>
        </p:nvSpPr>
        <p:spPr>
          <a:xfrm>
            <a:off x="6481834" y="3035843"/>
            <a:ext cx="1355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공간 확보</a:t>
            </a:r>
            <a:endParaRPr lang="en-US" altLang="ko-KR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3BADD99-D1D4-4962-B640-A7900F754AC6}"/>
              </a:ext>
            </a:extLst>
          </p:cNvPr>
          <p:cNvSpPr txBox="1"/>
          <p:nvPr/>
        </p:nvSpPr>
        <p:spPr>
          <a:xfrm>
            <a:off x="8104020" y="3032463"/>
            <a:ext cx="282395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reserve(</a:t>
            </a:r>
            <a:r>
              <a:rPr lang="en-US" altLang="ko-KR" dirty="0" err="1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size_t</a:t>
            </a:r>
            <a:r>
              <a:rPr lang="en-US" altLang="ko-KR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en-US" altLang="ko-KR" dirty="0" err="1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sz</a:t>
            </a:r>
            <a:r>
              <a:rPr lang="en-US" altLang="ko-KR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)</a:t>
            </a:r>
          </a:p>
          <a:p>
            <a:r>
              <a:rPr lang="ko-KR" altLang="en-US" sz="16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미리 메모리 용량 확보</a:t>
            </a:r>
            <a:endParaRPr lang="en-US" altLang="ko-KR" sz="160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r>
              <a:rPr lang="en-US" altLang="ko-KR" sz="16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</a:t>
            </a:r>
            <a:r>
              <a:rPr lang="ko-KR" altLang="en-US" sz="16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재할당 빈번히 일어나는 것 방지</a:t>
            </a:r>
            <a:endParaRPr lang="en-US" altLang="ko-KR" sz="160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6544F5F-371E-417D-97F8-4935B6A262C6}"/>
              </a:ext>
            </a:extLst>
          </p:cNvPr>
          <p:cNvSpPr txBox="1"/>
          <p:nvPr/>
        </p:nvSpPr>
        <p:spPr>
          <a:xfrm>
            <a:off x="2544113" y="2137204"/>
            <a:ext cx="282395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resize(</a:t>
            </a:r>
            <a:r>
              <a:rPr lang="en-US" altLang="ko-KR" dirty="0" err="1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size_t</a:t>
            </a:r>
            <a:r>
              <a:rPr lang="en-US" altLang="ko-KR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en-US" altLang="ko-KR" dirty="0" err="1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sz</a:t>
            </a:r>
            <a:r>
              <a:rPr lang="en-US" altLang="ko-KR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)</a:t>
            </a:r>
          </a:p>
          <a:p>
            <a:r>
              <a:rPr lang="ko-KR" altLang="en-US" sz="16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행의 개수를 </a:t>
            </a:r>
            <a:r>
              <a:rPr lang="en-US" altLang="ko-KR" sz="1600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sz</a:t>
            </a:r>
            <a:r>
              <a:rPr lang="ko-KR" altLang="en-US" sz="16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로 변경</a:t>
            </a:r>
            <a:endParaRPr lang="en-US" altLang="ko-KR" sz="160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91AD603-2747-4DA4-B249-51B7D6B5B88B}"/>
              </a:ext>
            </a:extLst>
          </p:cNvPr>
          <p:cNvSpPr txBox="1"/>
          <p:nvPr/>
        </p:nvSpPr>
        <p:spPr>
          <a:xfrm>
            <a:off x="2536129" y="2876925"/>
            <a:ext cx="377545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resize(</a:t>
            </a:r>
            <a:r>
              <a:rPr lang="en-US" altLang="ko-KR" dirty="0" err="1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size_t</a:t>
            </a:r>
            <a:r>
              <a:rPr lang="en-US" altLang="ko-KR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en-US" altLang="ko-KR" dirty="0" err="1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sz</a:t>
            </a:r>
            <a:r>
              <a:rPr lang="en-US" altLang="ko-KR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, const Scalar&amp; s)</a:t>
            </a:r>
          </a:p>
          <a:p>
            <a:r>
              <a:rPr lang="ko-KR" altLang="en-US" sz="16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행의 개수를 </a:t>
            </a:r>
            <a:r>
              <a:rPr lang="en-US" altLang="ko-KR" sz="1600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sz</a:t>
            </a:r>
            <a:r>
              <a:rPr lang="ko-KR" altLang="en-US" sz="16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로 변경</a:t>
            </a:r>
            <a:r>
              <a:rPr lang="en-US" altLang="ko-KR" sz="16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, </a:t>
            </a:r>
          </a:p>
          <a:p>
            <a:r>
              <a:rPr lang="en-US" altLang="ko-KR" sz="16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s</a:t>
            </a:r>
            <a:r>
              <a:rPr lang="ko-KR" altLang="en-US" sz="16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는 새로 추가된 요소의 값</a:t>
            </a:r>
            <a:endParaRPr lang="en-US" altLang="ko-KR" sz="160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0AEB3CF-621F-41EE-88A6-25075F8E2F12}"/>
              </a:ext>
            </a:extLst>
          </p:cNvPr>
          <p:cNvSpPr/>
          <p:nvPr/>
        </p:nvSpPr>
        <p:spPr>
          <a:xfrm>
            <a:off x="994623" y="4593204"/>
            <a:ext cx="10358150" cy="2029089"/>
          </a:xfrm>
          <a:prstGeom prst="rect">
            <a:avLst/>
          </a:prstGeom>
          <a:solidFill>
            <a:srgbClr val="C0C0C0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EBBDE90-D654-4473-87CD-9742C56A939E}"/>
              </a:ext>
            </a:extLst>
          </p:cNvPr>
          <p:cNvSpPr txBox="1"/>
          <p:nvPr/>
        </p:nvSpPr>
        <p:spPr>
          <a:xfrm>
            <a:off x="994623" y="4066384"/>
            <a:ext cx="26263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Mat </a:t>
            </a:r>
            <a:r>
              <a:rPr lang="ko-KR" altLang="en-US" sz="28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행렬의 </a:t>
            </a:r>
            <a:r>
              <a:rPr lang="en-US" altLang="ko-KR" sz="28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ROI</a:t>
            </a:r>
            <a:endParaRPr lang="ko-KR" altLang="en-US" sz="28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C56AE8D8-80CB-462E-81E1-E1F003789E06}"/>
              </a:ext>
            </a:extLst>
          </p:cNvPr>
          <p:cNvCxnSpPr>
            <a:cxnSpLocks/>
            <a:endCxn id="55" idx="1"/>
          </p:cNvCxnSpPr>
          <p:nvPr/>
        </p:nvCxnSpPr>
        <p:spPr>
          <a:xfrm flipV="1">
            <a:off x="2829388" y="4301960"/>
            <a:ext cx="798001" cy="217562"/>
          </a:xfrm>
          <a:prstGeom prst="bentConnector3">
            <a:avLst>
              <a:gd name="adj1" fmla="val 80401"/>
            </a:avLst>
          </a:prstGeom>
          <a:ln w="28575">
            <a:solidFill>
              <a:srgbClr val="FF5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68310CB1-382D-4731-865A-45CCD6B4A7BA}"/>
              </a:ext>
            </a:extLst>
          </p:cNvPr>
          <p:cNvSpPr txBox="1"/>
          <p:nvPr/>
        </p:nvSpPr>
        <p:spPr>
          <a:xfrm>
            <a:off x="3627389" y="4132683"/>
            <a:ext cx="2969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Region Of Interest</a:t>
            </a:r>
            <a:endParaRPr lang="ko-KR" altLang="en-US" sz="160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7AB767F-238F-44A1-A1D9-878A4882FAB2}"/>
              </a:ext>
            </a:extLst>
          </p:cNvPr>
          <p:cNvSpPr txBox="1"/>
          <p:nvPr/>
        </p:nvSpPr>
        <p:spPr>
          <a:xfrm>
            <a:off x="1417411" y="4825180"/>
            <a:ext cx="4318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locateROI</a:t>
            </a:r>
            <a:r>
              <a:rPr lang="en-US" altLang="ko-KR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(Size&amp; </a:t>
            </a:r>
            <a:r>
              <a:rPr lang="en-US" altLang="ko-KR" dirty="0" err="1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wholeSize</a:t>
            </a:r>
            <a:r>
              <a:rPr lang="en-US" altLang="ko-KR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, Point&amp; </a:t>
            </a:r>
            <a:r>
              <a:rPr lang="en-US" altLang="ko-KR" dirty="0" err="1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ofs</a:t>
            </a:r>
            <a:r>
              <a:rPr lang="en-US" altLang="ko-KR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)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E5D9D88-D633-4107-99B9-3C55F748624A}"/>
              </a:ext>
            </a:extLst>
          </p:cNvPr>
          <p:cNvSpPr txBox="1"/>
          <p:nvPr/>
        </p:nvSpPr>
        <p:spPr>
          <a:xfrm>
            <a:off x="1417411" y="5651027"/>
            <a:ext cx="5488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adjustROI</a:t>
            </a:r>
            <a:r>
              <a:rPr lang="en-US" altLang="ko-KR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(int </a:t>
            </a:r>
            <a:r>
              <a:rPr lang="en-US" altLang="ko-KR" dirty="0" err="1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dtop</a:t>
            </a:r>
            <a:r>
              <a:rPr lang="en-US" altLang="ko-KR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, int </a:t>
            </a:r>
            <a:r>
              <a:rPr lang="en-US" altLang="ko-KR" dirty="0" err="1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dbottom</a:t>
            </a:r>
            <a:r>
              <a:rPr lang="en-US" altLang="ko-KR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, int </a:t>
            </a:r>
            <a:r>
              <a:rPr lang="en-US" altLang="ko-KR" dirty="0" err="1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dleft</a:t>
            </a:r>
            <a:r>
              <a:rPr lang="en-US" altLang="ko-KR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, </a:t>
            </a:r>
            <a:r>
              <a:rPr lang="en-US" altLang="ko-KR" dirty="0" err="1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dright</a:t>
            </a:r>
            <a:r>
              <a:rPr lang="en-US" altLang="ko-KR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5DB1DB2-8C43-4695-8530-C3CFB13413A9}"/>
              </a:ext>
            </a:extLst>
          </p:cNvPr>
          <p:cNvSpPr txBox="1"/>
          <p:nvPr/>
        </p:nvSpPr>
        <p:spPr>
          <a:xfrm>
            <a:off x="1676296" y="5200370"/>
            <a:ext cx="95210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부분 행렬에 의해 지정된 부분 행렬에서 원본 행렬의 전체 크기 </a:t>
            </a:r>
            <a:r>
              <a:rPr lang="en-US" altLang="ko-KR" sz="1600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wholeSize</a:t>
            </a:r>
            <a:r>
              <a:rPr lang="en-US" altLang="ko-KR" sz="16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,</a:t>
            </a:r>
            <a:r>
              <a:rPr lang="ko-KR" altLang="en-US" sz="16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원본 행렬에서의 옵셋 위치 </a:t>
            </a:r>
            <a:r>
              <a:rPr lang="en-US" altLang="ko-KR" sz="1600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ofs</a:t>
            </a:r>
            <a:r>
              <a:rPr lang="en-US" altLang="ko-KR" sz="16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</a:t>
            </a:r>
            <a:r>
              <a:rPr lang="ko-KR" altLang="en-US" sz="16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알려줌</a:t>
            </a:r>
            <a:endParaRPr lang="en-US" altLang="ko-KR" sz="160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481C121-8E98-41B9-9D34-BF56BC3D058B}"/>
              </a:ext>
            </a:extLst>
          </p:cNvPr>
          <p:cNvSpPr txBox="1"/>
          <p:nvPr/>
        </p:nvSpPr>
        <p:spPr>
          <a:xfrm>
            <a:off x="1676296" y="6098599"/>
            <a:ext cx="95210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ROI</a:t>
            </a:r>
            <a:r>
              <a:rPr lang="ko-KR" altLang="en-US" sz="16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의 크기 및 위치 조정</a:t>
            </a:r>
            <a:r>
              <a:rPr lang="en-US" altLang="ko-KR" sz="16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,</a:t>
            </a:r>
            <a:r>
              <a:rPr lang="ko-KR" altLang="en-US" sz="16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</a:t>
            </a:r>
            <a:r>
              <a:rPr lang="ko-KR" altLang="en-US" sz="1600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상대값</a:t>
            </a:r>
            <a:r>
              <a:rPr lang="en-US" altLang="ko-KR" sz="16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218353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0881C96E-05B2-4C99-845E-0ECC41D048A8}"/>
              </a:ext>
            </a:extLst>
          </p:cNvPr>
          <p:cNvSpPr/>
          <p:nvPr/>
        </p:nvSpPr>
        <p:spPr>
          <a:xfrm>
            <a:off x="997767" y="1963613"/>
            <a:ext cx="10358150" cy="2029089"/>
          </a:xfrm>
          <a:prstGeom prst="rect">
            <a:avLst/>
          </a:prstGeom>
          <a:solidFill>
            <a:srgbClr val="C0C0C0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제목 1">
            <a:extLst>
              <a:ext uri="{FF2B5EF4-FFF2-40B4-BE49-F238E27FC236}">
                <a16:creationId xmlns:a16="http://schemas.microsoft.com/office/drawing/2014/main" id="{CC2F9254-5BB3-4D66-AF46-80A0B6A6F0B9}"/>
              </a:ext>
            </a:extLst>
          </p:cNvPr>
          <p:cNvSpPr txBox="1">
            <a:spLocks/>
          </p:cNvSpPr>
          <p:nvPr/>
        </p:nvSpPr>
        <p:spPr>
          <a:xfrm>
            <a:off x="857666" y="-11115"/>
            <a:ext cx="1645669" cy="448381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500" spc="300" dirty="0">
                <a:latin typeface="Bebas" pitchFamily="2" charset="0"/>
              </a:rPr>
              <a:t>Open cv</a:t>
            </a:r>
            <a:endParaRPr lang="ko-KR" altLang="en-US" sz="2500" spc="300" dirty="0">
              <a:latin typeface="Bebas" pitchFamily="2" charset="0"/>
            </a:endParaRPr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53EC315C-D672-49C2-802C-E278FC127939}"/>
              </a:ext>
            </a:extLst>
          </p:cNvPr>
          <p:cNvSpPr txBox="1">
            <a:spLocks/>
          </p:cNvSpPr>
          <p:nvPr/>
        </p:nvSpPr>
        <p:spPr>
          <a:xfrm>
            <a:off x="857665" y="755339"/>
            <a:ext cx="1645669" cy="53084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3000" b="1" spc="300" dirty="0">
                <a:latin typeface="Bebas" pitchFamily="2" charset="0"/>
                <a:ea typeface="210 맨발의청춘 L" panose="02020603020101020101" pitchFamily="18" charset="-127"/>
              </a:rPr>
              <a:t>Chap 2</a:t>
            </a:r>
            <a:endParaRPr lang="ko-KR" altLang="en-US" sz="3000" b="1" spc="300" dirty="0">
              <a:latin typeface="Bebas" pitchFamily="2" charset="0"/>
              <a:ea typeface="210 맨발의청춘 L" panose="02020603020101020101" pitchFamily="18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A9791EC7-D6F2-4EA2-ABF0-5F78CDF0F5CC}"/>
              </a:ext>
            </a:extLst>
          </p:cNvPr>
          <p:cNvCxnSpPr>
            <a:cxnSpLocks/>
          </p:cNvCxnSpPr>
          <p:nvPr/>
        </p:nvCxnSpPr>
        <p:spPr>
          <a:xfrm flipH="1">
            <a:off x="857666" y="1294657"/>
            <a:ext cx="1645669" cy="0"/>
          </a:xfrm>
          <a:prstGeom prst="line">
            <a:avLst/>
          </a:prstGeom>
          <a:ln w="28575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4ACF386-3E3C-4112-83C6-EE9BEF92EEEF}"/>
              </a:ext>
            </a:extLst>
          </p:cNvPr>
          <p:cNvSpPr txBox="1"/>
          <p:nvPr/>
        </p:nvSpPr>
        <p:spPr>
          <a:xfrm>
            <a:off x="2631063" y="828525"/>
            <a:ext cx="7379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OpenCV </a:t>
            </a:r>
            <a:r>
              <a:rPr lang="ko-KR" altLang="en-US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기본 클래스</a:t>
            </a:r>
            <a:r>
              <a:rPr lang="en-US" altLang="ko-KR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- 03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87438E5-75E6-4927-B94D-E449B79EE43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55" y="13801"/>
            <a:ext cx="706090" cy="7060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CA55905-B3E6-46D4-A738-D31D8736AEF3}"/>
              </a:ext>
            </a:extLst>
          </p:cNvPr>
          <p:cNvSpPr txBox="1"/>
          <p:nvPr/>
        </p:nvSpPr>
        <p:spPr>
          <a:xfrm>
            <a:off x="997767" y="1436793"/>
            <a:ext cx="69197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Mat </a:t>
            </a:r>
            <a:r>
              <a:rPr lang="ko-KR" altLang="en-US" sz="28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행렬의 </a:t>
            </a:r>
            <a:r>
              <a:rPr lang="en-US" altLang="ko-KR" sz="28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() </a:t>
            </a:r>
            <a:r>
              <a:rPr lang="ko-KR" altLang="en-US" sz="28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연산자 메서드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0AEB3CF-621F-41EE-88A6-25075F8E2F12}"/>
              </a:ext>
            </a:extLst>
          </p:cNvPr>
          <p:cNvSpPr/>
          <p:nvPr/>
        </p:nvSpPr>
        <p:spPr>
          <a:xfrm>
            <a:off x="994623" y="4593204"/>
            <a:ext cx="10358150" cy="2029089"/>
          </a:xfrm>
          <a:prstGeom prst="rect">
            <a:avLst/>
          </a:prstGeom>
          <a:solidFill>
            <a:srgbClr val="C0C0C0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EBBDE90-D654-4473-87CD-9742C56A939E}"/>
              </a:ext>
            </a:extLst>
          </p:cNvPr>
          <p:cNvSpPr txBox="1"/>
          <p:nvPr/>
        </p:nvSpPr>
        <p:spPr>
          <a:xfrm>
            <a:off x="994623" y="4066384"/>
            <a:ext cx="33913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Mat </a:t>
            </a:r>
            <a:r>
              <a:rPr lang="ko-KR" altLang="en-US" sz="28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행렬의 반복자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CE6FE8A-56B2-4C91-8355-8FDB24E30A70}"/>
              </a:ext>
            </a:extLst>
          </p:cNvPr>
          <p:cNvSpPr txBox="1"/>
          <p:nvPr/>
        </p:nvSpPr>
        <p:spPr>
          <a:xfrm>
            <a:off x="1191141" y="2143686"/>
            <a:ext cx="7329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Mat Mat::operator() (Range </a:t>
            </a:r>
            <a:r>
              <a:rPr lang="en-US" altLang="ko-KR" dirty="0" err="1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rowRange</a:t>
            </a:r>
            <a:r>
              <a:rPr lang="en-US" altLang="ko-KR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, Range </a:t>
            </a:r>
            <a:r>
              <a:rPr lang="en-US" altLang="ko-KR" dirty="0" err="1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colRange</a:t>
            </a:r>
            <a:r>
              <a:rPr lang="en-US" altLang="ko-KR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) const</a:t>
            </a:r>
            <a:endParaRPr lang="ko-KR" altLang="en-US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5C60692-62EB-4DE1-8A4D-3E4AF1640392}"/>
              </a:ext>
            </a:extLst>
          </p:cNvPr>
          <p:cNvSpPr txBox="1"/>
          <p:nvPr/>
        </p:nvSpPr>
        <p:spPr>
          <a:xfrm>
            <a:off x="1191031" y="2521464"/>
            <a:ext cx="513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Mat Mat::operator() (const </a:t>
            </a:r>
            <a:r>
              <a:rPr lang="en-US" altLang="ko-KR" dirty="0" err="1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Rect</a:t>
            </a:r>
            <a:r>
              <a:rPr lang="en-US" altLang="ko-KR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&amp; </a:t>
            </a:r>
            <a:r>
              <a:rPr lang="en-US" altLang="ko-KR" dirty="0" err="1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roi</a:t>
            </a:r>
            <a:r>
              <a:rPr lang="en-US" altLang="ko-KR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) const</a:t>
            </a:r>
            <a:endParaRPr lang="ko-KR" altLang="en-US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4035FDA-AD39-49CF-9EA9-BF39E1662F25}"/>
              </a:ext>
            </a:extLst>
          </p:cNvPr>
          <p:cNvSpPr txBox="1"/>
          <p:nvPr/>
        </p:nvSpPr>
        <p:spPr>
          <a:xfrm>
            <a:off x="1191031" y="2911433"/>
            <a:ext cx="6314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Mat </a:t>
            </a:r>
            <a:r>
              <a:rPr lang="en-US" altLang="ko-KR" dirty="0" err="1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Mat</a:t>
            </a:r>
            <a:r>
              <a:rPr lang="en-US" altLang="ko-KR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:: Mat Mat::operator() (const Range* ranges) const</a:t>
            </a:r>
            <a:endParaRPr lang="ko-KR" altLang="en-US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A06FA81-29C7-4AD9-AA1C-4B863A9E14E1}"/>
              </a:ext>
            </a:extLst>
          </p:cNvPr>
          <p:cNvSpPr txBox="1"/>
          <p:nvPr/>
        </p:nvSpPr>
        <p:spPr>
          <a:xfrm>
            <a:off x="1417411" y="3291500"/>
            <a:ext cx="4410030" cy="459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행렬의 부분 행렬의 헤더를 추출하는 연산자</a:t>
            </a:r>
            <a:endParaRPr lang="en-US" altLang="ko-KR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57345B3-27D1-42E6-BEC3-41D7065F3D61}"/>
              </a:ext>
            </a:extLst>
          </p:cNvPr>
          <p:cNvSpPr txBox="1"/>
          <p:nvPr/>
        </p:nvSpPr>
        <p:spPr>
          <a:xfrm>
            <a:off x="8515120" y="1923275"/>
            <a:ext cx="2826669" cy="701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CvMat</a:t>
            </a:r>
            <a:r>
              <a:rPr lang="en-US" altLang="ko-KR" sz="14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(),</a:t>
            </a:r>
            <a:r>
              <a:rPr lang="ko-KR" altLang="en-US" sz="14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</a:t>
            </a:r>
            <a:r>
              <a:rPr lang="en-US" altLang="ko-KR" sz="14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IplImage</a:t>
            </a:r>
            <a:r>
              <a:rPr lang="en-US" altLang="ko-KR" sz="14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()</a:t>
            </a:r>
            <a:r>
              <a:rPr lang="ko-KR" altLang="en-US" sz="14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와 </a:t>
            </a:r>
            <a:r>
              <a:rPr lang="en-US" altLang="ko-KR" sz="14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Mat </a:t>
            </a:r>
            <a:r>
              <a:rPr lang="ko-KR" altLang="en-US" sz="14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사이의 </a:t>
            </a:r>
            <a:endParaRPr lang="en-US" altLang="ko-KR" sz="1400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4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자료형 변환은 </a:t>
            </a:r>
            <a:r>
              <a:rPr lang="en-US" altLang="ko-KR" sz="14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4</a:t>
            </a:r>
            <a:r>
              <a:rPr lang="ko-KR" altLang="en-US" sz="14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장에서</a:t>
            </a:r>
            <a:r>
              <a:rPr lang="en-US" altLang="ko-KR" sz="14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B5B2E88-9467-4C0F-B9A2-B767CA44B33C}"/>
              </a:ext>
            </a:extLst>
          </p:cNvPr>
          <p:cNvSpPr txBox="1"/>
          <p:nvPr/>
        </p:nvSpPr>
        <p:spPr>
          <a:xfrm>
            <a:off x="1191031" y="4911878"/>
            <a:ext cx="2699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Mat::begin(),</a:t>
            </a:r>
            <a:r>
              <a:rPr lang="ko-KR" altLang="en-US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en-US" altLang="ko-KR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Mat::end()</a:t>
            </a:r>
            <a:endParaRPr lang="ko-KR" altLang="en-US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0CCC1D2-D7AA-47A0-83C9-105E24752000}"/>
              </a:ext>
            </a:extLst>
          </p:cNvPr>
          <p:cNvSpPr txBox="1"/>
          <p:nvPr/>
        </p:nvSpPr>
        <p:spPr>
          <a:xfrm>
            <a:off x="1193039" y="5453365"/>
            <a:ext cx="1681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MatIterator</a:t>
            </a:r>
            <a:r>
              <a:rPr lang="en-US" altLang="ko-KR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_</a:t>
            </a:r>
            <a:endParaRPr lang="ko-KR" altLang="en-US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BC60C85-7C06-4493-80F5-15ED2D06D762}"/>
              </a:ext>
            </a:extLst>
          </p:cNvPr>
          <p:cNvSpPr txBox="1"/>
          <p:nvPr/>
        </p:nvSpPr>
        <p:spPr>
          <a:xfrm>
            <a:off x="1191031" y="5994852"/>
            <a:ext cx="2069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MatConstIterator</a:t>
            </a:r>
            <a:r>
              <a:rPr lang="en-US" altLang="ko-KR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_</a:t>
            </a:r>
            <a:endParaRPr lang="ko-KR" altLang="en-US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4A02D58-07B5-4E3F-8BF8-8AFC2980952B}"/>
              </a:ext>
            </a:extLst>
          </p:cNvPr>
          <p:cNvSpPr txBox="1"/>
          <p:nvPr/>
        </p:nvSpPr>
        <p:spPr>
          <a:xfrm>
            <a:off x="4457645" y="4821532"/>
            <a:ext cx="4410030" cy="459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행렬의 시작과 끝 요소로의 반복자 반환</a:t>
            </a:r>
            <a:endParaRPr lang="en-US" altLang="ko-KR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DD1C0C2-40E4-4249-A4CF-6AD028C53770}"/>
              </a:ext>
            </a:extLst>
          </p:cNvPr>
          <p:cNvSpPr txBox="1"/>
          <p:nvPr/>
        </p:nvSpPr>
        <p:spPr>
          <a:xfrm>
            <a:off x="4457645" y="5372471"/>
            <a:ext cx="1863386" cy="459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읽기와 쓰기 가능</a:t>
            </a:r>
            <a:endParaRPr lang="en-US" altLang="ko-KR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2C90911-2508-42B9-9BA8-207DABB498EE}"/>
              </a:ext>
            </a:extLst>
          </p:cNvPr>
          <p:cNvSpPr txBox="1"/>
          <p:nvPr/>
        </p:nvSpPr>
        <p:spPr>
          <a:xfrm>
            <a:off x="4457645" y="5923410"/>
            <a:ext cx="1863386" cy="459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읽기만 가능</a:t>
            </a:r>
            <a:endParaRPr lang="en-US" altLang="ko-KR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AB69A12-0B4C-4577-B804-A8584CADB221}"/>
              </a:ext>
            </a:extLst>
          </p:cNvPr>
          <p:cNvSpPr txBox="1"/>
          <p:nvPr/>
        </p:nvSpPr>
        <p:spPr>
          <a:xfrm>
            <a:off x="7901976" y="5454024"/>
            <a:ext cx="3450797" cy="1168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EX)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MatConstIterator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_&lt;float&gt; it = 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A.begin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&lt;float&gt;();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for(;it != 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A.end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&lt;float&gt;();it++)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sum += *it;</a:t>
            </a:r>
          </a:p>
        </p:txBody>
      </p:sp>
    </p:spTree>
    <p:extLst>
      <p:ext uri="{BB962C8B-B14F-4D97-AF65-F5344CB8AC3E}">
        <p14:creationId xmlns:p14="http://schemas.microsoft.com/office/powerpoint/2010/main" val="107574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3">
            <a:extLst>
              <a:ext uri="{FF2B5EF4-FFF2-40B4-BE49-F238E27FC236}">
                <a16:creationId xmlns:a16="http://schemas.microsoft.com/office/drawing/2014/main" id="{B7032875-2244-4782-8B27-FB2883F8C5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55" y="13801"/>
            <a:ext cx="706090" cy="706090"/>
          </a:xfrm>
          <a:prstGeom prst="rect">
            <a:avLst/>
          </a:prstGeom>
        </p:spPr>
      </p:pic>
      <p:sp>
        <p:nvSpPr>
          <p:cNvPr id="25" name="제목 1">
            <a:extLst>
              <a:ext uri="{FF2B5EF4-FFF2-40B4-BE49-F238E27FC236}">
                <a16:creationId xmlns:a16="http://schemas.microsoft.com/office/drawing/2014/main" id="{CC2F9254-5BB3-4D66-AF46-80A0B6A6F0B9}"/>
              </a:ext>
            </a:extLst>
          </p:cNvPr>
          <p:cNvSpPr txBox="1">
            <a:spLocks/>
          </p:cNvSpPr>
          <p:nvPr/>
        </p:nvSpPr>
        <p:spPr>
          <a:xfrm>
            <a:off x="857666" y="-11115"/>
            <a:ext cx="1645669" cy="448381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500" spc="300" dirty="0">
                <a:latin typeface="Bebas" pitchFamily="2" charset="0"/>
              </a:rPr>
              <a:t>Open cv</a:t>
            </a:r>
            <a:endParaRPr lang="ko-KR" altLang="en-US" sz="2500" spc="300" dirty="0">
              <a:latin typeface="Bebas" pitchFamily="2" charset="0"/>
            </a:endParaRPr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53EC315C-D672-49C2-802C-E278FC127939}"/>
              </a:ext>
            </a:extLst>
          </p:cNvPr>
          <p:cNvSpPr txBox="1">
            <a:spLocks/>
          </p:cNvSpPr>
          <p:nvPr/>
        </p:nvSpPr>
        <p:spPr>
          <a:xfrm>
            <a:off x="857665" y="755339"/>
            <a:ext cx="1645669" cy="53084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3000" b="1" spc="300" dirty="0">
                <a:latin typeface="Bebas" pitchFamily="2" charset="0"/>
                <a:ea typeface="210 맨발의청춘 L" panose="02020603020101020101" pitchFamily="18" charset="-127"/>
              </a:rPr>
              <a:t>Chap 1</a:t>
            </a:r>
            <a:endParaRPr lang="ko-KR" altLang="en-US" sz="3000" b="1" spc="300" dirty="0">
              <a:latin typeface="Bebas" pitchFamily="2" charset="0"/>
              <a:ea typeface="210 맨발의청춘 L" panose="02020603020101020101" pitchFamily="18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A9791EC7-D6F2-4EA2-ABF0-5F78CDF0F5CC}"/>
              </a:ext>
            </a:extLst>
          </p:cNvPr>
          <p:cNvCxnSpPr>
            <a:cxnSpLocks/>
          </p:cNvCxnSpPr>
          <p:nvPr/>
        </p:nvCxnSpPr>
        <p:spPr>
          <a:xfrm flipH="1">
            <a:off x="857666" y="1294657"/>
            <a:ext cx="1645669" cy="0"/>
          </a:xfrm>
          <a:prstGeom prst="line">
            <a:avLst/>
          </a:prstGeom>
          <a:ln w="28575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4ACF386-3E3C-4112-83C6-EE9BEF92EEEF}"/>
              </a:ext>
            </a:extLst>
          </p:cNvPr>
          <p:cNvSpPr txBox="1"/>
          <p:nvPr/>
        </p:nvSpPr>
        <p:spPr>
          <a:xfrm>
            <a:off x="2631063" y="828525"/>
            <a:ext cx="4726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OpenCV </a:t>
            </a:r>
            <a:r>
              <a:rPr lang="ko-KR" altLang="en-US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기초</a:t>
            </a:r>
            <a:r>
              <a:rPr lang="en-US" altLang="ko-KR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_ </a:t>
            </a:r>
            <a:r>
              <a:rPr lang="ko-KR" altLang="en-US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영상처리와 비전</a:t>
            </a:r>
            <a:endParaRPr lang="en-US" altLang="ko-KR" sz="24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EFDE00C0-68BA-46A6-A2B5-D698E2D2575E}"/>
              </a:ext>
            </a:extLst>
          </p:cNvPr>
          <p:cNvGrpSpPr/>
          <p:nvPr/>
        </p:nvGrpSpPr>
        <p:grpSpPr>
          <a:xfrm>
            <a:off x="1842783" y="1604256"/>
            <a:ext cx="8506433" cy="3551717"/>
            <a:chOff x="1798414" y="1902278"/>
            <a:chExt cx="8506433" cy="3551717"/>
          </a:xfrm>
        </p:grpSpPr>
        <p:sp>
          <p:nvSpPr>
            <p:cNvPr id="32" name="내용 개체 틀 2">
              <a:extLst>
                <a:ext uri="{FF2B5EF4-FFF2-40B4-BE49-F238E27FC236}">
                  <a16:creationId xmlns:a16="http://schemas.microsoft.com/office/drawing/2014/main" id="{A0D87F5C-7552-4E28-AD84-4FD01FB78798}"/>
                </a:ext>
              </a:extLst>
            </p:cNvPr>
            <p:cNvSpPr txBox="1">
              <a:spLocks/>
            </p:cNvSpPr>
            <p:nvPr/>
          </p:nvSpPr>
          <p:spPr>
            <a:xfrm>
              <a:off x="3117934" y="1902278"/>
              <a:ext cx="1814313" cy="482585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ko-KR" altLang="en-US" sz="3000" b="1" spc="300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영상처리</a:t>
              </a:r>
            </a:p>
          </p:txBody>
        </p:sp>
        <p:sp>
          <p:nvSpPr>
            <p:cNvPr id="33" name="내용 개체 틀 2">
              <a:extLst>
                <a:ext uri="{FF2B5EF4-FFF2-40B4-BE49-F238E27FC236}">
                  <a16:creationId xmlns:a16="http://schemas.microsoft.com/office/drawing/2014/main" id="{1C7F54FF-E5DD-464B-9F1A-9FBE5FA2BB06}"/>
                </a:ext>
              </a:extLst>
            </p:cNvPr>
            <p:cNvSpPr txBox="1">
              <a:spLocks/>
            </p:cNvSpPr>
            <p:nvPr/>
          </p:nvSpPr>
          <p:spPr>
            <a:xfrm>
              <a:off x="7165531" y="1902278"/>
              <a:ext cx="2279657" cy="482585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ko-KR" altLang="en-US" sz="3000" b="1" spc="300" dirty="0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컴퓨터 </a:t>
              </a:r>
              <a:r>
                <a:rPr lang="ko-KR" altLang="en-US" sz="3000" b="1" spc="300" dirty="0" err="1"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비젼</a:t>
              </a:r>
              <a:endParaRPr lang="ko-KR" altLang="en-US" sz="3000" b="1" spc="300" dirty="0"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91C36446-2A7E-4769-8113-8D255BA9527F}"/>
                </a:ext>
              </a:extLst>
            </p:cNvPr>
            <p:cNvGrpSpPr/>
            <p:nvPr/>
          </p:nvGrpSpPr>
          <p:grpSpPr>
            <a:xfrm>
              <a:off x="5489847" y="2524532"/>
              <a:ext cx="4815000" cy="2924995"/>
              <a:chOff x="4431000" y="2524532"/>
              <a:chExt cx="4815000" cy="2924995"/>
            </a:xfrm>
          </p:grpSpPr>
          <p:sp>
            <p:nvSpPr>
              <p:cNvPr id="31" name="사각형: 둥근 모서리 30">
                <a:extLst>
                  <a:ext uri="{FF2B5EF4-FFF2-40B4-BE49-F238E27FC236}">
                    <a16:creationId xmlns:a16="http://schemas.microsoft.com/office/drawing/2014/main" id="{5CF6FB4C-B4F8-4CEF-A583-BC7C232334FC}"/>
                  </a:ext>
                </a:extLst>
              </p:cNvPr>
              <p:cNvSpPr/>
              <p:nvPr/>
            </p:nvSpPr>
            <p:spPr>
              <a:xfrm>
                <a:off x="4431000" y="2524532"/>
                <a:ext cx="4815000" cy="2924995"/>
              </a:xfrm>
              <a:prstGeom prst="roundRect">
                <a:avLst/>
              </a:prstGeom>
              <a:solidFill>
                <a:srgbClr val="FF5050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26E4820-4E7E-463E-8B54-6EEBDB5AA3A5}"/>
                  </a:ext>
                </a:extLst>
              </p:cNvPr>
              <p:cNvSpPr txBox="1"/>
              <p:nvPr/>
            </p:nvSpPr>
            <p:spPr>
              <a:xfrm>
                <a:off x="5687089" y="2972876"/>
                <a:ext cx="331200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카메라에 의해 획득되는 영상에서</a:t>
                </a:r>
                <a:endParaRPr lang="en-US" altLang="ko-KR" dirty="0">
                  <a:latin typeface="08서울남산체 B" panose="02020603020101020101" pitchFamily="18" charset="-127"/>
                  <a:ea typeface="08서울남산체 B" panose="02020603020101020101" pitchFamily="18" charset="-127"/>
                </a:endParaRPr>
              </a:p>
              <a:p>
                <a:pPr algn="ctr"/>
                <a:r>
                  <a:rPr lang="ko-KR" altLang="en-US" dirty="0"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의미 있는 정보 추출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1110978-94B5-49CE-AD30-47F3540DDB03}"/>
                  </a:ext>
                </a:extLst>
              </p:cNvPr>
              <p:cNvSpPr txBox="1"/>
              <p:nvPr/>
            </p:nvSpPr>
            <p:spPr>
              <a:xfrm>
                <a:off x="5948091" y="3877414"/>
                <a:ext cx="27900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>
                    <a:latin typeface="08서울남산체 M" panose="02020603020101020101" pitchFamily="18" charset="-127"/>
                    <a:ea typeface="08서울남산체 M" panose="02020603020101020101" pitchFamily="18" charset="-127"/>
                  </a:rPr>
                  <a:t>카메라 모델링</a:t>
                </a:r>
                <a:endParaRPr lang="en-US" altLang="ko-KR" dirty="0">
                  <a:latin typeface="08서울남산체 M" panose="02020603020101020101" pitchFamily="18" charset="-127"/>
                  <a:ea typeface="08서울남산체 M" panose="02020603020101020101" pitchFamily="18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>
                    <a:latin typeface="08서울남산체 M" panose="02020603020101020101" pitchFamily="18" charset="-127"/>
                    <a:ea typeface="08서울남산체 M" panose="02020603020101020101" pitchFamily="18" charset="-127"/>
                  </a:rPr>
                  <a:t>움직임</a:t>
                </a:r>
                <a:r>
                  <a:rPr lang="en-US" altLang="ko-KR" dirty="0">
                    <a:latin typeface="08서울남산체 M" panose="02020603020101020101" pitchFamily="18" charset="-127"/>
                    <a:ea typeface="08서울남산체 M" panose="02020603020101020101" pitchFamily="18" charset="-127"/>
                  </a:rPr>
                  <a:t>/</a:t>
                </a:r>
                <a:r>
                  <a:rPr lang="ko-KR" altLang="en-US" dirty="0">
                    <a:latin typeface="08서울남산체 M" panose="02020603020101020101" pitchFamily="18" charset="-127"/>
                    <a:ea typeface="08서울남산체 M" panose="02020603020101020101" pitchFamily="18" charset="-127"/>
                  </a:rPr>
                  <a:t>물체 검출</a:t>
                </a:r>
                <a:r>
                  <a:rPr lang="en-US" altLang="ko-KR" dirty="0">
                    <a:latin typeface="08서울남산체 M" panose="02020603020101020101" pitchFamily="18" charset="-127"/>
                    <a:ea typeface="08서울남산체 M" panose="02020603020101020101" pitchFamily="18" charset="-127"/>
                  </a:rPr>
                  <a:t> </a:t>
                </a:r>
                <a:r>
                  <a:rPr lang="ko-KR" altLang="en-US" dirty="0">
                    <a:latin typeface="08서울남산체 M" panose="02020603020101020101" pitchFamily="18" charset="-127"/>
                    <a:ea typeface="08서울남산체 M" panose="02020603020101020101" pitchFamily="18" charset="-127"/>
                  </a:rPr>
                  <a:t>및 추적</a:t>
                </a:r>
                <a:endParaRPr lang="en-US" altLang="ko-KR" dirty="0">
                  <a:latin typeface="08서울남산체 M" panose="02020603020101020101" pitchFamily="18" charset="-127"/>
                  <a:ea typeface="08서울남산체 M" panose="02020603020101020101" pitchFamily="18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 err="1">
                    <a:latin typeface="08서울남산체 M" panose="02020603020101020101" pitchFamily="18" charset="-127"/>
                    <a:ea typeface="08서울남산체 M" panose="02020603020101020101" pitchFamily="18" charset="-127"/>
                  </a:rPr>
                  <a:t>스테리오</a:t>
                </a:r>
                <a:r>
                  <a:rPr lang="ko-KR" altLang="en-US" dirty="0">
                    <a:latin typeface="08서울남산체 M" panose="02020603020101020101" pitchFamily="18" charset="-127"/>
                    <a:ea typeface="08서울남산체 M" panose="02020603020101020101" pitchFamily="18" charset="-127"/>
                  </a:rPr>
                  <a:t> 비전</a:t>
                </a:r>
                <a:endParaRPr lang="en-US" altLang="ko-KR" dirty="0">
                  <a:latin typeface="08서울남산체 M" panose="02020603020101020101" pitchFamily="18" charset="-127"/>
                  <a:ea typeface="08서울남산체 M" panose="02020603020101020101" pitchFamily="18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latin typeface="08서울남산체 M" panose="02020603020101020101" pitchFamily="18" charset="-127"/>
                    <a:ea typeface="08서울남산체 M" panose="02020603020101020101" pitchFamily="18" charset="-127"/>
                  </a:rPr>
                  <a:t>3</a:t>
                </a:r>
                <a:r>
                  <a:rPr lang="ko-KR" altLang="en-US" dirty="0">
                    <a:latin typeface="08서울남산체 M" panose="02020603020101020101" pitchFamily="18" charset="-127"/>
                    <a:ea typeface="08서울남산체 M" panose="02020603020101020101" pitchFamily="18" charset="-127"/>
                  </a:rPr>
                  <a:t>차원 물체 구조</a:t>
                </a:r>
              </a:p>
            </p:txBody>
          </p: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8FDF8023-121D-4E66-8329-CF68AF8DA926}"/>
                </a:ext>
              </a:extLst>
            </p:cNvPr>
            <p:cNvGrpSpPr/>
            <p:nvPr/>
          </p:nvGrpSpPr>
          <p:grpSpPr>
            <a:xfrm>
              <a:off x="1798414" y="2529000"/>
              <a:ext cx="4815000" cy="2924995"/>
              <a:chOff x="872089" y="2529000"/>
              <a:chExt cx="4815000" cy="2924995"/>
            </a:xfrm>
          </p:grpSpPr>
          <p:sp>
            <p:nvSpPr>
              <p:cNvPr id="16" name="사각형: 둥근 모서리 15">
                <a:extLst>
                  <a:ext uri="{FF2B5EF4-FFF2-40B4-BE49-F238E27FC236}">
                    <a16:creationId xmlns:a16="http://schemas.microsoft.com/office/drawing/2014/main" id="{E520B59C-8B89-4AEF-B986-FEBA4990A345}"/>
                  </a:ext>
                </a:extLst>
              </p:cNvPr>
              <p:cNvSpPr/>
              <p:nvPr/>
            </p:nvSpPr>
            <p:spPr>
              <a:xfrm>
                <a:off x="872089" y="2529000"/>
                <a:ext cx="4815000" cy="2924995"/>
              </a:xfrm>
              <a:prstGeom prst="roundRect">
                <a:avLst/>
              </a:prstGeom>
              <a:solidFill>
                <a:srgbClr val="B1C0D4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2F74052-3387-41E1-91DD-00020049AFB0}"/>
                  </a:ext>
                </a:extLst>
              </p:cNvPr>
              <p:cNvSpPr txBox="1"/>
              <p:nvPr/>
            </p:nvSpPr>
            <p:spPr>
              <a:xfrm>
                <a:off x="1392261" y="2972877"/>
                <a:ext cx="31050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영상을 처리하여 </a:t>
                </a:r>
                <a:endParaRPr lang="en-US" altLang="ko-KR" dirty="0">
                  <a:latin typeface="08서울남산체 B" panose="02020603020101020101" pitchFamily="18" charset="-127"/>
                  <a:ea typeface="08서울남산체 B" panose="02020603020101020101" pitchFamily="18" charset="-127"/>
                </a:endParaRPr>
              </a:p>
              <a:p>
                <a:pPr algn="ctr"/>
                <a:r>
                  <a:rPr lang="ko-KR" altLang="en-US" dirty="0">
                    <a:latin typeface="08서울남산체 B" panose="02020603020101020101" pitchFamily="18" charset="-127"/>
                    <a:ea typeface="08서울남산체 B" panose="02020603020101020101" pitchFamily="18" charset="-127"/>
                  </a:rPr>
                  <a:t>더 질 좋은 영상을 얻는 과정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BBFAE62-9FA4-472F-AB73-70EE1AC02C6B}"/>
                  </a:ext>
                </a:extLst>
              </p:cNvPr>
              <p:cNvSpPr txBox="1"/>
              <p:nvPr/>
            </p:nvSpPr>
            <p:spPr>
              <a:xfrm>
                <a:off x="2064675" y="3872947"/>
                <a:ext cx="176017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>
                    <a:latin typeface="08서울남산체 M" panose="02020603020101020101" pitchFamily="18" charset="-127"/>
                    <a:ea typeface="08서울남산체 M" panose="02020603020101020101" pitchFamily="18" charset="-127"/>
                  </a:rPr>
                  <a:t>영상 개선</a:t>
                </a:r>
                <a:endParaRPr lang="en-US" altLang="ko-KR" dirty="0">
                  <a:latin typeface="08서울남산체 M" panose="02020603020101020101" pitchFamily="18" charset="-127"/>
                  <a:ea typeface="08서울남산체 M" panose="02020603020101020101" pitchFamily="18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>
                    <a:latin typeface="08서울남산체 M" panose="02020603020101020101" pitchFamily="18" charset="-127"/>
                    <a:ea typeface="08서울남산체 M" panose="02020603020101020101" pitchFamily="18" charset="-127"/>
                  </a:rPr>
                  <a:t>영상 복원</a:t>
                </a:r>
                <a:endParaRPr lang="en-US" altLang="ko-KR" dirty="0">
                  <a:latin typeface="08서울남산체 M" panose="02020603020101020101" pitchFamily="18" charset="-127"/>
                  <a:ea typeface="08서울남산체 M" panose="02020603020101020101" pitchFamily="18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>
                    <a:latin typeface="08서울남산체 M" panose="02020603020101020101" pitchFamily="18" charset="-127"/>
                    <a:ea typeface="08서울남산체 M" panose="02020603020101020101" pitchFamily="18" charset="-127"/>
                  </a:rPr>
                  <a:t>영상 분할</a:t>
                </a:r>
                <a:endParaRPr lang="en-US" altLang="ko-KR" dirty="0">
                  <a:latin typeface="08서울남산체 M" panose="02020603020101020101" pitchFamily="18" charset="-127"/>
                  <a:ea typeface="08서울남산체 M" panose="02020603020101020101" pitchFamily="18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>
                    <a:latin typeface="08서울남산체 M" panose="02020603020101020101" pitchFamily="18" charset="-127"/>
                    <a:ea typeface="08서울남산체 M" panose="02020603020101020101" pitchFamily="18" charset="-127"/>
                  </a:rPr>
                  <a:t>영상 분류</a:t>
                </a:r>
              </a:p>
            </p:txBody>
          </p:sp>
        </p:grp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BA29AEF9-223E-49CC-874F-A17D30BEEA61}"/>
              </a:ext>
            </a:extLst>
          </p:cNvPr>
          <p:cNvGrpSpPr/>
          <p:nvPr/>
        </p:nvGrpSpPr>
        <p:grpSpPr>
          <a:xfrm>
            <a:off x="1097014" y="5604317"/>
            <a:ext cx="9997972" cy="655675"/>
            <a:chOff x="3263176" y="5859000"/>
            <a:chExt cx="9997972" cy="655675"/>
          </a:xfrm>
        </p:grpSpPr>
        <p:sp>
          <p:nvSpPr>
            <p:cNvPr id="39" name="화살표: 오른쪽 38">
              <a:extLst>
                <a:ext uri="{FF2B5EF4-FFF2-40B4-BE49-F238E27FC236}">
                  <a16:creationId xmlns:a16="http://schemas.microsoft.com/office/drawing/2014/main" id="{D7198E82-7D3D-4CF2-ACE3-3C0F7BBD2E21}"/>
                </a:ext>
              </a:extLst>
            </p:cNvPr>
            <p:cNvSpPr/>
            <p:nvPr/>
          </p:nvSpPr>
          <p:spPr>
            <a:xfrm>
              <a:off x="3263176" y="5859000"/>
              <a:ext cx="810000" cy="655675"/>
            </a:xfrm>
            <a:prstGeom prst="rightArrow">
              <a:avLst/>
            </a:prstGeom>
            <a:solidFill>
              <a:srgbClr val="FF5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5E66E5A-BBBF-4272-9B2C-7611C8AB5540}"/>
                </a:ext>
              </a:extLst>
            </p:cNvPr>
            <p:cNvSpPr txBox="1"/>
            <p:nvPr/>
          </p:nvSpPr>
          <p:spPr>
            <a:xfrm>
              <a:off x="4385283" y="5863672"/>
              <a:ext cx="29727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/>
              <a:r>
                <a:rPr lang="en-US" altLang="ko-KR" sz="36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Open CV </a:t>
              </a:r>
              <a:r>
                <a:rPr lang="ko-KR" altLang="en-US" sz="36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사용</a:t>
              </a:r>
              <a:endParaRPr lang="en-US" altLang="ko-KR" sz="3600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462604B-339D-4CCD-9587-F1F7414F5F6D}"/>
                </a:ext>
              </a:extLst>
            </p:cNvPr>
            <p:cNvSpPr txBox="1"/>
            <p:nvPr/>
          </p:nvSpPr>
          <p:spPr>
            <a:xfrm>
              <a:off x="7380349" y="6109893"/>
              <a:ext cx="58807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/>
              <a:r>
                <a:rPr lang="ko-KR" altLang="en-US" sz="2000" dirty="0"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영상처리</a:t>
              </a:r>
              <a:r>
                <a:rPr lang="en-US" altLang="ko-KR" sz="2000" dirty="0"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, </a:t>
              </a:r>
              <a:r>
                <a:rPr lang="ko-KR" altLang="en-US" sz="2000" dirty="0"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비디오처리</a:t>
              </a:r>
              <a:r>
                <a:rPr lang="en-US" altLang="ko-KR" sz="2000" dirty="0"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, </a:t>
              </a:r>
              <a:r>
                <a:rPr lang="ko-KR" altLang="en-US" sz="2000" dirty="0"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기계학습</a:t>
              </a:r>
              <a:r>
                <a:rPr lang="en-US" altLang="ko-KR" sz="2000" dirty="0"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, </a:t>
              </a:r>
              <a:r>
                <a:rPr lang="ko-KR" altLang="en-US" sz="2000" dirty="0"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컴퓨터비전 라이브러리</a:t>
              </a:r>
              <a:endParaRPr lang="en-US" altLang="ko-KR" sz="2000" dirty="0">
                <a:latin typeface="08서울남산체 M" panose="02020603020101020101" pitchFamily="18" charset="-127"/>
                <a:ea typeface="08서울남산체 M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88292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0881C96E-05B2-4C99-845E-0ECC41D048A8}"/>
              </a:ext>
            </a:extLst>
          </p:cNvPr>
          <p:cNvSpPr/>
          <p:nvPr/>
        </p:nvSpPr>
        <p:spPr>
          <a:xfrm>
            <a:off x="997767" y="1963613"/>
            <a:ext cx="10358150" cy="2029089"/>
          </a:xfrm>
          <a:prstGeom prst="rect">
            <a:avLst/>
          </a:prstGeom>
          <a:solidFill>
            <a:srgbClr val="C0C0C0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제목 1">
            <a:extLst>
              <a:ext uri="{FF2B5EF4-FFF2-40B4-BE49-F238E27FC236}">
                <a16:creationId xmlns:a16="http://schemas.microsoft.com/office/drawing/2014/main" id="{CC2F9254-5BB3-4D66-AF46-80A0B6A6F0B9}"/>
              </a:ext>
            </a:extLst>
          </p:cNvPr>
          <p:cNvSpPr txBox="1">
            <a:spLocks/>
          </p:cNvSpPr>
          <p:nvPr/>
        </p:nvSpPr>
        <p:spPr>
          <a:xfrm>
            <a:off x="857666" y="-11115"/>
            <a:ext cx="1645669" cy="448381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500" spc="300" dirty="0">
                <a:latin typeface="Bebas" pitchFamily="2" charset="0"/>
              </a:rPr>
              <a:t>Open cv</a:t>
            </a:r>
            <a:endParaRPr lang="ko-KR" altLang="en-US" sz="2500" spc="300" dirty="0">
              <a:latin typeface="Bebas" pitchFamily="2" charset="0"/>
            </a:endParaRPr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53EC315C-D672-49C2-802C-E278FC127939}"/>
              </a:ext>
            </a:extLst>
          </p:cNvPr>
          <p:cNvSpPr txBox="1">
            <a:spLocks/>
          </p:cNvSpPr>
          <p:nvPr/>
        </p:nvSpPr>
        <p:spPr>
          <a:xfrm>
            <a:off x="857665" y="755339"/>
            <a:ext cx="1645669" cy="53084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3000" b="1" spc="300" dirty="0">
                <a:latin typeface="Bebas" pitchFamily="2" charset="0"/>
                <a:ea typeface="210 맨발의청춘 L" panose="02020603020101020101" pitchFamily="18" charset="-127"/>
              </a:rPr>
              <a:t>Chap 2</a:t>
            </a:r>
            <a:endParaRPr lang="ko-KR" altLang="en-US" sz="3000" b="1" spc="300" dirty="0">
              <a:latin typeface="Bebas" pitchFamily="2" charset="0"/>
              <a:ea typeface="210 맨발의청춘 L" panose="02020603020101020101" pitchFamily="18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A9791EC7-D6F2-4EA2-ABF0-5F78CDF0F5CC}"/>
              </a:ext>
            </a:extLst>
          </p:cNvPr>
          <p:cNvCxnSpPr>
            <a:cxnSpLocks/>
          </p:cNvCxnSpPr>
          <p:nvPr/>
        </p:nvCxnSpPr>
        <p:spPr>
          <a:xfrm flipH="1">
            <a:off x="857666" y="1294657"/>
            <a:ext cx="1645669" cy="0"/>
          </a:xfrm>
          <a:prstGeom prst="line">
            <a:avLst/>
          </a:prstGeom>
          <a:ln w="28575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4ACF386-3E3C-4112-83C6-EE9BEF92EEEF}"/>
              </a:ext>
            </a:extLst>
          </p:cNvPr>
          <p:cNvSpPr txBox="1"/>
          <p:nvPr/>
        </p:nvSpPr>
        <p:spPr>
          <a:xfrm>
            <a:off x="2631063" y="828525"/>
            <a:ext cx="7379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OpenCV </a:t>
            </a:r>
            <a:r>
              <a:rPr lang="ko-KR" altLang="en-US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기본 클래스</a:t>
            </a:r>
            <a:r>
              <a:rPr lang="en-US" altLang="ko-KR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- 03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87438E5-75E6-4927-B94D-E449B79EE43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55" y="13801"/>
            <a:ext cx="706090" cy="7060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CA55905-B3E6-46D4-A738-D31D8736AEF3}"/>
              </a:ext>
            </a:extLst>
          </p:cNvPr>
          <p:cNvSpPr txBox="1"/>
          <p:nvPr/>
        </p:nvSpPr>
        <p:spPr>
          <a:xfrm>
            <a:off x="997767" y="1436793"/>
            <a:ext cx="69197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Mat </a:t>
            </a:r>
            <a:r>
              <a:rPr lang="ko-KR" altLang="en-US" sz="28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행렬의 </a:t>
            </a:r>
            <a:r>
              <a:rPr lang="en-US" altLang="ko-KR" sz="28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push_back</a:t>
            </a:r>
            <a:r>
              <a:rPr lang="en-US" altLang="ko-KR" sz="28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, </a:t>
            </a:r>
            <a:r>
              <a:rPr lang="en-US" altLang="ko-KR" sz="28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pop_back</a:t>
            </a:r>
            <a:endParaRPr lang="ko-KR" altLang="en-US" sz="28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0AEB3CF-621F-41EE-88A6-25075F8E2F12}"/>
              </a:ext>
            </a:extLst>
          </p:cNvPr>
          <p:cNvSpPr/>
          <p:nvPr/>
        </p:nvSpPr>
        <p:spPr>
          <a:xfrm>
            <a:off x="994623" y="4593204"/>
            <a:ext cx="10358150" cy="2029089"/>
          </a:xfrm>
          <a:prstGeom prst="rect">
            <a:avLst/>
          </a:prstGeom>
          <a:solidFill>
            <a:srgbClr val="C0C0C0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EBBDE90-D654-4473-87CD-9742C56A939E}"/>
              </a:ext>
            </a:extLst>
          </p:cNvPr>
          <p:cNvSpPr txBox="1"/>
          <p:nvPr/>
        </p:nvSpPr>
        <p:spPr>
          <a:xfrm>
            <a:off x="994623" y="4066384"/>
            <a:ext cx="44713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Mat </a:t>
            </a:r>
            <a:r>
              <a:rPr lang="ko-KR" altLang="en-US" sz="28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행렬의 행렬 연산 메서드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CE6FE8A-56B2-4C91-8355-8FDB24E30A70}"/>
              </a:ext>
            </a:extLst>
          </p:cNvPr>
          <p:cNvSpPr txBox="1"/>
          <p:nvPr/>
        </p:nvSpPr>
        <p:spPr>
          <a:xfrm>
            <a:off x="1191141" y="2143686"/>
            <a:ext cx="4274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Mat::</a:t>
            </a:r>
            <a:r>
              <a:rPr lang="en-US" altLang="ko-KR" dirty="0" err="1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push_back</a:t>
            </a:r>
            <a:r>
              <a:rPr lang="en-US" altLang="ko-KR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(const T&amp; </a:t>
            </a:r>
            <a:r>
              <a:rPr lang="en-US" altLang="ko-KR" dirty="0" err="1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elem</a:t>
            </a:r>
            <a:r>
              <a:rPr lang="en-US" altLang="ko-KR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)</a:t>
            </a:r>
            <a:endParaRPr lang="ko-KR" altLang="en-US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5C60692-62EB-4DE1-8A4D-3E4AF1640392}"/>
              </a:ext>
            </a:extLst>
          </p:cNvPr>
          <p:cNvSpPr txBox="1"/>
          <p:nvPr/>
        </p:nvSpPr>
        <p:spPr>
          <a:xfrm>
            <a:off x="1191030" y="2521464"/>
            <a:ext cx="3554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Mat::</a:t>
            </a:r>
            <a:r>
              <a:rPr lang="en-US" altLang="ko-KR" dirty="0" err="1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push_back</a:t>
            </a:r>
            <a:r>
              <a:rPr lang="en-US" altLang="ko-KR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(const Mat&amp; m)</a:t>
            </a:r>
            <a:endParaRPr lang="ko-KR" altLang="en-US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4035FDA-AD39-49CF-9EA9-BF39E1662F25}"/>
              </a:ext>
            </a:extLst>
          </p:cNvPr>
          <p:cNvSpPr txBox="1"/>
          <p:nvPr/>
        </p:nvSpPr>
        <p:spPr>
          <a:xfrm>
            <a:off x="6206376" y="2152132"/>
            <a:ext cx="3266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Mat::</a:t>
            </a:r>
            <a:r>
              <a:rPr lang="en-US" altLang="ko-KR" dirty="0" err="1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pop_back</a:t>
            </a:r>
            <a:r>
              <a:rPr lang="en-US" altLang="ko-KR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(</a:t>
            </a:r>
            <a:r>
              <a:rPr lang="en-US" altLang="ko-KR" dirty="0" err="1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size_t</a:t>
            </a:r>
            <a:r>
              <a:rPr lang="en-US" altLang="ko-KR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en-US" altLang="ko-KR" dirty="0" err="1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nelems</a:t>
            </a:r>
            <a:r>
              <a:rPr lang="en-US" altLang="ko-KR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)</a:t>
            </a:r>
            <a:endParaRPr lang="ko-KR" altLang="en-US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A06FA81-29C7-4AD9-AA1C-4B863A9E14E1}"/>
              </a:ext>
            </a:extLst>
          </p:cNvPr>
          <p:cNvSpPr txBox="1"/>
          <p:nvPr/>
        </p:nvSpPr>
        <p:spPr>
          <a:xfrm>
            <a:off x="1506000" y="2890957"/>
            <a:ext cx="4441738" cy="875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마지막에 </a:t>
            </a:r>
            <a:r>
              <a:rPr lang="en-US" altLang="ko-KR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elem</a:t>
            </a: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/m</a:t>
            </a:r>
            <a:r>
              <a:rPr lang="ko-KR" altLang="en-US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을 추가</a:t>
            </a:r>
            <a:endParaRPr lang="en-US" altLang="ko-KR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단</a:t>
            </a: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, </a:t>
            </a:r>
            <a:r>
              <a:rPr lang="ko-KR" altLang="en-US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모든 자료형이나 열의 개수가 </a:t>
            </a:r>
            <a:r>
              <a:rPr lang="ko-KR" altLang="en-US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일치해야함</a:t>
            </a:r>
            <a:endParaRPr lang="en-US" altLang="ko-KR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68618B-BE6A-4D82-8CAF-7BADC67592B4}"/>
              </a:ext>
            </a:extLst>
          </p:cNvPr>
          <p:cNvSpPr txBox="1"/>
          <p:nvPr/>
        </p:nvSpPr>
        <p:spPr>
          <a:xfrm>
            <a:off x="6559121" y="2500186"/>
            <a:ext cx="4441738" cy="459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nelems</a:t>
            </a:r>
            <a:r>
              <a:rPr lang="ko-KR" altLang="en-US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개구의 행 제거</a:t>
            </a:r>
            <a:endParaRPr lang="en-US" altLang="ko-KR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CABFF6F-49FB-4A47-85F9-A7560ACF50CC}"/>
              </a:ext>
            </a:extLst>
          </p:cNvPr>
          <p:cNvSpPr txBox="1"/>
          <p:nvPr/>
        </p:nvSpPr>
        <p:spPr>
          <a:xfrm>
            <a:off x="5691000" y="5029000"/>
            <a:ext cx="5174970" cy="1157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::zeros(rows, cols, type)/(size, type)/(</a:t>
            </a:r>
            <a:r>
              <a:rPr lang="en-US" altLang="ko-KR" sz="1600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ndims</a:t>
            </a:r>
            <a:r>
              <a:rPr lang="en-US" altLang="ko-KR" sz="16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, *</a:t>
            </a:r>
            <a:r>
              <a:rPr lang="en-US" altLang="ko-KR" sz="1600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sz</a:t>
            </a:r>
            <a:r>
              <a:rPr lang="en-US" altLang="ko-KR" sz="16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, type)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::ones(rows, cols, type)/(size, type)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::eye(rows, cols, type)/(size, type) </a:t>
            </a:r>
            <a:r>
              <a:rPr lang="en-US" altLang="ko-KR" sz="12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: </a:t>
            </a:r>
            <a:r>
              <a:rPr lang="ko-KR" altLang="en-US" sz="12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대각선이 </a:t>
            </a:r>
            <a:r>
              <a:rPr lang="en-US" altLang="ko-KR" sz="12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1</a:t>
            </a:r>
            <a:r>
              <a:rPr lang="ko-KR" altLang="en-US" sz="12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인 단위행렬</a:t>
            </a:r>
            <a:endParaRPr lang="en-US" altLang="ko-KR" sz="160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F56E06F-6A71-4268-B904-88FE730C00B6}"/>
              </a:ext>
            </a:extLst>
          </p:cNvPr>
          <p:cNvSpPr txBox="1"/>
          <p:nvPr/>
        </p:nvSpPr>
        <p:spPr>
          <a:xfrm>
            <a:off x="1191030" y="4663286"/>
            <a:ext cx="3735000" cy="1896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::t() </a:t>
            </a:r>
            <a:r>
              <a:rPr lang="en-US" altLang="ko-KR" sz="12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: </a:t>
            </a:r>
            <a:r>
              <a:rPr lang="ko-KR" altLang="en-US" sz="12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전치행렬</a:t>
            </a:r>
            <a:endParaRPr lang="en-US" altLang="ko-KR" sz="120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::inv(</a:t>
            </a:r>
            <a:r>
              <a:rPr lang="en-US" altLang="ko-KR" sz="14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DECOMP_CHOLESKY/LU/SVD</a:t>
            </a:r>
            <a:r>
              <a:rPr lang="en-US" altLang="ko-KR" sz="16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) </a:t>
            </a:r>
            <a:r>
              <a:rPr lang="en-US" altLang="ko-KR" sz="12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:  </a:t>
            </a:r>
            <a:r>
              <a:rPr lang="ko-KR" altLang="en-US" sz="1200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역행렬</a:t>
            </a:r>
            <a:endParaRPr lang="en-US" altLang="ko-KR" sz="160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::</a:t>
            </a:r>
            <a:r>
              <a:rPr lang="en-US" altLang="ko-KR" sz="1600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mul</a:t>
            </a:r>
            <a:r>
              <a:rPr lang="en-US" altLang="ko-KR" sz="16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(m, scale) </a:t>
            </a:r>
            <a:r>
              <a:rPr lang="en-US" altLang="ko-KR" sz="12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: </a:t>
            </a:r>
            <a:r>
              <a:rPr lang="ko-KR" altLang="en-US" sz="12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두 행렬 요소간 곱셈</a:t>
            </a:r>
            <a:r>
              <a:rPr lang="en-US" altLang="ko-KR" sz="12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!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::cross(m) </a:t>
            </a:r>
            <a:r>
              <a:rPr lang="en-US" altLang="ko-KR" sz="105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: </a:t>
            </a:r>
            <a:r>
              <a:rPr lang="ko-KR" altLang="en-US" sz="105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외적</a:t>
            </a:r>
            <a:endParaRPr lang="en-US" altLang="ko-KR" sz="105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::dot(m)</a:t>
            </a:r>
            <a:r>
              <a:rPr lang="en-US" altLang="ko-KR" sz="12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: </a:t>
            </a:r>
            <a:r>
              <a:rPr lang="ko-KR" altLang="en-US" sz="12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내적</a:t>
            </a:r>
            <a:endParaRPr lang="en-US" altLang="ko-KR" sz="120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9471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>
            <a:extLst>
              <a:ext uri="{FF2B5EF4-FFF2-40B4-BE49-F238E27FC236}">
                <a16:creationId xmlns:a16="http://schemas.microsoft.com/office/drawing/2014/main" id="{CC2F9254-5BB3-4D66-AF46-80A0B6A6F0B9}"/>
              </a:ext>
            </a:extLst>
          </p:cNvPr>
          <p:cNvSpPr txBox="1">
            <a:spLocks/>
          </p:cNvSpPr>
          <p:nvPr/>
        </p:nvSpPr>
        <p:spPr>
          <a:xfrm>
            <a:off x="857666" y="-11115"/>
            <a:ext cx="1645669" cy="448381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500" spc="300" dirty="0">
                <a:latin typeface="Bebas" pitchFamily="2" charset="0"/>
              </a:rPr>
              <a:t>Open cv</a:t>
            </a:r>
            <a:endParaRPr lang="ko-KR" altLang="en-US" sz="2500" spc="300" dirty="0">
              <a:latin typeface="Bebas" pitchFamily="2" charset="0"/>
            </a:endParaRPr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53EC315C-D672-49C2-802C-E278FC127939}"/>
              </a:ext>
            </a:extLst>
          </p:cNvPr>
          <p:cNvSpPr txBox="1">
            <a:spLocks/>
          </p:cNvSpPr>
          <p:nvPr/>
        </p:nvSpPr>
        <p:spPr>
          <a:xfrm>
            <a:off x="857665" y="755339"/>
            <a:ext cx="1645669" cy="53084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3000" b="1" spc="300" dirty="0">
                <a:latin typeface="Bebas" pitchFamily="2" charset="0"/>
                <a:ea typeface="210 맨발의청춘 L" panose="02020603020101020101" pitchFamily="18" charset="-127"/>
              </a:rPr>
              <a:t>Chap 2</a:t>
            </a:r>
            <a:endParaRPr lang="ko-KR" altLang="en-US" sz="3000" b="1" spc="300" dirty="0">
              <a:latin typeface="Bebas" pitchFamily="2" charset="0"/>
              <a:ea typeface="210 맨발의청춘 L" panose="02020603020101020101" pitchFamily="18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A9791EC7-D6F2-4EA2-ABF0-5F78CDF0F5CC}"/>
              </a:ext>
            </a:extLst>
          </p:cNvPr>
          <p:cNvCxnSpPr>
            <a:cxnSpLocks/>
          </p:cNvCxnSpPr>
          <p:nvPr/>
        </p:nvCxnSpPr>
        <p:spPr>
          <a:xfrm flipH="1">
            <a:off x="857666" y="1294657"/>
            <a:ext cx="1645669" cy="0"/>
          </a:xfrm>
          <a:prstGeom prst="line">
            <a:avLst/>
          </a:prstGeom>
          <a:ln w="28575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4ACF386-3E3C-4112-83C6-EE9BEF92EEEF}"/>
              </a:ext>
            </a:extLst>
          </p:cNvPr>
          <p:cNvSpPr txBox="1"/>
          <p:nvPr/>
        </p:nvSpPr>
        <p:spPr>
          <a:xfrm>
            <a:off x="2631063" y="828525"/>
            <a:ext cx="7379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OpenCV </a:t>
            </a:r>
            <a:r>
              <a:rPr lang="ko-KR" altLang="en-US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기본 클래스</a:t>
            </a:r>
            <a:r>
              <a:rPr lang="en-US" altLang="ko-KR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- 04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87438E5-75E6-4927-B94D-E449B79EE43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55" y="13801"/>
            <a:ext cx="706090" cy="7060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CA55905-B3E6-46D4-A738-D31D8736AEF3}"/>
              </a:ext>
            </a:extLst>
          </p:cNvPr>
          <p:cNvSpPr txBox="1"/>
          <p:nvPr/>
        </p:nvSpPr>
        <p:spPr>
          <a:xfrm>
            <a:off x="1002850" y="1461077"/>
            <a:ext cx="1800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Mat_</a:t>
            </a:r>
            <a:endParaRPr lang="ko-KR" altLang="en-US" sz="28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8DDADCA-5E4A-44A4-9968-86D1BA429266}"/>
              </a:ext>
            </a:extLst>
          </p:cNvPr>
          <p:cNvSpPr/>
          <p:nvPr/>
        </p:nvSpPr>
        <p:spPr>
          <a:xfrm>
            <a:off x="1002850" y="2269548"/>
            <a:ext cx="10358150" cy="3964703"/>
          </a:xfrm>
          <a:prstGeom prst="rect">
            <a:avLst/>
          </a:prstGeom>
          <a:solidFill>
            <a:srgbClr val="C0C0C0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A7717E-8FC7-4E50-942A-87778007B2FD}"/>
              </a:ext>
            </a:extLst>
          </p:cNvPr>
          <p:cNvSpPr txBox="1"/>
          <p:nvPr/>
        </p:nvSpPr>
        <p:spPr>
          <a:xfrm>
            <a:off x="1318134" y="2367671"/>
            <a:ext cx="9322866" cy="1671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Mat 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클래스에서 상속된 템플릿 </a:t>
            </a:r>
            <a:r>
              <a:rPr lang="ko-KR" altLang="en-US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클래스</a:t>
            </a: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, </a:t>
            </a:r>
            <a:r>
              <a:rPr lang="ko-KR" altLang="en-US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메서드만 존재</a:t>
            </a:r>
            <a:endParaRPr lang="en-US" altLang="ko-KR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Mat</a:t>
            </a:r>
            <a:r>
              <a:rPr lang="ko-KR" altLang="en-US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과 </a:t>
            </a: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Mat_ </a:t>
            </a:r>
            <a:r>
              <a:rPr lang="ko-KR" altLang="en-US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사이의 자료형 변환에 주의</a:t>
            </a:r>
            <a:endParaRPr lang="en-US" altLang="ko-KR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ko-KR" altLang="en-US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행렬요소에 빈번히 접근하는 연산이나 행렬의 자료형이 미리 결정되면 </a:t>
            </a: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Mat_</a:t>
            </a:r>
            <a:r>
              <a:rPr lang="ko-KR" altLang="en-US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이 더 편리</a:t>
            </a:r>
            <a:endParaRPr lang="en-US" altLang="ko-KR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FBAAD5C-F4BF-4DD4-9DFB-800888A0B6BD}"/>
              </a:ext>
            </a:extLst>
          </p:cNvPr>
          <p:cNvSpPr txBox="1"/>
          <p:nvPr/>
        </p:nvSpPr>
        <p:spPr>
          <a:xfrm>
            <a:off x="1500312" y="4261781"/>
            <a:ext cx="3607866" cy="1157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Mat A(2, 3, CV_32F);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Mat_&lt;float&gt; B = (Mat_&lt;float&gt;) A;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Mat_&lt;float&gt; &amp;C = (Mat_&lt;float&gt;&amp;) A;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8048A8B-646B-4E32-AD0A-4A636E3343FA}"/>
              </a:ext>
            </a:extLst>
          </p:cNvPr>
          <p:cNvSpPr txBox="1"/>
          <p:nvPr/>
        </p:nvSpPr>
        <p:spPr>
          <a:xfrm>
            <a:off x="5871000" y="4310419"/>
            <a:ext cx="4995000" cy="1526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Mat_&lt;float&gt; D1(2, 3);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Mat_&lt;float&gt; D2(2, 3, 10);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Mat_&lt;float&gt; E1 = (Mat_&lt;float&gt;(2, 3) &lt;&lt; 1,2,3,4,5,6);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Mat E2 = (Mat _&lt;float&gt;(2,3) &lt;&lt;1,2,3,4,5,6</a:t>
            </a: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D2FD75F1-10E5-4DCE-A861-321C811B7164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3224336" y="4557500"/>
            <a:ext cx="989319" cy="170178"/>
          </a:xfrm>
          <a:prstGeom prst="bentConnector3">
            <a:avLst>
              <a:gd name="adj1" fmla="val 64148"/>
            </a:avLst>
          </a:prstGeom>
          <a:ln w="19050">
            <a:solidFill>
              <a:srgbClr val="FF5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9C59A26-D98E-4503-85DC-092ADEE7A131}"/>
              </a:ext>
            </a:extLst>
          </p:cNvPr>
          <p:cNvSpPr txBox="1"/>
          <p:nvPr/>
        </p:nvSpPr>
        <p:spPr>
          <a:xfrm>
            <a:off x="4213655" y="4419000"/>
            <a:ext cx="1562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레퍼런스 카운트 증가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09761B7C-CC2A-4658-AF61-A45EEBEEEF2E}"/>
              </a:ext>
            </a:extLst>
          </p:cNvPr>
          <p:cNvCxnSpPr>
            <a:cxnSpLocks/>
          </p:cNvCxnSpPr>
          <p:nvPr/>
        </p:nvCxnSpPr>
        <p:spPr>
          <a:xfrm flipH="1">
            <a:off x="3846000" y="4727678"/>
            <a:ext cx="450000" cy="0"/>
          </a:xfrm>
          <a:prstGeom prst="line">
            <a:avLst/>
          </a:prstGeom>
          <a:ln w="1905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62ECA9F-5465-4481-BE04-45F2F171E493}"/>
              </a:ext>
            </a:extLst>
          </p:cNvPr>
          <p:cNvCxnSpPr>
            <a:cxnSpLocks/>
          </p:cNvCxnSpPr>
          <p:nvPr/>
        </p:nvCxnSpPr>
        <p:spPr>
          <a:xfrm>
            <a:off x="3329391" y="5410710"/>
            <a:ext cx="884264" cy="263685"/>
          </a:xfrm>
          <a:prstGeom prst="bentConnector3">
            <a:avLst>
              <a:gd name="adj1" fmla="val 50000"/>
            </a:avLst>
          </a:prstGeom>
          <a:ln w="19050">
            <a:solidFill>
              <a:srgbClr val="FF5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4A11400-BCD9-4B27-A80B-39B27CD50F75}"/>
              </a:ext>
            </a:extLst>
          </p:cNvPr>
          <p:cNvSpPr txBox="1"/>
          <p:nvPr/>
        </p:nvSpPr>
        <p:spPr>
          <a:xfrm>
            <a:off x="4213655" y="5439771"/>
            <a:ext cx="1562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동일한 주소</a:t>
            </a:r>
            <a:endParaRPr lang="en-US" altLang="ko-KR" sz="1200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r>
              <a:rPr lang="ko-KR" altLang="en-US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레퍼런스 카운트 유지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46ADF591-98D8-4C94-805F-38F328A1FE72}"/>
              </a:ext>
            </a:extLst>
          </p:cNvPr>
          <p:cNvCxnSpPr>
            <a:cxnSpLocks/>
          </p:cNvCxnSpPr>
          <p:nvPr/>
        </p:nvCxnSpPr>
        <p:spPr>
          <a:xfrm flipH="1">
            <a:off x="3771523" y="5410710"/>
            <a:ext cx="884477" cy="0"/>
          </a:xfrm>
          <a:prstGeom prst="line">
            <a:avLst/>
          </a:prstGeom>
          <a:ln w="1905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5884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0881C96E-05B2-4C99-845E-0ECC41D048A8}"/>
              </a:ext>
            </a:extLst>
          </p:cNvPr>
          <p:cNvSpPr/>
          <p:nvPr/>
        </p:nvSpPr>
        <p:spPr>
          <a:xfrm>
            <a:off x="997767" y="1963613"/>
            <a:ext cx="10358150" cy="2029089"/>
          </a:xfrm>
          <a:prstGeom prst="rect">
            <a:avLst/>
          </a:prstGeom>
          <a:solidFill>
            <a:srgbClr val="C0C0C0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제목 1">
            <a:extLst>
              <a:ext uri="{FF2B5EF4-FFF2-40B4-BE49-F238E27FC236}">
                <a16:creationId xmlns:a16="http://schemas.microsoft.com/office/drawing/2014/main" id="{CC2F9254-5BB3-4D66-AF46-80A0B6A6F0B9}"/>
              </a:ext>
            </a:extLst>
          </p:cNvPr>
          <p:cNvSpPr txBox="1">
            <a:spLocks/>
          </p:cNvSpPr>
          <p:nvPr/>
        </p:nvSpPr>
        <p:spPr>
          <a:xfrm>
            <a:off x="857666" y="-11115"/>
            <a:ext cx="1645669" cy="448381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500" spc="300" dirty="0">
                <a:latin typeface="Bebas" pitchFamily="2" charset="0"/>
              </a:rPr>
              <a:t>Open cv</a:t>
            </a:r>
            <a:endParaRPr lang="ko-KR" altLang="en-US" sz="2500" spc="300" dirty="0">
              <a:latin typeface="Bebas" pitchFamily="2" charset="0"/>
            </a:endParaRPr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53EC315C-D672-49C2-802C-E278FC127939}"/>
              </a:ext>
            </a:extLst>
          </p:cNvPr>
          <p:cNvSpPr txBox="1">
            <a:spLocks/>
          </p:cNvSpPr>
          <p:nvPr/>
        </p:nvSpPr>
        <p:spPr>
          <a:xfrm>
            <a:off x="857665" y="755339"/>
            <a:ext cx="1645669" cy="53084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3000" b="1" spc="300" dirty="0">
                <a:latin typeface="Bebas" pitchFamily="2" charset="0"/>
                <a:ea typeface="210 맨발의청춘 L" panose="02020603020101020101" pitchFamily="18" charset="-127"/>
              </a:rPr>
              <a:t>Chap 2</a:t>
            </a:r>
            <a:endParaRPr lang="ko-KR" altLang="en-US" sz="3000" b="1" spc="300" dirty="0">
              <a:latin typeface="Bebas" pitchFamily="2" charset="0"/>
              <a:ea typeface="210 맨발의청춘 L" panose="02020603020101020101" pitchFamily="18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A9791EC7-D6F2-4EA2-ABF0-5F78CDF0F5CC}"/>
              </a:ext>
            </a:extLst>
          </p:cNvPr>
          <p:cNvCxnSpPr>
            <a:cxnSpLocks/>
          </p:cNvCxnSpPr>
          <p:nvPr/>
        </p:nvCxnSpPr>
        <p:spPr>
          <a:xfrm flipH="1">
            <a:off x="857666" y="1294657"/>
            <a:ext cx="1645669" cy="0"/>
          </a:xfrm>
          <a:prstGeom prst="line">
            <a:avLst/>
          </a:prstGeom>
          <a:ln w="28575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4ACF386-3E3C-4112-83C6-EE9BEF92EEEF}"/>
              </a:ext>
            </a:extLst>
          </p:cNvPr>
          <p:cNvSpPr txBox="1"/>
          <p:nvPr/>
        </p:nvSpPr>
        <p:spPr>
          <a:xfrm>
            <a:off x="2631063" y="828525"/>
            <a:ext cx="7379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OpenCV </a:t>
            </a:r>
            <a:r>
              <a:rPr lang="ko-KR" altLang="en-US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기본 클래스</a:t>
            </a:r>
            <a:r>
              <a:rPr lang="en-US" altLang="ko-KR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- 04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87438E5-75E6-4927-B94D-E449B79EE43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55" y="13801"/>
            <a:ext cx="706090" cy="7060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CA55905-B3E6-46D4-A738-D31D8736AEF3}"/>
              </a:ext>
            </a:extLst>
          </p:cNvPr>
          <p:cNvSpPr txBox="1"/>
          <p:nvPr/>
        </p:nvSpPr>
        <p:spPr>
          <a:xfrm>
            <a:off x="997767" y="1436793"/>
            <a:ext cx="69197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Mat_ </a:t>
            </a:r>
            <a:r>
              <a:rPr lang="ko-KR" altLang="en-US" sz="28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행렬 생성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0AEB3CF-621F-41EE-88A6-25075F8E2F12}"/>
              </a:ext>
            </a:extLst>
          </p:cNvPr>
          <p:cNvSpPr/>
          <p:nvPr/>
        </p:nvSpPr>
        <p:spPr>
          <a:xfrm>
            <a:off x="994623" y="4593204"/>
            <a:ext cx="10358150" cy="2102771"/>
          </a:xfrm>
          <a:prstGeom prst="rect">
            <a:avLst/>
          </a:prstGeom>
          <a:solidFill>
            <a:srgbClr val="C0C0C0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EBBDE90-D654-4473-87CD-9742C56A939E}"/>
              </a:ext>
            </a:extLst>
          </p:cNvPr>
          <p:cNvSpPr txBox="1"/>
          <p:nvPr/>
        </p:nvSpPr>
        <p:spPr>
          <a:xfrm>
            <a:off x="994623" y="4066384"/>
            <a:ext cx="44713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Mat_ </a:t>
            </a:r>
            <a:r>
              <a:rPr lang="ko-KR" altLang="en-US" sz="28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행렬 정보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315B114-0A51-47D8-BD3A-848B25D305A1}"/>
              </a:ext>
            </a:extLst>
          </p:cNvPr>
          <p:cNvSpPr txBox="1"/>
          <p:nvPr/>
        </p:nvSpPr>
        <p:spPr>
          <a:xfrm>
            <a:off x="1230927" y="2046501"/>
            <a:ext cx="3195973" cy="459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::create(int _rows, int _cols)</a:t>
            </a:r>
            <a:endParaRPr lang="en-US" altLang="ko-KR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80B4EC-1A9B-4890-BB46-7684B0334BC6}"/>
              </a:ext>
            </a:extLst>
          </p:cNvPr>
          <p:cNvSpPr txBox="1"/>
          <p:nvPr/>
        </p:nvSpPr>
        <p:spPr>
          <a:xfrm>
            <a:off x="4713753" y="2046501"/>
            <a:ext cx="2212196" cy="459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::create(Size _size)</a:t>
            </a:r>
            <a:endParaRPr lang="en-US" altLang="ko-KR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6BE8E5E-A0DF-42E7-A5CE-D96CBB44CF68}"/>
              </a:ext>
            </a:extLst>
          </p:cNvPr>
          <p:cNvSpPr txBox="1"/>
          <p:nvPr/>
        </p:nvSpPr>
        <p:spPr>
          <a:xfrm>
            <a:off x="7212802" y="2046501"/>
            <a:ext cx="3977714" cy="459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::create(int _</a:t>
            </a:r>
            <a:r>
              <a:rPr lang="en-US" altLang="ko-KR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ndims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, const int* _sizes)</a:t>
            </a:r>
            <a:endParaRPr lang="en-US" altLang="ko-KR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2C127DB-5C3E-4AA9-9B8E-AA0C798B07F2}"/>
              </a:ext>
            </a:extLst>
          </p:cNvPr>
          <p:cNvSpPr txBox="1"/>
          <p:nvPr/>
        </p:nvSpPr>
        <p:spPr>
          <a:xfrm>
            <a:off x="1577620" y="2576591"/>
            <a:ext cx="4905031" cy="459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Mat </a:t>
            </a:r>
            <a:r>
              <a:rPr lang="ko-KR" altLang="en-US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행렬 생성과 매우 유사함</a:t>
            </a: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, type </a:t>
            </a:r>
            <a:r>
              <a:rPr lang="ko-KR" altLang="en-US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지정만 없음</a:t>
            </a:r>
            <a:endParaRPr lang="en-US" altLang="ko-KR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DA6B839-DAD9-4B5B-966C-2856B0384B33}"/>
              </a:ext>
            </a:extLst>
          </p:cNvPr>
          <p:cNvSpPr txBox="1"/>
          <p:nvPr/>
        </p:nvSpPr>
        <p:spPr>
          <a:xfrm>
            <a:off x="1577620" y="2991412"/>
            <a:ext cx="9315000" cy="875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type </a:t>
            </a:r>
            <a:r>
              <a:rPr lang="ko-KR" altLang="en-US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부분은 기존 행렬과 동일하면서 크기가 다른 행렬을 생성할 때 사용</a:t>
            </a:r>
            <a:endParaRPr lang="en-US" altLang="ko-KR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행렬의 크기가 다를 경우</a:t>
            </a: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, </a:t>
            </a:r>
            <a:r>
              <a:rPr lang="ko-KR" altLang="en-US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행렬 요소들을 저장할 메모리는 해제되었다가 재할당</a:t>
            </a:r>
            <a:endParaRPr lang="en-US" altLang="ko-KR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BDDBCE3-21D5-4E60-9CF9-213ECB631C74}"/>
              </a:ext>
            </a:extLst>
          </p:cNvPr>
          <p:cNvSpPr txBox="1"/>
          <p:nvPr/>
        </p:nvSpPr>
        <p:spPr>
          <a:xfrm>
            <a:off x="1205664" y="5555332"/>
            <a:ext cx="4770002" cy="788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elemSize</a:t>
            </a:r>
            <a:r>
              <a:rPr lang="en-US" altLang="ko-KR" sz="16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() : float(4byte) * 3(channels) = 12 byte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elemSize1() : </a:t>
            </a:r>
            <a:r>
              <a:rPr lang="en-US" altLang="ko-KR" sz="1600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elemSize</a:t>
            </a:r>
            <a:r>
              <a:rPr lang="en-US" altLang="ko-KR" sz="16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()/channel = 4 byte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6F7699-DB30-4466-9592-B47231E81239}"/>
              </a:ext>
            </a:extLst>
          </p:cNvPr>
          <p:cNvSpPr txBox="1"/>
          <p:nvPr/>
        </p:nvSpPr>
        <p:spPr>
          <a:xfrm>
            <a:off x="6558663" y="5455170"/>
            <a:ext cx="4615051" cy="1157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step() : cols * </a:t>
            </a:r>
            <a:r>
              <a:rPr lang="en-US" altLang="ko-KR" sz="1600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elemSize</a:t>
            </a:r>
            <a:r>
              <a:rPr lang="en-US" altLang="ko-KR" sz="16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() = 60 byte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step1() : step()/rows = 15 byte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stepT</a:t>
            </a:r>
            <a:r>
              <a:rPr lang="en-US" altLang="ko-KR" sz="16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() : step()/</a:t>
            </a:r>
            <a:r>
              <a:rPr lang="en-US" altLang="ko-KR" sz="1600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elemSize</a:t>
            </a:r>
            <a:r>
              <a:rPr lang="en-US" altLang="ko-KR" sz="16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() = 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867E4BB-2A60-4718-884A-420D2E147341}"/>
              </a:ext>
            </a:extLst>
          </p:cNvPr>
          <p:cNvSpPr txBox="1"/>
          <p:nvPr/>
        </p:nvSpPr>
        <p:spPr>
          <a:xfrm>
            <a:off x="1205664" y="4635716"/>
            <a:ext cx="4615051" cy="459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Mat_&lt;Vec3f&gt;</a:t>
            </a:r>
            <a:r>
              <a:rPr lang="ko-KR" altLang="en-US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en-US" altLang="ko-KR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A(4, 5, Vec3f(255,255,255));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4D8C19-4D8B-4541-B14A-3734A5E114AA}"/>
              </a:ext>
            </a:extLst>
          </p:cNvPr>
          <p:cNvSpPr txBox="1"/>
          <p:nvPr/>
        </p:nvSpPr>
        <p:spPr>
          <a:xfrm>
            <a:off x="1577620" y="5068969"/>
            <a:ext cx="8055001" cy="417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type() : CV_32FC3 = 21	</a:t>
            </a:r>
            <a:r>
              <a:rPr lang="en-US" altLang="ko-KR" sz="1600" dirty="0"/>
              <a:t>depth() : </a:t>
            </a:r>
            <a:r>
              <a:rPr lang="en-US" altLang="ko-KR" sz="16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CV_32F = 5	</a:t>
            </a:r>
            <a:r>
              <a:rPr lang="en-US" altLang="ko-KR" sz="1600" dirty="0"/>
              <a:t>channels() : 3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60796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0881C96E-05B2-4C99-845E-0ECC41D048A8}"/>
              </a:ext>
            </a:extLst>
          </p:cNvPr>
          <p:cNvSpPr/>
          <p:nvPr/>
        </p:nvSpPr>
        <p:spPr>
          <a:xfrm>
            <a:off x="997767" y="1963613"/>
            <a:ext cx="10358150" cy="2029089"/>
          </a:xfrm>
          <a:prstGeom prst="rect">
            <a:avLst/>
          </a:prstGeom>
          <a:solidFill>
            <a:srgbClr val="C0C0C0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제목 1">
            <a:extLst>
              <a:ext uri="{FF2B5EF4-FFF2-40B4-BE49-F238E27FC236}">
                <a16:creationId xmlns:a16="http://schemas.microsoft.com/office/drawing/2014/main" id="{CC2F9254-5BB3-4D66-AF46-80A0B6A6F0B9}"/>
              </a:ext>
            </a:extLst>
          </p:cNvPr>
          <p:cNvSpPr txBox="1">
            <a:spLocks/>
          </p:cNvSpPr>
          <p:nvPr/>
        </p:nvSpPr>
        <p:spPr>
          <a:xfrm>
            <a:off x="857666" y="-11115"/>
            <a:ext cx="1645669" cy="448381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500" spc="300" dirty="0">
                <a:latin typeface="Bebas" pitchFamily="2" charset="0"/>
              </a:rPr>
              <a:t>Open cv</a:t>
            </a:r>
            <a:endParaRPr lang="ko-KR" altLang="en-US" sz="2500" spc="300" dirty="0">
              <a:latin typeface="Bebas" pitchFamily="2" charset="0"/>
            </a:endParaRPr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53EC315C-D672-49C2-802C-E278FC127939}"/>
              </a:ext>
            </a:extLst>
          </p:cNvPr>
          <p:cNvSpPr txBox="1">
            <a:spLocks/>
          </p:cNvSpPr>
          <p:nvPr/>
        </p:nvSpPr>
        <p:spPr>
          <a:xfrm>
            <a:off x="857665" y="755339"/>
            <a:ext cx="1645669" cy="53084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3000" b="1" spc="300" dirty="0">
                <a:latin typeface="Bebas" pitchFamily="2" charset="0"/>
                <a:ea typeface="210 맨발의청춘 L" panose="02020603020101020101" pitchFamily="18" charset="-127"/>
              </a:rPr>
              <a:t>Chap 2</a:t>
            </a:r>
            <a:endParaRPr lang="ko-KR" altLang="en-US" sz="3000" b="1" spc="300" dirty="0">
              <a:latin typeface="Bebas" pitchFamily="2" charset="0"/>
              <a:ea typeface="210 맨발의청춘 L" panose="02020603020101020101" pitchFamily="18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A9791EC7-D6F2-4EA2-ABF0-5F78CDF0F5CC}"/>
              </a:ext>
            </a:extLst>
          </p:cNvPr>
          <p:cNvCxnSpPr>
            <a:cxnSpLocks/>
          </p:cNvCxnSpPr>
          <p:nvPr/>
        </p:nvCxnSpPr>
        <p:spPr>
          <a:xfrm flipH="1">
            <a:off x="857666" y="1294657"/>
            <a:ext cx="1645669" cy="0"/>
          </a:xfrm>
          <a:prstGeom prst="line">
            <a:avLst/>
          </a:prstGeom>
          <a:ln w="28575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4ACF386-3E3C-4112-83C6-EE9BEF92EEEF}"/>
              </a:ext>
            </a:extLst>
          </p:cNvPr>
          <p:cNvSpPr txBox="1"/>
          <p:nvPr/>
        </p:nvSpPr>
        <p:spPr>
          <a:xfrm>
            <a:off x="2631063" y="828525"/>
            <a:ext cx="7379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OpenCV </a:t>
            </a:r>
            <a:r>
              <a:rPr lang="ko-KR" altLang="en-US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기본 클래스</a:t>
            </a:r>
            <a:r>
              <a:rPr lang="en-US" altLang="ko-KR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- 04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87438E5-75E6-4927-B94D-E449B79EE43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55" y="13801"/>
            <a:ext cx="706090" cy="7060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CA55905-B3E6-46D4-A738-D31D8736AEF3}"/>
              </a:ext>
            </a:extLst>
          </p:cNvPr>
          <p:cNvSpPr txBox="1"/>
          <p:nvPr/>
        </p:nvSpPr>
        <p:spPr>
          <a:xfrm>
            <a:off x="997767" y="1436793"/>
            <a:ext cx="10355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Mat_ </a:t>
            </a:r>
            <a:r>
              <a:rPr lang="ko-KR" altLang="en-US" sz="28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행렬의 행</a:t>
            </a:r>
            <a:r>
              <a:rPr lang="en-US" altLang="ko-KR" sz="28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, </a:t>
            </a:r>
            <a:r>
              <a:rPr lang="ko-KR" altLang="en-US" sz="28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열</a:t>
            </a:r>
            <a:r>
              <a:rPr lang="en-US" altLang="ko-KR" sz="28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, </a:t>
            </a:r>
            <a:r>
              <a:rPr lang="ko-KR" altLang="en-US" sz="28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대각선 지정에 의한 부분 행렬 헤더 생성 및 복제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0AEB3CF-621F-41EE-88A6-25075F8E2F12}"/>
              </a:ext>
            </a:extLst>
          </p:cNvPr>
          <p:cNvSpPr/>
          <p:nvPr/>
        </p:nvSpPr>
        <p:spPr>
          <a:xfrm>
            <a:off x="994623" y="4593204"/>
            <a:ext cx="10358150" cy="2029089"/>
          </a:xfrm>
          <a:prstGeom prst="rect">
            <a:avLst/>
          </a:prstGeom>
          <a:solidFill>
            <a:srgbClr val="C0C0C0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EBBDE90-D654-4473-87CD-9742C56A939E}"/>
              </a:ext>
            </a:extLst>
          </p:cNvPr>
          <p:cNvSpPr txBox="1"/>
          <p:nvPr/>
        </p:nvSpPr>
        <p:spPr>
          <a:xfrm>
            <a:off x="994623" y="4066384"/>
            <a:ext cx="79363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Mat_ </a:t>
            </a:r>
            <a:r>
              <a:rPr lang="ko-KR" altLang="en-US" sz="28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행렬의 </a:t>
            </a:r>
            <a:r>
              <a:rPr lang="en-US" altLang="ko-KR" sz="28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ROI </a:t>
            </a:r>
            <a:r>
              <a:rPr lang="ko-KR" altLang="en-US" sz="28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조정 및 영역 관련 </a:t>
            </a:r>
            <a:r>
              <a:rPr lang="en-US" altLang="ko-KR" sz="28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() </a:t>
            </a:r>
            <a:r>
              <a:rPr lang="ko-KR" altLang="en-US" sz="28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연산자 메서드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B37679-C629-4F6F-AC6E-933C0F5A8C24}"/>
              </a:ext>
            </a:extLst>
          </p:cNvPr>
          <p:cNvSpPr txBox="1"/>
          <p:nvPr/>
        </p:nvSpPr>
        <p:spPr>
          <a:xfrm>
            <a:off x="1425362" y="2089724"/>
            <a:ext cx="2021875" cy="459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::row(int y) const</a:t>
            </a:r>
            <a:endParaRPr lang="en-US" altLang="ko-KR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55289A-8A6F-45B0-875D-76DED5EFB331}"/>
              </a:ext>
            </a:extLst>
          </p:cNvPr>
          <p:cNvSpPr txBox="1"/>
          <p:nvPr/>
        </p:nvSpPr>
        <p:spPr>
          <a:xfrm>
            <a:off x="1425362" y="2481674"/>
            <a:ext cx="2212196" cy="459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::col(int x) const</a:t>
            </a:r>
            <a:endParaRPr lang="en-US" altLang="ko-KR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F194C2-E462-4CBD-85E4-C30EA59692FF}"/>
              </a:ext>
            </a:extLst>
          </p:cNvPr>
          <p:cNvSpPr txBox="1"/>
          <p:nvPr/>
        </p:nvSpPr>
        <p:spPr>
          <a:xfrm>
            <a:off x="1413852" y="2920065"/>
            <a:ext cx="2212196" cy="459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::</a:t>
            </a:r>
            <a:r>
              <a:rPr lang="en-US" altLang="ko-KR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diag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(int d) const</a:t>
            </a:r>
            <a:endParaRPr lang="en-US" altLang="ko-KR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FE4ACD-4D8E-4E81-A20D-0D2D294DFA56}"/>
              </a:ext>
            </a:extLst>
          </p:cNvPr>
          <p:cNvSpPr txBox="1"/>
          <p:nvPr/>
        </p:nvSpPr>
        <p:spPr>
          <a:xfrm>
            <a:off x="1425362" y="3333302"/>
            <a:ext cx="2212196" cy="459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::clone() const</a:t>
            </a:r>
            <a:endParaRPr lang="en-US" altLang="ko-KR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24BDCDA-BC14-453A-B4AE-40C55CEE14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6554962"/>
              </p:ext>
            </p:extLst>
          </p:nvPr>
        </p:nvGraphicFramePr>
        <p:xfrm>
          <a:off x="7086000" y="2182631"/>
          <a:ext cx="2574540" cy="15835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8180">
                  <a:extLst>
                    <a:ext uri="{9D8B030D-6E8A-4147-A177-3AD203B41FA5}">
                      <a16:colId xmlns:a16="http://schemas.microsoft.com/office/drawing/2014/main" val="1082304605"/>
                    </a:ext>
                  </a:extLst>
                </a:gridCol>
                <a:gridCol w="858180">
                  <a:extLst>
                    <a:ext uri="{9D8B030D-6E8A-4147-A177-3AD203B41FA5}">
                      <a16:colId xmlns:a16="http://schemas.microsoft.com/office/drawing/2014/main" val="2283630388"/>
                    </a:ext>
                  </a:extLst>
                </a:gridCol>
                <a:gridCol w="858180">
                  <a:extLst>
                    <a:ext uri="{9D8B030D-6E8A-4147-A177-3AD203B41FA5}">
                      <a16:colId xmlns:a16="http://schemas.microsoft.com/office/drawing/2014/main" val="1859135968"/>
                    </a:ext>
                  </a:extLst>
                </a:gridCol>
              </a:tblGrid>
              <a:tr h="52783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latin typeface="210 맨발의청춘 B" panose="02020603020101020101" pitchFamily="18" charset="-127"/>
                          <a:ea typeface="210 맨발의청춘 B" panose="02020603020101020101" pitchFamily="18" charset="-127"/>
                        </a:rPr>
                        <a:t>1</a:t>
                      </a:r>
                      <a:endParaRPr lang="ko-KR" altLang="en-US" dirty="0">
                        <a:latin typeface="210 맨발의청춘 B" panose="02020603020101020101" pitchFamily="18" charset="-127"/>
                        <a:ea typeface="210 맨발의청춘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latin typeface="210 맨발의청춘 B" panose="02020603020101020101" pitchFamily="18" charset="-127"/>
                          <a:ea typeface="210 맨발의청춘 B" panose="02020603020101020101" pitchFamily="18" charset="-127"/>
                        </a:rPr>
                        <a:t>2</a:t>
                      </a:r>
                      <a:endParaRPr lang="ko-KR" altLang="en-US" dirty="0">
                        <a:latin typeface="210 맨발의청춘 B" panose="02020603020101020101" pitchFamily="18" charset="-127"/>
                        <a:ea typeface="210 맨발의청춘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latin typeface="210 맨발의청춘 B" panose="02020603020101020101" pitchFamily="18" charset="-127"/>
                          <a:ea typeface="210 맨발의청춘 B" panose="02020603020101020101" pitchFamily="18" charset="-127"/>
                        </a:rPr>
                        <a:t>3</a:t>
                      </a:r>
                      <a:endParaRPr lang="ko-KR" altLang="en-US" dirty="0">
                        <a:latin typeface="210 맨발의청춘 B" panose="02020603020101020101" pitchFamily="18" charset="-127"/>
                        <a:ea typeface="210 맨발의청춘 B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3670567"/>
                  </a:ext>
                </a:extLst>
              </a:tr>
              <a:tr h="52783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latin typeface="210 맨발의청춘 B" panose="02020603020101020101" pitchFamily="18" charset="-127"/>
                          <a:ea typeface="210 맨발의청춘 B" panose="02020603020101020101" pitchFamily="18" charset="-127"/>
                        </a:rPr>
                        <a:t>4</a:t>
                      </a:r>
                      <a:endParaRPr lang="ko-KR" altLang="en-US" dirty="0">
                        <a:latin typeface="210 맨발의청춘 B" panose="02020603020101020101" pitchFamily="18" charset="-127"/>
                        <a:ea typeface="210 맨발의청춘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latin typeface="210 맨발의청춘 B" panose="02020603020101020101" pitchFamily="18" charset="-127"/>
                          <a:ea typeface="210 맨발의청춘 B" panose="02020603020101020101" pitchFamily="18" charset="-127"/>
                        </a:rPr>
                        <a:t>5</a:t>
                      </a:r>
                      <a:endParaRPr lang="ko-KR" altLang="en-US" dirty="0">
                        <a:latin typeface="210 맨발의청춘 B" panose="02020603020101020101" pitchFamily="18" charset="-127"/>
                        <a:ea typeface="210 맨발의청춘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latin typeface="210 맨발의청춘 B" panose="02020603020101020101" pitchFamily="18" charset="-127"/>
                          <a:ea typeface="210 맨발의청춘 B" panose="02020603020101020101" pitchFamily="18" charset="-127"/>
                        </a:rPr>
                        <a:t>6</a:t>
                      </a:r>
                      <a:endParaRPr lang="ko-KR" altLang="en-US" dirty="0">
                        <a:latin typeface="210 맨발의청춘 B" panose="02020603020101020101" pitchFamily="18" charset="-127"/>
                        <a:ea typeface="210 맨발의청춘 B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705744"/>
                  </a:ext>
                </a:extLst>
              </a:tr>
              <a:tr h="52783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latin typeface="210 맨발의청춘 B" panose="02020603020101020101" pitchFamily="18" charset="-127"/>
                          <a:ea typeface="210 맨발의청춘 B" panose="02020603020101020101" pitchFamily="18" charset="-127"/>
                        </a:rPr>
                        <a:t>7</a:t>
                      </a:r>
                      <a:endParaRPr lang="ko-KR" altLang="en-US" dirty="0">
                        <a:latin typeface="210 맨발의청춘 B" panose="02020603020101020101" pitchFamily="18" charset="-127"/>
                        <a:ea typeface="210 맨발의청춘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latin typeface="210 맨발의청춘 B" panose="02020603020101020101" pitchFamily="18" charset="-127"/>
                          <a:ea typeface="210 맨발의청춘 B" panose="02020603020101020101" pitchFamily="18" charset="-127"/>
                        </a:rPr>
                        <a:t>8</a:t>
                      </a:r>
                      <a:endParaRPr lang="ko-KR" altLang="en-US" dirty="0">
                        <a:latin typeface="210 맨발의청춘 B" panose="02020603020101020101" pitchFamily="18" charset="-127"/>
                        <a:ea typeface="210 맨발의청춘 B" panose="020206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latin typeface="210 맨발의청춘 B" panose="02020603020101020101" pitchFamily="18" charset="-127"/>
                          <a:ea typeface="210 맨발의청춘 B" panose="02020603020101020101" pitchFamily="18" charset="-127"/>
                        </a:rPr>
                        <a:t>9</a:t>
                      </a:r>
                      <a:endParaRPr lang="ko-KR" altLang="en-US" dirty="0">
                        <a:latin typeface="210 맨발의청춘 B" panose="02020603020101020101" pitchFamily="18" charset="-127"/>
                        <a:ea typeface="210 맨발의청춘 B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0066540"/>
                  </a:ext>
                </a:extLst>
              </a:tr>
            </a:tbl>
          </a:graphicData>
        </a:graphic>
      </p:graphicFrame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6BBBE07-D3BE-49E7-B504-05355A3D8E89}"/>
              </a:ext>
            </a:extLst>
          </p:cNvPr>
          <p:cNvCxnSpPr>
            <a:cxnSpLocks/>
          </p:cNvCxnSpPr>
          <p:nvPr/>
        </p:nvCxnSpPr>
        <p:spPr>
          <a:xfrm>
            <a:off x="6906000" y="2033695"/>
            <a:ext cx="2925000" cy="1845305"/>
          </a:xfrm>
          <a:prstGeom prst="line">
            <a:avLst/>
          </a:prstGeom>
          <a:ln w="76200">
            <a:solidFill>
              <a:srgbClr val="FF5050">
                <a:alpha val="7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1D408B8D-5BE0-4999-BFCC-7E91B69B1C5A}"/>
              </a:ext>
            </a:extLst>
          </p:cNvPr>
          <p:cNvCxnSpPr>
            <a:cxnSpLocks/>
          </p:cNvCxnSpPr>
          <p:nvPr/>
        </p:nvCxnSpPr>
        <p:spPr>
          <a:xfrm>
            <a:off x="7671000" y="2030095"/>
            <a:ext cx="2169540" cy="1398905"/>
          </a:xfrm>
          <a:prstGeom prst="line">
            <a:avLst/>
          </a:prstGeom>
          <a:ln w="76200">
            <a:solidFill>
              <a:srgbClr val="449BB7">
                <a:alpha val="7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C0E5DE6-8CA8-40EC-86F2-771800DDB01B}"/>
              </a:ext>
            </a:extLst>
          </p:cNvPr>
          <p:cNvCxnSpPr>
            <a:cxnSpLocks/>
          </p:cNvCxnSpPr>
          <p:nvPr/>
        </p:nvCxnSpPr>
        <p:spPr>
          <a:xfrm>
            <a:off x="6894490" y="2550177"/>
            <a:ext cx="2169540" cy="1398905"/>
          </a:xfrm>
          <a:prstGeom prst="line">
            <a:avLst/>
          </a:prstGeom>
          <a:ln w="76200">
            <a:solidFill>
              <a:schemeClr val="accent4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C8179CC-F134-4AC7-A675-E7CDCF988E87}"/>
              </a:ext>
            </a:extLst>
          </p:cNvPr>
          <p:cNvSpPr txBox="1"/>
          <p:nvPr/>
        </p:nvSpPr>
        <p:spPr>
          <a:xfrm>
            <a:off x="6133400" y="2528268"/>
            <a:ext cx="798490" cy="378052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dirty="0" err="1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diag</a:t>
            </a:r>
            <a:r>
              <a:rPr lang="en-US" altLang="ko-KR" sz="14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(-1)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C711C70-CC1E-4669-B96B-213DCB2A7558}"/>
              </a:ext>
            </a:extLst>
          </p:cNvPr>
          <p:cNvSpPr txBox="1"/>
          <p:nvPr/>
        </p:nvSpPr>
        <p:spPr>
          <a:xfrm>
            <a:off x="9814650" y="3060603"/>
            <a:ext cx="798490" cy="378052"/>
          </a:xfrm>
          <a:prstGeom prst="rect">
            <a:avLst/>
          </a:prstGeom>
          <a:noFill/>
          <a:ln w="38100">
            <a:solidFill>
              <a:srgbClr val="449BB7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err="1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diag</a:t>
            </a:r>
            <a:r>
              <a:rPr lang="en-US" altLang="ko-KR" sz="14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(1)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9B68BBF-8C9F-4A7C-A16B-BDE016C9B0E3}"/>
              </a:ext>
            </a:extLst>
          </p:cNvPr>
          <p:cNvSpPr txBox="1"/>
          <p:nvPr/>
        </p:nvSpPr>
        <p:spPr>
          <a:xfrm>
            <a:off x="6123860" y="1988529"/>
            <a:ext cx="798490" cy="378052"/>
          </a:xfrm>
          <a:prstGeom prst="rect">
            <a:avLst/>
          </a:prstGeom>
          <a:noFill/>
          <a:ln w="38100">
            <a:solidFill>
              <a:srgbClr val="FF5050"/>
            </a:solidFill>
          </a:ln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dirty="0" err="1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diag</a:t>
            </a:r>
            <a:r>
              <a:rPr lang="en-US" altLang="ko-KR" sz="14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()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903C5E0-D445-444A-9C6B-869147CDE4B1}"/>
              </a:ext>
            </a:extLst>
          </p:cNvPr>
          <p:cNvSpPr txBox="1"/>
          <p:nvPr/>
        </p:nvSpPr>
        <p:spPr>
          <a:xfrm>
            <a:off x="1405901" y="4737903"/>
            <a:ext cx="5488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adjustROI</a:t>
            </a:r>
            <a:r>
              <a:rPr lang="en-US" altLang="ko-KR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(int </a:t>
            </a:r>
            <a:r>
              <a:rPr lang="en-US" altLang="ko-KR" dirty="0" err="1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dtop</a:t>
            </a:r>
            <a:r>
              <a:rPr lang="en-US" altLang="ko-KR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, int </a:t>
            </a:r>
            <a:r>
              <a:rPr lang="en-US" altLang="ko-KR" dirty="0" err="1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dbottom</a:t>
            </a:r>
            <a:r>
              <a:rPr lang="en-US" altLang="ko-KR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, int </a:t>
            </a:r>
            <a:r>
              <a:rPr lang="en-US" altLang="ko-KR" dirty="0" err="1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dleft</a:t>
            </a:r>
            <a:r>
              <a:rPr lang="en-US" altLang="ko-KR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, </a:t>
            </a:r>
            <a:r>
              <a:rPr lang="en-US" altLang="ko-KR" dirty="0" err="1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dright</a:t>
            </a:r>
            <a:r>
              <a:rPr lang="en-US" altLang="ko-KR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249E73B-AF66-4182-A73F-66C1FECC9A6A}"/>
              </a:ext>
            </a:extLst>
          </p:cNvPr>
          <p:cNvSpPr txBox="1"/>
          <p:nvPr/>
        </p:nvSpPr>
        <p:spPr>
          <a:xfrm>
            <a:off x="7019786" y="4762767"/>
            <a:ext cx="29912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ROI</a:t>
            </a:r>
            <a:r>
              <a:rPr lang="ko-KR" altLang="en-US" sz="16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의 크기 및 위치 조정</a:t>
            </a:r>
            <a:r>
              <a:rPr lang="en-US" altLang="ko-KR" sz="16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,</a:t>
            </a:r>
            <a:r>
              <a:rPr lang="ko-KR" altLang="en-US" sz="16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</a:t>
            </a:r>
            <a:r>
              <a:rPr lang="ko-KR" altLang="en-US" sz="1600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상대값</a:t>
            </a:r>
            <a:r>
              <a:rPr lang="en-US" altLang="ko-KR" sz="16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!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AAFD7DB-9523-43DC-A6B9-E089936DD301}"/>
              </a:ext>
            </a:extLst>
          </p:cNvPr>
          <p:cNvSpPr txBox="1"/>
          <p:nvPr/>
        </p:nvSpPr>
        <p:spPr>
          <a:xfrm>
            <a:off x="1425473" y="5248313"/>
            <a:ext cx="8585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Mat_ Mat_::operator() (const Range&amp; </a:t>
            </a:r>
            <a:r>
              <a:rPr lang="en-US" altLang="ko-KR" dirty="0" err="1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rowRange</a:t>
            </a:r>
            <a:r>
              <a:rPr lang="en-US" altLang="ko-KR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, const Range&amp; </a:t>
            </a:r>
            <a:r>
              <a:rPr lang="en-US" altLang="ko-KR" dirty="0" err="1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colRange</a:t>
            </a:r>
            <a:r>
              <a:rPr lang="en-US" altLang="ko-KR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) const</a:t>
            </a:r>
            <a:endParaRPr lang="ko-KR" altLang="en-US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7ECFA43-64C1-427C-AEA9-2F48023BFC05}"/>
              </a:ext>
            </a:extLst>
          </p:cNvPr>
          <p:cNvSpPr txBox="1"/>
          <p:nvPr/>
        </p:nvSpPr>
        <p:spPr>
          <a:xfrm>
            <a:off x="1425363" y="5626091"/>
            <a:ext cx="513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Mat_ Mat_::operator() (const </a:t>
            </a:r>
            <a:r>
              <a:rPr lang="en-US" altLang="ko-KR" dirty="0" err="1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Rect</a:t>
            </a:r>
            <a:r>
              <a:rPr lang="en-US" altLang="ko-KR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&amp; </a:t>
            </a:r>
            <a:r>
              <a:rPr lang="en-US" altLang="ko-KR" dirty="0" err="1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roi</a:t>
            </a:r>
            <a:r>
              <a:rPr lang="en-US" altLang="ko-KR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) const</a:t>
            </a:r>
            <a:endParaRPr lang="ko-KR" altLang="en-US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0A60DEB-25C3-4AD9-A1AF-86ED04E485C6}"/>
              </a:ext>
            </a:extLst>
          </p:cNvPr>
          <p:cNvSpPr txBox="1"/>
          <p:nvPr/>
        </p:nvSpPr>
        <p:spPr>
          <a:xfrm>
            <a:off x="1425362" y="6016060"/>
            <a:ext cx="7739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Mat_ Mat_::operator() (const Range* ranges) const</a:t>
            </a:r>
            <a:endParaRPr lang="ko-KR" altLang="en-US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8377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AFD91160-C30A-4613-B544-00012CD2DE29}"/>
              </a:ext>
            </a:extLst>
          </p:cNvPr>
          <p:cNvSpPr/>
          <p:nvPr/>
        </p:nvSpPr>
        <p:spPr>
          <a:xfrm>
            <a:off x="1138284" y="2057956"/>
            <a:ext cx="10055949" cy="826087"/>
          </a:xfrm>
          <a:prstGeom prst="rect">
            <a:avLst/>
          </a:prstGeom>
          <a:solidFill>
            <a:srgbClr val="C0C0C0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63CE2CE-2238-4F35-B5B7-275DB1286BE3}"/>
              </a:ext>
            </a:extLst>
          </p:cNvPr>
          <p:cNvSpPr/>
          <p:nvPr/>
        </p:nvSpPr>
        <p:spPr>
          <a:xfrm>
            <a:off x="1138283" y="2944040"/>
            <a:ext cx="10055949" cy="754484"/>
          </a:xfrm>
          <a:prstGeom prst="rect">
            <a:avLst/>
          </a:prstGeom>
          <a:solidFill>
            <a:srgbClr val="C0C0C0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1946D52-9639-4B6C-B6EF-587A31573093}"/>
              </a:ext>
            </a:extLst>
          </p:cNvPr>
          <p:cNvSpPr/>
          <p:nvPr/>
        </p:nvSpPr>
        <p:spPr>
          <a:xfrm>
            <a:off x="1138282" y="3738858"/>
            <a:ext cx="10055949" cy="421515"/>
          </a:xfrm>
          <a:prstGeom prst="rect">
            <a:avLst/>
          </a:prstGeom>
          <a:solidFill>
            <a:srgbClr val="C0C0C0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881C96E-05B2-4C99-845E-0ECC41D048A8}"/>
              </a:ext>
            </a:extLst>
          </p:cNvPr>
          <p:cNvSpPr/>
          <p:nvPr/>
        </p:nvSpPr>
        <p:spPr>
          <a:xfrm>
            <a:off x="997767" y="2057956"/>
            <a:ext cx="10358150" cy="4570387"/>
          </a:xfrm>
          <a:prstGeom prst="rect">
            <a:avLst/>
          </a:prstGeom>
          <a:solidFill>
            <a:srgbClr val="C0C0C0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제목 1">
            <a:extLst>
              <a:ext uri="{FF2B5EF4-FFF2-40B4-BE49-F238E27FC236}">
                <a16:creationId xmlns:a16="http://schemas.microsoft.com/office/drawing/2014/main" id="{CC2F9254-5BB3-4D66-AF46-80A0B6A6F0B9}"/>
              </a:ext>
            </a:extLst>
          </p:cNvPr>
          <p:cNvSpPr txBox="1">
            <a:spLocks/>
          </p:cNvSpPr>
          <p:nvPr/>
        </p:nvSpPr>
        <p:spPr>
          <a:xfrm>
            <a:off x="857666" y="-11115"/>
            <a:ext cx="1645669" cy="448381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500" spc="300" dirty="0">
                <a:latin typeface="Bebas" pitchFamily="2" charset="0"/>
              </a:rPr>
              <a:t>Open cv</a:t>
            </a:r>
            <a:endParaRPr lang="ko-KR" altLang="en-US" sz="2500" spc="300" dirty="0">
              <a:latin typeface="Bebas" pitchFamily="2" charset="0"/>
            </a:endParaRPr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53EC315C-D672-49C2-802C-E278FC127939}"/>
              </a:ext>
            </a:extLst>
          </p:cNvPr>
          <p:cNvSpPr txBox="1">
            <a:spLocks/>
          </p:cNvSpPr>
          <p:nvPr/>
        </p:nvSpPr>
        <p:spPr>
          <a:xfrm>
            <a:off x="857665" y="755339"/>
            <a:ext cx="1645669" cy="53084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3000" b="1" spc="300" dirty="0">
                <a:latin typeface="Bebas" pitchFamily="2" charset="0"/>
                <a:ea typeface="210 맨발의청춘 L" panose="02020603020101020101" pitchFamily="18" charset="-127"/>
              </a:rPr>
              <a:t>Chap 2</a:t>
            </a:r>
            <a:endParaRPr lang="ko-KR" altLang="en-US" sz="3000" b="1" spc="300" dirty="0">
              <a:latin typeface="Bebas" pitchFamily="2" charset="0"/>
              <a:ea typeface="210 맨발의청춘 L" panose="02020603020101020101" pitchFamily="18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A9791EC7-D6F2-4EA2-ABF0-5F78CDF0F5CC}"/>
              </a:ext>
            </a:extLst>
          </p:cNvPr>
          <p:cNvCxnSpPr>
            <a:cxnSpLocks/>
          </p:cNvCxnSpPr>
          <p:nvPr/>
        </p:nvCxnSpPr>
        <p:spPr>
          <a:xfrm flipH="1">
            <a:off x="857666" y="1294657"/>
            <a:ext cx="1645669" cy="0"/>
          </a:xfrm>
          <a:prstGeom prst="line">
            <a:avLst/>
          </a:prstGeom>
          <a:ln w="28575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4ACF386-3E3C-4112-83C6-EE9BEF92EEEF}"/>
              </a:ext>
            </a:extLst>
          </p:cNvPr>
          <p:cNvSpPr txBox="1"/>
          <p:nvPr/>
        </p:nvSpPr>
        <p:spPr>
          <a:xfrm>
            <a:off x="2631063" y="828525"/>
            <a:ext cx="7379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OpenCV </a:t>
            </a:r>
            <a:r>
              <a:rPr lang="ko-KR" altLang="en-US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기본 클래스</a:t>
            </a:r>
            <a:r>
              <a:rPr lang="en-US" altLang="ko-KR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- 04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87438E5-75E6-4927-B94D-E449B79EE43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55" y="13801"/>
            <a:ext cx="706090" cy="7060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CA55905-B3E6-46D4-A738-D31D8736AEF3}"/>
              </a:ext>
            </a:extLst>
          </p:cNvPr>
          <p:cNvSpPr txBox="1"/>
          <p:nvPr/>
        </p:nvSpPr>
        <p:spPr>
          <a:xfrm>
            <a:off x="997767" y="1436793"/>
            <a:ext cx="10355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Mat_ </a:t>
            </a:r>
            <a:r>
              <a:rPr lang="ko-KR" altLang="en-US" sz="28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행렬의 지정 연산자 메서드 및 자료형 전환 </a:t>
            </a:r>
            <a:r>
              <a:rPr lang="en-US" altLang="ko-KR" sz="28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() </a:t>
            </a:r>
            <a:r>
              <a:rPr lang="ko-KR" altLang="en-US" sz="28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연산자 메서드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288339-5BE4-425D-B817-BCCA20D82889}"/>
              </a:ext>
            </a:extLst>
          </p:cNvPr>
          <p:cNvSpPr txBox="1"/>
          <p:nvPr/>
        </p:nvSpPr>
        <p:spPr>
          <a:xfrm>
            <a:off x="1191031" y="2061472"/>
            <a:ext cx="513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Mat_&amp; Mat_::operator = (const Mat&amp; m)</a:t>
            </a:r>
            <a:endParaRPr lang="ko-KR" altLang="en-US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0E1FC5-4D1E-405D-9BDA-413F8528DA9F}"/>
              </a:ext>
            </a:extLst>
          </p:cNvPr>
          <p:cNvSpPr txBox="1"/>
          <p:nvPr/>
        </p:nvSpPr>
        <p:spPr>
          <a:xfrm>
            <a:off x="1192999" y="3763710"/>
            <a:ext cx="513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Mat_&amp; Mat_::operator = (const </a:t>
            </a:r>
            <a:r>
              <a:rPr lang="en-US" altLang="ko-KR" dirty="0" err="1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MatExpr</a:t>
            </a:r>
            <a:r>
              <a:rPr lang="en-US" altLang="ko-KR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&amp; e)</a:t>
            </a:r>
            <a:endParaRPr lang="ko-KR" altLang="en-US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493514-EF3C-4886-B367-5DCC182C1745}"/>
              </a:ext>
            </a:extLst>
          </p:cNvPr>
          <p:cNvSpPr txBox="1"/>
          <p:nvPr/>
        </p:nvSpPr>
        <p:spPr>
          <a:xfrm>
            <a:off x="1187359" y="2970794"/>
            <a:ext cx="513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Mat_&amp; Mat_::operator = (const Scalar&amp; s)</a:t>
            </a:r>
            <a:endParaRPr lang="ko-KR" altLang="en-US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D9E898-2553-4737-9D54-1E96D68B109E}"/>
              </a:ext>
            </a:extLst>
          </p:cNvPr>
          <p:cNvSpPr txBox="1"/>
          <p:nvPr/>
        </p:nvSpPr>
        <p:spPr>
          <a:xfrm>
            <a:off x="1187359" y="2474348"/>
            <a:ext cx="513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Mat_&amp; Mat_::operator = (const Mat_&amp; m)</a:t>
            </a:r>
            <a:endParaRPr lang="ko-KR" altLang="en-US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C516DF-1DB1-49BB-A8A5-CA1A541FEB9F}"/>
              </a:ext>
            </a:extLst>
          </p:cNvPr>
          <p:cNvSpPr txBox="1"/>
          <p:nvPr/>
        </p:nvSpPr>
        <p:spPr>
          <a:xfrm>
            <a:off x="1187359" y="3274919"/>
            <a:ext cx="513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Mat_&amp; Mat_::operator = (const _</a:t>
            </a:r>
            <a:r>
              <a:rPr lang="en-US" altLang="ko-KR" dirty="0" err="1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Tp</a:t>
            </a:r>
            <a:r>
              <a:rPr lang="en-US" altLang="ko-KR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&amp; s)</a:t>
            </a:r>
            <a:endParaRPr lang="ko-KR" altLang="en-US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A3D3D07-0528-4B3D-87A0-439F582C9315}"/>
              </a:ext>
            </a:extLst>
          </p:cNvPr>
          <p:cNvSpPr txBox="1"/>
          <p:nvPr/>
        </p:nvSpPr>
        <p:spPr>
          <a:xfrm>
            <a:off x="6514295" y="1986240"/>
            <a:ext cx="4107302" cy="875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Mat </a:t>
            </a:r>
            <a:r>
              <a:rPr lang="ko-KR" altLang="en-US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클래스 객체와 </a:t>
            </a: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Mat_ </a:t>
            </a:r>
            <a:r>
              <a:rPr lang="ko-KR" altLang="en-US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클래스 객체를 </a:t>
            </a:r>
            <a:endParaRPr lang="en-US" altLang="ko-KR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=</a:t>
            </a:r>
            <a:r>
              <a:rPr lang="ko-KR" altLang="en-US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를</a:t>
            </a: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</a:t>
            </a:r>
            <a:r>
              <a:rPr lang="ko-KR" altLang="en-US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사용하여 연산자 왼쪽에 저장 </a:t>
            </a:r>
            <a:endParaRPr lang="en-US" altLang="ko-KR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2DFFFE2-45F6-4129-8894-4751DA4C3AD5}"/>
              </a:ext>
            </a:extLst>
          </p:cNvPr>
          <p:cNvSpPr txBox="1"/>
          <p:nvPr/>
        </p:nvSpPr>
        <p:spPr>
          <a:xfrm>
            <a:off x="6514295" y="3095750"/>
            <a:ext cx="3560262" cy="459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상수를 행렬의 모든 </a:t>
            </a:r>
            <a:r>
              <a:rPr lang="ko-KR" altLang="en-US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요소값으로</a:t>
            </a:r>
            <a:r>
              <a:rPr lang="ko-KR" altLang="en-US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저장</a:t>
            </a:r>
            <a:endParaRPr lang="en-US" altLang="ko-KR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682F72D-995A-449C-BE59-B51FA34FD855}"/>
              </a:ext>
            </a:extLst>
          </p:cNvPr>
          <p:cNvSpPr txBox="1"/>
          <p:nvPr/>
        </p:nvSpPr>
        <p:spPr>
          <a:xfrm>
            <a:off x="6514295" y="3718537"/>
            <a:ext cx="3560262" cy="459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상수를 행렬의 모든 </a:t>
            </a:r>
            <a:r>
              <a:rPr lang="ko-KR" altLang="en-US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요소값으로</a:t>
            </a:r>
            <a:r>
              <a:rPr lang="ko-KR" altLang="en-US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저장</a:t>
            </a:r>
            <a:endParaRPr lang="en-US" altLang="ko-KR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9B3F9FE-2163-4F1C-B480-FFD08E8E2EEF}"/>
              </a:ext>
            </a:extLst>
          </p:cNvPr>
          <p:cNvSpPr txBox="1"/>
          <p:nvPr/>
        </p:nvSpPr>
        <p:spPr>
          <a:xfrm>
            <a:off x="1211518" y="4396741"/>
            <a:ext cx="1695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vector&lt;_</a:t>
            </a:r>
            <a:r>
              <a:rPr lang="en-US" altLang="ko-KR" dirty="0" err="1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Tp</a:t>
            </a:r>
            <a:r>
              <a:rPr lang="en-US" altLang="ko-KR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&gt;()</a:t>
            </a:r>
            <a:endParaRPr lang="ko-KR" altLang="en-US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DCDD461-672C-4D18-B040-6A6E6C38D72B}"/>
              </a:ext>
            </a:extLst>
          </p:cNvPr>
          <p:cNvSpPr txBox="1"/>
          <p:nvPr/>
        </p:nvSpPr>
        <p:spPr>
          <a:xfrm>
            <a:off x="1211518" y="4862555"/>
            <a:ext cx="5424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Vec</a:t>
            </a:r>
            <a:r>
              <a:rPr lang="en-US" altLang="ko-KR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&lt;</a:t>
            </a:r>
            <a:r>
              <a:rPr lang="en-US" altLang="ko-KR" dirty="0" err="1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typename</a:t>
            </a:r>
            <a:r>
              <a:rPr lang="en-US" altLang="ko-KR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en-US" altLang="ko-KR" dirty="0" err="1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DataType</a:t>
            </a:r>
            <a:r>
              <a:rPr lang="en-US" altLang="ko-KR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&lt;_</a:t>
            </a:r>
            <a:r>
              <a:rPr lang="en-US" altLang="ko-KR" dirty="0" err="1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Tp</a:t>
            </a:r>
            <a:r>
              <a:rPr lang="en-US" altLang="ko-KR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&gt;::</a:t>
            </a:r>
            <a:r>
              <a:rPr lang="en-US" altLang="ko-KR" dirty="0" err="1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channel_type</a:t>
            </a:r>
            <a:r>
              <a:rPr lang="en-US" altLang="ko-KR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, n&gt;()</a:t>
            </a:r>
            <a:endParaRPr lang="ko-KR" altLang="en-US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50FD537-478E-4F0C-9B18-16520D27E802}"/>
              </a:ext>
            </a:extLst>
          </p:cNvPr>
          <p:cNvSpPr txBox="1"/>
          <p:nvPr/>
        </p:nvSpPr>
        <p:spPr>
          <a:xfrm>
            <a:off x="1198879" y="5657686"/>
            <a:ext cx="7237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Operator </a:t>
            </a:r>
            <a:r>
              <a:rPr lang="en-US" altLang="ko-KR" dirty="0" err="1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Matx</a:t>
            </a:r>
            <a:r>
              <a:rPr lang="en-US" altLang="ko-KR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&lt;</a:t>
            </a:r>
            <a:r>
              <a:rPr lang="en-US" altLang="ko-KR" dirty="0" err="1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typename</a:t>
            </a:r>
            <a:r>
              <a:rPr lang="en-US" altLang="ko-KR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en-US" altLang="ko-KR" dirty="0" err="1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DataType</a:t>
            </a:r>
            <a:r>
              <a:rPr lang="en-US" altLang="ko-KR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&lt;_</a:t>
            </a:r>
            <a:r>
              <a:rPr lang="en-US" altLang="ko-KR" dirty="0" err="1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Tp</a:t>
            </a:r>
            <a:r>
              <a:rPr lang="en-US" altLang="ko-KR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&gt;::</a:t>
            </a:r>
            <a:r>
              <a:rPr lang="en-US" altLang="ko-KR" dirty="0" err="1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channel_type</a:t>
            </a:r>
            <a:r>
              <a:rPr lang="en-US" altLang="ko-KR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, m, n&gt;</a:t>
            </a:r>
            <a:endParaRPr lang="ko-KR" altLang="en-US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42" name="화살표: 왼쪽/오른쪽 41">
            <a:extLst>
              <a:ext uri="{FF2B5EF4-FFF2-40B4-BE49-F238E27FC236}">
                <a16:creationId xmlns:a16="http://schemas.microsoft.com/office/drawing/2014/main" id="{74178207-D40E-4F2F-B20E-0A1C1A2AAB62}"/>
              </a:ext>
            </a:extLst>
          </p:cNvPr>
          <p:cNvSpPr/>
          <p:nvPr/>
        </p:nvSpPr>
        <p:spPr>
          <a:xfrm>
            <a:off x="7477722" y="810932"/>
            <a:ext cx="816704" cy="325453"/>
          </a:xfrm>
          <a:prstGeom prst="leftRightArrow">
            <a:avLst/>
          </a:prstGeom>
          <a:solidFill>
            <a:srgbClr val="FF505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12321C1-95C8-4C7E-91AB-BF3D7DA20F86}"/>
              </a:ext>
            </a:extLst>
          </p:cNvPr>
          <p:cNvSpPr txBox="1"/>
          <p:nvPr/>
        </p:nvSpPr>
        <p:spPr>
          <a:xfrm>
            <a:off x="4209308" y="4391754"/>
            <a:ext cx="3931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행으로 이루어진 행렬을 </a:t>
            </a: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std::vector</a:t>
            </a:r>
            <a:endParaRPr lang="ko-KR" altLang="en-US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C21048A-EF6B-4375-86AF-418C71E9E404}"/>
              </a:ext>
            </a:extLst>
          </p:cNvPr>
          <p:cNvSpPr txBox="1"/>
          <p:nvPr/>
        </p:nvSpPr>
        <p:spPr>
          <a:xfrm>
            <a:off x="1415999" y="5233910"/>
            <a:ext cx="4901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행 또는 열로 이루어진 행렬을 </a:t>
            </a:r>
            <a:r>
              <a:rPr lang="en-US" altLang="ko-KR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Vec</a:t>
            </a:r>
            <a:r>
              <a:rPr lang="ko-KR" altLang="en-US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으로 변환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BA1AC59-1697-4364-B177-F79AD80F28DA}"/>
              </a:ext>
            </a:extLst>
          </p:cNvPr>
          <p:cNvSpPr txBox="1"/>
          <p:nvPr/>
        </p:nvSpPr>
        <p:spPr>
          <a:xfrm>
            <a:off x="1415999" y="6076066"/>
            <a:ext cx="2205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Matx</a:t>
            </a: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</a:t>
            </a:r>
            <a:r>
              <a:rPr lang="ko-KR" altLang="en-US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행렬로 변환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CDD0CA3-C271-4C41-84C1-8B12B0E9AC1C}"/>
              </a:ext>
            </a:extLst>
          </p:cNvPr>
          <p:cNvSpPr txBox="1"/>
          <p:nvPr/>
        </p:nvSpPr>
        <p:spPr>
          <a:xfrm>
            <a:off x="8507714" y="5442883"/>
            <a:ext cx="2776488" cy="1168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EX) Mat_&lt;float&gt;A(3, 4);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Vector&lt;float&gt; V1 = (vector&lt;float&gt;)A;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Vec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&lt;float,4&gt; V2 = a;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Matx14f m1 = (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Matx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&lt;float,1,4&gt;) A;</a:t>
            </a:r>
          </a:p>
        </p:txBody>
      </p:sp>
    </p:spTree>
    <p:extLst>
      <p:ext uri="{BB962C8B-B14F-4D97-AF65-F5344CB8AC3E}">
        <p14:creationId xmlns:p14="http://schemas.microsoft.com/office/powerpoint/2010/main" val="2850993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>
            <a:extLst>
              <a:ext uri="{FF2B5EF4-FFF2-40B4-BE49-F238E27FC236}">
                <a16:creationId xmlns:a16="http://schemas.microsoft.com/office/drawing/2014/main" id="{CC2F9254-5BB3-4D66-AF46-80A0B6A6F0B9}"/>
              </a:ext>
            </a:extLst>
          </p:cNvPr>
          <p:cNvSpPr txBox="1">
            <a:spLocks/>
          </p:cNvSpPr>
          <p:nvPr/>
        </p:nvSpPr>
        <p:spPr>
          <a:xfrm>
            <a:off x="857666" y="-11115"/>
            <a:ext cx="1645669" cy="448381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500" spc="300" dirty="0">
                <a:latin typeface="Bebas" pitchFamily="2" charset="0"/>
              </a:rPr>
              <a:t>Open cv</a:t>
            </a:r>
            <a:endParaRPr lang="ko-KR" altLang="en-US" sz="2500" spc="300" dirty="0">
              <a:latin typeface="Bebas" pitchFamily="2" charset="0"/>
            </a:endParaRPr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53EC315C-D672-49C2-802C-E278FC127939}"/>
              </a:ext>
            </a:extLst>
          </p:cNvPr>
          <p:cNvSpPr txBox="1">
            <a:spLocks/>
          </p:cNvSpPr>
          <p:nvPr/>
        </p:nvSpPr>
        <p:spPr>
          <a:xfrm>
            <a:off x="857665" y="755339"/>
            <a:ext cx="1645669" cy="53084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3000" b="1" spc="300" dirty="0">
                <a:latin typeface="Bebas" pitchFamily="2" charset="0"/>
                <a:ea typeface="210 맨발의청춘 L" panose="02020603020101020101" pitchFamily="18" charset="-127"/>
              </a:rPr>
              <a:t>Chap 2</a:t>
            </a:r>
            <a:endParaRPr lang="ko-KR" altLang="en-US" sz="3000" b="1" spc="300" dirty="0">
              <a:latin typeface="Bebas" pitchFamily="2" charset="0"/>
              <a:ea typeface="210 맨발의청춘 L" panose="02020603020101020101" pitchFamily="18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A9791EC7-D6F2-4EA2-ABF0-5F78CDF0F5CC}"/>
              </a:ext>
            </a:extLst>
          </p:cNvPr>
          <p:cNvCxnSpPr>
            <a:cxnSpLocks/>
          </p:cNvCxnSpPr>
          <p:nvPr/>
        </p:nvCxnSpPr>
        <p:spPr>
          <a:xfrm flipH="1">
            <a:off x="857666" y="1294657"/>
            <a:ext cx="1645669" cy="0"/>
          </a:xfrm>
          <a:prstGeom prst="line">
            <a:avLst/>
          </a:prstGeom>
          <a:ln w="28575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4ACF386-3E3C-4112-83C6-EE9BEF92EEEF}"/>
              </a:ext>
            </a:extLst>
          </p:cNvPr>
          <p:cNvSpPr txBox="1"/>
          <p:nvPr/>
        </p:nvSpPr>
        <p:spPr>
          <a:xfrm>
            <a:off x="2631063" y="828525"/>
            <a:ext cx="7379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OpenCV </a:t>
            </a:r>
            <a:r>
              <a:rPr lang="ko-KR" altLang="en-US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기본 클래스</a:t>
            </a:r>
            <a:r>
              <a:rPr lang="en-US" altLang="ko-KR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- 04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87438E5-75E6-4927-B94D-E449B79EE43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55" y="13801"/>
            <a:ext cx="706090" cy="706090"/>
          </a:xfrm>
          <a:prstGeom prst="rect">
            <a:avLst/>
          </a:prstGeom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id="{C0AEB3CF-621F-41EE-88A6-25075F8E2F12}"/>
              </a:ext>
            </a:extLst>
          </p:cNvPr>
          <p:cNvSpPr/>
          <p:nvPr/>
        </p:nvSpPr>
        <p:spPr>
          <a:xfrm>
            <a:off x="994623" y="2112292"/>
            <a:ext cx="10358150" cy="1314444"/>
          </a:xfrm>
          <a:prstGeom prst="rect">
            <a:avLst/>
          </a:prstGeom>
          <a:solidFill>
            <a:srgbClr val="C0C0C0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EBBDE90-D654-4473-87CD-9742C56A939E}"/>
              </a:ext>
            </a:extLst>
          </p:cNvPr>
          <p:cNvSpPr txBox="1"/>
          <p:nvPr/>
        </p:nvSpPr>
        <p:spPr>
          <a:xfrm>
            <a:off x="994623" y="1441865"/>
            <a:ext cx="79363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Mat_ </a:t>
            </a:r>
            <a:r>
              <a:rPr lang="ko-KR" altLang="en-US" sz="28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행렬의 반복자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A758919-042E-4E4D-986C-60747255D234}"/>
              </a:ext>
            </a:extLst>
          </p:cNvPr>
          <p:cNvSpPr txBox="1"/>
          <p:nvPr/>
        </p:nvSpPr>
        <p:spPr>
          <a:xfrm>
            <a:off x="1191031" y="2202638"/>
            <a:ext cx="3014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Mat_::begin(),</a:t>
            </a:r>
            <a:r>
              <a:rPr lang="ko-KR" altLang="en-US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en-US" altLang="ko-KR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Mat_::end()</a:t>
            </a:r>
            <a:endParaRPr lang="ko-KR" altLang="en-US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68D08C7-A5CE-4422-A89F-566BE46B67B8}"/>
              </a:ext>
            </a:extLst>
          </p:cNvPr>
          <p:cNvSpPr txBox="1"/>
          <p:nvPr/>
        </p:nvSpPr>
        <p:spPr>
          <a:xfrm>
            <a:off x="1193039" y="2572599"/>
            <a:ext cx="1863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Mat_::iterator</a:t>
            </a:r>
            <a:endParaRPr lang="ko-KR" altLang="en-US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9A127BD-1B9C-4739-BFCB-8174EF6C7AD6}"/>
              </a:ext>
            </a:extLst>
          </p:cNvPr>
          <p:cNvSpPr txBox="1"/>
          <p:nvPr/>
        </p:nvSpPr>
        <p:spPr>
          <a:xfrm>
            <a:off x="1191031" y="2942560"/>
            <a:ext cx="2384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Mat_::</a:t>
            </a:r>
            <a:r>
              <a:rPr lang="en-US" altLang="ko-KR" dirty="0" err="1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const_iterator</a:t>
            </a:r>
            <a:endParaRPr lang="ko-KR" altLang="en-US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D5D0340-DF78-4FF8-8FA8-9C314A825C18}"/>
              </a:ext>
            </a:extLst>
          </p:cNvPr>
          <p:cNvSpPr txBox="1"/>
          <p:nvPr/>
        </p:nvSpPr>
        <p:spPr>
          <a:xfrm>
            <a:off x="4457645" y="2112292"/>
            <a:ext cx="4410030" cy="459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행렬의 시작과 끝 요소로의 반복자 반환</a:t>
            </a:r>
            <a:endParaRPr lang="en-US" altLang="ko-KR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379972A-B684-4BF6-A95D-FEB6D2A3930C}"/>
              </a:ext>
            </a:extLst>
          </p:cNvPr>
          <p:cNvSpPr txBox="1"/>
          <p:nvPr/>
        </p:nvSpPr>
        <p:spPr>
          <a:xfrm>
            <a:off x="4457645" y="2491705"/>
            <a:ext cx="1863386" cy="459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읽기와 쓰기 가능</a:t>
            </a:r>
            <a:endParaRPr lang="en-US" altLang="ko-KR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940630A-CEA0-464D-BFC5-2A5BBFD21016}"/>
              </a:ext>
            </a:extLst>
          </p:cNvPr>
          <p:cNvSpPr txBox="1"/>
          <p:nvPr/>
        </p:nvSpPr>
        <p:spPr>
          <a:xfrm>
            <a:off x="4457645" y="2871118"/>
            <a:ext cx="1863386" cy="459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읽기만 가능</a:t>
            </a:r>
            <a:endParaRPr lang="en-US" altLang="ko-KR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316FCA-89BC-4C96-A828-D8760E1E3122}"/>
              </a:ext>
            </a:extLst>
          </p:cNvPr>
          <p:cNvSpPr txBox="1"/>
          <p:nvPr/>
        </p:nvSpPr>
        <p:spPr>
          <a:xfrm>
            <a:off x="8567946" y="2512057"/>
            <a:ext cx="2776488" cy="891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EX)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Mat_&lt;float&gt;::iterator it = 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A.begin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for(;it != 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A.end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();it++)	sum += *it;</a:t>
            </a:r>
          </a:p>
        </p:txBody>
      </p:sp>
    </p:spTree>
    <p:extLst>
      <p:ext uri="{BB962C8B-B14F-4D97-AF65-F5344CB8AC3E}">
        <p14:creationId xmlns:p14="http://schemas.microsoft.com/office/powerpoint/2010/main" val="197144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0881C96E-05B2-4C99-845E-0ECC41D048A8}"/>
              </a:ext>
            </a:extLst>
          </p:cNvPr>
          <p:cNvSpPr/>
          <p:nvPr/>
        </p:nvSpPr>
        <p:spPr>
          <a:xfrm>
            <a:off x="997767" y="1963613"/>
            <a:ext cx="10358150" cy="4480387"/>
          </a:xfrm>
          <a:prstGeom prst="rect">
            <a:avLst/>
          </a:prstGeom>
          <a:solidFill>
            <a:srgbClr val="C0C0C0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제목 1">
            <a:extLst>
              <a:ext uri="{FF2B5EF4-FFF2-40B4-BE49-F238E27FC236}">
                <a16:creationId xmlns:a16="http://schemas.microsoft.com/office/drawing/2014/main" id="{CC2F9254-5BB3-4D66-AF46-80A0B6A6F0B9}"/>
              </a:ext>
            </a:extLst>
          </p:cNvPr>
          <p:cNvSpPr txBox="1">
            <a:spLocks/>
          </p:cNvSpPr>
          <p:nvPr/>
        </p:nvSpPr>
        <p:spPr>
          <a:xfrm>
            <a:off x="857666" y="-11115"/>
            <a:ext cx="1645669" cy="448381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500" spc="300" dirty="0">
                <a:latin typeface="Bebas" pitchFamily="2" charset="0"/>
              </a:rPr>
              <a:t>Open cv</a:t>
            </a:r>
            <a:endParaRPr lang="ko-KR" altLang="en-US" sz="2500" spc="300" dirty="0">
              <a:latin typeface="Bebas" pitchFamily="2" charset="0"/>
            </a:endParaRPr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53EC315C-D672-49C2-802C-E278FC127939}"/>
              </a:ext>
            </a:extLst>
          </p:cNvPr>
          <p:cNvSpPr txBox="1">
            <a:spLocks/>
          </p:cNvSpPr>
          <p:nvPr/>
        </p:nvSpPr>
        <p:spPr>
          <a:xfrm>
            <a:off x="857665" y="755339"/>
            <a:ext cx="1645669" cy="53084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3000" b="1" spc="300" dirty="0">
                <a:latin typeface="Bebas" pitchFamily="2" charset="0"/>
                <a:ea typeface="210 맨발의청춘 L" panose="02020603020101020101" pitchFamily="18" charset="-127"/>
              </a:rPr>
              <a:t>Chap 2</a:t>
            </a:r>
            <a:endParaRPr lang="ko-KR" altLang="en-US" sz="3000" b="1" spc="300" dirty="0">
              <a:latin typeface="Bebas" pitchFamily="2" charset="0"/>
              <a:ea typeface="210 맨발의청춘 L" panose="02020603020101020101" pitchFamily="18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A9791EC7-D6F2-4EA2-ABF0-5F78CDF0F5CC}"/>
              </a:ext>
            </a:extLst>
          </p:cNvPr>
          <p:cNvCxnSpPr>
            <a:cxnSpLocks/>
          </p:cNvCxnSpPr>
          <p:nvPr/>
        </p:nvCxnSpPr>
        <p:spPr>
          <a:xfrm flipH="1">
            <a:off x="857666" y="1294657"/>
            <a:ext cx="1645669" cy="0"/>
          </a:xfrm>
          <a:prstGeom prst="line">
            <a:avLst/>
          </a:prstGeom>
          <a:ln w="28575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4ACF386-3E3C-4112-83C6-EE9BEF92EEEF}"/>
              </a:ext>
            </a:extLst>
          </p:cNvPr>
          <p:cNvSpPr txBox="1"/>
          <p:nvPr/>
        </p:nvSpPr>
        <p:spPr>
          <a:xfrm>
            <a:off x="2631063" y="828525"/>
            <a:ext cx="7379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OpenCV </a:t>
            </a:r>
            <a:r>
              <a:rPr lang="ko-KR" altLang="en-US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기본 클래스</a:t>
            </a:r>
            <a:r>
              <a:rPr lang="en-US" altLang="ko-KR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- 05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87438E5-75E6-4927-B94D-E449B79EE43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55" y="13801"/>
            <a:ext cx="706090" cy="7060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CA55905-B3E6-46D4-A738-D31D8736AEF3}"/>
              </a:ext>
            </a:extLst>
          </p:cNvPr>
          <p:cNvSpPr txBox="1"/>
          <p:nvPr/>
        </p:nvSpPr>
        <p:spPr>
          <a:xfrm>
            <a:off x="997767" y="1436793"/>
            <a:ext cx="10355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InputArray</a:t>
            </a:r>
            <a:r>
              <a:rPr lang="en-US" altLang="ko-KR" sz="28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, </a:t>
            </a:r>
            <a:r>
              <a:rPr lang="en-US" altLang="ko-KR" sz="28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OutputArray</a:t>
            </a:r>
            <a:r>
              <a:rPr lang="en-US" altLang="ko-KR" sz="28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ko-KR" altLang="en-US" sz="28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클래스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6431D5-75F6-445F-85AF-3997EAB65402}"/>
              </a:ext>
            </a:extLst>
          </p:cNvPr>
          <p:cNvSpPr txBox="1"/>
          <p:nvPr/>
        </p:nvSpPr>
        <p:spPr>
          <a:xfrm>
            <a:off x="1318134" y="2053639"/>
            <a:ext cx="9322866" cy="875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mat.hpp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에 정의</a:t>
            </a:r>
            <a:endParaRPr lang="en-US" altLang="ko-KR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OpenCV </a:t>
            </a:r>
            <a:r>
              <a:rPr lang="ko-KR" altLang="en-US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함수</a:t>
            </a: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, </a:t>
            </a:r>
            <a:r>
              <a:rPr lang="ko-KR" altLang="en-US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클래스 메서드 등에서 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벡터나 행렬을 인수로 전달</a:t>
            </a:r>
            <a:r>
              <a:rPr lang="ko-KR" altLang="en-US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할 때 사용</a:t>
            </a:r>
            <a:endParaRPr lang="en-US" altLang="ko-KR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542F06-B5FB-426C-B2FE-72C758B2B2B9}"/>
              </a:ext>
            </a:extLst>
          </p:cNvPr>
          <p:cNvSpPr txBox="1"/>
          <p:nvPr/>
        </p:nvSpPr>
        <p:spPr>
          <a:xfrm>
            <a:off x="1318134" y="3070077"/>
            <a:ext cx="3014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InputArray</a:t>
            </a:r>
            <a:endParaRPr lang="ko-KR" altLang="en-US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1A627F-AFA9-45DE-9E49-57705C4F853F}"/>
              </a:ext>
            </a:extLst>
          </p:cNvPr>
          <p:cNvSpPr txBox="1"/>
          <p:nvPr/>
        </p:nvSpPr>
        <p:spPr>
          <a:xfrm>
            <a:off x="1320142" y="4017906"/>
            <a:ext cx="1863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OutputArray</a:t>
            </a:r>
            <a:endParaRPr lang="ko-KR" altLang="en-US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69B874-3636-4B2D-A85B-5E0BAEE9BC89}"/>
              </a:ext>
            </a:extLst>
          </p:cNvPr>
          <p:cNvSpPr txBox="1"/>
          <p:nvPr/>
        </p:nvSpPr>
        <p:spPr>
          <a:xfrm>
            <a:off x="1318134" y="5068846"/>
            <a:ext cx="2384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InputOutputArray</a:t>
            </a:r>
            <a:endParaRPr lang="ko-KR" altLang="en-US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34DE75-0910-4C52-91DD-9742EB78473F}"/>
              </a:ext>
            </a:extLst>
          </p:cNvPr>
          <p:cNvSpPr txBox="1"/>
          <p:nvPr/>
        </p:nvSpPr>
        <p:spPr>
          <a:xfrm>
            <a:off x="1506000" y="3340125"/>
            <a:ext cx="9135000" cy="459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OpenCV </a:t>
            </a:r>
            <a:r>
              <a:rPr lang="ko-KR" altLang="en-US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함수의 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입력</a:t>
            </a:r>
            <a:r>
              <a:rPr lang="ko-KR" altLang="en-US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으로 사용될 벡터나 행렬을 인수로 전달할 때 사용</a:t>
            </a: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, </a:t>
            </a:r>
            <a:r>
              <a:rPr lang="ko-KR" altLang="en-US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인수는 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읽기</a:t>
            </a:r>
            <a:r>
              <a:rPr lang="ko-KR" altLang="en-US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만 가능</a:t>
            </a:r>
            <a:endParaRPr lang="en-US" altLang="ko-KR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E6C4AF1-421D-466B-BD2A-E814C13D3A94}"/>
              </a:ext>
            </a:extLst>
          </p:cNvPr>
          <p:cNvSpPr txBox="1"/>
          <p:nvPr/>
        </p:nvSpPr>
        <p:spPr>
          <a:xfrm>
            <a:off x="1506000" y="4340662"/>
            <a:ext cx="9345366" cy="459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OpenCV </a:t>
            </a:r>
            <a:r>
              <a:rPr lang="ko-KR" altLang="en-US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함수의 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출력</a:t>
            </a:r>
            <a:r>
              <a:rPr lang="ko-KR" altLang="en-US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으로 사용될 벡터나 행렬을 인수로 전달할 때 사용</a:t>
            </a: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, </a:t>
            </a:r>
            <a:r>
              <a:rPr lang="ko-KR" altLang="en-US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인수는 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읽기와 쓰기 </a:t>
            </a:r>
            <a:r>
              <a:rPr lang="ko-KR" altLang="en-US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가능</a:t>
            </a:r>
            <a:endParaRPr lang="en-US" altLang="ko-KR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BB4447D-0CE2-413B-A3F9-06E664AD2682}"/>
              </a:ext>
            </a:extLst>
          </p:cNvPr>
          <p:cNvSpPr txBox="1"/>
          <p:nvPr/>
        </p:nvSpPr>
        <p:spPr>
          <a:xfrm>
            <a:off x="1528500" y="5361497"/>
            <a:ext cx="9322866" cy="875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OutputArray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에서 </a:t>
            </a:r>
            <a:r>
              <a:rPr lang="ko-KR" altLang="en-US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상속받은 클래스 </a:t>
            </a: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OpenCV </a:t>
            </a:r>
            <a:r>
              <a:rPr lang="ko-KR" altLang="en-US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함수의 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입출력</a:t>
            </a:r>
            <a:r>
              <a:rPr lang="ko-KR" altLang="en-US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으로 사용될 벡터나 행렬을 인수로 전달할 때 사용</a:t>
            </a:r>
            <a:endParaRPr lang="en-US" altLang="ko-KR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4496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0881C96E-05B2-4C99-845E-0ECC41D048A8}"/>
              </a:ext>
            </a:extLst>
          </p:cNvPr>
          <p:cNvSpPr/>
          <p:nvPr/>
        </p:nvSpPr>
        <p:spPr>
          <a:xfrm>
            <a:off x="997767" y="1963613"/>
            <a:ext cx="10358150" cy="4480387"/>
          </a:xfrm>
          <a:prstGeom prst="rect">
            <a:avLst/>
          </a:prstGeom>
          <a:solidFill>
            <a:srgbClr val="C0C0C0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제목 1">
            <a:extLst>
              <a:ext uri="{FF2B5EF4-FFF2-40B4-BE49-F238E27FC236}">
                <a16:creationId xmlns:a16="http://schemas.microsoft.com/office/drawing/2014/main" id="{CC2F9254-5BB3-4D66-AF46-80A0B6A6F0B9}"/>
              </a:ext>
            </a:extLst>
          </p:cNvPr>
          <p:cNvSpPr txBox="1">
            <a:spLocks/>
          </p:cNvSpPr>
          <p:nvPr/>
        </p:nvSpPr>
        <p:spPr>
          <a:xfrm>
            <a:off x="857666" y="-11115"/>
            <a:ext cx="1645669" cy="448381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500" spc="300" dirty="0">
                <a:latin typeface="Bebas" pitchFamily="2" charset="0"/>
              </a:rPr>
              <a:t>Open cv</a:t>
            </a:r>
            <a:endParaRPr lang="ko-KR" altLang="en-US" sz="2500" spc="300" dirty="0">
              <a:latin typeface="Bebas" pitchFamily="2" charset="0"/>
            </a:endParaRPr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53EC315C-D672-49C2-802C-E278FC127939}"/>
              </a:ext>
            </a:extLst>
          </p:cNvPr>
          <p:cNvSpPr txBox="1">
            <a:spLocks/>
          </p:cNvSpPr>
          <p:nvPr/>
        </p:nvSpPr>
        <p:spPr>
          <a:xfrm>
            <a:off x="857665" y="755339"/>
            <a:ext cx="1645669" cy="53084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3000" b="1" spc="300" dirty="0">
                <a:latin typeface="Bebas" pitchFamily="2" charset="0"/>
                <a:ea typeface="210 맨발의청춘 L" panose="02020603020101020101" pitchFamily="18" charset="-127"/>
              </a:rPr>
              <a:t>Chap 2</a:t>
            </a:r>
            <a:endParaRPr lang="ko-KR" altLang="en-US" sz="3000" b="1" spc="300" dirty="0">
              <a:latin typeface="Bebas" pitchFamily="2" charset="0"/>
              <a:ea typeface="210 맨발의청춘 L" panose="02020603020101020101" pitchFamily="18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A9791EC7-D6F2-4EA2-ABF0-5F78CDF0F5CC}"/>
              </a:ext>
            </a:extLst>
          </p:cNvPr>
          <p:cNvCxnSpPr>
            <a:cxnSpLocks/>
          </p:cNvCxnSpPr>
          <p:nvPr/>
        </p:nvCxnSpPr>
        <p:spPr>
          <a:xfrm flipH="1">
            <a:off x="857666" y="1294657"/>
            <a:ext cx="1645669" cy="0"/>
          </a:xfrm>
          <a:prstGeom prst="line">
            <a:avLst/>
          </a:prstGeom>
          <a:ln w="28575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4ACF386-3E3C-4112-83C6-EE9BEF92EEEF}"/>
              </a:ext>
            </a:extLst>
          </p:cNvPr>
          <p:cNvSpPr txBox="1"/>
          <p:nvPr/>
        </p:nvSpPr>
        <p:spPr>
          <a:xfrm>
            <a:off x="2631063" y="828525"/>
            <a:ext cx="7379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OpenCV </a:t>
            </a:r>
            <a:r>
              <a:rPr lang="ko-KR" altLang="en-US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기본 클래스</a:t>
            </a:r>
            <a:r>
              <a:rPr lang="en-US" altLang="ko-KR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- 06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87438E5-75E6-4927-B94D-E449B79EE43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55" y="13801"/>
            <a:ext cx="706090" cy="7060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CA55905-B3E6-46D4-A738-D31D8736AEF3}"/>
              </a:ext>
            </a:extLst>
          </p:cNvPr>
          <p:cNvSpPr txBox="1"/>
          <p:nvPr/>
        </p:nvSpPr>
        <p:spPr>
          <a:xfrm>
            <a:off x="997767" y="1436793"/>
            <a:ext cx="10355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vector</a:t>
            </a:r>
            <a:r>
              <a:rPr lang="ko-KR" altLang="en-US" sz="28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클래스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6858-C578-4917-B046-33BF1C09852F}"/>
              </a:ext>
            </a:extLst>
          </p:cNvPr>
          <p:cNvSpPr txBox="1"/>
          <p:nvPr/>
        </p:nvSpPr>
        <p:spPr>
          <a:xfrm>
            <a:off x="1416000" y="2593822"/>
            <a:ext cx="9045000" cy="1526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vector&lt;int&gt; V1(3,0)			  </a:t>
            </a:r>
            <a:r>
              <a:rPr lang="en-US" altLang="ko-KR" sz="14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: </a:t>
            </a:r>
            <a:r>
              <a:rPr lang="ko-KR" altLang="en-US" sz="14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크기 </a:t>
            </a:r>
            <a:r>
              <a:rPr lang="en-US" altLang="ko-KR" sz="14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3, 0</a:t>
            </a:r>
            <a:r>
              <a:rPr lang="ko-KR" altLang="en-US" sz="14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으로 초기화</a:t>
            </a:r>
            <a:endParaRPr lang="en-US" altLang="ko-KR" sz="1600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int </a:t>
            </a:r>
            <a:r>
              <a:rPr lang="en-US" altLang="ko-KR" sz="1600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arr</a:t>
            </a:r>
            <a:r>
              <a:rPr lang="en-US" altLang="ko-KR" sz="16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[] = {1,2,3}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   vector&lt;int&gt; V2(</a:t>
            </a:r>
            <a:r>
              <a:rPr lang="en-US" altLang="ko-KR" sz="1600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arr</a:t>
            </a:r>
            <a:r>
              <a:rPr lang="en-US" altLang="ko-KR" sz="16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, </a:t>
            </a:r>
            <a:r>
              <a:rPr lang="en-US" altLang="ko-KR" sz="1600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arr+sizeof</a:t>
            </a:r>
            <a:r>
              <a:rPr lang="en-US" altLang="ko-KR" sz="16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(</a:t>
            </a:r>
            <a:r>
              <a:rPr lang="en-US" altLang="ko-KR" sz="1600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arr</a:t>
            </a:r>
            <a:r>
              <a:rPr lang="en-US" altLang="ko-KR" sz="16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)/</a:t>
            </a:r>
            <a:r>
              <a:rPr lang="en-US" altLang="ko-KR" sz="1600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sizeof</a:t>
            </a:r>
            <a:r>
              <a:rPr lang="en-US" altLang="ko-KR" sz="16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(</a:t>
            </a:r>
            <a:r>
              <a:rPr lang="en-US" altLang="ko-KR" sz="1600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arr</a:t>
            </a:r>
            <a:r>
              <a:rPr lang="en-US" altLang="ko-KR" sz="16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[0])   </a:t>
            </a:r>
            <a:r>
              <a:rPr lang="en-US" altLang="ko-KR" sz="14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: </a:t>
            </a:r>
            <a:r>
              <a:rPr lang="en-US" altLang="ko-KR" sz="14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arr</a:t>
            </a:r>
            <a:r>
              <a:rPr lang="ko-KR" altLang="en-US" sz="14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의 시작 주소</a:t>
            </a:r>
            <a:r>
              <a:rPr lang="en-US" altLang="ko-KR" sz="14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~</a:t>
            </a:r>
            <a:r>
              <a:rPr lang="ko-KR" altLang="en-US" sz="14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마지막 요소 주소를 사용하여 초기화</a:t>
            </a:r>
            <a:endParaRPr lang="en-US" altLang="ko-KR" sz="1600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vector&lt;int&gt; V3(V2.begin(), V2.end())                  </a:t>
            </a:r>
            <a:r>
              <a:rPr lang="en-US" altLang="ko-KR" sz="14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: </a:t>
            </a:r>
            <a:r>
              <a:rPr lang="ko-KR" altLang="en-US" sz="14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반복자 메서드를 이용한 초기화</a:t>
            </a:r>
            <a:endParaRPr lang="en-US" altLang="ko-KR" sz="1600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EF34CF-B23E-4790-9D88-1C3DE628C691}"/>
              </a:ext>
            </a:extLst>
          </p:cNvPr>
          <p:cNvSpPr txBox="1"/>
          <p:nvPr/>
        </p:nvSpPr>
        <p:spPr>
          <a:xfrm>
            <a:off x="1191000" y="2076293"/>
            <a:ext cx="892425" cy="459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초기화</a:t>
            </a:r>
            <a:endParaRPr lang="en-US" altLang="ko-KR" sz="160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51AB96-C540-460E-AC47-07D9EBBEBF65}"/>
              </a:ext>
            </a:extLst>
          </p:cNvPr>
          <p:cNvSpPr txBox="1"/>
          <p:nvPr/>
        </p:nvSpPr>
        <p:spPr>
          <a:xfrm>
            <a:off x="1411400" y="4688751"/>
            <a:ext cx="1624600" cy="1526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::</a:t>
            </a:r>
            <a:r>
              <a:rPr lang="en-US" altLang="ko-KR" sz="1600" dirty="0" err="1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push_back</a:t>
            </a:r>
            <a:r>
              <a:rPr lang="en-US" altLang="ko-KR" sz="16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:  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::size()        :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::capacity()  :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::reserve()   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955910-C714-4B54-8DF1-E39480491BEF}"/>
              </a:ext>
            </a:extLst>
          </p:cNvPr>
          <p:cNvSpPr txBox="1"/>
          <p:nvPr/>
        </p:nvSpPr>
        <p:spPr>
          <a:xfrm>
            <a:off x="1190999" y="4171792"/>
            <a:ext cx="1440064" cy="459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배열로 사용</a:t>
            </a:r>
            <a:endParaRPr lang="en-US" altLang="ko-KR" sz="160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33DD21-D40A-4698-B304-B332D8E38CAC}"/>
              </a:ext>
            </a:extLst>
          </p:cNvPr>
          <p:cNvSpPr txBox="1"/>
          <p:nvPr/>
        </p:nvSpPr>
        <p:spPr>
          <a:xfrm>
            <a:off x="2811000" y="4688751"/>
            <a:ext cx="8100000" cy="1526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데이터 크기 지정하지 않고 데이터 추가</a:t>
            </a:r>
            <a:endParaRPr lang="en-US" altLang="ko-KR" sz="160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저장된 데이터의 크기</a:t>
            </a:r>
            <a:endParaRPr lang="en-US" altLang="ko-KR" sz="160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할당된 용량</a:t>
            </a:r>
            <a:endParaRPr lang="en-US" altLang="ko-KR" sz="160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미리 메모리 용량 확보 </a:t>
            </a:r>
            <a:r>
              <a:rPr lang="en-US" altLang="ko-KR" sz="16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(</a:t>
            </a:r>
            <a:r>
              <a:rPr lang="ko-KR" altLang="en-US" sz="16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할당된 용량보다 크게 삽입이 일어나면 메모리 재할당 </a:t>
            </a:r>
            <a:r>
              <a:rPr lang="en-US" altLang="ko-KR" sz="16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-&gt; </a:t>
            </a:r>
            <a:r>
              <a:rPr lang="ko-KR" altLang="en-US" sz="16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성능저하</a:t>
            </a:r>
            <a:r>
              <a:rPr lang="en-US" altLang="ko-KR" sz="16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8783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0881C96E-05B2-4C99-845E-0ECC41D048A8}"/>
              </a:ext>
            </a:extLst>
          </p:cNvPr>
          <p:cNvSpPr/>
          <p:nvPr/>
        </p:nvSpPr>
        <p:spPr>
          <a:xfrm>
            <a:off x="997767" y="1963613"/>
            <a:ext cx="10358150" cy="4480387"/>
          </a:xfrm>
          <a:prstGeom prst="rect">
            <a:avLst/>
          </a:prstGeom>
          <a:solidFill>
            <a:srgbClr val="C0C0C0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제목 1">
            <a:extLst>
              <a:ext uri="{FF2B5EF4-FFF2-40B4-BE49-F238E27FC236}">
                <a16:creationId xmlns:a16="http://schemas.microsoft.com/office/drawing/2014/main" id="{CC2F9254-5BB3-4D66-AF46-80A0B6A6F0B9}"/>
              </a:ext>
            </a:extLst>
          </p:cNvPr>
          <p:cNvSpPr txBox="1">
            <a:spLocks/>
          </p:cNvSpPr>
          <p:nvPr/>
        </p:nvSpPr>
        <p:spPr>
          <a:xfrm>
            <a:off x="857666" y="-11115"/>
            <a:ext cx="1645669" cy="448381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500" spc="300" dirty="0">
                <a:latin typeface="Bebas" pitchFamily="2" charset="0"/>
              </a:rPr>
              <a:t>Open cv</a:t>
            </a:r>
            <a:endParaRPr lang="ko-KR" altLang="en-US" sz="2500" spc="300" dirty="0">
              <a:latin typeface="Bebas" pitchFamily="2" charset="0"/>
            </a:endParaRPr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53EC315C-D672-49C2-802C-E278FC127939}"/>
              </a:ext>
            </a:extLst>
          </p:cNvPr>
          <p:cNvSpPr txBox="1">
            <a:spLocks/>
          </p:cNvSpPr>
          <p:nvPr/>
        </p:nvSpPr>
        <p:spPr>
          <a:xfrm>
            <a:off x="857665" y="755339"/>
            <a:ext cx="1645669" cy="53084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3000" b="1" spc="300" dirty="0">
                <a:latin typeface="Bebas" pitchFamily="2" charset="0"/>
                <a:ea typeface="210 맨발의청춘 L" panose="02020603020101020101" pitchFamily="18" charset="-127"/>
              </a:rPr>
              <a:t>Chap 2</a:t>
            </a:r>
            <a:endParaRPr lang="ko-KR" altLang="en-US" sz="3000" b="1" spc="300" dirty="0">
              <a:latin typeface="Bebas" pitchFamily="2" charset="0"/>
              <a:ea typeface="210 맨발의청춘 L" panose="02020603020101020101" pitchFamily="18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A9791EC7-D6F2-4EA2-ABF0-5F78CDF0F5CC}"/>
              </a:ext>
            </a:extLst>
          </p:cNvPr>
          <p:cNvCxnSpPr>
            <a:cxnSpLocks/>
          </p:cNvCxnSpPr>
          <p:nvPr/>
        </p:nvCxnSpPr>
        <p:spPr>
          <a:xfrm flipH="1">
            <a:off x="857666" y="1294657"/>
            <a:ext cx="1645669" cy="0"/>
          </a:xfrm>
          <a:prstGeom prst="line">
            <a:avLst/>
          </a:prstGeom>
          <a:ln w="28575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4ACF386-3E3C-4112-83C6-EE9BEF92EEEF}"/>
              </a:ext>
            </a:extLst>
          </p:cNvPr>
          <p:cNvSpPr txBox="1"/>
          <p:nvPr/>
        </p:nvSpPr>
        <p:spPr>
          <a:xfrm>
            <a:off x="2631063" y="828525"/>
            <a:ext cx="7379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OpenCV </a:t>
            </a:r>
            <a:r>
              <a:rPr lang="ko-KR" altLang="en-US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기본 클래스</a:t>
            </a:r>
            <a:r>
              <a:rPr lang="en-US" altLang="ko-KR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- 06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87438E5-75E6-4927-B94D-E449B79EE43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55" y="13801"/>
            <a:ext cx="706090" cy="7060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CA55905-B3E6-46D4-A738-D31D8736AEF3}"/>
              </a:ext>
            </a:extLst>
          </p:cNvPr>
          <p:cNvSpPr txBox="1"/>
          <p:nvPr/>
        </p:nvSpPr>
        <p:spPr>
          <a:xfrm>
            <a:off x="997767" y="1436793"/>
            <a:ext cx="10355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vector</a:t>
            </a:r>
            <a:r>
              <a:rPr lang="ko-KR" altLang="en-US" sz="28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클래스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EF34CF-B23E-4790-9D88-1C3DE628C691}"/>
              </a:ext>
            </a:extLst>
          </p:cNvPr>
          <p:cNvSpPr txBox="1"/>
          <p:nvPr/>
        </p:nvSpPr>
        <p:spPr>
          <a:xfrm>
            <a:off x="1191000" y="2076293"/>
            <a:ext cx="2385000" cy="459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다른 자료형으로 변환</a:t>
            </a:r>
            <a:endParaRPr lang="en-US" altLang="ko-KR" sz="160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9E48E3-F216-49B9-B1C2-77867122FCEF}"/>
              </a:ext>
            </a:extLst>
          </p:cNvPr>
          <p:cNvSpPr txBox="1"/>
          <p:nvPr/>
        </p:nvSpPr>
        <p:spPr>
          <a:xfrm>
            <a:off x="1440257" y="2704881"/>
            <a:ext cx="290636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vector&lt;Point3f&gt; V1;</a:t>
            </a:r>
          </a:p>
          <a:p>
            <a:r>
              <a:rPr lang="en-US" altLang="ko-KR" sz="14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V1.push_back(Point3f(255,0,0));</a:t>
            </a:r>
          </a:p>
          <a:p>
            <a:r>
              <a:rPr lang="en-US" altLang="ko-KR" sz="14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V1.push_back(Point3f(0,255,0));</a:t>
            </a:r>
          </a:p>
          <a:p>
            <a:r>
              <a:rPr lang="en-US" altLang="ko-KR" sz="14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V1.push_back(Point3f(0,0,255));</a:t>
            </a:r>
            <a:endParaRPr lang="ko-KR" altLang="en-US" sz="1400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r>
              <a:rPr lang="en-US" altLang="ko-KR" sz="14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V1.push_back(Point3f(0,255,255));</a:t>
            </a:r>
            <a:endParaRPr lang="ko-KR" altLang="en-US" sz="1400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endParaRPr lang="en-US" altLang="ko-KR" sz="1600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r>
              <a:rPr lang="en-US" altLang="ko-KR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Mat A(V1);</a:t>
            </a:r>
            <a:endParaRPr lang="ko-KR" altLang="en-US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581E067-0743-4205-9D87-15EE12808285}"/>
              </a:ext>
            </a:extLst>
          </p:cNvPr>
          <p:cNvSpPr txBox="1"/>
          <p:nvPr/>
        </p:nvSpPr>
        <p:spPr>
          <a:xfrm>
            <a:off x="6227935" y="2704881"/>
            <a:ext cx="425146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vector&lt;Point&gt; contour;</a:t>
            </a:r>
          </a:p>
          <a:p>
            <a:r>
              <a:rPr lang="en-US" altLang="ko-KR" sz="14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contour.push_back</a:t>
            </a:r>
            <a:r>
              <a:rPr lang="en-US" altLang="ko-KR" sz="14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(Point3f(100,100));</a:t>
            </a:r>
          </a:p>
          <a:p>
            <a:r>
              <a:rPr lang="en-US" altLang="ko-KR" sz="14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contour.push_back</a:t>
            </a:r>
            <a:r>
              <a:rPr lang="en-US" altLang="ko-KR" sz="14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(Point3f(200,100));</a:t>
            </a:r>
          </a:p>
          <a:p>
            <a:r>
              <a:rPr lang="en-US" altLang="ko-KR" sz="14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contour.push_back</a:t>
            </a:r>
            <a:r>
              <a:rPr lang="en-US" altLang="ko-KR" sz="14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(Point3f(200,200));</a:t>
            </a:r>
            <a:endParaRPr lang="ko-KR" altLang="en-US" sz="1400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r>
              <a:rPr lang="en-US" altLang="ko-KR" sz="14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contour.push_back</a:t>
            </a:r>
            <a:r>
              <a:rPr lang="en-US" altLang="ko-KR" sz="14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(Point3f(100,200));</a:t>
            </a:r>
            <a:endParaRPr lang="ko-KR" altLang="en-US" sz="1400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endParaRPr lang="en-US" altLang="ko-KR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Point *P1 = &amp;contour[0];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Point *P2=(Point*)Mat(contour).data;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Point P3[4];</a:t>
            </a:r>
          </a:p>
          <a:p>
            <a:r>
              <a:rPr lang="en-US" altLang="ko-KR" sz="16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   copy(</a:t>
            </a:r>
            <a:r>
              <a:rPr lang="en-US" altLang="ko-KR" sz="1600" dirty="0" err="1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contour.begin</a:t>
            </a:r>
            <a:r>
              <a:rPr lang="en-US" altLang="ko-KR" sz="16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(), </a:t>
            </a:r>
            <a:r>
              <a:rPr lang="en-US" altLang="ko-KR" sz="1600" dirty="0" err="1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contour.end</a:t>
            </a:r>
            <a:r>
              <a:rPr lang="en-US" altLang="ko-KR" sz="16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(), P3);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사용자 지정 템플릿 함수 사용</a:t>
            </a:r>
            <a:endParaRPr lang="en-US" altLang="ko-KR" sz="1600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r>
              <a:rPr lang="en-US" altLang="ko-KR" sz="16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  Pi[</a:t>
            </a:r>
            <a:r>
              <a:rPr lang="en-US" altLang="ko-KR" sz="1600" dirty="0" err="1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i</a:t>
            </a:r>
            <a:r>
              <a:rPr lang="en-US" altLang="ko-KR" sz="16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]…</a:t>
            </a:r>
            <a:r>
              <a:rPr lang="ko-KR" altLang="en-US" sz="16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로 </a:t>
            </a:r>
            <a:r>
              <a:rPr lang="ko-KR" altLang="en-US" sz="1600" dirty="0" err="1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접금</a:t>
            </a:r>
            <a:endParaRPr lang="en-US" altLang="ko-KR" sz="1600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3905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0881C96E-05B2-4C99-845E-0ECC41D048A8}"/>
              </a:ext>
            </a:extLst>
          </p:cNvPr>
          <p:cNvSpPr/>
          <p:nvPr/>
        </p:nvSpPr>
        <p:spPr>
          <a:xfrm>
            <a:off x="997767" y="1963613"/>
            <a:ext cx="10358150" cy="4480387"/>
          </a:xfrm>
          <a:prstGeom prst="rect">
            <a:avLst/>
          </a:prstGeom>
          <a:solidFill>
            <a:srgbClr val="C0C0C0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제목 1">
            <a:extLst>
              <a:ext uri="{FF2B5EF4-FFF2-40B4-BE49-F238E27FC236}">
                <a16:creationId xmlns:a16="http://schemas.microsoft.com/office/drawing/2014/main" id="{CC2F9254-5BB3-4D66-AF46-80A0B6A6F0B9}"/>
              </a:ext>
            </a:extLst>
          </p:cNvPr>
          <p:cNvSpPr txBox="1">
            <a:spLocks/>
          </p:cNvSpPr>
          <p:nvPr/>
        </p:nvSpPr>
        <p:spPr>
          <a:xfrm>
            <a:off x="857666" y="-11115"/>
            <a:ext cx="1645669" cy="448381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500" spc="300" dirty="0">
                <a:latin typeface="Bebas" pitchFamily="2" charset="0"/>
              </a:rPr>
              <a:t>Open cv</a:t>
            </a:r>
            <a:endParaRPr lang="ko-KR" altLang="en-US" sz="2500" spc="300" dirty="0">
              <a:latin typeface="Bebas" pitchFamily="2" charset="0"/>
            </a:endParaRPr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53EC315C-D672-49C2-802C-E278FC127939}"/>
              </a:ext>
            </a:extLst>
          </p:cNvPr>
          <p:cNvSpPr txBox="1">
            <a:spLocks/>
          </p:cNvSpPr>
          <p:nvPr/>
        </p:nvSpPr>
        <p:spPr>
          <a:xfrm>
            <a:off x="857665" y="755339"/>
            <a:ext cx="1645669" cy="53084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3000" b="1" spc="300" dirty="0">
                <a:latin typeface="Bebas" pitchFamily="2" charset="0"/>
                <a:ea typeface="210 맨발의청춘 L" panose="02020603020101020101" pitchFamily="18" charset="-127"/>
              </a:rPr>
              <a:t>Chap 2</a:t>
            </a:r>
            <a:endParaRPr lang="ko-KR" altLang="en-US" sz="3000" b="1" spc="300" dirty="0">
              <a:latin typeface="Bebas" pitchFamily="2" charset="0"/>
              <a:ea typeface="210 맨발의청춘 L" panose="02020603020101020101" pitchFamily="18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A9791EC7-D6F2-4EA2-ABF0-5F78CDF0F5CC}"/>
              </a:ext>
            </a:extLst>
          </p:cNvPr>
          <p:cNvCxnSpPr>
            <a:cxnSpLocks/>
          </p:cNvCxnSpPr>
          <p:nvPr/>
        </p:nvCxnSpPr>
        <p:spPr>
          <a:xfrm flipH="1">
            <a:off x="857666" y="1294657"/>
            <a:ext cx="1645669" cy="0"/>
          </a:xfrm>
          <a:prstGeom prst="line">
            <a:avLst/>
          </a:prstGeom>
          <a:ln w="28575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4ACF386-3E3C-4112-83C6-EE9BEF92EEEF}"/>
              </a:ext>
            </a:extLst>
          </p:cNvPr>
          <p:cNvSpPr txBox="1"/>
          <p:nvPr/>
        </p:nvSpPr>
        <p:spPr>
          <a:xfrm>
            <a:off x="2631063" y="828525"/>
            <a:ext cx="7379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OpenCV </a:t>
            </a:r>
            <a:r>
              <a:rPr lang="ko-KR" altLang="en-US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기본 클래스</a:t>
            </a:r>
            <a:r>
              <a:rPr lang="en-US" altLang="ko-KR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- 06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87438E5-75E6-4927-B94D-E449B79EE43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55" y="13801"/>
            <a:ext cx="706090" cy="7060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CA55905-B3E6-46D4-A738-D31D8736AEF3}"/>
              </a:ext>
            </a:extLst>
          </p:cNvPr>
          <p:cNvSpPr txBox="1"/>
          <p:nvPr/>
        </p:nvSpPr>
        <p:spPr>
          <a:xfrm>
            <a:off x="997767" y="1436793"/>
            <a:ext cx="10355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vector</a:t>
            </a:r>
            <a:r>
              <a:rPr lang="ko-KR" altLang="en-US" sz="28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클래스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EF34CF-B23E-4790-9D88-1C3DE628C691}"/>
              </a:ext>
            </a:extLst>
          </p:cNvPr>
          <p:cNvSpPr txBox="1"/>
          <p:nvPr/>
        </p:nvSpPr>
        <p:spPr>
          <a:xfrm>
            <a:off x="1191000" y="2076293"/>
            <a:ext cx="2385000" cy="459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다른 자료형으로 변환</a:t>
            </a:r>
            <a:endParaRPr lang="en-US" altLang="ko-KR" sz="160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DAFB3FB-8A82-4A24-A024-E3ED5314B3F1}"/>
              </a:ext>
            </a:extLst>
          </p:cNvPr>
          <p:cNvSpPr txBox="1"/>
          <p:nvPr/>
        </p:nvSpPr>
        <p:spPr>
          <a:xfrm>
            <a:off x="1658899" y="2648651"/>
            <a:ext cx="699646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vector&lt;vector&lt;Point&gt;&gt; contour(2,vector&lt;Point&gt;());</a:t>
            </a:r>
          </a:p>
          <a:p>
            <a:r>
              <a:rPr lang="en-US" altLang="ko-KR" sz="14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contour[0].</a:t>
            </a:r>
            <a:r>
              <a:rPr lang="en-US" altLang="ko-KR" sz="14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push_back</a:t>
            </a:r>
            <a:r>
              <a:rPr lang="en-US" altLang="ko-KR" sz="14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(Point3f(100,100)); contour[0].</a:t>
            </a:r>
            <a:r>
              <a:rPr lang="en-US" altLang="ko-KR" sz="14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push_back</a:t>
            </a:r>
            <a:r>
              <a:rPr lang="en-US" altLang="ko-KR" sz="14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(Point3f(200,100));</a:t>
            </a:r>
          </a:p>
          <a:p>
            <a:r>
              <a:rPr lang="en-US" altLang="ko-KR" sz="14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contour[0].</a:t>
            </a:r>
            <a:r>
              <a:rPr lang="en-US" altLang="ko-KR" sz="14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push_back</a:t>
            </a:r>
            <a:r>
              <a:rPr lang="en-US" altLang="ko-KR" sz="14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(Point3f(200,200));</a:t>
            </a:r>
            <a:r>
              <a:rPr lang="ko-KR" altLang="en-US" sz="14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</a:t>
            </a:r>
            <a:r>
              <a:rPr lang="en-US" altLang="ko-KR" sz="14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contour[0].</a:t>
            </a:r>
            <a:r>
              <a:rPr lang="en-US" altLang="ko-KR" sz="14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push_back</a:t>
            </a:r>
            <a:r>
              <a:rPr lang="en-US" altLang="ko-KR" sz="14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(Point3f(100,200));</a:t>
            </a:r>
          </a:p>
          <a:p>
            <a:r>
              <a:rPr lang="en-US" altLang="ko-KR" sz="14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contour[1].</a:t>
            </a:r>
            <a:r>
              <a:rPr lang="en-US" altLang="ko-KR" sz="14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push_back</a:t>
            </a:r>
            <a:r>
              <a:rPr lang="en-US" altLang="ko-KR" sz="14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(Point3f(300,200)); contour[1].</a:t>
            </a:r>
            <a:r>
              <a:rPr lang="en-US" altLang="ko-KR" sz="14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push_back</a:t>
            </a:r>
            <a:r>
              <a:rPr lang="en-US" altLang="ko-KR" sz="14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(Point3f(400,100));</a:t>
            </a:r>
            <a:endParaRPr lang="ko-KR" altLang="en-US" sz="1400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r>
              <a:rPr lang="en-US" altLang="ko-KR" sz="14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contour[1].</a:t>
            </a:r>
            <a:r>
              <a:rPr lang="en-US" altLang="ko-KR" sz="14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push_back</a:t>
            </a:r>
            <a:r>
              <a:rPr lang="en-US" altLang="ko-KR" sz="14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(Point3f(400,200));</a:t>
            </a:r>
            <a:endParaRPr lang="ko-KR" altLang="en-US" sz="1400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endParaRPr lang="en-US" altLang="ko-KR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Point *pts1, *pts2;  pts1 = &amp;contour[0][0];  pts2 = &amp;contour[1][0];</a:t>
            </a:r>
          </a:p>
          <a:p>
            <a:r>
              <a:rPr lang="en-US" altLang="ko-KR" sz="16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   Point *P1 = {pts1, pts2};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pts1 =(Point*)Mat(contour[0]).data; pts2 =(Point*)Mat(contour[1]).data;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Point P3[2][4];</a:t>
            </a:r>
          </a:p>
          <a:p>
            <a:r>
              <a:rPr lang="en-US" altLang="ko-KR" sz="16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   copy(contour[0].begin(), contour[0].end(), P3[0]);</a:t>
            </a:r>
          </a:p>
          <a:p>
            <a:r>
              <a:rPr lang="en-US" altLang="ko-KR" sz="16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   copy(contour[1].begin(), contour[1].end(), P3[1]);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Point *ptrP3[] = {P3[0], P3[1]};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사용자 지정 템플릿 함수 사용</a:t>
            </a:r>
            <a:endParaRPr lang="en-US" altLang="ko-KR" sz="1600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8590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>
            <a:extLst>
              <a:ext uri="{FF2B5EF4-FFF2-40B4-BE49-F238E27FC236}">
                <a16:creationId xmlns:a16="http://schemas.microsoft.com/office/drawing/2014/main" id="{CC2F9254-5BB3-4D66-AF46-80A0B6A6F0B9}"/>
              </a:ext>
            </a:extLst>
          </p:cNvPr>
          <p:cNvSpPr txBox="1">
            <a:spLocks/>
          </p:cNvSpPr>
          <p:nvPr/>
        </p:nvSpPr>
        <p:spPr>
          <a:xfrm>
            <a:off x="857666" y="-11115"/>
            <a:ext cx="1645669" cy="448381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500" spc="300" dirty="0">
                <a:latin typeface="Bebas" pitchFamily="2" charset="0"/>
              </a:rPr>
              <a:t>Open cv</a:t>
            </a:r>
            <a:endParaRPr lang="ko-KR" altLang="en-US" sz="2500" spc="300" dirty="0">
              <a:latin typeface="Bebas" pitchFamily="2" charset="0"/>
            </a:endParaRPr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53EC315C-D672-49C2-802C-E278FC127939}"/>
              </a:ext>
            </a:extLst>
          </p:cNvPr>
          <p:cNvSpPr txBox="1">
            <a:spLocks/>
          </p:cNvSpPr>
          <p:nvPr/>
        </p:nvSpPr>
        <p:spPr>
          <a:xfrm>
            <a:off x="857665" y="755339"/>
            <a:ext cx="1645669" cy="53084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3000" b="1" spc="300" dirty="0">
                <a:latin typeface="Bebas" pitchFamily="2" charset="0"/>
                <a:ea typeface="210 맨발의청춘 L" panose="02020603020101020101" pitchFamily="18" charset="-127"/>
              </a:rPr>
              <a:t>Chap 1</a:t>
            </a:r>
            <a:endParaRPr lang="ko-KR" altLang="en-US" sz="3000" b="1" spc="300" dirty="0">
              <a:latin typeface="Bebas" pitchFamily="2" charset="0"/>
              <a:ea typeface="210 맨발의청춘 L" panose="02020603020101020101" pitchFamily="18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A9791EC7-D6F2-4EA2-ABF0-5F78CDF0F5CC}"/>
              </a:ext>
            </a:extLst>
          </p:cNvPr>
          <p:cNvCxnSpPr>
            <a:cxnSpLocks/>
          </p:cNvCxnSpPr>
          <p:nvPr/>
        </p:nvCxnSpPr>
        <p:spPr>
          <a:xfrm flipH="1">
            <a:off x="857666" y="1294657"/>
            <a:ext cx="1645669" cy="0"/>
          </a:xfrm>
          <a:prstGeom prst="line">
            <a:avLst/>
          </a:prstGeom>
          <a:ln w="28575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4ACF386-3E3C-4112-83C6-EE9BEF92EEEF}"/>
              </a:ext>
            </a:extLst>
          </p:cNvPr>
          <p:cNvSpPr txBox="1"/>
          <p:nvPr/>
        </p:nvSpPr>
        <p:spPr>
          <a:xfrm>
            <a:off x="2631063" y="828525"/>
            <a:ext cx="5534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OpenCV </a:t>
            </a:r>
            <a:r>
              <a:rPr lang="ko-KR" altLang="en-US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기초</a:t>
            </a:r>
            <a:r>
              <a:rPr lang="en-US" altLang="ko-KR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_ Open CV </a:t>
            </a:r>
            <a:r>
              <a:rPr lang="ko-KR" altLang="en-US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라이브러리 설치</a:t>
            </a:r>
            <a:endParaRPr lang="en-US" altLang="ko-KR" sz="24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254B74E-4D4C-482F-BEF7-FB652A200B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612" t="38852" r="13299" b="32248"/>
          <a:stretch/>
        </p:blipFill>
        <p:spPr>
          <a:xfrm>
            <a:off x="966000" y="2324081"/>
            <a:ext cx="5205031" cy="1126860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8EEA27B8-A245-475C-A7D9-B82F2997BE90}"/>
              </a:ext>
            </a:extLst>
          </p:cNvPr>
          <p:cNvSpPr/>
          <p:nvPr/>
        </p:nvSpPr>
        <p:spPr>
          <a:xfrm>
            <a:off x="6546000" y="2324080"/>
            <a:ext cx="4829452" cy="3419769"/>
          </a:xfrm>
          <a:prstGeom prst="rect">
            <a:avLst/>
          </a:prstGeom>
          <a:solidFill>
            <a:srgbClr val="C0C0C0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196B7C-DF47-4652-8A33-19D58FE0A4D5}"/>
              </a:ext>
            </a:extLst>
          </p:cNvPr>
          <p:cNvSpPr txBox="1"/>
          <p:nvPr/>
        </p:nvSpPr>
        <p:spPr>
          <a:xfrm>
            <a:off x="7048226" y="2845776"/>
            <a:ext cx="3825000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  <a:hlinkClick r:id="rId3"/>
              </a:rPr>
              <a:t>https://opencv.org/releases/</a:t>
            </a:r>
            <a:r>
              <a:rPr lang="ko-KR" altLang="en-US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에서</a:t>
            </a:r>
            <a:endParaRPr lang="en-US" altLang="ko-KR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OpenCV-2.4.13.6 </a:t>
            </a:r>
            <a:r>
              <a:rPr lang="ko-KR" altLang="en-US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다운로드</a:t>
            </a:r>
            <a:endParaRPr lang="en-US" altLang="ko-KR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49C48F-2B95-4DA3-9432-ADEEF536A4E8}"/>
              </a:ext>
            </a:extLst>
          </p:cNvPr>
          <p:cNvSpPr txBox="1"/>
          <p:nvPr/>
        </p:nvSpPr>
        <p:spPr>
          <a:xfrm>
            <a:off x="966000" y="1505974"/>
            <a:ext cx="112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1</a:t>
            </a:r>
            <a:r>
              <a:rPr lang="ko-KR" altLang="en-US" sz="2800" dirty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단계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82A98E3-13D8-499B-A199-E018D1549B3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1524" r="57858" b="14567"/>
          <a:stretch/>
        </p:blipFill>
        <p:spPr>
          <a:xfrm>
            <a:off x="966000" y="4082749"/>
            <a:ext cx="5205031" cy="1661101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C9307260-8B8D-4AD6-825A-01258B111FA0}"/>
              </a:ext>
            </a:extLst>
          </p:cNvPr>
          <p:cNvSpPr txBox="1"/>
          <p:nvPr/>
        </p:nvSpPr>
        <p:spPr>
          <a:xfrm>
            <a:off x="7048226" y="4014650"/>
            <a:ext cx="3825000" cy="459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D </a:t>
            </a:r>
            <a:r>
              <a:rPr lang="ko-KR" altLang="en-US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드라이브에 압축 해제</a:t>
            </a:r>
            <a:endParaRPr lang="en-US" altLang="ko-KR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3EABBF7-309B-4F4C-B1E2-1D1F571CB63D}"/>
              </a:ext>
            </a:extLst>
          </p:cNvPr>
          <p:cNvSpPr txBox="1"/>
          <p:nvPr/>
        </p:nvSpPr>
        <p:spPr>
          <a:xfrm>
            <a:off x="7048226" y="4768026"/>
            <a:ext cx="3825000" cy="459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“</a:t>
            </a:r>
            <a:r>
              <a:rPr lang="en-US" altLang="ko-KR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opencv</a:t>
            </a: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” </a:t>
            </a:r>
            <a:r>
              <a:rPr lang="ko-KR" altLang="en-US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파일 생성</a:t>
            </a:r>
            <a:endParaRPr lang="en-US" altLang="ko-KR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3A53A097-4C21-4DE1-A714-1B4B9A66EAF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55" y="13801"/>
            <a:ext cx="706090" cy="706090"/>
          </a:xfrm>
          <a:prstGeom prst="rect">
            <a:avLst/>
          </a:prstGeom>
        </p:spPr>
      </p:pic>
      <p:grpSp>
        <p:nvGrpSpPr>
          <p:cNvPr id="35" name="그룹 34">
            <a:extLst>
              <a:ext uri="{FF2B5EF4-FFF2-40B4-BE49-F238E27FC236}">
                <a16:creationId xmlns:a16="http://schemas.microsoft.com/office/drawing/2014/main" id="{3BAA9B30-B7B9-445B-A433-DD5C12260A72}"/>
              </a:ext>
            </a:extLst>
          </p:cNvPr>
          <p:cNvGrpSpPr/>
          <p:nvPr/>
        </p:nvGrpSpPr>
        <p:grpSpPr>
          <a:xfrm>
            <a:off x="2219704" y="1425834"/>
            <a:ext cx="9411296" cy="686930"/>
            <a:chOff x="2219704" y="1425834"/>
            <a:chExt cx="9411296" cy="686930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A14FF9BA-B72F-427A-BDEE-4607961BD03F}"/>
                </a:ext>
              </a:extLst>
            </p:cNvPr>
            <p:cNvSpPr/>
            <p:nvPr/>
          </p:nvSpPr>
          <p:spPr>
            <a:xfrm>
              <a:off x="2219704" y="1425834"/>
              <a:ext cx="9411296" cy="686930"/>
            </a:xfrm>
            <a:prstGeom prst="rect">
              <a:avLst/>
            </a:prstGeom>
            <a:solidFill>
              <a:srgbClr val="C0C0C0">
                <a:alpha val="49804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087BC9D-0F63-4AF9-8A16-F9A8841FE7F5}"/>
                </a:ext>
              </a:extLst>
            </p:cNvPr>
            <p:cNvSpPr txBox="1"/>
            <p:nvPr/>
          </p:nvSpPr>
          <p:spPr>
            <a:xfrm>
              <a:off x="2335352" y="1549191"/>
              <a:ext cx="257129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2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OpenCV </a:t>
              </a:r>
              <a:r>
                <a:rPr lang="ko-KR" altLang="en-US" sz="22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다운로드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485146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0881C96E-05B2-4C99-845E-0ECC41D048A8}"/>
              </a:ext>
            </a:extLst>
          </p:cNvPr>
          <p:cNvSpPr/>
          <p:nvPr/>
        </p:nvSpPr>
        <p:spPr>
          <a:xfrm>
            <a:off x="997767" y="1963613"/>
            <a:ext cx="10358150" cy="4480387"/>
          </a:xfrm>
          <a:prstGeom prst="rect">
            <a:avLst/>
          </a:prstGeom>
          <a:solidFill>
            <a:srgbClr val="C0C0C0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제목 1">
            <a:extLst>
              <a:ext uri="{FF2B5EF4-FFF2-40B4-BE49-F238E27FC236}">
                <a16:creationId xmlns:a16="http://schemas.microsoft.com/office/drawing/2014/main" id="{CC2F9254-5BB3-4D66-AF46-80A0B6A6F0B9}"/>
              </a:ext>
            </a:extLst>
          </p:cNvPr>
          <p:cNvSpPr txBox="1">
            <a:spLocks/>
          </p:cNvSpPr>
          <p:nvPr/>
        </p:nvSpPr>
        <p:spPr>
          <a:xfrm>
            <a:off x="857666" y="-11115"/>
            <a:ext cx="1645669" cy="448381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500" spc="300" dirty="0">
                <a:latin typeface="Bebas" pitchFamily="2" charset="0"/>
              </a:rPr>
              <a:t>Open cv</a:t>
            </a:r>
            <a:endParaRPr lang="ko-KR" altLang="en-US" sz="2500" spc="300" dirty="0">
              <a:latin typeface="Bebas" pitchFamily="2" charset="0"/>
            </a:endParaRPr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53EC315C-D672-49C2-802C-E278FC127939}"/>
              </a:ext>
            </a:extLst>
          </p:cNvPr>
          <p:cNvSpPr txBox="1">
            <a:spLocks/>
          </p:cNvSpPr>
          <p:nvPr/>
        </p:nvSpPr>
        <p:spPr>
          <a:xfrm>
            <a:off x="857665" y="755339"/>
            <a:ext cx="1645669" cy="53084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3000" b="1" spc="300" dirty="0">
                <a:latin typeface="Bebas" pitchFamily="2" charset="0"/>
                <a:ea typeface="210 맨발의청춘 L" panose="02020603020101020101" pitchFamily="18" charset="-127"/>
              </a:rPr>
              <a:t>Chap 2</a:t>
            </a:r>
            <a:endParaRPr lang="ko-KR" altLang="en-US" sz="3000" b="1" spc="300" dirty="0">
              <a:latin typeface="Bebas" pitchFamily="2" charset="0"/>
              <a:ea typeface="210 맨발의청춘 L" panose="02020603020101020101" pitchFamily="18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A9791EC7-D6F2-4EA2-ABF0-5F78CDF0F5CC}"/>
              </a:ext>
            </a:extLst>
          </p:cNvPr>
          <p:cNvCxnSpPr>
            <a:cxnSpLocks/>
          </p:cNvCxnSpPr>
          <p:nvPr/>
        </p:nvCxnSpPr>
        <p:spPr>
          <a:xfrm flipH="1">
            <a:off x="857666" y="1294657"/>
            <a:ext cx="1645669" cy="0"/>
          </a:xfrm>
          <a:prstGeom prst="line">
            <a:avLst/>
          </a:prstGeom>
          <a:ln w="28575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4ACF386-3E3C-4112-83C6-EE9BEF92EEEF}"/>
              </a:ext>
            </a:extLst>
          </p:cNvPr>
          <p:cNvSpPr txBox="1"/>
          <p:nvPr/>
        </p:nvSpPr>
        <p:spPr>
          <a:xfrm>
            <a:off x="2631063" y="828525"/>
            <a:ext cx="7379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OpenCV </a:t>
            </a:r>
            <a:r>
              <a:rPr lang="ko-KR" altLang="en-US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기본 클래스</a:t>
            </a:r>
            <a:r>
              <a:rPr lang="en-US" altLang="ko-KR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- 07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87438E5-75E6-4927-B94D-E449B79EE43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55" y="13801"/>
            <a:ext cx="706090" cy="7060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CA55905-B3E6-46D4-A738-D31D8736AEF3}"/>
              </a:ext>
            </a:extLst>
          </p:cNvPr>
          <p:cNvSpPr txBox="1"/>
          <p:nvPr/>
        </p:nvSpPr>
        <p:spPr>
          <a:xfrm>
            <a:off x="997767" y="1436793"/>
            <a:ext cx="10355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XML, YAML </a:t>
            </a:r>
            <a:r>
              <a:rPr lang="ko-KR" altLang="en-US" sz="28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파일 저장 및 읽기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36AA4D-13CC-4614-A082-1D51B7A5B6D4}"/>
              </a:ext>
            </a:extLst>
          </p:cNvPr>
          <p:cNvSpPr txBox="1"/>
          <p:nvPr/>
        </p:nvSpPr>
        <p:spPr>
          <a:xfrm>
            <a:off x="1191000" y="1960013"/>
            <a:ext cx="3780000" cy="461664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sz="14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//0258</a:t>
            </a:r>
            <a:endParaRPr lang="ko-KR" altLang="en-US" sz="1400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r>
              <a:rPr lang="en-US" altLang="ko-KR" sz="14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FileStorage</a:t>
            </a:r>
            <a:r>
              <a:rPr lang="en-US" altLang="ko-KR" sz="14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fs("test.xml", </a:t>
            </a:r>
            <a:r>
              <a:rPr lang="en-US" altLang="ko-KR" sz="14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FileStorage</a:t>
            </a:r>
            <a:r>
              <a:rPr lang="en-US" altLang="ko-KR" sz="14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::WRITE);</a:t>
            </a:r>
          </a:p>
          <a:p>
            <a:endParaRPr lang="ko-KR" altLang="en-US" sz="1400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r>
              <a:rPr lang="en-US" altLang="ko-KR" sz="14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time_t</a:t>
            </a:r>
            <a:r>
              <a:rPr lang="en-US" altLang="ko-KR" sz="14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date;</a:t>
            </a:r>
          </a:p>
          <a:p>
            <a:r>
              <a:rPr lang="en-US" altLang="ko-KR" sz="14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time(&amp;date);</a:t>
            </a:r>
          </a:p>
          <a:p>
            <a:r>
              <a:rPr lang="fr-FR" altLang="ko-KR" sz="14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fs &lt;&lt; "Date" &lt;&lt; asctime(localtime(&amp;date));</a:t>
            </a:r>
          </a:p>
          <a:p>
            <a:endParaRPr lang="ko-KR" altLang="en-US" sz="1400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r>
              <a:rPr lang="en-US" altLang="ko-KR" sz="14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fs &lt;&lt; "name" &lt;&lt; "KDK";</a:t>
            </a:r>
          </a:p>
          <a:p>
            <a:r>
              <a:rPr lang="en-US" altLang="ko-KR" sz="14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fs &lt;&lt; "age" &lt;&lt; 25;</a:t>
            </a:r>
          </a:p>
          <a:p>
            <a:endParaRPr lang="ko-KR" altLang="en-US" sz="1400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r>
              <a:rPr lang="en-US" altLang="ko-KR" sz="14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fs &lt;&lt; "Images" &lt;&lt; "[";</a:t>
            </a:r>
          </a:p>
          <a:p>
            <a:r>
              <a:rPr lang="en-US" altLang="ko-KR" sz="14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fs &lt;&lt; "Apple.jpg" &lt;&lt; "Banana.jpg" &lt;&lt; "Orange.jpg";</a:t>
            </a:r>
          </a:p>
          <a:p>
            <a:r>
              <a:rPr lang="en-US" altLang="ko-KR" sz="14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fs &lt;&lt; "]";</a:t>
            </a:r>
          </a:p>
          <a:p>
            <a:endParaRPr lang="ko-KR" altLang="en-US" sz="1400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r>
              <a:rPr lang="en-US" altLang="ko-KR" sz="14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fs &lt;&lt; "Box";</a:t>
            </a:r>
          </a:p>
          <a:p>
            <a:r>
              <a:rPr lang="en-US" altLang="ko-KR" sz="14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fs &lt;&lt; "{" &lt;&lt; "Left"&lt;&lt;100;</a:t>
            </a:r>
          </a:p>
          <a:p>
            <a:r>
              <a:rPr lang="en-US" altLang="ko-KR" sz="14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fs &lt;&lt; "Top" &lt;&lt; 200;</a:t>
            </a:r>
          </a:p>
          <a:p>
            <a:r>
              <a:rPr lang="en-US" altLang="ko-KR" sz="14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fs &lt;&lt; "Right" &lt;&lt; 300;</a:t>
            </a:r>
          </a:p>
          <a:p>
            <a:r>
              <a:rPr lang="en-US" altLang="ko-KR" sz="14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fs &lt;&lt; "Bottom" &lt;&lt; 400 &lt;&lt; "}";</a:t>
            </a:r>
          </a:p>
          <a:p>
            <a:endParaRPr lang="ko-KR" altLang="en-US" sz="1400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002CED-5F71-4839-A0D2-5654D694255C}"/>
              </a:ext>
            </a:extLst>
          </p:cNvPr>
          <p:cNvSpPr txBox="1"/>
          <p:nvPr/>
        </p:nvSpPr>
        <p:spPr>
          <a:xfrm>
            <a:off x="5916000" y="2110623"/>
            <a:ext cx="4860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int </a:t>
            </a:r>
            <a:r>
              <a:rPr lang="en-US" altLang="ko-KR" sz="14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arr</a:t>
            </a:r>
            <a:r>
              <a:rPr lang="en-US" altLang="ko-KR" sz="14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[] = { 1,2,3,4,5,6,7, 8,9 };</a:t>
            </a:r>
          </a:p>
          <a:p>
            <a:r>
              <a:rPr lang="en-US" altLang="ko-KR" sz="14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vector&lt;int&gt; V1(</a:t>
            </a:r>
            <a:r>
              <a:rPr lang="en-US" altLang="ko-KR" sz="14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arr</a:t>
            </a:r>
            <a:r>
              <a:rPr lang="en-US" altLang="ko-KR" sz="14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, </a:t>
            </a:r>
            <a:r>
              <a:rPr lang="en-US" altLang="ko-KR" sz="14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arr</a:t>
            </a:r>
            <a:r>
              <a:rPr lang="en-US" altLang="ko-KR" sz="14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+ </a:t>
            </a:r>
            <a:r>
              <a:rPr lang="en-US" altLang="ko-KR" sz="14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sizeof</a:t>
            </a:r>
            <a:r>
              <a:rPr lang="en-US" altLang="ko-KR" sz="14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(</a:t>
            </a:r>
            <a:r>
              <a:rPr lang="en-US" altLang="ko-KR" sz="14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arr</a:t>
            </a:r>
            <a:r>
              <a:rPr lang="en-US" altLang="ko-KR" sz="14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) / </a:t>
            </a:r>
            <a:r>
              <a:rPr lang="en-US" altLang="ko-KR" sz="14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sizeof</a:t>
            </a:r>
            <a:r>
              <a:rPr lang="en-US" altLang="ko-KR" sz="14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(</a:t>
            </a:r>
            <a:r>
              <a:rPr lang="en-US" altLang="ko-KR" sz="14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arr</a:t>
            </a:r>
            <a:r>
              <a:rPr lang="en-US" altLang="ko-KR" sz="14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[0]));</a:t>
            </a:r>
          </a:p>
          <a:p>
            <a:r>
              <a:rPr lang="en-US" altLang="ko-KR" sz="14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fs &lt;&lt; "V1" &lt;&lt; V1;</a:t>
            </a:r>
          </a:p>
          <a:p>
            <a:endParaRPr lang="ko-KR" altLang="en-US" sz="1400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r>
              <a:rPr lang="en-US" altLang="ko-KR" sz="14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Point2f </a:t>
            </a:r>
            <a:r>
              <a:rPr lang="en-US" altLang="ko-KR" sz="14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ptCenter</a:t>
            </a:r>
            <a:r>
              <a:rPr lang="en-US" altLang="ko-KR" sz="14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(256.0f, 256.0f);</a:t>
            </a:r>
          </a:p>
          <a:p>
            <a:r>
              <a:rPr lang="en-US" altLang="ko-KR" sz="14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float angle = 45;</a:t>
            </a:r>
          </a:p>
          <a:p>
            <a:r>
              <a:rPr lang="en-US" altLang="ko-KR" sz="14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double scale = 10.0;</a:t>
            </a:r>
          </a:p>
          <a:p>
            <a:r>
              <a:rPr lang="en-US" altLang="ko-KR" sz="14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fs &lt;&lt; "angle" &lt;&lt; angle;</a:t>
            </a:r>
          </a:p>
          <a:p>
            <a:r>
              <a:rPr lang="en-US" altLang="ko-KR" sz="14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fs &lt;&lt; "scale" &lt;&lt; scale;</a:t>
            </a:r>
          </a:p>
          <a:p>
            <a:r>
              <a:rPr lang="en-US" altLang="ko-KR" sz="14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fs &lt;&lt; "center" &lt;&lt; </a:t>
            </a:r>
            <a:r>
              <a:rPr lang="en-US" altLang="ko-KR" sz="14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ptCenter</a:t>
            </a:r>
            <a:r>
              <a:rPr lang="en-US" altLang="ko-KR" sz="14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;</a:t>
            </a:r>
          </a:p>
          <a:p>
            <a:endParaRPr lang="ko-KR" altLang="en-US" sz="1400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r>
              <a:rPr lang="fr-FR" altLang="ko-KR" sz="14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Mat matR = getRotationMatrix2D(ptCenter, angle, scale);</a:t>
            </a:r>
          </a:p>
          <a:p>
            <a:r>
              <a:rPr lang="en-US" altLang="ko-KR" sz="14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fs &lt;&lt; "</a:t>
            </a:r>
            <a:r>
              <a:rPr lang="en-US" altLang="ko-KR" sz="14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matR</a:t>
            </a:r>
            <a:r>
              <a:rPr lang="en-US" altLang="ko-KR" sz="14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" &lt;&lt; </a:t>
            </a:r>
            <a:r>
              <a:rPr lang="en-US" altLang="ko-KR" sz="14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matR</a:t>
            </a:r>
            <a:r>
              <a:rPr lang="en-US" altLang="ko-KR" sz="14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;</a:t>
            </a:r>
          </a:p>
          <a:p>
            <a:r>
              <a:rPr lang="en-US" altLang="ko-KR" sz="14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fs.release</a:t>
            </a:r>
            <a:r>
              <a:rPr lang="en-US" altLang="ko-KR" sz="14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();</a:t>
            </a:r>
            <a:endParaRPr lang="ko-KR" altLang="en-US" sz="1400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09865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0881C96E-05B2-4C99-845E-0ECC41D048A8}"/>
              </a:ext>
            </a:extLst>
          </p:cNvPr>
          <p:cNvSpPr/>
          <p:nvPr/>
        </p:nvSpPr>
        <p:spPr>
          <a:xfrm>
            <a:off x="997767" y="1963613"/>
            <a:ext cx="10358150" cy="4480387"/>
          </a:xfrm>
          <a:prstGeom prst="rect">
            <a:avLst/>
          </a:prstGeom>
          <a:solidFill>
            <a:srgbClr val="C0C0C0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제목 1">
            <a:extLst>
              <a:ext uri="{FF2B5EF4-FFF2-40B4-BE49-F238E27FC236}">
                <a16:creationId xmlns:a16="http://schemas.microsoft.com/office/drawing/2014/main" id="{CC2F9254-5BB3-4D66-AF46-80A0B6A6F0B9}"/>
              </a:ext>
            </a:extLst>
          </p:cNvPr>
          <p:cNvSpPr txBox="1">
            <a:spLocks/>
          </p:cNvSpPr>
          <p:nvPr/>
        </p:nvSpPr>
        <p:spPr>
          <a:xfrm>
            <a:off x="857666" y="-11115"/>
            <a:ext cx="1645669" cy="448381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500" spc="300" dirty="0">
                <a:latin typeface="Bebas" pitchFamily="2" charset="0"/>
              </a:rPr>
              <a:t>Open cv</a:t>
            </a:r>
            <a:endParaRPr lang="ko-KR" altLang="en-US" sz="2500" spc="300" dirty="0">
              <a:latin typeface="Bebas" pitchFamily="2" charset="0"/>
            </a:endParaRPr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53EC315C-D672-49C2-802C-E278FC127939}"/>
              </a:ext>
            </a:extLst>
          </p:cNvPr>
          <p:cNvSpPr txBox="1">
            <a:spLocks/>
          </p:cNvSpPr>
          <p:nvPr/>
        </p:nvSpPr>
        <p:spPr>
          <a:xfrm>
            <a:off x="857665" y="755339"/>
            <a:ext cx="1645669" cy="53084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3000" b="1" spc="300" dirty="0">
                <a:latin typeface="Bebas" pitchFamily="2" charset="0"/>
                <a:ea typeface="210 맨발의청춘 L" panose="02020603020101020101" pitchFamily="18" charset="-127"/>
              </a:rPr>
              <a:t>Chap 2</a:t>
            </a:r>
            <a:endParaRPr lang="ko-KR" altLang="en-US" sz="3000" b="1" spc="300" dirty="0">
              <a:latin typeface="Bebas" pitchFamily="2" charset="0"/>
              <a:ea typeface="210 맨발의청춘 L" panose="02020603020101020101" pitchFamily="18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A9791EC7-D6F2-4EA2-ABF0-5F78CDF0F5CC}"/>
              </a:ext>
            </a:extLst>
          </p:cNvPr>
          <p:cNvCxnSpPr>
            <a:cxnSpLocks/>
          </p:cNvCxnSpPr>
          <p:nvPr/>
        </p:nvCxnSpPr>
        <p:spPr>
          <a:xfrm flipH="1">
            <a:off x="857666" y="1294657"/>
            <a:ext cx="1645669" cy="0"/>
          </a:xfrm>
          <a:prstGeom prst="line">
            <a:avLst/>
          </a:prstGeom>
          <a:ln w="28575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4ACF386-3E3C-4112-83C6-EE9BEF92EEEF}"/>
              </a:ext>
            </a:extLst>
          </p:cNvPr>
          <p:cNvSpPr txBox="1"/>
          <p:nvPr/>
        </p:nvSpPr>
        <p:spPr>
          <a:xfrm>
            <a:off x="2631063" y="828525"/>
            <a:ext cx="7379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OpenCV </a:t>
            </a:r>
            <a:r>
              <a:rPr lang="ko-KR" altLang="en-US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기본 클래스</a:t>
            </a:r>
            <a:r>
              <a:rPr lang="en-US" altLang="ko-KR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- 07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87438E5-75E6-4927-B94D-E449B79EE43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55" y="13801"/>
            <a:ext cx="706090" cy="7060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CA55905-B3E6-46D4-A738-D31D8736AEF3}"/>
              </a:ext>
            </a:extLst>
          </p:cNvPr>
          <p:cNvSpPr txBox="1"/>
          <p:nvPr/>
        </p:nvSpPr>
        <p:spPr>
          <a:xfrm>
            <a:off x="997767" y="1436793"/>
            <a:ext cx="10355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XML, YAML </a:t>
            </a:r>
            <a:r>
              <a:rPr lang="ko-KR" altLang="en-US" sz="28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파일 저장 및 읽기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36AA4D-13CC-4614-A082-1D51B7A5B6D4}"/>
              </a:ext>
            </a:extLst>
          </p:cNvPr>
          <p:cNvSpPr txBox="1"/>
          <p:nvPr/>
        </p:nvSpPr>
        <p:spPr>
          <a:xfrm>
            <a:off x="1191000" y="1960013"/>
            <a:ext cx="3780000" cy="461664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sz="14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//0258</a:t>
            </a:r>
            <a:endParaRPr lang="ko-KR" altLang="en-US" sz="1400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r>
              <a:rPr lang="en-US" altLang="ko-KR" sz="14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FileStorage</a:t>
            </a:r>
            <a:r>
              <a:rPr lang="en-US" altLang="ko-KR" sz="14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fs("test.xml", </a:t>
            </a:r>
            <a:r>
              <a:rPr lang="en-US" altLang="ko-KR" sz="14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FileStorage</a:t>
            </a:r>
            <a:r>
              <a:rPr lang="en-US" altLang="ko-KR" sz="14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::WRITE);</a:t>
            </a:r>
          </a:p>
          <a:p>
            <a:endParaRPr lang="ko-KR" altLang="en-US" sz="1400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r>
              <a:rPr lang="en-US" altLang="ko-KR" sz="14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time_t</a:t>
            </a:r>
            <a:r>
              <a:rPr lang="en-US" altLang="ko-KR" sz="14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date;</a:t>
            </a:r>
          </a:p>
          <a:p>
            <a:r>
              <a:rPr lang="en-US" altLang="ko-KR" sz="14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time(&amp;date);</a:t>
            </a:r>
          </a:p>
          <a:p>
            <a:r>
              <a:rPr lang="fr-FR" altLang="ko-KR" sz="14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fs &lt;&lt; "Date" &lt;&lt; asctime(localtime(&amp;date));</a:t>
            </a:r>
          </a:p>
          <a:p>
            <a:endParaRPr lang="ko-KR" altLang="en-US" sz="1400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r>
              <a:rPr lang="en-US" altLang="ko-KR" sz="14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fs &lt;&lt; "name" &lt;&lt; "KDK";</a:t>
            </a:r>
          </a:p>
          <a:p>
            <a:r>
              <a:rPr lang="en-US" altLang="ko-KR" sz="14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fs &lt;&lt; "age" &lt;&lt; 25;</a:t>
            </a:r>
          </a:p>
          <a:p>
            <a:endParaRPr lang="ko-KR" altLang="en-US" sz="1400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r>
              <a:rPr lang="en-US" altLang="ko-KR" sz="14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fs &lt;&lt; "Images" &lt;&lt; "[";</a:t>
            </a:r>
          </a:p>
          <a:p>
            <a:r>
              <a:rPr lang="en-US" altLang="ko-KR" sz="14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fs &lt;&lt; "Apple.jpg" &lt;&lt; "Banana.jpg" &lt;&lt; "Orange.jpg";</a:t>
            </a:r>
          </a:p>
          <a:p>
            <a:r>
              <a:rPr lang="en-US" altLang="ko-KR" sz="14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fs &lt;&lt; "]";</a:t>
            </a:r>
          </a:p>
          <a:p>
            <a:endParaRPr lang="ko-KR" altLang="en-US" sz="1400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r>
              <a:rPr lang="en-US" altLang="ko-KR" sz="14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fs &lt;&lt; "Box";</a:t>
            </a:r>
          </a:p>
          <a:p>
            <a:r>
              <a:rPr lang="en-US" altLang="ko-KR" sz="14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fs &lt;&lt; "{" &lt;&lt; "Left"&lt;&lt;100;</a:t>
            </a:r>
          </a:p>
          <a:p>
            <a:r>
              <a:rPr lang="en-US" altLang="ko-KR" sz="14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fs &lt;&lt; "Top" &lt;&lt; 200;</a:t>
            </a:r>
          </a:p>
          <a:p>
            <a:r>
              <a:rPr lang="en-US" altLang="ko-KR" sz="14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fs &lt;&lt; "Right" &lt;&lt; 300;</a:t>
            </a:r>
          </a:p>
          <a:p>
            <a:r>
              <a:rPr lang="en-US" altLang="ko-KR" sz="14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fs &lt;&lt; "Bottom" &lt;&lt; 400 &lt;&lt; "}";</a:t>
            </a:r>
          </a:p>
          <a:p>
            <a:endParaRPr lang="ko-KR" altLang="en-US" sz="1400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002CED-5F71-4839-A0D2-5654D694255C}"/>
              </a:ext>
            </a:extLst>
          </p:cNvPr>
          <p:cNvSpPr txBox="1"/>
          <p:nvPr/>
        </p:nvSpPr>
        <p:spPr>
          <a:xfrm>
            <a:off x="5916000" y="2110623"/>
            <a:ext cx="4860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int </a:t>
            </a:r>
            <a:r>
              <a:rPr lang="en-US" altLang="ko-KR" sz="14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arr</a:t>
            </a:r>
            <a:r>
              <a:rPr lang="en-US" altLang="ko-KR" sz="14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[] = { 1,2,3,4,5,6,7, 8,9 };</a:t>
            </a:r>
          </a:p>
          <a:p>
            <a:r>
              <a:rPr lang="en-US" altLang="ko-KR" sz="14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vector&lt;int&gt; V1(</a:t>
            </a:r>
            <a:r>
              <a:rPr lang="en-US" altLang="ko-KR" sz="14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arr</a:t>
            </a:r>
            <a:r>
              <a:rPr lang="en-US" altLang="ko-KR" sz="14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, </a:t>
            </a:r>
            <a:r>
              <a:rPr lang="en-US" altLang="ko-KR" sz="14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arr</a:t>
            </a:r>
            <a:r>
              <a:rPr lang="en-US" altLang="ko-KR" sz="14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+ </a:t>
            </a:r>
            <a:r>
              <a:rPr lang="en-US" altLang="ko-KR" sz="14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sizeof</a:t>
            </a:r>
            <a:r>
              <a:rPr lang="en-US" altLang="ko-KR" sz="14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(</a:t>
            </a:r>
            <a:r>
              <a:rPr lang="en-US" altLang="ko-KR" sz="14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arr</a:t>
            </a:r>
            <a:r>
              <a:rPr lang="en-US" altLang="ko-KR" sz="14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) / </a:t>
            </a:r>
            <a:r>
              <a:rPr lang="en-US" altLang="ko-KR" sz="14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sizeof</a:t>
            </a:r>
            <a:r>
              <a:rPr lang="en-US" altLang="ko-KR" sz="14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(</a:t>
            </a:r>
            <a:r>
              <a:rPr lang="en-US" altLang="ko-KR" sz="14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arr</a:t>
            </a:r>
            <a:r>
              <a:rPr lang="en-US" altLang="ko-KR" sz="14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[0]));</a:t>
            </a:r>
          </a:p>
          <a:p>
            <a:r>
              <a:rPr lang="en-US" altLang="ko-KR" sz="14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fs &lt;&lt; "V1" &lt;&lt; V1;</a:t>
            </a:r>
          </a:p>
          <a:p>
            <a:endParaRPr lang="ko-KR" altLang="en-US" sz="1400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r>
              <a:rPr lang="en-US" altLang="ko-KR" sz="14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Point2f </a:t>
            </a:r>
            <a:r>
              <a:rPr lang="en-US" altLang="ko-KR" sz="14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ptCenter</a:t>
            </a:r>
            <a:r>
              <a:rPr lang="en-US" altLang="ko-KR" sz="14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(256.0f, 256.0f);</a:t>
            </a:r>
          </a:p>
          <a:p>
            <a:r>
              <a:rPr lang="en-US" altLang="ko-KR" sz="14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float angle = 45;</a:t>
            </a:r>
          </a:p>
          <a:p>
            <a:r>
              <a:rPr lang="en-US" altLang="ko-KR" sz="14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double scale = 10.0;</a:t>
            </a:r>
          </a:p>
          <a:p>
            <a:r>
              <a:rPr lang="en-US" altLang="ko-KR" sz="14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fs &lt;&lt; "angle" &lt;&lt; angle;</a:t>
            </a:r>
          </a:p>
          <a:p>
            <a:r>
              <a:rPr lang="en-US" altLang="ko-KR" sz="14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fs &lt;&lt; "scale" &lt;&lt; scale;</a:t>
            </a:r>
          </a:p>
          <a:p>
            <a:r>
              <a:rPr lang="en-US" altLang="ko-KR" sz="14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fs &lt;&lt; "center" &lt;&lt; </a:t>
            </a:r>
            <a:r>
              <a:rPr lang="en-US" altLang="ko-KR" sz="14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ptCenter</a:t>
            </a:r>
            <a:r>
              <a:rPr lang="en-US" altLang="ko-KR" sz="14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;</a:t>
            </a:r>
          </a:p>
          <a:p>
            <a:endParaRPr lang="ko-KR" altLang="en-US" sz="1400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r>
              <a:rPr lang="fr-FR" altLang="ko-KR" sz="14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Mat matR = getRotationMatrix2D(ptCenter, angle, scale);</a:t>
            </a:r>
          </a:p>
          <a:p>
            <a:r>
              <a:rPr lang="en-US" altLang="ko-KR" sz="14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fs &lt;&lt; "</a:t>
            </a:r>
            <a:r>
              <a:rPr lang="en-US" altLang="ko-KR" sz="14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matR</a:t>
            </a:r>
            <a:r>
              <a:rPr lang="en-US" altLang="ko-KR" sz="14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" &lt;&lt; </a:t>
            </a:r>
            <a:r>
              <a:rPr lang="en-US" altLang="ko-KR" sz="14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matR</a:t>
            </a:r>
            <a:r>
              <a:rPr lang="en-US" altLang="ko-KR" sz="14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;</a:t>
            </a:r>
          </a:p>
          <a:p>
            <a:r>
              <a:rPr lang="en-US" altLang="ko-KR" sz="14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fs.release</a:t>
            </a:r>
            <a:r>
              <a:rPr lang="en-US" altLang="ko-KR" sz="14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();</a:t>
            </a:r>
            <a:endParaRPr lang="ko-KR" altLang="en-US" sz="1400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endParaRPr lang="ko-KR" altLang="en-US" sz="1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9FF80CF-355B-48E7-8323-A1839C6057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181" b="43439"/>
          <a:stretch/>
        </p:blipFill>
        <p:spPr>
          <a:xfrm>
            <a:off x="-2680" y="2069475"/>
            <a:ext cx="12192000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006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0881C96E-05B2-4C99-845E-0ECC41D048A8}"/>
              </a:ext>
            </a:extLst>
          </p:cNvPr>
          <p:cNvSpPr/>
          <p:nvPr/>
        </p:nvSpPr>
        <p:spPr>
          <a:xfrm>
            <a:off x="997766" y="1963613"/>
            <a:ext cx="10813233" cy="4480387"/>
          </a:xfrm>
          <a:prstGeom prst="rect">
            <a:avLst/>
          </a:prstGeom>
          <a:solidFill>
            <a:srgbClr val="C0C0C0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제목 1">
            <a:extLst>
              <a:ext uri="{FF2B5EF4-FFF2-40B4-BE49-F238E27FC236}">
                <a16:creationId xmlns:a16="http://schemas.microsoft.com/office/drawing/2014/main" id="{CC2F9254-5BB3-4D66-AF46-80A0B6A6F0B9}"/>
              </a:ext>
            </a:extLst>
          </p:cNvPr>
          <p:cNvSpPr txBox="1">
            <a:spLocks/>
          </p:cNvSpPr>
          <p:nvPr/>
        </p:nvSpPr>
        <p:spPr>
          <a:xfrm>
            <a:off x="857666" y="-11115"/>
            <a:ext cx="1645669" cy="448381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500" spc="300" dirty="0">
                <a:latin typeface="Bebas" pitchFamily="2" charset="0"/>
              </a:rPr>
              <a:t>Open cv</a:t>
            </a:r>
            <a:endParaRPr lang="ko-KR" altLang="en-US" sz="2500" spc="300" dirty="0">
              <a:latin typeface="Bebas" pitchFamily="2" charset="0"/>
            </a:endParaRPr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53EC315C-D672-49C2-802C-E278FC127939}"/>
              </a:ext>
            </a:extLst>
          </p:cNvPr>
          <p:cNvSpPr txBox="1">
            <a:spLocks/>
          </p:cNvSpPr>
          <p:nvPr/>
        </p:nvSpPr>
        <p:spPr>
          <a:xfrm>
            <a:off x="857665" y="755339"/>
            <a:ext cx="1645669" cy="53084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3000" b="1" spc="300" dirty="0">
                <a:latin typeface="Bebas" pitchFamily="2" charset="0"/>
                <a:ea typeface="210 맨발의청춘 L" panose="02020603020101020101" pitchFamily="18" charset="-127"/>
              </a:rPr>
              <a:t>Chap 2</a:t>
            </a:r>
            <a:endParaRPr lang="ko-KR" altLang="en-US" sz="3000" b="1" spc="300" dirty="0">
              <a:latin typeface="Bebas" pitchFamily="2" charset="0"/>
              <a:ea typeface="210 맨발의청춘 L" panose="02020603020101020101" pitchFamily="18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A9791EC7-D6F2-4EA2-ABF0-5F78CDF0F5CC}"/>
              </a:ext>
            </a:extLst>
          </p:cNvPr>
          <p:cNvCxnSpPr>
            <a:cxnSpLocks/>
          </p:cNvCxnSpPr>
          <p:nvPr/>
        </p:nvCxnSpPr>
        <p:spPr>
          <a:xfrm flipH="1">
            <a:off x="857666" y="1294657"/>
            <a:ext cx="1645669" cy="0"/>
          </a:xfrm>
          <a:prstGeom prst="line">
            <a:avLst/>
          </a:prstGeom>
          <a:ln w="28575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4ACF386-3E3C-4112-83C6-EE9BEF92EEEF}"/>
              </a:ext>
            </a:extLst>
          </p:cNvPr>
          <p:cNvSpPr txBox="1"/>
          <p:nvPr/>
        </p:nvSpPr>
        <p:spPr>
          <a:xfrm>
            <a:off x="2631063" y="828525"/>
            <a:ext cx="7379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OpenCV </a:t>
            </a:r>
            <a:r>
              <a:rPr lang="ko-KR" altLang="en-US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기본 클래스</a:t>
            </a:r>
            <a:r>
              <a:rPr lang="en-US" altLang="ko-KR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- 07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87438E5-75E6-4927-B94D-E449B79EE43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55" y="13801"/>
            <a:ext cx="706090" cy="7060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CA55905-B3E6-46D4-A738-D31D8736AEF3}"/>
              </a:ext>
            </a:extLst>
          </p:cNvPr>
          <p:cNvSpPr txBox="1"/>
          <p:nvPr/>
        </p:nvSpPr>
        <p:spPr>
          <a:xfrm>
            <a:off x="997767" y="1436793"/>
            <a:ext cx="10355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XML, YAML </a:t>
            </a:r>
            <a:r>
              <a:rPr lang="ko-KR" altLang="en-US" sz="28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파일 저장 및 읽기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36AA4D-13CC-4614-A082-1D51B7A5B6D4}"/>
              </a:ext>
            </a:extLst>
          </p:cNvPr>
          <p:cNvSpPr txBox="1"/>
          <p:nvPr/>
        </p:nvSpPr>
        <p:spPr>
          <a:xfrm>
            <a:off x="1191000" y="1960013"/>
            <a:ext cx="3780000" cy="433965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//0259</a:t>
            </a:r>
            <a:endParaRPr lang="ko-KR" altLang="en-US" sz="1200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FileStorage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fs("test.xml", 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FileStorage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::READ);</a:t>
            </a:r>
          </a:p>
          <a:p>
            <a:endParaRPr lang="ko-KR" altLang="en-US" sz="1200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if (!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fs.isOpened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()) {</a:t>
            </a:r>
          </a:p>
          <a:p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cerr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&lt;&lt; "The File is not 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oppend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! FAIL" &lt;&lt; 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endl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;</a:t>
            </a:r>
          </a:p>
          <a:p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return 1;</a:t>
            </a:r>
          </a:p>
          <a:p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}</a:t>
            </a:r>
            <a:endParaRPr lang="ko-KR" altLang="en-US" sz="1200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string date;</a:t>
            </a:r>
          </a:p>
          <a:p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fs["Date"] &gt;&gt; date;</a:t>
            </a:r>
          </a:p>
          <a:p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cout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&lt;&lt; "Date:" &lt;&lt; date &lt;&lt; 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endl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;</a:t>
            </a:r>
          </a:p>
          <a:p>
            <a:endParaRPr lang="ko-KR" altLang="en-US" sz="1200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string 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sName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;</a:t>
            </a:r>
          </a:p>
          <a:p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fs["name"] &gt;&gt; 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sName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;</a:t>
            </a:r>
          </a:p>
          <a:p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cout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&lt;&lt; "name:" &lt;&lt; 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sName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&lt;&lt; 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endl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;</a:t>
            </a:r>
          </a:p>
          <a:p>
            <a:endParaRPr lang="ko-KR" altLang="en-US" sz="1200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int 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nAge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;</a:t>
            </a:r>
          </a:p>
          <a:p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fs["age"] &gt;&gt; 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nAge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;</a:t>
            </a:r>
          </a:p>
          <a:p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cout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&lt;&lt;"age:" &lt;&lt; 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nAge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&lt;&lt; 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endl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;</a:t>
            </a:r>
          </a:p>
          <a:p>
            <a:endParaRPr lang="en-US" altLang="ko-KR" sz="1200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float 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fAngle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;</a:t>
            </a:r>
          </a:p>
          <a:p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fs["angle"] &gt;&gt; 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fAngle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;</a:t>
            </a:r>
          </a:p>
          <a:p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cout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&lt;&lt; "angle:" &lt;&lt; 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fAngle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&lt;&lt; 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endl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;</a:t>
            </a:r>
          </a:p>
          <a:p>
            <a:endParaRPr lang="ko-KR" altLang="en-US" sz="1200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002CED-5F71-4839-A0D2-5654D694255C}"/>
              </a:ext>
            </a:extLst>
          </p:cNvPr>
          <p:cNvSpPr txBox="1"/>
          <p:nvPr/>
        </p:nvSpPr>
        <p:spPr>
          <a:xfrm>
            <a:off x="4611000" y="1965096"/>
            <a:ext cx="48600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double 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dScale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;</a:t>
            </a:r>
          </a:p>
          <a:p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fs["scale"] &gt;&gt; 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dScale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;</a:t>
            </a:r>
          </a:p>
          <a:p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cout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&lt;&lt; "scale:" &lt;&lt; 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dScale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&lt;&lt; 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endl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;</a:t>
            </a:r>
          </a:p>
          <a:p>
            <a:endParaRPr lang="ko-KR" altLang="en-US" sz="1200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Point 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ptCenter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;</a:t>
            </a:r>
          </a:p>
          <a:p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fs["center"] &gt;&gt; 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ptCenter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;</a:t>
            </a:r>
          </a:p>
          <a:p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cout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&lt;&lt; "center:" &lt;&lt; 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ptCenter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&lt;&lt; 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endl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;</a:t>
            </a:r>
          </a:p>
          <a:p>
            <a:endParaRPr lang="ko-KR" altLang="en-US" sz="1200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FileNode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node = fs["Images"];</a:t>
            </a:r>
          </a:p>
          <a:p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if (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node.type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() != 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FileNode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::SEQ) {</a:t>
            </a:r>
          </a:p>
          <a:p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cerr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&lt;&lt; "It is not a 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sequnce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! FAIL" &lt;&lt; 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endl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;</a:t>
            </a:r>
          </a:p>
          <a:p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return 1;</a:t>
            </a:r>
          </a:p>
          <a:p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}</a:t>
            </a:r>
            <a:endParaRPr lang="ko-KR" altLang="en-US" sz="1200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endParaRPr lang="en-US" altLang="ko-KR" sz="1200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cout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&lt;&lt; "node[0]:"&lt;&lt;(string)node[0] &lt;&lt; 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endl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;</a:t>
            </a:r>
          </a:p>
          <a:p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cout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&lt;&lt; "node[1]:" &lt;&lt; (string)node[1] &lt;&lt; 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endl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;</a:t>
            </a:r>
          </a:p>
          <a:p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cout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&lt;&lt; "node[2]:" &lt;&lt; (string)node[2] &lt;&lt; 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endl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;</a:t>
            </a:r>
          </a:p>
          <a:p>
            <a:endParaRPr lang="ko-KR" altLang="en-US" sz="1200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cout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&lt;&lt; node.name() &lt;&lt; "=[";</a:t>
            </a:r>
          </a:p>
          <a:p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FileNodeIterator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it;</a:t>
            </a:r>
          </a:p>
          <a:p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for (it = 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node.begin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(); it != 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node.end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(); it++) {</a:t>
            </a:r>
          </a:p>
          <a:p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cout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&lt;&lt; (string)*it &lt;&lt; ";";</a:t>
            </a:r>
          </a:p>
          <a:p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}</a:t>
            </a:r>
            <a:endParaRPr lang="ko-KR" altLang="en-US" sz="1200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cout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&lt;&lt; "]" &lt;&lt; 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endl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&lt;&lt; 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endl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;</a:t>
            </a:r>
          </a:p>
          <a:p>
            <a:endParaRPr lang="ko-KR" altLang="en-US" sz="1200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42DD16-AB2F-40BB-8B16-E745561BC17C}"/>
              </a:ext>
            </a:extLst>
          </p:cNvPr>
          <p:cNvSpPr txBox="1"/>
          <p:nvPr/>
        </p:nvSpPr>
        <p:spPr>
          <a:xfrm>
            <a:off x="7941000" y="1960013"/>
            <a:ext cx="3870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node = fs["Box"];</a:t>
            </a:r>
          </a:p>
          <a:p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if (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node.type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() != 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FileNode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::MAP) {</a:t>
            </a:r>
          </a:p>
          <a:p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cerr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&lt;&lt; "It is not a mapping! FAIL" &lt;&lt; 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endl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;</a:t>
            </a:r>
          </a:p>
          <a:p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return 1;</a:t>
            </a:r>
          </a:p>
          <a:p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}</a:t>
            </a:r>
            <a:endParaRPr lang="ko-KR" altLang="en-US" sz="1200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cout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&lt;&lt; node.name() &lt;&lt; "={";</a:t>
            </a:r>
          </a:p>
          <a:p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cout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&lt;&lt; "Left:" &lt;&lt; (int)(node["Left"]) &lt;&lt; ";";</a:t>
            </a:r>
          </a:p>
          <a:p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cout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&lt;&lt; "Top:" &lt;&lt; (int)(node["Top"]) &lt;&lt; ";";</a:t>
            </a:r>
          </a:p>
          <a:p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cout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&lt;&lt; "Right:" &lt;&lt; (int)(node["Right"]) &lt;&lt; ";";</a:t>
            </a:r>
          </a:p>
          <a:p>
            <a:r>
              <a:rPr lang="sv-SE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cout &lt;&lt; "Bottom:" &lt;&lt; (int)(node["Bottom"]) &lt;&lt; ";";</a:t>
            </a:r>
          </a:p>
          <a:p>
            <a:endParaRPr lang="ko-KR" altLang="en-US" sz="1200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vector&lt;int&gt; V1;</a:t>
            </a:r>
          </a:p>
          <a:p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fs["V1"] &gt;&gt; V1;</a:t>
            </a:r>
          </a:p>
          <a:p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cout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&lt;&lt; fs["V1"].name() &lt;&lt; ":" &lt;&lt; (Mat)V1 &lt;&lt; 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endl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&lt;&lt; 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endl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;</a:t>
            </a:r>
          </a:p>
          <a:p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Mat 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matR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;</a:t>
            </a:r>
          </a:p>
          <a:p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fs["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matR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"] &gt;&gt; 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matR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;</a:t>
            </a:r>
          </a:p>
          <a:p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cout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&lt;&lt; fs["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matR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"].name() &lt;&lt; ":" &lt;&lt; 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matR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&lt;&lt; 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endl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&lt;&lt; 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endl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;</a:t>
            </a:r>
          </a:p>
          <a:p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fs.release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();*/</a:t>
            </a:r>
            <a:endParaRPr lang="ko-KR" altLang="en-US" sz="1200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427926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0881C96E-05B2-4C99-845E-0ECC41D048A8}"/>
              </a:ext>
            </a:extLst>
          </p:cNvPr>
          <p:cNvSpPr/>
          <p:nvPr/>
        </p:nvSpPr>
        <p:spPr>
          <a:xfrm>
            <a:off x="997766" y="1963613"/>
            <a:ext cx="10813233" cy="4480387"/>
          </a:xfrm>
          <a:prstGeom prst="rect">
            <a:avLst/>
          </a:prstGeom>
          <a:solidFill>
            <a:srgbClr val="C0C0C0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제목 1">
            <a:extLst>
              <a:ext uri="{FF2B5EF4-FFF2-40B4-BE49-F238E27FC236}">
                <a16:creationId xmlns:a16="http://schemas.microsoft.com/office/drawing/2014/main" id="{CC2F9254-5BB3-4D66-AF46-80A0B6A6F0B9}"/>
              </a:ext>
            </a:extLst>
          </p:cNvPr>
          <p:cNvSpPr txBox="1">
            <a:spLocks/>
          </p:cNvSpPr>
          <p:nvPr/>
        </p:nvSpPr>
        <p:spPr>
          <a:xfrm>
            <a:off x="857666" y="-11115"/>
            <a:ext cx="1645669" cy="448381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500" spc="300" dirty="0">
                <a:latin typeface="Bebas" pitchFamily="2" charset="0"/>
              </a:rPr>
              <a:t>Open cv</a:t>
            </a:r>
            <a:endParaRPr lang="ko-KR" altLang="en-US" sz="2500" spc="300" dirty="0">
              <a:latin typeface="Bebas" pitchFamily="2" charset="0"/>
            </a:endParaRPr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53EC315C-D672-49C2-802C-E278FC127939}"/>
              </a:ext>
            </a:extLst>
          </p:cNvPr>
          <p:cNvSpPr txBox="1">
            <a:spLocks/>
          </p:cNvSpPr>
          <p:nvPr/>
        </p:nvSpPr>
        <p:spPr>
          <a:xfrm>
            <a:off x="857665" y="755339"/>
            <a:ext cx="1645669" cy="53084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3000" b="1" spc="300" dirty="0">
                <a:latin typeface="Bebas" pitchFamily="2" charset="0"/>
                <a:ea typeface="210 맨발의청춘 L" panose="02020603020101020101" pitchFamily="18" charset="-127"/>
              </a:rPr>
              <a:t>Chap 2</a:t>
            </a:r>
            <a:endParaRPr lang="ko-KR" altLang="en-US" sz="3000" b="1" spc="300" dirty="0">
              <a:latin typeface="Bebas" pitchFamily="2" charset="0"/>
              <a:ea typeface="210 맨발의청춘 L" panose="02020603020101020101" pitchFamily="18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A9791EC7-D6F2-4EA2-ABF0-5F78CDF0F5CC}"/>
              </a:ext>
            </a:extLst>
          </p:cNvPr>
          <p:cNvCxnSpPr>
            <a:cxnSpLocks/>
          </p:cNvCxnSpPr>
          <p:nvPr/>
        </p:nvCxnSpPr>
        <p:spPr>
          <a:xfrm flipH="1">
            <a:off x="857666" y="1294657"/>
            <a:ext cx="1645669" cy="0"/>
          </a:xfrm>
          <a:prstGeom prst="line">
            <a:avLst/>
          </a:prstGeom>
          <a:ln w="28575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4ACF386-3E3C-4112-83C6-EE9BEF92EEEF}"/>
              </a:ext>
            </a:extLst>
          </p:cNvPr>
          <p:cNvSpPr txBox="1"/>
          <p:nvPr/>
        </p:nvSpPr>
        <p:spPr>
          <a:xfrm>
            <a:off x="2631063" y="828525"/>
            <a:ext cx="7379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OpenCV </a:t>
            </a:r>
            <a:r>
              <a:rPr lang="ko-KR" altLang="en-US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기본 클래스</a:t>
            </a:r>
            <a:r>
              <a:rPr lang="en-US" altLang="ko-KR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- 07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87438E5-75E6-4927-B94D-E449B79EE43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55" y="13801"/>
            <a:ext cx="706090" cy="7060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CA55905-B3E6-46D4-A738-D31D8736AEF3}"/>
              </a:ext>
            </a:extLst>
          </p:cNvPr>
          <p:cNvSpPr txBox="1"/>
          <p:nvPr/>
        </p:nvSpPr>
        <p:spPr>
          <a:xfrm>
            <a:off x="997767" y="1436793"/>
            <a:ext cx="10355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XML, YAML </a:t>
            </a:r>
            <a:r>
              <a:rPr lang="ko-KR" altLang="en-US" sz="28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파일 저장 및 읽기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36AA4D-13CC-4614-A082-1D51B7A5B6D4}"/>
              </a:ext>
            </a:extLst>
          </p:cNvPr>
          <p:cNvSpPr txBox="1"/>
          <p:nvPr/>
        </p:nvSpPr>
        <p:spPr>
          <a:xfrm>
            <a:off x="1191000" y="1960013"/>
            <a:ext cx="3780000" cy="433965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//0259</a:t>
            </a:r>
            <a:endParaRPr lang="ko-KR" altLang="en-US" sz="1200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FileStorage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fs("test.xml", 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FileStorage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::READ);</a:t>
            </a:r>
          </a:p>
          <a:p>
            <a:endParaRPr lang="ko-KR" altLang="en-US" sz="1200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if (!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fs.isOpened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()) {</a:t>
            </a:r>
          </a:p>
          <a:p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cerr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&lt;&lt; "The File is not 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oppend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! FAIL" &lt;&lt; 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endl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;</a:t>
            </a:r>
          </a:p>
          <a:p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return 1;</a:t>
            </a:r>
          </a:p>
          <a:p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}</a:t>
            </a:r>
            <a:endParaRPr lang="ko-KR" altLang="en-US" sz="1200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string date;</a:t>
            </a:r>
          </a:p>
          <a:p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fs["Date"] &gt;&gt; date;</a:t>
            </a:r>
          </a:p>
          <a:p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cout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&lt;&lt; "Date:" &lt;&lt; date &lt;&lt; 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endl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;</a:t>
            </a:r>
          </a:p>
          <a:p>
            <a:endParaRPr lang="ko-KR" altLang="en-US" sz="1200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string 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sName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;</a:t>
            </a:r>
          </a:p>
          <a:p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fs["name"] &gt;&gt; 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sName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;</a:t>
            </a:r>
          </a:p>
          <a:p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cout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&lt;&lt; "name:" &lt;&lt; 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sName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&lt;&lt; 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endl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;</a:t>
            </a:r>
          </a:p>
          <a:p>
            <a:endParaRPr lang="ko-KR" altLang="en-US" sz="1200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int 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nAge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;</a:t>
            </a:r>
          </a:p>
          <a:p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fs["age"] &gt;&gt; 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nAge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;</a:t>
            </a:r>
          </a:p>
          <a:p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cout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&lt;&lt;"age:" &lt;&lt; 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nAge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&lt;&lt; 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endl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;</a:t>
            </a:r>
          </a:p>
          <a:p>
            <a:endParaRPr lang="en-US" altLang="ko-KR" sz="1200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float 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fAngle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;</a:t>
            </a:r>
          </a:p>
          <a:p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fs["angle"] &gt;&gt; 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fAngle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;</a:t>
            </a:r>
          </a:p>
          <a:p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cout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&lt;&lt; "angle:" &lt;&lt; 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fAngle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&lt;&lt; 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endl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;</a:t>
            </a:r>
          </a:p>
          <a:p>
            <a:endParaRPr lang="ko-KR" altLang="en-US" sz="1200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002CED-5F71-4839-A0D2-5654D694255C}"/>
              </a:ext>
            </a:extLst>
          </p:cNvPr>
          <p:cNvSpPr txBox="1"/>
          <p:nvPr/>
        </p:nvSpPr>
        <p:spPr>
          <a:xfrm>
            <a:off x="4611000" y="1965096"/>
            <a:ext cx="48600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double 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dScale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;</a:t>
            </a:r>
          </a:p>
          <a:p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fs["scale"] &gt;&gt; 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dScale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;</a:t>
            </a:r>
          </a:p>
          <a:p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cout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&lt;&lt; "scale:" &lt;&lt; 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dScale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&lt;&lt; 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endl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;</a:t>
            </a:r>
          </a:p>
          <a:p>
            <a:endParaRPr lang="ko-KR" altLang="en-US" sz="1200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Point 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ptCenter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;</a:t>
            </a:r>
          </a:p>
          <a:p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fs["center"] &gt;&gt; 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ptCenter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;</a:t>
            </a:r>
          </a:p>
          <a:p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cout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&lt;&lt; "center:" &lt;&lt; 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ptCenter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&lt;&lt; 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endl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;</a:t>
            </a:r>
          </a:p>
          <a:p>
            <a:endParaRPr lang="ko-KR" altLang="en-US" sz="1200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FileNode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node = fs["Images"];</a:t>
            </a:r>
          </a:p>
          <a:p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if (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node.type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() != 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FileNode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::SEQ) {</a:t>
            </a:r>
          </a:p>
          <a:p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cerr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&lt;&lt; "It is not a 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sequnce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! FAIL" &lt;&lt; 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endl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;</a:t>
            </a:r>
          </a:p>
          <a:p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return 1;</a:t>
            </a:r>
          </a:p>
          <a:p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}</a:t>
            </a:r>
            <a:endParaRPr lang="ko-KR" altLang="en-US" sz="1200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endParaRPr lang="en-US" altLang="ko-KR" sz="1200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cout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&lt;&lt; "node[0]:"&lt;&lt;(string)node[0] &lt;&lt; 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endl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;</a:t>
            </a:r>
          </a:p>
          <a:p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cout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&lt;&lt; "node[1]:" &lt;&lt; (string)node[1] &lt;&lt; 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endl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;</a:t>
            </a:r>
          </a:p>
          <a:p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cout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&lt;&lt; "node[2]:" &lt;&lt; (string)node[2] &lt;&lt; 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endl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;</a:t>
            </a:r>
          </a:p>
          <a:p>
            <a:endParaRPr lang="ko-KR" altLang="en-US" sz="1200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cout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&lt;&lt; node.name() &lt;&lt; "=[";</a:t>
            </a:r>
          </a:p>
          <a:p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FileNodeIterator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it;</a:t>
            </a:r>
          </a:p>
          <a:p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for (it = 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node.begin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(); it != 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node.end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(); it++) {</a:t>
            </a:r>
          </a:p>
          <a:p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cout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&lt;&lt; (string)*it &lt;&lt; ";";</a:t>
            </a:r>
          </a:p>
          <a:p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}</a:t>
            </a:r>
            <a:endParaRPr lang="ko-KR" altLang="en-US" sz="1200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cout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&lt;&lt; "]" &lt;&lt; 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endl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&lt;&lt; 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endl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;</a:t>
            </a:r>
          </a:p>
          <a:p>
            <a:endParaRPr lang="ko-KR" altLang="en-US" sz="1200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42DD16-AB2F-40BB-8B16-E745561BC17C}"/>
              </a:ext>
            </a:extLst>
          </p:cNvPr>
          <p:cNvSpPr txBox="1"/>
          <p:nvPr/>
        </p:nvSpPr>
        <p:spPr>
          <a:xfrm>
            <a:off x="7941000" y="1960013"/>
            <a:ext cx="3870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node = fs["Box"];</a:t>
            </a:r>
          </a:p>
          <a:p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if (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node.type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() != 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FileNode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::MAP) {</a:t>
            </a:r>
          </a:p>
          <a:p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cerr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&lt;&lt; "It is not a mapping! FAIL" &lt;&lt; 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endl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;</a:t>
            </a:r>
          </a:p>
          <a:p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return 1;</a:t>
            </a:r>
          </a:p>
          <a:p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}</a:t>
            </a:r>
            <a:endParaRPr lang="ko-KR" altLang="en-US" sz="1200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cout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&lt;&lt; node.name() &lt;&lt; "={";</a:t>
            </a:r>
          </a:p>
          <a:p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cout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&lt;&lt; "Left:" &lt;&lt; (int)(node["Left"]) &lt;&lt; ";";</a:t>
            </a:r>
          </a:p>
          <a:p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cout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&lt;&lt; "Top:" &lt;&lt; (int)(node["Top"]) &lt;&lt; ";";</a:t>
            </a:r>
          </a:p>
          <a:p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cout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&lt;&lt; "Right:" &lt;&lt; (int)(node["Right"]) &lt;&lt; ";";</a:t>
            </a:r>
          </a:p>
          <a:p>
            <a:r>
              <a:rPr lang="sv-SE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cout &lt;&lt; "Bottom:" &lt;&lt; (int)(node["Bottom"]) &lt;&lt; ";";</a:t>
            </a:r>
          </a:p>
          <a:p>
            <a:endParaRPr lang="ko-KR" altLang="en-US" sz="1200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vector&lt;int&gt; V1;</a:t>
            </a:r>
          </a:p>
          <a:p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fs["V1"] &gt;&gt; V1;</a:t>
            </a:r>
          </a:p>
          <a:p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cout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&lt;&lt; fs["V1"].name() &lt;&lt; ":" &lt;&lt; (Mat)V1 &lt;&lt; 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endl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&lt;&lt; 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endl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;</a:t>
            </a:r>
          </a:p>
          <a:p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Mat 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matR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;</a:t>
            </a:r>
          </a:p>
          <a:p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fs["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matR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"] &gt;&gt; 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matR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;</a:t>
            </a:r>
          </a:p>
          <a:p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cout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&lt;&lt; fs["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matR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"].name() &lt;&lt; ":" &lt;&lt; 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matR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&lt;&lt; 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endl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&lt;&lt; </a:t>
            </a:r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endl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;</a:t>
            </a:r>
          </a:p>
          <a:p>
            <a:r>
              <a:rPr lang="en-US" altLang="ko-KR" sz="12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fs.release</a:t>
            </a:r>
            <a:r>
              <a:rPr lang="en-US" altLang="ko-KR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();*/</a:t>
            </a:r>
            <a:endParaRPr lang="ko-KR" altLang="en-US" sz="1200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endParaRPr lang="ko-KR" altLang="en-US" sz="12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6B34785-80DE-4ADB-99A2-EC3C37A824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904" t="14763" r="27611" b="25898"/>
          <a:stretch/>
        </p:blipFill>
        <p:spPr>
          <a:xfrm>
            <a:off x="2534382" y="1975914"/>
            <a:ext cx="7740000" cy="406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017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0881C96E-05B2-4C99-845E-0ECC41D048A8}"/>
              </a:ext>
            </a:extLst>
          </p:cNvPr>
          <p:cNvSpPr/>
          <p:nvPr/>
        </p:nvSpPr>
        <p:spPr>
          <a:xfrm>
            <a:off x="997767" y="1963613"/>
            <a:ext cx="10358150" cy="4480387"/>
          </a:xfrm>
          <a:prstGeom prst="rect">
            <a:avLst/>
          </a:prstGeom>
          <a:solidFill>
            <a:srgbClr val="C0C0C0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제목 1">
            <a:extLst>
              <a:ext uri="{FF2B5EF4-FFF2-40B4-BE49-F238E27FC236}">
                <a16:creationId xmlns:a16="http://schemas.microsoft.com/office/drawing/2014/main" id="{CC2F9254-5BB3-4D66-AF46-80A0B6A6F0B9}"/>
              </a:ext>
            </a:extLst>
          </p:cNvPr>
          <p:cNvSpPr txBox="1">
            <a:spLocks/>
          </p:cNvSpPr>
          <p:nvPr/>
        </p:nvSpPr>
        <p:spPr>
          <a:xfrm>
            <a:off x="857666" y="-11115"/>
            <a:ext cx="1645669" cy="448381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500" spc="300" dirty="0">
                <a:latin typeface="Bebas" pitchFamily="2" charset="0"/>
              </a:rPr>
              <a:t>Open cv</a:t>
            </a:r>
            <a:endParaRPr lang="ko-KR" altLang="en-US" sz="2500" spc="300" dirty="0">
              <a:latin typeface="Bebas" pitchFamily="2" charset="0"/>
            </a:endParaRPr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53EC315C-D672-49C2-802C-E278FC127939}"/>
              </a:ext>
            </a:extLst>
          </p:cNvPr>
          <p:cNvSpPr txBox="1">
            <a:spLocks/>
          </p:cNvSpPr>
          <p:nvPr/>
        </p:nvSpPr>
        <p:spPr>
          <a:xfrm>
            <a:off x="857665" y="755339"/>
            <a:ext cx="1645669" cy="53084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3000" b="1" spc="300" dirty="0">
                <a:latin typeface="Bebas" pitchFamily="2" charset="0"/>
                <a:ea typeface="210 맨발의청춘 L" panose="02020603020101020101" pitchFamily="18" charset="-127"/>
              </a:rPr>
              <a:t>Chap 2</a:t>
            </a:r>
            <a:endParaRPr lang="ko-KR" altLang="en-US" sz="3000" b="1" spc="300" dirty="0">
              <a:latin typeface="Bebas" pitchFamily="2" charset="0"/>
              <a:ea typeface="210 맨발의청춘 L" panose="02020603020101020101" pitchFamily="18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A9791EC7-D6F2-4EA2-ABF0-5F78CDF0F5CC}"/>
              </a:ext>
            </a:extLst>
          </p:cNvPr>
          <p:cNvCxnSpPr>
            <a:cxnSpLocks/>
          </p:cNvCxnSpPr>
          <p:nvPr/>
        </p:nvCxnSpPr>
        <p:spPr>
          <a:xfrm flipH="1">
            <a:off x="857666" y="1294657"/>
            <a:ext cx="1645669" cy="0"/>
          </a:xfrm>
          <a:prstGeom prst="line">
            <a:avLst/>
          </a:prstGeom>
          <a:ln w="28575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4ACF386-3E3C-4112-83C6-EE9BEF92EEEF}"/>
              </a:ext>
            </a:extLst>
          </p:cNvPr>
          <p:cNvSpPr txBox="1"/>
          <p:nvPr/>
        </p:nvSpPr>
        <p:spPr>
          <a:xfrm>
            <a:off x="2631063" y="828525"/>
            <a:ext cx="7379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OpenCV </a:t>
            </a:r>
            <a:r>
              <a:rPr lang="ko-KR" altLang="en-US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기본 클래스</a:t>
            </a:r>
            <a:r>
              <a:rPr lang="en-US" altLang="ko-KR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- 08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87438E5-75E6-4927-B94D-E449B79EE43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55" y="13801"/>
            <a:ext cx="706090" cy="7060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CA55905-B3E6-46D4-A738-D31D8736AEF3}"/>
              </a:ext>
            </a:extLst>
          </p:cNvPr>
          <p:cNvSpPr txBox="1"/>
          <p:nvPr/>
        </p:nvSpPr>
        <p:spPr>
          <a:xfrm>
            <a:off x="997767" y="1436793"/>
            <a:ext cx="10355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saturate_cast</a:t>
            </a:r>
            <a:r>
              <a:rPr lang="ko-KR" altLang="en-US" sz="28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와 예외처리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178B4D-3FA2-41E8-B1B7-E00CCF1D6CD0}"/>
              </a:ext>
            </a:extLst>
          </p:cNvPr>
          <p:cNvSpPr txBox="1"/>
          <p:nvPr/>
        </p:nvSpPr>
        <p:spPr>
          <a:xfrm>
            <a:off x="1311337" y="2098508"/>
            <a:ext cx="9727866" cy="1290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uchar</a:t>
            </a: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, </a:t>
            </a:r>
            <a:r>
              <a:rPr lang="en-US" altLang="ko-KR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schar</a:t>
            </a: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, </a:t>
            </a:r>
            <a:r>
              <a:rPr lang="en-US" altLang="ko-KR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ushort</a:t>
            </a: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, short , int, unsigned </a:t>
            </a:r>
            <a:r>
              <a:rPr lang="ko-KR" altLang="en-US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자료형을 변환하면 변수 또는 연산 수식의 값이 </a:t>
            </a:r>
            <a:endParaRPr lang="en-US" altLang="ko-KR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자료형의 표현 범위에 있도록 보장</a:t>
            </a:r>
            <a:endParaRPr lang="en-US" altLang="ko-KR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saturate_cast</a:t>
            </a: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&lt;int&gt;</a:t>
            </a:r>
            <a:r>
              <a:rPr lang="ko-KR" altLang="en-US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는 </a:t>
            </a: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float</a:t>
            </a:r>
            <a:r>
              <a:rPr lang="ko-KR" altLang="en-US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와 </a:t>
            </a: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int </a:t>
            </a:r>
            <a:r>
              <a:rPr lang="ko-KR" altLang="en-US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인수만을 입력으로 받음</a:t>
            </a:r>
            <a:endParaRPr lang="en-US" altLang="ko-KR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D8CC19-E5A6-408D-99FA-1DE2A37357C4}"/>
              </a:ext>
            </a:extLst>
          </p:cNvPr>
          <p:cNvSpPr txBox="1"/>
          <p:nvPr/>
        </p:nvSpPr>
        <p:spPr>
          <a:xfrm>
            <a:off x="1311337" y="4554000"/>
            <a:ext cx="9727866" cy="1290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데이터 형식</a:t>
            </a: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, </a:t>
            </a:r>
            <a:r>
              <a:rPr lang="ko-KR" altLang="en-US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값의 범위 등에 대한 예외 처리 가능</a:t>
            </a:r>
            <a:endParaRPr lang="en-US" altLang="ko-KR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try</a:t>
            </a:r>
            <a:r>
              <a:rPr lang="ko-KR" altLang="en-US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에서 </a:t>
            </a:r>
            <a:r>
              <a:rPr lang="en-US" altLang="ko-KR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CV_Error</a:t>
            </a: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, CV _Error_, </a:t>
            </a:r>
            <a:r>
              <a:rPr lang="en-US" altLang="ko-KR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CV_Assert</a:t>
            </a: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</a:t>
            </a:r>
            <a:r>
              <a:rPr lang="ko-KR" altLang="en-US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매크로를 이용하여 예외 발생시키고</a:t>
            </a:r>
            <a:endParaRPr lang="en-US" altLang="ko-KR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catch</a:t>
            </a:r>
            <a:r>
              <a:rPr lang="ko-KR" altLang="en-US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문장에서 </a:t>
            </a: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cv::Exception </a:t>
            </a:r>
            <a:r>
              <a:rPr lang="ko-KR" altLang="en-US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클래스로 처리 가능</a:t>
            </a:r>
            <a:endParaRPr lang="en-US" altLang="ko-KR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3318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A192D42D-8D24-452C-9396-5C9B432856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5" t="1511" r="2214" b="33106"/>
          <a:stretch/>
        </p:blipFill>
        <p:spPr>
          <a:xfrm>
            <a:off x="966000" y="2152049"/>
            <a:ext cx="10621318" cy="4030417"/>
          </a:xfrm>
          <a:prstGeom prst="rect">
            <a:avLst/>
          </a:prstGeom>
        </p:spPr>
      </p:pic>
      <p:sp>
        <p:nvSpPr>
          <p:cNvPr id="40" name="직사각형 39">
            <a:extLst>
              <a:ext uri="{FF2B5EF4-FFF2-40B4-BE49-F238E27FC236}">
                <a16:creationId xmlns:a16="http://schemas.microsoft.com/office/drawing/2014/main" id="{00B69B50-20F2-4C3C-8A15-B078DF61725B}"/>
              </a:ext>
            </a:extLst>
          </p:cNvPr>
          <p:cNvSpPr/>
          <p:nvPr/>
        </p:nvSpPr>
        <p:spPr>
          <a:xfrm>
            <a:off x="7680784" y="6119970"/>
            <a:ext cx="3952466" cy="686930"/>
          </a:xfrm>
          <a:prstGeom prst="rect">
            <a:avLst/>
          </a:prstGeom>
          <a:solidFill>
            <a:srgbClr val="C0C0C0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제목 1">
            <a:extLst>
              <a:ext uri="{FF2B5EF4-FFF2-40B4-BE49-F238E27FC236}">
                <a16:creationId xmlns:a16="http://schemas.microsoft.com/office/drawing/2014/main" id="{CC2F9254-5BB3-4D66-AF46-80A0B6A6F0B9}"/>
              </a:ext>
            </a:extLst>
          </p:cNvPr>
          <p:cNvSpPr txBox="1">
            <a:spLocks/>
          </p:cNvSpPr>
          <p:nvPr/>
        </p:nvSpPr>
        <p:spPr>
          <a:xfrm>
            <a:off x="857666" y="-11115"/>
            <a:ext cx="1645669" cy="448381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500" spc="300" dirty="0">
                <a:latin typeface="Bebas" pitchFamily="2" charset="0"/>
              </a:rPr>
              <a:t>Open cv</a:t>
            </a:r>
            <a:endParaRPr lang="ko-KR" altLang="en-US" sz="2500" spc="300" dirty="0">
              <a:latin typeface="Bebas" pitchFamily="2" charset="0"/>
            </a:endParaRPr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53EC315C-D672-49C2-802C-E278FC127939}"/>
              </a:ext>
            </a:extLst>
          </p:cNvPr>
          <p:cNvSpPr txBox="1">
            <a:spLocks/>
          </p:cNvSpPr>
          <p:nvPr/>
        </p:nvSpPr>
        <p:spPr>
          <a:xfrm>
            <a:off x="857665" y="755339"/>
            <a:ext cx="1645669" cy="53084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3000" b="1" spc="300" dirty="0">
                <a:latin typeface="Bebas" pitchFamily="2" charset="0"/>
                <a:ea typeface="210 맨발의청춘 L" panose="02020603020101020101" pitchFamily="18" charset="-127"/>
              </a:rPr>
              <a:t>Chap 1</a:t>
            </a:r>
            <a:endParaRPr lang="ko-KR" altLang="en-US" sz="3000" b="1" spc="300" dirty="0">
              <a:latin typeface="Bebas" pitchFamily="2" charset="0"/>
              <a:ea typeface="210 맨발의청춘 L" panose="02020603020101020101" pitchFamily="18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A9791EC7-D6F2-4EA2-ABF0-5F78CDF0F5CC}"/>
              </a:ext>
            </a:extLst>
          </p:cNvPr>
          <p:cNvCxnSpPr>
            <a:cxnSpLocks/>
          </p:cNvCxnSpPr>
          <p:nvPr/>
        </p:nvCxnSpPr>
        <p:spPr>
          <a:xfrm flipH="1">
            <a:off x="857666" y="1294657"/>
            <a:ext cx="1645669" cy="0"/>
          </a:xfrm>
          <a:prstGeom prst="line">
            <a:avLst/>
          </a:prstGeom>
          <a:ln w="28575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C49C48F-2B95-4DA3-9432-ADEEF536A4E8}"/>
              </a:ext>
            </a:extLst>
          </p:cNvPr>
          <p:cNvSpPr txBox="1"/>
          <p:nvPr/>
        </p:nvSpPr>
        <p:spPr>
          <a:xfrm>
            <a:off x="966000" y="1505974"/>
            <a:ext cx="112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2</a:t>
            </a:r>
            <a:r>
              <a:rPr lang="ko-KR" altLang="en-US" sz="2800" dirty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단계</a:t>
            </a: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3A53A097-4C21-4DE1-A714-1B4B9A66EAF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55" y="13801"/>
            <a:ext cx="706090" cy="70609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DF82704-60DF-400A-9966-09A2FE21985E}"/>
              </a:ext>
            </a:extLst>
          </p:cNvPr>
          <p:cNvSpPr/>
          <p:nvPr/>
        </p:nvSpPr>
        <p:spPr>
          <a:xfrm>
            <a:off x="7832142" y="4712106"/>
            <a:ext cx="2853858" cy="315001"/>
          </a:xfrm>
          <a:prstGeom prst="rect">
            <a:avLst/>
          </a:prstGeom>
          <a:noFill/>
          <a:ln w="38100" cap="flat" cmpd="sng" algn="ctr">
            <a:solidFill>
              <a:srgbClr val="FF5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88AB3C6-F97D-488E-B125-4320E62E5E42}"/>
              </a:ext>
            </a:extLst>
          </p:cNvPr>
          <p:cNvSpPr/>
          <p:nvPr/>
        </p:nvSpPr>
        <p:spPr>
          <a:xfrm>
            <a:off x="4592143" y="4509000"/>
            <a:ext cx="2853858" cy="315001"/>
          </a:xfrm>
          <a:prstGeom prst="rect">
            <a:avLst/>
          </a:prstGeom>
          <a:noFill/>
          <a:ln w="38100" cap="flat" cmpd="sng" algn="ctr">
            <a:solidFill>
              <a:srgbClr val="FF5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303D9CD-BE9B-45AC-98A6-06C545C8A3B8}"/>
              </a:ext>
            </a:extLst>
          </p:cNvPr>
          <p:cNvSpPr/>
          <p:nvPr/>
        </p:nvSpPr>
        <p:spPr>
          <a:xfrm>
            <a:off x="3036000" y="5229000"/>
            <a:ext cx="1260000" cy="405000"/>
          </a:xfrm>
          <a:prstGeom prst="rect">
            <a:avLst/>
          </a:prstGeom>
          <a:noFill/>
          <a:ln w="38100" cap="flat" cmpd="sng" algn="ctr">
            <a:solidFill>
              <a:srgbClr val="FF5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4ACF386-3E3C-4112-83C6-EE9BEF92EEEF}"/>
              </a:ext>
            </a:extLst>
          </p:cNvPr>
          <p:cNvSpPr txBox="1"/>
          <p:nvPr/>
        </p:nvSpPr>
        <p:spPr>
          <a:xfrm>
            <a:off x="2631063" y="828525"/>
            <a:ext cx="5534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OpenCV </a:t>
            </a:r>
            <a:r>
              <a:rPr lang="ko-KR" altLang="en-US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기초</a:t>
            </a:r>
            <a:r>
              <a:rPr lang="en-US" altLang="ko-KR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_ Open CV </a:t>
            </a:r>
            <a:r>
              <a:rPr lang="ko-KR" altLang="en-US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라이브러리 설치</a:t>
            </a:r>
            <a:endParaRPr lang="en-US" altLang="ko-KR" sz="24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D45E44B-31C7-42EC-A798-72D252EECDE1}"/>
              </a:ext>
            </a:extLst>
          </p:cNvPr>
          <p:cNvSpPr txBox="1"/>
          <p:nvPr/>
        </p:nvSpPr>
        <p:spPr>
          <a:xfrm>
            <a:off x="7680784" y="6312453"/>
            <a:ext cx="3906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D:\opencv\build\x86\vc14\bin</a:t>
            </a:r>
            <a:endParaRPr lang="ko-KR" altLang="en-US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AE29A482-B587-4925-AF76-D85F457E6C4B}"/>
              </a:ext>
            </a:extLst>
          </p:cNvPr>
          <p:cNvGrpSpPr/>
          <p:nvPr/>
        </p:nvGrpSpPr>
        <p:grpSpPr>
          <a:xfrm>
            <a:off x="2219704" y="1425834"/>
            <a:ext cx="9411296" cy="686930"/>
            <a:chOff x="2219704" y="1425834"/>
            <a:chExt cx="9411296" cy="686930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989C829C-7049-4E6D-ACBE-EAB2B2040057}"/>
                </a:ext>
              </a:extLst>
            </p:cNvPr>
            <p:cNvGrpSpPr/>
            <p:nvPr/>
          </p:nvGrpSpPr>
          <p:grpSpPr>
            <a:xfrm>
              <a:off x="2219704" y="1425834"/>
              <a:ext cx="9411296" cy="686930"/>
              <a:chOff x="6545999" y="2143574"/>
              <a:chExt cx="9411296" cy="686930"/>
            </a:xfrm>
          </p:grpSpPr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87B9E063-DD31-4E31-BFEA-F7432079F32B}"/>
                  </a:ext>
                </a:extLst>
              </p:cNvPr>
              <p:cNvSpPr/>
              <p:nvPr/>
            </p:nvSpPr>
            <p:spPr>
              <a:xfrm>
                <a:off x="6545999" y="2143574"/>
                <a:ext cx="9411296" cy="686930"/>
              </a:xfrm>
              <a:prstGeom prst="rect">
                <a:avLst/>
              </a:prstGeom>
              <a:solidFill>
                <a:srgbClr val="C0C0C0">
                  <a:alpha val="49804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A64895B-30D7-415A-9334-8BE36E6D38A1}"/>
                  </a:ext>
                </a:extLst>
              </p:cNvPr>
              <p:cNvSpPr txBox="1"/>
              <p:nvPr/>
            </p:nvSpPr>
            <p:spPr>
              <a:xfrm>
                <a:off x="9238434" y="2252087"/>
                <a:ext cx="6507722" cy="4585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dirty="0">
                    <a:latin typeface="08서울남산체 M" panose="02020603020101020101" pitchFamily="18" charset="-127"/>
                    <a:ea typeface="08서울남산체 M" panose="02020603020101020101" pitchFamily="18" charset="-127"/>
                  </a:rPr>
                  <a:t>내 </a:t>
                </a:r>
                <a:r>
                  <a:rPr lang="en-US" altLang="ko-KR" dirty="0">
                    <a:latin typeface="08서울남산체 M" panose="02020603020101020101" pitchFamily="18" charset="-127"/>
                    <a:ea typeface="08서울남산체 M" panose="02020603020101020101" pitchFamily="18" charset="-127"/>
                  </a:rPr>
                  <a:t>PC &gt; </a:t>
                </a:r>
                <a:r>
                  <a:rPr lang="ko-KR" altLang="en-US" dirty="0">
                    <a:latin typeface="08서울남산체 M" panose="02020603020101020101" pitchFamily="18" charset="-127"/>
                    <a:ea typeface="08서울남산체 M" panose="02020603020101020101" pitchFamily="18" charset="-127"/>
                  </a:rPr>
                  <a:t>설정 </a:t>
                </a:r>
                <a:r>
                  <a:rPr lang="en-US" altLang="ko-KR" dirty="0">
                    <a:latin typeface="08서울남산체 M" panose="02020603020101020101" pitchFamily="18" charset="-127"/>
                    <a:ea typeface="08서울남산체 M" panose="02020603020101020101" pitchFamily="18" charset="-127"/>
                  </a:rPr>
                  <a:t>&gt; </a:t>
                </a:r>
                <a:r>
                  <a:rPr lang="ko-KR" altLang="en-US" dirty="0">
                    <a:latin typeface="08서울남산체 M" panose="02020603020101020101" pitchFamily="18" charset="-127"/>
                    <a:ea typeface="08서울남산체 M" panose="02020603020101020101" pitchFamily="18" charset="-127"/>
                  </a:rPr>
                  <a:t>고급 시스템 설정 </a:t>
                </a:r>
                <a:r>
                  <a:rPr lang="en-US" altLang="ko-KR" dirty="0">
                    <a:latin typeface="08서울남산체 M" panose="02020603020101020101" pitchFamily="18" charset="-127"/>
                    <a:ea typeface="08서울남산체 M" panose="02020603020101020101" pitchFamily="18" charset="-127"/>
                  </a:rPr>
                  <a:t>&gt; </a:t>
                </a:r>
                <a:r>
                  <a:rPr lang="en-US" altLang="ko-KR" dirty="0" err="1">
                    <a:latin typeface="08서울남산체 M" panose="02020603020101020101" pitchFamily="18" charset="-127"/>
                    <a:ea typeface="08서울남산체 M" panose="02020603020101020101" pitchFamily="18" charset="-127"/>
                  </a:rPr>
                  <a:t>opencv</a:t>
                </a:r>
                <a:r>
                  <a:rPr lang="en-US" altLang="ko-KR" dirty="0">
                    <a:latin typeface="08서울남산체 M" panose="02020603020101020101" pitchFamily="18" charset="-127"/>
                    <a:ea typeface="08서울남산체 M" panose="02020603020101020101" pitchFamily="18" charset="-127"/>
                  </a:rPr>
                  <a:t> bin </a:t>
                </a:r>
                <a:r>
                  <a:rPr lang="ko-KR" altLang="en-US" dirty="0">
                    <a:latin typeface="08서울남산체 M" panose="02020603020101020101" pitchFamily="18" charset="-127"/>
                    <a:ea typeface="08서울남산체 M" panose="02020603020101020101" pitchFamily="18" charset="-127"/>
                  </a:rPr>
                  <a:t>파일 주소 추가하기</a:t>
                </a:r>
                <a:r>
                  <a:rPr lang="en-US" altLang="ko-KR" dirty="0">
                    <a:latin typeface="08서울남산체 M" panose="02020603020101020101" pitchFamily="18" charset="-127"/>
                    <a:ea typeface="08서울남산체 M" panose="02020603020101020101" pitchFamily="18" charset="-127"/>
                  </a:rPr>
                  <a:t> </a:t>
                </a:r>
                <a:endParaRPr lang="ko-KR" altLang="en-US" dirty="0">
                  <a:latin typeface="08서울남산체 M" panose="02020603020101020101" pitchFamily="18" charset="-127"/>
                  <a:ea typeface="08서울남산체 M" panose="02020603020101020101" pitchFamily="18" charset="-127"/>
                </a:endParaRP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57B02AB-AFEB-4F66-BE11-C037F29C3450}"/>
                </a:ext>
              </a:extLst>
            </p:cNvPr>
            <p:cNvSpPr txBox="1"/>
            <p:nvPr/>
          </p:nvSpPr>
          <p:spPr>
            <a:xfrm>
              <a:off x="2335352" y="1549191"/>
              <a:ext cx="257129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2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PATH </a:t>
              </a:r>
              <a:r>
                <a:rPr lang="ko-KR" altLang="en-US" sz="22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환경변수 설정 </a:t>
              </a:r>
            </a:p>
          </p:txBody>
        </p:sp>
      </p:grp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5EA70500-4305-4BE6-BA50-21302C6881A2}"/>
              </a:ext>
            </a:extLst>
          </p:cNvPr>
          <p:cNvCxnSpPr>
            <a:cxnSpLocks/>
            <a:stCxn id="6" idx="3"/>
            <a:endCxn id="40" idx="3"/>
          </p:cNvCxnSpPr>
          <p:nvPr/>
        </p:nvCxnSpPr>
        <p:spPr>
          <a:xfrm>
            <a:off x="10686000" y="4869607"/>
            <a:ext cx="947250" cy="1593828"/>
          </a:xfrm>
          <a:prstGeom prst="bentConnector3">
            <a:avLst>
              <a:gd name="adj1" fmla="val 124133"/>
            </a:avLst>
          </a:prstGeom>
          <a:ln w="28575">
            <a:solidFill>
              <a:srgbClr val="FF5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30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EB2C069C-9653-4807-852A-67A03579EC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34" t="13911" r="37492" b="15223"/>
          <a:stretch/>
        </p:blipFill>
        <p:spPr>
          <a:xfrm>
            <a:off x="4611000" y="2155891"/>
            <a:ext cx="6003857" cy="4314252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9EA7B27D-B047-4DB6-9344-E5B18CF85C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328" t="9317" b="6693"/>
          <a:stretch/>
        </p:blipFill>
        <p:spPr>
          <a:xfrm>
            <a:off x="989457" y="2150050"/>
            <a:ext cx="3441544" cy="4316057"/>
          </a:xfrm>
          <a:prstGeom prst="rect">
            <a:avLst/>
          </a:prstGeom>
        </p:spPr>
      </p:pic>
      <p:sp>
        <p:nvSpPr>
          <p:cNvPr id="25" name="제목 1">
            <a:extLst>
              <a:ext uri="{FF2B5EF4-FFF2-40B4-BE49-F238E27FC236}">
                <a16:creationId xmlns:a16="http://schemas.microsoft.com/office/drawing/2014/main" id="{CC2F9254-5BB3-4D66-AF46-80A0B6A6F0B9}"/>
              </a:ext>
            </a:extLst>
          </p:cNvPr>
          <p:cNvSpPr txBox="1">
            <a:spLocks/>
          </p:cNvSpPr>
          <p:nvPr/>
        </p:nvSpPr>
        <p:spPr>
          <a:xfrm>
            <a:off x="857666" y="-11115"/>
            <a:ext cx="1645669" cy="448381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500" spc="300" dirty="0">
                <a:latin typeface="Bebas" pitchFamily="2" charset="0"/>
              </a:rPr>
              <a:t>Open cv</a:t>
            </a:r>
            <a:endParaRPr lang="ko-KR" altLang="en-US" sz="2500" spc="300" dirty="0">
              <a:latin typeface="Bebas" pitchFamily="2" charset="0"/>
            </a:endParaRPr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53EC315C-D672-49C2-802C-E278FC127939}"/>
              </a:ext>
            </a:extLst>
          </p:cNvPr>
          <p:cNvSpPr txBox="1">
            <a:spLocks/>
          </p:cNvSpPr>
          <p:nvPr/>
        </p:nvSpPr>
        <p:spPr>
          <a:xfrm>
            <a:off x="857665" y="755339"/>
            <a:ext cx="1645669" cy="53084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3000" b="1" spc="300" dirty="0">
                <a:latin typeface="Bebas" pitchFamily="2" charset="0"/>
                <a:ea typeface="210 맨발의청춘 L" panose="02020603020101020101" pitchFamily="18" charset="-127"/>
              </a:rPr>
              <a:t>Chap 1</a:t>
            </a:r>
            <a:endParaRPr lang="ko-KR" altLang="en-US" sz="3000" b="1" spc="300" dirty="0">
              <a:latin typeface="Bebas" pitchFamily="2" charset="0"/>
              <a:ea typeface="210 맨발의청춘 L" panose="02020603020101020101" pitchFamily="18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A9791EC7-D6F2-4EA2-ABF0-5F78CDF0F5CC}"/>
              </a:ext>
            </a:extLst>
          </p:cNvPr>
          <p:cNvCxnSpPr>
            <a:cxnSpLocks/>
          </p:cNvCxnSpPr>
          <p:nvPr/>
        </p:nvCxnSpPr>
        <p:spPr>
          <a:xfrm flipH="1">
            <a:off x="857666" y="1294657"/>
            <a:ext cx="1645669" cy="0"/>
          </a:xfrm>
          <a:prstGeom prst="line">
            <a:avLst/>
          </a:prstGeom>
          <a:ln w="28575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C49C48F-2B95-4DA3-9432-ADEEF536A4E8}"/>
              </a:ext>
            </a:extLst>
          </p:cNvPr>
          <p:cNvSpPr txBox="1"/>
          <p:nvPr/>
        </p:nvSpPr>
        <p:spPr>
          <a:xfrm>
            <a:off x="966000" y="1505974"/>
            <a:ext cx="112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3</a:t>
            </a:r>
            <a:r>
              <a:rPr lang="ko-KR" altLang="en-US" sz="2800" dirty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단계</a:t>
            </a: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3A53A097-4C21-4DE1-A714-1B4B9A66EAF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55" y="13801"/>
            <a:ext cx="706090" cy="70609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DF82704-60DF-400A-9966-09A2FE21985E}"/>
              </a:ext>
            </a:extLst>
          </p:cNvPr>
          <p:cNvSpPr/>
          <p:nvPr/>
        </p:nvSpPr>
        <p:spPr>
          <a:xfrm>
            <a:off x="6114857" y="2619000"/>
            <a:ext cx="4500000" cy="315001"/>
          </a:xfrm>
          <a:prstGeom prst="rect">
            <a:avLst/>
          </a:prstGeom>
          <a:noFill/>
          <a:ln w="38100" cap="flat" cmpd="sng" algn="ctr">
            <a:solidFill>
              <a:srgbClr val="FF5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303D9CD-BE9B-45AC-98A6-06C545C8A3B8}"/>
              </a:ext>
            </a:extLst>
          </p:cNvPr>
          <p:cNvSpPr/>
          <p:nvPr/>
        </p:nvSpPr>
        <p:spPr>
          <a:xfrm>
            <a:off x="898500" y="6185820"/>
            <a:ext cx="2137500" cy="405000"/>
          </a:xfrm>
          <a:prstGeom prst="rect">
            <a:avLst/>
          </a:prstGeom>
          <a:noFill/>
          <a:ln w="38100" cap="flat" cmpd="sng" algn="ctr">
            <a:solidFill>
              <a:srgbClr val="FF5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4ACF386-3E3C-4112-83C6-EE9BEF92EEEF}"/>
              </a:ext>
            </a:extLst>
          </p:cNvPr>
          <p:cNvSpPr txBox="1"/>
          <p:nvPr/>
        </p:nvSpPr>
        <p:spPr>
          <a:xfrm>
            <a:off x="2631063" y="828525"/>
            <a:ext cx="5534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OpenCV </a:t>
            </a:r>
            <a:r>
              <a:rPr lang="ko-KR" altLang="en-US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기초</a:t>
            </a:r>
            <a:r>
              <a:rPr lang="en-US" altLang="ko-KR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_ Open CV </a:t>
            </a:r>
            <a:r>
              <a:rPr lang="ko-KR" altLang="en-US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라이브러리 설치</a:t>
            </a:r>
            <a:endParaRPr lang="en-US" altLang="ko-KR" sz="24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DF0CA2E-AEF7-408B-9B60-B6D049ECC3A1}"/>
              </a:ext>
            </a:extLst>
          </p:cNvPr>
          <p:cNvGrpSpPr/>
          <p:nvPr/>
        </p:nvGrpSpPr>
        <p:grpSpPr>
          <a:xfrm>
            <a:off x="7131000" y="4329000"/>
            <a:ext cx="4500000" cy="1440000"/>
            <a:chOff x="7573751" y="4553999"/>
            <a:chExt cx="4500000" cy="1440000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1915AE9-8A11-4ACF-AFC7-76E79A49B7E8}"/>
                </a:ext>
              </a:extLst>
            </p:cNvPr>
            <p:cNvSpPr/>
            <p:nvPr/>
          </p:nvSpPr>
          <p:spPr>
            <a:xfrm>
              <a:off x="7573751" y="4553999"/>
              <a:ext cx="4500000" cy="1440000"/>
            </a:xfrm>
            <a:prstGeom prst="rect">
              <a:avLst/>
            </a:prstGeom>
            <a:solidFill>
              <a:srgbClr val="C0C0C0">
                <a:alpha val="49804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D45E44B-31C7-42EC-A798-72D252EECDE1}"/>
                </a:ext>
              </a:extLst>
            </p:cNvPr>
            <p:cNvSpPr txBox="1"/>
            <p:nvPr/>
          </p:nvSpPr>
          <p:spPr>
            <a:xfrm>
              <a:off x="7590337" y="4689777"/>
              <a:ext cx="43650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D:\opencv\build\include</a:t>
              </a:r>
            </a:p>
            <a:p>
              <a:pPr algn="r"/>
              <a:r>
                <a:rPr lang="en-US" altLang="ko-KR" dirty="0"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D:\opencv\build\include\opencv</a:t>
              </a:r>
            </a:p>
            <a:p>
              <a:pPr algn="r"/>
              <a:r>
                <a:rPr lang="en-US" altLang="ko-KR" dirty="0"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D:\opencv\build\include\opencv2</a:t>
              </a:r>
            </a:p>
            <a:p>
              <a:pPr algn="r"/>
              <a:r>
                <a:rPr lang="ko-KR" altLang="en-US" dirty="0"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추가하기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AE29A482-B587-4925-AF76-D85F457E6C4B}"/>
              </a:ext>
            </a:extLst>
          </p:cNvPr>
          <p:cNvGrpSpPr/>
          <p:nvPr/>
        </p:nvGrpSpPr>
        <p:grpSpPr>
          <a:xfrm>
            <a:off x="2219704" y="1425834"/>
            <a:ext cx="9411296" cy="686930"/>
            <a:chOff x="2219704" y="1425834"/>
            <a:chExt cx="9411296" cy="686930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989C829C-7049-4E6D-ACBE-EAB2B2040057}"/>
                </a:ext>
              </a:extLst>
            </p:cNvPr>
            <p:cNvGrpSpPr/>
            <p:nvPr/>
          </p:nvGrpSpPr>
          <p:grpSpPr>
            <a:xfrm>
              <a:off x="2219704" y="1425834"/>
              <a:ext cx="9411296" cy="686930"/>
              <a:chOff x="6545999" y="2143574"/>
              <a:chExt cx="9411296" cy="686930"/>
            </a:xfrm>
          </p:grpSpPr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87B9E063-DD31-4E31-BFEA-F7432079F32B}"/>
                  </a:ext>
                </a:extLst>
              </p:cNvPr>
              <p:cNvSpPr/>
              <p:nvPr/>
            </p:nvSpPr>
            <p:spPr>
              <a:xfrm>
                <a:off x="6545999" y="2143574"/>
                <a:ext cx="9411296" cy="686930"/>
              </a:xfrm>
              <a:prstGeom prst="rect">
                <a:avLst/>
              </a:prstGeom>
              <a:solidFill>
                <a:srgbClr val="C0C0C0">
                  <a:alpha val="49804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A64895B-30D7-415A-9334-8BE36E6D38A1}"/>
                  </a:ext>
                </a:extLst>
              </p:cNvPr>
              <p:cNvSpPr txBox="1"/>
              <p:nvPr/>
            </p:nvSpPr>
            <p:spPr>
              <a:xfrm>
                <a:off x="9238434" y="2252087"/>
                <a:ext cx="6507722" cy="4585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dirty="0">
                    <a:latin typeface="08서울남산체 M" panose="02020603020101020101" pitchFamily="18" charset="-127"/>
                    <a:ea typeface="08서울남산체 M" panose="02020603020101020101" pitchFamily="18" charset="-127"/>
                  </a:rPr>
                  <a:t>추가 포함 디렉터리</a:t>
                </a: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57B02AB-AFEB-4F66-BE11-C037F29C3450}"/>
                </a:ext>
              </a:extLst>
            </p:cNvPr>
            <p:cNvSpPr txBox="1"/>
            <p:nvPr/>
          </p:nvSpPr>
          <p:spPr>
            <a:xfrm>
              <a:off x="2335352" y="1549191"/>
              <a:ext cx="257129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2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Visual Studio </a:t>
              </a:r>
              <a:r>
                <a:rPr lang="ko-KR" altLang="en-US" sz="22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설정</a:t>
              </a:r>
            </a:p>
          </p:txBody>
        </p:sp>
      </p:grp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5EA70500-4305-4BE6-BA50-21302C6881A2}"/>
              </a:ext>
            </a:extLst>
          </p:cNvPr>
          <p:cNvCxnSpPr>
            <a:cxnSpLocks/>
            <a:stCxn id="6" idx="3"/>
            <a:endCxn id="28" idx="3"/>
          </p:cNvCxnSpPr>
          <p:nvPr/>
        </p:nvCxnSpPr>
        <p:spPr>
          <a:xfrm>
            <a:off x="10614857" y="2776501"/>
            <a:ext cx="1016143" cy="2272499"/>
          </a:xfrm>
          <a:prstGeom prst="bentConnector3">
            <a:avLst>
              <a:gd name="adj1" fmla="val 122497"/>
            </a:avLst>
          </a:prstGeom>
          <a:ln w="28575">
            <a:solidFill>
              <a:srgbClr val="FF5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1855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7686176-B574-45F4-BDCE-1FDCBC99FE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70" t="14567" r="37820" b="15880"/>
          <a:stretch/>
        </p:blipFill>
        <p:spPr>
          <a:xfrm>
            <a:off x="6508819" y="2736290"/>
            <a:ext cx="5122181" cy="365623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E6C8BE7-37E1-4A6F-AE3E-D62004AC5D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89" t="15134" r="37820" b="15880"/>
          <a:stretch/>
        </p:blipFill>
        <p:spPr>
          <a:xfrm>
            <a:off x="961627" y="2736290"/>
            <a:ext cx="5134373" cy="3616547"/>
          </a:xfrm>
          <a:prstGeom prst="rect">
            <a:avLst/>
          </a:prstGeom>
        </p:spPr>
      </p:pic>
      <p:sp>
        <p:nvSpPr>
          <p:cNvPr id="25" name="제목 1">
            <a:extLst>
              <a:ext uri="{FF2B5EF4-FFF2-40B4-BE49-F238E27FC236}">
                <a16:creationId xmlns:a16="http://schemas.microsoft.com/office/drawing/2014/main" id="{CC2F9254-5BB3-4D66-AF46-80A0B6A6F0B9}"/>
              </a:ext>
            </a:extLst>
          </p:cNvPr>
          <p:cNvSpPr txBox="1">
            <a:spLocks/>
          </p:cNvSpPr>
          <p:nvPr/>
        </p:nvSpPr>
        <p:spPr>
          <a:xfrm>
            <a:off x="857666" y="-11115"/>
            <a:ext cx="1645669" cy="448381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500" spc="300" dirty="0">
                <a:latin typeface="Bebas" pitchFamily="2" charset="0"/>
              </a:rPr>
              <a:t>Open cv</a:t>
            </a:r>
            <a:endParaRPr lang="ko-KR" altLang="en-US" sz="2500" spc="300" dirty="0">
              <a:latin typeface="Bebas" pitchFamily="2" charset="0"/>
            </a:endParaRPr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53EC315C-D672-49C2-802C-E278FC127939}"/>
              </a:ext>
            </a:extLst>
          </p:cNvPr>
          <p:cNvSpPr txBox="1">
            <a:spLocks/>
          </p:cNvSpPr>
          <p:nvPr/>
        </p:nvSpPr>
        <p:spPr>
          <a:xfrm>
            <a:off x="857665" y="755339"/>
            <a:ext cx="1645669" cy="53084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3000" b="1" spc="300" dirty="0">
                <a:latin typeface="Bebas" pitchFamily="2" charset="0"/>
                <a:ea typeface="210 맨발의청춘 L" panose="02020603020101020101" pitchFamily="18" charset="-127"/>
              </a:rPr>
              <a:t>Chap 1</a:t>
            </a:r>
            <a:endParaRPr lang="ko-KR" altLang="en-US" sz="3000" b="1" spc="300" dirty="0">
              <a:latin typeface="Bebas" pitchFamily="2" charset="0"/>
              <a:ea typeface="210 맨발의청춘 L" panose="02020603020101020101" pitchFamily="18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A9791EC7-D6F2-4EA2-ABF0-5F78CDF0F5CC}"/>
              </a:ext>
            </a:extLst>
          </p:cNvPr>
          <p:cNvCxnSpPr>
            <a:cxnSpLocks/>
          </p:cNvCxnSpPr>
          <p:nvPr/>
        </p:nvCxnSpPr>
        <p:spPr>
          <a:xfrm flipH="1">
            <a:off x="857666" y="1294657"/>
            <a:ext cx="1645669" cy="0"/>
          </a:xfrm>
          <a:prstGeom prst="line">
            <a:avLst/>
          </a:prstGeom>
          <a:ln w="28575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C49C48F-2B95-4DA3-9432-ADEEF536A4E8}"/>
              </a:ext>
            </a:extLst>
          </p:cNvPr>
          <p:cNvSpPr txBox="1"/>
          <p:nvPr/>
        </p:nvSpPr>
        <p:spPr>
          <a:xfrm>
            <a:off x="966000" y="1505974"/>
            <a:ext cx="112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3</a:t>
            </a:r>
            <a:r>
              <a:rPr lang="ko-KR" altLang="en-US" sz="2800" dirty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단계</a:t>
            </a: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3A53A097-4C21-4DE1-A714-1B4B9A66EAF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55" y="13801"/>
            <a:ext cx="706090" cy="70609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DF82704-60DF-400A-9966-09A2FE21985E}"/>
              </a:ext>
            </a:extLst>
          </p:cNvPr>
          <p:cNvSpPr/>
          <p:nvPr/>
        </p:nvSpPr>
        <p:spPr>
          <a:xfrm>
            <a:off x="7806000" y="3113242"/>
            <a:ext cx="3706586" cy="270000"/>
          </a:xfrm>
          <a:prstGeom prst="rect">
            <a:avLst/>
          </a:prstGeom>
          <a:noFill/>
          <a:ln w="38100" cap="flat" cmpd="sng" algn="ctr">
            <a:solidFill>
              <a:srgbClr val="FF5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303D9CD-BE9B-45AC-98A6-06C545C8A3B8}"/>
              </a:ext>
            </a:extLst>
          </p:cNvPr>
          <p:cNvSpPr/>
          <p:nvPr/>
        </p:nvSpPr>
        <p:spPr>
          <a:xfrm>
            <a:off x="2272736" y="3923241"/>
            <a:ext cx="3733263" cy="315000"/>
          </a:xfrm>
          <a:prstGeom prst="rect">
            <a:avLst/>
          </a:prstGeom>
          <a:noFill/>
          <a:ln w="38100" cap="flat" cmpd="sng" algn="ctr">
            <a:solidFill>
              <a:srgbClr val="FF5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4ACF386-3E3C-4112-83C6-EE9BEF92EEEF}"/>
              </a:ext>
            </a:extLst>
          </p:cNvPr>
          <p:cNvSpPr txBox="1"/>
          <p:nvPr/>
        </p:nvSpPr>
        <p:spPr>
          <a:xfrm>
            <a:off x="2631063" y="828525"/>
            <a:ext cx="5534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OpenCV </a:t>
            </a:r>
            <a:r>
              <a:rPr lang="ko-KR" altLang="en-US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기초</a:t>
            </a:r>
            <a:r>
              <a:rPr lang="en-US" altLang="ko-KR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_ Open CV </a:t>
            </a:r>
            <a:r>
              <a:rPr lang="ko-KR" altLang="en-US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라이브러리 설치</a:t>
            </a:r>
            <a:endParaRPr lang="en-US" altLang="ko-KR" sz="24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AE29A482-B587-4925-AF76-D85F457E6C4B}"/>
              </a:ext>
            </a:extLst>
          </p:cNvPr>
          <p:cNvGrpSpPr/>
          <p:nvPr/>
        </p:nvGrpSpPr>
        <p:grpSpPr>
          <a:xfrm>
            <a:off x="2219704" y="1425834"/>
            <a:ext cx="9411296" cy="686930"/>
            <a:chOff x="2219704" y="1425834"/>
            <a:chExt cx="9411296" cy="686930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989C829C-7049-4E6D-ACBE-EAB2B2040057}"/>
                </a:ext>
              </a:extLst>
            </p:cNvPr>
            <p:cNvGrpSpPr/>
            <p:nvPr/>
          </p:nvGrpSpPr>
          <p:grpSpPr>
            <a:xfrm>
              <a:off x="2219704" y="1425834"/>
              <a:ext cx="9411296" cy="686930"/>
              <a:chOff x="6545999" y="2143574"/>
              <a:chExt cx="9411296" cy="686930"/>
            </a:xfrm>
          </p:grpSpPr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87B9E063-DD31-4E31-BFEA-F7432079F32B}"/>
                  </a:ext>
                </a:extLst>
              </p:cNvPr>
              <p:cNvSpPr/>
              <p:nvPr/>
            </p:nvSpPr>
            <p:spPr>
              <a:xfrm>
                <a:off x="6545999" y="2143574"/>
                <a:ext cx="9411296" cy="686930"/>
              </a:xfrm>
              <a:prstGeom prst="rect">
                <a:avLst/>
              </a:prstGeom>
              <a:solidFill>
                <a:srgbClr val="C0C0C0">
                  <a:alpha val="49804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A64895B-30D7-415A-9334-8BE36E6D38A1}"/>
                  </a:ext>
                </a:extLst>
              </p:cNvPr>
              <p:cNvSpPr txBox="1"/>
              <p:nvPr/>
            </p:nvSpPr>
            <p:spPr>
              <a:xfrm>
                <a:off x="9238434" y="2252087"/>
                <a:ext cx="6507722" cy="4585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dirty="0">
                    <a:latin typeface="08서울남산체 M" panose="02020603020101020101" pitchFamily="18" charset="-127"/>
                    <a:ea typeface="08서울남산체 M" panose="02020603020101020101" pitchFamily="18" charset="-127"/>
                  </a:rPr>
                  <a:t>추가 라이브러리 디렉터리</a:t>
                </a:r>
                <a:r>
                  <a:rPr lang="en-US" altLang="ko-KR" dirty="0">
                    <a:latin typeface="08서울남산체 M" panose="02020603020101020101" pitchFamily="18" charset="-127"/>
                    <a:ea typeface="08서울남산체 M" panose="02020603020101020101" pitchFamily="18" charset="-127"/>
                  </a:rPr>
                  <a:t>, </a:t>
                </a:r>
                <a:r>
                  <a:rPr lang="ko-KR" altLang="en-US" dirty="0">
                    <a:latin typeface="08서울남산체 M" panose="02020603020101020101" pitchFamily="18" charset="-127"/>
                    <a:ea typeface="08서울남산체 M" panose="02020603020101020101" pitchFamily="18" charset="-127"/>
                  </a:rPr>
                  <a:t>추가 종속성</a:t>
                </a: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57B02AB-AFEB-4F66-BE11-C037F29C3450}"/>
                </a:ext>
              </a:extLst>
            </p:cNvPr>
            <p:cNvSpPr txBox="1"/>
            <p:nvPr/>
          </p:nvSpPr>
          <p:spPr>
            <a:xfrm>
              <a:off x="2335352" y="1549191"/>
              <a:ext cx="257129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2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Visual Studio </a:t>
              </a:r>
              <a:r>
                <a:rPr lang="ko-KR" altLang="en-US" sz="22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설정</a:t>
              </a:r>
            </a:p>
          </p:txBody>
        </p:sp>
      </p:grp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5EA70500-4305-4BE6-BA50-21302C6881A2}"/>
              </a:ext>
            </a:extLst>
          </p:cNvPr>
          <p:cNvCxnSpPr>
            <a:cxnSpLocks/>
            <a:stCxn id="6" idx="3"/>
            <a:endCxn id="38" idx="3"/>
          </p:cNvCxnSpPr>
          <p:nvPr/>
        </p:nvCxnSpPr>
        <p:spPr>
          <a:xfrm flipH="1">
            <a:off x="11419861" y="3248242"/>
            <a:ext cx="92725" cy="1860544"/>
          </a:xfrm>
          <a:prstGeom prst="bentConnector3">
            <a:avLst>
              <a:gd name="adj1" fmla="val -246535"/>
            </a:avLst>
          </a:prstGeom>
          <a:ln w="28575">
            <a:solidFill>
              <a:srgbClr val="FF5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320D5980-1539-4248-99B2-5FDA295B130E}"/>
              </a:ext>
            </a:extLst>
          </p:cNvPr>
          <p:cNvCxnSpPr>
            <a:cxnSpLocks/>
            <a:stCxn id="17" idx="3"/>
            <a:endCxn id="32" idx="3"/>
          </p:cNvCxnSpPr>
          <p:nvPr/>
        </p:nvCxnSpPr>
        <p:spPr>
          <a:xfrm flipH="1">
            <a:off x="5799590" y="4080741"/>
            <a:ext cx="206409" cy="1449533"/>
          </a:xfrm>
          <a:prstGeom prst="bentConnector3">
            <a:avLst>
              <a:gd name="adj1" fmla="val -110751"/>
            </a:avLst>
          </a:prstGeom>
          <a:ln w="28575">
            <a:solidFill>
              <a:srgbClr val="FF5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FD892B7A-8E6C-44F6-A805-D765558CDCE2}"/>
              </a:ext>
            </a:extLst>
          </p:cNvPr>
          <p:cNvGrpSpPr/>
          <p:nvPr/>
        </p:nvGrpSpPr>
        <p:grpSpPr>
          <a:xfrm>
            <a:off x="1821000" y="5139686"/>
            <a:ext cx="3978590" cy="781175"/>
            <a:chOff x="8095161" y="4554466"/>
            <a:chExt cx="3978590" cy="781175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C6F1FF20-1CAB-4FD0-9FDD-D1E3D580177D}"/>
                </a:ext>
              </a:extLst>
            </p:cNvPr>
            <p:cNvSpPr/>
            <p:nvPr/>
          </p:nvSpPr>
          <p:spPr>
            <a:xfrm>
              <a:off x="8185161" y="4554466"/>
              <a:ext cx="3888590" cy="781175"/>
            </a:xfrm>
            <a:prstGeom prst="rect">
              <a:avLst/>
            </a:prstGeom>
            <a:solidFill>
              <a:srgbClr val="C0C0C0">
                <a:alpha val="49804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AF1B276-E2E1-41DE-84DD-6F9DBBF7B0E7}"/>
                </a:ext>
              </a:extLst>
            </p:cNvPr>
            <p:cNvSpPr txBox="1"/>
            <p:nvPr/>
          </p:nvSpPr>
          <p:spPr>
            <a:xfrm>
              <a:off x="8095161" y="4621888"/>
              <a:ext cx="39110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D:\opencv\build\x86\vc14\lib</a:t>
              </a:r>
            </a:p>
            <a:p>
              <a:pPr algn="r"/>
              <a:r>
                <a:rPr lang="ko-KR" altLang="en-US" dirty="0"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추가하기</a:t>
              </a: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BC4EF152-F7DC-4F1D-AC7C-ECC529FAFEEF}"/>
              </a:ext>
            </a:extLst>
          </p:cNvPr>
          <p:cNvGrpSpPr/>
          <p:nvPr/>
        </p:nvGrpSpPr>
        <p:grpSpPr>
          <a:xfrm>
            <a:off x="8346000" y="4293074"/>
            <a:ext cx="3073861" cy="1631424"/>
            <a:chOff x="8999889" y="4554466"/>
            <a:chExt cx="3073861" cy="1631424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1C9FA382-AFC3-4227-A3CE-3029DEBC0DD2}"/>
                </a:ext>
              </a:extLst>
            </p:cNvPr>
            <p:cNvSpPr/>
            <p:nvPr/>
          </p:nvSpPr>
          <p:spPr>
            <a:xfrm>
              <a:off x="8999889" y="4554466"/>
              <a:ext cx="3073861" cy="1631424"/>
            </a:xfrm>
            <a:prstGeom prst="rect">
              <a:avLst/>
            </a:prstGeom>
            <a:solidFill>
              <a:srgbClr val="C0C0C0">
                <a:alpha val="49804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C6E5C48-77F8-42C4-BC71-B1249E06976D}"/>
                </a:ext>
              </a:extLst>
            </p:cNvPr>
            <p:cNvSpPr txBox="1"/>
            <p:nvPr/>
          </p:nvSpPr>
          <p:spPr>
            <a:xfrm>
              <a:off x="9089889" y="4621888"/>
              <a:ext cx="2916361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opencv_core2413d.lib/</a:t>
              </a:r>
            </a:p>
            <a:p>
              <a:pPr algn="r"/>
              <a:r>
                <a:rPr lang="en-US" altLang="ko-KR" dirty="0"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opencv_highgui2413d.lib/</a:t>
              </a:r>
            </a:p>
            <a:p>
              <a:pPr algn="r"/>
              <a:r>
                <a:rPr lang="en-US" altLang="ko-KR" dirty="0"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opencv_imgproc2413d.lib/</a:t>
              </a:r>
            </a:p>
            <a:p>
              <a:pPr algn="r"/>
              <a:r>
                <a:rPr lang="en-US" altLang="ko-KR" dirty="0"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opencv_video2413d.lib</a:t>
              </a:r>
            </a:p>
            <a:p>
              <a:pPr algn="r"/>
              <a:r>
                <a:rPr lang="ko-KR" altLang="en-US" dirty="0">
                  <a:latin typeface="08서울남산체 B" panose="02020603020101020101" pitchFamily="18" charset="-127"/>
                  <a:ea typeface="08서울남산체 B" panose="02020603020101020101" pitchFamily="18" charset="-127"/>
                </a:rPr>
                <a:t>추가하기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206383E-3212-4B51-8191-C867422BDCA5}"/>
              </a:ext>
            </a:extLst>
          </p:cNvPr>
          <p:cNvSpPr txBox="1"/>
          <p:nvPr/>
        </p:nvSpPr>
        <p:spPr>
          <a:xfrm>
            <a:off x="961627" y="2192702"/>
            <a:ext cx="32893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추가 라이브러리 디렉터리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227934D-9C3C-4AC8-880E-7A7BCAA6F164}"/>
              </a:ext>
            </a:extLst>
          </p:cNvPr>
          <p:cNvSpPr txBox="1"/>
          <p:nvPr/>
        </p:nvSpPr>
        <p:spPr>
          <a:xfrm>
            <a:off x="6508819" y="2192702"/>
            <a:ext cx="32893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추가 종속성</a:t>
            </a:r>
          </a:p>
        </p:txBody>
      </p:sp>
    </p:spTree>
    <p:extLst>
      <p:ext uri="{BB962C8B-B14F-4D97-AF65-F5344CB8AC3E}">
        <p14:creationId xmlns:p14="http://schemas.microsoft.com/office/powerpoint/2010/main" val="2077581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7F3D70F2-ABBA-48E3-87BE-C1C582B14D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155" t="9316" r="19154" b="14876"/>
          <a:stretch/>
        </p:blipFill>
        <p:spPr>
          <a:xfrm>
            <a:off x="4978549" y="2193893"/>
            <a:ext cx="6053976" cy="418459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9DBE767E-A5BC-4A8A-953D-263A67945A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893" r="78420" b="42793"/>
          <a:stretch/>
        </p:blipFill>
        <p:spPr>
          <a:xfrm>
            <a:off x="1686000" y="2174571"/>
            <a:ext cx="3035281" cy="4217956"/>
          </a:xfrm>
          <a:prstGeom prst="rect">
            <a:avLst/>
          </a:prstGeom>
        </p:spPr>
      </p:pic>
      <p:sp>
        <p:nvSpPr>
          <p:cNvPr id="25" name="제목 1">
            <a:extLst>
              <a:ext uri="{FF2B5EF4-FFF2-40B4-BE49-F238E27FC236}">
                <a16:creationId xmlns:a16="http://schemas.microsoft.com/office/drawing/2014/main" id="{CC2F9254-5BB3-4D66-AF46-80A0B6A6F0B9}"/>
              </a:ext>
            </a:extLst>
          </p:cNvPr>
          <p:cNvSpPr txBox="1">
            <a:spLocks/>
          </p:cNvSpPr>
          <p:nvPr/>
        </p:nvSpPr>
        <p:spPr>
          <a:xfrm>
            <a:off x="857666" y="-11115"/>
            <a:ext cx="1645669" cy="448381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500" spc="300" dirty="0">
                <a:latin typeface="Bebas" pitchFamily="2" charset="0"/>
              </a:rPr>
              <a:t>Open cv</a:t>
            </a:r>
            <a:endParaRPr lang="ko-KR" altLang="en-US" sz="2500" spc="300" dirty="0">
              <a:latin typeface="Bebas" pitchFamily="2" charset="0"/>
            </a:endParaRPr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53EC315C-D672-49C2-802C-E278FC127939}"/>
              </a:ext>
            </a:extLst>
          </p:cNvPr>
          <p:cNvSpPr txBox="1">
            <a:spLocks/>
          </p:cNvSpPr>
          <p:nvPr/>
        </p:nvSpPr>
        <p:spPr>
          <a:xfrm>
            <a:off x="857665" y="755339"/>
            <a:ext cx="1645669" cy="53084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3000" b="1" spc="300" dirty="0">
                <a:latin typeface="Bebas" pitchFamily="2" charset="0"/>
                <a:ea typeface="210 맨발의청춘 L" panose="02020603020101020101" pitchFamily="18" charset="-127"/>
              </a:rPr>
              <a:t>Chap 1</a:t>
            </a:r>
            <a:endParaRPr lang="ko-KR" altLang="en-US" sz="3000" b="1" spc="300" dirty="0">
              <a:latin typeface="Bebas" pitchFamily="2" charset="0"/>
              <a:ea typeface="210 맨발의청춘 L" panose="02020603020101020101" pitchFamily="18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A9791EC7-D6F2-4EA2-ABF0-5F78CDF0F5CC}"/>
              </a:ext>
            </a:extLst>
          </p:cNvPr>
          <p:cNvCxnSpPr>
            <a:cxnSpLocks/>
          </p:cNvCxnSpPr>
          <p:nvPr/>
        </p:nvCxnSpPr>
        <p:spPr>
          <a:xfrm flipH="1">
            <a:off x="857666" y="1294657"/>
            <a:ext cx="1645669" cy="0"/>
          </a:xfrm>
          <a:prstGeom prst="line">
            <a:avLst/>
          </a:prstGeom>
          <a:ln w="28575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C49C48F-2B95-4DA3-9432-ADEEF536A4E8}"/>
              </a:ext>
            </a:extLst>
          </p:cNvPr>
          <p:cNvSpPr txBox="1"/>
          <p:nvPr/>
        </p:nvSpPr>
        <p:spPr>
          <a:xfrm>
            <a:off x="966000" y="1505974"/>
            <a:ext cx="112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4</a:t>
            </a:r>
            <a:r>
              <a:rPr lang="ko-KR" altLang="en-US" sz="2800" dirty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단계</a:t>
            </a: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3A53A097-4C21-4DE1-A714-1B4B9A66EAF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55" y="13801"/>
            <a:ext cx="706090" cy="70609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DF82704-60DF-400A-9966-09A2FE21985E}"/>
              </a:ext>
            </a:extLst>
          </p:cNvPr>
          <p:cNvSpPr/>
          <p:nvPr/>
        </p:nvSpPr>
        <p:spPr>
          <a:xfrm>
            <a:off x="6419796" y="3294000"/>
            <a:ext cx="3105000" cy="405000"/>
          </a:xfrm>
          <a:prstGeom prst="rect">
            <a:avLst/>
          </a:prstGeom>
          <a:noFill/>
          <a:ln w="38100" cap="flat" cmpd="sng" algn="ctr">
            <a:solidFill>
              <a:srgbClr val="FF5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303D9CD-BE9B-45AC-98A6-06C545C8A3B8}"/>
              </a:ext>
            </a:extLst>
          </p:cNvPr>
          <p:cNvSpPr/>
          <p:nvPr/>
        </p:nvSpPr>
        <p:spPr>
          <a:xfrm>
            <a:off x="1586461" y="5522824"/>
            <a:ext cx="3258335" cy="315000"/>
          </a:xfrm>
          <a:prstGeom prst="rect">
            <a:avLst/>
          </a:prstGeom>
          <a:noFill/>
          <a:ln w="38100" cap="flat" cmpd="sng" algn="ctr">
            <a:solidFill>
              <a:srgbClr val="FF5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4ACF386-3E3C-4112-83C6-EE9BEF92EEEF}"/>
              </a:ext>
            </a:extLst>
          </p:cNvPr>
          <p:cNvSpPr txBox="1"/>
          <p:nvPr/>
        </p:nvSpPr>
        <p:spPr>
          <a:xfrm>
            <a:off x="2631063" y="828525"/>
            <a:ext cx="5534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OpenCV </a:t>
            </a:r>
            <a:r>
              <a:rPr lang="ko-KR" altLang="en-US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기초</a:t>
            </a:r>
            <a:r>
              <a:rPr lang="en-US" altLang="ko-KR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_ Open CV </a:t>
            </a:r>
            <a:r>
              <a:rPr lang="ko-KR" altLang="en-US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라이브러리 설치</a:t>
            </a:r>
            <a:endParaRPr lang="en-US" altLang="ko-KR" sz="24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AE29A482-B587-4925-AF76-D85F457E6C4B}"/>
              </a:ext>
            </a:extLst>
          </p:cNvPr>
          <p:cNvGrpSpPr/>
          <p:nvPr/>
        </p:nvGrpSpPr>
        <p:grpSpPr>
          <a:xfrm>
            <a:off x="2219704" y="1425834"/>
            <a:ext cx="9411296" cy="686930"/>
            <a:chOff x="2219704" y="1425834"/>
            <a:chExt cx="9411296" cy="686930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87B9E063-DD31-4E31-BFEA-F7432079F32B}"/>
                </a:ext>
              </a:extLst>
            </p:cNvPr>
            <p:cNvSpPr/>
            <p:nvPr/>
          </p:nvSpPr>
          <p:spPr>
            <a:xfrm>
              <a:off x="2219704" y="1425834"/>
              <a:ext cx="9411296" cy="686930"/>
            </a:xfrm>
            <a:prstGeom prst="rect">
              <a:avLst/>
            </a:prstGeom>
            <a:solidFill>
              <a:srgbClr val="C0C0C0">
                <a:alpha val="49804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57B02AB-AFEB-4F66-BE11-C037F29C3450}"/>
                </a:ext>
              </a:extLst>
            </p:cNvPr>
            <p:cNvSpPr txBox="1"/>
            <p:nvPr/>
          </p:nvSpPr>
          <p:spPr>
            <a:xfrm>
              <a:off x="2335351" y="1549191"/>
              <a:ext cx="385064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2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Visual Studio 2017 </a:t>
              </a:r>
              <a:r>
                <a:rPr lang="ko-KR" altLang="en-US" sz="2200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템플릿 저장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74558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62146939-194C-4CF0-832A-7C12BE484D95}"/>
              </a:ext>
            </a:extLst>
          </p:cNvPr>
          <p:cNvSpPr/>
          <p:nvPr/>
        </p:nvSpPr>
        <p:spPr>
          <a:xfrm>
            <a:off x="1004160" y="4947824"/>
            <a:ext cx="10325804" cy="1609826"/>
          </a:xfrm>
          <a:prstGeom prst="rect">
            <a:avLst/>
          </a:prstGeom>
          <a:solidFill>
            <a:srgbClr val="C0C0C0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제목 1">
            <a:extLst>
              <a:ext uri="{FF2B5EF4-FFF2-40B4-BE49-F238E27FC236}">
                <a16:creationId xmlns:a16="http://schemas.microsoft.com/office/drawing/2014/main" id="{CC2F9254-5BB3-4D66-AF46-80A0B6A6F0B9}"/>
              </a:ext>
            </a:extLst>
          </p:cNvPr>
          <p:cNvSpPr txBox="1">
            <a:spLocks/>
          </p:cNvSpPr>
          <p:nvPr/>
        </p:nvSpPr>
        <p:spPr>
          <a:xfrm>
            <a:off x="857666" y="-11115"/>
            <a:ext cx="1645669" cy="448381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500" spc="300" dirty="0">
                <a:latin typeface="Bebas" pitchFamily="2" charset="0"/>
              </a:rPr>
              <a:t>Open cv</a:t>
            </a:r>
            <a:endParaRPr lang="ko-KR" altLang="en-US" sz="2500" spc="300" dirty="0">
              <a:latin typeface="Bebas" pitchFamily="2" charset="0"/>
            </a:endParaRPr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53EC315C-D672-49C2-802C-E278FC127939}"/>
              </a:ext>
            </a:extLst>
          </p:cNvPr>
          <p:cNvSpPr txBox="1">
            <a:spLocks/>
          </p:cNvSpPr>
          <p:nvPr/>
        </p:nvSpPr>
        <p:spPr>
          <a:xfrm>
            <a:off x="857665" y="755339"/>
            <a:ext cx="1645669" cy="53084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3000" b="1" spc="300" dirty="0">
                <a:latin typeface="Bebas" pitchFamily="2" charset="0"/>
                <a:ea typeface="210 맨발의청춘 L" panose="02020603020101020101" pitchFamily="18" charset="-127"/>
              </a:rPr>
              <a:t>Chap 2</a:t>
            </a:r>
            <a:endParaRPr lang="ko-KR" altLang="en-US" sz="3000" b="1" spc="300" dirty="0">
              <a:latin typeface="Bebas" pitchFamily="2" charset="0"/>
              <a:ea typeface="210 맨발의청춘 L" panose="02020603020101020101" pitchFamily="18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A9791EC7-D6F2-4EA2-ABF0-5F78CDF0F5CC}"/>
              </a:ext>
            </a:extLst>
          </p:cNvPr>
          <p:cNvCxnSpPr>
            <a:cxnSpLocks/>
          </p:cNvCxnSpPr>
          <p:nvPr/>
        </p:nvCxnSpPr>
        <p:spPr>
          <a:xfrm flipH="1">
            <a:off x="857666" y="1294657"/>
            <a:ext cx="1645669" cy="0"/>
          </a:xfrm>
          <a:prstGeom prst="line">
            <a:avLst/>
          </a:prstGeom>
          <a:ln w="28575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4ACF386-3E3C-4112-83C6-EE9BEF92EEEF}"/>
              </a:ext>
            </a:extLst>
          </p:cNvPr>
          <p:cNvSpPr txBox="1"/>
          <p:nvPr/>
        </p:nvSpPr>
        <p:spPr>
          <a:xfrm>
            <a:off x="2631063" y="828525"/>
            <a:ext cx="7379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OpenCV </a:t>
            </a:r>
            <a:r>
              <a:rPr lang="ko-KR" altLang="en-US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기본 클래스 </a:t>
            </a:r>
            <a:r>
              <a:rPr lang="en-US" altLang="ko-KR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- 01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87438E5-75E6-4927-B94D-E449B79EE43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55" y="13801"/>
            <a:ext cx="706090" cy="7060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CA55905-B3E6-46D4-A738-D31D8736AEF3}"/>
              </a:ext>
            </a:extLst>
          </p:cNvPr>
          <p:cNvSpPr txBox="1"/>
          <p:nvPr/>
        </p:nvSpPr>
        <p:spPr>
          <a:xfrm>
            <a:off x="1002850" y="1461077"/>
            <a:ext cx="1800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DataType</a:t>
            </a:r>
            <a:endParaRPr lang="ko-KR" altLang="en-US" sz="28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C9633C06-06EE-4DA6-B3EC-F7E11E3DC6B7}"/>
              </a:ext>
            </a:extLst>
          </p:cNvPr>
          <p:cNvGrpSpPr/>
          <p:nvPr/>
        </p:nvGrpSpPr>
        <p:grpSpPr>
          <a:xfrm>
            <a:off x="1002850" y="2023955"/>
            <a:ext cx="10358150" cy="2127105"/>
            <a:chOff x="3486001" y="1722687"/>
            <a:chExt cx="7844084" cy="2074937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CA845216-5F8B-441F-8010-2D6DB0FA7E6B}"/>
                </a:ext>
              </a:extLst>
            </p:cNvPr>
            <p:cNvSpPr/>
            <p:nvPr/>
          </p:nvSpPr>
          <p:spPr>
            <a:xfrm>
              <a:off x="3486001" y="1722687"/>
              <a:ext cx="7844084" cy="2074937"/>
            </a:xfrm>
            <a:prstGeom prst="rect">
              <a:avLst/>
            </a:prstGeom>
            <a:solidFill>
              <a:srgbClr val="C0C0C0">
                <a:alpha val="49804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9A7717E-8FC7-4E50-942A-87778007B2FD}"/>
                </a:ext>
              </a:extLst>
            </p:cNvPr>
            <p:cNvSpPr txBox="1"/>
            <p:nvPr/>
          </p:nvSpPr>
          <p:spPr>
            <a:xfrm>
              <a:off x="3724761" y="1856105"/>
              <a:ext cx="6500082" cy="869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OpenCV</a:t>
              </a:r>
              <a:r>
                <a:rPr lang="ko-KR" altLang="en-US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의 기본 자료형</a:t>
              </a:r>
              <a:r>
                <a:rPr lang="ko-KR" altLang="en-US" dirty="0"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을 표현하기 위한 템플릿 클래스</a:t>
              </a:r>
              <a:endPara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dirty="0"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템플릿 클래스 등에서 </a:t>
              </a:r>
              <a:r>
                <a:rPr lang="en-US" altLang="ko-KR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OpenCV </a:t>
              </a:r>
              <a:r>
                <a:rPr lang="ko-KR" altLang="en-US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자료형으로 변환</a:t>
              </a:r>
              <a:r>
                <a:rPr lang="ko-KR" altLang="en-US" dirty="0"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하는 목적으로 사용</a:t>
              </a:r>
              <a:endPara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613F404E-FB61-4FED-B266-ED349D2D222E}"/>
              </a:ext>
            </a:extLst>
          </p:cNvPr>
          <p:cNvSpPr txBox="1"/>
          <p:nvPr/>
        </p:nvSpPr>
        <p:spPr>
          <a:xfrm>
            <a:off x="6746602" y="3212959"/>
            <a:ext cx="4351198" cy="788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Ex) CV_8UC3    </a:t>
            </a:r>
            <a:r>
              <a:rPr lang="en-US" altLang="ko-KR" sz="16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8</a:t>
            </a:r>
            <a:r>
              <a:rPr lang="ko-KR" altLang="en-US" sz="16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비트 깊이</a:t>
            </a:r>
            <a:r>
              <a:rPr lang="en-US" altLang="ko-KR" sz="16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, </a:t>
            </a:r>
            <a:r>
              <a:rPr lang="en-US" altLang="ko-KR" sz="1600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uchar</a:t>
            </a:r>
            <a:r>
              <a:rPr lang="en-US" altLang="ko-KR" sz="16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3 </a:t>
            </a:r>
            <a:r>
              <a:rPr lang="ko-KR" altLang="en-US" sz="16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채널 자료형</a:t>
            </a:r>
            <a:endParaRPr lang="en-US" altLang="ko-KR" sz="160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    </a:t>
            </a:r>
            <a:r>
              <a:rPr lang="en-US" altLang="ko-KR" sz="1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CV_32FC1   </a:t>
            </a:r>
            <a:r>
              <a:rPr lang="en-US" altLang="ko-KR" sz="16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32</a:t>
            </a:r>
            <a:r>
              <a:rPr lang="ko-KR" altLang="en-US" sz="16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비트 깊이</a:t>
            </a:r>
            <a:r>
              <a:rPr lang="en-US" altLang="ko-KR" sz="16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, float 1 </a:t>
            </a:r>
            <a:r>
              <a:rPr lang="ko-KR" altLang="en-US" sz="16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채널 자료형</a:t>
            </a:r>
            <a:endParaRPr lang="en-US" altLang="ko-KR" sz="160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17073643-D4CE-4E7B-9A63-B282508278BE}"/>
              </a:ext>
            </a:extLst>
          </p:cNvPr>
          <p:cNvGrpSpPr/>
          <p:nvPr/>
        </p:nvGrpSpPr>
        <p:grpSpPr>
          <a:xfrm>
            <a:off x="1318134" y="3159488"/>
            <a:ext cx="5265000" cy="755330"/>
            <a:chOff x="1010368" y="2886499"/>
            <a:chExt cx="5265000" cy="75533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CDEC810-8982-41E8-8E50-4669AB36BC20}"/>
                </a:ext>
              </a:extLst>
            </p:cNvPr>
            <p:cNvSpPr txBox="1"/>
            <p:nvPr/>
          </p:nvSpPr>
          <p:spPr>
            <a:xfrm>
              <a:off x="1010368" y="2886499"/>
              <a:ext cx="5265000" cy="4596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CV_&lt;</a:t>
              </a:r>
              <a:r>
                <a:rPr lang="en-US" altLang="ko-KR" dirty="0" err="1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bit_depth</a:t>
              </a:r>
              <a:r>
                <a:rPr lang="en-US" altLang="ko-KR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&gt;{U|S|F}C(&lt;</a:t>
              </a:r>
              <a:r>
                <a:rPr lang="en-US" altLang="ko-KR" dirty="0" err="1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number_of_channels</a:t>
              </a:r>
              <a:r>
                <a:rPr lang="en-US" altLang="ko-KR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&gt;)</a:t>
              </a:r>
              <a:endPara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endParaRPr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59E5CCBA-9EF5-4967-AEFD-EAFC208ADA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61120" y="3339000"/>
              <a:ext cx="2634880" cy="0"/>
            </a:xfrm>
            <a:prstGeom prst="line">
              <a:avLst/>
            </a:prstGeom>
            <a:ln w="28575">
              <a:solidFill>
                <a:srgbClr val="FF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4C7D53C-63D0-4060-ABAC-126EF2CE1417}"/>
                </a:ext>
              </a:extLst>
            </p:cNvPr>
            <p:cNvSpPr txBox="1"/>
            <p:nvPr/>
          </p:nvSpPr>
          <p:spPr>
            <a:xfrm>
              <a:off x="3562906" y="3334052"/>
              <a:ext cx="25330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MAX : 512, 1</a:t>
              </a:r>
              <a:r>
                <a:rPr lang="ko-KR" altLang="en-US" sz="1400" dirty="0"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일</a:t>
              </a:r>
              <a:r>
                <a:rPr lang="en-US" altLang="ko-KR" sz="1400" dirty="0"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 </a:t>
              </a:r>
              <a:r>
                <a:rPr lang="ko-KR" altLang="en-US" sz="1400" dirty="0"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경우 생략 가능</a:t>
              </a:r>
              <a:endParaRPr lang="en-US" altLang="ko-KR" sz="1400" dirty="0">
                <a:latin typeface="08서울남산체 M" panose="02020603020101020101" pitchFamily="18" charset="-127"/>
                <a:ea typeface="08서울남산체 M" panose="02020603020101020101" pitchFamily="18" charset="-127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3AF8DA2F-F2D2-4E71-924E-D2742C0215AF}"/>
              </a:ext>
            </a:extLst>
          </p:cNvPr>
          <p:cNvSpPr txBox="1"/>
          <p:nvPr/>
        </p:nvSpPr>
        <p:spPr>
          <a:xfrm>
            <a:off x="1002850" y="4287832"/>
            <a:ext cx="28083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Point_ / Point3_</a:t>
            </a:r>
            <a:endParaRPr lang="ko-KR" altLang="en-US" sz="28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F08C4F1-58B9-4463-868C-70AB650A0F44}"/>
              </a:ext>
            </a:extLst>
          </p:cNvPr>
          <p:cNvSpPr txBox="1"/>
          <p:nvPr/>
        </p:nvSpPr>
        <p:spPr>
          <a:xfrm>
            <a:off x="1318134" y="5117514"/>
            <a:ext cx="8583389" cy="1290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Point_</a:t>
            </a:r>
            <a:r>
              <a:rPr lang="ko-KR" altLang="en-US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는 </a:t>
            </a: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2D </a:t>
            </a:r>
            <a:r>
              <a:rPr lang="ko-KR" altLang="en-US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좌표를</a:t>
            </a: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, 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Point3_</a:t>
            </a:r>
            <a:r>
              <a:rPr lang="ko-KR" altLang="en-US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은 </a:t>
            </a: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3D </a:t>
            </a:r>
            <a:r>
              <a:rPr lang="ko-KR" altLang="en-US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좌표 템플릿 클래스</a:t>
            </a:r>
            <a:endParaRPr lang="en-US" altLang="ko-KR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연산자나 </a:t>
            </a: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dot(), </a:t>
            </a:r>
            <a:r>
              <a:rPr lang="en-US" altLang="ko-KR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ddot</a:t>
            </a: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(), cross(), inside() </a:t>
            </a:r>
            <a:r>
              <a:rPr lang="ko-KR" altLang="en-US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등의 메서드 사용가능</a:t>
            </a:r>
            <a:endParaRPr lang="en-US" altLang="ko-KR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자료형 </a:t>
            </a: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: Point,</a:t>
            </a:r>
            <a:r>
              <a:rPr lang="ko-KR" altLang="en-US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</a:t>
            </a: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Point2i,</a:t>
            </a:r>
            <a:r>
              <a:rPr lang="ko-KR" altLang="en-US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</a:t>
            </a: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Point2f, Point2d / Point3i,</a:t>
            </a:r>
            <a:r>
              <a:rPr lang="ko-KR" altLang="en-US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</a:t>
            </a: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Point3f, Point3d</a:t>
            </a:r>
          </a:p>
        </p:txBody>
      </p:sp>
    </p:spTree>
    <p:extLst>
      <p:ext uri="{BB962C8B-B14F-4D97-AF65-F5344CB8AC3E}">
        <p14:creationId xmlns:p14="http://schemas.microsoft.com/office/powerpoint/2010/main" val="3722086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62146939-194C-4CF0-832A-7C12BE484D95}"/>
              </a:ext>
            </a:extLst>
          </p:cNvPr>
          <p:cNvSpPr/>
          <p:nvPr/>
        </p:nvSpPr>
        <p:spPr>
          <a:xfrm>
            <a:off x="1004160" y="4295743"/>
            <a:ext cx="10325804" cy="2283257"/>
          </a:xfrm>
          <a:prstGeom prst="rect">
            <a:avLst/>
          </a:prstGeom>
          <a:solidFill>
            <a:srgbClr val="C0C0C0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제목 1">
            <a:extLst>
              <a:ext uri="{FF2B5EF4-FFF2-40B4-BE49-F238E27FC236}">
                <a16:creationId xmlns:a16="http://schemas.microsoft.com/office/drawing/2014/main" id="{CC2F9254-5BB3-4D66-AF46-80A0B6A6F0B9}"/>
              </a:ext>
            </a:extLst>
          </p:cNvPr>
          <p:cNvSpPr txBox="1">
            <a:spLocks/>
          </p:cNvSpPr>
          <p:nvPr/>
        </p:nvSpPr>
        <p:spPr>
          <a:xfrm>
            <a:off x="857666" y="-11115"/>
            <a:ext cx="1645669" cy="448381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500" spc="300" dirty="0">
                <a:latin typeface="Bebas" pitchFamily="2" charset="0"/>
              </a:rPr>
              <a:t>Open cv</a:t>
            </a:r>
            <a:endParaRPr lang="ko-KR" altLang="en-US" sz="2500" spc="300" dirty="0">
              <a:latin typeface="Bebas" pitchFamily="2" charset="0"/>
            </a:endParaRPr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53EC315C-D672-49C2-802C-E278FC127939}"/>
              </a:ext>
            </a:extLst>
          </p:cNvPr>
          <p:cNvSpPr txBox="1">
            <a:spLocks/>
          </p:cNvSpPr>
          <p:nvPr/>
        </p:nvSpPr>
        <p:spPr>
          <a:xfrm>
            <a:off x="857665" y="755339"/>
            <a:ext cx="1645669" cy="53084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3000" b="1" spc="300" dirty="0">
                <a:latin typeface="Bebas" pitchFamily="2" charset="0"/>
                <a:ea typeface="210 맨발의청춘 L" panose="02020603020101020101" pitchFamily="18" charset="-127"/>
              </a:rPr>
              <a:t>Chap 2</a:t>
            </a:r>
            <a:endParaRPr lang="ko-KR" altLang="en-US" sz="3000" b="1" spc="300" dirty="0">
              <a:latin typeface="Bebas" pitchFamily="2" charset="0"/>
              <a:ea typeface="210 맨발의청춘 L" panose="02020603020101020101" pitchFamily="18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A9791EC7-D6F2-4EA2-ABF0-5F78CDF0F5CC}"/>
              </a:ext>
            </a:extLst>
          </p:cNvPr>
          <p:cNvCxnSpPr>
            <a:cxnSpLocks/>
          </p:cNvCxnSpPr>
          <p:nvPr/>
        </p:nvCxnSpPr>
        <p:spPr>
          <a:xfrm flipH="1">
            <a:off x="857666" y="1294657"/>
            <a:ext cx="1645669" cy="0"/>
          </a:xfrm>
          <a:prstGeom prst="line">
            <a:avLst/>
          </a:prstGeom>
          <a:ln w="28575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4ACF386-3E3C-4112-83C6-EE9BEF92EEEF}"/>
              </a:ext>
            </a:extLst>
          </p:cNvPr>
          <p:cNvSpPr txBox="1"/>
          <p:nvPr/>
        </p:nvSpPr>
        <p:spPr>
          <a:xfrm>
            <a:off x="2631063" y="828525"/>
            <a:ext cx="7379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OpenCV </a:t>
            </a:r>
            <a:r>
              <a:rPr lang="ko-KR" altLang="en-US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기본 클래스</a:t>
            </a:r>
            <a:r>
              <a:rPr lang="en-US" altLang="ko-KR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- 01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87438E5-75E6-4927-B94D-E449B79EE43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55" y="13801"/>
            <a:ext cx="706090" cy="7060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CA55905-B3E6-46D4-A738-D31D8736AEF3}"/>
              </a:ext>
            </a:extLst>
          </p:cNvPr>
          <p:cNvSpPr txBox="1"/>
          <p:nvPr/>
        </p:nvSpPr>
        <p:spPr>
          <a:xfrm>
            <a:off x="1002850" y="1461077"/>
            <a:ext cx="1800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Size_</a:t>
            </a:r>
            <a:endParaRPr lang="ko-KR" altLang="en-US" sz="28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C9633C06-06EE-4DA6-B3EC-F7E11E3DC6B7}"/>
              </a:ext>
            </a:extLst>
          </p:cNvPr>
          <p:cNvGrpSpPr/>
          <p:nvPr/>
        </p:nvGrpSpPr>
        <p:grpSpPr>
          <a:xfrm>
            <a:off x="1002850" y="2023956"/>
            <a:ext cx="10358150" cy="1495045"/>
            <a:chOff x="3486001" y="1722687"/>
            <a:chExt cx="7844084" cy="1458378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CA845216-5F8B-441F-8010-2D6DB0FA7E6B}"/>
                </a:ext>
              </a:extLst>
            </p:cNvPr>
            <p:cNvSpPr/>
            <p:nvPr/>
          </p:nvSpPr>
          <p:spPr>
            <a:xfrm>
              <a:off x="3486001" y="1722687"/>
              <a:ext cx="7844084" cy="1458378"/>
            </a:xfrm>
            <a:prstGeom prst="rect">
              <a:avLst/>
            </a:prstGeom>
            <a:solidFill>
              <a:srgbClr val="C0C0C0">
                <a:alpha val="49804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9A7717E-8FC7-4E50-942A-87778007B2FD}"/>
                </a:ext>
              </a:extLst>
            </p:cNvPr>
            <p:cNvSpPr txBox="1"/>
            <p:nvPr/>
          </p:nvSpPr>
          <p:spPr>
            <a:xfrm>
              <a:off x="3724761" y="1846339"/>
              <a:ext cx="6500082" cy="12590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크기</a:t>
              </a:r>
              <a:r>
                <a:rPr lang="ko-KR" altLang="en-US" dirty="0"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를 표현하는 템플릿 클래스</a:t>
              </a:r>
              <a:r>
                <a:rPr lang="en-US" altLang="ko-KR" dirty="0"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	</a:t>
              </a:r>
              <a:r>
                <a:rPr lang="ko-KR" altLang="en-US" dirty="0"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연산자 사용가능</a:t>
              </a:r>
              <a:endPara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dirty="0"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멤버변수 </a:t>
              </a:r>
              <a:r>
                <a:rPr lang="en-US" altLang="ko-KR" dirty="0"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:</a:t>
              </a:r>
              <a:r>
                <a:rPr lang="ko-KR" altLang="en-US" dirty="0"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 </a:t>
              </a:r>
              <a:r>
                <a:rPr lang="en-US" altLang="ko-KR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width</a:t>
              </a:r>
              <a:r>
                <a:rPr lang="ko-KR" altLang="en-US" dirty="0"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와 </a:t>
              </a:r>
              <a:r>
                <a:rPr lang="en-US" altLang="ko-KR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height		</a:t>
              </a:r>
              <a:r>
                <a:rPr lang="ko-KR" altLang="en-US" dirty="0"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메서드 </a:t>
              </a:r>
              <a:r>
                <a:rPr lang="en-US" altLang="ko-KR" dirty="0"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:</a:t>
              </a:r>
              <a:r>
                <a:rPr lang="ko-KR" altLang="en-US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 </a:t>
              </a:r>
              <a:r>
                <a:rPr lang="en-US" altLang="ko-KR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area()</a:t>
              </a:r>
            </a:p>
            <a:p>
              <a:pPr>
                <a:lnSpc>
                  <a:spcPct val="150000"/>
                </a:lnSpc>
              </a:pPr>
              <a:r>
                <a:rPr lang="ko-KR" altLang="en-US" dirty="0"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자료형 </a:t>
              </a:r>
              <a:r>
                <a:rPr lang="en-US" altLang="ko-KR" dirty="0"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: Size, Size2i, Size2f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3AF8DA2F-F2D2-4E71-924E-D2742C0215AF}"/>
              </a:ext>
            </a:extLst>
          </p:cNvPr>
          <p:cNvSpPr txBox="1"/>
          <p:nvPr/>
        </p:nvSpPr>
        <p:spPr>
          <a:xfrm>
            <a:off x="1002850" y="3645762"/>
            <a:ext cx="3383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Rect</a:t>
            </a:r>
            <a:r>
              <a:rPr lang="en-US" altLang="ko-KR" sz="28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_ / </a:t>
            </a:r>
            <a:r>
              <a:rPr lang="en-US" altLang="ko-KR" sz="28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RotateRect</a:t>
            </a:r>
            <a:endParaRPr lang="ko-KR" altLang="en-US" sz="28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F08C4F1-58B9-4463-868C-70AB650A0F44}"/>
              </a:ext>
            </a:extLst>
          </p:cNvPr>
          <p:cNvSpPr txBox="1"/>
          <p:nvPr/>
        </p:nvSpPr>
        <p:spPr>
          <a:xfrm>
            <a:off x="1318133" y="4338672"/>
            <a:ext cx="9869707" cy="2121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Rect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_</a:t>
            </a:r>
            <a:r>
              <a:rPr lang="ko-KR" altLang="en-US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는 사각형을</a:t>
            </a: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, </a:t>
            </a:r>
            <a:r>
              <a:rPr lang="en-US" altLang="ko-KR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RotateRect</a:t>
            </a:r>
            <a:r>
              <a:rPr lang="ko-KR" altLang="en-US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는 회전된 사각형을 표현하는 템플릿 클래스</a:t>
            </a:r>
            <a:endParaRPr lang="en-US" altLang="ko-KR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Rect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_ </a:t>
            </a:r>
            <a:r>
              <a:rPr lang="ko-KR" altLang="en-US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자료형 </a:t>
            </a: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: int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멤버변수 </a:t>
            </a: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: (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x</a:t>
            </a: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, 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y</a:t>
            </a: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, 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width</a:t>
            </a: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, 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height</a:t>
            </a: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) 	</a:t>
            </a:r>
            <a:r>
              <a:rPr lang="ko-KR" altLang="en-US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메서드 </a:t>
            </a: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: </a:t>
            </a:r>
            <a:r>
              <a:rPr lang="en-US" altLang="ko-KR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tl</a:t>
            </a: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()</a:t>
            </a:r>
            <a:r>
              <a:rPr lang="en-US" altLang="ko-KR" sz="1200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topLeft</a:t>
            </a: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,</a:t>
            </a:r>
            <a:r>
              <a:rPr lang="ko-KR" altLang="en-US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</a:t>
            </a:r>
            <a:r>
              <a:rPr lang="en-US" altLang="ko-KR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br</a:t>
            </a: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()</a:t>
            </a:r>
            <a:r>
              <a:rPr lang="en-US" altLang="ko-KR" sz="1200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bottomRight</a:t>
            </a: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,</a:t>
            </a:r>
            <a:r>
              <a:rPr lang="ko-KR" altLang="en-US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</a:t>
            </a: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size(), area(),</a:t>
            </a:r>
            <a:r>
              <a:rPr lang="ko-KR" altLang="en-US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</a:t>
            </a: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contains()</a:t>
            </a:r>
          </a:p>
          <a:p>
            <a:pPr>
              <a:lnSpc>
                <a:spcPct val="150000"/>
              </a:lnSpc>
            </a:pPr>
            <a:r>
              <a:rPr lang="en-US" altLang="ko-KR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RotateRect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멤버변수 </a:t>
            </a: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: ((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Point2f)center, (Size2f)size, (float)angle</a:t>
            </a: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) 		</a:t>
            </a:r>
            <a:r>
              <a:rPr lang="ko-KR" altLang="en-US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메서드 </a:t>
            </a: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: </a:t>
            </a:r>
            <a:r>
              <a:rPr lang="en-US" altLang="ko-KR" dirty="0" err="1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boundingRect</a:t>
            </a:r>
            <a:r>
              <a:rPr lang="en-US" altLang="ko-KR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()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6823200-C275-4DEC-B78C-09D48E388545}"/>
              </a:ext>
            </a:extLst>
          </p:cNvPr>
          <p:cNvSpPr txBox="1"/>
          <p:nvPr/>
        </p:nvSpPr>
        <p:spPr>
          <a:xfrm>
            <a:off x="8571000" y="6344930"/>
            <a:ext cx="19607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ko-KR" altLang="en-US" sz="12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회전된 사각형을 감싼 사각형</a:t>
            </a:r>
            <a:endParaRPr lang="en-US" altLang="ko-KR" sz="1200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0456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6402</TotalTime>
  <Words>4702</Words>
  <Application>Microsoft Office PowerPoint</Application>
  <PresentationFormat>와이드스크린</PresentationFormat>
  <Paragraphs>725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5" baseType="lpstr">
      <vt:lpstr>08서울남산체 B</vt:lpstr>
      <vt:lpstr>08서울남산체 EB</vt:lpstr>
      <vt:lpstr>08서울남산체 L</vt:lpstr>
      <vt:lpstr>08서울남산체 M</vt:lpstr>
      <vt:lpstr>210 맨발의청춘 B</vt:lpstr>
      <vt:lpstr>210 맨발의청춘 L</vt:lpstr>
      <vt:lpstr>맑은 고딕</vt:lpstr>
      <vt:lpstr>Arial</vt:lpstr>
      <vt:lpstr>Bebas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Moorim Park</dc:creator>
  <cp:lastModifiedBy>Somin Park</cp:lastModifiedBy>
  <cp:revision>226</cp:revision>
  <dcterms:created xsi:type="dcterms:W3CDTF">2018-10-21T10:06:22Z</dcterms:created>
  <dcterms:modified xsi:type="dcterms:W3CDTF">2019-07-03T05:06:54Z</dcterms:modified>
</cp:coreProperties>
</file>