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73" r:id="rId2"/>
    <p:sldId id="288" r:id="rId3"/>
    <p:sldId id="297" r:id="rId4"/>
    <p:sldId id="332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42" r:id="rId13"/>
    <p:sldId id="343" r:id="rId14"/>
    <p:sldId id="344" r:id="rId15"/>
    <p:sldId id="345" r:id="rId16"/>
    <p:sldId id="346" r:id="rId17"/>
    <p:sldId id="348" r:id="rId18"/>
    <p:sldId id="349" r:id="rId19"/>
    <p:sldId id="347" r:id="rId20"/>
    <p:sldId id="350" r:id="rId21"/>
    <p:sldId id="351" r:id="rId22"/>
    <p:sldId id="352" r:id="rId23"/>
  </p:sldIdLst>
  <p:sldSz cx="12192000" cy="6858000"/>
  <p:notesSz cx="6858000" cy="9144000"/>
  <p:embeddedFontLst>
    <p:embeddedFont>
      <p:font typeface="08서울남산체 B" panose="02020603020101020101" pitchFamily="18" charset="-127"/>
      <p:regular r:id="rId25"/>
    </p:embeddedFont>
    <p:embeddedFont>
      <p:font typeface="08서울남산체 EB" panose="02020603020101020101" pitchFamily="18" charset="-127"/>
      <p:regular r:id="rId26"/>
    </p:embeddedFont>
    <p:embeddedFont>
      <p:font typeface="08서울남산체 M" panose="02020603020101020101" pitchFamily="18" charset="-127"/>
      <p:regular r:id="rId27"/>
    </p:embeddedFont>
    <p:embeddedFont>
      <p:font typeface="210 맨발의청춘 L" panose="02020603020101020101" pitchFamily="18" charset="-127"/>
      <p:regular r:id="rId28"/>
    </p:embeddedFont>
    <p:embeddedFont>
      <p:font typeface="Bebas" pitchFamily="2" charset="0"/>
      <p:regular r:id="rId29"/>
    </p:embeddedFont>
    <p:embeddedFont>
      <p:font typeface="Cambria Math" panose="02040503050406030204" pitchFamily="18" charset="0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BB7"/>
    <a:srgbClr val="FF5050"/>
    <a:srgbClr val="FF8989"/>
    <a:srgbClr val="FFC2C2"/>
    <a:srgbClr val="C0C0C0"/>
    <a:srgbClr val="43688C"/>
    <a:srgbClr val="D8DFE9"/>
    <a:srgbClr val="E0E0E0"/>
    <a:srgbClr val="B1C0D4"/>
    <a:srgbClr val="2E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5226" autoAdjust="0"/>
  </p:normalViewPr>
  <p:slideViewPr>
    <p:cSldViewPr>
      <p:cViewPr varScale="1">
        <p:scale>
          <a:sx n="82" d="100"/>
          <a:sy n="82" d="100"/>
        </p:scale>
        <p:origin x="80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26EB-970B-45E1-AA71-6A536BBB53D4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C443-B18F-436A-89BD-02870B6C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AF-497F-45B1-AB8C-2B6DE22E9A9F}" type="datetimeFigureOut">
              <a:rPr lang="ko-KR" altLang="en-US" smtClean="0"/>
              <a:pPr/>
              <a:t>2019-08-05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2.4/modules/imgproc/doc/filtering.html?highlight=bilateralfilter#bilateralfil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4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B0E7A5-F644-43EB-A25F-4FB0F85EE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b="7990"/>
          <a:stretch/>
        </p:blipFill>
        <p:spPr>
          <a:xfrm>
            <a:off x="0" y="-14392"/>
            <a:ext cx="12192000" cy="68723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61A33B-8222-4AAA-B0D5-06B15DCF52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B782EB-245E-4024-AFBA-065BB6B8B6F0}"/>
              </a:ext>
            </a:extLst>
          </p:cNvPr>
          <p:cNvSpPr/>
          <p:nvPr/>
        </p:nvSpPr>
        <p:spPr>
          <a:xfrm>
            <a:off x="7716000" y="2451322"/>
            <a:ext cx="3251111" cy="1665071"/>
          </a:xfrm>
          <a:prstGeom prst="rect">
            <a:avLst/>
          </a:prstGeom>
          <a:noFill/>
          <a:effectLst>
            <a:outerShdw blurRad="50800" dist="38100" dir="5400000" algn="t" rotWithShape="0">
              <a:srgbClr val="449BB7"/>
            </a:outerShdw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chemeClr val="bg1"/>
                </a:solidFill>
                <a:latin typeface="Bebas" pitchFamily="2" charset="0"/>
                <a:cs typeface="Aharoni" panose="020B0604020202020204" pitchFamily="2" charset="-79"/>
              </a:rPr>
              <a:t>OPEN  CV 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rgbClr val="FF7C80"/>
                </a:solidFill>
                <a:latin typeface="Bebas" pitchFamily="2" charset="0"/>
                <a:cs typeface="Aharoni" panose="020B0604020202020204" pitchFamily="2" charset="-79"/>
              </a:rPr>
              <a:t>Seminar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6F5BED-5027-4810-9BE5-94817BC3E93F}"/>
              </a:ext>
            </a:extLst>
          </p:cNvPr>
          <p:cNvSpPr/>
          <p:nvPr/>
        </p:nvSpPr>
        <p:spPr>
          <a:xfrm>
            <a:off x="6636000" y="4294754"/>
            <a:ext cx="3797657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z="2000" spc="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Chap 9</a:t>
            </a:r>
          </a:p>
          <a:p>
            <a:pPr algn="ctr" latinLnBrk="0">
              <a:lnSpc>
                <a:spcPct val="90000"/>
              </a:lnSpc>
            </a:pPr>
            <a:endParaRPr lang="en-US" altLang="ko-KR" sz="2000" spc="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en-US" altLang="ko-KR" sz="2000" spc="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2019/08/07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DB01C3-83D4-4930-B32C-A8CBBCBEC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1525"/>
            <a:ext cx="1733905" cy="1764868"/>
          </a:xfrm>
          <a:prstGeom prst="rect">
            <a:avLst/>
          </a:prstGeom>
          <a:effectLst>
            <a:outerShdw blurRad="50800" dist="38100" dir="5400000" algn="tl" rotWithShape="0">
              <a:srgbClr val="449BB7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140B5-F181-427B-AB9C-84212D047C8A}"/>
              </a:ext>
            </a:extLst>
          </p:cNvPr>
          <p:cNvSpPr/>
          <p:nvPr/>
        </p:nvSpPr>
        <p:spPr>
          <a:xfrm>
            <a:off x="10596000" y="6335164"/>
            <a:ext cx="145112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박소민</a:t>
            </a:r>
            <a:endParaRPr lang="en-US" altLang="ko-KR" spc="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642544" y="1785312"/>
              <a:ext cx="7400857" cy="434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void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boxFilter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src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OutputArray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dst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ddepth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Size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ksize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	         Point anchor = Point(-1,-1), bool normalize = true, 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)</a:t>
              </a:r>
              <a:endPara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5BBAEC-6EEA-4D20-9511-CDA14F20DA69}"/>
              </a:ext>
            </a:extLst>
          </p:cNvPr>
          <p:cNvSpPr/>
          <p:nvPr/>
        </p:nvSpPr>
        <p:spPr>
          <a:xfrm>
            <a:off x="1390573" y="4779000"/>
            <a:ext cx="4493214" cy="162000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부드럽게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스무딩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박스 필터와 양방향 필터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F266BC-85DD-412C-9E02-027F7156B1E2}"/>
              </a:ext>
            </a:extLst>
          </p:cNvPr>
          <p:cNvGrpSpPr/>
          <p:nvPr/>
        </p:nvGrpSpPr>
        <p:grpSpPr>
          <a:xfrm>
            <a:off x="1398544" y="3263815"/>
            <a:ext cx="9568732" cy="3135186"/>
            <a:chOff x="1313866" y="3263815"/>
            <a:chExt cx="9568732" cy="313518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DFAD81-C9F1-4A14-842A-C3984F0D9190}"/>
                </a:ext>
              </a:extLst>
            </p:cNvPr>
            <p:cNvSpPr/>
            <p:nvPr/>
          </p:nvSpPr>
          <p:spPr>
            <a:xfrm>
              <a:off x="6223536" y="3263815"/>
              <a:ext cx="4659062" cy="3135186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0616BA-C458-4E04-BC69-1F54DB6FEF0E}"/>
                </a:ext>
              </a:extLst>
            </p:cNvPr>
            <p:cNvSpPr txBox="1"/>
            <p:nvPr/>
          </p:nvSpPr>
          <p:spPr>
            <a:xfrm>
              <a:off x="6223536" y="3263815"/>
              <a:ext cx="4589998" cy="875176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normalize :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true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면 커널 크기로 정규화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         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평균 필터와 같음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591EBF6-F17D-4B2F-A754-CEF573E32FAB}"/>
                    </a:ext>
                  </a:extLst>
                </p:cNvPr>
                <p:cNvSpPr txBox="1"/>
                <p:nvPr/>
              </p:nvSpPr>
              <p:spPr>
                <a:xfrm>
                  <a:off x="6223534" y="4277828"/>
                  <a:ext cx="4659062" cy="823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𝐾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=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08서울남산체 M" panose="02020603020101020101" pitchFamily="18" charset="-127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08서울남산체 M" panose="02020603020101020101" pitchFamily="18" charset="-127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08서울남산체 M" panose="02020603020101020101" pitchFamily="18" charset="-127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591EBF6-F17D-4B2F-A754-CEF573E32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534" y="4277828"/>
                  <a:ext cx="4659062" cy="823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54FC0B-D429-494E-9EB6-C2CD621081EC}"/>
                    </a:ext>
                  </a:extLst>
                </p:cNvPr>
                <p:cNvSpPr txBox="1"/>
                <p:nvPr/>
              </p:nvSpPr>
              <p:spPr>
                <a:xfrm>
                  <a:off x="6431938" y="5291841"/>
                  <a:ext cx="3301596" cy="8917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  <a:ea typeface="08서울남산체 M" panose="0202060302010102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𝑘𝑠𝑖𝑧𝑒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𝑤𝑖𝑑𝑡h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 ∗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𝑘𝑠𝑖𝑧𝑒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h𝑒𝑖𝑔h𝑡</m:t>
                                  </m:r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754FC0B-D429-494E-9EB6-C2CD62108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938" y="5291841"/>
                  <a:ext cx="3301596" cy="8917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ABB0F7-4B02-448A-896D-81FC2FC7FEBD}"/>
                </a:ext>
              </a:extLst>
            </p:cNvPr>
            <p:cNvSpPr txBox="1"/>
            <p:nvPr/>
          </p:nvSpPr>
          <p:spPr>
            <a:xfrm>
              <a:off x="9741001" y="5454000"/>
              <a:ext cx="982534" cy="38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if true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7889C41-F87C-4475-A45B-FD6BC436193B}"/>
                </a:ext>
              </a:extLst>
            </p:cNvPr>
            <p:cNvSpPr txBox="1"/>
            <p:nvPr/>
          </p:nvSpPr>
          <p:spPr>
            <a:xfrm>
              <a:off x="9741001" y="5857661"/>
              <a:ext cx="982534" cy="38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o.w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139144-9270-4035-ABE7-4EC50B4922CC}"/>
                </a:ext>
              </a:extLst>
            </p:cNvPr>
            <p:cNvSpPr txBox="1"/>
            <p:nvPr/>
          </p:nvSpPr>
          <p:spPr>
            <a:xfrm>
              <a:off x="1313866" y="4892886"/>
              <a:ext cx="4485243" cy="129067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dst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: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src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와 같은 크기 같은 자료형의 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     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ddepth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깊이의 </a:t>
              </a:r>
              <a:r>
                <a:rPr lang="ko-KR" altLang="en-US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필터링된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출력 영상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BORDER_REFLECT101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390573" y="3266817"/>
            <a:ext cx="465906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박스 커널의 커널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영상을 부드럽게 함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예제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6-5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동일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642544" y="1785312"/>
              <a:ext cx="7400857" cy="434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void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bilateralFilter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src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OutputArray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dst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int d, double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sigmaColor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		               double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sigmaSpace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= BORDER_DEFAULT)</a:t>
              </a:r>
              <a:endPara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부드럽게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스무딩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박스 필터와 양방향 필터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31D49F-3891-4A5C-B024-FEF1A10D83C4}"/>
              </a:ext>
            </a:extLst>
          </p:cNvPr>
          <p:cNvGrpSpPr/>
          <p:nvPr/>
        </p:nvGrpSpPr>
        <p:grpSpPr>
          <a:xfrm>
            <a:off x="5595362" y="3263815"/>
            <a:ext cx="5636276" cy="3135186"/>
            <a:chOff x="5510684" y="3263815"/>
            <a:chExt cx="5636276" cy="313518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3D09918-4658-4039-B5E1-F16048EA0819}"/>
                </a:ext>
              </a:extLst>
            </p:cNvPr>
            <p:cNvSpPr/>
            <p:nvPr/>
          </p:nvSpPr>
          <p:spPr>
            <a:xfrm>
              <a:off x="5510684" y="3263815"/>
              <a:ext cx="5636276" cy="3135186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82D8E6-CEAB-4A7D-A0C3-21C5F3AFAC74}"/>
                </a:ext>
              </a:extLst>
            </p:cNvPr>
            <p:cNvSpPr txBox="1"/>
            <p:nvPr/>
          </p:nvSpPr>
          <p:spPr>
            <a:xfrm>
              <a:off x="5600684" y="3263815"/>
              <a:ext cx="5444999" cy="295266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sigmaColor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: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컬러 공간에서 필터 표준편차</a:t>
              </a:r>
              <a:endPara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값이 클수록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이웃화소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내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signalSpace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의 화소 중에서 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색상 공간에서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더 멀리 떨어져 있는 색상들을 혼합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하여 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더 큰 영역으로 만듦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sigmaSpace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: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좌표 공간에서 필터 표준편차</a:t>
              </a:r>
              <a:endPara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값이 클수록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sigmaColor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에 의한 색상이 충분히 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가까우면서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위치가 더 멀리 떨어진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이웃화소에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영향</a:t>
              </a:r>
              <a:endPara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EB7989C-4F37-439E-95B8-4E3C31CB9DF9}"/>
              </a:ext>
            </a:extLst>
          </p:cNvPr>
          <p:cNvSpPr txBox="1"/>
          <p:nvPr/>
        </p:nvSpPr>
        <p:spPr>
          <a:xfrm>
            <a:off x="1326001" y="3159000"/>
            <a:ext cx="3419999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가우시안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함수를 사용하여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에지를 덜 약화시킴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E5579F-C636-4BB3-AA78-0B6CBF02F9AF}"/>
              </a:ext>
            </a:extLst>
          </p:cNvPr>
          <p:cNvSpPr/>
          <p:nvPr/>
        </p:nvSpPr>
        <p:spPr>
          <a:xfrm>
            <a:off x="5961000" y="6647421"/>
            <a:ext cx="5535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>
                <a:hlinkClick r:id="rId3"/>
              </a:rPr>
              <a:t>https://docs.opencv.org/2.4/modules/imgproc/doc/filtering.html?highlight=bilateralfilter#bilateralfilter</a:t>
            </a:r>
            <a:endParaRPr lang="ko-KR" altLang="en-US" sz="9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780955-7085-4AA5-AE14-C21C3D26B22A}"/>
              </a:ext>
            </a:extLst>
          </p:cNvPr>
          <p:cNvSpPr/>
          <p:nvPr/>
        </p:nvSpPr>
        <p:spPr>
          <a:xfrm>
            <a:off x="1209567" y="4234118"/>
            <a:ext cx="4256434" cy="216488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36E809-893B-4DE9-B31A-D3FDFBBDB52F}"/>
              </a:ext>
            </a:extLst>
          </p:cNvPr>
          <p:cNvSpPr txBox="1"/>
          <p:nvPr/>
        </p:nvSpPr>
        <p:spPr>
          <a:xfrm>
            <a:off x="1281000" y="4277329"/>
            <a:ext cx="4138799" cy="21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필터링 동안 사용될 각 화소의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이웃을 결정한 지름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필터의 크기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d = 5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실시간 처리에 적합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d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 0 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sigmaSpace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의해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	d =  2 * 3 *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sigmaSpace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+ 1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E5DF83-CADA-4AF8-8DC2-14E3C455E4E1}"/>
              </a:ext>
            </a:extLst>
          </p:cNvPr>
          <p:cNvGrpSpPr/>
          <p:nvPr/>
        </p:nvGrpSpPr>
        <p:grpSpPr>
          <a:xfrm>
            <a:off x="8796000" y="-11115"/>
            <a:ext cx="3368324" cy="2020994"/>
            <a:chOff x="7896000" y="208281"/>
            <a:chExt cx="3902000" cy="2341200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B964B74E-532B-4B12-8B1B-FD2640F331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74"/>
            <a:stretch/>
          </p:blipFill>
          <p:spPr>
            <a:xfrm>
              <a:off x="7896000" y="208281"/>
              <a:ext cx="3902000" cy="2095720"/>
            </a:xfrm>
            <a:prstGeom prst="rect">
              <a:avLst/>
            </a:prstGeom>
          </p:spPr>
        </p:pic>
        <p:pic>
          <p:nvPicPr>
            <p:cNvPr id="37" name="그림 36" descr="텍스트이(가) 표시된 사진&#10;&#10;자동 생성된 설명">
              <a:extLst>
                <a:ext uri="{FF2B5EF4-FFF2-40B4-BE49-F238E27FC236}">
                  <a16:creationId xmlns:a16="http://schemas.microsoft.com/office/drawing/2014/main" id="{C246941F-CDB5-4804-854D-22E87C1147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22"/>
            <a:stretch/>
          </p:blipFill>
          <p:spPr>
            <a:xfrm>
              <a:off x="7896000" y="2306677"/>
              <a:ext cx="3902000" cy="242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40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5BBAEC-6EEA-4D20-9511-CDA14F20DA69}"/>
              </a:ext>
            </a:extLst>
          </p:cNvPr>
          <p:cNvSpPr/>
          <p:nvPr/>
        </p:nvSpPr>
        <p:spPr>
          <a:xfrm>
            <a:off x="1390572" y="3898184"/>
            <a:ext cx="9430427" cy="2439614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부드럽게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스무딩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139144-9270-4035-ABE7-4EC50B4922CC}"/>
              </a:ext>
            </a:extLst>
          </p:cNvPr>
          <p:cNvSpPr txBox="1"/>
          <p:nvPr/>
        </p:nvSpPr>
        <p:spPr>
          <a:xfrm>
            <a:off x="1564393" y="4219519"/>
            <a:ext cx="4485243" cy="17061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*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필터 윈도우 사용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중위수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계산하여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dst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저장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같은 크기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같은 자료형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BORDER_REPLICATE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390573" y="2907296"/>
            <a:ext cx="465906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점잡음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(salt and pepper noise)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효과적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B430A-9113-448C-BB67-EF8804513A66}"/>
              </a:ext>
            </a:extLst>
          </p:cNvPr>
          <p:cNvSpPr txBox="1"/>
          <p:nvPr/>
        </p:nvSpPr>
        <p:spPr>
          <a:xfrm>
            <a:off x="1209566" y="2162792"/>
            <a:ext cx="9772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medianBlur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EE3B-4BFE-4DE2-8C3B-C6281CB81675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블러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필터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(blur filter)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6FB061-2032-4BB3-9D0D-42D03CE2F1A8}"/>
              </a:ext>
            </a:extLst>
          </p:cNvPr>
          <p:cNvGrpSpPr/>
          <p:nvPr/>
        </p:nvGrpSpPr>
        <p:grpSpPr>
          <a:xfrm>
            <a:off x="6322581" y="4092917"/>
            <a:ext cx="4575630" cy="1913949"/>
            <a:chOff x="6308214" y="2701739"/>
            <a:chExt cx="4589998" cy="191394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0616BA-C458-4E04-BC69-1F54DB6FEF0E}"/>
                </a:ext>
              </a:extLst>
            </p:cNvPr>
            <p:cNvSpPr txBox="1"/>
            <p:nvPr/>
          </p:nvSpPr>
          <p:spPr>
            <a:xfrm>
              <a:off x="6308214" y="2701739"/>
              <a:ext cx="4589998" cy="45967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src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: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1, 3, 4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채널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0C387E-3E19-47ED-B1F2-9864EAC1604C}"/>
                </a:ext>
              </a:extLst>
            </p:cNvPr>
            <p:cNvSpPr txBox="1"/>
            <p:nvPr/>
          </p:nvSpPr>
          <p:spPr>
            <a:xfrm>
              <a:off x="6546000" y="3201075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ksize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=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3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or 5</a:t>
              </a:r>
              <a:endPara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41E7DA-4A2B-4EB1-A2B2-FA01F12D0677}"/>
                </a:ext>
              </a:extLst>
            </p:cNvPr>
            <p:cNvSpPr txBox="1"/>
            <p:nvPr/>
          </p:nvSpPr>
          <p:spPr>
            <a:xfrm>
              <a:off x="6787957" y="3519356"/>
              <a:ext cx="376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src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깊이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-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CV_8U, CV_16U, CV_32F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2633BF-9AA0-4714-9FCA-13B56BCD41FF}"/>
                </a:ext>
              </a:extLst>
            </p:cNvPr>
            <p:cNvSpPr txBox="1"/>
            <p:nvPr/>
          </p:nvSpPr>
          <p:spPr>
            <a:xfrm>
              <a:off x="6546000" y="3914166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ksize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크면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B4AB39-A6BF-46BB-A510-1343F3EC576B}"/>
                </a:ext>
              </a:extLst>
            </p:cNvPr>
            <p:cNvSpPr txBox="1"/>
            <p:nvPr/>
          </p:nvSpPr>
          <p:spPr>
            <a:xfrm>
              <a:off x="6787957" y="4246356"/>
              <a:ext cx="3763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src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깊이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-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CV_8U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96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5BBAEC-6EEA-4D20-9511-CDA14F20DA69}"/>
              </a:ext>
            </a:extLst>
          </p:cNvPr>
          <p:cNvSpPr/>
          <p:nvPr/>
        </p:nvSpPr>
        <p:spPr>
          <a:xfrm>
            <a:off x="1393682" y="4260712"/>
            <a:ext cx="9588751" cy="193138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부드럽게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스무딩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390573" y="3028280"/>
            <a:ext cx="465906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정규화된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박스 필터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B430A-9113-448C-BB67-EF8804513A66}"/>
              </a:ext>
            </a:extLst>
          </p:cNvPr>
          <p:cNvSpPr txBox="1"/>
          <p:nvPr/>
        </p:nvSpPr>
        <p:spPr>
          <a:xfrm>
            <a:off x="1209566" y="2162792"/>
            <a:ext cx="97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blur(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Size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Point anchor = Point(-1,-1),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EE3B-4BFE-4DE2-8C3B-C6281CB81675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블러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필터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(blur filter)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0616BA-C458-4E04-BC69-1F54DB6FEF0E}"/>
              </a:ext>
            </a:extLst>
          </p:cNvPr>
          <p:cNvSpPr txBox="1"/>
          <p:nvPr/>
        </p:nvSpPr>
        <p:spPr>
          <a:xfrm>
            <a:off x="1562888" y="4378269"/>
            <a:ext cx="9285627" cy="17061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모든 채널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CV_8U, CV_16U, CV_32F, CV_64F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같은 크기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같은 자료형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BORDER_REFLECT101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4EF202-A181-49F1-990F-71D3586C2F23}"/>
              </a:ext>
            </a:extLst>
          </p:cNvPr>
          <p:cNvSpPr/>
          <p:nvPr/>
        </p:nvSpPr>
        <p:spPr>
          <a:xfrm>
            <a:off x="4565493" y="3535152"/>
            <a:ext cx="457920" cy="400702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AEC6F-CAC9-4044-945C-E8CF9F3E6F63}"/>
              </a:ext>
            </a:extLst>
          </p:cNvPr>
          <p:cNvSpPr txBox="1"/>
          <p:nvPr/>
        </p:nvSpPr>
        <p:spPr>
          <a:xfrm>
            <a:off x="1682875" y="3549984"/>
            <a:ext cx="670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boxFilter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dst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-1,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true, BORDER_REFLECT)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동일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2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5BBAEC-6EEA-4D20-9511-CDA14F20DA69}"/>
              </a:ext>
            </a:extLst>
          </p:cNvPr>
          <p:cNvSpPr/>
          <p:nvPr/>
        </p:nvSpPr>
        <p:spPr>
          <a:xfrm>
            <a:off x="1658299" y="3357231"/>
            <a:ext cx="8982701" cy="1673134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03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부드럽게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스무딩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390573" y="2874645"/>
            <a:ext cx="9588751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크기의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차원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가우시안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커널과 회선을 수행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getGaussianKernel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(int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double sigma, int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ktype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CV_64F)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* 1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1D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가우시안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커널을 행렬로 반환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1, 3, 5, 7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미리 계산되어 있음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FB430A-9113-448C-BB67-EF8804513A66}"/>
              </a:ext>
            </a:extLst>
          </p:cNvPr>
          <p:cNvSpPr txBox="1"/>
          <p:nvPr/>
        </p:nvSpPr>
        <p:spPr>
          <a:xfrm>
            <a:off x="1209566" y="2162792"/>
            <a:ext cx="97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GaussianBlur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Size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double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sigmaX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			    double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sigmaY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0,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EE3B-4BFE-4DE2-8C3B-C6281CB81675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블러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필터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(blur filter)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EE8D99-F447-4A9A-92A5-1C03A2A793CD}"/>
              </a:ext>
            </a:extLst>
          </p:cNvPr>
          <p:cNvCxnSpPr>
            <a:cxnSpLocks/>
          </p:cNvCxnSpPr>
          <p:nvPr/>
        </p:nvCxnSpPr>
        <p:spPr>
          <a:xfrm>
            <a:off x="6636000" y="3419084"/>
            <a:ext cx="2025000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9DE3A5-4183-46AF-91BC-CA12EFB55EB5}"/>
              </a:ext>
            </a:extLst>
          </p:cNvPr>
          <p:cNvSpPr txBox="1"/>
          <p:nvPr/>
        </p:nvSpPr>
        <p:spPr>
          <a:xfrm>
            <a:off x="6996031" y="3198562"/>
            <a:ext cx="1305000" cy="26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CV_32F,</a:t>
            </a:r>
            <a:r>
              <a:rPr lang="ko-KR" altLang="en-US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CV_64F</a:t>
            </a:r>
            <a:endParaRPr lang="ko-KR" altLang="en-US" sz="11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00F4-68EF-4CCA-B820-BEC28D3708CD}"/>
              </a:ext>
            </a:extLst>
          </p:cNvPr>
          <p:cNvSpPr txBox="1"/>
          <p:nvPr/>
        </p:nvSpPr>
        <p:spPr>
          <a:xfrm>
            <a:off x="1866000" y="4265365"/>
            <a:ext cx="85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sigma :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가우시안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표준편차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sigma &lt;= 0 :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sigma = 0.3 * ((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- 1) * 0.5 - 1) + 0.8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43CD2-6363-4408-ADCB-964EC786530D}"/>
              </a:ext>
            </a:extLst>
          </p:cNvPr>
          <p:cNvSpPr txBox="1"/>
          <p:nvPr/>
        </p:nvSpPr>
        <p:spPr>
          <a:xfrm>
            <a:off x="1652887" y="5098252"/>
            <a:ext cx="8982701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sigmaX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sigmaY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: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축과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Y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축 방향으로의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가우시안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커널 표준편차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sigmaX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≠ 0 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sigmaY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sigmaX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	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sigmaX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sigmaY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0 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가지고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BORDER_DEFAULT :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BORDER_REFLECT101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24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845216-5F8B-441F-8010-2D6DB0FA7E6B}"/>
              </a:ext>
            </a:extLst>
          </p:cNvPr>
          <p:cNvSpPr/>
          <p:nvPr/>
        </p:nvSpPr>
        <p:spPr>
          <a:xfrm>
            <a:off x="1002850" y="2023955"/>
            <a:ext cx="10358150" cy="460004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7717E-8FC7-4E50-942A-87778007B2FD}"/>
              </a:ext>
            </a:extLst>
          </p:cNvPr>
          <p:cNvSpPr txBox="1"/>
          <p:nvPr/>
        </p:nvSpPr>
        <p:spPr>
          <a:xfrm>
            <a:off x="1209566" y="2162792"/>
            <a:ext cx="9772867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getDeivKernels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kx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dx,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        bool normalize = false,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CV_32F)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23D739-C01E-4DEA-82B0-AA96E67C21F8}"/>
              </a:ext>
            </a:extLst>
          </p:cNvPr>
          <p:cNvSpPr txBox="1"/>
          <p:nvPr/>
        </p:nvSpPr>
        <p:spPr>
          <a:xfrm>
            <a:off x="3392719" y="3176806"/>
            <a:ext cx="1443281" cy="45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04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날카롭게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샤프닝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 미분 필터링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F595E3-FE3B-4911-84BE-C1298F1BE6C8}"/>
              </a:ext>
            </a:extLst>
          </p:cNvPr>
          <p:cNvGrpSpPr/>
          <p:nvPr/>
        </p:nvGrpSpPr>
        <p:grpSpPr>
          <a:xfrm>
            <a:off x="6308213" y="3733023"/>
            <a:ext cx="4493214" cy="1774756"/>
            <a:chOff x="1390573" y="4624246"/>
            <a:chExt cx="4493214" cy="177475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5BBAEC-6EEA-4D20-9511-CDA14F20DA69}"/>
                </a:ext>
              </a:extLst>
            </p:cNvPr>
            <p:cNvSpPr/>
            <p:nvPr/>
          </p:nvSpPr>
          <p:spPr>
            <a:xfrm>
              <a:off x="1390573" y="4647502"/>
              <a:ext cx="4493214" cy="1751500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0616BA-C458-4E04-BC69-1F54DB6FEF0E}"/>
                </a:ext>
              </a:extLst>
            </p:cNvPr>
            <p:cNvSpPr txBox="1"/>
            <p:nvPr/>
          </p:nvSpPr>
          <p:spPr>
            <a:xfrm>
              <a:off x="1390573" y="4624246"/>
              <a:ext cx="4485243" cy="129067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ksize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: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커널의 크기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CV_SHARR(= -1)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이면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Scharr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3 * 3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커널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 1, 3, 4, 7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이면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Sobal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커널 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139144-9270-4035-ABE7-4EC50B4922CC}"/>
                </a:ext>
              </a:extLst>
            </p:cNvPr>
            <p:cNvSpPr txBox="1"/>
            <p:nvPr/>
          </p:nvSpPr>
          <p:spPr>
            <a:xfrm>
              <a:off x="1398544" y="5878174"/>
              <a:ext cx="4485243" cy="45967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BORDER_REFLECT101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326000" y="3733023"/>
            <a:ext cx="4659063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영상에서 미분을 계산하기 위한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선형 필터 반환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sepFilter2D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* kx.t()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전달하여 사용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C25A6E-660A-4028-ADEE-E1CDB2ABC577}"/>
              </a:ext>
            </a:extLst>
          </p:cNvPr>
          <p:cNvCxnSpPr>
            <a:cxnSpLocks/>
          </p:cNvCxnSpPr>
          <p:nvPr/>
        </p:nvCxnSpPr>
        <p:spPr>
          <a:xfrm>
            <a:off x="5683814" y="3070844"/>
            <a:ext cx="2025000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4E2D46E-168B-4E51-A969-9D4A77F2062B}"/>
              </a:ext>
            </a:extLst>
          </p:cNvPr>
          <p:cNvSpPr txBox="1"/>
          <p:nvPr/>
        </p:nvSpPr>
        <p:spPr>
          <a:xfrm>
            <a:off x="7626000" y="2998543"/>
            <a:ext cx="1305000" cy="269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CV_32F,</a:t>
            </a:r>
            <a:r>
              <a:rPr lang="ko-KR" altLang="en-US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CV_64F</a:t>
            </a:r>
            <a:endParaRPr lang="ko-KR" altLang="en-US" sz="11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026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DF35E2-58B5-435F-9C74-BA7BEC84C9B8}"/>
              </a:ext>
            </a:extLst>
          </p:cNvPr>
          <p:cNvSpPr/>
          <p:nvPr/>
        </p:nvSpPr>
        <p:spPr>
          <a:xfrm>
            <a:off x="1187357" y="5965431"/>
            <a:ext cx="9984399" cy="523722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2A096E-60D0-45CA-8671-427D2ED8E553}"/>
              </a:ext>
            </a:extLst>
          </p:cNvPr>
          <p:cNvSpPr/>
          <p:nvPr/>
        </p:nvSpPr>
        <p:spPr>
          <a:xfrm>
            <a:off x="1002850" y="5003245"/>
            <a:ext cx="10358150" cy="1623316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845216-5F8B-441F-8010-2D6DB0FA7E6B}"/>
              </a:ext>
            </a:extLst>
          </p:cNvPr>
          <p:cNvSpPr/>
          <p:nvPr/>
        </p:nvSpPr>
        <p:spPr>
          <a:xfrm>
            <a:off x="1002850" y="2023955"/>
            <a:ext cx="10358150" cy="2811096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7717E-8FC7-4E50-942A-87778007B2FD}"/>
              </a:ext>
            </a:extLst>
          </p:cNvPr>
          <p:cNvSpPr txBox="1"/>
          <p:nvPr/>
        </p:nvSpPr>
        <p:spPr>
          <a:xfrm>
            <a:off x="1209566" y="2011714"/>
            <a:ext cx="9772867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Sobel(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ddepth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dx,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ksize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=3,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    double scale=1, double delta=0,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04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날카롭게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샤프닝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 미분 필터링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5BBAEC-6EEA-4D20-9511-CDA14F20DA69}"/>
              </a:ext>
            </a:extLst>
          </p:cNvPr>
          <p:cNvSpPr/>
          <p:nvPr/>
        </p:nvSpPr>
        <p:spPr>
          <a:xfrm>
            <a:off x="1204750" y="2993044"/>
            <a:ext cx="9984399" cy="1650956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135AF4-FCA7-4D14-BD2D-609D69E378CF}"/>
              </a:ext>
            </a:extLst>
          </p:cNvPr>
          <p:cNvSpPr txBox="1"/>
          <p:nvPr/>
        </p:nvSpPr>
        <p:spPr>
          <a:xfrm>
            <a:off x="1680499" y="5994000"/>
            <a:ext cx="465906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Soble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함수에서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 -1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 때와 동일한 결과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1D6411-654E-41AF-8921-96B0804A14B1}"/>
              </a:ext>
            </a:extLst>
          </p:cNvPr>
          <p:cNvSpPr txBox="1"/>
          <p:nvPr/>
        </p:nvSpPr>
        <p:spPr>
          <a:xfrm>
            <a:off x="1209565" y="5003245"/>
            <a:ext cx="9772867" cy="962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Scharr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ddepth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dx,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      double scale=1, double delta=0,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999F79-8B0F-4714-87BB-200E391A8EBE}"/>
              </a:ext>
            </a:extLst>
          </p:cNvPr>
          <p:cNvSpPr txBox="1"/>
          <p:nvPr/>
        </p:nvSpPr>
        <p:spPr>
          <a:xfrm>
            <a:off x="1465703" y="4072650"/>
            <a:ext cx="4485243" cy="4596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dx,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각각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축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y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축 미분 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4CB5F-CC30-4F70-9537-7438176128AD}"/>
              </a:ext>
            </a:extLst>
          </p:cNvPr>
          <p:cNvSpPr txBox="1"/>
          <p:nvPr/>
        </p:nvSpPr>
        <p:spPr>
          <a:xfrm>
            <a:off x="6789006" y="3095259"/>
            <a:ext cx="4301994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ksize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 * 1 or 1 * 3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커널 적용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      ≠  1 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*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ksize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= -1 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scharr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 * 3 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651E1-7E57-4CAA-925D-A9B6A81D15A8}"/>
              </a:ext>
            </a:extLst>
          </p:cNvPr>
          <p:cNvSpPr txBox="1"/>
          <p:nvPr/>
        </p:nvSpPr>
        <p:spPr>
          <a:xfrm>
            <a:off x="1428046" y="3095259"/>
            <a:ext cx="5100007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8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 영상을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8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비트의 출력 영상에 저장하면 결과가 잘리는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(truncation)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주의</a:t>
            </a:r>
          </a:p>
        </p:txBody>
      </p:sp>
    </p:spTree>
    <p:extLst>
      <p:ext uri="{BB962C8B-B14F-4D97-AF65-F5344CB8AC3E}">
        <p14:creationId xmlns:p14="http://schemas.microsoft.com/office/powerpoint/2010/main" val="275034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2023955"/>
            <a:ext cx="10358150" cy="460004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04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영상을 날카롭게 하는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샤프닝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EFED0-DF5F-425E-A04B-3CA6935DFAF4}"/>
              </a:ext>
            </a:extLst>
          </p:cNvPr>
          <p:cNvSpPr txBox="1"/>
          <p:nvPr/>
        </p:nvSpPr>
        <p:spPr>
          <a:xfrm>
            <a:off x="1002849" y="1461077"/>
            <a:ext cx="390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차 미분 필터링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AA9956-48D8-45F8-BECD-F854A14FBB12}"/>
                  </a:ext>
                </a:extLst>
              </p:cNvPr>
              <p:cNvSpPr txBox="1"/>
              <p:nvPr/>
            </p:nvSpPr>
            <p:spPr>
              <a:xfrm>
                <a:off x="1326000" y="2276825"/>
                <a:ext cx="96750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차원 함수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) </m:t>
                    </m:r>
                  </m:oMath>
                </a14:m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의 </a:t>
                </a:r>
                <a:r>
                  <a:rPr lang="ko-KR" altLang="en-US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라플라시안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(Laplacian)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08서울남산체 M" panose="02020603020101020101" pitchFamily="18" charset="-127"/>
                          </a:rPr>
                          <m:t>𝟐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)</m:t>
                    </m:r>
                    <m:r>
                      <a:rPr lang="ko-KR" altLang="en-US" b="1" i="1">
                        <a:latin typeface="Cambria Math" panose="02040503050406030204" pitchFamily="18" charset="0"/>
                        <a:ea typeface="08서울남산체 M" panose="02020603020101020101" pitchFamily="18" charset="-127"/>
                      </a:rPr>
                      <m:t>은</m:t>
                    </m:r>
                  </m:oMath>
                </a14:m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차 편미분의 합으로 정의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AA9956-48D8-45F8-BECD-F854A14FB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000" y="2276825"/>
                <a:ext cx="9675000" cy="375552"/>
              </a:xfrm>
              <a:prstGeom prst="rect">
                <a:avLst/>
              </a:prstGeom>
              <a:blipFill>
                <a:blip r:embed="rId3"/>
                <a:stretch>
                  <a:fillRect l="-567" t="-4839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19ED89-5E22-48F9-97B2-191AB0F27DCD}"/>
              </a:ext>
            </a:extLst>
          </p:cNvPr>
          <p:cNvGrpSpPr/>
          <p:nvPr/>
        </p:nvGrpSpPr>
        <p:grpSpPr>
          <a:xfrm>
            <a:off x="1569425" y="2905247"/>
            <a:ext cx="9225000" cy="658753"/>
            <a:chOff x="1506000" y="2905247"/>
            <a:chExt cx="9225000" cy="65875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138E57B-0278-41B4-BD6A-3A4A1778DEC2}"/>
                </a:ext>
              </a:extLst>
            </p:cNvPr>
            <p:cNvSpPr/>
            <p:nvPr/>
          </p:nvSpPr>
          <p:spPr>
            <a:xfrm>
              <a:off x="1506000" y="2905247"/>
              <a:ext cx="9225000" cy="658753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83580A-52C8-45CC-A9BE-5661E15878F9}"/>
                </a:ext>
              </a:extLst>
            </p:cNvPr>
            <p:cNvSpPr txBox="1"/>
            <p:nvPr/>
          </p:nvSpPr>
          <p:spPr>
            <a:xfrm>
              <a:off x="1884425" y="3004784"/>
              <a:ext cx="8468150" cy="45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edge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화소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=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라플라시안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필터링에서 부호가 바뀌는 곳 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=  0-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교차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(zero-crossing)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</a:t>
              </a:r>
              <a:endPara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BBC0AAE-F3ED-44BF-B7C2-4F039F239006}"/>
              </a:ext>
            </a:extLst>
          </p:cNvPr>
          <p:cNvSpPr/>
          <p:nvPr/>
        </p:nvSpPr>
        <p:spPr>
          <a:xfrm>
            <a:off x="1680499" y="3784777"/>
            <a:ext cx="481523" cy="370662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F64D4-A48E-4787-A1CB-8D8AC1C460FC}"/>
              </a:ext>
            </a:extLst>
          </p:cNvPr>
          <p:cNvSpPr txBox="1"/>
          <p:nvPr/>
        </p:nvSpPr>
        <p:spPr>
          <a:xfrm>
            <a:off x="2285753" y="3717851"/>
            <a:ext cx="8508672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void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Laplacian(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dst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ddepth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ksize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=1,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        double scale = 1, double delta=0, int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borderType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BORDER_DEFAULT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DB44EF-3231-4FD5-BBF3-A76B2D5D855A}"/>
              </a:ext>
            </a:extLst>
          </p:cNvPr>
          <p:cNvGrpSpPr/>
          <p:nvPr/>
        </p:nvGrpSpPr>
        <p:grpSpPr>
          <a:xfrm>
            <a:off x="1520091" y="4764623"/>
            <a:ext cx="9274333" cy="1049377"/>
            <a:chOff x="1505999" y="2905247"/>
            <a:chExt cx="9274333" cy="10493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247C141-14E8-4C12-BD99-F541B0031BC1}"/>
                </a:ext>
              </a:extLst>
            </p:cNvPr>
            <p:cNvSpPr/>
            <p:nvPr/>
          </p:nvSpPr>
          <p:spPr>
            <a:xfrm>
              <a:off x="1505999" y="2905247"/>
              <a:ext cx="9274333" cy="104937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AF6E69-93DB-4D1C-8F5D-69F678E4F209}"/>
                </a:ext>
              </a:extLst>
            </p:cNvPr>
            <p:cNvSpPr txBox="1"/>
            <p:nvPr/>
          </p:nvSpPr>
          <p:spPr>
            <a:xfrm>
              <a:off x="2028249" y="2992347"/>
              <a:ext cx="8229832" cy="8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잡음에 민감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=&gt;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①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가우시안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필터링 후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라플라시안</a:t>
              </a: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	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	        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②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가우시안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함수에 대한 </a:t>
              </a:r>
              <a:r>
                <a:rPr lang="ko-KR" altLang="en-US" dirty="0" err="1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라플라시안</a:t>
              </a:r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 계산하여 윈도우 필터 커널 생성</a:t>
              </a:r>
              <a:endPara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endParaRP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E997D73-F667-4A0B-94C6-C4AECEF1618D}"/>
              </a:ext>
            </a:extLst>
          </p:cNvPr>
          <p:cNvSpPr/>
          <p:nvPr/>
        </p:nvSpPr>
        <p:spPr>
          <a:xfrm>
            <a:off x="1680499" y="5901548"/>
            <a:ext cx="481523" cy="370662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195BA-6EC3-41B1-AD6D-53F6CE8A2A7F}"/>
              </a:ext>
            </a:extLst>
          </p:cNvPr>
          <p:cNvSpPr txBox="1"/>
          <p:nvPr/>
        </p:nvSpPr>
        <p:spPr>
          <a:xfrm>
            <a:off x="2285753" y="5901100"/>
            <a:ext cx="850867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LoG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(Laplacian of Gaussian)</a:t>
            </a:r>
          </a:p>
        </p:txBody>
      </p:sp>
    </p:spTree>
    <p:extLst>
      <p:ext uri="{BB962C8B-B14F-4D97-AF65-F5344CB8AC3E}">
        <p14:creationId xmlns:p14="http://schemas.microsoft.com/office/powerpoint/2010/main" val="169777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1469553"/>
            <a:ext cx="10358150" cy="515444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26D97-B57C-4EA3-AB0E-7B35AFCB5BE5}"/>
              </a:ext>
            </a:extLst>
          </p:cNvPr>
          <p:cNvSpPr/>
          <p:nvPr/>
        </p:nvSpPr>
        <p:spPr>
          <a:xfrm>
            <a:off x="1178257" y="1651245"/>
            <a:ext cx="10010893" cy="105165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05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모폴로지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5BD3F-E64A-458E-B599-DFA480CE8CAE}"/>
              </a:ext>
            </a:extLst>
          </p:cNvPr>
          <p:cNvSpPr txBox="1"/>
          <p:nvPr/>
        </p:nvSpPr>
        <p:spPr>
          <a:xfrm>
            <a:off x="1344425" y="1776497"/>
            <a:ext cx="967500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 요소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이용하여 반복적으로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영역을 </a:t>
            </a:r>
            <a:r>
              <a:rPr lang="ko-KR" altLang="en-US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확장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시켜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떨어진 부분이나 구멍을 채우거나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잡음을 축소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하여 제거하는 연산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0F136-9026-4CD2-8897-ACFC9A85AF59}"/>
              </a:ext>
            </a:extLst>
          </p:cNvPr>
          <p:cNvSpPr txBox="1"/>
          <p:nvPr/>
        </p:nvSpPr>
        <p:spPr>
          <a:xfrm>
            <a:off x="1366527" y="2702903"/>
            <a:ext cx="7564473" cy="17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getStructuringElement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 shape, Size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ksize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Point anchor=Point(-1,-1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MORPH_RECT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MORPH_ELLIPSE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MORPH_CROSS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E96A8-8F9B-4692-AEE5-2E0A0CADACAA}"/>
              </a:ext>
            </a:extLst>
          </p:cNvPr>
          <p:cNvSpPr txBox="1"/>
          <p:nvPr/>
        </p:nvSpPr>
        <p:spPr>
          <a:xfrm>
            <a:off x="1551000" y="4484683"/>
            <a:ext cx="963815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void erode(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dst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kernel, Point anchor=Point(-1,-1), int iterations=1,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   int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borderType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BORDER_CONSTANT, const Scalar &amp;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borderValu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morphologyDefaultBorderValue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888B1-8EC3-4D1A-9D7E-0EBBB94BA20E}"/>
              </a:ext>
            </a:extLst>
          </p:cNvPr>
          <p:cNvSpPr txBox="1"/>
          <p:nvPr/>
        </p:nvSpPr>
        <p:spPr>
          <a:xfrm>
            <a:off x="1539196" y="5441363"/>
            <a:ext cx="963815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void dilate(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dst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kernel, Point anchor=Point(-1,-1), int iterations=1,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	     int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borderType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BORDER_CONSTANT, const Scalar &amp;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borderValu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morphologyDefaultBorderValue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194535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F0470E-7825-4E53-A2B7-2727EBAB0E9B}"/>
              </a:ext>
            </a:extLst>
          </p:cNvPr>
          <p:cNvSpPr/>
          <p:nvPr/>
        </p:nvSpPr>
        <p:spPr>
          <a:xfrm>
            <a:off x="6276000" y="1476442"/>
            <a:ext cx="5087780" cy="64633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1467319"/>
            <a:ext cx="4913151" cy="64633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05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모폴로지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E96A8-8F9B-4692-AEE5-2E0A0CADACAA}"/>
              </a:ext>
            </a:extLst>
          </p:cNvPr>
          <p:cNvSpPr txBox="1"/>
          <p:nvPr/>
        </p:nvSpPr>
        <p:spPr>
          <a:xfrm>
            <a:off x="1002850" y="1483689"/>
            <a:ext cx="4899473" cy="5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erode :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반복적인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min filtering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888B1-8EC3-4D1A-9D7E-0EBBB94BA20E}"/>
              </a:ext>
            </a:extLst>
          </p:cNvPr>
          <p:cNvSpPr txBox="1"/>
          <p:nvPr/>
        </p:nvSpPr>
        <p:spPr>
          <a:xfrm>
            <a:off x="6273220" y="1483689"/>
            <a:ext cx="5087780" cy="58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dilate :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반복적인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max filtering</a:t>
            </a:r>
            <a:endParaRPr lang="en-US" altLang="ko-KR" sz="24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BEB0F8-7368-4D6B-8D92-77FFFFD52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7" t="3412" r="61442" b="33965"/>
          <a:stretch/>
        </p:blipFill>
        <p:spPr>
          <a:xfrm>
            <a:off x="1479425" y="2318470"/>
            <a:ext cx="3960000" cy="42947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D2759D-48BD-4EAD-8515-650D4F5E6E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142" t="4438" r="25640" b="32939"/>
          <a:stretch/>
        </p:blipFill>
        <p:spPr>
          <a:xfrm>
            <a:off x="6793500" y="2329050"/>
            <a:ext cx="4050000" cy="42947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4666E5-E6F1-4AE1-A412-0996EC8529CD}"/>
              </a:ext>
            </a:extLst>
          </p:cNvPr>
          <p:cNvSpPr txBox="1"/>
          <p:nvPr/>
        </p:nvSpPr>
        <p:spPr>
          <a:xfrm>
            <a:off x="6461527" y="1053985"/>
            <a:ext cx="4899473" cy="418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MORPH_CROSS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size=(3,3)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iter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11489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3B5A2D90-FA43-4194-8D07-1CF1DE034392}"/>
              </a:ext>
            </a:extLst>
          </p:cNvPr>
          <p:cNvSpPr/>
          <p:nvPr/>
        </p:nvSpPr>
        <p:spPr>
          <a:xfrm>
            <a:off x="2261691" y="4135848"/>
            <a:ext cx="1108800" cy="1080000"/>
          </a:xfrm>
          <a:prstGeom prst="rect">
            <a:avLst/>
          </a:prstGeom>
          <a:solidFill>
            <a:srgbClr val="C0C0C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2F9A50-93A8-4888-8C40-402F8B02201C}"/>
              </a:ext>
            </a:extLst>
          </p:cNvPr>
          <p:cNvCxnSpPr>
            <a:cxnSpLocks/>
          </p:cNvCxnSpPr>
          <p:nvPr/>
        </p:nvCxnSpPr>
        <p:spPr>
          <a:xfrm>
            <a:off x="1505998" y="3424561"/>
            <a:ext cx="0" cy="2832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0D67D6-A263-4C77-9EC7-1E73052F8DC4}"/>
              </a:ext>
            </a:extLst>
          </p:cNvPr>
          <p:cNvSpPr/>
          <p:nvPr/>
        </p:nvSpPr>
        <p:spPr>
          <a:xfrm>
            <a:off x="2625598" y="4497104"/>
            <a:ext cx="370800" cy="370800"/>
          </a:xfrm>
          <a:prstGeom prst="rect">
            <a:avLst/>
          </a:prstGeom>
          <a:solidFill>
            <a:srgbClr val="449B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421B1F-AA87-44A8-8C73-5BBBD772BA41}"/>
              </a:ext>
            </a:extLst>
          </p:cNvPr>
          <p:cNvSpPr/>
          <p:nvPr/>
        </p:nvSpPr>
        <p:spPr>
          <a:xfrm>
            <a:off x="8705999" y="4495668"/>
            <a:ext cx="367200" cy="363156"/>
          </a:xfrm>
          <a:prstGeom prst="rect">
            <a:avLst/>
          </a:prstGeom>
          <a:solidFill>
            <a:srgbClr val="FF5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C0847A40-F6FB-495C-A321-7C0614BD2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84761"/>
              </p:ext>
            </p:extLst>
          </p:nvPr>
        </p:nvGraphicFramePr>
        <p:xfrm>
          <a:off x="7581000" y="3429000"/>
          <a:ext cx="2618399" cy="249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057">
                  <a:extLst>
                    <a:ext uri="{9D8B030D-6E8A-4147-A177-3AD203B41FA5}">
                      <a16:colId xmlns:a16="http://schemas.microsoft.com/office/drawing/2014/main" val="3990078860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2493481466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3660013946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2688799263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4220083185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1344126774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3960560352"/>
                    </a:ext>
                  </a:extLst>
                </a:gridCol>
              </a:tblGrid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3335249034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08861448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267705044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4289657122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3319226740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073505906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560668466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9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472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 특징 검출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FDE00C0-68BA-46A6-A2B5-D698E2D2575E}"/>
              </a:ext>
            </a:extLst>
          </p:cNvPr>
          <p:cNvGrpSpPr/>
          <p:nvPr/>
        </p:nvGrpSpPr>
        <p:grpSpPr>
          <a:xfrm>
            <a:off x="857665" y="1464586"/>
            <a:ext cx="10476670" cy="1349243"/>
            <a:chOff x="813296" y="1762608"/>
            <a:chExt cx="10476670" cy="1349243"/>
          </a:xfrm>
        </p:grpSpPr>
        <p:sp>
          <p:nvSpPr>
            <p:cNvPr id="32" name="내용 개체 틀 2">
              <a:extLst>
                <a:ext uri="{FF2B5EF4-FFF2-40B4-BE49-F238E27FC236}">
                  <a16:creationId xmlns:a16="http://schemas.microsoft.com/office/drawing/2014/main" id="{A0D87F5C-7552-4E28-AD84-4FD01FB78798}"/>
                </a:ext>
              </a:extLst>
            </p:cNvPr>
            <p:cNvSpPr txBox="1">
              <a:spLocks/>
            </p:cNvSpPr>
            <p:nvPr/>
          </p:nvSpPr>
          <p:spPr>
            <a:xfrm>
              <a:off x="1848089" y="1762608"/>
              <a:ext cx="3023697" cy="4825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3000" b="1" spc="3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포인트 프로세싱</a:t>
              </a:r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1C7F54FF-E5DD-464B-9F1A-9FBE5FA2BB06}"/>
                </a:ext>
              </a:extLst>
            </p:cNvPr>
            <p:cNvSpPr txBox="1">
              <a:spLocks/>
            </p:cNvSpPr>
            <p:nvPr/>
          </p:nvSpPr>
          <p:spPr>
            <a:xfrm>
              <a:off x="7135096" y="1762608"/>
              <a:ext cx="3216456" cy="4825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3000" b="1" spc="30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공간 영역 필터링</a:t>
              </a:r>
              <a:endParaRPr lang="ko-KR" altLang="en-US" sz="3000" b="1" spc="3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C36446-2A7E-4769-8113-8D255BA9527F}"/>
                </a:ext>
              </a:extLst>
            </p:cNvPr>
            <p:cNvGrpSpPr/>
            <p:nvPr/>
          </p:nvGrpSpPr>
          <p:grpSpPr>
            <a:xfrm>
              <a:off x="6196683" y="2327158"/>
              <a:ext cx="5093283" cy="780225"/>
              <a:chOff x="5137836" y="2327158"/>
              <a:chExt cx="5093283" cy="78022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CF6FB4C-B4F8-4CEF-A583-BC7C232334FC}"/>
                  </a:ext>
                </a:extLst>
              </p:cNvPr>
              <p:cNvSpPr/>
              <p:nvPr/>
            </p:nvSpPr>
            <p:spPr>
              <a:xfrm>
                <a:off x="5137836" y="2327158"/>
                <a:ext cx="5093283" cy="780225"/>
              </a:xfrm>
              <a:prstGeom prst="roundRect">
                <a:avLst/>
              </a:prstGeom>
              <a:solidFill>
                <a:srgbClr val="FF505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6E4820-4E7E-463E-8B54-6EEBDB5AA3A5}"/>
                  </a:ext>
                </a:extLst>
              </p:cNvPr>
              <p:cNvSpPr txBox="1"/>
              <p:nvPr/>
            </p:nvSpPr>
            <p:spPr>
              <a:xfrm>
                <a:off x="6028475" y="2530520"/>
                <a:ext cx="33120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입력 화소 주변 이웃 고려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DF8023-121D-4E66-8329-CF68AF8DA926}"/>
                </a:ext>
              </a:extLst>
            </p:cNvPr>
            <p:cNvGrpSpPr/>
            <p:nvPr/>
          </p:nvGrpSpPr>
          <p:grpSpPr>
            <a:xfrm>
              <a:off x="813296" y="2331626"/>
              <a:ext cx="5093285" cy="780225"/>
              <a:chOff x="-113029" y="2331626"/>
              <a:chExt cx="5093285" cy="78022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520B59C-8B89-4AEF-B986-FEBA4990A345}"/>
                  </a:ext>
                </a:extLst>
              </p:cNvPr>
              <p:cNvSpPr/>
              <p:nvPr/>
            </p:nvSpPr>
            <p:spPr>
              <a:xfrm>
                <a:off x="-113029" y="2331626"/>
                <a:ext cx="5093285" cy="780225"/>
              </a:xfrm>
              <a:prstGeom prst="roundRect">
                <a:avLst/>
              </a:prstGeom>
              <a:solidFill>
                <a:srgbClr val="B1C0D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F74052-3387-41E1-91DD-00020049AFB0}"/>
                  </a:ext>
                </a:extLst>
              </p:cNvPr>
              <p:cNvSpPr txBox="1"/>
              <p:nvPr/>
            </p:nvSpPr>
            <p:spPr>
              <a:xfrm>
                <a:off x="797379" y="2521579"/>
                <a:ext cx="3283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주위의 이웃 화소 고려하지 않음</a:t>
                </a:r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37A2F4D-B3FF-4D52-9DF5-EA5D51AD2FF8}"/>
              </a:ext>
            </a:extLst>
          </p:cNvPr>
          <p:cNvCxnSpPr>
            <a:cxnSpLocks/>
          </p:cNvCxnSpPr>
          <p:nvPr/>
        </p:nvCxnSpPr>
        <p:spPr>
          <a:xfrm>
            <a:off x="1505998" y="3424562"/>
            <a:ext cx="2831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C0F742EF-5138-4FAC-A33F-457E7BEA762D}"/>
              </a:ext>
            </a:extLst>
          </p:cNvPr>
          <p:cNvSpPr/>
          <p:nvPr/>
        </p:nvSpPr>
        <p:spPr>
          <a:xfrm>
            <a:off x="5404364" y="4303427"/>
            <a:ext cx="1383272" cy="725639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2F52FCF-8C04-4B86-AD7C-780499E91C44}"/>
              </a:ext>
            </a:extLst>
          </p:cNvPr>
          <p:cNvCxnSpPr>
            <a:cxnSpLocks/>
          </p:cNvCxnSpPr>
          <p:nvPr/>
        </p:nvCxnSpPr>
        <p:spPr>
          <a:xfrm>
            <a:off x="7581000" y="3424562"/>
            <a:ext cx="2831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BD8EB8BA-0AB3-4427-93D0-82EBF62374D8}"/>
              </a:ext>
            </a:extLst>
          </p:cNvPr>
          <p:cNvCxnSpPr>
            <a:cxnSpLocks/>
            <a:stCxn id="66" idx="1"/>
            <a:endCxn id="94" idx="1"/>
          </p:cNvCxnSpPr>
          <p:nvPr/>
        </p:nvCxnSpPr>
        <p:spPr>
          <a:xfrm rot="10800000" flipH="1" flipV="1">
            <a:off x="2261690" y="4675848"/>
            <a:ext cx="155359" cy="1727690"/>
          </a:xfrm>
          <a:prstGeom prst="bentConnector3">
            <a:avLst>
              <a:gd name="adj1" fmla="val -147143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4B4B2BA-525A-4E06-81D0-E63BC65C8F9E}"/>
              </a:ext>
            </a:extLst>
          </p:cNvPr>
          <p:cNvSpPr/>
          <p:nvPr/>
        </p:nvSpPr>
        <p:spPr>
          <a:xfrm>
            <a:off x="2417050" y="6173699"/>
            <a:ext cx="2499106" cy="45967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9026DF-6D30-4C3A-A2FC-4CAF97BE6CA1}"/>
              </a:ext>
            </a:extLst>
          </p:cNvPr>
          <p:cNvSpPr txBox="1"/>
          <p:nvPr/>
        </p:nvSpPr>
        <p:spPr>
          <a:xfrm>
            <a:off x="2524502" y="6154300"/>
            <a:ext cx="228420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필터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윈도우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(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대칭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D96D90-F2DB-4227-B9AE-675427C21A75}"/>
              </a:ext>
            </a:extLst>
          </p:cNvPr>
          <p:cNvSpPr txBox="1"/>
          <p:nvPr/>
        </p:nvSpPr>
        <p:spPr>
          <a:xfrm>
            <a:off x="4313391" y="3239895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X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5861C55-F8FB-4F81-BFAA-A83BFD8611B3}"/>
              </a:ext>
            </a:extLst>
          </p:cNvPr>
          <p:cNvSpPr txBox="1"/>
          <p:nvPr/>
        </p:nvSpPr>
        <p:spPr>
          <a:xfrm>
            <a:off x="10410061" y="3239895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X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DC2427-DCCA-40BD-A551-1932F9565887}"/>
              </a:ext>
            </a:extLst>
          </p:cNvPr>
          <p:cNvSpPr txBox="1"/>
          <p:nvPr/>
        </p:nvSpPr>
        <p:spPr>
          <a:xfrm>
            <a:off x="1164892" y="6010766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Y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CE64ECF-C7D5-4DAE-8AB7-B0389264C551}"/>
              </a:ext>
            </a:extLst>
          </p:cNvPr>
          <p:cNvSpPr txBox="1"/>
          <p:nvPr/>
        </p:nvSpPr>
        <p:spPr>
          <a:xfrm>
            <a:off x="7225749" y="6014810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Y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2E86E3-E641-4726-A9AD-2F8AB2071442}"/>
              </a:ext>
            </a:extLst>
          </p:cNvPr>
          <p:cNvSpPr txBox="1"/>
          <p:nvPr/>
        </p:nvSpPr>
        <p:spPr>
          <a:xfrm>
            <a:off x="2145605" y="3054300"/>
            <a:ext cx="133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입력 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영상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3995FA6-F1CA-4D88-86AD-9CE44071F569}"/>
              </a:ext>
            </a:extLst>
          </p:cNvPr>
          <p:cNvSpPr txBox="1"/>
          <p:nvPr/>
        </p:nvSpPr>
        <p:spPr>
          <a:xfrm>
            <a:off x="8224805" y="3057414"/>
            <a:ext cx="1330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출력 영상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36776282-4554-4BC3-A59B-D21C84345907}"/>
              </a:ext>
            </a:extLst>
          </p:cNvPr>
          <p:cNvCxnSpPr>
            <a:cxnSpLocks/>
          </p:cNvCxnSpPr>
          <p:nvPr/>
        </p:nvCxnSpPr>
        <p:spPr>
          <a:xfrm>
            <a:off x="7581000" y="3424561"/>
            <a:ext cx="0" cy="2832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1924B4-BDE6-4C09-B0CF-FE12CF44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78635"/>
              </p:ext>
            </p:extLst>
          </p:nvPr>
        </p:nvGraphicFramePr>
        <p:xfrm>
          <a:off x="1505998" y="3429000"/>
          <a:ext cx="2618399" cy="2499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057">
                  <a:extLst>
                    <a:ext uri="{9D8B030D-6E8A-4147-A177-3AD203B41FA5}">
                      <a16:colId xmlns:a16="http://schemas.microsoft.com/office/drawing/2014/main" val="3990078860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2493481466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3660013946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2688799263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4220083185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1344126774"/>
                    </a:ext>
                  </a:extLst>
                </a:gridCol>
                <a:gridCol w="374057">
                  <a:extLst>
                    <a:ext uri="{9D8B030D-6E8A-4147-A177-3AD203B41FA5}">
                      <a16:colId xmlns:a16="http://schemas.microsoft.com/office/drawing/2014/main" val="3960560352"/>
                    </a:ext>
                  </a:extLst>
                </a:gridCol>
              </a:tblGrid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3335249034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08861448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267705044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4289657122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3319226740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2073505906"/>
                  </a:ext>
                </a:extLst>
              </a:tr>
              <a:tr h="35702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9687" marR="49687" marT="24842" marB="2484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9687" marR="49687" marT="24842" marB="24842"/>
                </a:tc>
                <a:extLst>
                  <a:ext uri="{0D108BD9-81ED-4DB2-BD59-A6C34878D82A}">
                    <a16:rowId xmlns:a16="http://schemas.microsoft.com/office/drawing/2014/main" val="560668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2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1469553"/>
            <a:ext cx="10358150" cy="515444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5A3EA2-B83F-4A5A-8F19-11F060BD385D}"/>
              </a:ext>
            </a:extLst>
          </p:cNvPr>
          <p:cNvSpPr/>
          <p:nvPr/>
        </p:nvSpPr>
        <p:spPr>
          <a:xfrm>
            <a:off x="1178257" y="1651245"/>
            <a:ext cx="10010893" cy="87775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E2E503-6440-49F7-9E98-6DF5E4284C88}"/>
              </a:ext>
            </a:extLst>
          </p:cNvPr>
          <p:cNvSpPr/>
          <p:nvPr/>
        </p:nvSpPr>
        <p:spPr>
          <a:xfrm>
            <a:off x="6096000" y="1764000"/>
            <a:ext cx="539999" cy="400702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05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모폴로지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E96A8-8F9B-4692-AEE5-2E0A0CADACAA}"/>
              </a:ext>
            </a:extLst>
          </p:cNvPr>
          <p:cNvSpPr txBox="1"/>
          <p:nvPr/>
        </p:nvSpPr>
        <p:spPr>
          <a:xfrm>
            <a:off x="1364628" y="1651245"/>
            <a:ext cx="963815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void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morphologyEx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dst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op,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kernel, Point anchor=Point(-1,-1),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int iterations=1, int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borderType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= BORDER_CONSTANT, const Scalar &amp;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borderValu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= 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morphologyDefaultBorderValue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781E9-8DCD-47DD-B329-F77D5A069E69}"/>
              </a:ext>
            </a:extLst>
          </p:cNvPr>
          <p:cNvSpPr txBox="1"/>
          <p:nvPr/>
        </p:nvSpPr>
        <p:spPr>
          <a:xfrm>
            <a:off x="1680499" y="2701316"/>
            <a:ext cx="8870501" cy="253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모폴로지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연산 방식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MORPH_OPEN		:  erode  -&gt;  dilate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MORPH_CLOSE	:  dilate  -&gt;  erode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MORPH_GRADIENT	:  dilate   -  erode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MORPH_TOPHAT	: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-  open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MORPH_BLACKHAT	:  close  -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729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1469553"/>
            <a:ext cx="10358150" cy="515444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526D97-B57C-4EA3-AB0E-7B35AFCB5BE5}"/>
              </a:ext>
            </a:extLst>
          </p:cNvPr>
          <p:cNvSpPr/>
          <p:nvPr/>
        </p:nvSpPr>
        <p:spPr>
          <a:xfrm>
            <a:off x="1178257" y="1651245"/>
            <a:ext cx="10010893" cy="87775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06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템플릿 매칭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5BD3F-E64A-458E-B599-DFA480CE8CAE}"/>
              </a:ext>
            </a:extLst>
          </p:cNvPr>
          <p:cNvSpPr txBox="1"/>
          <p:nvPr/>
        </p:nvSpPr>
        <p:spPr>
          <a:xfrm>
            <a:off x="1344425" y="1645008"/>
            <a:ext cx="967500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참조 영상에서 템플릿 영상과 매치되는 위치를 탐색하는 방법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물체 인식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스테레오 영상에서 대응점 검출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-&gt;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이동의 문제 해결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0F136-9026-4CD2-8897-ACFC9A85AF59}"/>
              </a:ext>
            </a:extLst>
          </p:cNvPr>
          <p:cNvSpPr txBox="1"/>
          <p:nvPr/>
        </p:nvSpPr>
        <p:spPr>
          <a:xfrm>
            <a:off x="1680499" y="2702903"/>
            <a:ext cx="7564473" cy="1706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템플릿을 영상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x,y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이동시키며 결과를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x,y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저장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x,y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탐색하여 템플릿 위치 찾음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상관관계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(correlation)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최대값의 위치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SAD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(Sum of absolute difference) :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최소값의 위치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A93EE-0DF6-4BDF-B75F-64F0D7BCB6D0}"/>
              </a:ext>
            </a:extLst>
          </p:cNvPr>
          <p:cNvSpPr txBox="1"/>
          <p:nvPr/>
        </p:nvSpPr>
        <p:spPr>
          <a:xfrm>
            <a:off x="2361000" y="4547938"/>
            <a:ext cx="850867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void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matchTemplate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src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templ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result, int method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A672B7-472D-49DD-9D96-F2C3FA359059}"/>
              </a:ext>
            </a:extLst>
          </p:cNvPr>
          <p:cNvSpPr/>
          <p:nvPr/>
        </p:nvSpPr>
        <p:spPr>
          <a:xfrm>
            <a:off x="1680499" y="4592446"/>
            <a:ext cx="481523" cy="370662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B7D80EA-91B7-4705-81A5-48D14767ACB2}"/>
              </a:ext>
            </a:extLst>
          </p:cNvPr>
          <p:cNvSpPr/>
          <p:nvPr/>
        </p:nvSpPr>
        <p:spPr>
          <a:xfrm>
            <a:off x="2162022" y="5095415"/>
            <a:ext cx="7733771" cy="133611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79FC1B-2C78-4D3A-B3DE-B6B2F802B5E1}"/>
              </a:ext>
            </a:extLst>
          </p:cNvPr>
          <p:cNvSpPr txBox="1"/>
          <p:nvPr/>
        </p:nvSpPr>
        <p:spPr>
          <a:xfrm>
            <a:off x="2503334" y="5418956"/>
            <a:ext cx="2397743" cy="70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TM_SQDIFF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TM_SQDIFF_NORMED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686C0-1636-41CD-8031-C022103F9189}"/>
              </a:ext>
            </a:extLst>
          </p:cNvPr>
          <p:cNvSpPr txBox="1"/>
          <p:nvPr/>
        </p:nvSpPr>
        <p:spPr>
          <a:xfrm>
            <a:off x="7290925" y="5095791"/>
            <a:ext cx="2397743" cy="134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TM_CCORR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 CCORR _NORMED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TM_CCOEFF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TM_CCOEFF_NORMED</a:t>
            </a: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3B96D17-FD0D-454F-A700-2FB7B0A41785}"/>
              </a:ext>
            </a:extLst>
          </p:cNvPr>
          <p:cNvSpPr/>
          <p:nvPr/>
        </p:nvSpPr>
        <p:spPr>
          <a:xfrm>
            <a:off x="5542118" y="5563343"/>
            <a:ext cx="1035000" cy="412444"/>
          </a:xfrm>
          <a:prstGeom prst="left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94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9A1A62-A987-4DFB-99F1-A7F3D053064E}"/>
              </a:ext>
            </a:extLst>
          </p:cNvPr>
          <p:cNvSpPr/>
          <p:nvPr/>
        </p:nvSpPr>
        <p:spPr>
          <a:xfrm>
            <a:off x="1002850" y="1469553"/>
            <a:ext cx="10358150" cy="5154448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F90E1CA-D7BE-4C57-AE9F-60F9DEFBE503}"/>
              </a:ext>
            </a:extLst>
          </p:cNvPr>
          <p:cNvSpPr/>
          <p:nvPr/>
        </p:nvSpPr>
        <p:spPr>
          <a:xfrm>
            <a:off x="7793851" y="3430880"/>
            <a:ext cx="544268" cy="505392"/>
          </a:xfrm>
          <a:prstGeom prst="roundRect">
            <a:avLst/>
          </a:prstGeom>
          <a:solidFill>
            <a:srgbClr val="449BB7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5E8AA94-F471-41D9-A740-6551AEC83B77}"/>
              </a:ext>
            </a:extLst>
          </p:cNvPr>
          <p:cNvSpPr/>
          <p:nvPr/>
        </p:nvSpPr>
        <p:spPr>
          <a:xfrm>
            <a:off x="8326291" y="3429000"/>
            <a:ext cx="552736" cy="513255"/>
          </a:xfrm>
          <a:prstGeom prst="round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CF5F59B-FD8B-43F1-953D-8DA89763881D}"/>
              </a:ext>
            </a:extLst>
          </p:cNvPr>
          <p:cNvSpPr/>
          <p:nvPr/>
        </p:nvSpPr>
        <p:spPr>
          <a:xfrm>
            <a:off x="8870539" y="4424809"/>
            <a:ext cx="552736" cy="513255"/>
          </a:xfrm>
          <a:prstGeom prst="roundRect">
            <a:avLst/>
          </a:prstGeom>
          <a:solidFill>
            <a:srgbClr val="FF5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2F6A9C6-FCA9-4990-94DE-3DC7C090332C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1468EC9-5AF2-4982-8AAA-5BA42044B6EC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6772B9-41AA-455E-9209-76F73B8EC249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EB75E19-C299-4FAF-9363-35189CFE3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CFA-E8C8-4203-8BED-1C65B87B7DA2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06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템플릿 매칭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0A672B7-472D-49DD-9D96-F2C3FA359059}"/>
              </a:ext>
            </a:extLst>
          </p:cNvPr>
          <p:cNvSpPr/>
          <p:nvPr/>
        </p:nvSpPr>
        <p:spPr>
          <a:xfrm>
            <a:off x="5855238" y="3861446"/>
            <a:ext cx="1008213" cy="776092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4C9D294-67AC-461C-9CD2-CF43E8F99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67072"/>
              </p:ext>
            </p:extLst>
          </p:nvPr>
        </p:nvGraphicFramePr>
        <p:xfrm>
          <a:off x="1694774" y="2799000"/>
          <a:ext cx="3230064" cy="3006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344">
                  <a:extLst>
                    <a:ext uri="{9D8B030D-6E8A-4147-A177-3AD203B41FA5}">
                      <a16:colId xmlns:a16="http://schemas.microsoft.com/office/drawing/2014/main" val="3027622306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1658613538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751269327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2173515073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1718017136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3017758797"/>
                    </a:ext>
                  </a:extLst>
                </a:gridCol>
              </a:tblGrid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80465348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3943303748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244140726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3079547055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231971449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5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25549016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B677D88-6418-4F7E-BA2D-FC937DFDB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9110"/>
              </p:ext>
            </p:extLst>
          </p:nvPr>
        </p:nvGraphicFramePr>
        <p:xfrm>
          <a:off x="5063845" y="1653249"/>
          <a:ext cx="1548195" cy="141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065">
                  <a:extLst>
                    <a:ext uri="{9D8B030D-6E8A-4147-A177-3AD203B41FA5}">
                      <a16:colId xmlns:a16="http://schemas.microsoft.com/office/drawing/2014/main" val="3550380947"/>
                    </a:ext>
                  </a:extLst>
                </a:gridCol>
                <a:gridCol w="516065">
                  <a:extLst>
                    <a:ext uri="{9D8B030D-6E8A-4147-A177-3AD203B41FA5}">
                      <a16:colId xmlns:a16="http://schemas.microsoft.com/office/drawing/2014/main" val="2885706362"/>
                    </a:ext>
                  </a:extLst>
                </a:gridCol>
                <a:gridCol w="516065">
                  <a:extLst>
                    <a:ext uri="{9D8B030D-6E8A-4147-A177-3AD203B41FA5}">
                      <a16:colId xmlns:a16="http://schemas.microsoft.com/office/drawing/2014/main" val="354216434"/>
                    </a:ext>
                  </a:extLst>
                </a:gridCol>
              </a:tblGrid>
              <a:tr h="470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extLst>
                  <a:ext uri="{0D108BD9-81ED-4DB2-BD59-A6C34878D82A}">
                    <a16:rowId xmlns:a16="http://schemas.microsoft.com/office/drawing/2014/main" val="381590572"/>
                  </a:ext>
                </a:extLst>
              </a:tr>
              <a:tr h="470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9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extLst>
                  <a:ext uri="{0D108BD9-81ED-4DB2-BD59-A6C34878D82A}">
                    <a16:rowId xmlns:a16="http://schemas.microsoft.com/office/drawing/2014/main" val="3087244414"/>
                  </a:ext>
                </a:extLst>
              </a:tr>
              <a:tr h="4703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100" dirty="0">
                          <a:latin typeface="08서울남산체 M" panose="02020603020101020101" pitchFamily="18" charset="-127"/>
                          <a:ea typeface="08서울남산체 M" panose="02020603020101020101" pitchFamily="18" charset="-127"/>
                        </a:rPr>
                        <a:t>1</a:t>
                      </a:r>
                      <a:endParaRPr lang="ko-KR" altLang="en-US" sz="11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55214" marR="55214" marT="27607" marB="27607"/>
                </a:tc>
                <a:extLst>
                  <a:ext uri="{0D108BD9-81ED-4DB2-BD59-A6C34878D82A}">
                    <a16:rowId xmlns:a16="http://schemas.microsoft.com/office/drawing/2014/main" val="3883763416"/>
                  </a:ext>
                </a:extLst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id="{183CA7A8-DA7C-4375-B937-3D002CD35A1A}"/>
              </a:ext>
            </a:extLst>
          </p:cNvPr>
          <p:cNvGrpSpPr/>
          <p:nvPr/>
        </p:nvGrpSpPr>
        <p:grpSpPr>
          <a:xfrm>
            <a:off x="1536381" y="2619000"/>
            <a:ext cx="3966663" cy="3645000"/>
            <a:chOff x="1596000" y="2709000"/>
            <a:chExt cx="3966663" cy="3645000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5EB1C91-4111-4E0E-8CFA-562BEF2B25E8}"/>
                </a:ext>
              </a:extLst>
            </p:cNvPr>
            <p:cNvSpPr/>
            <p:nvPr/>
          </p:nvSpPr>
          <p:spPr>
            <a:xfrm>
              <a:off x="1769536" y="2876399"/>
              <a:ext cx="1612800" cy="1497600"/>
            </a:xfrm>
            <a:prstGeom prst="roundRect">
              <a:avLst/>
            </a:prstGeom>
            <a:solidFill>
              <a:srgbClr val="449BB7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2D54A65-4E40-4998-B62E-8A84A1457A6F}"/>
                </a:ext>
              </a:extLst>
            </p:cNvPr>
            <p:cNvSpPr/>
            <p:nvPr/>
          </p:nvSpPr>
          <p:spPr>
            <a:xfrm>
              <a:off x="2294229" y="2876399"/>
              <a:ext cx="1612800" cy="1497600"/>
            </a:xfrm>
            <a:prstGeom prst="roundRect">
              <a:avLst/>
            </a:prstGeom>
            <a:solidFill>
              <a:schemeClr val="accent4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3ED4322-FE79-4F91-A77B-FE3B85D8BC21}"/>
                </a:ext>
              </a:extLst>
            </p:cNvPr>
            <p:cNvSpPr/>
            <p:nvPr/>
          </p:nvSpPr>
          <p:spPr>
            <a:xfrm>
              <a:off x="2829600" y="3895200"/>
              <a:ext cx="1612800" cy="1497600"/>
            </a:xfrm>
            <a:prstGeom prst="roundRect">
              <a:avLst/>
            </a:prstGeom>
            <a:solidFill>
              <a:srgbClr val="FF5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3566768-F298-4791-BFEC-971143BA6B85}"/>
                </a:ext>
              </a:extLst>
            </p:cNvPr>
            <p:cNvCxnSpPr>
              <a:cxnSpLocks/>
            </p:cNvCxnSpPr>
            <p:nvPr/>
          </p:nvCxnSpPr>
          <p:spPr>
            <a:xfrm>
              <a:off x="3081000" y="2709000"/>
              <a:ext cx="0" cy="3645000"/>
            </a:xfrm>
            <a:prstGeom prst="line">
              <a:avLst/>
            </a:prstGeom>
            <a:ln w="57150">
              <a:solidFill>
                <a:srgbClr val="449BB7">
                  <a:alpha val="55000"/>
                </a:srgb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2F77FFB-18D8-4FAB-A618-E5F0C17519A8}"/>
                </a:ext>
              </a:extLst>
            </p:cNvPr>
            <p:cNvCxnSpPr>
              <a:cxnSpLocks/>
            </p:cNvCxnSpPr>
            <p:nvPr/>
          </p:nvCxnSpPr>
          <p:spPr>
            <a:xfrm>
              <a:off x="1596000" y="4149000"/>
              <a:ext cx="3966663" cy="0"/>
            </a:xfrm>
            <a:prstGeom prst="line">
              <a:avLst/>
            </a:prstGeom>
            <a:ln w="57150">
              <a:solidFill>
                <a:srgbClr val="449BB7">
                  <a:alpha val="55000"/>
                </a:srgb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F839336-E97D-4872-BD09-642F86114C2B}"/>
              </a:ext>
            </a:extLst>
          </p:cNvPr>
          <p:cNvSpPr txBox="1"/>
          <p:nvPr/>
        </p:nvSpPr>
        <p:spPr>
          <a:xfrm>
            <a:off x="3172088" y="2065266"/>
            <a:ext cx="855000" cy="66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(2,2)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4CC5AE3-C74F-49E9-A93B-BE2351410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75252"/>
              </p:ext>
            </p:extLst>
          </p:nvPr>
        </p:nvGraphicFramePr>
        <p:xfrm>
          <a:off x="7793851" y="3429000"/>
          <a:ext cx="2153376" cy="2004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344">
                  <a:extLst>
                    <a:ext uri="{9D8B030D-6E8A-4147-A177-3AD203B41FA5}">
                      <a16:colId xmlns:a16="http://schemas.microsoft.com/office/drawing/2014/main" val="3027622306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1658613538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751269327"/>
                    </a:ext>
                  </a:extLst>
                </a:gridCol>
                <a:gridCol w="538344">
                  <a:extLst>
                    <a:ext uri="{9D8B030D-6E8A-4147-A177-3AD203B41FA5}">
                      <a16:colId xmlns:a16="http://schemas.microsoft.com/office/drawing/2014/main" val="2173515073"/>
                    </a:ext>
                  </a:extLst>
                </a:gridCol>
              </a:tblGrid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80465348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3943303748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2441407260"/>
                  </a:ext>
                </a:extLst>
              </a:tr>
              <a:tr h="5011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500" dirty="0">
                        <a:latin typeface="08서울남산체 M" panose="02020603020101020101" pitchFamily="18" charset="-127"/>
                        <a:ea typeface="08서울남산체 M" panose="02020603020101020101" pitchFamily="18" charset="-127"/>
                      </a:endParaRPr>
                    </a:p>
                  </a:txBody>
                  <a:tcPr marL="74322" marR="74322" marT="37161" marB="37161"/>
                </a:tc>
                <a:extLst>
                  <a:ext uri="{0D108BD9-81ED-4DB2-BD59-A6C34878D82A}">
                    <a16:rowId xmlns:a16="http://schemas.microsoft.com/office/drawing/2014/main" val="307954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2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642544" y="1785312"/>
              <a:ext cx="7400857" cy="434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void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copyMakeBorder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src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OutputArray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dst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int</a:t>
              </a:r>
              <a:r>
                <a:rPr lang="ko-KR" altLang="en-US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top, int bottom, int left, 		         int right, 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const Scalar&amp; value = Scalar())</a:t>
              </a:r>
              <a:endPara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경계값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채우기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boxFilter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경계값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채우기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0042D-868D-4FE9-9B4E-550583166E86}"/>
              </a:ext>
            </a:extLst>
          </p:cNvPr>
          <p:cNvSpPr/>
          <p:nvPr/>
        </p:nvSpPr>
        <p:spPr>
          <a:xfrm>
            <a:off x="1424903" y="3264887"/>
            <a:ext cx="3132194" cy="313219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51F5AF-D299-4C1C-A930-C623732BB2C6}"/>
              </a:ext>
            </a:extLst>
          </p:cNvPr>
          <p:cNvSpPr/>
          <p:nvPr/>
        </p:nvSpPr>
        <p:spPr>
          <a:xfrm>
            <a:off x="1866000" y="3705984"/>
            <a:ext cx="2250000" cy="22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위쪽/아래쪽 2">
            <a:extLst>
              <a:ext uri="{FF2B5EF4-FFF2-40B4-BE49-F238E27FC236}">
                <a16:creationId xmlns:a16="http://schemas.microsoft.com/office/drawing/2014/main" id="{184B3F0F-B5D8-4A15-8862-86A0F30C6182}"/>
              </a:ext>
            </a:extLst>
          </p:cNvPr>
          <p:cNvSpPr/>
          <p:nvPr/>
        </p:nvSpPr>
        <p:spPr>
          <a:xfrm>
            <a:off x="2901031" y="3264887"/>
            <a:ext cx="179937" cy="441097"/>
          </a:xfrm>
          <a:prstGeom prst="upDown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0EE05612-F4A1-4491-A9DE-4DEC8A528F27}"/>
              </a:ext>
            </a:extLst>
          </p:cNvPr>
          <p:cNvSpPr/>
          <p:nvPr/>
        </p:nvSpPr>
        <p:spPr>
          <a:xfrm>
            <a:off x="2901030" y="5955984"/>
            <a:ext cx="179937" cy="441097"/>
          </a:xfrm>
          <a:prstGeom prst="upDown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위쪽/아래쪽 27">
            <a:extLst>
              <a:ext uri="{FF2B5EF4-FFF2-40B4-BE49-F238E27FC236}">
                <a16:creationId xmlns:a16="http://schemas.microsoft.com/office/drawing/2014/main" id="{587D83DB-3823-49FB-8D76-E668B79DA577}"/>
              </a:ext>
            </a:extLst>
          </p:cNvPr>
          <p:cNvSpPr/>
          <p:nvPr/>
        </p:nvSpPr>
        <p:spPr>
          <a:xfrm rot="5400000">
            <a:off x="4243614" y="4614881"/>
            <a:ext cx="179937" cy="441097"/>
          </a:xfrm>
          <a:prstGeom prst="upDown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/아래쪽 30">
            <a:extLst>
              <a:ext uri="{FF2B5EF4-FFF2-40B4-BE49-F238E27FC236}">
                <a16:creationId xmlns:a16="http://schemas.microsoft.com/office/drawing/2014/main" id="{1BABE964-D514-42AC-A510-CEB04D6E71DC}"/>
              </a:ext>
            </a:extLst>
          </p:cNvPr>
          <p:cNvSpPr/>
          <p:nvPr/>
        </p:nvSpPr>
        <p:spPr>
          <a:xfrm rot="5400000">
            <a:off x="1565005" y="4614881"/>
            <a:ext cx="179937" cy="441097"/>
          </a:xfrm>
          <a:prstGeom prst="upDown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4F1E41-EE0E-4E84-A894-78C08739B679}"/>
              </a:ext>
            </a:extLst>
          </p:cNvPr>
          <p:cNvSpPr txBox="1"/>
          <p:nvPr/>
        </p:nvSpPr>
        <p:spPr>
          <a:xfrm>
            <a:off x="3080967" y="3301643"/>
            <a:ext cx="66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top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4BD912-A5D8-4D45-95BE-28F1FAB3FE2B}"/>
              </a:ext>
            </a:extLst>
          </p:cNvPr>
          <p:cNvSpPr txBox="1"/>
          <p:nvPr/>
        </p:nvSpPr>
        <p:spPr>
          <a:xfrm>
            <a:off x="2990067" y="5990993"/>
            <a:ext cx="96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bottom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57AA56-73FD-40D7-B553-0AE1DEFAAA43}"/>
              </a:ext>
            </a:extLst>
          </p:cNvPr>
          <p:cNvSpPr txBox="1"/>
          <p:nvPr/>
        </p:nvSpPr>
        <p:spPr>
          <a:xfrm>
            <a:off x="1388661" y="4434520"/>
            <a:ext cx="5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left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79DDEF-3A0C-4C88-9956-8008FFFEAC00}"/>
              </a:ext>
            </a:extLst>
          </p:cNvPr>
          <p:cNvSpPr txBox="1"/>
          <p:nvPr/>
        </p:nvSpPr>
        <p:spPr>
          <a:xfrm>
            <a:off x="4041210" y="4455427"/>
            <a:ext cx="74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right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1C5D37-C49F-4087-A803-C5494F9DA497}"/>
              </a:ext>
            </a:extLst>
          </p:cNvPr>
          <p:cNvSpPr/>
          <p:nvPr/>
        </p:nvSpPr>
        <p:spPr>
          <a:xfrm>
            <a:off x="4904849" y="3264887"/>
            <a:ext cx="5862248" cy="3132194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736EAB-9B30-46A0-A2CB-E34080350DBD}"/>
              </a:ext>
            </a:extLst>
          </p:cNvPr>
          <p:cNvSpPr txBox="1"/>
          <p:nvPr/>
        </p:nvSpPr>
        <p:spPr>
          <a:xfrm>
            <a:off x="4910678" y="3302795"/>
            <a:ext cx="189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86687-8AE1-4169-8A83-5EA97B922C9A}"/>
              </a:ext>
            </a:extLst>
          </p:cNvPr>
          <p:cNvSpPr txBox="1"/>
          <p:nvPr/>
        </p:nvSpPr>
        <p:spPr>
          <a:xfrm>
            <a:off x="5291655" y="3802368"/>
            <a:ext cx="4590000" cy="250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BORDER_CONSTANT, value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BORDER_REPLICATE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BORDER_REFLECT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BORDER_REFLECT101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BORDER_WRAP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4069D56-8A32-4CFC-BF4D-59D21FEC1EF9}"/>
              </a:ext>
            </a:extLst>
          </p:cNvPr>
          <p:cNvGrpSpPr/>
          <p:nvPr/>
        </p:nvGrpSpPr>
        <p:grpSpPr>
          <a:xfrm>
            <a:off x="8520343" y="3815743"/>
            <a:ext cx="2042980" cy="388829"/>
            <a:chOff x="8520343" y="3815743"/>
            <a:chExt cx="2042980" cy="38882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05C903C-446B-4211-B761-B5E3052567B5}"/>
                </a:ext>
              </a:extLst>
            </p:cNvPr>
            <p:cNvSpPr/>
            <p:nvPr/>
          </p:nvSpPr>
          <p:spPr>
            <a:xfrm>
              <a:off x="9200999" y="3820032"/>
              <a:ext cx="680655" cy="38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58EEA56-0005-436D-BF58-A846431A923F}"/>
                </a:ext>
              </a:extLst>
            </p:cNvPr>
            <p:cNvSpPr/>
            <p:nvPr/>
          </p:nvSpPr>
          <p:spPr>
            <a:xfrm>
              <a:off x="8520343" y="3815743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368DBFD-61C9-44F5-B8AD-A318FB17BBD4}"/>
                </a:ext>
              </a:extLst>
            </p:cNvPr>
            <p:cNvSpPr/>
            <p:nvPr/>
          </p:nvSpPr>
          <p:spPr>
            <a:xfrm>
              <a:off x="9882668" y="3815743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1EEFD1-F8BB-401F-A96E-325626BB479A}"/>
              </a:ext>
            </a:extLst>
          </p:cNvPr>
          <p:cNvGrpSpPr/>
          <p:nvPr/>
        </p:nvGrpSpPr>
        <p:grpSpPr>
          <a:xfrm>
            <a:off x="8524414" y="4332796"/>
            <a:ext cx="2042980" cy="388829"/>
            <a:chOff x="8524414" y="4258868"/>
            <a:chExt cx="2042980" cy="388829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DB4718C-0F75-42EF-8F3B-760BE54B653C}"/>
                </a:ext>
              </a:extLst>
            </p:cNvPr>
            <p:cNvSpPr/>
            <p:nvPr/>
          </p:nvSpPr>
          <p:spPr>
            <a:xfrm>
              <a:off x="9205070" y="4263157"/>
              <a:ext cx="680655" cy="38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0F4F480-C39B-4CE4-AFF8-6AE3C1DBFBF3}"/>
                </a:ext>
              </a:extLst>
            </p:cNvPr>
            <p:cNvSpPr/>
            <p:nvPr/>
          </p:nvSpPr>
          <p:spPr>
            <a:xfrm>
              <a:off x="8524414" y="4258868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D3356CE-88CB-40AD-8BAB-F795F804954D}"/>
                </a:ext>
              </a:extLst>
            </p:cNvPr>
            <p:cNvSpPr/>
            <p:nvPr/>
          </p:nvSpPr>
          <p:spPr>
            <a:xfrm>
              <a:off x="9886739" y="4258868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C707F8-510C-4AC7-8DF1-9002A7E60798}"/>
              </a:ext>
            </a:extLst>
          </p:cNvPr>
          <p:cNvGrpSpPr/>
          <p:nvPr/>
        </p:nvGrpSpPr>
        <p:grpSpPr>
          <a:xfrm>
            <a:off x="8520343" y="4849849"/>
            <a:ext cx="2042980" cy="388829"/>
            <a:chOff x="8520343" y="4701993"/>
            <a:chExt cx="2042980" cy="38882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FC2CB8D-B8C6-4C5B-8FDF-031C339AC7DE}"/>
                </a:ext>
              </a:extLst>
            </p:cNvPr>
            <p:cNvSpPr/>
            <p:nvPr/>
          </p:nvSpPr>
          <p:spPr>
            <a:xfrm>
              <a:off x="9200999" y="4706282"/>
              <a:ext cx="680655" cy="38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ED8936F-F564-4304-BC25-83C1FCB775E6}"/>
                </a:ext>
              </a:extLst>
            </p:cNvPr>
            <p:cNvSpPr/>
            <p:nvPr/>
          </p:nvSpPr>
          <p:spPr>
            <a:xfrm>
              <a:off x="8520343" y="4701993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1561EB7-B563-4B16-9C74-41376F51D16C}"/>
                </a:ext>
              </a:extLst>
            </p:cNvPr>
            <p:cNvSpPr/>
            <p:nvPr/>
          </p:nvSpPr>
          <p:spPr>
            <a:xfrm>
              <a:off x="9882668" y="4701993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38491-69A0-44BD-B124-8D09C6E049E5}"/>
              </a:ext>
            </a:extLst>
          </p:cNvPr>
          <p:cNvGrpSpPr/>
          <p:nvPr/>
        </p:nvGrpSpPr>
        <p:grpSpPr>
          <a:xfrm>
            <a:off x="8516272" y="5366902"/>
            <a:ext cx="2042980" cy="388829"/>
            <a:chOff x="8516272" y="5145118"/>
            <a:chExt cx="2042980" cy="3888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763B6DE-AAA4-412D-A891-6282B2D4156F}"/>
                </a:ext>
              </a:extLst>
            </p:cNvPr>
            <p:cNvSpPr/>
            <p:nvPr/>
          </p:nvSpPr>
          <p:spPr>
            <a:xfrm>
              <a:off x="9196928" y="5149407"/>
              <a:ext cx="680655" cy="38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143FDBB-ACEC-4425-9382-A0AB1A9251A9}"/>
                </a:ext>
              </a:extLst>
            </p:cNvPr>
            <p:cNvSpPr/>
            <p:nvPr/>
          </p:nvSpPr>
          <p:spPr>
            <a:xfrm>
              <a:off x="8516272" y="5145118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457DB0D-B4B5-4DCE-BDC5-1E20A4FC48AC}"/>
                </a:ext>
              </a:extLst>
            </p:cNvPr>
            <p:cNvSpPr/>
            <p:nvPr/>
          </p:nvSpPr>
          <p:spPr>
            <a:xfrm>
              <a:off x="9878597" y="5145118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88B480A-C241-459D-9FBE-CD79FB962EAF}"/>
              </a:ext>
            </a:extLst>
          </p:cNvPr>
          <p:cNvGrpSpPr/>
          <p:nvPr/>
        </p:nvGrpSpPr>
        <p:grpSpPr>
          <a:xfrm>
            <a:off x="8512201" y="5883955"/>
            <a:ext cx="2042980" cy="388829"/>
            <a:chOff x="8512201" y="5883955"/>
            <a:chExt cx="2042980" cy="388829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744E261-E5C5-4A38-A10A-9872109846CE}"/>
                </a:ext>
              </a:extLst>
            </p:cNvPr>
            <p:cNvSpPr/>
            <p:nvPr/>
          </p:nvSpPr>
          <p:spPr>
            <a:xfrm>
              <a:off x="9192857" y="5888244"/>
              <a:ext cx="680655" cy="384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688AA8B-5950-4A2D-84AC-E76D55A77F95}"/>
                </a:ext>
              </a:extLst>
            </p:cNvPr>
            <p:cNvSpPr/>
            <p:nvPr/>
          </p:nvSpPr>
          <p:spPr>
            <a:xfrm>
              <a:off x="8512201" y="5883955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C8EF97-121E-4FCA-96D4-E5408E7A02F6}"/>
                </a:ext>
              </a:extLst>
            </p:cNvPr>
            <p:cNvSpPr/>
            <p:nvPr/>
          </p:nvSpPr>
          <p:spPr>
            <a:xfrm>
              <a:off x="9874526" y="5883955"/>
              <a:ext cx="680655" cy="38454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08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642544" y="1785312"/>
              <a:ext cx="7400857" cy="180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borderInterpolate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(int p, 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len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int </a:t>
              </a:r>
              <a:r>
                <a:rPr lang="en-US" altLang="ko-KR" sz="20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borderType</a:t>
              </a:r>
              <a:r>
                <a:rPr lang="en-US" altLang="ko-KR" sz="20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) </a:t>
              </a:r>
              <a:endPara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경계값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채우기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AB8D1D-E9D3-42C1-8BEA-1FAEF025B511}"/>
              </a:ext>
            </a:extLst>
          </p:cNvPr>
          <p:cNvSpPr txBox="1"/>
          <p:nvPr/>
        </p:nvSpPr>
        <p:spPr>
          <a:xfrm>
            <a:off x="1680499" y="2689873"/>
            <a:ext cx="6706815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borderType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따라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p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위치에 대한 원본 영상의 좌표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len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행렬의 행 또는 열의 길이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주어진 행렬 밖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(virtual)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값을 알고 싶을 때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987EEE1-EFC3-4DEE-BB2C-6A4A4BA1CC92}"/>
              </a:ext>
            </a:extLst>
          </p:cNvPr>
          <p:cNvSpPr/>
          <p:nvPr/>
        </p:nvSpPr>
        <p:spPr>
          <a:xfrm>
            <a:off x="1325999" y="4194000"/>
            <a:ext cx="9656433" cy="2160000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344E35-6361-44F2-85D1-D4D7E9EE2964}"/>
              </a:ext>
            </a:extLst>
          </p:cNvPr>
          <p:cNvSpPr txBox="1"/>
          <p:nvPr/>
        </p:nvSpPr>
        <p:spPr>
          <a:xfrm>
            <a:off x="1482592" y="4460705"/>
            <a:ext cx="294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img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Point(-5,100)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04C2E6-F521-4FE3-BA8F-9FB064F0F8E4}"/>
              </a:ext>
            </a:extLst>
          </p:cNvPr>
          <p:cNvSpPr txBox="1"/>
          <p:nvPr/>
        </p:nvSpPr>
        <p:spPr>
          <a:xfrm>
            <a:off x="2136000" y="5204888"/>
            <a:ext cx="7673409" cy="736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img.at&lt;float&gt;(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borderInterpolate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(100,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img.rows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BORDER_REPLICATE),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         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borderInterpolate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(-5,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img.cols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BORDER_REPLICATE));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750034-6CF7-4320-A955-9B50870F71BC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경계값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채우기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boxFilter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5A3D66B-C357-4289-BF2E-3C2DCD7C2BE2}"/>
              </a:ext>
            </a:extLst>
          </p:cNvPr>
          <p:cNvSpPr/>
          <p:nvPr/>
        </p:nvSpPr>
        <p:spPr>
          <a:xfrm>
            <a:off x="4883463" y="4138412"/>
            <a:ext cx="496800" cy="352800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4FB0382-A40A-4418-B4EC-6EE3C021A597}"/>
              </a:ext>
            </a:extLst>
          </p:cNvPr>
          <p:cNvSpPr/>
          <p:nvPr/>
        </p:nvSpPr>
        <p:spPr>
          <a:xfrm>
            <a:off x="5384806" y="4132712"/>
            <a:ext cx="496800" cy="35280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59D8DF5-FDCE-499A-AEC5-CD8DA427FF49}"/>
              </a:ext>
            </a:extLst>
          </p:cNvPr>
          <p:cNvSpPr/>
          <p:nvPr/>
        </p:nvSpPr>
        <p:spPr>
          <a:xfrm>
            <a:off x="2484000" y="4539001"/>
            <a:ext cx="457920" cy="400702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310940-1E84-467E-935C-635D90B7D734}"/>
              </a:ext>
            </a:extLst>
          </p:cNvPr>
          <p:cNvSpPr/>
          <p:nvPr/>
        </p:nvSpPr>
        <p:spPr>
          <a:xfrm>
            <a:off x="2928080" y="4533699"/>
            <a:ext cx="474640" cy="40070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E473094-0B7A-412A-9C72-448EFE974AFD}"/>
              </a:ext>
            </a:extLst>
          </p:cNvPr>
          <p:cNvSpPr/>
          <p:nvPr/>
        </p:nvSpPr>
        <p:spPr>
          <a:xfrm>
            <a:off x="4389880" y="4138412"/>
            <a:ext cx="496800" cy="352800"/>
          </a:xfrm>
          <a:prstGeom prst="rect">
            <a:avLst/>
          </a:prstGeom>
          <a:solidFill>
            <a:srgbClr val="449B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24DE564-6759-4E87-9CB6-98E0FF775DAC}"/>
              </a:ext>
            </a:extLst>
          </p:cNvPr>
          <p:cNvSpPr/>
          <p:nvPr/>
        </p:nvSpPr>
        <p:spPr>
          <a:xfrm>
            <a:off x="2023200" y="4529303"/>
            <a:ext cx="460800" cy="410400"/>
          </a:xfrm>
          <a:prstGeom prst="rect">
            <a:avLst/>
          </a:prstGeom>
          <a:solidFill>
            <a:srgbClr val="449B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 2D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1C5D37-C49F-4087-A803-C5494F9DA497}"/>
              </a:ext>
            </a:extLst>
          </p:cNvPr>
          <p:cNvSpPr/>
          <p:nvPr/>
        </p:nvSpPr>
        <p:spPr>
          <a:xfrm>
            <a:off x="1145745" y="2712678"/>
            <a:ext cx="10043381" cy="100993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A080D5-8792-4F38-815A-02B472DCF18A}"/>
              </a:ext>
            </a:extLst>
          </p:cNvPr>
          <p:cNvSpPr txBox="1"/>
          <p:nvPr/>
        </p:nvSpPr>
        <p:spPr>
          <a:xfrm>
            <a:off x="1253507" y="2211355"/>
            <a:ext cx="452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상관관계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(correlation)</a:t>
            </a:r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843C637-5035-4A7F-93B7-2D966EE8FFEB}"/>
              </a:ext>
            </a:extLst>
          </p:cNvPr>
          <p:cNvCxnSpPr>
            <a:cxnSpLocks/>
          </p:cNvCxnSpPr>
          <p:nvPr/>
        </p:nvCxnSpPr>
        <p:spPr>
          <a:xfrm>
            <a:off x="1556218" y="4123966"/>
            <a:ext cx="26268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F1C494-9097-4CA0-9DF8-1E2A6CC1F22D}"/>
              </a:ext>
            </a:extLst>
          </p:cNvPr>
          <p:cNvSpPr txBox="1"/>
          <p:nvPr/>
        </p:nvSpPr>
        <p:spPr>
          <a:xfrm>
            <a:off x="3796230" y="3762273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X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82AC51-9E20-42A3-A87B-1A815CB93D45}"/>
              </a:ext>
            </a:extLst>
          </p:cNvPr>
          <p:cNvSpPr txBox="1"/>
          <p:nvPr/>
        </p:nvSpPr>
        <p:spPr>
          <a:xfrm>
            <a:off x="1246492" y="6145095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Y</a:t>
            </a:r>
            <a:endParaRPr lang="ko-KR" altLang="en-US" dirty="0">
              <a:latin typeface="Bebas" pitchFamily="2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E66D608-52A3-498E-A58F-3C189C1191E0}"/>
              </a:ext>
            </a:extLst>
          </p:cNvPr>
          <p:cNvCxnSpPr>
            <a:cxnSpLocks/>
          </p:cNvCxnSpPr>
          <p:nvPr/>
        </p:nvCxnSpPr>
        <p:spPr>
          <a:xfrm>
            <a:off x="1556218" y="4123965"/>
            <a:ext cx="0" cy="2393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F7514F-5435-4F3D-8460-FD7217FD5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73381"/>
              </p:ext>
            </p:extLst>
          </p:nvPr>
        </p:nvGraphicFramePr>
        <p:xfrm>
          <a:off x="1565280" y="4133881"/>
          <a:ext cx="2282545" cy="202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509">
                  <a:extLst>
                    <a:ext uri="{9D8B030D-6E8A-4147-A177-3AD203B41FA5}">
                      <a16:colId xmlns:a16="http://schemas.microsoft.com/office/drawing/2014/main" val="2725297930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3300405834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880500034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1765391793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3821477758"/>
                    </a:ext>
                  </a:extLst>
                </a:gridCol>
              </a:tblGrid>
              <a:tr h="39792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2313184209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623725212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139189263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2955164680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19733402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84C7FAD-6054-4572-8DEB-C1F9BD98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7914"/>
              </p:ext>
            </p:extLst>
          </p:nvPr>
        </p:nvGraphicFramePr>
        <p:xfrm>
          <a:off x="4386000" y="4131605"/>
          <a:ext cx="1491726" cy="108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42">
                  <a:extLst>
                    <a:ext uri="{9D8B030D-6E8A-4147-A177-3AD203B41FA5}">
                      <a16:colId xmlns:a16="http://schemas.microsoft.com/office/drawing/2014/main" val="1936954869"/>
                    </a:ext>
                  </a:extLst>
                </a:gridCol>
                <a:gridCol w="497242">
                  <a:extLst>
                    <a:ext uri="{9D8B030D-6E8A-4147-A177-3AD203B41FA5}">
                      <a16:colId xmlns:a16="http://schemas.microsoft.com/office/drawing/2014/main" val="3942506208"/>
                    </a:ext>
                  </a:extLst>
                </a:gridCol>
                <a:gridCol w="497242">
                  <a:extLst>
                    <a:ext uri="{9D8B030D-6E8A-4147-A177-3AD203B41FA5}">
                      <a16:colId xmlns:a16="http://schemas.microsoft.com/office/drawing/2014/main" val="631386680"/>
                    </a:ext>
                  </a:extLst>
                </a:gridCol>
              </a:tblGrid>
              <a:tr h="3629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2822662493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3954582929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37860211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C559A-B708-466E-B27A-10DF15EFA580}"/>
                  </a:ext>
                </a:extLst>
              </p:cNvPr>
              <p:cNvSpPr txBox="1"/>
              <p:nvPr/>
            </p:nvSpPr>
            <p:spPr>
              <a:xfrm>
                <a:off x="1435342" y="2857018"/>
                <a:ext cx="7399077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𝑘𝑒𝑟𝑛𝑒𝑙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𝑟𝑜𝑤𝑠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𝑠𝑟𝑐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𝑎𝑛𝑐h𝑜𝑟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𝑎𝑛𝑐h𝑜𝑟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C559A-B708-466E-B27A-10DF15E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42" y="2857018"/>
                <a:ext cx="7399077" cy="784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0881E215-0E06-4305-A91F-D2A363BF48A9}"/>
              </a:ext>
            </a:extLst>
          </p:cNvPr>
          <p:cNvSpPr txBox="1"/>
          <p:nvPr/>
        </p:nvSpPr>
        <p:spPr>
          <a:xfrm>
            <a:off x="6270081" y="4088172"/>
            <a:ext cx="4874851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이웃에 속하는 대응되는 위치의 값을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곱셈하여합계를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출력영상에 저장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통계에서의 상관관계와 다름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DB69C41-737A-48C2-A447-67ED87BD0396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4380128" y="5304919"/>
            <a:ext cx="240625" cy="221120"/>
          </a:xfrm>
          <a:prstGeom prst="bentConnector2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DD54645-0707-4A8F-B05A-EEA570CC28CC}"/>
              </a:ext>
            </a:extLst>
          </p:cNvPr>
          <p:cNvSpPr txBox="1"/>
          <p:nvPr/>
        </p:nvSpPr>
        <p:spPr>
          <a:xfrm>
            <a:off x="4611000" y="5351126"/>
            <a:ext cx="10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필터 커널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11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36D6F9-CD88-4264-9DEE-D77D55BEEAC2}"/>
              </a:ext>
            </a:extLst>
          </p:cNvPr>
          <p:cNvSpPr/>
          <p:nvPr/>
        </p:nvSpPr>
        <p:spPr>
          <a:xfrm>
            <a:off x="5381258" y="4858095"/>
            <a:ext cx="496800" cy="352800"/>
          </a:xfrm>
          <a:prstGeom prst="rect">
            <a:avLst/>
          </a:prstGeom>
          <a:solidFill>
            <a:srgbClr val="449B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590D8F-AE85-410A-8F2E-ADC6313F822A}"/>
              </a:ext>
            </a:extLst>
          </p:cNvPr>
          <p:cNvSpPr/>
          <p:nvPr/>
        </p:nvSpPr>
        <p:spPr>
          <a:xfrm>
            <a:off x="4883463" y="4863671"/>
            <a:ext cx="496800" cy="352800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0A0DF5A-D74B-483C-932D-35D772DF012E}"/>
              </a:ext>
            </a:extLst>
          </p:cNvPr>
          <p:cNvSpPr/>
          <p:nvPr/>
        </p:nvSpPr>
        <p:spPr>
          <a:xfrm>
            <a:off x="4386000" y="4858095"/>
            <a:ext cx="496800" cy="352800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FB01C9-42E8-497D-96AB-0F5A5738ADA9}"/>
              </a:ext>
            </a:extLst>
          </p:cNvPr>
          <p:cNvSpPr/>
          <p:nvPr/>
        </p:nvSpPr>
        <p:spPr>
          <a:xfrm>
            <a:off x="2484000" y="4539001"/>
            <a:ext cx="457920" cy="400702"/>
          </a:xfrm>
          <a:prstGeom prst="rect">
            <a:avLst/>
          </a:prstGeom>
          <a:solidFill>
            <a:srgbClr val="FF898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7B3EE7-53EA-41A9-B6EF-479E5461D6D4}"/>
              </a:ext>
            </a:extLst>
          </p:cNvPr>
          <p:cNvSpPr/>
          <p:nvPr/>
        </p:nvSpPr>
        <p:spPr>
          <a:xfrm>
            <a:off x="2928080" y="4533699"/>
            <a:ext cx="474640" cy="400702"/>
          </a:xfrm>
          <a:prstGeom prst="rect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2B9411-3C09-4EA2-9C5E-152785B40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47390"/>
              </p:ext>
            </p:extLst>
          </p:nvPr>
        </p:nvGraphicFramePr>
        <p:xfrm>
          <a:off x="4386000" y="4131605"/>
          <a:ext cx="1491726" cy="10887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242">
                  <a:extLst>
                    <a:ext uri="{9D8B030D-6E8A-4147-A177-3AD203B41FA5}">
                      <a16:colId xmlns:a16="http://schemas.microsoft.com/office/drawing/2014/main" val="1936954869"/>
                    </a:ext>
                  </a:extLst>
                </a:gridCol>
                <a:gridCol w="497242">
                  <a:extLst>
                    <a:ext uri="{9D8B030D-6E8A-4147-A177-3AD203B41FA5}">
                      <a16:colId xmlns:a16="http://schemas.microsoft.com/office/drawing/2014/main" val="3942506208"/>
                    </a:ext>
                  </a:extLst>
                </a:gridCol>
                <a:gridCol w="497242">
                  <a:extLst>
                    <a:ext uri="{9D8B030D-6E8A-4147-A177-3AD203B41FA5}">
                      <a16:colId xmlns:a16="http://schemas.microsoft.com/office/drawing/2014/main" val="631386680"/>
                    </a:ext>
                  </a:extLst>
                </a:gridCol>
              </a:tblGrid>
              <a:tr h="3629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W(2,0)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2822662493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W(2,1)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3954582929"/>
                  </a:ext>
                </a:extLst>
              </a:tr>
              <a:tr h="362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W(0,2)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W(1,2)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Bebas" pitchFamily="2" charset="0"/>
                        </a:rPr>
                        <a:t>W(2,2)</a:t>
                      </a:r>
                      <a:endParaRPr lang="ko-KR" altLang="en-US" sz="1200" dirty="0">
                        <a:latin typeface="Bebas" pitchFamily="2" charset="0"/>
                      </a:endParaRPr>
                    </a:p>
                  </a:txBody>
                  <a:tcPr marL="48178" marR="48178" marT="24089" marB="24089"/>
                </a:tc>
                <a:extLst>
                  <a:ext uri="{0D108BD9-81ED-4DB2-BD59-A6C34878D82A}">
                    <a16:rowId xmlns:a16="http://schemas.microsoft.com/office/drawing/2014/main" val="378602118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D7FACA-8B98-400F-80DF-CE019CBB0C09}"/>
              </a:ext>
            </a:extLst>
          </p:cNvPr>
          <p:cNvSpPr/>
          <p:nvPr/>
        </p:nvSpPr>
        <p:spPr>
          <a:xfrm>
            <a:off x="2023200" y="4529303"/>
            <a:ext cx="460800" cy="410400"/>
          </a:xfrm>
          <a:prstGeom prst="rect">
            <a:avLst/>
          </a:prstGeom>
          <a:solidFill>
            <a:srgbClr val="449BB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 2D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1C5D37-C49F-4087-A803-C5494F9DA497}"/>
              </a:ext>
            </a:extLst>
          </p:cNvPr>
          <p:cNvSpPr/>
          <p:nvPr/>
        </p:nvSpPr>
        <p:spPr>
          <a:xfrm>
            <a:off x="1145745" y="2712678"/>
            <a:ext cx="10043381" cy="100993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A080D5-8792-4F38-815A-02B472DCF18A}"/>
              </a:ext>
            </a:extLst>
          </p:cNvPr>
          <p:cNvSpPr txBox="1"/>
          <p:nvPr/>
        </p:nvSpPr>
        <p:spPr>
          <a:xfrm>
            <a:off x="1253507" y="2211355"/>
            <a:ext cx="4526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회선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(convolution)</a:t>
            </a:r>
            <a:endParaRPr lang="en-US" altLang="ko-KR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843C637-5035-4A7F-93B7-2D966EE8FFEB}"/>
              </a:ext>
            </a:extLst>
          </p:cNvPr>
          <p:cNvCxnSpPr>
            <a:cxnSpLocks/>
          </p:cNvCxnSpPr>
          <p:nvPr/>
        </p:nvCxnSpPr>
        <p:spPr>
          <a:xfrm>
            <a:off x="1556218" y="4123966"/>
            <a:ext cx="26268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0F1C494-9097-4CA0-9DF8-1E2A6CC1F22D}"/>
              </a:ext>
            </a:extLst>
          </p:cNvPr>
          <p:cNvSpPr txBox="1"/>
          <p:nvPr/>
        </p:nvSpPr>
        <p:spPr>
          <a:xfrm>
            <a:off x="3796230" y="3762273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X</a:t>
            </a:r>
            <a:endParaRPr lang="ko-KR" altLang="en-US" dirty="0">
              <a:latin typeface="Bebas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E82AC51-9E20-42A3-A87B-1A815CB93D45}"/>
              </a:ext>
            </a:extLst>
          </p:cNvPr>
          <p:cNvSpPr txBox="1"/>
          <p:nvPr/>
        </p:nvSpPr>
        <p:spPr>
          <a:xfrm>
            <a:off x="1246492" y="6145095"/>
            <a:ext cx="37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ebas" pitchFamily="2" charset="0"/>
              </a:rPr>
              <a:t>Y</a:t>
            </a:r>
            <a:endParaRPr lang="ko-KR" altLang="en-US" dirty="0">
              <a:latin typeface="Bebas" pitchFamily="2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E66D608-52A3-498E-A58F-3C189C1191E0}"/>
              </a:ext>
            </a:extLst>
          </p:cNvPr>
          <p:cNvCxnSpPr>
            <a:cxnSpLocks/>
          </p:cNvCxnSpPr>
          <p:nvPr/>
        </p:nvCxnSpPr>
        <p:spPr>
          <a:xfrm>
            <a:off x="1556218" y="4123965"/>
            <a:ext cx="0" cy="2393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F7514F-5435-4F3D-8460-FD7217FD5D3D}"/>
              </a:ext>
            </a:extLst>
          </p:cNvPr>
          <p:cNvGraphicFramePr>
            <a:graphicFrameLocks noGrp="1"/>
          </p:cNvGraphicFramePr>
          <p:nvPr/>
        </p:nvGraphicFramePr>
        <p:xfrm>
          <a:off x="1565280" y="4133881"/>
          <a:ext cx="2282545" cy="2023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509">
                  <a:extLst>
                    <a:ext uri="{9D8B030D-6E8A-4147-A177-3AD203B41FA5}">
                      <a16:colId xmlns:a16="http://schemas.microsoft.com/office/drawing/2014/main" val="2725297930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3300405834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880500034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1765391793"/>
                    </a:ext>
                  </a:extLst>
                </a:gridCol>
                <a:gridCol w="456509">
                  <a:extLst>
                    <a:ext uri="{9D8B030D-6E8A-4147-A177-3AD203B41FA5}">
                      <a16:colId xmlns:a16="http://schemas.microsoft.com/office/drawing/2014/main" val="3821477758"/>
                    </a:ext>
                  </a:extLst>
                </a:gridCol>
              </a:tblGrid>
              <a:tr h="397929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2313184209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Y-1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623725212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139189263"/>
                  </a:ext>
                </a:extLst>
              </a:tr>
              <a:tr h="40915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X-1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X+1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Bebas" pitchFamily="2" charset="0"/>
                        </a:rPr>
                        <a:t>Y+1</a:t>
                      </a:r>
                      <a:endParaRPr lang="ko-KR" altLang="en-US" sz="1100" dirty="0">
                        <a:latin typeface="Bebas" pitchFamily="2" charset="0"/>
                      </a:endParaRPr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2955164680"/>
                  </a:ext>
                </a:extLst>
              </a:tr>
              <a:tr h="397929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9993" marR="59993" marT="29997" marB="2999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9993" marR="59993" marT="29997" marB="29997"/>
                </a:tc>
                <a:extLst>
                  <a:ext uri="{0D108BD9-81ED-4DB2-BD59-A6C34878D82A}">
                    <a16:rowId xmlns:a16="http://schemas.microsoft.com/office/drawing/2014/main" val="19733402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C559A-B708-466E-B27A-10DF15EFA580}"/>
                  </a:ext>
                </a:extLst>
              </p:cNvPr>
              <p:cNvSpPr txBox="1"/>
              <p:nvPr/>
            </p:nvSpPr>
            <p:spPr>
              <a:xfrm>
                <a:off x="1435342" y="2857018"/>
                <a:ext cx="7576818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𝑘𝑒𝑟𝑛𝑒𝑙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𝑘𝑒𝑟𝑛𝑒𝑙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𝑟𝑜𝑤𝑠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𝑠𝑟𝑐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𝑘𝑒𝑟𝑛𝑒𝑙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𝑐𝑜𝑙𝑠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−1)−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𝑎𝑛𝑐h𝑜𝑟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𝑘𝑒𝑟𝑛𝑒𝑙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𝑟𝑜𝑤𝑠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−1) 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𝑎𝑛𝑐h𝑜𝑟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6C559A-B708-466E-B27A-10DF15EFA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42" y="2857018"/>
                <a:ext cx="7576818" cy="784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F6D7F8A-2390-40B3-BDB2-9A0D72491F15}"/>
              </a:ext>
            </a:extLst>
          </p:cNvPr>
          <p:cNvSpPr txBox="1"/>
          <p:nvPr/>
        </p:nvSpPr>
        <p:spPr>
          <a:xfrm>
            <a:off x="6270081" y="4088172"/>
            <a:ext cx="4874851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커널을 상하좌우로 뒤집어 회전시켜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5B319-C467-457A-9EDC-2C08713953F7}"/>
                  </a:ext>
                </a:extLst>
              </p:cNvPr>
              <p:cNvSpPr txBox="1"/>
              <p:nvPr/>
            </p:nvSpPr>
            <p:spPr>
              <a:xfrm>
                <a:off x="6821460" y="4574787"/>
                <a:ext cx="3475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  <m:t>𝑤</m:t>
                          </m:r>
                        </m:e>
                        <m:sub/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08서울남산체 M" panose="0202060302010102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08서울남산체 M" panose="02020603020101020101" pitchFamily="18" charset="-127"/>
                        </a:rPr>
                        <m:t> ∗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08서울남산체 M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5B319-C467-457A-9EDC-2C087139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460" y="4574787"/>
                <a:ext cx="34754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2E53FDE-1A31-41DE-921A-8670F1B10E29}"/>
              </a:ext>
            </a:extLst>
          </p:cNvPr>
          <p:cNvSpPr txBox="1"/>
          <p:nvPr/>
        </p:nvSpPr>
        <p:spPr>
          <a:xfrm>
            <a:off x="6270081" y="4944119"/>
            <a:ext cx="4874851" cy="1536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위 식을 만족하면 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분리 가능한 필터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(separable filter)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각각 행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열 필터면 분리 가능한 선형 필터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(separable linear filter)</a:t>
            </a: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B3C1A693-56EF-41C1-BA8C-573644EF7FB8}"/>
              </a:ext>
            </a:extLst>
          </p:cNvPr>
          <p:cNvSpPr/>
          <p:nvPr/>
        </p:nvSpPr>
        <p:spPr>
          <a:xfrm>
            <a:off x="3886532" y="2322673"/>
            <a:ext cx="455653" cy="239027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993516-0EA1-487B-B72F-98E2847AC1F7}"/>
              </a:ext>
            </a:extLst>
          </p:cNvPr>
          <p:cNvSpPr txBox="1"/>
          <p:nvPr/>
        </p:nvSpPr>
        <p:spPr>
          <a:xfrm>
            <a:off x="4342185" y="2255926"/>
            <a:ext cx="139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DFT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계산</a:t>
            </a:r>
            <a:endParaRPr lang="en-US" altLang="ko-KR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96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8489E8-3E68-438C-8B90-3AAAC3C301FF}"/>
              </a:ext>
            </a:extLst>
          </p:cNvPr>
          <p:cNvSpPr/>
          <p:nvPr/>
        </p:nvSpPr>
        <p:spPr>
          <a:xfrm>
            <a:off x="6223535" y="3005472"/>
            <a:ext cx="4962921" cy="350296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 2D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 함수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D7F8A-2390-40B3-BDB2-9A0D72491F15}"/>
              </a:ext>
            </a:extLst>
          </p:cNvPr>
          <p:cNvSpPr txBox="1"/>
          <p:nvPr/>
        </p:nvSpPr>
        <p:spPr>
          <a:xfrm>
            <a:off x="6223535" y="3005473"/>
            <a:ext cx="4962921" cy="33681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ddepth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 -1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이면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src.depth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()=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dst.depth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src.depth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보다 큰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bit depth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dst.depth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      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kernel :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1-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채널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float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anchor :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kernel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중심점으로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kernel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내의 위치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    Point(-1,-1)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kernel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중심점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delta :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필터링 결과에 더해지는 값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BORDER_DEFAULT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BORDER_REFLECT101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29FE0B-6020-4984-8BD9-0B64DD27F397}"/>
              </a:ext>
            </a:extLst>
          </p:cNvPr>
          <p:cNvSpPr txBox="1"/>
          <p:nvPr/>
        </p:nvSpPr>
        <p:spPr>
          <a:xfrm>
            <a:off x="1209566" y="2162792"/>
            <a:ext cx="9772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filter2D(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ddepth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kernel, </a:t>
            </a:r>
          </a:p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 anchor = Point(-1,-1), double delta = 0,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021E7-9051-44E1-A2AB-11ED784A1A96}"/>
              </a:ext>
            </a:extLst>
          </p:cNvPr>
          <p:cNvSpPr txBox="1"/>
          <p:nvPr/>
        </p:nvSpPr>
        <p:spPr>
          <a:xfrm>
            <a:off x="1299564" y="3005472"/>
            <a:ext cx="4616433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filter2D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함수는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상관관계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필터링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대부분의 윈도우 커널이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대칭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이므로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“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회선한다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”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고 말함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E2CFC-0D15-40AD-8D2F-F8035D42F53D}"/>
              </a:ext>
            </a:extLst>
          </p:cNvPr>
          <p:cNvSpPr txBox="1"/>
          <p:nvPr/>
        </p:nvSpPr>
        <p:spPr>
          <a:xfrm>
            <a:off x="1299564" y="4430940"/>
            <a:ext cx="4616433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kernel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 따라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스무딩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필터링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선명한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샤프닝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필터링을 할 수 있음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20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460004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23D739-C01E-4DEA-82B0-AA96E67C21F8}"/>
                </a:ext>
              </a:extLst>
            </p:cNvPr>
            <p:cNvSpPr txBox="1"/>
            <p:nvPr/>
          </p:nvSpPr>
          <p:spPr>
            <a:xfrm>
              <a:off x="5295816" y="2242702"/>
              <a:ext cx="1092977" cy="207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 2D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 함수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29FE0B-6020-4984-8BD9-0B64DD27F397}"/>
              </a:ext>
            </a:extLst>
          </p:cNvPr>
          <p:cNvSpPr txBox="1"/>
          <p:nvPr/>
        </p:nvSpPr>
        <p:spPr>
          <a:xfrm>
            <a:off x="1209566" y="2162792"/>
            <a:ext cx="9772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void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sepFilter2D(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dst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ddepth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kernelX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kernel, Point anchor = Point(-1,-1), double delta = 0, int </a:t>
            </a:r>
            <a:r>
              <a:rPr lang="en-US" altLang="ko-KR" sz="20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borderType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BORDER_DEFAULT)</a:t>
            </a:r>
            <a:endParaRPr lang="en-US" altLang="ko-KR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021E7-9051-44E1-A2AB-11ED784A1A96}"/>
              </a:ext>
            </a:extLst>
          </p:cNvPr>
          <p:cNvSpPr txBox="1"/>
          <p:nvPr/>
        </p:nvSpPr>
        <p:spPr>
          <a:xfrm>
            <a:off x="1299564" y="3359823"/>
            <a:ext cx="4616433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분리가능한 선형 필터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 행에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kernelX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적용시킨 후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 열에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kernelY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적용하여 계산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E2CFC-0D15-40AD-8D2F-F8035D42F53D}"/>
              </a:ext>
            </a:extLst>
          </p:cNvPr>
          <p:cNvSpPr txBox="1"/>
          <p:nvPr/>
        </p:nvSpPr>
        <p:spPr>
          <a:xfrm>
            <a:off x="1299564" y="4785291"/>
            <a:ext cx="461643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연산 속도를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높여줌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31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845216-5F8B-441F-8010-2D6DB0FA7E6B}"/>
              </a:ext>
            </a:extLst>
          </p:cNvPr>
          <p:cNvSpPr/>
          <p:nvPr/>
        </p:nvSpPr>
        <p:spPr>
          <a:xfrm>
            <a:off x="1002850" y="2023955"/>
            <a:ext cx="10358150" cy="77504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6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8DAA8-2FF8-40A9-9595-E5FFDEDB759E}"/>
              </a:ext>
            </a:extLst>
          </p:cNvPr>
          <p:cNvSpPr txBox="1"/>
          <p:nvPr/>
        </p:nvSpPr>
        <p:spPr>
          <a:xfrm>
            <a:off x="2631063" y="828525"/>
            <a:ext cx="872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02 2D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 연산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CD421-5735-4ABB-A017-798D2EE55647}"/>
              </a:ext>
            </a:extLst>
          </p:cNvPr>
          <p:cNvSpPr txBox="1"/>
          <p:nvPr/>
        </p:nvSpPr>
        <p:spPr>
          <a:xfrm>
            <a:off x="1002850" y="1461077"/>
            <a:ext cx="239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2D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필터링 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8CD51-67E6-4B4D-9825-B11F753FE03F}"/>
              </a:ext>
            </a:extLst>
          </p:cNvPr>
          <p:cNvSpPr txBox="1"/>
          <p:nvPr/>
        </p:nvSpPr>
        <p:spPr>
          <a:xfrm>
            <a:off x="1218612" y="2209007"/>
            <a:ext cx="77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예제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6-5 :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영상에서 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filter2D, sepFilter2D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</a:t>
            </a:r>
            <a:r>
              <a:rPr lang="en-US" altLang="ko-KR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0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이용한 평균 필터링</a:t>
            </a:r>
            <a:endParaRPr lang="en-US" altLang="ko-KR" sz="2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9A9DD-2E16-4B4A-90A7-4F45A5B65C6F}"/>
              </a:ext>
            </a:extLst>
          </p:cNvPr>
          <p:cNvSpPr txBox="1"/>
          <p:nvPr/>
        </p:nvSpPr>
        <p:spPr>
          <a:xfrm>
            <a:off x="8597573" y="1583979"/>
            <a:ext cx="308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https://bskyvision.com/42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445B0-54D2-416B-B8CC-7ABF236F90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96" t="20314" r="57013" b="57874"/>
          <a:stretch/>
        </p:blipFill>
        <p:spPr>
          <a:xfrm>
            <a:off x="1000594" y="3012955"/>
            <a:ext cx="1725622" cy="14510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19B1AA-6459-4283-B920-42135BD748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43" t="49126" r="45705" b="11764"/>
          <a:stretch/>
        </p:blipFill>
        <p:spPr>
          <a:xfrm>
            <a:off x="1000594" y="4521849"/>
            <a:ext cx="3502129" cy="20571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5055D57-FB8A-4D54-9983-D835DB999A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0" t="67272" r="48098" b="7349"/>
          <a:stretch/>
        </p:blipFill>
        <p:spPr>
          <a:xfrm>
            <a:off x="6559175" y="3198529"/>
            <a:ext cx="5120245" cy="341232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2DB5F0B9-C74A-4232-97B7-CA0AB7E88657}"/>
              </a:ext>
            </a:extLst>
          </p:cNvPr>
          <p:cNvSpPr/>
          <p:nvPr/>
        </p:nvSpPr>
        <p:spPr>
          <a:xfrm>
            <a:off x="4754933" y="4159029"/>
            <a:ext cx="1383272" cy="725639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7608</TotalTime>
  <Words>1813</Words>
  <Application>Microsoft Office PowerPoint</Application>
  <PresentationFormat>와이드스크린</PresentationFormat>
  <Paragraphs>386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Bebas</vt:lpstr>
      <vt:lpstr>Cambria Math</vt:lpstr>
      <vt:lpstr>210 맨발의청춘 L</vt:lpstr>
      <vt:lpstr>08서울남산체 B</vt:lpstr>
      <vt:lpstr>맑은 고딕</vt:lpstr>
      <vt:lpstr>Arial</vt:lpstr>
      <vt:lpstr>08서울남산체 EB</vt:lpstr>
      <vt:lpstr>08서울남산체 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Moorim Park</dc:creator>
  <cp:lastModifiedBy>Somin Park</cp:lastModifiedBy>
  <cp:revision>345</cp:revision>
  <dcterms:created xsi:type="dcterms:W3CDTF">2018-10-21T10:06:22Z</dcterms:created>
  <dcterms:modified xsi:type="dcterms:W3CDTF">2019-08-04T16:29:44Z</dcterms:modified>
</cp:coreProperties>
</file>