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73" r:id="rId2"/>
    <p:sldId id="354" r:id="rId3"/>
    <p:sldId id="368" r:id="rId4"/>
    <p:sldId id="356" r:id="rId5"/>
    <p:sldId id="357" r:id="rId6"/>
    <p:sldId id="369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7" r:id="rId16"/>
  </p:sldIdLst>
  <p:sldSz cx="12192000" cy="6858000"/>
  <p:notesSz cx="6858000" cy="9144000"/>
  <p:embeddedFontLst>
    <p:embeddedFont>
      <p:font typeface="08서울남산체 B" panose="02020603020101020101" pitchFamily="18" charset="-127"/>
      <p:regular r:id="rId18"/>
    </p:embeddedFont>
    <p:embeddedFont>
      <p:font typeface="08서울남산체 EB" panose="02020603020101020101" pitchFamily="18" charset="-127"/>
      <p:regular r:id="rId19"/>
    </p:embeddedFont>
    <p:embeddedFont>
      <p:font typeface="08서울남산체 L" panose="02020603020101020101" pitchFamily="18" charset="-127"/>
      <p:regular r:id="rId20"/>
    </p:embeddedFont>
    <p:embeddedFont>
      <p:font typeface="08서울남산체 M" panose="02020603020101020101" pitchFamily="18" charset="-127"/>
      <p:regular r:id="rId21"/>
    </p:embeddedFont>
    <p:embeddedFont>
      <p:font typeface="210 맨발의청춘 B" panose="02020603020101020101" pitchFamily="18" charset="-127"/>
      <p:regular r:id="rId22"/>
    </p:embeddedFont>
    <p:embeddedFont>
      <p:font typeface="Bebas" pitchFamily="2" charset="0"/>
      <p:regular r:id="rId23"/>
    </p:embeddedFont>
    <p:embeddedFont>
      <p:font typeface="Cambria Math" panose="02040503050406030204" pitchFamily="18" charset="0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00FF"/>
    <a:srgbClr val="2FE62E"/>
    <a:srgbClr val="449BB7"/>
    <a:srgbClr val="FF8989"/>
    <a:srgbClr val="FFC2C2"/>
    <a:srgbClr val="C0C0C0"/>
    <a:srgbClr val="43688C"/>
    <a:srgbClr val="D8DFE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5214" autoAdjust="0"/>
  </p:normalViewPr>
  <p:slideViewPr>
    <p:cSldViewPr>
      <p:cViewPr varScale="1">
        <p:scale>
          <a:sx n="82" d="100"/>
          <a:sy n="82" d="100"/>
        </p:scale>
        <p:origin x="80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126EB-970B-45E1-AA71-6A536BBB53D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EC443-B18F-436A-89BD-02870B6C3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8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3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2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8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70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96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9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2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2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1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8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23AF-497F-45B1-AB8C-2B6DE22E9A9F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9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B0E7A5-F644-43EB-A25F-4FB0F85EE6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7" b="7990"/>
          <a:stretch/>
        </p:blipFill>
        <p:spPr>
          <a:xfrm>
            <a:off x="0" y="-14392"/>
            <a:ext cx="12192000" cy="68723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61A33B-8222-4AAA-B0D5-06B15DCF52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B782EB-245E-4024-AFBA-065BB6B8B6F0}"/>
              </a:ext>
            </a:extLst>
          </p:cNvPr>
          <p:cNvSpPr/>
          <p:nvPr/>
        </p:nvSpPr>
        <p:spPr>
          <a:xfrm>
            <a:off x="7716000" y="2451322"/>
            <a:ext cx="3251111" cy="1665071"/>
          </a:xfrm>
          <a:prstGeom prst="rect">
            <a:avLst/>
          </a:prstGeom>
          <a:noFill/>
          <a:effectLst>
            <a:outerShdw blurRad="50800" dist="38100" dir="5400000" algn="t" rotWithShape="0">
              <a:srgbClr val="449BB7"/>
            </a:outerShdw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u="sng" dirty="0">
                <a:solidFill>
                  <a:schemeClr val="bg1"/>
                </a:solidFill>
                <a:latin typeface="Bebas" pitchFamily="2" charset="0"/>
                <a:cs typeface="Aharoni" panose="020B0604020202020204" pitchFamily="2" charset="-79"/>
              </a:rPr>
              <a:t>OPEN  CV  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u="sng" dirty="0">
                <a:solidFill>
                  <a:srgbClr val="FF7C80"/>
                </a:solidFill>
                <a:latin typeface="Bebas" pitchFamily="2" charset="0"/>
                <a:cs typeface="Aharoni" panose="020B0604020202020204" pitchFamily="2" charset="-79"/>
              </a:rPr>
              <a:t>Seminar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DB01C3-83D4-4930-B32C-A8CBBCBECE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1525"/>
            <a:ext cx="1733905" cy="1764868"/>
          </a:xfrm>
          <a:prstGeom prst="rect">
            <a:avLst/>
          </a:prstGeom>
          <a:effectLst>
            <a:outerShdw blurRad="50800" dist="38100" dir="5400000" algn="tl" rotWithShape="0">
              <a:srgbClr val="449BB7">
                <a:alpha val="40000"/>
              </a:srgbClr>
            </a:outerShdw>
          </a:effec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7140B5-F181-427B-AB9C-84212D047C8A}"/>
              </a:ext>
            </a:extLst>
          </p:cNvPr>
          <p:cNvSpPr/>
          <p:nvPr/>
        </p:nvSpPr>
        <p:spPr>
          <a:xfrm>
            <a:off x="10596000" y="6335164"/>
            <a:ext cx="1451124" cy="34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90000"/>
              </a:lnSpc>
            </a:pPr>
            <a:r>
              <a:rPr lang="ko-KR" altLang="en-US" spc="6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박소민</a:t>
            </a:r>
            <a:endParaRPr lang="en-US" altLang="ko-KR" spc="6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CCA458-565F-45BB-B5B5-A01006ADA371}"/>
              </a:ext>
            </a:extLst>
          </p:cNvPr>
          <p:cNvSpPr/>
          <p:nvPr/>
        </p:nvSpPr>
        <p:spPr>
          <a:xfrm>
            <a:off x="8345993" y="4233604"/>
            <a:ext cx="199112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altLang="ko-KR" spc="6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lang="en-US" altLang="ko-KR" spc="600" baseline="30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th </a:t>
            </a:r>
            <a:r>
              <a:rPr lang="en-US" altLang="ko-KR" spc="6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WEEK</a:t>
            </a:r>
          </a:p>
          <a:p>
            <a:pPr algn="ctr" latinLnBrk="0">
              <a:lnSpc>
                <a:spcPct val="90000"/>
              </a:lnSpc>
            </a:pPr>
            <a:r>
              <a:rPr lang="en-US" altLang="ko-KR" spc="6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10/02</a:t>
            </a:r>
          </a:p>
        </p:txBody>
      </p:sp>
    </p:spTree>
    <p:extLst>
      <p:ext uri="{BB962C8B-B14F-4D97-AF65-F5344CB8AC3E}">
        <p14:creationId xmlns:p14="http://schemas.microsoft.com/office/powerpoint/2010/main" val="23377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C4D0C-08D5-4468-8528-632E5CD7530B}"/>
              </a:ext>
            </a:extLst>
          </p:cNvPr>
          <p:cNvSpPr/>
          <p:nvPr/>
        </p:nvSpPr>
        <p:spPr>
          <a:xfrm>
            <a:off x="816922" y="1207065"/>
            <a:ext cx="10558156" cy="53808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DC73A-3B64-4F55-A7B3-3B054CEB6F3B}"/>
              </a:ext>
            </a:extLst>
          </p:cNvPr>
          <p:cNvSpPr txBox="1"/>
          <p:nvPr/>
        </p:nvSpPr>
        <p:spPr>
          <a:xfrm>
            <a:off x="1033500" y="1425959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마커 코드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7AB81-7D56-4077-A7C9-0F9591601D5F}"/>
              </a:ext>
            </a:extLst>
          </p:cNvPr>
          <p:cNvSpPr txBox="1"/>
          <p:nvPr/>
        </p:nvSpPr>
        <p:spPr>
          <a:xfrm>
            <a:off x="1371000" y="1970028"/>
            <a:ext cx="9846578" cy="228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마커 위치 정제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-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찾은 마커의 정확한 위치를 카메라 방향과 관계 없이 올바른 방향으로 회전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std::rotate(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marker.points.begin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(),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marker.points.begin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()+4–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nRotation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				  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marker.points.end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-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앞서 찾은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goodMarkers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의 점들을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preciseCorners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배열에 저장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-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cornerSubPix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grayscale,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preciseCorners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……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 정확한 위치 찾고 다시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marker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 저장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4A9B59C0-EC87-451A-A048-B86B44E15C17}"/>
              </a:ext>
            </a:extLst>
          </p:cNvPr>
          <p:cNvSpPr/>
          <p:nvPr/>
        </p:nvSpPr>
        <p:spPr>
          <a:xfrm>
            <a:off x="2991000" y="4916930"/>
            <a:ext cx="810000" cy="655675"/>
          </a:xfrm>
          <a:prstGeom prst="rightArrow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FB035-9C59-45B7-8958-98758D143053}"/>
              </a:ext>
            </a:extLst>
          </p:cNvPr>
          <p:cNvSpPr txBox="1"/>
          <p:nvPr/>
        </p:nvSpPr>
        <p:spPr>
          <a:xfrm>
            <a:off x="4071000" y="5013936"/>
            <a:ext cx="4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2D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에서의 마커의 코너 위치 검출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DB6A59-2005-4B4D-B350-6CBEC9A6B82A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 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마커 기반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34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C4D0C-08D5-4468-8528-632E5CD7530B}"/>
              </a:ext>
            </a:extLst>
          </p:cNvPr>
          <p:cNvSpPr/>
          <p:nvPr/>
        </p:nvSpPr>
        <p:spPr>
          <a:xfrm>
            <a:off x="816922" y="1207065"/>
            <a:ext cx="10558156" cy="53808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DC73A-3B64-4F55-A7B3-3B054CEB6F3B}"/>
              </a:ext>
            </a:extLst>
          </p:cNvPr>
          <p:cNvSpPr txBox="1"/>
          <p:nvPr/>
        </p:nvSpPr>
        <p:spPr>
          <a:xfrm>
            <a:off x="1033500" y="1425959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3D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 마커 배치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980888-F2B4-4472-A22B-ADD71F44E668}"/>
              </a:ext>
            </a:extLst>
          </p:cNvPr>
          <p:cNvSpPr txBox="1"/>
          <p:nvPr/>
        </p:nvSpPr>
        <p:spPr>
          <a:xfrm>
            <a:off x="1371000" y="1993799"/>
            <a:ext cx="9846578" cy="1262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카메라 보정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en-US" altLang="ko-KR" sz="20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cameraCalibration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5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AD6C2-26D4-4CAB-89AD-E9061494C86F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 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마커 기반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072EDC4-8DE0-4CF9-8151-6BBA3F9D9E3C}"/>
              </a:ext>
            </a:extLst>
          </p:cNvPr>
          <p:cNvGrpSpPr/>
          <p:nvPr/>
        </p:nvGrpSpPr>
        <p:grpSpPr>
          <a:xfrm>
            <a:off x="1842573" y="2886731"/>
            <a:ext cx="5693427" cy="1262269"/>
            <a:chOff x="2708057" y="3427531"/>
            <a:chExt cx="5693427" cy="126226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D71887D-A7DB-488F-A203-9BA1E5784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355" t="52523" r="45931" b="27690"/>
            <a:stretch/>
          </p:blipFill>
          <p:spPr>
            <a:xfrm>
              <a:off x="7073058" y="3427531"/>
              <a:ext cx="1328426" cy="126226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3F55E3-2875-4486-AC20-A9BAD1DA2D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558" t="35565" r="25640" b="46029"/>
            <a:stretch/>
          </p:blipFill>
          <p:spPr>
            <a:xfrm>
              <a:off x="2708057" y="3427531"/>
              <a:ext cx="4365000" cy="1262269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CCB37DB-1C1E-4CF3-8852-B9BC63E2FE95}"/>
              </a:ext>
            </a:extLst>
          </p:cNvPr>
          <p:cNvGrpSpPr/>
          <p:nvPr/>
        </p:nvGrpSpPr>
        <p:grpSpPr>
          <a:xfrm>
            <a:off x="7787715" y="1612665"/>
            <a:ext cx="3178147" cy="2536335"/>
            <a:chOff x="7879356" y="3482874"/>
            <a:chExt cx="2835000" cy="22624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5AA6EF-E379-4E52-9257-2F9B13F72538}"/>
                </a:ext>
              </a:extLst>
            </p:cNvPr>
            <p:cNvSpPr/>
            <p:nvPr/>
          </p:nvSpPr>
          <p:spPr>
            <a:xfrm>
              <a:off x="7879356" y="3482874"/>
              <a:ext cx="2835000" cy="22624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E3CCD43-8E23-4E85-A10A-D48C69BA0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5143" y="3547028"/>
              <a:ext cx="2723427" cy="2134176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78BD5FC-E25F-45B6-BC11-5E553B0C0B4F}"/>
              </a:ext>
            </a:extLst>
          </p:cNvPr>
          <p:cNvGrpSpPr/>
          <p:nvPr/>
        </p:nvGrpSpPr>
        <p:grpSpPr>
          <a:xfrm>
            <a:off x="2653500" y="4432208"/>
            <a:ext cx="6885000" cy="1844977"/>
            <a:chOff x="2537082" y="4373799"/>
            <a:chExt cx="6885000" cy="18449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CC16E5-EC47-45F3-9FA1-E777980FE8EA}"/>
                </a:ext>
              </a:extLst>
            </p:cNvPr>
            <p:cNvSpPr txBox="1"/>
            <p:nvPr/>
          </p:nvSpPr>
          <p:spPr>
            <a:xfrm>
              <a:off x="2537082" y="4373799"/>
              <a:ext cx="6885000" cy="431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A : intrinsic</a:t>
              </a:r>
              <a:r>
                <a:rPr lang="ko-KR" altLang="en-US" sz="20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en-US" altLang="ko-KR" sz="20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parameter    [</a:t>
              </a:r>
              <a:r>
                <a:rPr lang="en-US" altLang="ko-KR" sz="2000" spc="11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R|t</a:t>
              </a:r>
              <a:r>
                <a:rPr lang="en-US" altLang="ko-KR" sz="20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] : extrinsic parameter</a:t>
              </a: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EE57D1D5-1A6B-462F-A238-AF66B0FEC4F7}"/>
                </a:ext>
              </a:extLst>
            </p:cNvPr>
            <p:cNvSpPr/>
            <p:nvPr/>
          </p:nvSpPr>
          <p:spPr>
            <a:xfrm rot="5400000">
              <a:off x="5697931" y="5065229"/>
              <a:ext cx="563303" cy="455980"/>
            </a:xfrm>
            <a:prstGeom prst="rightArrow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146EBD-411D-48F4-8016-36C7FCC3E6F7}"/>
                </a:ext>
              </a:extLst>
            </p:cNvPr>
            <p:cNvSpPr txBox="1"/>
            <p:nvPr/>
          </p:nvSpPr>
          <p:spPr>
            <a:xfrm>
              <a:off x="4304564" y="5787504"/>
              <a:ext cx="3350037" cy="431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camera/projection</a:t>
              </a:r>
              <a:r>
                <a:rPr lang="ko-KR" altLang="en-US" sz="20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en-US" altLang="ko-KR" sz="20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matrix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415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C4D0C-08D5-4468-8528-632E5CD7530B}"/>
              </a:ext>
            </a:extLst>
          </p:cNvPr>
          <p:cNvSpPr/>
          <p:nvPr/>
        </p:nvSpPr>
        <p:spPr>
          <a:xfrm>
            <a:off x="816922" y="1207065"/>
            <a:ext cx="10558156" cy="53808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DC73A-3B64-4F55-A7B3-3B054CEB6F3B}"/>
              </a:ext>
            </a:extLst>
          </p:cNvPr>
          <p:cNvSpPr txBox="1"/>
          <p:nvPr/>
        </p:nvSpPr>
        <p:spPr>
          <a:xfrm>
            <a:off x="1033500" y="1425959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3D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 마커 배치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980888-F2B4-4472-A22B-ADD71F44E668}"/>
              </a:ext>
            </a:extLst>
          </p:cNvPr>
          <p:cNvSpPr txBox="1"/>
          <p:nvPr/>
        </p:nvSpPr>
        <p:spPr>
          <a:xfrm>
            <a:off x="1371000" y="1993799"/>
            <a:ext cx="9846578" cy="1262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카메라 보정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camera Calibration</a:t>
            </a:r>
          </a:p>
          <a:p>
            <a:pPr>
              <a:lnSpc>
                <a:spcPct val="120000"/>
              </a:lnSpc>
            </a:pPr>
            <a:endParaRPr lang="en-US" altLang="ko-KR" sz="5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AD6C2-26D4-4CAB-89AD-E9061494C86F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 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마커 기반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9E2E925-39DF-47E5-8810-C210CC418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09" t="35565" r="41466" b="46029"/>
          <a:stretch/>
        </p:blipFill>
        <p:spPr>
          <a:xfrm>
            <a:off x="1720046" y="2952587"/>
            <a:ext cx="1890000" cy="13951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271B26-5DFE-4027-A0EE-0C6093C8F723}"/>
                  </a:ext>
                </a:extLst>
              </p:cNvPr>
              <p:cNvSpPr txBox="1"/>
              <p:nvPr/>
            </p:nvSpPr>
            <p:spPr>
              <a:xfrm>
                <a:off x="3801000" y="2824796"/>
                <a:ext cx="7020000" cy="153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000" spc="11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 : intrinsic</a:t>
                </a:r>
                <a:r>
                  <a:rPr lang="ko-KR" altLang="en-US" sz="2000" spc="11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000" spc="11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parameter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300" spc="11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11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pc="110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𝑓</m:t>
                        </m:r>
                      </m:e>
                      <m:sub>
                        <m:r>
                          <a:rPr lang="en-US" altLang="ko-KR" b="0" i="1" spc="110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11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spc="11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𝑓</m:t>
                        </m:r>
                      </m:e>
                      <m:sub>
                        <m:r>
                          <a:rPr lang="en-US" altLang="ko-KR" b="0" i="1" spc="110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: </a:t>
                </a:r>
                <a:r>
                  <a:rPr lang="ko-KR" altLang="en-US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초점거리 </a:t>
                </a:r>
                <a:endParaRPr lang="en-US" altLang="ko-KR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11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pc="110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𝑐</m:t>
                        </m:r>
                      </m:e>
                      <m:sub>
                        <m:r>
                          <a:rPr lang="en-US" altLang="ko-KR" i="1" spc="11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11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pc="110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𝑐</m:t>
                        </m:r>
                      </m:e>
                      <m:sub>
                        <m:r>
                          <a:rPr lang="en-US" altLang="ko-KR" i="1" spc="11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: </a:t>
                </a:r>
                <a:r>
                  <a:rPr lang="ko-KR" altLang="en-US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주점 </a:t>
                </a:r>
                <a:r>
                  <a:rPr lang="en-US" altLang="ko-KR" sz="14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(</a:t>
                </a:r>
                <a:r>
                  <a:rPr lang="ko-KR" altLang="en-US" sz="14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카메라 렌즈의 중심</a:t>
                </a:r>
                <a:r>
                  <a:rPr lang="en-US" altLang="ko-KR" sz="14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(</a:t>
                </a:r>
                <a:r>
                  <a:rPr lang="ko-KR" altLang="en-US" sz="1400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핀홀</a:t>
                </a:r>
                <a:r>
                  <a:rPr lang="en-US" altLang="ko-KR" sz="14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)</a:t>
                </a:r>
                <a:r>
                  <a:rPr lang="ko-KR" altLang="en-US" sz="14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에서 이미지 센서에 내린 수선의 발의 영상좌표</a:t>
                </a:r>
                <a:r>
                  <a:rPr lang="en-US" altLang="ko-KR" sz="14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)</a:t>
                </a:r>
                <a:endParaRPr lang="en-US" altLang="ko-KR" sz="14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11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pc="110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𝑠𝑘𝑒𝑤</m:t>
                        </m:r>
                        <m:r>
                          <a:rPr lang="en-US" altLang="ko-KR" b="0" i="1" spc="110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_</m:t>
                        </m:r>
                        <m:r>
                          <a:rPr lang="en-US" altLang="ko-KR" b="0" i="1" spc="110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𝑐𝑓</m:t>
                        </m:r>
                      </m:e>
                      <m:sub>
                        <m:r>
                          <a:rPr lang="en-US" altLang="ko-KR" i="1" spc="11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: </a:t>
                </a:r>
                <a:r>
                  <a:rPr lang="ko-KR" altLang="en-US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비대칭계수  </a:t>
                </a:r>
                <a:r>
                  <a:rPr lang="en-US" altLang="ko-KR" sz="14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(</a:t>
                </a:r>
                <a:r>
                  <a:rPr lang="ko-KR" altLang="en-US" sz="14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보통 </a:t>
                </a:r>
                <a:r>
                  <a:rPr lang="en-US" altLang="ko-KR" sz="14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skew </a:t>
                </a:r>
                <a:r>
                  <a:rPr lang="ko-KR" altLang="en-US" sz="14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에러 없다고 가정</a:t>
                </a:r>
                <a:r>
                  <a:rPr lang="en-US" altLang="ko-KR" sz="14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271B26-5DFE-4027-A0EE-0C6093C8F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00" y="2824796"/>
                <a:ext cx="7020000" cy="1539460"/>
              </a:xfrm>
              <a:prstGeom prst="rect">
                <a:avLst/>
              </a:prstGeom>
              <a:blipFill>
                <a:blip r:embed="rId4"/>
                <a:stretch>
                  <a:fillRect l="-956" b="-55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9FCC89E-21E8-4F6B-AD51-31D33D9E4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46" y="4566855"/>
            <a:ext cx="4468764" cy="183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899D76-D528-44E8-AA53-79CBDF7C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978" y="1352915"/>
            <a:ext cx="3276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incipal center opencvì ëí ì´ë¯¸ì§ ê²ìê²°ê³¼">
            <a:extLst>
              <a:ext uri="{FF2B5EF4-FFF2-40B4-BE49-F238E27FC236}">
                <a16:creationId xmlns:a16="http://schemas.microsoft.com/office/drawing/2014/main" id="{76EF8F73-4B35-4584-BC5A-DEBE5A982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282" y="4364256"/>
            <a:ext cx="2919208" cy="205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77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C4D0C-08D5-4468-8528-632E5CD7530B}"/>
              </a:ext>
            </a:extLst>
          </p:cNvPr>
          <p:cNvSpPr/>
          <p:nvPr/>
        </p:nvSpPr>
        <p:spPr>
          <a:xfrm>
            <a:off x="816922" y="1207065"/>
            <a:ext cx="10558156" cy="53808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DC73A-3B64-4F55-A7B3-3B054CEB6F3B}"/>
              </a:ext>
            </a:extLst>
          </p:cNvPr>
          <p:cNvSpPr txBox="1"/>
          <p:nvPr/>
        </p:nvSpPr>
        <p:spPr>
          <a:xfrm>
            <a:off x="1033500" y="1425959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3D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 마커 배치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7AB81-7D56-4077-A7C9-0F9591601D5F}"/>
              </a:ext>
            </a:extLst>
          </p:cNvPr>
          <p:cNvSpPr txBox="1"/>
          <p:nvPr/>
        </p:nvSpPr>
        <p:spPr>
          <a:xfrm>
            <a:off x="1371000" y="1970028"/>
            <a:ext cx="9765000" cy="1822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마커 포즈 추정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-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마커의 중심을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(0,0)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으로 대응시켜 카메라의 위치 찾음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solvePnP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objectionPoints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imagePoints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cameraMatrix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distCoeffs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        INPUT</a:t>
            </a:r>
          </a:p>
          <a:p>
            <a:pPr>
              <a:lnSpc>
                <a:spcPct val="120000"/>
              </a:lnSpc>
            </a:pP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rvec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tvec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useExtrinsicGuess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                                      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OUTPUT</a:t>
            </a:r>
          </a:p>
          <a:p>
            <a:pPr>
              <a:lnSpc>
                <a:spcPct val="120000"/>
              </a:lnSpc>
            </a:pPr>
            <a:endParaRPr lang="en-US" altLang="ko-KR" sz="5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distCoeffs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: </a:t>
            </a:r>
            <a:r>
              <a:rPr lang="ko-KR" altLang="en-US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방사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왜곡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접선 왜곡</a:t>
            </a:r>
            <a:endParaRPr lang="en-US" altLang="ko-KR" sz="16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1DCA2-79EC-48DC-8A53-506B2F94487D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 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마커 기반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B86376F-003D-4B6E-AD0A-5D150E469B10}"/>
              </a:ext>
            </a:extLst>
          </p:cNvPr>
          <p:cNvSpPr/>
          <p:nvPr/>
        </p:nvSpPr>
        <p:spPr>
          <a:xfrm>
            <a:off x="9156000" y="2716968"/>
            <a:ext cx="333550" cy="270000"/>
          </a:xfrm>
          <a:prstGeom prst="rightArrow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78FF5F3-7176-4720-A743-4D8F71B17B39}"/>
              </a:ext>
            </a:extLst>
          </p:cNvPr>
          <p:cNvSpPr/>
          <p:nvPr/>
        </p:nvSpPr>
        <p:spPr>
          <a:xfrm>
            <a:off x="9156000" y="3090438"/>
            <a:ext cx="333550" cy="270000"/>
          </a:xfrm>
          <a:prstGeom prst="rightArrow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D8C4A10-E38D-463A-954C-20A53FA21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92" t="37401" r="29093" b="48163"/>
          <a:stretch/>
        </p:blipFill>
        <p:spPr>
          <a:xfrm>
            <a:off x="9156000" y="1430306"/>
            <a:ext cx="1823625" cy="11831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6E5C194-42C3-4AB8-A847-83E8C486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00" y="3874726"/>
            <a:ext cx="3235327" cy="242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BE5C047-8041-4AD2-A098-E031F43AA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000" y="3874726"/>
            <a:ext cx="3235327" cy="242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E53EF3-F03F-4D7A-BCDE-2AF2319DB23A}"/>
              </a:ext>
            </a:extLst>
          </p:cNvPr>
          <p:cNvSpPr txBox="1"/>
          <p:nvPr/>
        </p:nvSpPr>
        <p:spPr>
          <a:xfrm>
            <a:off x="8436000" y="4014000"/>
            <a:ext cx="2700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방사 왜곡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sz="3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볼록 렌즈의 굴절률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 중심과의 거리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접선 왜곡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sz="3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렌즈와 이미지 센서의 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수평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렌즈 자체</a:t>
            </a:r>
          </a:p>
        </p:txBody>
      </p:sp>
    </p:spTree>
    <p:extLst>
      <p:ext uri="{BB962C8B-B14F-4D97-AF65-F5344CB8AC3E}">
        <p14:creationId xmlns:p14="http://schemas.microsoft.com/office/powerpoint/2010/main" val="305425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C4D0C-08D5-4468-8528-632E5CD7530B}"/>
              </a:ext>
            </a:extLst>
          </p:cNvPr>
          <p:cNvSpPr/>
          <p:nvPr/>
        </p:nvSpPr>
        <p:spPr>
          <a:xfrm>
            <a:off x="816922" y="1207065"/>
            <a:ext cx="10558156" cy="53808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DC73A-3B64-4F55-A7B3-3B054CEB6F3B}"/>
              </a:ext>
            </a:extLst>
          </p:cNvPr>
          <p:cNvSpPr txBox="1"/>
          <p:nvPr/>
        </p:nvSpPr>
        <p:spPr>
          <a:xfrm>
            <a:off x="1033500" y="1425959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3D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 마커 배치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7AB81-7D56-4077-A7C9-0F9591601D5F}"/>
              </a:ext>
            </a:extLst>
          </p:cNvPr>
          <p:cNvSpPr txBox="1"/>
          <p:nvPr/>
        </p:nvSpPr>
        <p:spPr>
          <a:xfrm>
            <a:off x="1371000" y="1970028"/>
            <a:ext cx="9765000" cy="228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마커 포즈 추정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-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rvec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tvec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으로 추정 변환 정의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(</a:t>
            </a:r>
            <a:r>
              <a:rPr lang="ko-KR" altLang="en-US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유클리디안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거리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or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강체 변환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SolvePnP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에서 반환된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rvec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은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Rodrigues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 대한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3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차원의 </a:t>
            </a:r>
            <a:r>
              <a:rPr lang="ko-KR" altLang="en-US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컴팩트한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표현법이므로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회전각 및 회전축을 알기 위해서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Rodrigues(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rvec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RotMat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사용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-&gt;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회전 행렬과 회전 벡터의 전환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-&gt;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렌더링에 친숙한 좌표계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==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회전 벡터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1DCA2-79EC-48DC-8A53-506B2F94487D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 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마커 기반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D8C4A10-E38D-463A-954C-20A53FA21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92" t="37401" r="29093" b="48163"/>
          <a:stretch/>
        </p:blipFill>
        <p:spPr>
          <a:xfrm>
            <a:off x="9156000" y="1430306"/>
            <a:ext cx="1823625" cy="11831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8FB4031-8BC0-4074-94DA-DFB6BFDB03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724" t="39310" r="26748" b="32427"/>
          <a:stretch/>
        </p:blipFill>
        <p:spPr>
          <a:xfrm>
            <a:off x="6725542" y="3864046"/>
            <a:ext cx="4095458" cy="22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7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C4D0C-08D5-4468-8528-632E5CD7530B}"/>
              </a:ext>
            </a:extLst>
          </p:cNvPr>
          <p:cNvSpPr/>
          <p:nvPr/>
        </p:nvSpPr>
        <p:spPr>
          <a:xfrm>
            <a:off x="816922" y="1207065"/>
            <a:ext cx="10558156" cy="53808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DC73A-3B64-4F55-A7B3-3B054CEB6F3B}"/>
              </a:ext>
            </a:extLst>
          </p:cNvPr>
          <p:cNvSpPr txBox="1"/>
          <p:nvPr/>
        </p:nvSpPr>
        <p:spPr>
          <a:xfrm>
            <a:off x="1033500" y="1425959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 3D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가상 객체 렌더링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7AB81-7D56-4077-A7C9-0F9591601D5F}"/>
              </a:ext>
            </a:extLst>
          </p:cNvPr>
          <p:cNvSpPr txBox="1"/>
          <p:nvPr/>
        </p:nvSpPr>
        <p:spPr>
          <a:xfrm>
            <a:off x="1371000" y="1970028"/>
            <a:ext cx="9765000" cy="2391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장면 지움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직교 투영 설정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가장 최근에 받은 영상 </a:t>
            </a:r>
            <a:r>
              <a:rPr lang="ko-KR" altLang="en-US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뷰포트에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그림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카메라 내부 행렬과 관계된 원근 </a:t>
            </a:r>
            <a:r>
              <a:rPr lang="ko-KR" altLang="en-US" spc="11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투영 설정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검출 마커마다 좌표계를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3D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내의 마커 위치로 옮김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객체 렌더링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프레임 버퍼 보여줌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1DCA2-79EC-48DC-8A53-506B2F94487D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 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마커 기반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CE1711-8292-4510-A9C8-03490C0298F8}"/>
              </a:ext>
            </a:extLst>
          </p:cNvPr>
          <p:cNvSpPr txBox="1"/>
          <p:nvPr/>
        </p:nvSpPr>
        <p:spPr>
          <a:xfrm>
            <a:off x="6591000" y="1425959"/>
            <a:ext cx="456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98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C4D0C-08D5-4468-8528-632E5CD7530B}"/>
              </a:ext>
            </a:extLst>
          </p:cNvPr>
          <p:cNvSpPr/>
          <p:nvPr/>
        </p:nvSpPr>
        <p:spPr>
          <a:xfrm>
            <a:off x="816922" y="1207065"/>
            <a:ext cx="10558156" cy="53808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9AE57A-E6E2-4043-82A5-93A4EB183AC2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 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마커 기반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DC73A-3B64-4F55-A7B3-3B054CEB6F3B}"/>
              </a:ext>
            </a:extLst>
          </p:cNvPr>
          <p:cNvSpPr txBox="1"/>
          <p:nvPr/>
        </p:nvSpPr>
        <p:spPr>
          <a:xfrm>
            <a:off x="4003500" y="1711174"/>
            <a:ext cx="418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  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카메라 접근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4B8B8-D3FF-4664-AA66-8590FB808189}"/>
              </a:ext>
            </a:extLst>
          </p:cNvPr>
          <p:cNvSpPr txBox="1"/>
          <p:nvPr/>
        </p:nvSpPr>
        <p:spPr>
          <a:xfrm>
            <a:off x="4003500" y="2694590"/>
            <a:ext cx="418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  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마커 검출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709C7-BFB6-4B06-8160-4795DDADCA52}"/>
              </a:ext>
            </a:extLst>
          </p:cNvPr>
          <p:cNvSpPr txBox="1"/>
          <p:nvPr/>
        </p:nvSpPr>
        <p:spPr>
          <a:xfrm>
            <a:off x="4003500" y="3678006"/>
            <a:ext cx="418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   3D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 마커 배치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3F447-9CF6-44F5-89C1-BDB12B69476C}"/>
              </a:ext>
            </a:extLst>
          </p:cNvPr>
          <p:cNvSpPr txBox="1"/>
          <p:nvPr/>
        </p:nvSpPr>
        <p:spPr>
          <a:xfrm>
            <a:off x="4003500" y="4661422"/>
            <a:ext cx="418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    3D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가상 객체 렌더링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5C74A-49F2-43BF-82CB-AB680866101F}"/>
              </a:ext>
            </a:extLst>
          </p:cNvPr>
          <p:cNvSpPr txBox="1"/>
          <p:nvPr/>
        </p:nvSpPr>
        <p:spPr>
          <a:xfrm>
            <a:off x="4003500" y="5644838"/>
            <a:ext cx="418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5.    AR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장면 렌더링</a:t>
            </a:r>
          </a:p>
        </p:txBody>
      </p:sp>
    </p:spTree>
    <p:extLst>
      <p:ext uri="{BB962C8B-B14F-4D97-AF65-F5344CB8AC3E}">
        <p14:creationId xmlns:p14="http://schemas.microsoft.com/office/powerpoint/2010/main" val="50960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C4D0C-08D5-4468-8528-632E5CD7530B}"/>
              </a:ext>
            </a:extLst>
          </p:cNvPr>
          <p:cNvSpPr/>
          <p:nvPr/>
        </p:nvSpPr>
        <p:spPr>
          <a:xfrm>
            <a:off x="816922" y="1207065"/>
            <a:ext cx="10558156" cy="53808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9AE57A-E6E2-4043-82A5-93A4EB183AC2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 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마커 기반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DC73A-3B64-4F55-A7B3-3B054CEB6F3B}"/>
              </a:ext>
            </a:extLst>
          </p:cNvPr>
          <p:cNvSpPr txBox="1"/>
          <p:nvPr/>
        </p:nvSpPr>
        <p:spPr>
          <a:xfrm>
            <a:off x="1033500" y="1425959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마커 식별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980888-F2B4-4472-A22B-ADD71F44E668}"/>
              </a:ext>
            </a:extLst>
          </p:cNvPr>
          <p:cNvSpPr txBox="1"/>
          <p:nvPr/>
        </p:nvSpPr>
        <p:spPr>
          <a:xfrm>
            <a:off x="1371000" y="1993799"/>
            <a:ext cx="9846578" cy="369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그레이스케일</a:t>
            </a:r>
            <a:r>
              <a:rPr lang="ko-KR" altLang="en-US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변환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cvtColor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img1, grayscale, CV_BGR2GRAY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8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영상 이진화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adaptiveThreshold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grayscale,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thresImg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255, </a:t>
            </a:r>
          </a:p>
          <a:p>
            <a:pPr>
              <a:lnSpc>
                <a:spcPct val="120000"/>
              </a:lnSpc>
            </a:pP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         ADAPTIVE_THRESH_GAUSSIAN_C, THRESH_BINARY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8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윤곽 검출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findContours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thresImg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allContours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CV_RETR_LIST,</a:t>
            </a:r>
            <a:r>
              <a:rPr lang="ko-KR" altLang="en-US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CV_CHAIN_APPROX_NONE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allContours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중에 설정한 값보다 작은 윤곽 무시 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ko-KR" altLang="en-US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마커가 없거나 그 안의 마커를 검출할 수 없을 크기 제외하는 과정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8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41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C4D0C-08D5-4468-8528-632E5CD7530B}"/>
              </a:ext>
            </a:extLst>
          </p:cNvPr>
          <p:cNvSpPr/>
          <p:nvPr/>
        </p:nvSpPr>
        <p:spPr>
          <a:xfrm>
            <a:off x="816922" y="1207065"/>
            <a:ext cx="10558156" cy="53808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DC73A-3B64-4F55-A7B3-3B054CEB6F3B}"/>
              </a:ext>
            </a:extLst>
          </p:cNvPr>
          <p:cNvSpPr txBox="1"/>
          <p:nvPr/>
        </p:nvSpPr>
        <p:spPr>
          <a:xfrm>
            <a:off x="1033500" y="1425959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마커 식별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980888-F2B4-4472-A22B-ADD71F44E668}"/>
                  </a:ext>
                </a:extLst>
              </p:cNvPr>
              <p:cNvSpPr txBox="1"/>
              <p:nvPr/>
            </p:nvSpPr>
            <p:spPr>
              <a:xfrm>
                <a:off x="1371000" y="1993799"/>
                <a:ext cx="9846578" cy="4090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후보 검색</a:t>
                </a:r>
                <a:endParaRPr lang="en-US" altLang="ko-KR" sz="20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8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</a:t>
                </a: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   - </a:t>
                </a:r>
                <a:r>
                  <a:rPr lang="en-US" altLang="ko-KR" spc="110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approxPolyDP</a:t>
                </a: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(</a:t>
                </a:r>
                <a:r>
                  <a:rPr lang="en-US" altLang="ko-KR" sz="1600" spc="110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contous</a:t>
                </a:r>
                <a:r>
                  <a:rPr lang="en-US" altLang="ko-KR" sz="16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[</a:t>
                </a:r>
                <a:r>
                  <a:rPr lang="en-US" altLang="ko-KR" sz="1600" spc="110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i</a:t>
                </a:r>
                <a:r>
                  <a:rPr lang="en-US" altLang="ko-KR" sz="16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],</a:t>
                </a:r>
                <a:r>
                  <a:rPr lang="ko-KR" altLang="en-US" sz="16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</a:t>
                </a:r>
                <a:r>
                  <a:rPr lang="en-US" altLang="ko-KR" sz="1600" spc="110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approxCurve</a:t>
                </a:r>
                <a:r>
                  <a:rPr lang="en-US" altLang="ko-KR" sz="16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,</a:t>
                </a:r>
                <a:r>
                  <a:rPr lang="ko-KR" altLang="en-US" sz="16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</a:t>
                </a:r>
                <a:r>
                  <a:rPr lang="en-US" altLang="ko-KR" sz="16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eps,</a:t>
                </a:r>
                <a:r>
                  <a:rPr lang="ko-KR" altLang="en-US" sz="16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</a:t>
                </a:r>
                <a:r>
                  <a:rPr lang="en-US" altLang="ko-KR" sz="16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true</a:t>
                </a: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) </a:t>
                </a:r>
                <a:r>
                  <a:rPr lang="ko-KR" altLang="en-US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로 다각형 근사화</a:t>
                </a:r>
                <a:endParaRPr lang="en-US" altLang="ko-KR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    - </a:t>
                </a:r>
                <a:r>
                  <a:rPr lang="en-US" altLang="ko-KR" spc="110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approxCurve.size</a:t>
                </a: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()</a:t>
                </a:r>
                <a:r>
                  <a:rPr lang="ko-KR" altLang="en-US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</a:t>
                </a: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==</a:t>
                </a:r>
                <a:r>
                  <a:rPr lang="ko-KR" altLang="en-US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</a:t>
                </a: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4</a:t>
                </a:r>
                <a:r>
                  <a:rPr lang="ko-KR" altLang="en-US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인 것만 검사            </a:t>
                </a: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(</a:t>
                </a:r>
                <a:r>
                  <a:rPr lang="ko-KR" altLang="en-US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마커는 사각형</a:t>
                </a: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    - </a:t>
                </a:r>
                <a:r>
                  <a:rPr lang="en-US" altLang="ko-KR" spc="110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isContourConvex</a:t>
                </a: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(</a:t>
                </a:r>
                <a:r>
                  <a:rPr lang="en-US" altLang="ko-KR" spc="110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approxCurve</a:t>
                </a: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) == true      (</a:t>
                </a:r>
                <a:r>
                  <a:rPr lang="ko-KR" altLang="en-US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볼록 해야함</a:t>
                </a: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    - </a:t>
                </a:r>
                <a:r>
                  <a:rPr lang="ko-KR" altLang="en-US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연속적인 점들 사이의 거리가 충분하도록 검사 </a:t>
                </a: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(dot </a:t>
                </a:r>
                <a:r>
                  <a:rPr lang="ko-KR" altLang="en-US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연산 및 너무 작은 거리 제외</a:t>
                </a: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8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    - </a:t>
                </a:r>
                <a:r>
                  <a:rPr lang="ko-KR" altLang="en-US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남아있는 후보를 마커로 저장 </a:t>
                </a: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(</a:t>
                </a:r>
                <a:r>
                  <a:rPr lang="ko-KR" altLang="en-US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단</a:t>
                </a: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,</a:t>
                </a:r>
                <a:r>
                  <a:rPr lang="ko-KR" altLang="en-US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반시계 방향으로 저장</a:t>
                </a: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      o</a:t>
                </a:r>
                <a:r>
                  <a:rPr lang="ko-KR" altLang="en-US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</a:t>
                </a: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=</a:t>
                </a:r>
                <a:r>
                  <a:rPr lang="ko-KR" altLang="en-US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0" spc="110" smtClean="0">
                        <a:latin typeface="Cambria Math" panose="02040503050406030204" pitchFamily="18" charset="0"/>
                        <a:ea typeface="08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i="1" spc="110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pc="110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𝑣</m:t>
                        </m:r>
                      </m:e>
                      <m:sub>
                        <m:r>
                          <a:rPr lang="en-US" altLang="ko-KR" b="0" i="1" spc="110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.x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11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spc="11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𝑣</m:t>
                        </m:r>
                      </m:e>
                      <m:sub>
                        <m:r>
                          <a:rPr lang="en-US" altLang="ko-KR" b="0" i="1" spc="110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.y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11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spc="11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𝑣</m:t>
                        </m:r>
                      </m:e>
                      <m:sub>
                        <m:r>
                          <a:rPr lang="en-US" altLang="ko-KR" i="1" spc="11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.y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11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spc="11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𝑣</m:t>
                        </m:r>
                      </m:e>
                      <m:sub>
                        <m:r>
                          <a:rPr lang="en-US" altLang="ko-KR" i="1" spc="11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.x)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pc="110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pc="110" smtClean="0">
                                <a:latin typeface="Cambria Math" panose="02040503050406030204" pitchFamily="18" charset="0"/>
                                <a:ea typeface="08서울남산체 M" panose="02020603020101020101" pitchFamily="18" charset="-127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ko-KR" spc="110" dirty="0">
                                <a:latin typeface="08서울남산체 M" panose="02020603020101020101" pitchFamily="18" charset="-127"/>
                                <a:ea typeface="08서울남산체 M" panose="02020603020101020101" pitchFamily="18" charset="-127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en-US" altLang="ko-KR" spc="110" dirty="0">
                                <a:latin typeface="08서울남산체 M" panose="02020603020101020101" pitchFamily="18" charset="-127"/>
                                <a:ea typeface="08서울남산체 M" panose="02020603020101020101" pitchFamily="18" charset="-127"/>
                              </a:rPr>
                              <m:t> &lt; 0 :   </m:t>
                            </m:r>
                            <m:r>
                              <m:rPr>
                                <m:nor/>
                              </m:rPr>
                              <a:rPr lang="ko-KR" altLang="en-US" spc="110" dirty="0">
                                <a:latin typeface="08서울남산체 M" panose="02020603020101020101" pitchFamily="18" charset="-127"/>
                                <a:ea typeface="08서울남산체 M" panose="02020603020101020101" pitchFamily="18" charset="-127"/>
                              </a:rPr>
                              <m:t>시계 방향</m:t>
                            </m:r>
                            <m:r>
                              <m:rPr>
                                <m:nor/>
                              </m:rPr>
                              <a:rPr lang="en-US" altLang="ko-KR" spc="110" dirty="0">
                                <a:latin typeface="08서울남산체 M" panose="02020603020101020101" pitchFamily="18" charset="-127"/>
                                <a:ea typeface="08서울남산체 M" panose="02020603020101020101" pitchFamily="18" charset="-127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ko-KR" spc="110" dirty="0">
                                <a:latin typeface="08서울남산체 M" panose="02020603020101020101" pitchFamily="18" charset="-127"/>
                                <a:ea typeface="08서울남산체 M" panose="02020603020101020101" pitchFamily="18" charset="-127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en-US" altLang="ko-KR" spc="110" dirty="0">
                                <a:latin typeface="08서울남산체 M" panose="02020603020101020101" pitchFamily="18" charset="-127"/>
                                <a:ea typeface="08서울남산체 M" panose="02020603020101020101" pitchFamily="18" charset="-127"/>
                              </a:rPr>
                              <m:t> &gt; 0 : </m:t>
                            </m:r>
                            <m:r>
                              <a:rPr lang="ko-KR" altLang="en-US" i="1" spc="110" dirty="0" smtClean="0">
                                <a:latin typeface="Cambria Math" panose="02040503050406030204" pitchFamily="18" charset="0"/>
                                <a:ea typeface="08서울남산체 M" panose="02020603020101020101" pitchFamily="18" charset="-127"/>
                              </a:rPr>
                              <m:t>반</m:t>
                            </m:r>
                            <m:r>
                              <m:rPr>
                                <m:nor/>
                              </m:rPr>
                              <a:rPr lang="ko-KR" altLang="en-US" spc="110" dirty="0">
                                <a:latin typeface="08서울남산체 M" panose="02020603020101020101" pitchFamily="18" charset="-127"/>
                                <a:ea typeface="08서울남산체 M" panose="02020603020101020101" pitchFamily="18" charset="-127"/>
                              </a:rPr>
                              <m:t>시계 방향</m:t>
                            </m:r>
                            <m:r>
                              <m:rPr>
                                <m:nor/>
                              </m:rPr>
                              <a:rPr lang="en-US" altLang="ko-KR" spc="110" dirty="0">
                                <a:latin typeface="08서울남산체 M" panose="02020603020101020101" pitchFamily="18" charset="-127"/>
                                <a:ea typeface="08서울남산체 M" panose="02020603020101020101" pitchFamily="18" charset="-127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		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5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    - </a:t>
                </a:r>
                <a:r>
                  <a:rPr lang="ko-KR" altLang="en-US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후보끼리 너무 가까우면 가까운 요소 제거</a:t>
                </a:r>
                <a:endParaRPr lang="en-US" altLang="ko-KR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      (</a:t>
                </a:r>
                <a:r>
                  <a:rPr lang="ko-KR" altLang="en-US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거리를 비교해서 지울 요소를 마스크에 저장하고 후보를 다시 저장</a:t>
                </a: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)		     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8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980888-F2B4-4472-A22B-ADD71F44E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000" y="1993799"/>
                <a:ext cx="9846578" cy="4090159"/>
              </a:xfrm>
              <a:prstGeom prst="rect">
                <a:avLst/>
              </a:prstGeom>
              <a:blipFill>
                <a:blip r:embed="rId3"/>
                <a:stretch>
                  <a:fillRect l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EE144F3-4EFA-4D86-B968-F4C68A3183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6" r="21414" b="43722"/>
          <a:stretch/>
        </p:blipFill>
        <p:spPr>
          <a:xfrm>
            <a:off x="8481000" y="-11115"/>
            <a:ext cx="3711000" cy="2483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B4C7EB-6D47-46F8-A64A-E65376A4BE28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 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마커 기반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40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C4D0C-08D5-4468-8528-632E5CD7530B}"/>
              </a:ext>
            </a:extLst>
          </p:cNvPr>
          <p:cNvSpPr/>
          <p:nvPr/>
        </p:nvSpPr>
        <p:spPr>
          <a:xfrm>
            <a:off x="816922" y="1207065"/>
            <a:ext cx="10558156" cy="53808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DC73A-3B64-4F55-A7B3-3B054CEB6F3B}"/>
              </a:ext>
            </a:extLst>
          </p:cNvPr>
          <p:cNvSpPr txBox="1"/>
          <p:nvPr/>
        </p:nvSpPr>
        <p:spPr>
          <a:xfrm>
            <a:off x="1033500" y="1425959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마커 식별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7AB81-7D56-4077-A7C9-0F9591601D5F}"/>
              </a:ext>
            </a:extLst>
          </p:cNvPr>
          <p:cNvSpPr txBox="1"/>
          <p:nvPr/>
        </p:nvSpPr>
        <p:spPr>
          <a:xfrm>
            <a:off x="1371000" y="1993799"/>
            <a:ext cx="9846578" cy="357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마커 확인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-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원근 투영 제거하여 전방 뷰 얻기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M =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getPerspectiveTransform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marker.points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m_markerCorners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입력 </a:t>
            </a:r>
            <a:r>
              <a:rPr lang="ko-KR" altLang="en-US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매칭쌍으로부터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homography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행렬 계산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즉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marker.points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m_markerCorners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 </a:t>
            </a:r>
            <a:r>
              <a:rPr lang="ko-KR" altLang="en-US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매핑시킬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수 있는 행렬을 구할 수 있음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8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warpPerspective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grayscale,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canonialMarker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M,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markerSize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위에서 구한 행렬을 이용하여 전방 뷰로 변환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8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markerImg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 </a:t>
            </a:r>
            <a:r>
              <a:rPr lang="ko-KR" altLang="en-US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임계값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설정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threshold(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markerImg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markerImg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125,255, THRESH_BINARY | THRESH_OSTU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endParaRPr lang="en-US" altLang="ko-KR" sz="8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D19E5-ED58-466B-B3C6-966385825631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 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마커 기반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8B7E6F-AE39-4535-8C58-58E8F17F05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89" t="51485" r="25640" b="20793"/>
          <a:stretch/>
        </p:blipFill>
        <p:spPr>
          <a:xfrm>
            <a:off x="5307000" y="475382"/>
            <a:ext cx="6885000" cy="190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6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C4D0C-08D5-4468-8528-632E5CD7530B}"/>
              </a:ext>
            </a:extLst>
          </p:cNvPr>
          <p:cNvSpPr/>
          <p:nvPr/>
        </p:nvSpPr>
        <p:spPr>
          <a:xfrm>
            <a:off x="816922" y="1207065"/>
            <a:ext cx="10558156" cy="53808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DC73A-3B64-4F55-A7B3-3B054CEB6F3B}"/>
              </a:ext>
            </a:extLst>
          </p:cNvPr>
          <p:cNvSpPr txBox="1"/>
          <p:nvPr/>
        </p:nvSpPr>
        <p:spPr>
          <a:xfrm>
            <a:off x="1033500" y="1425959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마커 식별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7AB81-7D56-4077-A7C9-0F9591601D5F}"/>
              </a:ext>
            </a:extLst>
          </p:cNvPr>
          <p:cNvSpPr txBox="1"/>
          <p:nvPr/>
        </p:nvSpPr>
        <p:spPr>
          <a:xfrm>
            <a:off x="1371000" y="1993799"/>
            <a:ext cx="9846578" cy="357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마커 확인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-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원근 투영 제거하여 전방 뷰 얻기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M =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getPerspectiveTransform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marker.points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m_markerCorners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입력 </a:t>
            </a:r>
            <a:r>
              <a:rPr lang="ko-KR" altLang="en-US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매칭쌍으로부터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homography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행렬 계산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즉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marker.points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m_markerCorners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 매핑할 행렬을 구할 수 있음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8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warpPerspective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grayscale,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canonialMarker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M,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markerSize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위에서 구한 행렬을 이용하여 전방 뷰로 변환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8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markerImg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 </a:t>
            </a:r>
            <a:r>
              <a:rPr lang="ko-KR" altLang="en-US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임계값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설정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threshold(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markerImg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markerImg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125,255, THRESH_BINARY | THRESH_OSTU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endParaRPr lang="en-US" altLang="ko-KR" sz="8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D19E5-ED58-466B-B3C6-966385825631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 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마커 기반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F70A088-A6C9-4813-A972-5CFB5651A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7" t="47838" r="1718" b="11942"/>
          <a:stretch/>
        </p:blipFill>
        <p:spPr>
          <a:xfrm>
            <a:off x="4164650" y="13801"/>
            <a:ext cx="8027350" cy="225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6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C4D0C-08D5-4468-8528-632E5CD7530B}"/>
              </a:ext>
            </a:extLst>
          </p:cNvPr>
          <p:cNvSpPr/>
          <p:nvPr/>
        </p:nvSpPr>
        <p:spPr>
          <a:xfrm>
            <a:off x="816922" y="1207065"/>
            <a:ext cx="10558156" cy="53808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DC73A-3B64-4F55-A7B3-3B054CEB6F3B}"/>
              </a:ext>
            </a:extLst>
          </p:cNvPr>
          <p:cNvSpPr txBox="1"/>
          <p:nvPr/>
        </p:nvSpPr>
        <p:spPr>
          <a:xfrm>
            <a:off x="1033500" y="1425959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마커 코드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D7AB81-7D56-4077-A7C9-0F9591601D5F}"/>
                  </a:ext>
                </a:extLst>
              </p:cNvPr>
              <p:cNvSpPr txBox="1"/>
              <p:nvPr/>
            </p:nvSpPr>
            <p:spPr>
              <a:xfrm>
                <a:off x="1371000" y="1970028"/>
                <a:ext cx="9846578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마커 확인</a:t>
                </a:r>
                <a:endParaRPr lang="en-US" altLang="ko-KR" sz="20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8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</a:t>
                </a: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   - </a:t>
                </a:r>
                <a:r>
                  <a:rPr lang="ko-KR" altLang="en-US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각 행마다 </a:t>
                </a: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5</a:t>
                </a:r>
                <a:r>
                  <a:rPr lang="ko-KR" altLang="en-US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비트로 이뤄진 내부 코드 갖음</a:t>
                </a: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,</a:t>
                </a:r>
                <a:r>
                  <a:rPr lang="ko-KR" altLang="en-US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</a:t>
                </a:r>
                <a:r>
                  <a:rPr lang="ko-KR" altLang="en-US" spc="110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해밍</a:t>
                </a:r>
                <a:r>
                  <a:rPr lang="ko-KR" altLang="en-US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코드 변환</a:t>
                </a:r>
                <a:endParaRPr lang="en-US" altLang="ko-KR" sz="5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       </a:t>
                </a:r>
                <a:r>
                  <a:rPr lang="ko-KR" altLang="en-US" spc="11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해밍</a:t>
                </a:r>
                <a:r>
                  <a:rPr lang="ko-KR" altLang="en-US" spc="11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코드</a:t>
                </a:r>
                <a:endParaRPr lang="en-US" altLang="ko-KR" sz="2000" spc="11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300" spc="11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6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        n</a:t>
                </a:r>
                <a:r>
                  <a:rPr lang="ko-KR" altLang="en-US" sz="16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개의 데이터 어에 </a:t>
                </a:r>
                <a:r>
                  <a:rPr lang="en-US" altLang="ko-KR" sz="16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k</a:t>
                </a:r>
                <a:r>
                  <a:rPr lang="ko-KR" altLang="en-US" sz="16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개의 패리티 비트를 추가하여 만들 때</a:t>
                </a:r>
                <a:r>
                  <a:rPr lang="en-US" altLang="ko-KR" sz="16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pc="110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600" b="0" i="1" spc="110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600" b="0" i="1" spc="110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6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-1 &gt;= n + k </a:t>
                </a:r>
                <a:r>
                  <a:rPr lang="ko-KR" altLang="en-US" sz="16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를 만족하는 가장 작은 </a:t>
                </a:r>
                <a:r>
                  <a:rPr lang="en-US" altLang="ko-KR" sz="16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k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3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6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       ex) </a:t>
                </a:r>
                <a:r>
                  <a:rPr lang="ko-KR" altLang="en-US" sz="16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데이터 </a:t>
                </a:r>
                <a:r>
                  <a:rPr lang="en-US" altLang="ko-KR" sz="16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:</a:t>
                </a:r>
                <a:r>
                  <a:rPr lang="ko-KR" altLang="en-US" sz="16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</a:t>
                </a:r>
                <a:r>
                  <a:rPr lang="en-US" altLang="ko-KR" sz="16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10011010  </a:t>
                </a:r>
                <a:r>
                  <a:rPr lang="en-US" altLang="ko-KR" sz="14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n = 8, k = 4</a:t>
                </a:r>
                <a:endParaRPr lang="en-US" altLang="ko-KR" sz="16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D7AB81-7D56-4077-A7C9-0F9591601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000" y="1970028"/>
                <a:ext cx="9846578" cy="2400657"/>
              </a:xfrm>
              <a:prstGeom prst="rect">
                <a:avLst/>
              </a:prstGeom>
              <a:blipFill>
                <a:blip r:embed="rId3"/>
                <a:stretch>
                  <a:fillRect l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F6564EB1-FF54-467D-9E16-7564285CB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68421"/>
              </p:ext>
            </p:extLst>
          </p:nvPr>
        </p:nvGraphicFramePr>
        <p:xfrm>
          <a:off x="1996789" y="4310990"/>
          <a:ext cx="8595000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6250">
                  <a:extLst>
                    <a:ext uri="{9D8B030D-6E8A-4147-A177-3AD203B41FA5}">
                      <a16:colId xmlns:a16="http://schemas.microsoft.com/office/drawing/2014/main" val="3147009424"/>
                    </a:ext>
                  </a:extLst>
                </a:gridCol>
                <a:gridCol w="716250">
                  <a:extLst>
                    <a:ext uri="{9D8B030D-6E8A-4147-A177-3AD203B41FA5}">
                      <a16:colId xmlns:a16="http://schemas.microsoft.com/office/drawing/2014/main" val="3158070993"/>
                    </a:ext>
                  </a:extLst>
                </a:gridCol>
                <a:gridCol w="716250">
                  <a:extLst>
                    <a:ext uri="{9D8B030D-6E8A-4147-A177-3AD203B41FA5}">
                      <a16:colId xmlns:a16="http://schemas.microsoft.com/office/drawing/2014/main" val="3992320880"/>
                    </a:ext>
                  </a:extLst>
                </a:gridCol>
                <a:gridCol w="716250">
                  <a:extLst>
                    <a:ext uri="{9D8B030D-6E8A-4147-A177-3AD203B41FA5}">
                      <a16:colId xmlns:a16="http://schemas.microsoft.com/office/drawing/2014/main" val="3079510246"/>
                    </a:ext>
                  </a:extLst>
                </a:gridCol>
                <a:gridCol w="716250">
                  <a:extLst>
                    <a:ext uri="{9D8B030D-6E8A-4147-A177-3AD203B41FA5}">
                      <a16:colId xmlns:a16="http://schemas.microsoft.com/office/drawing/2014/main" val="1893708987"/>
                    </a:ext>
                  </a:extLst>
                </a:gridCol>
                <a:gridCol w="716250">
                  <a:extLst>
                    <a:ext uri="{9D8B030D-6E8A-4147-A177-3AD203B41FA5}">
                      <a16:colId xmlns:a16="http://schemas.microsoft.com/office/drawing/2014/main" val="1543289705"/>
                    </a:ext>
                  </a:extLst>
                </a:gridCol>
                <a:gridCol w="716250">
                  <a:extLst>
                    <a:ext uri="{9D8B030D-6E8A-4147-A177-3AD203B41FA5}">
                      <a16:colId xmlns:a16="http://schemas.microsoft.com/office/drawing/2014/main" val="1992051672"/>
                    </a:ext>
                  </a:extLst>
                </a:gridCol>
                <a:gridCol w="716250">
                  <a:extLst>
                    <a:ext uri="{9D8B030D-6E8A-4147-A177-3AD203B41FA5}">
                      <a16:colId xmlns:a16="http://schemas.microsoft.com/office/drawing/2014/main" val="818955581"/>
                    </a:ext>
                  </a:extLst>
                </a:gridCol>
                <a:gridCol w="716250">
                  <a:extLst>
                    <a:ext uri="{9D8B030D-6E8A-4147-A177-3AD203B41FA5}">
                      <a16:colId xmlns:a16="http://schemas.microsoft.com/office/drawing/2014/main" val="2566674828"/>
                    </a:ext>
                  </a:extLst>
                </a:gridCol>
                <a:gridCol w="716250">
                  <a:extLst>
                    <a:ext uri="{9D8B030D-6E8A-4147-A177-3AD203B41FA5}">
                      <a16:colId xmlns:a16="http://schemas.microsoft.com/office/drawing/2014/main" val="23279947"/>
                    </a:ext>
                  </a:extLst>
                </a:gridCol>
                <a:gridCol w="716250">
                  <a:extLst>
                    <a:ext uri="{9D8B030D-6E8A-4147-A177-3AD203B41FA5}">
                      <a16:colId xmlns:a16="http://schemas.microsoft.com/office/drawing/2014/main" val="2926413416"/>
                    </a:ext>
                  </a:extLst>
                </a:gridCol>
                <a:gridCol w="716250">
                  <a:extLst>
                    <a:ext uri="{9D8B030D-6E8A-4147-A177-3AD203B41FA5}">
                      <a16:colId xmlns:a16="http://schemas.microsoft.com/office/drawing/2014/main" val="1620347795"/>
                    </a:ext>
                  </a:extLst>
                </a:gridCol>
              </a:tblGrid>
              <a:tr h="301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P1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P2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P4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P8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23194"/>
                  </a:ext>
                </a:extLst>
              </a:tr>
              <a:tr h="301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00FF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FF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86540"/>
                  </a:ext>
                </a:extLst>
              </a:tr>
              <a:tr h="301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○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○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○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○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○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65600"/>
                  </a:ext>
                </a:extLst>
              </a:tr>
              <a:tr h="301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00FF"/>
                          </a:solidFill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rgbClr val="0000FF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00FF"/>
                          </a:solidFill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rgbClr val="0000FF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00FF"/>
                          </a:solidFill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○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00FF"/>
                          </a:solidFill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○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00FF"/>
                          </a:solidFill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○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00FF"/>
                          </a:solidFill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○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645466"/>
                  </a:ext>
                </a:extLst>
              </a:tr>
              <a:tr h="301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B050"/>
                          </a:solidFill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B050"/>
                          </a:solidFill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B050"/>
                          </a:solidFill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○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B050"/>
                          </a:solidFill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○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B050"/>
                          </a:solidFill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○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5108"/>
                  </a:ext>
                </a:extLst>
              </a:tr>
              <a:tr h="301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FF00"/>
                          </a:solidFill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rgbClr val="FFFF00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FFFF00"/>
                          </a:solidFill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rgbClr val="FFFF00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FF00"/>
                          </a:solidFill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○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FF00"/>
                          </a:solidFill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○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FF00"/>
                          </a:solidFill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○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0954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965423-187D-4910-AA9B-540D87F521BF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 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마커 기반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67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C4D0C-08D5-4468-8528-632E5CD7530B}"/>
              </a:ext>
            </a:extLst>
          </p:cNvPr>
          <p:cNvSpPr/>
          <p:nvPr/>
        </p:nvSpPr>
        <p:spPr>
          <a:xfrm>
            <a:off x="816922" y="1207065"/>
            <a:ext cx="10558156" cy="53808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30C0B9-65EC-4D52-A271-258482E851CF}"/>
              </a:ext>
            </a:extLst>
          </p:cNvPr>
          <p:cNvGrpSpPr/>
          <p:nvPr/>
        </p:nvGrpSpPr>
        <p:grpSpPr>
          <a:xfrm>
            <a:off x="9107340" y="1395288"/>
            <a:ext cx="1859635" cy="1753749"/>
            <a:chOff x="2225961" y="4668789"/>
            <a:chExt cx="1859635" cy="175374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B7BB8DB-CB7D-400F-BF54-FDC726228EAA}"/>
                </a:ext>
              </a:extLst>
            </p:cNvPr>
            <p:cNvSpPr/>
            <p:nvPr/>
          </p:nvSpPr>
          <p:spPr>
            <a:xfrm>
              <a:off x="2234911" y="4669458"/>
              <a:ext cx="1835576" cy="17530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E88E072-C41D-4711-B114-4725D4FEB059}"/>
                </a:ext>
              </a:extLst>
            </p:cNvPr>
            <p:cNvSpPr/>
            <p:nvPr/>
          </p:nvSpPr>
          <p:spPr>
            <a:xfrm>
              <a:off x="2586000" y="4668789"/>
              <a:ext cx="1499596" cy="33521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677A028-8D8F-41BD-972B-7C5CE7FFC3E3}"/>
                </a:ext>
              </a:extLst>
            </p:cNvPr>
            <p:cNvSpPr/>
            <p:nvPr/>
          </p:nvSpPr>
          <p:spPr>
            <a:xfrm>
              <a:off x="2225961" y="5016488"/>
              <a:ext cx="359169" cy="34302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40E1461-FBF9-4DB5-A152-A405244A02CD}"/>
                </a:ext>
              </a:extLst>
            </p:cNvPr>
            <p:cNvSpPr/>
            <p:nvPr/>
          </p:nvSpPr>
          <p:spPr>
            <a:xfrm>
              <a:off x="3718537" y="5013222"/>
              <a:ext cx="359169" cy="34302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CBDD1B-F6DE-409D-89EB-0D8FD73E7C82}"/>
                </a:ext>
              </a:extLst>
            </p:cNvPr>
            <p:cNvSpPr/>
            <p:nvPr/>
          </p:nvSpPr>
          <p:spPr>
            <a:xfrm>
              <a:off x="2603030" y="5363998"/>
              <a:ext cx="359169" cy="105854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CCCB4D-C5AC-4A9E-9421-F779EA5CD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064700"/>
              </p:ext>
            </p:extLst>
          </p:nvPr>
        </p:nvGraphicFramePr>
        <p:xfrm>
          <a:off x="9108210" y="1395288"/>
          <a:ext cx="1858765" cy="176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53">
                  <a:extLst>
                    <a:ext uri="{9D8B030D-6E8A-4147-A177-3AD203B41FA5}">
                      <a16:colId xmlns:a16="http://schemas.microsoft.com/office/drawing/2014/main" val="1343843947"/>
                    </a:ext>
                  </a:extLst>
                </a:gridCol>
                <a:gridCol w="371753">
                  <a:extLst>
                    <a:ext uri="{9D8B030D-6E8A-4147-A177-3AD203B41FA5}">
                      <a16:colId xmlns:a16="http://schemas.microsoft.com/office/drawing/2014/main" val="3448150400"/>
                    </a:ext>
                  </a:extLst>
                </a:gridCol>
                <a:gridCol w="371753">
                  <a:extLst>
                    <a:ext uri="{9D8B030D-6E8A-4147-A177-3AD203B41FA5}">
                      <a16:colId xmlns:a16="http://schemas.microsoft.com/office/drawing/2014/main" val="360540546"/>
                    </a:ext>
                  </a:extLst>
                </a:gridCol>
                <a:gridCol w="371753">
                  <a:extLst>
                    <a:ext uri="{9D8B030D-6E8A-4147-A177-3AD203B41FA5}">
                      <a16:colId xmlns:a16="http://schemas.microsoft.com/office/drawing/2014/main" val="1691990872"/>
                    </a:ext>
                  </a:extLst>
                </a:gridCol>
                <a:gridCol w="371753">
                  <a:extLst>
                    <a:ext uri="{9D8B030D-6E8A-4147-A177-3AD203B41FA5}">
                      <a16:colId xmlns:a16="http://schemas.microsoft.com/office/drawing/2014/main" val="2114926864"/>
                    </a:ext>
                  </a:extLst>
                </a:gridCol>
              </a:tblGrid>
              <a:tr h="3523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3681" marR="63681" marT="31841" marB="31841"/>
                </a:tc>
                <a:extLst>
                  <a:ext uri="{0D108BD9-81ED-4DB2-BD59-A6C34878D82A}">
                    <a16:rowId xmlns:a16="http://schemas.microsoft.com/office/drawing/2014/main" val="3299214177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extLst>
                  <a:ext uri="{0D108BD9-81ED-4DB2-BD59-A6C34878D82A}">
                    <a16:rowId xmlns:a16="http://schemas.microsoft.com/office/drawing/2014/main" val="744893343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extLst>
                  <a:ext uri="{0D108BD9-81ED-4DB2-BD59-A6C34878D82A}">
                    <a16:rowId xmlns:a16="http://schemas.microsoft.com/office/drawing/2014/main" val="2137368870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extLst>
                  <a:ext uri="{0D108BD9-81ED-4DB2-BD59-A6C34878D82A}">
                    <a16:rowId xmlns:a16="http://schemas.microsoft.com/office/drawing/2014/main" val="429132899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3681" marR="63681" marT="31841" marB="31841"/>
                </a:tc>
                <a:extLst>
                  <a:ext uri="{0D108BD9-81ED-4DB2-BD59-A6C34878D82A}">
                    <a16:rowId xmlns:a16="http://schemas.microsoft.com/office/drawing/2014/main" val="2452780854"/>
                  </a:ext>
                </a:extLst>
              </a:tr>
            </a:tbl>
          </a:graphicData>
        </a:graphic>
      </p:graphicFrame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DC73A-3B64-4F55-A7B3-3B054CEB6F3B}"/>
              </a:ext>
            </a:extLst>
          </p:cNvPr>
          <p:cNvSpPr txBox="1"/>
          <p:nvPr/>
        </p:nvSpPr>
        <p:spPr>
          <a:xfrm>
            <a:off x="1033500" y="1425959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마커 코드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7AB81-7D56-4077-A7C9-0F9591601D5F}"/>
              </a:ext>
            </a:extLst>
          </p:cNvPr>
          <p:cNvSpPr txBox="1"/>
          <p:nvPr/>
        </p:nvSpPr>
        <p:spPr>
          <a:xfrm>
            <a:off x="1371000" y="1970028"/>
            <a:ext cx="8809778" cy="224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마커 확인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- </a:t>
            </a:r>
            <a:r>
              <a:rPr lang="en-US" altLang="ko-KR" spc="11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ArUco</a:t>
            </a:r>
            <a:r>
              <a:rPr lang="en-US" altLang="ko-KR" spc="11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Marker</a:t>
            </a:r>
            <a:endParaRPr lang="en-US" altLang="ko-KR" sz="2000" spc="11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300" spc="11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5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비트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정보는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비트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에러검출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3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비트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2</a:t>
            </a:r>
            <a:r>
              <a:rPr lang="ko-KR" altLang="en-US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비트씩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5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줄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= 10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개 즉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2^10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=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1024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개의 다른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ID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가짐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5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첫번째 비트가 반전되어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ID 0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은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10000 (</a:t>
            </a:r>
            <a:r>
              <a:rPr lang="ko-KR" altLang="en-US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해밍코드에선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00000) </a:t>
            </a: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              =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전체가 검은색인 직사각형을 유효한 마커가 아니게 하기 위해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5E5F9A-F8C8-4312-84BC-9DE5CD80A3A7}"/>
              </a:ext>
            </a:extLst>
          </p:cNvPr>
          <p:cNvSpPr/>
          <p:nvPr/>
        </p:nvSpPr>
        <p:spPr>
          <a:xfrm>
            <a:off x="9438558" y="1395289"/>
            <a:ext cx="450870" cy="176150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31AFE5-7C1A-48B6-A27F-2201FF9F9087}"/>
              </a:ext>
            </a:extLst>
          </p:cNvPr>
          <p:cNvSpPr/>
          <p:nvPr/>
        </p:nvSpPr>
        <p:spPr>
          <a:xfrm>
            <a:off x="10180778" y="1395288"/>
            <a:ext cx="450870" cy="176150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3FA7EC-156A-49A9-AB07-4837C43E1B02}"/>
                  </a:ext>
                </a:extLst>
              </p:cNvPr>
              <p:cNvSpPr txBox="1"/>
              <p:nvPr/>
            </p:nvSpPr>
            <p:spPr>
              <a:xfrm>
                <a:off x="6492628" y="1395288"/>
                <a:ext cx="2444078" cy="823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12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2</a:t>
                </a:r>
                <a:r>
                  <a:rPr lang="ko-KR" altLang="en-US" sz="12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번째</a:t>
                </a:r>
                <a:r>
                  <a:rPr lang="en-US" altLang="ko-KR" sz="12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, 4</a:t>
                </a:r>
                <a:r>
                  <a:rPr lang="ko-KR" altLang="en-US" sz="12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번째가 정보 비트</a:t>
                </a:r>
                <a:endParaRPr lang="en-US" altLang="ko-KR" sz="12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ko-KR" sz="3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sz="1200" spc="11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ID </a:t>
                </a:r>
                <a:r>
                  <a:rPr lang="ko-KR" altLang="en-US" sz="1200" spc="11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검출</a:t>
                </a:r>
                <a:endParaRPr lang="en-US" altLang="ko-KR" sz="1200" spc="11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110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200" b="0" i="1" spc="110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0011010101</m:t>
                        </m:r>
                      </m:e>
                      <m:sub>
                        <m:r>
                          <a:rPr lang="en-US" altLang="ko-KR" sz="1200" b="0" i="1" spc="110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(2)</m:t>
                        </m:r>
                      </m:sub>
                    </m:sSub>
                  </m:oMath>
                </a14:m>
                <a:r>
                  <a:rPr lang="en-US" altLang="ko-KR" sz="1200" spc="11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 ==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11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200" b="0" i="1" spc="110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213</m:t>
                        </m:r>
                      </m:e>
                      <m:sub>
                        <m:r>
                          <a:rPr lang="en-US" altLang="ko-KR" sz="1200" i="1" spc="11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(</m:t>
                        </m:r>
                        <m:r>
                          <a:rPr lang="en-US" altLang="ko-KR" sz="1200" b="0" i="1" spc="110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10</m:t>
                        </m:r>
                        <m:r>
                          <a:rPr lang="en-US" altLang="ko-KR" sz="1200" i="1" spc="11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)</m:t>
                        </m:r>
                      </m:sub>
                    </m:sSub>
                  </m:oMath>
                </a14:m>
                <a:endParaRPr lang="en-US" altLang="ko-KR" sz="12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3FA7EC-156A-49A9-AB07-4837C43E1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28" y="1395288"/>
                <a:ext cx="2444078" cy="823815"/>
              </a:xfrm>
              <a:prstGeom prst="rect">
                <a:avLst/>
              </a:prstGeom>
              <a:blipFill>
                <a:blip r:embed="rId3"/>
                <a:stretch>
                  <a:fillRect b="-2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30D88D7-37C6-4EE3-9D5B-CEF5AC6A9B42}"/>
              </a:ext>
            </a:extLst>
          </p:cNvPr>
          <p:cNvSpPr txBox="1"/>
          <p:nvPr/>
        </p:nvSpPr>
        <p:spPr>
          <a:xfrm>
            <a:off x="1371000" y="4453569"/>
            <a:ext cx="9450000" cy="1283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마커 코드 읽기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- cell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=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markerImg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cellX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cellY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cellSize</a:t>
            </a: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sz="16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cellSize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 각각의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cell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을 가져옴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cell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안에 흰색 영역이 반절 이상이면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bitMatrix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 저장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아닐 시에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0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으로 저장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1DCA2-79EC-48DC-8A53-506B2F94487D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 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마커 기반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40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C4D0C-08D5-4468-8528-632E5CD7530B}"/>
              </a:ext>
            </a:extLst>
          </p:cNvPr>
          <p:cNvSpPr/>
          <p:nvPr/>
        </p:nvSpPr>
        <p:spPr>
          <a:xfrm>
            <a:off x="816922" y="1207065"/>
            <a:ext cx="10558156" cy="53808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DC73A-3B64-4F55-A7B3-3B054CEB6F3B}"/>
              </a:ext>
            </a:extLst>
          </p:cNvPr>
          <p:cNvSpPr txBox="1"/>
          <p:nvPr/>
        </p:nvSpPr>
        <p:spPr>
          <a:xfrm>
            <a:off x="1033500" y="1425959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마커 코드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7AB81-7D56-4077-A7C9-0F9591601D5F}"/>
              </a:ext>
            </a:extLst>
          </p:cNvPr>
          <p:cNvSpPr txBox="1"/>
          <p:nvPr/>
        </p:nvSpPr>
        <p:spPr>
          <a:xfrm>
            <a:off x="1371000" y="1970028"/>
            <a:ext cx="9846578" cy="1283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마커 코드 읽기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-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회전된 마커 중 정확한 방향 찾기</a:t>
            </a:r>
            <a:endParaRPr lang="en-US" altLang="ko-KR" sz="5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3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개의 패리티 비트 이용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올바른 방향에선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HammingDist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== 0</a:t>
            </a:r>
            <a:endParaRPr lang="en-US" altLang="ko-KR" sz="16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DB501067-E98F-4472-B21A-A39BAD206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51723"/>
              </p:ext>
            </p:extLst>
          </p:nvPr>
        </p:nvGraphicFramePr>
        <p:xfrm>
          <a:off x="1229118" y="3751767"/>
          <a:ext cx="1858765" cy="140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53">
                  <a:extLst>
                    <a:ext uri="{9D8B030D-6E8A-4147-A177-3AD203B41FA5}">
                      <a16:colId xmlns:a16="http://schemas.microsoft.com/office/drawing/2014/main" val="1343843947"/>
                    </a:ext>
                  </a:extLst>
                </a:gridCol>
                <a:gridCol w="371753">
                  <a:extLst>
                    <a:ext uri="{9D8B030D-6E8A-4147-A177-3AD203B41FA5}">
                      <a16:colId xmlns:a16="http://schemas.microsoft.com/office/drawing/2014/main" val="3448150400"/>
                    </a:ext>
                  </a:extLst>
                </a:gridCol>
                <a:gridCol w="371753">
                  <a:extLst>
                    <a:ext uri="{9D8B030D-6E8A-4147-A177-3AD203B41FA5}">
                      <a16:colId xmlns:a16="http://schemas.microsoft.com/office/drawing/2014/main" val="360540546"/>
                    </a:ext>
                  </a:extLst>
                </a:gridCol>
                <a:gridCol w="371753">
                  <a:extLst>
                    <a:ext uri="{9D8B030D-6E8A-4147-A177-3AD203B41FA5}">
                      <a16:colId xmlns:a16="http://schemas.microsoft.com/office/drawing/2014/main" val="1691990872"/>
                    </a:ext>
                  </a:extLst>
                </a:gridCol>
                <a:gridCol w="371753">
                  <a:extLst>
                    <a:ext uri="{9D8B030D-6E8A-4147-A177-3AD203B41FA5}">
                      <a16:colId xmlns:a16="http://schemas.microsoft.com/office/drawing/2014/main" val="2114926864"/>
                    </a:ext>
                  </a:extLst>
                </a:gridCol>
              </a:tblGrid>
              <a:tr h="3523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3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</a:t>
                      </a:r>
                      <a:endParaRPr lang="ko-KR" altLang="en-US" sz="13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0</a:t>
                      </a:r>
                      <a:endParaRPr lang="ko-KR" altLang="en-US" sz="13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0</a:t>
                      </a:r>
                      <a:endParaRPr lang="ko-KR" altLang="en-US" sz="13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0</a:t>
                      </a:r>
                      <a:endParaRPr lang="ko-KR" altLang="en-US" sz="13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0</a:t>
                      </a:r>
                      <a:endParaRPr lang="ko-KR" altLang="en-US" sz="13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marL="63681" marR="63681" marT="31841" marB="31841"/>
                </a:tc>
                <a:extLst>
                  <a:ext uri="{0D108BD9-81ED-4DB2-BD59-A6C34878D82A}">
                    <a16:rowId xmlns:a16="http://schemas.microsoft.com/office/drawing/2014/main" val="3299214177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</a:t>
                      </a:r>
                      <a:endParaRPr lang="ko-KR" altLang="en-US" sz="13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0</a:t>
                      </a:r>
                      <a:endParaRPr lang="ko-KR" altLang="en-US" sz="13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</a:t>
                      </a:r>
                      <a:endParaRPr lang="ko-KR" altLang="en-US" sz="13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</a:t>
                      </a:r>
                      <a:endParaRPr lang="ko-KR" altLang="en-US" sz="13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</a:t>
                      </a:r>
                      <a:endParaRPr lang="ko-KR" altLang="en-US" sz="13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marL="63681" marR="63681" marT="31841" marB="31841"/>
                </a:tc>
                <a:extLst>
                  <a:ext uri="{0D108BD9-81ED-4DB2-BD59-A6C34878D82A}">
                    <a16:rowId xmlns:a16="http://schemas.microsoft.com/office/drawing/2014/main" val="744893343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0</a:t>
                      </a:r>
                      <a:endParaRPr lang="ko-KR" altLang="en-US" sz="13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</a:t>
                      </a:r>
                      <a:endParaRPr lang="ko-KR" altLang="en-US" sz="13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0</a:t>
                      </a:r>
                      <a:endParaRPr lang="ko-KR" altLang="en-US" sz="13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0</a:t>
                      </a:r>
                      <a:endParaRPr lang="ko-KR" altLang="en-US" sz="13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</a:t>
                      </a:r>
                      <a:endParaRPr lang="ko-KR" altLang="en-US" sz="13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marL="63681" marR="63681" marT="31841" marB="31841"/>
                </a:tc>
                <a:extLst>
                  <a:ext uri="{0D108BD9-81ED-4DB2-BD59-A6C34878D82A}">
                    <a16:rowId xmlns:a16="http://schemas.microsoft.com/office/drawing/2014/main" val="2137368870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0</a:t>
                      </a:r>
                      <a:endParaRPr lang="ko-KR" altLang="en-US" sz="13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</a:t>
                      </a:r>
                      <a:endParaRPr lang="ko-KR" altLang="en-US" sz="13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</a:t>
                      </a:r>
                      <a:endParaRPr lang="ko-KR" altLang="en-US" sz="13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</a:t>
                      </a:r>
                      <a:endParaRPr lang="ko-KR" altLang="en-US" sz="13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0</a:t>
                      </a:r>
                      <a:endParaRPr lang="ko-KR" altLang="en-US" sz="13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marL="63681" marR="63681" marT="31841" marB="31841"/>
                </a:tc>
                <a:extLst>
                  <a:ext uri="{0D108BD9-81ED-4DB2-BD59-A6C34878D82A}">
                    <a16:rowId xmlns:a16="http://schemas.microsoft.com/office/drawing/2014/main" val="429132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6B6DEAD-358E-4966-A8E2-8B53EDE2CD87}"/>
              </a:ext>
            </a:extLst>
          </p:cNvPr>
          <p:cNvSpPr txBox="1"/>
          <p:nvPr/>
        </p:nvSpPr>
        <p:spPr>
          <a:xfrm>
            <a:off x="1533289" y="5313739"/>
            <a:ext cx="12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ids[4][5]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406DFDF-521B-400A-AA07-96194851F868}"/>
              </a:ext>
            </a:extLst>
          </p:cNvPr>
          <p:cNvGrpSpPr/>
          <p:nvPr/>
        </p:nvGrpSpPr>
        <p:grpSpPr>
          <a:xfrm>
            <a:off x="3565858" y="3700565"/>
            <a:ext cx="1602870" cy="1511604"/>
            <a:chOff x="2225961" y="4668789"/>
            <a:chExt cx="1859635" cy="175374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10DB906-344B-433F-BE48-3113763562E1}"/>
                </a:ext>
              </a:extLst>
            </p:cNvPr>
            <p:cNvSpPr/>
            <p:nvPr/>
          </p:nvSpPr>
          <p:spPr>
            <a:xfrm>
              <a:off x="2234911" y="4669458"/>
              <a:ext cx="1835576" cy="17530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90901B9-BC39-4AE4-A412-F71DC746751B}"/>
                </a:ext>
              </a:extLst>
            </p:cNvPr>
            <p:cNvSpPr/>
            <p:nvPr/>
          </p:nvSpPr>
          <p:spPr>
            <a:xfrm>
              <a:off x="2586000" y="4668789"/>
              <a:ext cx="1499596" cy="33521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F061138-CA4F-4FC9-99CD-6D5CB2D140AF}"/>
                </a:ext>
              </a:extLst>
            </p:cNvPr>
            <p:cNvSpPr/>
            <p:nvPr/>
          </p:nvSpPr>
          <p:spPr>
            <a:xfrm>
              <a:off x="2225961" y="5016488"/>
              <a:ext cx="359169" cy="34302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1637301-32B8-4334-94C8-2020C792B0AD}"/>
                </a:ext>
              </a:extLst>
            </p:cNvPr>
            <p:cNvSpPr/>
            <p:nvPr/>
          </p:nvSpPr>
          <p:spPr>
            <a:xfrm>
              <a:off x="3718537" y="5013222"/>
              <a:ext cx="359169" cy="34302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8DC9AD-4C64-4031-8188-6E99C88D4BCD}"/>
                </a:ext>
              </a:extLst>
            </p:cNvPr>
            <p:cNvSpPr/>
            <p:nvPr/>
          </p:nvSpPr>
          <p:spPr>
            <a:xfrm>
              <a:off x="2603030" y="5363998"/>
              <a:ext cx="359169" cy="105854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E4C4992-AF98-4CC2-9961-F9CF19B7699B}"/>
              </a:ext>
            </a:extLst>
          </p:cNvPr>
          <p:cNvGrpSpPr/>
          <p:nvPr/>
        </p:nvGrpSpPr>
        <p:grpSpPr>
          <a:xfrm rot="5400000">
            <a:off x="5603479" y="3740467"/>
            <a:ext cx="1518249" cy="1431801"/>
            <a:chOff x="2225961" y="4668789"/>
            <a:chExt cx="1859635" cy="175374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7F42FA5-ED00-4596-8F51-BA3AA9F9B140}"/>
                </a:ext>
              </a:extLst>
            </p:cNvPr>
            <p:cNvSpPr/>
            <p:nvPr/>
          </p:nvSpPr>
          <p:spPr>
            <a:xfrm>
              <a:off x="2234911" y="4669458"/>
              <a:ext cx="1835576" cy="17530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87A0A93-93CA-4352-AEDB-D3B3E3285BF4}"/>
                </a:ext>
              </a:extLst>
            </p:cNvPr>
            <p:cNvSpPr/>
            <p:nvPr/>
          </p:nvSpPr>
          <p:spPr>
            <a:xfrm>
              <a:off x="2586000" y="4668789"/>
              <a:ext cx="1499596" cy="33521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EC675CB-1B95-4E8C-BFD0-219744875888}"/>
                </a:ext>
              </a:extLst>
            </p:cNvPr>
            <p:cNvSpPr/>
            <p:nvPr/>
          </p:nvSpPr>
          <p:spPr>
            <a:xfrm>
              <a:off x="2225961" y="5016488"/>
              <a:ext cx="359169" cy="34302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30AA059-3852-4731-AA3E-53327EC327F4}"/>
                </a:ext>
              </a:extLst>
            </p:cNvPr>
            <p:cNvSpPr/>
            <p:nvPr/>
          </p:nvSpPr>
          <p:spPr>
            <a:xfrm>
              <a:off x="3718537" y="5013222"/>
              <a:ext cx="359169" cy="34302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A30B5F7-ACFD-4ED1-ACB4-37FDECE72B22}"/>
                </a:ext>
              </a:extLst>
            </p:cNvPr>
            <p:cNvSpPr/>
            <p:nvPr/>
          </p:nvSpPr>
          <p:spPr>
            <a:xfrm>
              <a:off x="2603030" y="5363998"/>
              <a:ext cx="359169" cy="105854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64CC59D-202A-43F7-9E38-4E3632D647CC}"/>
              </a:ext>
            </a:extLst>
          </p:cNvPr>
          <p:cNvGrpSpPr/>
          <p:nvPr/>
        </p:nvGrpSpPr>
        <p:grpSpPr>
          <a:xfrm rot="10800000">
            <a:off x="7556479" y="3708637"/>
            <a:ext cx="1585751" cy="1495460"/>
            <a:chOff x="2225961" y="4668789"/>
            <a:chExt cx="1859635" cy="175374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AEED7ED-98DE-4A5C-BD6D-50CD3F7F7C2F}"/>
                </a:ext>
              </a:extLst>
            </p:cNvPr>
            <p:cNvSpPr/>
            <p:nvPr/>
          </p:nvSpPr>
          <p:spPr>
            <a:xfrm>
              <a:off x="2234911" y="4669458"/>
              <a:ext cx="1835576" cy="17530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ED0794-A269-450D-AF2C-2CB5D375D50E}"/>
                </a:ext>
              </a:extLst>
            </p:cNvPr>
            <p:cNvSpPr/>
            <p:nvPr/>
          </p:nvSpPr>
          <p:spPr>
            <a:xfrm>
              <a:off x="2586000" y="4668789"/>
              <a:ext cx="1499596" cy="33521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70E73BD-B460-4160-98B6-1228AFC4A700}"/>
                </a:ext>
              </a:extLst>
            </p:cNvPr>
            <p:cNvSpPr/>
            <p:nvPr/>
          </p:nvSpPr>
          <p:spPr>
            <a:xfrm>
              <a:off x="2225961" y="5016488"/>
              <a:ext cx="359169" cy="34302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EF646C9-8A87-45A0-927E-E02E8684FF49}"/>
                </a:ext>
              </a:extLst>
            </p:cNvPr>
            <p:cNvSpPr/>
            <p:nvPr/>
          </p:nvSpPr>
          <p:spPr>
            <a:xfrm>
              <a:off x="3718537" y="5013222"/>
              <a:ext cx="359169" cy="34302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FDEB8BB-22C0-4AC8-8418-42BEF2B4286D}"/>
                </a:ext>
              </a:extLst>
            </p:cNvPr>
            <p:cNvSpPr/>
            <p:nvPr/>
          </p:nvSpPr>
          <p:spPr>
            <a:xfrm>
              <a:off x="2603030" y="5363998"/>
              <a:ext cx="359169" cy="105854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A6D20D6-5D0A-4F64-A75F-3B46CAAE1ECD}"/>
              </a:ext>
            </a:extLst>
          </p:cNvPr>
          <p:cNvGrpSpPr/>
          <p:nvPr/>
        </p:nvGrpSpPr>
        <p:grpSpPr>
          <a:xfrm rot="16200000">
            <a:off x="9577644" y="3751481"/>
            <a:ext cx="1494891" cy="1409773"/>
            <a:chOff x="2225961" y="4668789"/>
            <a:chExt cx="1859635" cy="175374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F8C3FE-93C3-46F9-BB46-7A3DCE25DE14}"/>
                </a:ext>
              </a:extLst>
            </p:cNvPr>
            <p:cNvSpPr/>
            <p:nvPr/>
          </p:nvSpPr>
          <p:spPr>
            <a:xfrm>
              <a:off x="2234911" y="4669458"/>
              <a:ext cx="1835576" cy="17530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9EF8FC0-59CF-4EEF-9F64-ABE229EC9048}"/>
                </a:ext>
              </a:extLst>
            </p:cNvPr>
            <p:cNvSpPr/>
            <p:nvPr/>
          </p:nvSpPr>
          <p:spPr>
            <a:xfrm>
              <a:off x="2586000" y="4668789"/>
              <a:ext cx="1499596" cy="33521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EF63EDA-2833-43D1-B66D-5B00A1A3FC24}"/>
                </a:ext>
              </a:extLst>
            </p:cNvPr>
            <p:cNvSpPr/>
            <p:nvPr/>
          </p:nvSpPr>
          <p:spPr>
            <a:xfrm>
              <a:off x="2225961" y="5016488"/>
              <a:ext cx="359169" cy="34302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8FD081D-383C-4C33-A215-7D412B55D3BF}"/>
                </a:ext>
              </a:extLst>
            </p:cNvPr>
            <p:cNvSpPr/>
            <p:nvPr/>
          </p:nvSpPr>
          <p:spPr>
            <a:xfrm>
              <a:off x="3718537" y="5013222"/>
              <a:ext cx="359169" cy="34302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461B5B5-D58C-4B28-9E7F-BC356253EDA4}"/>
                </a:ext>
              </a:extLst>
            </p:cNvPr>
            <p:cNvSpPr/>
            <p:nvPr/>
          </p:nvSpPr>
          <p:spPr>
            <a:xfrm>
              <a:off x="2603030" y="5363998"/>
              <a:ext cx="359169" cy="105854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4B41AE-B3A1-4F83-87DF-B644DF3B184F}"/>
              </a:ext>
            </a:extLst>
          </p:cNvPr>
          <p:cNvSpPr txBox="1"/>
          <p:nvPr/>
        </p:nvSpPr>
        <p:spPr>
          <a:xfrm>
            <a:off x="3575127" y="5292365"/>
            <a:ext cx="1534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  :  0</a:t>
            </a:r>
          </a:p>
          <a:p>
            <a:pPr algn="ctr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  :  0</a:t>
            </a:r>
          </a:p>
          <a:p>
            <a:pPr algn="ctr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  :  0</a:t>
            </a:r>
          </a:p>
          <a:p>
            <a:pPr algn="ctr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  :  0</a:t>
            </a:r>
          </a:p>
          <a:p>
            <a:pPr algn="ctr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  :  0</a:t>
            </a:r>
            <a:endParaRPr lang="ko-KR" altLang="en-US" sz="1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83B6AB-ABD3-4FD7-93DE-9A9958663A8C}"/>
              </a:ext>
            </a:extLst>
          </p:cNvPr>
          <p:cNvSpPr txBox="1"/>
          <p:nvPr/>
        </p:nvSpPr>
        <p:spPr>
          <a:xfrm>
            <a:off x="5548508" y="5286657"/>
            <a:ext cx="1534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  :  2</a:t>
            </a:r>
          </a:p>
          <a:p>
            <a:pPr algn="ctr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  :  2</a:t>
            </a:r>
          </a:p>
          <a:p>
            <a:pPr algn="ctr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  :  1</a:t>
            </a:r>
          </a:p>
          <a:p>
            <a:pPr algn="ctr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  :  1</a:t>
            </a:r>
          </a:p>
          <a:p>
            <a:pPr algn="ctr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  :  2</a:t>
            </a:r>
            <a:endParaRPr lang="ko-KR" altLang="en-US" sz="1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87E7F2-5E34-4C8F-BAB6-04A3D79E4A15}"/>
              </a:ext>
            </a:extLst>
          </p:cNvPr>
          <p:cNvSpPr txBox="1"/>
          <p:nvPr/>
        </p:nvSpPr>
        <p:spPr>
          <a:xfrm>
            <a:off x="7521889" y="5280949"/>
            <a:ext cx="1534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  :  2</a:t>
            </a:r>
          </a:p>
          <a:p>
            <a:pPr algn="ctr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  :  2</a:t>
            </a:r>
          </a:p>
          <a:p>
            <a:pPr algn="ctr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  :  1</a:t>
            </a:r>
          </a:p>
          <a:p>
            <a:pPr algn="ctr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  :  0</a:t>
            </a:r>
          </a:p>
          <a:p>
            <a:pPr algn="ctr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  :  2</a:t>
            </a:r>
            <a:endParaRPr lang="ko-KR" altLang="en-US" sz="1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825778-542A-4B0C-AE15-0EB8342257B4}"/>
              </a:ext>
            </a:extLst>
          </p:cNvPr>
          <p:cNvSpPr txBox="1"/>
          <p:nvPr/>
        </p:nvSpPr>
        <p:spPr>
          <a:xfrm>
            <a:off x="9495271" y="5292365"/>
            <a:ext cx="1534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  :  1</a:t>
            </a:r>
          </a:p>
          <a:p>
            <a:pPr algn="ctr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  :  1</a:t>
            </a:r>
          </a:p>
          <a:p>
            <a:pPr algn="ctr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  :  1</a:t>
            </a:r>
          </a:p>
          <a:p>
            <a:pPr algn="ctr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  :  1</a:t>
            </a:r>
          </a:p>
          <a:p>
            <a:pPr algn="ctr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  :  0</a:t>
            </a:r>
            <a:endParaRPr lang="ko-KR" altLang="en-US" sz="1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aphicFrame>
        <p:nvGraphicFramePr>
          <p:cNvPr id="57" name="표 4">
            <a:extLst>
              <a:ext uri="{FF2B5EF4-FFF2-40B4-BE49-F238E27FC236}">
                <a16:creationId xmlns:a16="http://schemas.microsoft.com/office/drawing/2014/main" id="{4442CFC7-0EB6-438C-9172-32956B69B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59493"/>
              </p:ext>
            </p:extLst>
          </p:nvPr>
        </p:nvGraphicFramePr>
        <p:xfrm>
          <a:off x="3575905" y="3709056"/>
          <a:ext cx="1585960" cy="1511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192">
                  <a:extLst>
                    <a:ext uri="{9D8B030D-6E8A-4147-A177-3AD203B41FA5}">
                      <a16:colId xmlns:a16="http://schemas.microsoft.com/office/drawing/2014/main" val="1343843947"/>
                    </a:ext>
                  </a:extLst>
                </a:gridCol>
                <a:gridCol w="317192">
                  <a:extLst>
                    <a:ext uri="{9D8B030D-6E8A-4147-A177-3AD203B41FA5}">
                      <a16:colId xmlns:a16="http://schemas.microsoft.com/office/drawing/2014/main" val="3448150400"/>
                    </a:ext>
                  </a:extLst>
                </a:gridCol>
                <a:gridCol w="317192">
                  <a:extLst>
                    <a:ext uri="{9D8B030D-6E8A-4147-A177-3AD203B41FA5}">
                      <a16:colId xmlns:a16="http://schemas.microsoft.com/office/drawing/2014/main" val="360540546"/>
                    </a:ext>
                  </a:extLst>
                </a:gridCol>
                <a:gridCol w="317192">
                  <a:extLst>
                    <a:ext uri="{9D8B030D-6E8A-4147-A177-3AD203B41FA5}">
                      <a16:colId xmlns:a16="http://schemas.microsoft.com/office/drawing/2014/main" val="1691990872"/>
                    </a:ext>
                  </a:extLst>
                </a:gridCol>
                <a:gridCol w="317192">
                  <a:extLst>
                    <a:ext uri="{9D8B030D-6E8A-4147-A177-3AD203B41FA5}">
                      <a16:colId xmlns:a16="http://schemas.microsoft.com/office/drawing/2014/main" val="2114926864"/>
                    </a:ext>
                  </a:extLst>
                </a:gridCol>
              </a:tblGrid>
              <a:tr h="302205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3681" marR="63681" marT="31841" marB="31841"/>
                </a:tc>
                <a:extLst>
                  <a:ext uri="{0D108BD9-81ED-4DB2-BD59-A6C34878D82A}">
                    <a16:rowId xmlns:a16="http://schemas.microsoft.com/office/drawing/2014/main" val="3299214177"/>
                  </a:ext>
                </a:extLst>
              </a:tr>
              <a:tr h="302205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extLst>
                  <a:ext uri="{0D108BD9-81ED-4DB2-BD59-A6C34878D82A}">
                    <a16:rowId xmlns:a16="http://schemas.microsoft.com/office/drawing/2014/main" val="744893343"/>
                  </a:ext>
                </a:extLst>
              </a:tr>
              <a:tr h="302205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extLst>
                  <a:ext uri="{0D108BD9-81ED-4DB2-BD59-A6C34878D82A}">
                    <a16:rowId xmlns:a16="http://schemas.microsoft.com/office/drawing/2014/main" val="2137368870"/>
                  </a:ext>
                </a:extLst>
              </a:tr>
              <a:tr h="302205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extLst>
                  <a:ext uri="{0D108BD9-81ED-4DB2-BD59-A6C34878D82A}">
                    <a16:rowId xmlns:a16="http://schemas.microsoft.com/office/drawing/2014/main" val="429132899"/>
                  </a:ext>
                </a:extLst>
              </a:tr>
              <a:tr h="302205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3681" marR="63681" marT="31841" marB="318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3681" marR="63681" marT="31841" marB="31841"/>
                </a:tc>
                <a:extLst>
                  <a:ext uri="{0D108BD9-81ED-4DB2-BD59-A6C34878D82A}">
                    <a16:rowId xmlns:a16="http://schemas.microsoft.com/office/drawing/2014/main" val="2452780854"/>
                  </a:ext>
                </a:extLst>
              </a:tr>
            </a:tbl>
          </a:graphicData>
        </a:graphic>
      </p:graphicFrame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B3073EB5-19B9-42F9-BC50-5653B2420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308363"/>
              </p:ext>
            </p:extLst>
          </p:nvPr>
        </p:nvGraphicFramePr>
        <p:xfrm>
          <a:off x="5639835" y="3710727"/>
          <a:ext cx="1451555" cy="1509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311">
                  <a:extLst>
                    <a:ext uri="{9D8B030D-6E8A-4147-A177-3AD203B41FA5}">
                      <a16:colId xmlns:a16="http://schemas.microsoft.com/office/drawing/2014/main" val="1343843947"/>
                    </a:ext>
                  </a:extLst>
                </a:gridCol>
                <a:gridCol w="290311">
                  <a:extLst>
                    <a:ext uri="{9D8B030D-6E8A-4147-A177-3AD203B41FA5}">
                      <a16:colId xmlns:a16="http://schemas.microsoft.com/office/drawing/2014/main" val="3448150400"/>
                    </a:ext>
                  </a:extLst>
                </a:gridCol>
                <a:gridCol w="290311">
                  <a:extLst>
                    <a:ext uri="{9D8B030D-6E8A-4147-A177-3AD203B41FA5}">
                      <a16:colId xmlns:a16="http://schemas.microsoft.com/office/drawing/2014/main" val="360540546"/>
                    </a:ext>
                  </a:extLst>
                </a:gridCol>
                <a:gridCol w="290311">
                  <a:extLst>
                    <a:ext uri="{9D8B030D-6E8A-4147-A177-3AD203B41FA5}">
                      <a16:colId xmlns:a16="http://schemas.microsoft.com/office/drawing/2014/main" val="1691990872"/>
                    </a:ext>
                  </a:extLst>
                </a:gridCol>
                <a:gridCol w="290311">
                  <a:extLst>
                    <a:ext uri="{9D8B030D-6E8A-4147-A177-3AD203B41FA5}">
                      <a16:colId xmlns:a16="http://schemas.microsoft.com/office/drawing/2014/main" val="2114926864"/>
                    </a:ext>
                  </a:extLst>
                </a:gridCol>
              </a:tblGrid>
              <a:tr h="30187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864" marR="60864" marT="30433" marB="30433"/>
                </a:tc>
                <a:extLst>
                  <a:ext uri="{0D108BD9-81ED-4DB2-BD59-A6C34878D82A}">
                    <a16:rowId xmlns:a16="http://schemas.microsoft.com/office/drawing/2014/main" val="3299214177"/>
                  </a:ext>
                </a:extLst>
              </a:tr>
              <a:tr h="30187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extLst>
                  <a:ext uri="{0D108BD9-81ED-4DB2-BD59-A6C34878D82A}">
                    <a16:rowId xmlns:a16="http://schemas.microsoft.com/office/drawing/2014/main" val="744893343"/>
                  </a:ext>
                </a:extLst>
              </a:tr>
              <a:tr h="30187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extLst>
                  <a:ext uri="{0D108BD9-81ED-4DB2-BD59-A6C34878D82A}">
                    <a16:rowId xmlns:a16="http://schemas.microsoft.com/office/drawing/2014/main" val="2137368870"/>
                  </a:ext>
                </a:extLst>
              </a:tr>
              <a:tr h="30187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extLst>
                  <a:ext uri="{0D108BD9-81ED-4DB2-BD59-A6C34878D82A}">
                    <a16:rowId xmlns:a16="http://schemas.microsoft.com/office/drawing/2014/main" val="429132899"/>
                  </a:ext>
                </a:extLst>
              </a:tr>
              <a:tr h="30187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864" marR="60864" marT="30433" marB="30433"/>
                </a:tc>
                <a:extLst>
                  <a:ext uri="{0D108BD9-81ED-4DB2-BD59-A6C34878D82A}">
                    <a16:rowId xmlns:a16="http://schemas.microsoft.com/office/drawing/2014/main" val="2452780854"/>
                  </a:ext>
                </a:extLst>
              </a:tr>
            </a:tbl>
          </a:graphicData>
        </a:graphic>
      </p:graphicFrame>
      <p:graphicFrame>
        <p:nvGraphicFramePr>
          <p:cNvPr id="59" name="표 4">
            <a:extLst>
              <a:ext uri="{FF2B5EF4-FFF2-40B4-BE49-F238E27FC236}">
                <a16:creationId xmlns:a16="http://schemas.microsoft.com/office/drawing/2014/main" id="{703210A6-81BC-466E-9035-4BD2D2610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94568"/>
              </p:ext>
            </p:extLst>
          </p:nvPr>
        </p:nvGraphicFramePr>
        <p:xfrm>
          <a:off x="7571800" y="3712920"/>
          <a:ext cx="1570210" cy="150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42">
                  <a:extLst>
                    <a:ext uri="{9D8B030D-6E8A-4147-A177-3AD203B41FA5}">
                      <a16:colId xmlns:a16="http://schemas.microsoft.com/office/drawing/2014/main" val="1343843947"/>
                    </a:ext>
                  </a:extLst>
                </a:gridCol>
                <a:gridCol w="314042">
                  <a:extLst>
                    <a:ext uri="{9D8B030D-6E8A-4147-A177-3AD203B41FA5}">
                      <a16:colId xmlns:a16="http://schemas.microsoft.com/office/drawing/2014/main" val="3448150400"/>
                    </a:ext>
                  </a:extLst>
                </a:gridCol>
                <a:gridCol w="314042">
                  <a:extLst>
                    <a:ext uri="{9D8B030D-6E8A-4147-A177-3AD203B41FA5}">
                      <a16:colId xmlns:a16="http://schemas.microsoft.com/office/drawing/2014/main" val="360540546"/>
                    </a:ext>
                  </a:extLst>
                </a:gridCol>
                <a:gridCol w="314042">
                  <a:extLst>
                    <a:ext uri="{9D8B030D-6E8A-4147-A177-3AD203B41FA5}">
                      <a16:colId xmlns:a16="http://schemas.microsoft.com/office/drawing/2014/main" val="1691990872"/>
                    </a:ext>
                  </a:extLst>
                </a:gridCol>
                <a:gridCol w="314042">
                  <a:extLst>
                    <a:ext uri="{9D8B030D-6E8A-4147-A177-3AD203B41FA5}">
                      <a16:colId xmlns:a16="http://schemas.microsoft.com/office/drawing/2014/main" val="2114926864"/>
                    </a:ext>
                  </a:extLst>
                </a:gridCol>
              </a:tblGrid>
              <a:tr h="30143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864" marR="60864" marT="30433" marB="30433"/>
                </a:tc>
                <a:extLst>
                  <a:ext uri="{0D108BD9-81ED-4DB2-BD59-A6C34878D82A}">
                    <a16:rowId xmlns:a16="http://schemas.microsoft.com/office/drawing/2014/main" val="3299214177"/>
                  </a:ext>
                </a:extLst>
              </a:tr>
              <a:tr h="30143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extLst>
                  <a:ext uri="{0D108BD9-81ED-4DB2-BD59-A6C34878D82A}">
                    <a16:rowId xmlns:a16="http://schemas.microsoft.com/office/drawing/2014/main" val="744893343"/>
                  </a:ext>
                </a:extLst>
              </a:tr>
              <a:tr h="30143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extLst>
                  <a:ext uri="{0D108BD9-81ED-4DB2-BD59-A6C34878D82A}">
                    <a16:rowId xmlns:a16="http://schemas.microsoft.com/office/drawing/2014/main" val="2137368870"/>
                  </a:ext>
                </a:extLst>
              </a:tr>
              <a:tr h="30143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extLst>
                  <a:ext uri="{0D108BD9-81ED-4DB2-BD59-A6C34878D82A}">
                    <a16:rowId xmlns:a16="http://schemas.microsoft.com/office/drawing/2014/main" val="429132899"/>
                  </a:ext>
                </a:extLst>
              </a:tr>
              <a:tr h="30143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864" marR="60864" marT="30433" marB="30433"/>
                </a:tc>
                <a:extLst>
                  <a:ext uri="{0D108BD9-81ED-4DB2-BD59-A6C34878D82A}">
                    <a16:rowId xmlns:a16="http://schemas.microsoft.com/office/drawing/2014/main" val="2452780854"/>
                  </a:ext>
                </a:extLst>
              </a:tr>
            </a:tbl>
          </a:graphicData>
        </a:graphic>
      </p:graphicFrame>
      <p:graphicFrame>
        <p:nvGraphicFramePr>
          <p:cNvPr id="60" name="표 4">
            <a:extLst>
              <a:ext uri="{FF2B5EF4-FFF2-40B4-BE49-F238E27FC236}">
                <a16:creationId xmlns:a16="http://schemas.microsoft.com/office/drawing/2014/main" id="{DCB8FABE-B85D-4E1D-BEBC-CB3248B4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485805"/>
              </p:ext>
            </p:extLst>
          </p:nvPr>
        </p:nvGraphicFramePr>
        <p:xfrm>
          <a:off x="9621064" y="3712919"/>
          <a:ext cx="1408910" cy="150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782">
                  <a:extLst>
                    <a:ext uri="{9D8B030D-6E8A-4147-A177-3AD203B41FA5}">
                      <a16:colId xmlns:a16="http://schemas.microsoft.com/office/drawing/2014/main" val="1343843947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44815040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054054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1691990872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114926864"/>
                    </a:ext>
                  </a:extLst>
                </a:gridCol>
              </a:tblGrid>
              <a:tr h="30143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864" marR="60864" marT="30433" marB="30433"/>
                </a:tc>
                <a:extLst>
                  <a:ext uri="{0D108BD9-81ED-4DB2-BD59-A6C34878D82A}">
                    <a16:rowId xmlns:a16="http://schemas.microsoft.com/office/drawing/2014/main" val="3299214177"/>
                  </a:ext>
                </a:extLst>
              </a:tr>
              <a:tr h="30143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extLst>
                  <a:ext uri="{0D108BD9-81ED-4DB2-BD59-A6C34878D82A}">
                    <a16:rowId xmlns:a16="http://schemas.microsoft.com/office/drawing/2014/main" val="744893343"/>
                  </a:ext>
                </a:extLst>
              </a:tr>
              <a:tr h="30143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extLst>
                  <a:ext uri="{0D108BD9-81ED-4DB2-BD59-A6C34878D82A}">
                    <a16:rowId xmlns:a16="http://schemas.microsoft.com/office/drawing/2014/main" val="2137368870"/>
                  </a:ext>
                </a:extLst>
              </a:tr>
              <a:tr h="30143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extLst>
                  <a:ext uri="{0D108BD9-81ED-4DB2-BD59-A6C34878D82A}">
                    <a16:rowId xmlns:a16="http://schemas.microsoft.com/office/drawing/2014/main" val="429132899"/>
                  </a:ext>
                </a:extLst>
              </a:tr>
              <a:tr h="30143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64" marR="60864" marT="30433" marB="3043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864" marR="60864" marT="30433" marB="30433"/>
                </a:tc>
                <a:extLst>
                  <a:ext uri="{0D108BD9-81ED-4DB2-BD59-A6C34878D82A}">
                    <a16:rowId xmlns:a16="http://schemas.microsoft.com/office/drawing/2014/main" val="245278085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648FE57-4530-40F2-B078-9813BD2740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9" t="29409" r="66978" b="48316"/>
          <a:stretch/>
        </p:blipFill>
        <p:spPr>
          <a:xfrm>
            <a:off x="7342103" y="-11115"/>
            <a:ext cx="4849897" cy="236136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D9C24CE-A81C-4CBD-B832-CEF03B75F741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 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마커 기반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03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11741</TotalTime>
  <Words>1038</Words>
  <Application>Microsoft Office PowerPoint</Application>
  <PresentationFormat>와이드스크린</PresentationFormat>
  <Paragraphs>250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08서울남산체 M</vt:lpstr>
      <vt:lpstr>Cambria Math</vt:lpstr>
      <vt:lpstr>08서울남산체 B</vt:lpstr>
      <vt:lpstr>맑은 고딕</vt:lpstr>
      <vt:lpstr>Bebas</vt:lpstr>
      <vt:lpstr>Arial</vt:lpstr>
      <vt:lpstr>210 맨발의청춘 B</vt:lpstr>
      <vt:lpstr>08서울남산체 EB</vt:lpstr>
      <vt:lpstr>08서울남산체 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Moorim Park</dc:creator>
  <cp:lastModifiedBy>Somin Park</cp:lastModifiedBy>
  <cp:revision>472</cp:revision>
  <dcterms:created xsi:type="dcterms:W3CDTF">2018-10-21T10:06:22Z</dcterms:created>
  <dcterms:modified xsi:type="dcterms:W3CDTF">2019-10-01T08:28:12Z</dcterms:modified>
</cp:coreProperties>
</file>