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73" r:id="rId2"/>
    <p:sldId id="354" r:id="rId3"/>
    <p:sldId id="368" r:id="rId4"/>
    <p:sldId id="369" r:id="rId5"/>
    <p:sldId id="370" r:id="rId6"/>
    <p:sldId id="371" r:id="rId7"/>
    <p:sldId id="377" r:id="rId8"/>
    <p:sldId id="372" r:id="rId9"/>
    <p:sldId id="373" r:id="rId10"/>
    <p:sldId id="374" r:id="rId11"/>
    <p:sldId id="378" r:id="rId12"/>
    <p:sldId id="379" r:id="rId13"/>
    <p:sldId id="380" r:id="rId14"/>
    <p:sldId id="383" r:id="rId15"/>
    <p:sldId id="384" r:id="rId16"/>
    <p:sldId id="382" r:id="rId17"/>
    <p:sldId id="386" r:id="rId18"/>
    <p:sldId id="387" r:id="rId19"/>
  </p:sldIdLst>
  <p:sldSz cx="12192000" cy="6858000"/>
  <p:notesSz cx="6858000" cy="9144000"/>
  <p:embeddedFontLst>
    <p:embeddedFont>
      <p:font typeface="08서울남산체 B" panose="02020603020101020101" pitchFamily="18" charset="-127"/>
      <p:regular r:id="rId21"/>
    </p:embeddedFont>
    <p:embeddedFont>
      <p:font typeface="08서울남산체 EB" panose="02020603020101020101" pitchFamily="18" charset="-127"/>
      <p:regular r:id="rId22"/>
    </p:embeddedFont>
    <p:embeddedFont>
      <p:font typeface="08서울남산체 L" panose="02020603020101020101" pitchFamily="18" charset="-127"/>
      <p:regular r:id="rId23"/>
    </p:embeddedFont>
    <p:embeddedFont>
      <p:font typeface="08서울남산체 M" panose="02020603020101020101" pitchFamily="18" charset="-127"/>
      <p:regular r:id="rId24"/>
    </p:embeddedFont>
    <p:embeddedFont>
      <p:font typeface="210 맨발의청춘 B" panose="02020603020101020101" pitchFamily="18" charset="-127"/>
      <p:regular r:id="rId25"/>
    </p:embeddedFont>
    <p:embeddedFont>
      <p:font typeface="Bebas" pitchFamily="2" charset="0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99FF"/>
    <a:srgbClr val="0000FF"/>
    <a:srgbClr val="2FE62E"/>
    <a:srgbClr val="449BB7"/>
    <a:srgbClr val="FF8989"/>
    <a:srgbClr val="FFC2C2"/>
    <a:srgbClr val="C0C0C0"/>
    <a:srgbClr val="43688C"/>
    <a:srgbClr val="D8D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5214" autoAdjust="0"/>
  </p:normalViewPr>
  <p:slideViewPr>
    <p:cSldViewPr>
      <p:cViewPr varScale="1">
        <p:scale>
          <a:sx n="82" d="100"/>
          <a:sy n="82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26EB-970B-45E1-AA71-6A536BBB53D4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C443-B18F-436A-89BD-02870B6C3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AF-497F-45B1-AB8C-2B6DE22E9A9F}" type="datetimeFigureOut">
              <a:rPr lang="ko-KR" altLang="en-US" smtClean="0"/>
              <a:pPr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B0E7A5-F644-43EB-A25F-4FB0F85EE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" b="7990"/>
          <a:stretch/>
        </p:blipFill>
        <p:spPr>
          <a:xfrm>
            <a:off x="0" y="-14392"/>
            <a:ext cx="12192000" cy="68723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61A33B-8222-4AAA-B0D5-06B15DCF52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B782EB-245E-4024-AFBA-065BB6B8B6F0}"/>
              </a:ext>
            </a:extLst>
          </p:cNvPr>
          <p:cNvSpPr/>
          <p:nvPr/>
        </p:nvSpPr>
        <p:spPr>
          <a:xfrm>
            <a:off x="7716000" y="2451322"/>
            <a:ext cx="3251111" cy="1665071"/>
          </a:xfrm>
          <a:prstGeom prst="rect">
            <a:avLst/>
          </a:prstGeom>
          <a:noFill/>
          <a:effectLst>
            <a:outerShdw blurRad="50800" dist="38100" dir="5400000" algn="t" rotWithShape="0">
              <a:srgbClr val="449BB7"/>
            </a:outerShdw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chemeClr val="bg1"/>
                </a:solidFill>
                <a:latin typeface="Bebas" pitchFamily="2" charset="0"/>
                <a:cs typeface="Aharoni" panose="020B0604020202020204" pitchFamily="2" charset="-79"/>
              </a:rPr>
              <a:t>OPEN  CV 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rgbClr val="FF7C80"/>
                </a:solidFill>
                <a:latin typeface="Bebas" pitchFamily="2" charset="0"/>
                <a:cs typeface="Aharoni" panose="020B0604020202020204" pitchFamily="2" charset="-79"/>
              </a:rPr>
              <a:t>Seminar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DB01C3-83D4-4930-B32C-A8CBBCBEC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1525"/>
            <a:ext cx="1733905" cy="1764868"/>
          </a:xfrm>
          <a:prstGeom prst="rect">
            <a:avLst/>
          </a:prstGeom>
          <a:effectLst>
            <a:outerShdw blurRad="50800" dist="38100" dir="5400000" algn="tl" rotWithShape="0">
              <a:srgbClr val="449BB7">
                <a:alpha val="40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7140B5-F181-427B-AB9C-84212D047C8A}"/>
              </a:ext>
            </a:extLst>
          </p:cNvPr>
          <p:cNvSpPr/>
          <p:nvPr/>
        </p:nvSpPr>
        <p:spPr>
          <a:xfrm>
            <a:off x="10596000" y="6335164"/>
            <a:ext cx="1451124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박소민</a:t>
            </a:r>
            <a:endParaRPr lang="en-US" altLang="ko-KR" spc="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CA458-565F-45BB-B5B5-A01006ADA371}"/>
              </a:ext>
            </a:extLst>
          </p:cNvPr>
          <p:cNvSpPr/>
          <p:nvPr/>
        </p:nvSpPr>
        <p:spPr>
          <a:xfrm>
            <a:off x="8345993" y="4233604"/>
            <a:ext cx="1991124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</a:t>
            </a:r>
            <a:r>
              <a:rPr lang="en-US" altLang="ko-KR" spc="600" baseline="300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th </a:t>
            </a:r>
            <a:r>
              <a:rPr lang="en-US" altLang="ko-KR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WEEK</a:t>
            </a:r>
          </a:p>
          <a:p>
            <a:pPr algn="ctr" latinLnBrk="0">
              <a:lnSpc>
                <a:spcPct val="90000"/>
              </a:lnSpc>
            </a:pPr>
            <a:r>
              <a:rPr lang="en-US" altLang="ko-KR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10/02</a:t>
            </a:r>
          </a:p>
        </p:txBody>
      </p:sp>
    </p:spTree>
    <p:extLst>
      <p:ext uri="{BB962C8B-B14F-4D97-AF65-F5344CB8AC3E}">
        <p14:creationId xmlns:p14="http://schemas.microsoft.com/office/powerpoint/2010/main" val="2337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21D1-A675-4351-B75C-C799F7A779F9}"/>
              </a:ext>
            </a:extLst>
          </p:cNvPr>
          <p:cNvSpPr txBox="1"/>
          <p:nvPr/>
        </p:nvSpPr>
        <p:spPr>
          <a:xfrm>
            <a:off x="1775999" y="1913026"/>
            <a:ext cx="3835057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Class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94DA2C-11DD-4D89-81F9-47F8CAA2B990}"/>
              </a:ext>
            </a:extLst>
          </p:cNvPr>
          <p:cNvCxnSpPr>
            <a:cxnSpLocks/>
          </p:cNvCxnSpPr>
          <p:nvPr/>
        </p:nvCxnSpPr>
        <p:spPr>
          <a:xfrm>
            <a:off x="7356000" y="2355576"/>
            <a:ext cx="0" cy="31434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F7CDAA4-C64B-4A91-B3A9-879A09B80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2" t="16536" r="44464" b="33596"/>
          <a:stretch/>
        </p:blipFill>
        <p:spPr>
          <a:xfrm>
            <a:off x="1856384" y="2355576"/>
            <a:ext cx="5383769" cy="31434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382E2E-FFE7-471C-B843-E8693851C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t="17922" r="66063" b="34908"/>
          <a:stretch/>
        </p:blipFill>
        <p:spPr>
          <a:xfrm>
            <a:off x="7432370" y="2344298"/>
            <a:ext cx="3125504" cy="314342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9A5223-FBC7-490C-986A-5F9C5D6E258C}"/>
              </a:ext>
            </a:extLst>
          </p:cNvPr>
          <p:cNvSpPr/>
          <p:nvPr/>
        </p:nvSpPr>
        <p:spPr>
          <a:xfrm>
            <a:off x="2190344" y="3032736"/>
            <a:ext cx="4175655" cy="53126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A868668-D4C8-4C28-9E5B-FB9F22A31298}"/>
              </a:ext>
            </a:extLst>
          </p:cNvPr>
          <p:cNvSpPr/>
          <p:nvPr/>
        </p:nvSpPr>
        <p:spPr>
          <a:xfrm>
            <a:off x="7548218" y="4824000"/>
            <a:ext cx="2507783" cy="55470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21D1-A675-4351-B75C-C799F7A779F9}"/>
              </a:ext>
            </a:extLst>
          </p:cNvPr>
          <p:cNvSpPr txBox="1"/>
          <p:nvPr/>
        </p:nvSpPr>
        <p:spPr>
          <a:xfrm>
            <a:off x="1775999" y="1913026"/>
            <a:ext cx="7675261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buildPatternFromImage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Mat&amp; image, Pattern&amp; pattern) const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{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B9F89-33E8-4C3E-BB35-09975CFB8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60" y="-19012"/>
            <a:ext cx="2740740" cy="12902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7951D6-A7F6-475B-9CFD-458D7204A67A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832C-5AEA-4D77-8328-334323FD3D25}"/>
              </a:ext>
            </a:extLst>
          </p:cNvPr>
          <p:cNvSpPr txBox="1"/>
          <p:nvPr/>
        </p:nvSpPr>
        <p:spPr>
          <a:xfrm>
            <a:off x="1775999" y="2348089"/>
            <a:ext cx="4185001" cy="31103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numImages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4;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float step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sqrtf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(2.0f);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Size(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image.cols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image.rows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image.clone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getGray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pattern.grayImg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pattern.points2d.resize(4);     pattern.points3d.resize(4);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float w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image.cols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    const float h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image.rows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float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maxSize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max(w, h);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float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unitW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w /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maxSize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float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h /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maxSize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E143F-1101-4531-B3CE-8F3EF4F34C42}"/>
              </a:ext>
            </a:extLst>
          </p:cNvPr>
          <p:cNvSpPr txBox="1"/>
          <p:nvPr/>
        </p:nvSpPr>
        <p:spPr>
          <a:xfrm>
            <a:off x="6231002" y="2348089"/>
            <a:ext cx="4185001" cy="34189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fr-FR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pattern.points2d[0] = Point2f(0, 0);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pattern.points2d[1] = Point2f(w, 0);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pattern.points2d[2] = Point2f(w, h);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pattern.points2d[3] = Point2f(0, h);</a:t>
            </a:r>
          </a:p>
          <a:p>
            <a:pPr>
              <a:lnSpc>
                <a:spcPct val="130000"/>
              </a:lnSpc>
            </a:pP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pattern.points3d[0] = Point3f(-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unitW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-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0);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pattern.points3d[1] = Point3f(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unitW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-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0);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pattern.points3d[2] = Point3f(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unitW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0);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pattern.points3d[3] = Point3f(-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unitW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unitH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0);</a:t>
            </a:r>
          </a:p>
          <a:p>
            <a:pPr>
              <a:lnSpc>
                <a:spcPct val="130000"/>
              </a:lnSpc>
            </a:pP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extractFeatures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pattern.grayImg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		  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설명선: 선(테두리 및 강조선) 23">
            <a:extLst>
              <a:ext uri="{FF2B5EF4-FFF2-40B4-BE49-F238E27FC236}">
                <a16:creationId xmlns:a16="http://schemas.microsoft.com/office/drawing/2014/main" id="{A03E1858-31A8-4876-825A-9E9780A2565D}"/>
              </a:ext>
            </a:extLst>
          </p:cNvPr>
          <p:cNvSpPr/>
          <p:nvPr/>
        </p:nvSpPr>
        <p:spPr>
          <a:xfrm>
            <a:off x="9867472" y="3126573"/>
            <a:ext cx="1637065" cy="623517"/>
          </a:xfrm>
          <a:prstGeom prst="accentBorderCallout1">
            <a:avLst>
              <a:gd name="adj1" fmla="val 24076"/>
              <a:gd name="adj2" fmla="val -3179"/>
              <a:gd name="adj3" fmla="val 46416"/>
              <a:gd name="adj4" fmla="val -11029"/>
            </a:avLst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643E1-DAC2-4733-B55A-6816910CEFD9}"/>
              </a:ext>
            </a:extLst>
          </p:cNvPr>
          <p:cNvSpPr txBox="1"/>
          <p:nvPr/>
        </p:nvSpPr>
        <p:spPr>
          <a:xfrm>
            <a:off x="9877692" y="3269054"/>
            <a:ext cx="162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SolvePnP</a:t>
            </a:r>
            <a:endParaRPr lang="ko-KR" altLang="en-US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50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C88568-9CE5-4496-8144-C306CBFC55CD}"/>
              </a:ext>
            </a:extLst>
          </p:cNvPr>
          <p:cNvSpPr/>
          <p:nvPr/>
        </p:nvSpPr>
        <p:spPr>
          <a:xfrm>
            <a:off x="6320995" y="4869000"/>
            <a:ext cx="4094987" cy="75772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B9F89-33E8-4C3E-BB35-09975CFB8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60" y="-19012"/>
            <a:ext cx="2740740" cy="12902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7951D6-A7F6-475B-9CFD-458D7204A67A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832C-5AEA-4D77-8328-334323FD3D25}"/>
              </a:ext>
            </a:extLst>
          </p:cNvPr>
          <p:cNvSpPr txBox="1"/>
          <p:nvPr/>
        </p:nvSpPr>
        <p:spPr>
          <a:xfrm>
            <a:off x="1775997" y="2919859"/>
            <a:ext cx="4185001" cy="3138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assert(!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assert(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image.channels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== 1);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m_detector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detect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false;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m_extractor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compute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descriptors);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false;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true;				  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D5F6E3-2A6F-4803-BA3F-BE259EEBD3FD}"/>
              </a:ext>
            </a:extLst>
          </p:cNvPr>
          <p:cNvSpPr/>
          <p:nvPr/>
        </p:nvSpPr>
        <p:spPr>
          <a:xfrm>
            <a:off x="1775998" y="1901632"/>
            <a:ext cx="4185000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bool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extractFeatures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Mat&amp; image,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keypoints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Mat&amp; descriptors) const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0A4BBC9-70C8-42FF-8F3D-306D738CB64A}"/>
              </a:ext>
            </a:extLst>
          </p:cNvPr>
          <p:cNvCxnSpPr>
            <a:cxnSpLocks/>
          </p:cNvCxnSpPr>
          <p:nvPr/>
        </p:nvCxnSpPr>
        <p:spPr>
          <a:xfrm>
            <a:off x="6096000" y="1989000"/>
            <a:ext cx="0" cy="418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838EA8-4E87-4BC1-B81E-1ECB83580CFD}"/>
              </a:ext>
            </a:extLst>
          </p:cNvPr>
          <p:cNvSpPr txBox="1"/>
          <p:nvPr/>
        </p:nvSpPr>
        <p:spPr>
          <a:xfrm>
            <a:off x="6227388" y="1891242"/>
            <a:ext cx="432361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train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Pattern&amp; pattern)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71B2E-8056-4B54-8D0B-E48C246E6B68}"/>
              </a:ext>
            </a:extLst>
          </p:cNvPr>
          <p:cNvSpPr txBox="1"/>
          <p:nvPr/>
        </p:nvSpPr>
        <p:spPr>
          <a:xfrm>
            <a:off x="6227388" y="2395239"/>
            <a:ext cx="3958174" cy="20585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pattern;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-&gt;clear();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vector&lt;Mat&gt; descriptors(1);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descriptors[0]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pattern.descriptors.clone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add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(descriptors);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-&gt;train();			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62B6A82-2FD9-452D-97BE-BD4982721E42}"/>
              </a:ext>
            </a:extLst>
          </p:cNvPr>
          <p:cNvSpPr/>
          <p:nvPr/>
        </p:nvSpPr>
        <p:spPr>
          <a:xfrm>
            <a:off x="6546000" y="5045117"/>
            <a:ext cx="528671" cy="405491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02169-2D8F-4F2F-AFD8-B0491FBBC5C5}"/>
              </a:ext>
            </a:extLst>
          </p:cNvPr>
          <p:cNvSpPr txBox="1"/>
          <p:nvPr/>
        </p:nvSpPr>
        <p:spPr>
          <a:xfrm>
            <a:off x="7231401" y="5063196"/>
            <a:ext cx="30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505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pipeline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78786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832C-5AEA-4D77-8328-334323FD3D25}"/>
              </a:ext>
            </a:extLst>
          </p:cNvPr>
          <p:cNvSpPr txBox="1"/>
          <p:nvPr/>
        </p:nvSpPr>
        <p:spPr>
          <a:xfrm>
            <a:off x="1775997" y="2919859"/>
            <a:ext cx="4185001" cy="3138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assert(!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assert(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image.channels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== 1);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m_detector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detect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false;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m_extractor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compute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descriptors);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keypoints.empty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false;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true;				  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D5F6E3-2A6F-4803-BA3F-BE259EEBD3FD}"/>
              </a:ext>
            </a:extLst>
          </p:cNvPr>
          <p:cNvSpPr/>
          <p:nvPr/>
        </p:nvSpPr>
        <p:spPr>
          <a:xfrm>
            <a:off x="1775998" y="1901632"/>
            <a:ext cx="4185000" cy="1018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bool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extractFeatures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Mat&amp; image,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keypoints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Mat&amp; descriptors) const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C88568-9CE5-4496-8144-C306CBFC55CD}"/>
              </a:ext>
            </a:extLst>
          </p:cNvPr>
          <p:cNvSpPr/>
          <p:nvPr/>
        </p:nvSpPr>
        <p:spPr>
          <a:xfrm>
            <a:off x="6320995" y="4869000"/>
            <a:ext cx="4094987" cy="75772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951D6-A7F6-475B-9CFD-458D7204A67A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0A4BBC9-70C8-42FF-8F3D-306D738CB64A}"/>
              </a:ext>
            </a:extLst>
          </p:cNvPr>
          <p:cNvCxnSpPr>
            <a:cxnSpLocks/>
          </p:cNvCxnSpPr>
          <p:nvPr/>
        </p:nvCxnSpPr>
        <p:spPr>
          <a:xfrm>
            <a:off x="6096000" y="1989000"/>
            <a:ext cx="0" cy="418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838EA8-4E87-4BC1-B81E-1ECB83580CFD}"/>
              </a:ext>
            </a:extLst>
          </p:cNvPr>
          <p:cNvSpPr txBox="1"/>
          <p:nvPr/>
        </p:nvSpPr>
        <p:spPr>
          <a:xfrm>
            <a:off x="6227388" y="1891242"/>
            <a:ext cx="4323610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train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Pattern&amp; pattern)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71B2E-8056-4B54-8D0B-E48C246E6B68}"/>
              </a:ext>
            </a:extLst>
          </p:cNvPr>
          <p:cNvSpPr txBox="1"/>
          <p:nvPr/>
        </p:nvSpPr>
        <p:spPr>
          <a:xfrm>
            <a:off x="6227388" y="2395239"/>
            <a:ext cx="3958174" cy="20585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pattern;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-&gt;clear();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vector&lt;Mat&gt; descriptors(1);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descriptors[0]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pattern.descriptors.clone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add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(descriptors);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-&gt;train();			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62B6A82-2FD9-452D-97BE-BD4982721E42}"/>
              </a:ext>
            </a:extLst>
          </p:cNvPr>
          <p:cNvSpPr/>
          <p:nvPr/>
        </p:nvSpPr>
        <p:spPr>
          <a:xfrm>
            <a:off x="6546000" y="5045117"/>
            <a:ext cx="528671" cy="405491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02169-2D8F-4F2F-AFD8-B0491FBBC5C5}"/>
              </a:ext>
            </a:extLst>
          </p:cNvPr>
          <p:cNvSpPr txBox="1"/>
          <p:nvPr/>
        </p:nvSpPr>
        <p:spPr>
          <a:xfrm>
            <a:off x="7231401" y="5063196"/>
            <a:ext cx="30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505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pipeline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83EEA6-3430-49D9-8544-4A071C44956A}"/>
              </a:ext>
            </a:extLst>
          </p:cNvPr>
          <p:cNvGrpSpPr/>
          <p:nvPr/>
        </p:nvGrpSpPr>
        <p:grpSpPr>
          <a:xfrm>
            <a:off x="1064525" y="2003984"/>
            <a:ext cx="10062615" cy="3270016"/>
            <a:chOff x="2091000" y="2395239"/>
            <a:chExt cx="8383927" cy="272449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4219675-32A2-48E8-8B10-6648096A1153}"/>
                </a:ext>
              </a:extLst>
            </p:cNvPr>
            <p:cNvSpPr/>
            <p:nvPr/>
          </p:nvSpPr>
          <p:spPr>
            <a:xfrm>
              <a:off x="2091000" y="2395239"/>
              <a:ext cx="8383927" cy="2724498"/>
            </a:xfrm>
            <a:prstGeom prst="roundRect">
              <a:avLst/>
            </a:prstGeom>
            <a:solidFill>
              <a:schemeClr val="bg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ACB9F89-33E8-4C3E-BB35-09975CFB8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646" y="2930639"/>
              <a:ext cx="2740740" cy="129022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803ECE8-9210-4C39-8D6C-822006486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89"/>
            <a:stretch/>
          </p:blipFill>
          <p:spPr>
            <a:xfrm>
              <a:off x="5408005" y="2930639"/>
              <a:ext cx="4677503" cy="129022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418283-AA55-4825-9BDE-EDCAB58F7FFA}"/>
              </a:ext>
            </a:extLst>
          </p:cNvPr>
          <p:cNvGrpSpPr/>
          <p:nvPr/>
        </p:nvGrpSpPr>
        <p:grpSpPr>
          <a:xfrm>
            <a:off x="3674177" y="4480615"/>
            <a:ext cx="5019974" cy="461672"/>
            <a:chOff x="1518182" y="5976666"/>
            <a:chExt cx="2579712" cy="23724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F57B7AD7-E565-418B-8963-BA1A98F0EEEE}"/>
                </a:ext>
              </a:extLst>
            </p:cNvPr>
            <p:cNvSpPr/>
            <p:nvPr/>
          </p:nvSpPr>
          <p:spPr>
            <a:xfrm>
              <a:off x="2661053" y="5977868"/>
              <a:ext cx="306165" cy="234829"/>
            </a:xfrm>
            <a:prstGeom prst="rightArrow">
              <a:avLst/>
            </a:prstGeom>
            <a:solidFill>
              <a:srgbClr val="FF5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C3297F-5B29-4E0C-BBDF-B6124F75F008}"/>
                </a:ext>
              </a:extLst>
            </p:cNvPr>
            <p:cNvSpPr txBox="1"/>
            <p:nvPr/>
          </p:nvSpPr>
          <p:spPr>
            <a:xfrm>
              <a:off x="2982417" y="5976666"/>
              <a:ext cx="1115477" cy="23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pipeline </a:t>
              </a:r>
              <a:r>
                <a:rPr lang="ko-KR" altLang="en-US" sz="24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함수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9FB14D-F462-4E68-BBBE-EC9ED80EA36E}"/>
                </a:ext>
              </a:extLst>
            </p:cNvPr>
            <p:cNvSpPr txBox="1"/>
            <p:nvPr/>
          </p:nvSpPr>
          <p:spPr>
            <a:xfrm>
              <a:off x="1518182" y="5976670"/>
              <a:ext cx="1115477" cy="23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pipeline </a:t>
              </a:r>
              <a:r>
                <a:rPr lang="ko-KR" altLang="en-US" sz="2400" dirty="0">
                  <a:solidFill>
                    <a:schemeClr val="bg1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생성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D5E0CD-05DE-4790-890D-9DF2621CD958}"/>
              </a:ext>
            </a:extLst>
          </p:cNvPr>
          <p:cNvGrpSpPr/>
          <p:nvPr/>
        </p:nvGrpSpPr>
        <p:grpSpPr>
          <a:xfrm>
            <a:off x="7976925" y="-868"/>
            <a:ext cx="4215075" cy="2462632"/>
            <a:chOff x="7917288" y="7346"/>
            <a:chExt cx="4186979" cy="244621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66FEE87-F221-4FFB-A700-FD2BD0FFD4BE}"/>
                </a:ext>
              </a:extLst>
            </p:cNvPr>
            <p:cNvGrpSpPr/>
            <p:nvPr/>
          </p:nvGrpSpPr>
          <p:grpSpPr>
            <a:xfrm>
              <a:off x="7919268" y="7346"/>
              <a:ext cx="4184999" cy="1819322"/>
              <a:chOff x="6227388" y="1891242"/>
              <a:chExt cx="4184999" cy="1819322"/>
            </a:xfrm>
            <a:solidFill>
              <a:schemeClr val="bg1"/>
            </a:solidFill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A4BB4E-92DF-43FB-A0CF-468AC921D638}"/>
                  </a:ext>
                </a:extLst>
              </p:cNvPr>
              <p:cNvSpPr txBox="1"/>
              <p:nvPr/>
            </p:nvSpPr>
            <p:spPr>
              <a:xfrm>
                <a:off x="6227388" y="1891242"/>
                <a:ext cx="4184999" cy="34573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05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bool </a:t>
                </a:r>
                <a:r>
                  <a:rPr lang="en-US" altLang="ko-KR" sz="105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ARPipeline</a:t>
                </a:r>
                <a:r>
                  <a:rPr lang="en-US" altLang="ko-KR" sz="105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::</a:t>
                </a:r>
                <a:r>
                  <a:rPr lang="en-US" altLang="ko-KR" sz="14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processFrame</a:t>
                </a:r>
                <a:r>
                  <a:rPr lang="en-US" altLang="ko-KR" sz="105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(const Mat&amp; </a:t>
                </a:r>
                <a:r>
                  <a:rPr lang="en-US" altLang="ko-KR" sz="105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inputFrame</a:t>
                </a:r>
                <a:r>
                  <a:rPr lang="en-US" altLang="ko-KR" sz="105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)</a:t>
                </a:r>
                <a:r>
                  <a:rPr lang="en-US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{</a:t>
                </a:r>
                <a:endParaRPr lang="en-US" altLang="ko-KR" sz="16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7209A1-8D59-48F6-9B7A-1021F248A5CA}"/>
                  </a:ext>
                </a:extLst>
              </p:cNvPr>
              <p:cNvSpPr txBox="1"/>
              <p:nvPr/>
            </p:nvSpPr>
            <p:spPr>
              <a:xfrm>
                <a:off x="6227388" y="2254524"/>
                <a:ext cx="3958174" cy="1456040"/>
              </a:xfrm>
              <a:prstGeom prst="rect">
                <a:avLst/>
              </a:prstGeom>
              <a:grpFill/>
            </p:spPr>
            <p:txBody>
              <a:bodyPr wrap="square" numCol="1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bool 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patternFound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= 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m_patternDetector.</a:t>
                </a:r>
                <a:r>
                  <a:rPr lang="en-US" altLang="ko-KR" sz="1400" dirty="0" err="1">
                    <a:solidFill>
                      <a:srgbClr val="FF505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findPattern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</a:t>
                </a:r>
                <a:r>
                  <a:rPr lang="en-US" altLang="ko-KR" sz="1050" dirty="0" err="1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inputFrame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m_patternInfo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);</a:t>
                </a:r>
              </a:p>
              <a:p>
                <a:pPr>
                  <a:lnSpc>
                    <a:spcPct val="130000"/>
                  </a:lnSpc>
                </a:pPr>
                <a:endParaRPr lang="ko-KR" altLang="en-US" sz="6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if (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patternFound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) 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m_patternInfo.</a:t>
                </a:r>
                <a:r>
                  <a:rPr lang="en-US" altLang="ko-KR" sz="1400" dirty="0" err="1">
                    <a:solidFill>
                      <a:srgbClr val="FF5050"/>
                    </a:solidFill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computePose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m_pattern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m_calibration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);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return </a:t>
                </a:r>
                <a:r>
                  <a:rPr lang="en-US" altLang="ko-KR" sz="105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patternFound</a:t>
                </a: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;			 </a:t>
                </a:r>
                <a:r>
                  <a:rPr lang="en-US" altLang="ko-KR" sz="12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}</a:t>
                </a:r>
                <a:endParaRPr lang="ko-KR" altLang="en-US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6A2C13A-0BFB-47B9-987A-CF2E0769E5FC}"/>
                </a:ext>
              </a:extLst>
            </p:cNvPr>
            <p:cNvGrpSpPr/>
            <p:nvPr/>
          </p:nvGrpSpPr>
          <p:grpSpPr>
            <a:xfrm>
              <a:off x="7917288" y="1826668"/>
              <a:ext cx="4184994" cy="626895"/>
              <a:chOff x="6225408" y="3710564"/>
              <a:chExt cx="4184994" cy="626895"/>
            </a:xfrm>
            <a:solidFill>
              <a:schemeClr val="bg1"/>
            </a:solidFill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A72FB2-A749-4241-93AB-9B63566DC9B8}"/>
                  </a:ext>
                </a:extLst>
              </p:cNvPr>
              <p:cNvSpPr txBox="1"/>
              <p:nvPr/>
            </p:nvSpPr>
            <p:spPr>
              <a:xfrm>
                <a:off x="6225408" y="3710564"/>
                <a:ext cx="4184993" cy="62581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fr-FR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fr-FR" altLang="ko-KR" sz="105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const Transformation&amp; ARPipeline::</a:t>
                </a:r>
                <a:r>
                  <a:rPr lang="fr-FR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getPatternLocation() </a:t>
                </a:r>
                <a:r>
                  <a:rPr lang="fr-FR" altLang="ko-KR" sz="105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const</a:t>
                </a:r>
                <a:r>
                  <a:rPr lang="fr-FR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{</a:t>
                </a:r>
                <a:endParaRPr lang="en-US" altLang="ko-KR" sz="16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02FDB6-504D-453E-9CAE-0879D9585C18}"/>
                  </a:ext>
                </a:extLst>
              </p:cNvPr>
              <p:cNvSpPr txBox="1"/>
              <p:nvPr/>
            </p:nvSpPr>
            <p:spPr>
              <a:xfrm>
                <a:off x="6990410" y="3991723"/>
                <a:ext cx="3419992" cy="345736"/>
              </a:xfrm>
              <a:prstGeom prst="rect">
                <a:avLst/>
              </a:prstGeom>
              <a:grpFill/>
            </p:spPr>
            <p:txBody>
              <a:bodyPr wrap="square" numCol="1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105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return m_patternInfo.pose3d;   	         </a:t>
                </a:r>
                <a:r>
                  <a:rPr lang="en-US" altLang="ko-KR" sz="14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}</a:t>
                </a:r>
                <a:endParaRPr lang="ko-KR" altLang="en-US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34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40525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21D1-A675-4351-B75C-C799F7A779F9}"/>
              </a:ext>
            </a:extLst>
          </p:cNvPr>
          <p:cNvSpPr txBox="1"/>
          <p:nvPr/>
        </p:nvSpPr>
        <p:spPr>
          <a:xfrm>
            <a:off x="1775999" y="1913026"/>
            <a:ext cx="7675261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findPattern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Mat&amp; image,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PatternTrackingInfo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&amp; info)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{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951D6-A7F6-475B-9CFD-458D7204A67A}"/>
              </a:ext>
            </a:extLst>
          </p:cNvPr>
          <p:cNvSpPr txBox="1"/>
          <p:nvPr/>
        </p:nvSpPr>
        <p:spPr>
          <a:xfrm>
            <a:off x="1416000" y="1434426"/>
            <a:ext cx="48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PatternDetector_ProcessFrame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832C-5AEA-4D77-8328-334323FD3D25}"/>
              </a:ext>
            </a:extLst>
          </p:cNvPr>
          <p:cNvSpPr txBox="1"/>
          <p:nvPr/>
        </p:nvSpPr>
        <p:spPr>
          <a:xfrm>
            <a:off x="1622668" y="2348089"/>
            <a:ext cx="4185001" cy="3558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getGray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m_grayImg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extractFeatures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m_grayImg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m_queryKeypoints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m_queryDescriptors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m_queryDescriptors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bool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homographyFound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refineMatchesWithHomography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05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m_queryKeypoints</a:t>
            </a:r>
            <a:r>
              <a:rPr lang="en-US" altLang="ko-KR" sz="105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5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m_pattern.keypoints</a:t>
            </a:r>
            <a:r>
              <a:rPr lang="en-US" altLang="ko-KR" sz="105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5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homographyReprojectionThreshold</a:t>
            </a:r>
            <a:r>
              <a:rPr lang="en-US" altLang="ko-KR" sz="105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5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m_matches</a:t>
            </a:r>
            <a:r>
              <a:rPr lang="en-US" altLang="ko-KR" sz="105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5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m_roughHomography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ko-KR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homographyFound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homographyFound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			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E143F-1101-4531-B3CE-8F3EF4F34C42}"/>
              </a:ext>
            </a:extLst>
          </p:cNvPr>
          <p:cNvSpPr txBox="1"/>
          <p:nvPr/>
        </p:nvSpPr>
        <p:spPr>
          <a:xfrm>
            <a:off x="5852433" y="2326202"/>
            <a:ext cx="5341010" cy="41506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enableHomographyRefinement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warpPerspective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m_grayImg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m_warpedImg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  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m_roughHomography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m_pattern.size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WARP_INVERSE_MAP | INTER_CUBIC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5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KeyPoint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warpedKeypoints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  vector&lt;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refinedMatches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endParaRPr lang="ko-KR" altLang="en-US" sz="5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extractFeatures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m_warpedImg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warpedKeypoints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m_queryDescriptors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m_queryDescriptors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refinedMatches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5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homographyFound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refineMatchesWithHomography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warpedKeypoints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m_pattern.keypoints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homographyReprojectionThreshold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refinedMatches</a:t>
            </a:r>
            <a:r>
              <a:rPr lang="en-US" altLang="ko-KR" sz="1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0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m_refinedHomography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5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info.homography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m_roughHomography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*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m_refinedHomography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perspectiveTransform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(m_pattern.points2d, info.points2d,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info.homography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);}  else {	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info.homography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m_roughHomography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</a:t>
            </a: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perspectiveTransform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(m_pattern.points2d, info.points2d, 			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m_roughHomography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   }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F9F2B2-C538-4890-9DB1-2BC0D96C6D55}"/>
              </a:ext>
            </a:extLst>
          </p:cNvPr>
          <p:cNvGrpSpPr/>
          <p:nvPr/>
        </p:nvGrpSpPr>
        <p:grpSpPr>
          <a:xfrm>
            <a:off x="8183862" y="147"/>
            <a:ext cx="4008138" cy="1452261"/>
            <a:chOff x="6225408" y="1891242"/>
            <a:chExt cx="3981421" cy="1442581"/>
          </a:xfrm>
          <a:solidFill>
            <a:schemeClr val="bg1"/>
          </a:solidFill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737CE2-6065-464C-A996-CD31409CB464}"/>
                </a:ext>
              </a:extLst>
            </p:cNvPr>
            <p:cNvSpPr txBox="1"/>
            <p:nvPr/>
          </p:nvSpPr>
          <p:spPr>
            <a:xfrm>
              <a:off x="6227388" y="1891242"/>
              <a:ext cx="3979441" cy="2877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ARPipeline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::</a:t>
              </a:r>
              <a:r>
                <a:rPr lang="en-US" altLang="ko-KR" sz="11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processFrame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(const Mat&amp;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{</a:t>
              </a:r>
              <a:endParaRPr lang="en-US" altLang="ko-KR" sz="12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DCED6D-ECDA-45F0-A265-CDED0E25137D}"/>
                </a:ext>
              </a:extLst>
            </p:cNvPr>
            <p:cNvSpPr txBox="1"/>
            <p:nvPr/>
          </p:nvSpPr>
          <p:spPr>
            <a:xfrm>
              <a:off x="6225408" y="2178946"/>
              <a:ext cx="3958174" cy="1154877"/>
            </a:xfrm>
            <a:prstGeom prst="rect">
              <a:avLst/>
            </a:prstGeom>
            <a:grp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 =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m_patternDetector.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findPattern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endParaRPr lang="ko-KR" altLang="en-US" sz="4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if 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computePose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m_calibration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return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;			 </a:t>
              </a:r>
              <a:r>
                <a:rPr lang="en-US" altLang="ko-KR" sz="105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}</a:t>
              </a:r>
              <a:endParaRPr lang="ko-KR" altLang="en-US" sz="105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8843EA-1E9D-42CF-98F0-6DEEECF9E00C}"/>
              </a:ext>
            </a:extLst>
          </p:cNvPr>
          <p:cNvSpPr/>
          <p:nvPr/>
        </p:nvSpPr>
        <p:spPr>
          <a:xfrm>
            <a:off x="5852433" y="2364263"/>
            <a:ext cx="5296245" cy="4112562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C82CB5-5A16-4025-A150-0BA0CB0E9880}"/>
              </a:ext>
            </a:extLst>
          </p:cNvPr>
          <p:cNvSpPr/>
          <p:nvPr/>
        </p:nvSpPr>
        <p:spPr>
          <a:xfrm>
            <a:off x="1623867" y="5004000"/>
            <a:ext cx="4031671" cy="538971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5DC5DFF-4559-450C-9459-A0C3DE9D6FAE}"/>
              </a:ext>
            </a:extLst>
          </p:cNvPr>
          <p:cNvCxnSpPr>
            <a:cxnSpLocks/>
          </p:cNvCxnSpPr>
          <p:nvPr/>
        </p:nvCxnSpPr>
        <p:spPr>
          <a:xfrm>
            <a:off x="5736000" y="2291825"/>
            <a:ext cx="0" cy="418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0DB469D-E0A7-4418-88DC-917C5C0424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9"/>
          <a:stretch/>
        </p:blipFill>
        <p:spPr>
          <a:xfrm>
            <a:off x="4569068" y="-5000"/>
            <a:ext cx="3430293" cy="9461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8451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951D6-A7F6-475B-9CFD-458D7204A67A}"/>
              </a:ext>
            </a:extLst>
          </p:cNvPr>
          <p:cNvSpPr txBox="1"/>
          <p:nvPr/>
        </p:nvSpPr>
        <p:spPr>
          <a:xfrm>
            <a:off x="1416000" y="1434426"/>
            <a:ext cx="48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PatternDetector_ProcessFrame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832C-5AEA-4D77-8328-334323FD3D25}"/>
              </a:ext>
            </a:extLst>
          </p:cNvPr>
          <p:cNvSpPr txBox="1"/>
          <p:nvPr/>
        </p:nvSpPr>
        <p:spPr>
          <a:xfrm>
            <a:off x="1775998" y="2340478"/>
            <a:ext cx="4815002" cy="36904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matches.clear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endParaRPr lang="ko-KR" altLang="en-US" sz="7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if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enableRatioTest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float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minRatio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1.f / 1.5f;</a:t>
            </a:r>
          </a:p>
          <a:p>
            <a:pPr>
              <a:lnSpc>
                <a:spcPct val="130000"/>
              </a:lnSpc>
            </a:pPr>
            <a:endParaRPr lang="ko-KR" altLang="en-US" sz="7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knnMatch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queryDescriptors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m_knnMatches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2);</a:t>
            </a:r>
          </a:p>
          <a:p>
            <a:pPr>
              <a:lnSpc>
                <a:spcPct val="130000"/>
              </a:lnSpc>
            </a:pPr>
            <a:endParaRPr lang="ko-KR" altLang="en-US" sz="7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size_t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0;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m_knnMatches.size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++) {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bestMatch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m_knnMatches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][0];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betterMatch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m_knnMatches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][1];</a:t>
            </a:r>
          </a:p>
          <a:p>
            <a:pPr>
              <a:lnSpc>
                <a:spcPct val="130000"/>
              </a:lnSpc>
            </a:pPr>
            <a:endParaRPr lang="ko-KR" altLang="en-US" sz="5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float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distanceRatio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bestMatch.distance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/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betterMatch.distance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endParaRPr lang="ko-KR" altLang="en-US" sz="5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distanceRatio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minRatio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matches.push_back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bestMatch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D5F6E3-2A6F-4803-BA3F-BE259EEBD3FD}"/>
              </a:ext>
            </a:extLst>
          </p:cNvPr>
          <p:cNvSpPr/>
          <p:nvPr/>
        </p:nvSpPr>
        <p:spPr>
          <a:xfrm>
            <a:off x="1775998" y="1901632"/>
            <a:ext cx="8100002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getMatches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(const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Mat&amp;queryDescriptors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vector&lt;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&gt;&amp; matches)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342156-80E1-4BD8-AF69-59BA522E4621}"/>
              </a:ext>
            </a:extLst>
          </p:cNvPr>
          <p:cNvSpPr txBox="1"/>
          <p:nvPr/>
        </p:nvSpPr>
        <p:spPr>
          <a:xfrm>
            <a:off x="7107245" y="2696659"/>
            <a:ext cx="3676347" cy="8982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else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{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m_matcher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-&gt;match(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queryDescriptors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matches);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 		   	          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3C3DEC-7252-48D3-9BCD-468B14B84899}"/>
              </a:ext>
            </a:extLst>
          </p:cNvPr>
          <p:cNvSpPr/>
          <p:nvPr/>
        </p:nvSpPr>
        <p:spPr>
          <a:xfrm>
            <a:off x="1804715" y="3850755"/>
            <a:ext cx="4472259" cy="187324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1CD46-3F3E-4E93-AA80-61D9AAD64162}"/>
              </a:ext>
            </a:extLst>
          </p:cNvPr>
          <p:cNvCxnSpPr>
            <a:cxnSpLocks/>
          </p:cNvCxnSpPr>
          <p:nvPr/>
        </p:nvCxnSpPr>
        <p:spPr>
          <a:xfrm>
            <a:off x="6681000" y="2439000"/>
            <a:ext cx="0" cy="35919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466B4DD-1E9F-45B7-B1AB-2A9C77F2A3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9"/>
          <a:stretch/>
        </p:blipFill>
        <p:spPr>
          <a:xfrm>
            <a:off x="4569068" y="-5000"/>
            <a:ext cx="3430293" cy="946196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85A1D2F-5364-4AA6-AD55-F0EDD6947EB8}"/>
              </a:ext>
            </a:extLst>
          </p:cNvPr>
          <p:cNvGrpSpPr/>
          <p:nvPr/>
        </p:nvGrpSpPr>
        <p:grpSpPr>
          <a:xfrm>
            <a:off x="8183862" y="147"/>
            <a:ext cx="4008138" cy="1452261"/>
            <a:chOff x="6225408" y="1891242"/>
            <a:chExt cx="3981421" cy="1442581"/>
          </a:xfrm>
          <a:solidFill>
            <a:schemeClr val="bg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AD2BD-8B69-49B3-B878-55F97D44482C}"/>
                </a:ext>
              </a:extLst>
            </p:cNvPr>
            <p:cNvSpPr txBox="1"/>
            <p:nvPr/>
          </p:nvSpPr>
          <p:spPr>
            <a:xfrm>
              <a:off x="6227388" y="1891242"/>
              <a:ext cx="3979441" cy="2877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ARPipeline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::</a:t>
              </a:r>
              <a:r>
                <a:rPr lang="en-US" altLang="ko-KR" sz="11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processFrame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(const Mat&amp;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{</a:t>
              </a:r>
              <a:endParaRPr lang="en-US" altLang="ko-KR" sz="12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574077-485F-4B0A-9DA8-2CD78EAF7610}"/>
                </a:ext>
              </a:extLst>
            </p:cNvPr>
            <p:cNvSpPr txBox="1"/>
            <p:nvPr/>
          </p:nvSpPr>
          <p:spPr>
            <a:xfrm>
              <a:off x="6225408" y="2178946"/>
              <a:ext cx="3958174" cy="1154877"/>
            </a:xfrm>
            <a:prstGeom prst="rect">
              <a:avLst/>
            </a:prstGeom>
            <a:grp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 =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m_patternDetector.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findPattern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endParaRPr lang="ko-KR" altLang="en-US" sz="4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if 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computePose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m_calibration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return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;			 </a:t>
              </a:r>
              <a:r>
                <a:rPr lang="en-US" altLang="ko-KR" sz="105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}</a:t>
              </a:r>
              <a:endParaRPr lang="ko-KR" altLang="en-US" sz="105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41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951D6-A7F6-475B-9CFD-458D7204A67A}"/>
              </a:ext>
            </a:extLst>
          </p:cNvPr>
          <p:cNvSpPr txBox="1"/>
          <p:nvPr/>
        </p:nvSpPr>
        <p:spPr>
          <a:xfrm>
            <a:off x="1416000" y="1434426"/>
            <a:ext cx="44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PatternDetector_findPattern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832C-5AEA-4D77-8328-334323FD3D25}"/>
              </a:ext>
            </a:extLst>
          </p:cNvPr>
          <p:cNvSpPr txBox="1"/>
          <p:nvPr/>
        </p:nvSpPr>
        <p:spPr>
          <a:xfrm>
            <a:off x="1773171" y="2873179"/>
            <a:ext cx="3973450" cy="28778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int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minNumberMatchesAllowed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8;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minNumberMatchesAllowed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false;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vector&lt;Point2f&gt;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vector&lt;Point2f&gt;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dstPoints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size_t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0;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++) {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trainKeypoints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[matches[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trainIdx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dstPoints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queryKeypoints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[matches[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queryIdx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D5F6E3-2A6F-4803-BA3F-BE259EEBD3FD}"/>
              </a:ext>
            </a:extLst>
          </p:cNvPr>
          <p:cNvSpPr/>
          <p:nvPr/>
        </p:nvSpPr>
        <p:spPr>
          <a:xfrm>
            <a:off x="1775998" y="1901632"/>
            <a:ext cx="9007594" cy="77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refineMatchesWithHomography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queryKeypoints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const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trainKeypoints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float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reprojectionThreshold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matches, Mat&amp;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homography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87BDAA-89D8-4594-B9C7-16125BCD3BC2}"/>
              </a:ext>
            </a:extLst>
          </p:cNvPr>
          <p:cNvGrpSpPr/>
          <p:nvPr/>
        </p:nvGrpSpPr>
        <p:grpSpPr>
          <a:xfrm>
            <a:off x="8183864" y="-26789"/>
            <a:ext cx="4008138" cy="1452261"/>
            <a:chOff x="6225408" y="1891242"/>
            <a:chExt cx="3981421" cy="1442581"/>
          </a:xfrm>
          <a:solidFill>
            <a:schemeClr val="bg1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56E69B-897A-47F2-8F70-F0E97866FDA1}"/>
                </a:ext>
              </a:extLst>
            </p:cNvPr>
            <p:cNvSpPr txBox="1"/>
            <p:nvPr/>
          </p:nvSpPr>
          <p:spPr>
            <a:xfrm>
              <a:off x="6227388" y="1891242"/>
              <a:ext cx="3979441" cy="2877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ARPipeline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::</a:t>
              </a:r>
              <a:r>
                <a:rPr lang="en-US" altLang="ko-KR" sz="11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processFrame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(const Mat&amp;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{</a:t>
              </a:r>
              <a:endParaRPr lang="en-US" altLang="ko-KR" sz="12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CB02C-FFDD-4C09-B62B-DA41D01AFA61}"/>
                </a:ext>
              </a:extLst>
            </p:cNvPr>
            <p:cNvSpPr txBox="1"/>
            <p:nvPr/>
          </p:nvSpPr>
          <p:spPr>
            <a:xfrm>
              <a:off x="6225408" y="2178946"/>
              <a:ext cx="3958174" cy="1154877"/>
            </a:xfrm>
            <a:prstGeom prst="rect">
              <a:avLst/>
            </a:prstGeom>
            <a:grp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 =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m_patternDetector.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findPattern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endParaRPr lang="ko-KR" altLang="en-US" sz="4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if 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computePose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m_calibration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return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;			 </a:t>
              </a:r>
              <a:r>
                <a:rPr lang="en-US" altLang="ko-KR" sz="105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}</a:t>
              </a:r>
              <a:endParaRPr lang="ko-KR" altLang="en-US" sz="105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342156-80E1-4BD8-AF69-59BA522E4621}"/>
              </a:ext>
            </a:extLst>
          </p:cNvPr>
          <p:cNvSpPr txBox="1"/>
          <p:nvPr/>
        </p:nvSpPr>
        <p:spPr>
          <a:xfrm>
            <a:off x="6279795" y="2873179"/>
            <a:ext cx="4766199" cy="25787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vector&lt;unsigned char&gt;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dstPoints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CV_FM_</a:t>
            </a:r>
            <a:r>
              <a:rPr lang="en-US" altLang="ko-KR" sz="1200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RANSAC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reprojectionThreshold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 inliers;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size_t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0;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++)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])   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inliers.push_back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(matches[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matches.swap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(inliers);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&gt;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minNumberMatchesAllowed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 		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1CD46-3F3E-4E93-AA80-61D9AAD64162}"/>
              </a:ext>
            </a:extLst>
          </p:cNvPr>
          <p:cNvCxnSpPr>
            <a:cxnSpLocks/>
          </p:cNvCxnSpPr>
          <p:nvPr/>
        </p:nvCxnSpPr>
        <p:spPr>
          <a:xfrm>
            <a:off x="6096282" y="2696659"/>
            <a:ext cx="0" cy="289234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1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951D6-A7F6-475B-9CFD-458D7204A67A}"/>
              </a:ext>
            </a:extLst>
          </p:cNvPr>
          <p:cNvSpPr txBox="1"/>
          <p:nvPr/>
        </p:nvSpPr>
        <p:spPr>
          <a:xfrm>
            <a:off x="1416000" y="1434426"/>
            <a:ext cx="44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4.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PatternDetector_findPattern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832C-5AEA-4D77-8328-334323FD3D25}"/>
              </a:ext>
            </a:extLst>
          </p:cNvPr>
          <p:cNvSpPr txBox="1"/>
          <p:nvPr/>
        </p:nvSpPr>
        <p:spPr>
          <a:xfrm>
            <a:off x="1773171" y="2873179"/>
            <a:ext cx="3973450" cy="28778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int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minNumberMatchesAllowed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8;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minNumberMatchesAllowed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false;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vector&lt;Point2f&gt;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vector&lt;Point2f&gt;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dstPoints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size_t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0;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++) {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trainKeypoints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[matches[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trainIdx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dstPoints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queryKeypoints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[matches[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queryIdx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].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D5F6E3-2A6F-4803-BA3F-BE259EEBD3FD}"/>
              </a:ext>
            </a:extLst>
          </p:cNvPr>
          <p:cNvSpPr/>
          <p:nvPr/>
        </p:nvSpPr>
        <p:spPr>
          <a:xfrm>
            <a:off x="1775998" y="1901632"/>
            <a:ext cx="9007594" cy="77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refineMatchesWithHomography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queryKeypoints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const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KeyPoint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trainKeypoints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float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reprojectionThreshold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vector&lt;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&gt;&amp; matches, Mat&amp;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homography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87BDAA-89D8-4594-B9C7-16125BCD3BC2}"/>
              </a:ext>
            </a:extLst>
          </p:cNvPr>
          <p:cNvGrpSpPr/>
          <p:nvPr/>
        </p:nvGrpSpPr>
        <p:grpSpPr>
          <a:xfrm>
            <a:off x="8183864" y="-26789"/>
            <a:ext cx="4008138" cy="1452261"/>
            <a:chOff x="6225408" y="1891242"/>
            <a:chExt cx="3981421" cy="1442581"/>
          </a:xfrm>
          <a:solidFill>
            <a:schemeClr val="bg1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56E69B-897A-47F2-8F70-F0E97866FDA1}"/>
                </a:ext>
              </a:extLst>
            </p:cNvPr>
            <p:cNvSpPr txBox="1"/>
            <p:nvPr/>
          </p:nvSpPr>
          <p:spPr>
            <a:xfrm>
              <a:off x="6227388" y="1891242"/>
              <a:ext cx="3979441" cy="28770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ARPipeline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::</a:t>
              </a:r>
              <a:r>
                <a:rPr lang="en-US" altLang="ko-KR" sz="11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processFrame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(const Mat&amp; </a:t>
              </a:r>
              <a:r>
                <a:rPr lang="en-US" altLang="ko-KR" sz="9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r>
                <a:rPr lang="en-US" altLang="ko-KR" sz="11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{</a:t>
              </a:r>
              <a:endParaRPr lang="en-US" altLang="ko-KR" sz="12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CB02C-FFDD-4C09-B62B-DA41D01AFA61}"/>
                </a:ext>
              </a:extLst>
            </p:cNvPr>
            <p:cNvSpPr txBox="1"/>
            <p:nvPr/>
          </p:nvSpPr>
          <p:spPr>
            <a:xfrm>
              <a:off x="6225408" y="2178946"/>
              <a:ext cx="3958174" cy="1154877"/>
            </a:xfrm>
            <a:prstGeom prst="rect">
              <a:avLst/>
            </a:prstGeom>
            <a:grp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bool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 =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m_patternDetector.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findPattern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inputFrame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endParaRPr lang="ko-KR" altLang="en-US" sz="4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if 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m_patternInfo.</a:t>
              </a:r>
              <a:r>
                <a:rPr lang="en-US" altLang="ko-KR" sz="1100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computePose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m_calibration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return </a:t>
              </a:r>
              <a:r>
                <a:rPr lang="en-US" altLang="ko-KR" sz="9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9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;			 </a:t>
              </a:r>
              <a:r>
                <a:rPr lang="en-US" altLang="ko-KR" sz="105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}</a:t>
              </a:r>
              <a:endParaRPr lang="ko-KR" altLang="en-US" sz="105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342156-80E1-4BD8-AF69-59BA522E4621}"/>
              </a:ext>
            </a:extLst>
          </p:cNvPr>
          <p:cNvSpPr txBox="1"/>
          <p:nvPr/>
        </p:nvSpPr>
        <p:spPr>
          <a:xfrm>
            <a:off x="6279795" y="2873179"/>
            <a:ext cx="4766199" cy="25787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vector&lt;unsigned char&gt;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findHomography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srcPoints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dstPoints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CV_FM_</a:t>
            </a:r>
            <a:r>
              <a:rPr lang="en-US" altLang="ko-KR" sz="1200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RANSAC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reprojectionThreshold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DMatch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&gt; inliers;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size_t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0;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++)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inliersMask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])   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inliers.push_back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(matches[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matches.swap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(inliers);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matches.size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&gt;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minNumberMatchesAllowed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 		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71CD46-3F3E-4E93-AA80-61D9AAD64162}"/>
              </a:ext>
            </a:extLst>
          </p:cNvPr>
          <p:cNvCxnSpPr>
            <a:cxnSpLocks/>
          </p:cNvCxnSpPr>
          <p:nvPr/>
        </p:nvCxnSpPr>
        <p:spPr>
          <a:xfrm>
            <a:off x="6096282" y="2696659"/>
            <a:ext cx="0" cy="289234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1D754D4-6EF9-4BE2-B454-0A3AF38A905C}"/>
              </a:ext>
            </a:extLst>
          </p:cNvPr>
          <p:cNvSpPr/>
          <p:nvPr/>
        </p:nvSpPr>
        <p:spPr>
          <a:xfrm>
            <a:off x="1064525" y="2475613"/>
            <a:ext cx="10062615" cy="2258388"/>
          </a:xfrm>
          <a:prstGeom prst="round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984FD8-4256-4206-AF1D-6EA374B81E71}"/>
              </a:ext>
            </a:extLst>
          </p:cNvPr>
          <p:cNvGrpSpPr/>
          <p:nvPr/>
        </p:nvGrpSpPr>
        <p:grpSpPr>
          <a:xfrm>
            <a:off x="4756365" y="2807599"/>
            <a:ext cx="3180216" cy="405491"/>
            <a:chOff x="7353777" y="6112425"/>
            <a:chExt cx="3180216" cy="405491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C0296BF1-0033-4B04-9574-DEE98EE0200D}"/>
                </a:ext>
              </a:extLst>
            </p:cNvPr>
            <p:cNvSpPr/>
            <p:nvPr/>
          </p:nvSpPr>
          <p:spPr>
            <a:xfrm>
              <a:off x="7353777" y="6112425"/>
              <a:ext cx="528671" cy="405491"/>
            </a:xfrm>
            <a:prstGeom prst="rightArrow">
              <a:avLst/>
            </a:prstGeom>
            <a:solidFill>
              <a:srgbClr val="FF5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D8D787-9D33-4C32-93EF-463A0EC56224}"/>
                </a:ext>
              </a:extLst>
            </p:cNvPr>
            <p:cNvSpPr txBox="1"/>
            <p:nvPr/>
          </p:nvSpPr>
          <p:spPr>
            <a:xfrm>
              <a:off x="7473993" y="6130504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isPatternPresent</a:t>
              </a:r>
              <a:endParaRPr lang="ko-KR" altLang="en-US" dirty="0">
                <a:solidFill>
                  <a:schemeClr val="bg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9B4E31C7-3A63-4AAF-B01B-F522BBD5D563}"/>
              </a:ext>
            </a:extLst>
          </p:cNvPr>
          <p:cNvSpPr/>
          <p:nvPr/>
        </p:nvSpPr>
        <p:spPr>
          <a:xfrm>
            <a:off x="2347496" y="3801981"/>
            <a:ext cx="515020" cy="395021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6E7CC4-923B-4C7F-B53A-6641EBFA1D7B}"/>
              </a:ext>
            </a:extLst>
          </p:cNvPr>
          <p:cNvSpPr txBox="1"/>
          <p:nvPr/>
        </p:nvSpPr>
        <p:spPr>
          <a:xfrm>
            <a:off x="3037038" y="3610378"/>
            <a:ext cx="6117588" cy="7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 err="1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computePose</a:t>
            </a:r>
            <a:r>
              <a:rPr lang="ko-KR" altLang="en-US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는 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카메라</a:t>
            </a:r>
            <a:r>
              <a:rPr lang="ko-KR" altLang="en-US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위치와 회전 벡터를 </a:t>
            </a:r>
            <a:r>
              <a:rPr lang="en-US" altLang="ko-KR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pose3d</a:t>
            </a:r>
            <a:r>
              <a:rPr lang="ko-KR" altLang="en-US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저장</a:t>
            </a:r>
            <a:endParaRPr lang="en-US" altLang="ko-KR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(Pattern)</a:t>
            </a:r>
            <a:endParaRPr lang="ko-KR" altLang="en-US" dirty="0">
              <a:solidFill>
                <a:schemeClr val="bg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082E4EB-939D-45FE-B3BD-19734A2BF2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9"/>
          <a:stretch/>
        </p:blipFill>
        <p:spPr>
          <a:xfrm>
            <a:off x="3888221" y="808670"/>
            <a:ext cx="5614065" cy="154855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1695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1043320" y="1240935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0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1033500" y="56918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E57A-E6E2-4043-82A5-93A4EB183AC2}"/>
              </a:ext>
            </a:extLst>
          </p:cNvPr>
          <p:cNvSpPr txBox="1"/>
          <p:nvPr/>
        </p:nvSpPr>
        <p:spPr>
          <a:xfrm>
            <a:off x="1043321" y="656160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FF-1CFC-4BFD-A7EE-CEBBFF1E1DE9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5.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3FFEA-8E8A-454E-A80F-1A5E7B736DFD}"/>
              </a:ext>
            </a:extLst>
          </p:cNvPr>
          <p:cNvSpPr txBox="1"/>
          <p:nvPr/>
        </p:nvSpPr>
        <p:spPr>
          <a:xfrm>
            <a:off x="1686000" y="2000918"/>
            <a:ext cx="103148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draw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51CFE-FBFC-4570-99FE-C5947F46F2E6}"/>
              </a:ext>
            </a:extLst>
          </p:cNvPr>
          <p:cNvSpPr txBox="1"/>
          <p:nvPr/>
        </p:nvSpPr>
        <p:spPr>
          <a:xfrm>
            <a:off x="3182680" y="2000918"/>
            <a:ext cx="26550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idle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processVideo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processSingleImage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2D290-7638-49F3-9506-0A4DD3C5F2B2}"/>
              </a:ext>
            </a:extLst>
          </p:cNvPr>
          <p:cNvSpPr txBox="1"/>
          <p:nvPr/>
        </p:nvSpPr>
        <p:spPr>
          <a:xfrm>
            <a:off x="5962952" y="2262400"/>
            <a:ext cx="1781295" cy="38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processFrame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6160128-01E1-41E3-959D-2890C4CE608B}"/>
              </a:ext>
            </a:extLst>
          </p:cNvPr>
          <p:cNvSpPr/>
          <p:nvPr/>
        </p:nvSpPr>
        <p:spPr>
          <a:xfrm>
            <a:off x="2664423" y="2296685"/>
            <a:ext cx="408512" cy="313329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797F04A-38BA-4861-B32F-0A75C842ADC8}"/>
              </a:ext>
            </a:extLst>
          </p:cNvPr>
          <p:cNvSpPr/>
          <p:nvPr/>
        </p:nvSpPr>
        <p:spPr>
          <a:xfrm>
            <a:off x="5429168" y="2296685"/>
            <a:ext cx="408512" cy="313329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78C023C-4505-42EF-9AD3-AE795EA4672C}"/>
              </a:ext>
            </a:extLst>
          </p:cNvPr>
          <p:cNvSpPr/>
          <p:nvPr/>
        </p:nvSpPr>
        <p:spPr>
          <a:xfrm>
            <a:off x="7433028" y="2296685"/>
            <a:ext cx="408512" cy="313329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27CD26-A4E7-4C95-B654-6630ACA6409F}"/>
              </a:ext>
            </a:extLst>
          </p:cNvPr>
          <p:cNvSpPr txBox="1"/>
          <p:nvPr/>
        </p:nvSpPr>
        <p:spPr>
          <a:xfrm>
            <a:off x="7980430" y="1942312"/>
            <a:ext cx="3185965" cy="1022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processFrame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pipeline.processFrame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pieline.getPatternLocation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9C454D0-41D3-4DAF-BA00-28085B244862}"/>
              </a:ext>
            </a:extLst>
          </p:cNvPr>
          <p:cNvSpPr/>
          <p:nvPr/>
        </p:nvSpPr>
        <p:spPr>
          <a:xfrm rot="5400000">
            <a:off x="8989350" y="3261344"/>
            <a:ext cx="408513" cy="313329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CA8A82-94B3-4BCF-94FA-CCCEB62D507D}"/>
              </a:ext>
            </a:extLst>
          </p:cNvPr>
          <p:cNvSpPr txBox="1"/>
          <p:nvPr/>
        </p:nvSpPr>
        <p:spPr>
          <a:xfrm>
            <a:off x="7980430" y="3762884"/>
            <a:ext cx="2742943" cy="70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PatternDetector.findPattern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Pattern.computePose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63AF8BB-3404-4205-93E0-C5B7E08E8DF3}"/>
              </a:ext>
            </a:extLst>
          </p:cNvPr>
          <p:cNvGrpSpPr/>
          <p:nvPr/>
        </p:nvGrpSpPr>
        <p:grpSpPr>
          <a:xfrm>
            <a:off x="4611000" y="3353"/>
            <a:ext cx="7707591" cy="1151084"/>
            <a:chOff x="1506000" y="3423183"/>
            <a:chExt cx="7707591" cy="11510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577E7A-8676-4130-AC1A-37FE851BB69D}"/>
                </a:ext>
              </a:extLst>
            </p:cNvPr>
            <p:cNvSpPr txBox="1"/>
            <p:nvPr/>
          </p:nvSpPr>
          <p:spPr>
            <a:xfrm>
              <a:off x="1706559" y="3807776"/>
              <a:ext cx="2088279" cy="381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ARPipeline</a:t>
              </a:r>
              <a:r>
                <a: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pipeline</a:t>
              </a:r>
              <a:endPara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4B665700-CF1A-4BFA-A845-20B7ED9A56E8}"/>
                </a:ext>
              </a:extLst>
            </p:cNvPr>
            <p:cNvSpPr/>
            <p:nvPr/>
          </p:nvSpPr>
          <p:spPr>
            <a:xfrm rot="10800000">
              <a:off x="3590583" y="3842060"/>
              <a:ext cx="408512" cy="313329"/>
            </a:xfrm>
            <a:prstGeom prst="rightArrow">
              <a:avLst/>
            </a:prstGeom>
            <a:solidFill>
              <a:srgbClr val="FF5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D0CFD7-4B0E-4466-BF7A-D23A7068CFEB}"/>
                </a:ext>
              </a:extLst>
            </p:cNvPr>
            <p:cNvSpPr txBox="1"/>
            <p:nvPr/>
          </p:nvSpPr>
          <p:spPr>
            <a:xfrm>
              <a:off x="4096320" y="3423183"/>
              <a:ext cx="3009360" cy="115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pipeline()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patternDetector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.</a:t>
              </a: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buildPatternFromImage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patternDetector.train</a:t>
              </a:r>
              <a:endPara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C397F34F-56F0-492A-9F51-B6B6016B85A6}"/>
                </a:ext>
              </a:extLst>
            </p:cNvPr>
            <p:cNvSpPr/>
            <p:nvPr/>
          </p:nvSpPr>
          <p:spPr>
            <a:xfrm rot="10800000">
              <a:off x="6604031" y="3842061"/>
              <a:ext cx="408512" cy="313329"/>
            </a:xfrm>
            <a:prstGeom prst="rightArrow">
              <a:avLst/>
            </a:prstGeom>
            <a:solidFill>
              <a:srgbClr val="FF5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B1FA56-02F2-4F38-998E-B62937CAEECF}"/>
                </a:ext>
              </a:extLst>
            </p:cNvPr>
            <p:cNvSpPr txBox="1"/>
            <p:nvPr/>
          </p:nvSpPr>
          <p:spPr>
            <a:xfrm>
              <a:off x="7235853" y="3647732"/>
              <a:ext cx="1977738" cy="701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PatternDetector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.</a:t>
              </a: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extractFeatures</a:t>
              </a:r>
              <a:endPara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D965C2D-87BB-4A15-A312-5406F070400B}"/>
                </a:ext>
              </a:extLst>
            </p:cNvPr>
            <p:cNvSpPr/>
            <p:nvPr/>
          </p:nvSpPr>
          <p:spPr>
            <a:xfrm>
              <a:off x="1506000" y="3429000"/>
              <a:ext cx="7594790" cy="1143015"/>
            </a:xfrm>
            <a:prstGeom prst="round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7213D68B-FCAB-45AE-9056-3B8DA81C9878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5400000">
            <a:off x="7543831" y="1588785"/>
            <a:ext cx="1301165" cy="427965"/>
          </a:xfrm>
          <a:prstGeom prst="bentConnector4">
            <a:avLst>
              <a:gd name="adj1" fmla="val 35382"/>
              <a:gd name="adj2" fmla="val 135974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FCBFB61-FC04-437A-801D-166056455A94}"/>
              </a:ext>
            </a:extLst>
          </p:cNvPr>
          <p:cNvSpPr/>
          <p:nvPr/>
        </p:nvSpPr>
        <p:spPr>
          <a:xfrm rot="10800000">
            <a:off x="7331477" y="3957212"/>
            <a:ext cx="408513" cy="313329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7ACBD3E-D1FD-4940-A228-C04733329C4E}"/>
              </a:ext>
            </a:extLst>
          </p:cNvPr>
          <p:cNvGrpSpPr/>
          <p:nvPr/>
        </p:nvGrpSpPr>
        <p:grpSpPr>
          <a:xfrm>
            <a:off x="3258050" y="3208243"/>
            <a:ext cx="3924666" cy="3052390"/>
            <a:chOff x="1856335" y="3149451"/>
            <a:chExt cx="3924666" cy="305239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6B9D050-D900-4484-BAC5-07B2393D00A7}"/>
                </a:ext>
              </a:extLst>
            </p:cNvPr>
            <p:cNvSpPr/>
            <p:nvPr/>
          </p:nvSpPr>
          <p:spPr>
            <a:xfrm>
              <a:off x="1856335" y="3149451"/>
              <a:ext cx="3924666" cy="3052390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CE417B-D075-496C-AC68-6284E9B5376F}"/>
                </a:ext>
              </a:extLst>
            </p:cNvPr>
            <p:cNvSpPr txBox="1"/>
            <p:nvPr/>
          </p:nvSpPr>
          <p:spPr>
            <a:xfrm>
              <a:off x="2047492" y="3221933"/>
              <a:ext cx="3553508" cy="2942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extractFeatures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getMatches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refineMatchesWithHomography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warpPerspective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extractFeatures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getMatches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refineMatchesWithHomography</a:t>
              </a:r>
              <a:endPara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perspectiveTransform</a:t>
              </a:r>
              <a:endPara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62E260A-C0D9-4371-882E-9C956CEB70E4}"/>
              </a:ext>
            </a:extLst>
          </p:cNvPr>
          <p:cNvCxnSpPr>
            <a:cxnSpLocks/>
            <a:stCxn id="42" idx="1"/>
            <a:endCxn id="2" idx="2"/>
          </p:cNvCxnSpPr>
          <p:nvPr/>
        </p:nvCxnSpPr>
        <p:spPr>
          <a:xfrm rot="10800000">
            <a:off x="2201744" y="2905782"/>
            <a:ext cx="1056306" cy="1828657"/>
          </a:xfrm>
          <a:prstGeom prst="bentConnector2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3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9C4D0C-08D5-4468-8528-632E5CD7530B}"/>
              </a:ext>
            </a:extLst>
          </p:cNvPr>
          <p:cNvSpPr/>
          <p:nvPr/>
        </p:nvSpPr>
        <p:spPr>
          <a:xfrm>
            <a:off x="1043320" y="1240935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0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1033500" y="56918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E57A-E6E2-4043-82A5-93A4EB183AC2}"/>
              </a:ext>
            </a:extLst>
          </p:cNvPr>
          <p:cNvSpPr txBox="1"/>
          <p:nvPr/>
        </p:nvSpPr>
        <p:spPr>
          <a:xfrm>
            <a:off x="1043321" y="656160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533FF-1CFC-4BFD-A7EE-CEBBFF1E1DE9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소스 및 헤더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B969C-5592-45EE-B0C0-285F676269A2}"/>
              </a:ext>
            </a:extLst>
          </p:cNvPr>
          <p:cNvSpPr txBox="1"/>
          <p:nvPr/>
        </p:nvSpPr>
        <p:spPr>
          <a:xfrm>
            <a:off x="1776000" y="1985426"/>
            <a:ext cx="4185000" cy="38245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CameraCalibration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GeometryTypes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ARDrawingContext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8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PatternDetector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32CD114-B6D2-4952-97AD-36966A6A0010}"/>
              </a:ext>
            </a:extLst>
          </p:cNvPr>
          <p:cNvCxnSpPr>
            <a:cxnSpLocks/>
          </p:cNvCxnSpPr>
          <p:nvPr/>
        </p:nvCxnSpPr>
        <p:spPr>
          <a:xfrm rot="10800000">
            <a:off x="2936833" y="2261625"/>
            <a:ext cx="2934167" cy="2179202"/>
          </a:xfrm>
          <a:prstGeom prst="bentConnector3">
            <a:avLst>
              <a:gd name="adj1" fmla="val 392"/>
            </a:avLst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5E908C4-F01C-40CA-A8AF-150CEBAB7EF7}"/>
              </a:ext>
            </a:extLst>
          </p:cNvPr>
          <p:cNvCxnSpPr/>
          <p:nvPr/>
        </p:nvCxnSpPr>
        <p:spPr>
          <a:xfrm flipH="1">
            <a:off x="4566000" y="4464000"/>
            <a:ext cx="1305000" cy="0"/>
          </a:xfrm>
          <a:prstGeom prst="line">
            <a:avLst/>
          </a:prstGeom>
          <a:ln w="381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설명선: 선(테두리 및 강조선) 18">
            <a:extLst>
              <a:ext uri="{FF2B5EF4-FFF2-40B4-BE49-F238E27FC236}">
                <a16:creationId xmlns:a16="http://schemas.microsoft.com/office/drawing/2014/main" id="{2077A534-4B37-4ECC-B92C-B4CAFD45838D}"/>
              </a:ext>
            </a:extLst>
          </p:cNvPr>
          <p:cNvSpPr/>
          <p:nvPr/>
        </p:nvSpPr>
        <p:spPr>
          <a:xfrm>
            <a:off x="6295274" y="2967335"/>
            <a:ext cx="4120726" cy="1035000"/>
          </a:xfrm>
          <a:prstGeom prst="accentBorderCallout1">
            <a:avLst>
              <a:gd name="adj1" fmla="val 24076"/>
              <a:gd name="adj2" fmla="val -3179"/>
              <a:gd name="adj3" fmla="val 46416"/>
              <a:gd name="adj4" fmla="val -11029"/>
            </a:avLst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7A278-0E6F-40CB-9B0D-81496E822B69}"/>
              </a:ext>
            </a:extLst>
          </p:cNvPr>
          <p:cNvSpPr txBox="1"/>
          <p:nvPr/>
        </p:nvSpPr>
        <p:spPr>
          <a:xfrm>
            <a:off x="6321000" y="3023170"/>
            <a:ext cx="409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포함된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GL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사용하지 않고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freeglut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glew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라이브러리 사용하기 위해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</a:t>
            </a:r>
          </a:p>
        </p:txBody>
      </p:sp>
    </p:spTree>
    <p:extLst>
      <p:ext uri="{BB962C8B-B14F-4D97-AF65-F5344CB8AC3E}">
        <p14:creationId xmlns:p14="http://schemas.microsoft.com/office/powerpoint/2010/main" val="5096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40935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main()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6696342-916A-4575-9788-8AC43615D627}"/>
              </a:ext>
            </a:extLst>
          </p:cNvPr>
          <p:cNvGrpSpPr/>
          <p:nvPr/>
        </p:nvGrpSpPr>
        <p:grpSpPr>
          <a:xfrm>
            <a:off x="1776000" y="1913026"/>
            <a:ext cx="9184465" cy="2779718"/>
            <a:chOff x="1776000" y="2042700"/>
            <a:chExt cx="9184465" cy="277971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2DE3D8-5AB1-4424-AE62-1337AD191A5E}"/>
                </a:ext>
              </a:extLst>
            </p:cNvPr>
            <p:cNvSpPr/>
            <p:nvPr/>
          </p:nvSpPr>
          <p:spPr>
            <a:xfrm>
              <a:off x="1811540" y="3702649"/>
              <a:ext cx="8604460" cy="1119769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980888-F2B4-4472-A22B-ADD71F44E668}"/>
                </a:ext>
              </a:extLst>
            </p:cNvPr>
            <p:cNvSpPr txBox="1"/>
            <p:nvPr/>
          </p:nvSpPr>
          <p:spPr>
            <a:xfrm>
              <a:off x="1776001" y="2042700"/>
              <a:ext cx="2160000" cy="43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GLOBAL </a:t>
              </a:r>
              <a:r>
                <a:rPr lang="ko-KR" altLang="en-US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변수</a:t>
              </a:r>
              <a:endPara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8F75D7-1CC4-4393-9976-0BF4490CD3DD}"/>
                </a:ext>
              </a:extLst>
            </p:cNvPr>
            <p:cNvSpPr txBox="1"/>
            <p:nvPr/>
          </p:nvSpPr>
          <p:spPr>
            <a:xfrm>
              <a:off x="1776000" y="2531246"/>
              <a:ext cx="918446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CameraCalibration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calibration(526.58037684199849f, 524.65577209994706f, 318.41744018680112f, 202.96659047014398f);</a:t>
              </a:r>
            </a:p>
            <a:p>
              <a:r>
                <a:rPr lang="en-US" altLang="ko-KR" sz="12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VideoCapture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cap(0);</a:t>
              </a:r>
            </a:p>
            <a:p>
              <a:endParaRPr lang="en-US" altLang="ko-KR" sz="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Mat                    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patternImage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=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imread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("PyramidPattern.jpg");</a:t>
              </a:r>
            </a:p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Mat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            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testImage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;</a:t>
              </a:r>
            </a:p>
            <a:p>
              <a:endParaRPr lang="en-US" altLang="ko-KR" sz="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sz="12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ARPipeline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    pipeline(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patternImage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calibration);</a:t>
              </a:r>
            </a:p>
            <a:p>
              <a:endParaRPr lang="en-US" altLang="ko-KR" sz="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bool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           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m_isTextureInitialized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= false;</a:t>
              </a:r>
            </a:p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unsigned int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 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m_backgroundTextureId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Mat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	       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m_backgroundImage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;</a:t>
              </a:r>
            </a:p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bool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           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isPatternPresent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= false;</a:t>
              </a:r>
            </a:p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Transformation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patternPose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;</a:t>
              </a:r>
              <a:endParaRPr lang="ko-KR" altLang="en-US" sz="12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F31582-74FE-4368-BAD8-33D4CD0268E1}"/>
                </a:ext>
              </a:extLst>
            </p:cNvPr>
            <p:cNvSpPr txBox="1"/>
            <p:nvPr/>
          </p:nvSpPr>
          <p:spPr>
            <a:xfrm>
              <a:off x="7941000" y="4378756"/>
              <a:ext cx="2340000" cy="338554"/>
            </a:xfrm>
            <a:prstGeom prst="rect">
              <a:avLst/>
            </a:prstGeom>
            <a:noFill/>
            <a:ln w="28575">
              <a:solidFill>
                <a:srgbClr val="FF5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11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ARDrawingContext</a:t>
              </a:r>
              <a:endPara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41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40935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CC91BF-9AA5-4BA2-9FC6-59566C46032F}"/>
              </a:ext>
            </a:extLst>
          </p:cNvPr>
          <p:cNvSpPr/>
          <p:nvPr/>
        </p:nvSpPr>
        <p:spPr>
          <a:xfrm>
            <a:off x="6161694" y="1896259"/>
            <a:ext cx="4250695" cy="186638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A0F716-8EBB-46FB-9772-1BFBE929D5A3}"/>
              </a:ext>
            </a:extLst>
          </p:cNvPr>
          <p:cNvSpPr/>
          <p:nvPr/>
        </p:nvSpPr>
        <p:spPr>
          <a:xfrm>
            <a:off x="6161693" y="3897641"/>
            <a:ext cx="4250695" cy="227635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main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80888-F2B4-4472-A22B-ADD71F44E668}"/>
              </a:ext>
            </a:extLst>
          </p:cNvPr>
          <p:cNvSpPr txBox="1"/>
          <p:nvPr/>
        </p:nvSpPr>
        <p:spPr>
          <a:xfrm>
            <a:off x="1776000" y="1913026"/>
            <a:ext cx="41850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main(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int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argc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char ** </a:t>
            </a:r>
            <a:r>
              <a:rPr lang="en-US" altLang="ko-KR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argv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37EF6-05F5-4C6C-B03E-2B90DAE4AAB8}"/>
              </a:ext>
            </a:extLst>
          </p:cNvPr>
          <p:cNvSpPr txBox="1"/>
          <p:nvPr/>
        </p:nvSpPr>
        <p:spPr>
          <a:xfrm>
            <a:off x="1776000" y="2361233"/>
            <a:ext cx="4320000" cy="37790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imread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("PyramidPatternTest.bmp");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 return 0;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glutInit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(&amp;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argc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argv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glutInitDisplayMode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(GLUT_DOUBLE | GLUT_RGBA | GLUT_DEPTH);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glutInitWindowSize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testImage.cols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testImage.rows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glewInit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glutCreateWindow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("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Markerless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AR");</a:t>
            </a: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glutIdleFunc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(idle);</a:t>
            </a: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glutDisplayFunc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(draw);</a:t>
            </a:r>
            <a:endParaRPr lang="ko-KR" altLang="en-US" dirty="0">
              <a:solidFill>
                <a:srgbClr val="FF505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glutMainLoop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0;				     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74C8B-1E3B-4189-85A0-C134EE65193B}"/>
              </a:ext>
            </a:extLst>
          </p:cNvPr>
          <p:cNvSpPr txBox="1"/>
          <p:nvPr/>
        </p:nvSpPr>
        <p:spPr>
          <a:xfrm>
            <a:off x="6227388" y="1891242"/>
            <a:ext cx="3603611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idle()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804B8-525F-476D-AD6D-CA9ED3D4EEEE}"/>
              </a:ext>
            </a:extLst>
          </p:cNvPr>
          <p:cNvSpPr txBox="1"/>
          <p:nvPr/>
        </p:nvSpPr>
        <p:spPr>
          <a:xfrm>
            <a:off x="6222494" y="2252975"/>
            <a:ext cx="4329561" cy="137839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processVideo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calibration, cap, pipeline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processSingleImage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calibration,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testImage,pipeline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glutPostRedisplay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			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6BA99-F0CB-4086-8D05-46EF9D140825}"/>
              </a:ext>
            </a:extLst>
          </p:cNvPr>
          <p:cNvSpPr txBox="1"/>
          <p:nvPr/>
        </p:nvSpPr>
        <p:spPr>
          <a:xfrm>
            <a:off x="6231000" y="3904941"/>
            <a:ext cx="2973607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draw()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7D60A-CBD8-4FFB-9B10-0A31E6D7278A}"/>
              </a:ext>
            </a:extLst>
          </p:cNvPr>
          <p:cNvSpPr txBox="1"/>
          <p:nvPr/>
        </p:nvSpPr>
        <p:spPr>
          <a:xfrm>
            <a:off x="6232824" y="4295190"/>
            <a:ext cx="4329566" cy="17785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glClear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(GL_DEPTH_BUFFER_BIT |GL_COLOR_BUFFER_BIT);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(!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cap.isOpened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 return;</a:t>
            </a:r>
          </a:p>
          <a:p>
            <a:pPr>
              <a:lnSpc>
                <a:spcPct val="130000"/>
              </a:lnSpc>
            </a:pPr>
            <a:endParaRPr lang="en-US" altLang="ko-KR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drawCameraFrame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drawAugmentedScene</a:t>
            </a: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glutSwapBuffers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			   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AEFEBC-7D0D-4984-B02E-B3B5DC0E685A}"/>
              </a:ext>
            </a:extLst>
          </p:cNvPr>
          <p:cNvCxnSpPr>
            <a:cxnSpLocks/>
          </p:cNvCxnSpPr>
          <p:nvPr/>
        </p:nvCxnSpPr>
        <p:spPr>
          <a:xfrm>
            <a:off x="6096000" y="1896091"/>
            <a:ext cx="0" cy="427790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6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40935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C18208-8C83-4D6C-B393-E6BBF4A060AF}"/>
              </a:ext>
            </a:extLst>
          </p:cNvPr>
          <p:cNvSpPr/>
          <p:nvPr/>
        </p:nvSpPr>
        <p:spPr>
          <a:xfrm>
            <a:off x="6184041" y="3231090"/>
            <a:ext cx="4196334" cy="276290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874C8B-1E3B-4189-85A0-C134EE65193B}"/>
              </a:ext>
            </a:extLst>
          </p:cNvPr>
          <p:cNvSpPr txBox="1"/>
          <p:nvPr/>
        </p:nvSpPr>
        <p:spPr>
          <a:xfrm>
            <a:off x="1776000" y="1921494"/>
            <a:ext cx="18450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idle()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main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804B8-525F-476D-AD6D-CA9ED3D4EEEE}"/>
              </a:ext>
            </a:extLst>
          </p:cNvPr>
          <p:cNvSpPr txBox="1"/>
          <p:nvPr/>
        </p:nvSpPr>
        <p:spPr>
          <a:xfrm>
            <a:off x="3765375" y="1975588"/>
            <a:ext cx="6615000" cy="11383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processVideo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calibration, cap, pipeline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processSingleImage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calibration,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testImage,pipeline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glutPostRedisplay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						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9953DA-DD32-4E9B-893B-5AD57F479D34}"/>
              </a:ext>
            </a:extLst>
          </p:cNvPr>
          <p:cNvSpPr/>
          <p:nvPr/>
        </p:nvSpPr>
        <p:spPr>
          <a:xfrm>
            <a:off x="1774194" y="3231090"/>
            <a:ext cx="4233766" cy="276290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E91C1-DEDB-4BA5-B28E-010695657655}"/>
              </a:ext>
            </a:extLst>
          </p:cNvPr>
          <p:cNvSpPr txBox="1"/>
          <p:nvPr/>
        </p:nvSpPr>
        <p:spPr>
          <a:xfrm>
            <a:off x="1778962" y="3284734"/>
            <a:ext cx="4227038" cy="109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processSingleImage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cv::Mat&amp;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CameraCalibration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 calibration, const cv::Mat&amp; 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ARPipeline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 pipeline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A9B6A-8831-463D-AC5C-2E1D4B56DA2B}"/>
              </a:ext>
            </a:extLst>
          </p:cNvPr>
          <p:cNvSpPr txBox="1"/>
          <p:nvPr/>
        </p:nvSpPr>
        <p:spPr>
          <a:xfrm>
            <a:off x="1848944" y="4620921"/>
            <a:ext cx="4117500" cy="7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(image, pipeline);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E9829F-545F-40E4-9CD3-0BD06959AD04}"/>
              </a:ext>
            </a:extLst>
          </p:cNvPr>
          <p:cNvSpPr txBox="1"/>
          <p:nvPr/>
        </p:nvSpPr>
        <p:spPr>
          <a:xfrm>
            <a:off x="6184041" y="3284734"/>
            <a:ext cx="4227038" cy="109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processVideo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const cv::Mat&amp;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CameraCalibration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 calibration, const cv::Mat&amp; image,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ARPipeline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&amp; pipeline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6554BE-D475-4FF5-8F1A-B1888C48E006}"/>
              </a:ext>
            </a:extLst>
          </p:cNvPr>
          <p:cNvSpPr txBox="1"/>
          <p:nvPr/>
        </p:nvSpPr>
        <p:spPr>
          <a:xfrm>
            <a:off x="6184041" y="4455925"/>
            <a:ext cx="4117500" cy="149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Mat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currentFrame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capture &gt;&gt; </a:t>
            </a:r>
            <a:r>
              <a:rPr lang="en-US" altLang="ko-KR" sz="12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currentFrame</a:t>
            </a:r>
            <a:r>
              <a:rPr lang="en-US" altLang="ko-KR" sz="1200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currentFrame.empty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 return;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processFrame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currentFrame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pipeline);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BD2462B-A466-4F22-B971-6F33D5B3CE39}"/>
              </a:ext>
            </a:extLst>
          </p:cNvPr>
          <p:cNvCxnSpPr>
            <a:cxnSpLocks/>
          </p:cNvCxnSpPr>
          <p:nvPr/>
        </p:nvCxnSpPr>
        <p:spPr>
          <a:xfrm flipH="1">
            <a:off x="1745020" y="3137056"/>
            <a:ext cx="865469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7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40935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main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80888-F2B4-4472-A22B-ADD71F44E668}"/>
              </a:ext>
            </a:extLst>
          </p:cNvPr>
          <p:cNvSpPr txBox="1"/>
          <p:nvPr/>
        </p:nvSpPr>
        <p:spPr>
          <a:xfrm>
            <a:off x="1776000" y="1913026"/>
            <a:ext cx="9135000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processFrame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2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const Mat&amp; </a:t>
            </a:r>
            <a:r>
              <a:rPr lang="en-US" altLang="ko-KR" sz="12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cameraFrame</a:t>
            </a:r>
            <a:r>
              <a:rPr lang="en-US" altLang="ko-KR" sz="12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2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r>
              <a:rPr lang="en-US" altLang="ko-KR" sz="12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&amp; pipeline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</a:t>
            </a:r>
            <a:r>
              <a: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37EF6-05F5-4C6C-B03E-2B90DAE4AAB8}"/>
              </a:ext>
            </a:extLst>
          </p:cNvPr>
          <p:cNvSpPr txBox="1"/>
          <p:nvPr/>
        </p:nvSpPr>
        <p:spPr>
          <a:xfrm>
            <a:off x="1776000" y="2361233"/>
            <a:ext cx="8640000" cy="14184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img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cameraFrame.clone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img.copyTo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m_backgroundImage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                                   // AR </a:t>
            </a:r>
            <a:r>
              <a: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배경에 그릴 이미지</a:t>
            </a:r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endParaRPr lang="en-US" altLang="ko-KR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isPatternPresent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pipeline.processFrame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cameraFrame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      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patternPose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pipeline.getPatternLocation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					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DE01F0-9902-4BB0-B04F-A3377F2BABD2}"/>
              </a:ext>
            </a:extLst>
          </p:cNvPr>
          <p:cNvSpPr/>
          <p:nvPr/>
        </p:nvSpPr>
        <p:spPr>
          <a:xfrm>
            <a:off x="1776000" y="3010416"/>
            <a:ext cx="4815000" cy="868583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4904381-77BF-4206-B037-ADCC3BB00A32}"/>
              </a:ext>
            </a:extLst>
          </p:cNvPr>
          <p:cNvSpPr/>
          <p:nvPr/>
        </p:nvSpPr>
        <p:spPr>
          <a:xfrm>
            <a:off x="1911000" y="4078910"/>
            <a:ext cx="720000" cy="552241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F64A8-49EC-41D1-A5DA-9676FCD25457}"/>
              </a:ext>
            </a:extLst>
          </p:cNvPr>
          <p:cNvSpPr txBox="1"/>
          <p:nvPr/>
        </p:nvSpPr>
        <p:spPr>
          <a:xfrm>
            <a:off x="2991000" y="4124197"/>
            <a:ext cx="64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ARPipeline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pipeline(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patternImage,calibration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75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ARPipeline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53A0B-B083-4A30-8E4D-0F60D9168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5" t="27648" r="58489" b="46390"/>
          <a:stretch/>
        </p:blipFill>
        <p:spPr>
          <a:xfrm>
            <a:off x="1776000" y="2361233"/>
            <a:ext cx="4096432" cy="17427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D293EB-905C-41A0-B446-BE80D8021D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9"/>
          <a:stretch/>
        </p:blipFill>
        <p:spPr>
          <a:xfrm>
            <a:off x="7716038" y="-11115"/>
            <a:ext cx="4458684" cy="12298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2D21D1-A675-4351-B75C-C799F7A779F9}"/>
              </a:ext>
            </a:extLst>
          </p:cNvPr>
          <p:cNvSpPr txBox="1"/>
          <p:nvPr/>
        </p:nvSpPr>
        <p:spPr>
          <a:xfrm>
            <a:off x="1776000" y="1913026"/>
            <a:ext cx="2699994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Class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94DA2C-11DD-4D89-81F9-47F8CAA2B990}"/>
              </a:ext>
            </a:extLst>
          </p:cNvPr>
          <p:cNvCxnSpPr>
            <a:cxnSpLocks/>
          </p:cNvCxnSpPr>
          <p:nvPr/>
        </p:nvCxnSpPr>
        <p:spPr>
          <a:xfrm>
            <a:off x="6096000" y="1989000"/>
            <a:ext cx="0" cy="418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1523A0-46DF-49FA-97F5-690A78FF41DA}"/>
              </a:ext>
            </a:extLst>
          </p:cNvPr>
          <p:cNvSpPr/>
          <p:nvPr/>
        </p:nvSpPr>
        <p:spPr>
          <a:xfrm>
            <a:off x="1788440" y="2580491"/>
            <a:ext cx="4095000" cy="19106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CE1A37-7DDC-4E2C-A4E9-DBBF14A35DEA}"/>
              </a:ext>
            </a:extLst>
          </p:cNvPr>
          <p:cNvGrpSpPr/>
          <p:nvPr/>
        </p:nvGrpSpPr>
        <p:grpSpPr>
          <a:xfrm>
            <a:off x="1769045" y="4302696"/>
            <a:ext cx="4225407" cy="1929696"/>
            <a:chOff x="1769045" y="4302696"/>
            <a:chExt cx="4225407" cy="19296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21E82F-A9B5-4E29-AF01-DA7F27360FF3}"/>
                </a:ext>
              </a:extLst>
            </p:cNvPr>
            <p:cNvSpPr txBox="1"/>
            <p:nvPr/>
          </p:nvSpPr>
          <p:spPr>
            <a:xfrm>
              <a:off x="1769045" y="4302696"/>
              <a:ext cx="2699994" cy="43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spc="11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ARPipeline</a:t>
              </a:r>
              <a:r>
                <a:rPr lang="en-US" altLang="ko-KR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sz="2000" spc="11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생성자</a:t>
              </a:r>
              <a:endParaRPr lang="en-US" altLang="ko-KR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CAC976-90CC-4646-9809-88C81CD9C65E}"/>
                </a:ext>
              </a:extLst>
            </p:cNvPr>
            <p:cNvSpPr txBox="1"/>
            <p:nvPr/>
          </p:nvSpPr>
          <p:spPr>
            <a:xfrm>
              <a:off x="1776893" y="4733968"/>
              <a:ext cx="4217559" cy="149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: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m_calibration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(calibration)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{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m_patternDetector</a:t>
              </a:r>
              <a:r>
                <a:rPr lang="en-US" altLang="ko-KR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.buildPatternFromImage</a:t>
              </a:r>
              <a:endPara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patternImage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m_patternDetector</a:t>
              </a:r>
              <a:r>
                <a:rPr lang="en-US" altLang="ko-KR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.train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		     }</a:t>
              </a:r>
              <a:endPara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96DB92-4797-4088-8176-C9F8D8F2C81F}"/>
              </a:ext>
            </a:extLst>
          </p:cNvPr>
          <p:cNvSpPr/>
          <p:nvPr/>
        </p:nvSpPr>
        <p:spPr>
          <a:xfrm>
            <a:off x="6161694" y="1896259"/>
            <a:ext cx="4250695" cy="30835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CF9AB2-5804-46FC-812D-F76A0884965B}"/>
              </a:ext>
            </a:extLst>
          </p:cNvPr>
          <p:cNvSpPr/>
          <p:nvPr/>
        </p:nvSpPr>
        <p:spPr>
          <a:xfrm>
            <a:off x="6161693" y="5083933"/>
            <a:ext cx="4250695" cy="109006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5BA82D-DB83-4D59-9D8E-388E3E93D16B}"/>
              </a:ext>
            </a:extLst>
          </p:cNvPr>
          <p:cNvGrpSpPr/>
          <p:nvPr/>
        </p:nvGrpSpPr>
        <p:grpSpPr>
          <a:xfrm>
            <a:off x="6227388" y="1891242"/>
            <a:ext cx="4184999" cy="3041959"/>
            <a:chOff x="6227388" y="1891242"/>
            <a:chExt cx="4184999" cy="30419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47062A-7784-4E76-8C10-550A713625FE}"/>
                </a:ext>
              </a:extLst>
            </p:cNvPr>
            <p:cNvSpPr txBox="1"/>
            <p:nvPr/>
          </p:nvSpPr>
          <p:spPr>
            <a:xfrm>
              <a:off x="6227388" y="1891242"/>
              <a:ext cx="4184999" cy="778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bool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ARPipeline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::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processFrame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(const Mat&amp; </a:t>
              </a:r>
              <a:r>
                <a:rPr lang="en-US" altLang="ko-KR" sz="12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inputFrame</a:t>
              </a:r>
              <a:r>
                <a:rPr lang="en-US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{</a:t>
              </a:r>
              <a:endPara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A4D1E7-D066-4D15-8FD8-1113EB7D97A7}"/>
                </a:ext>
              </a:extLst>
            </p:cNvPr>
            <p:cNvSpPr txBox="1"/>
            <p:nvPr/>
          </p:nvSpPr>
          <p:spPr>
            <a:xfrm>
              <a:off x="6227389" y="2710798"/>
              <a:ext cx="3958174" cy="2222403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bool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 =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m_patternDetector.</a:t>
              </a:r>
              <a:r>
                <a:rPr lang="en-US" altLang="ko-KR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findPattern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1200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inputFrame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endParaRPr lang="ko-KR" altLang="en-US" sz="8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if (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m_patternInfo.</a:t>
              </a:r>
              <a:r>
                <a:rPr lang="en-US" altLang="ko-KR" dirty="0" err="1">
                  <a:solidFill>
                    <a:srgbClr val="FF5050"/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computePose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(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m_pattern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,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m_calibration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);</a:t>
              </a: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return </a:t>
              </a:r>
              <a:r>
                <a:rPr lang="en-US" altLang="ko-KR" sz="1200" dirty="0" err="1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patternFound</a:t>
              </a: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;			 </a:t>
              </a:r>
              <a:r>
                <a: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}</a:t>
              </a:r>
              <a:endPara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23663F-F646-478D-A2D5-2899ADF07926}"/>
              </a:ext>
            </a:extLst>
          </p:cNvPr>
          <p:cNvGrpSpPr/>
          <p:nvPr/>
        </p:nvGrpSpPr>
        <p:grpSpPr>
          <a:xfrm>
            <a:off x="6227389" y="5037286"/>
            <a:ext cx="4184999" cy="1136714"/>
            <a:chOff x="6227389" y="5037286"/>
            <a:chExt cx="4184999" cy="11367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A1218E-95A1-4BE1-93B0-06BBEF939007}"/>
                </a:ext>
              </a:extLst>
            </p:cNvPr>
            <p:cNvSpPr txBox="1"/>
            <p:nvPr/>
          </p:nvSpPr>
          <p:spPr>
            <a:xfrm>
              <a:off x="6227389" y="5037286"/>
              <a:ext cx="4050001" cy="778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fr-FR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fr-FR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const Transformation&amp; ARPipeline::</a:t>
              </a:r>
              <a:r>
                <a:rPr lang="fr-FR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getPatternLocation() </a:t>
              </a:r>
              <a:r>
                <a:rPr lang="fr-FR" altLang="ko-KR" sz="12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const</a:t>
              </a:r>
              <a:r>
                <a:rPr lang="fr-FR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{</a:t>
              </a:r>
              <a:endPara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9C4C4E6-98C5-4D6C-BE6C-FDCEF0E7B0E3}"/>
                </a:ext>
              </a:extLst>
            </p:cNvPr>
            <p:cNvSpPr txBox="1"/>
            <p:nvPr/>
          </p:nvSpPr>
          <p:spPr>
            <a:xfrm>
              <a:off x="6227391" y="5755872"/>
              <a:ext cx="4184997" cy="41812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return m_patternInfo.pose3d;   	   	   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}</a:t>
              </a:r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90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ARPipeline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53A0B-B083-4A30-8E4D-0F60D9168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85" t="27648" r="58489" b="46390"/>
          <a:stretch/>
        </p:blipFill>
        <p:spPr>
          <a:xfrm>
            <a:off x="1776000" y="2361233"/>
            <a:ext cx="4096432" cy="17427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D293EB-905C-41A0-B446-BE80D8021D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9"/>
          <a:stretch/>
        </p:blipFill>
        <p:spPr>
          <a:xfrm>
            <a:off x="7716038" y="-11115"/>
            <a:ext cx="4458684" cy="12298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2D21D1-A675-4351-B75C-C799F7A779F9}"/>
              </a:ext>
            </a:extLst>
          </p:cNvPr>
          <p:cNvSpPr txBox="1"/>
          <p:nvPr/>
        </p:nvSpPr>
        <p:spPr>
          <a:xfrm>
            <a:off x="1776000" y="1913026"/>
            <a:ext cx="2699994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Class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94DA2C-11DD-4D89-81F9-47F8CAA2B990}"/>
              </a:ext>
            </a:extLst>
          </p:cNvPr>
          <p:cNvCxnSpPr>
            <a:cxnSpLocks/>
          </p:cNvCxnSpPr>
          <p:nvPr/>
        </p:nvCxnSpPr>
        <p:spPr>
          <a:xfrm>
            <a:off x="6096000" y="1989000"/>
            <a:ext cx="0" cy="418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1523A0-46DF-49FA-97F5-690A78FF41DA}"/>
              </a:ext>
            </a:extLst>
          </p:cNvPr>
          <p:cNvSpPr/>
          <p:nvPr/>
        </p:nvSpPr>
        <p:spPr>
          <a:xfrm>
            <a:off x="1788440" y="2580491"/>
            <a:ext cx="4095000" cy="191064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21E82F-A9B5-4E29-AF01-DA7F27360FF3}"/>
              </a:ext>
            </a:extLst>
          </p:cNvPr>
          <p:cNvSpPr txBox="1"/>
          <p:nvPr/>
        </p:nvSpPr>
        <p:spPr>
          <a:xfrm>
            <a:off x="1769045" y="4302696"/>
            <a:ext cx="2699994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생성자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AC976-90CC-4646-9809-88C81CD9C65E}"/>
              </a:ext>
            </a:extLst>
          </p:cNvPr>
          <p:cNvSpPr txBox="1"/>
          <p:nvPr/>
        </p:nvSpPr>
        <p:spPr>
          <a:xfrm>
            <a:off x="1776893" y="4733968"/>
            <a:ext cx="4217559" cy="1498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m_calibration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(calibration)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m_patternDetector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.buildPatternFromImage</a:t>
            </a:r>
            <a:endParaRPr lang="en-US" altLang="ko-KR" dirty="0">
              <a:solidFill>
                <a:srgbClr val="FF505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patternImage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m_patternDetector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.train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		     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96DB92-4797-4088-8176-C9F8D8F2C81F}"/>
              </a:ext>
            </a:extLst>
          </p:cNvPr>
          <p:cNvSpPr/>
          <p:nvPr/>
        </p:nvSpPr>
        <p:spPr>
          <a:xfrm>
            <a:off x="6161694" y="1896259"/>
            <a:ext cx="4250695" cy="30835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CF9AB2-5804-46FC-812D-F76A0884965B}"/>
              </a:ext>
            </a:extLst>
          </p:cNvPr>
          <p:cNvSpPr/>
          <p:nvPr/>
        </p:nvSpPr>
        <p:spPr>
          <a:xfrm>
            <a:off x="6161693" y="5083933"/>
            <a:ext cx="4250695" cy="109006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7062A-7784-4E76-8C10-550A713625FE}"/>
              </a:ext>
            </a:extLst>
          </p:cNvPr>
          <p:cNvSpPr txBox="1"/>
          <p:nvPr/>
        </p:nvSpPr>
        <p:spPr>
          <a:xfrm>
            <a:off x="6227388" y="1891242"/>
            <a:ext cx="4184999" cy="7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bool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ARPipeline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processFrame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Mat&amp;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inputFrame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4D1E7-D066-4D15-8FD8-1113EB7D97A7}"/>
              </a:ext>
            </a:extLst>
          </p:cNvPr>
          <p:cNvSpPr txBox="1"/>
          <p:nvPr/>
        </p:nvSpPr>
        <p:spPr>
          <a:xfrm>
            <a:off x="6227389" y="2710798"/>
            <a:ext cx="3958174" cy="222240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bool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patternFound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m_patternDetector.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findPattern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inputFrame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m_patternInfo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patternFound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m_patternInfo.</a:t>
            </a: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computePose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m_pattern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m_calibration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patternFound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			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1218E-95A1-4BE1-93B0-06BBEF939007}"/>
              </a:ext>
            </a:extLst>
          </p:cNvPr>
          <p:cNvSpPr txBox="1"/>
          <p:nvPr/>
        </p:nvSpPr>
        <p:spPr>
          <a:xfrm>
            <a:off x="6227389" y="5037286"/>
            <a:ext cx="4050001" cy="7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fr-FR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fr-F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const Transformation&amp; ARPipeline::</a:t>
            </a:r>
            <a:r>
              <a:rPr lang="fr-FR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getPatternLocation() </a:t>
            </a:r>
            <a:r>
              <a:rPr lang="fr-FR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const</a:t>
            </a:r>
            <a:r>
              <a:rPr lang="fr-FR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{</a:t>
            </a:r>
            <a:endParaRPr lang="en-US" altLang="ko-KR" sz="2000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C4C4E6-98C5-4D6C-BE6C-FDCEF0E7B0E3}"/>
              </a:ext>
            </a:extLst>
          </p:cNvPr>
          <p:cNvSpPr txBox="1"/>
          <p:nvPr/>
        </p:nvSpPr>
        <p:spPr>
          <a:xfrm>
            <a:off x="6227391" y="5755872"/>
            <a:ext cx="4184997" cy="4181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m_patternInfo.pose3d;   	   	  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}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F6228E9-0507-462F-A5E8-EAC4B62884B1}"/>
              </a:ext>
            </a:extLst>
          </p:cNvPr>
          <p:cNvGrpSpPr/>
          <p:nvPr/>
        </p:nvGrpSpPr>
        <p:grpSpPr>
          <a:xfrm>
            <a:off x="1717072" y="3257835"/>
            <a:ext cx="8757856" cy="1498425"/>
            <a:chOff x="5601000" y="4079083"/>
            <a:chExt cx="8757856" cy="1498425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DFDA934B-9E2A-44AE-91D2-A0C3832B545A}"/>
                </a:ext>
              </a:extLst>
            </p:cNvPr>
            <p:cNvSpPr/>
            <p:nvPr/>
          </p:nvSpPr>
          <p:spPr>
            <a:xfrm>
              <a:off x="5601000" y="4079083"/>
              <a:ext cx="8757856" cy="1498425"/>
            </a:xfrm>
            <a:prstGeom prst="roundRect">
              <a:avLst/>
            </a:prstGeom>
            <a:solidFill>
              <a:schemeClr val="bg1">
                <a:lumMod val="5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3D5283F-3AC0-4507-9029-A04553FF057A}"/>
                </a:ext>
              </a:extLst>
            </p:cNvPr>
            <p:cNvGrpSpPr/>
            <p:nvPr/>
          </p:nvGrpSpPr>
          <p:grpSpPr>
            <a:xfrm>
              <a:off x="5630851" y="4643629"/>
              <a:ext cx="8401549" cy="369332"/>
              <a:chOff x="5630851" y="4740552"/>
              <a:chExt cx="8401549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552F6EB-7DED-4624-9DDC-25828B7F3F72}"/>
                  </a:ext>
                </a:extLst>
              </p:cNvPr>
              <p:cNvSpPr txBox="1"/>
              <p:nvPr/>
            </p:nvSpPr>
            <p:spPr>
              <a:xfrm>
                <a:off x="5630851" y="4740552"/>
                <a:ext cx="204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ARPipeline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9DA317BC-5231-4EBD-BDD7-C6911AD8E1AF}"/>
                  </a:ext>
                </a:extLst>
              </p:cNvPr>
              <p:cNvSpPr/>
              <p:nvPr/>
            </p:nvSpPr>
            <p:spPr>
              <a:xfrm rot="10800000">
                <a:off x="8054753" y="4780399"/>
                <a:ext cx="377622" cy="289637"/>
              </a:xfrm>
              <a:prstGeom prst="rightArrow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D981A4-69DB-4689-AF89-B19B10783B3A}"/>
                  </a:ext>
                </a:extLst>
              </p:cNvPr>
              <p:cNvSpPr txBox="1"/>
              <p:nvPr/>
            </p:nvSpPr>
            <p:spPr>
              <a:xfrm>
                <a:off x="8806976" y="4740552"/>
                <a:ext cx="204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>
                    <a:solidFill>
                      <a:schemeClr val="bg1">
                        <a:lumMod val="95000"/>
                      </a:schemeClr>
                    </a:solidFill>
                  </a:rPr>
                  <a:t>PatternDetector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035A5BC-7031-44F0-ACD6-5EBC35C80C15}"/>
                  </a:ext>
                </a:extLst>
              </p:cNvPr>
              <p:cNvSpPr txBox="1"/>
              <p:nvPr/>
            </p:nvSpPr>
            <p:spPr>
              <a:xfrm>
                <a:off x="11983099" y="4740552"/>
                <a:ext cx="2049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95000"/>
                      </a:schemeClr>
                    </a:solidFill>
                  </a:rPr>
                  <a:t>Pattern</a:t>
                </a:r>
                <a:endParaRPr lang="ko-KR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8" name="화살표: 오른쪽 37">
                <a:extLst>
                  <a:ext uri="{FF2B5EF4-FFF2-40B4-BE49-F238E27FC236}">
                    <a16:creationId xmlns:a16="http://schemas.microsoft.com/office/drawing/2014/main" id="{B06AAB23-6B0B-4FA4-A937-F4A2C9A05EFE}"/>
                  </a:ext>
                </a:extLst>
              </p:cNvPr>
              <p:cNvSpPr/>
              <p:nvPr/>
            </p:nvSpPr>
            <p:spPr>
              <a:xfrm rot="10800000">
                <a:off x="11230878" y="4780399"/>
                <a:ext cx="377622" cy="289637"/>
              </a:xfrm>
              <a:prstGeom prst="rightArrow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C466AEE-5D77-4142-B7D6-63D92849FB0D}"/>
              </a:ext>
            </a:extLst>
          </p:cNvPr>
          <p:cNvGrpSpPr/>
          <p:nvPr/>
        </p:nvGrpSpPr>
        <p:grpSpPr>
          <a:xfrm>
            <a:off x="8572590" y="6413085"/>
            <a:ext cx="2576089" cy="338554"/>
            <a:chOff x="1956000" y="5932065"/>
            <a:chExt cx="2576089" cy="338554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12F25E0E-B9EE-4C03-B484-F2C497EF6AC1}"/>
                </a:ext>
              </a:extLst>
            </p:cNvPr>
            <p:cNvSpPr/>
            <p:nvPr/>
          </p:nvSpPr>
          <p:spPr>
            <a:xfrm>
              <a:off x="1956000" y="5956524"/>
              <a:ext cx="377622" cy="289637"/>
            </a:xfrm>
            <a:prstGeom prst="rightArrow">
              <a:avLst/>
            </a:prstGeom>
            <a:solidFill>
              <a:srgbClr val="FF5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398B84-E5F9-4905-8DE7-78E2AC0284DC}"/>
                </a:ext>
              </a:extLst>
            </p:cNvPr>
            <p:cNvSpPr txBox="1"/>
            <p:nvPr/>
          </p:nvSpPr>
          <p:spPr>
            <a:xfrm>
              <a:off x="2344263" y="5932065"/>
              <a:ext cx="2187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Pattern</a:t>
              </a:r>
              <a:endPara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61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FB8ED-92ED-426A-B5A3-BA4BACD50C30}"/>
              </a:ext>
            </a:extLst>
          </p:cNvPr>
          <p:cNvSpPr/>
          <p:nvPr/>
        </p:nvSpPr>
        <p:spPr>
          <a:xfrm>
            <a:off x="1043320" y="1218747"/>
            <a:ext cx="10105359" cy="506806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84D5B-7D96-4DD4-9197-34CA289CB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2" t="21785" r="55944" b="37260"/>
          <a:stretch/>
        </p:blipFill>
        <p:spPr>
          <a:xfrm>
            <a:off x="1856385" y="2351058"/>
            <a:ext cx="4014610" cy="253355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F87CB-1AA4-4E94-8844-F3EB2859E3BB}"/>
              </a:ext>
            </a:extLst>
          </p:cNvPr>
          <p:cNvSpPr txBox="1"/>
          <p:nvPr/>
        </p:nvSpPr>
        <p:spPr>
          <a:xfrm>
            <a:off x="857666" y="639225"/>
            <a:ext cx="33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03 </a:t>
            </a:r>
            <a:r>
              <a:rPr lang="ko-KR" altLang="en-US" sz="3200" dirty="0" err="1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자연마커</a:t>
            </a:r>
            <a:r>
              <a:rPr lang="ko-KR" altLang="en-US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en-US" altLang="ko-KR" sz="32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AR</a:t>
            </a:r>
            <a:endParaRPr lang="ko-KR" altLang="en-US" sz="32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FA22-8994-4D2B-AFEF-D891D2E75D46}"/>
              </a:ext>
            </a:extLst>
          </p:cNvPr>
          <p:cNvSpPr txBox="1"/>
          <p:nvPr/>
        </p:nvSpPr>
        <p:spPr>
          <a:xfrm>
            <a:off x="1416000" y="3069000"/>
            <a:ext cx="5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C7FA0-5733-4000-938D-8DF3B89E80C3}"/>
              </a:ext>
            </a:extLst>
          </p:cNvPr>
          <p:cNvSpPr txBox="1"/>
          <p:nvPr/>
        </p:nvSpPr>
        <p:spPr>
          <a:xfrm>
            <a:off x="1416000" y="1434426"/>
            <a:ext cx="418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Pattern</a:t>
            </a:r>
            <a:endParaRPr lang="ko-KR" altLang="en-US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21D1-A675-4351-B75C-C799F7A779F9}"/>
              </a:ext>
            </a:extLst>
          </p:cNvPr>
          <p:cNvSpPr txBox="1"/>
          <p:nvPr/>
        </p:nvSpPr>
        <p:spPr>
          <a:xfrm>
            <a:off x="1776000" y="1913026"/>
            <a:ext cx="2699994" cy="431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 spc="11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 Structure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094DA2C-11DD-4D89-81F9-47F8CAA2B990}"/>
              </a:ext>
            </a:extLst>
          </p:cNvPr>
          <p:cNvCxnSpPr>
            <a:cxnSpLocks/>
          </p:cNvCxnSpPr>
          <p:nvPr/>
        </p:nvCxnSpPr>
        <p:spPr>
          <a:xfrm>
            <a:off x="6096000" y="1989000"/>
            <a:ext cx="0" cy="4185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96DB92-4797-4088-8176-C9F8D8F2C81F}"/>
              </a:ext>
            </a:extLst>
          </p:cNvPr>
          <p:cNvSpPr/>
          <p:nvPr/>
        </p:nvSpPr>
        <p:spPr>
          <a:xfrm>
            <a:off x="6161694" y="1896259"/>
            <a:ext cx="4250695" cy="427774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7062A-7784-4E76-8C10-550A713625FE}"/>
              </a:ext>
            </a:extLst>
          </p:cNvPr>
          <p:cNvSpPr txBox="1"/>
          <p:nvPr/>
        </p:nvSpPr>
        <p:spPr>
          <a:xfrm>
            <a:off x="6227388" y="1891242"/>
            <a:ext cx="4304962" cy="7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void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PatternTrackingInfo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computePose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(const Pattern&amp; pattern, const 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CameraCalibration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&amp; calibration)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{</a:t>
            </a:r>
            <a:endParaRPr lang="en-US" altLang="ko-KR" spc="11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4D1E7-D066-4D15-8FD8-1113EB7D97A7}"/>
              </a:ext>
            </a:extLst>
          </p:cNvPr>
          <p:cNvSpPr txBox="1"/>
          <p:nvPr/>
        </p:nvSpPr>
        <p:spPr>
          <a:xfrm>
            <a:off x="6227389" y="2721268"/>
            <a:ext cx="4108226" cy="35389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Rvec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  Mat_&lt;float&gt;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Tvec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  Mat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raux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taux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 err="1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solvePnP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(pattern.points3d, points2d,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calibration.getIntrinsic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calibration.getDistorsion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raux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taux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  <a:endParaRPr lang="en-US" altLang="ko-KR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raux.convertTo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Rvec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CV_32F);</a:t>
            </a:r>
          </a:p>
          <a:p>
            <a:pPr>
              <a:lnSpc>
                <a:spcPct val="130000"/>
              </a:lnSpc>
            </a:pPr>
            <a:r>
              <a:rPr lang="fr-FR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taux.convertTo(Tvec, CV_32F);</a:t>
            </a: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Mat_&lt;float&gt;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rotMat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(3, 3);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FF5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Rodrigues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Rvec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rotMat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);</a:t>
            </a:r>
            <a:endParaRPr lang="ko-KR" altLang="en-US" sz="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it-IT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(int col = 0; col &lt; 3; col++) {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for (int row = 0; row &lt; 3; row++) 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  pose3d.r().mat[row][col]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rotMat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(row, col);</a:t>
            </a:r>
          </a:p>
          <a:p>
            <a:pPr>
              <a:lnSpc>
                <a:spcPct val="130000"/>
              </a:lnSpc>
            </a:pPr>
            <a:r>
              <a:rPr lang="it-IT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 pose3d.t().data[col] = Tvec(col);  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pose3d = pose3d.getInverted();	                   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418283-AA55-4825-9BDE-EDCAB58F7FFA}"/>
              </a:ext>
            </a:extLst>
          </p:cNvPr>
          <p:cNvGrpSpPr/>
          <p:nvPr/>
        </p:nvGrpSpPr>
        <p:grpSpPr>
          <a:xfrm>
            <a:off x="8572590" y="6413085"/>
            <a:ext cx="2576089" cy="338554"/>
            <a:chOff x="1956000" y="5932065"/>
            <a:chExt cx="2576089" cy="338554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F57B7AD7-E565-418B-8963-BA1A98F0EEEE}"/>
                </a:ext>
              </a:extLst>
            </p:cNvPr>
            <p:cNvSpPr/>
            <p:nvPr/>
          </p:nvSpPr>
          <p:spPr>
            <a:xfrm>
              <a:off x="1956000" y="5956524"/>
              <a:ext cx="377622" cy="289637"/>
            </a:xfrm>
            <a:prstGeom prst="rightArrow">
              <a:avLst/>
            </a:prstGeom>
            <a:solidFill>
              <a:srgbClr val="FF5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C3297F-5B29-4E0C-BBDF-B6124F75F008}"/>
                </a:ext>
              </a:extLst>
            </p:cNvPr>
            <p:cNvSpPr txBox="1"/>
            <p:nvPr/>
          </p:nvSpPr>
          <p:spPr>
            <a:xfrm>
              <a:off x="2344263" y="5932065"/>
              <a:ext cx="2187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PatternDetector</a:t>
              </a:r>
              <a:endPara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EB4DD10-D0FE-4F4F-BC5C-A50F87545012}"/>
              </a:ext>
            </a:extLst>
          </p:cNvPr>
          <p:cNvSpPr/>
          <p:nvPr/>
        </p:nvSpPr>
        <p:spPr>
          <a:xfrm>
            <a:off x="1470216" y="5339578"/>
            <a:ext cx="515020" cy="395021"/>
          </a:xfrm>
          <a:prstGeom prst="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AE543E-1974-411D-8239-0C210E3D5BAF}"/>
              </a:ext>
            </a:extLst>
          </p:cNvPr>
          <p:cNvSpPr txBox="1"/>
          <p:nvPr/>
        </p:nvSpPr>
        <p:spPr>
          <a:xfrm>
            <a:off x="2050929" y="5186095"/>
            <a:ext cx="3921094" cy="70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computePose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는</a:t>
            </a:r>
            <a:endParaRPr lang="en-US" altLang="ko-KR"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카메라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위치와 회전 벡터를 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pose3d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27644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12311</TotalTime>
  <Words>2486</Words>
  <Application>Microsoft Office PowerPoint</Application>
  <PresentationFormat>와이드스크린</PresentationFormat>
  <Paragraphs>409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맑은 고딕</vt:lpstr>
      <vt:lpstr>08서울남산체 B</vt:lpstr>
      <vt:lpstr>Arial</vt:lpstr>
      <vt:lpstr>Bebas</vt:lpstr>
      <vt:lpstr>210 맨발의청춘 B</vt:lpstr>
      <vt:lpstr>08서울남산체 EB</vt:lpstr>
      <vt:lpstr>08서울남산체 L</vt:lpstr>
      <vt:lpstr>Wingdings</vt:lpstr>
      <vt:lpstr>08서울남산체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Moorim Park</dc:creator>
  <cp:lastModifiedBy>Somin Park</cp:lastModifiedBy>
  <cp:revision>548</cp:revision>
  <dcterms:created xsi:type="dcterms:W3CDTF">2018-10-21T10:06:22Z</dcterms:created>
  <dcterms:modified xsi:type="dcterms:W3CDTF">2019-10-02T09:30:42Z</dcterms:modified>
</cp:coreProperties>
</file>